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8.xml" ContentType="application/vnd.openxmlformats-officedocument.themeOverrid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30.xml" ContentType="application/vnd.openxmlformats-officedocument.themeOverrid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31.xml" ContentType="application/vnd.openxmlformats-officedocument.themeOverrid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2.xml" ContentType="application/vnd.openxmlformats-officedocument.themeOverrid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3.xml" ContentType="application/vnd.openxmlformats-officedocument.themeOverride+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4.xml" ContentType="application/vnd.openxmlformats-officedocument.themeOverrid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5.xml" ContentType="application/vnd.openxmlformats-officedocument.themeOverrid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6.xml" ContentType="application/vnd.openxmlformats-officedocument.themeOverride+xml"/>
  <Override PartName="/ppt/charts/chart37.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7.xml" ContentType="application/vnd.openxmlformats-officedocument.themeOverride+xml"/>
  <Override PartName="/ppt/charts/chart38.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8.xml" ContentType="application/vnd.openxmlformats-officedocument.themeOverride+xml"/>
  <Override PartName="/ppt/charts/chart39.xml" ContentType="application/vnd.openxmlformats-officedocument.drawingml.chart+xml"/>
  <Override PartName="/ppt/theme/themeOverride39.xml" ContentType="application/vnd.openxmlformats-officedocument.themeOverrid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40.xml" ContentType="application/vnd.openxmlformats-officedocument.themeOverrid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41.xml" ContentType="application/vnd.openxmlformats-officedocument.themeOverride+xml"/>
  <Override PartName="/ppt/charts/chart42.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42.xml" ContentType="application/vnd.openxmlformats-officedocument.themeOverride+xml"/>
  <Override PartName="/ppt/charts/chart43.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43.xml" ContentType="application/vnd.openxmlformats-officedocument.themeOverride+xml"/>
  <Override PartName="/ppt/charts/chart44.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44.xml" ContentType="application/vnd.openxmlformats-officedocument.themeOverride+xml"/>
  <Override PartName="/ppt/charts/chart45.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5.xml" ContentType="application/vnd.openxmlformats-officedocument.themeOverride+xml"/>
  <Override PartName="/ppt/charts/chart46.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46.xml" ContentType="application/vnd.openxmlformats-officedocument.themeOverride+xml"/>
  <Override PartName="/ppt/charts/chart47.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7.xml" ContentType="application/vnd.openxmlformats-officedocument.themeOverride+xml"/>
  <Override PartName="/ppt/charts/chart48.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8.xml" ContentType="application/vnd.openxmlformats-officedocument.themeOverride+xml"/>
  <Override PartName="/ppt/charts/chart49.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9.xml" ContentType="application/vnd.openxmlformats-officedocument.themeOverride+xml"/>
  <Override PartName="/ppt/charts/chart50.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50.xml" ContentType="application/vnd.openxmlformats-officedocument.themeOverride+xml"/>
  <Override PartName="/ppt/charts/chart51.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51.xml" ContentType="application/vnd.openxmlformats-officedocument.themeOverride+xml"/>
  <Override PartName="/ppt/charts/chart52.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52.xml" ContentType="application/vnd.openxmlformats-officedocument.themeOverride+xml"/>
  <Override PartName="/ppt/charts/chart53.xml" ContentType="application/vnd.openxmlformats-officedocument.drawingml.chart+xml"/>
  <Override PartName="/ppt/theme/themeOverride53.xml" ContentType="application/vnd.openxmlformats-officedocument.themeOverride+xml"/>
  <Override PartName="/ppt/charts/chart54.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54.xml" ContentType="application/vnd.openxmlformats-officedocument.themeOverride+xml"/>
  <Override PartName="/ppt/charts/chart55.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55.xml" ContentType="application/vnd.openxmlformats-officedocument.themeOverride+xml"/>
  <Override PartName="/ppt/charts/chart56.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56.xml" ContentType="application/vnd.openxmlformats-officedocument.themeOverride+xml"/>
  <Override PartName="/ppt/notesSlides/notesSlide1.xml" ContentType="application/vnd.openxmlformats-officedocument.presentationml.notesSlide+xml"/>
  <Override PartName="/ppt/charts/chart57.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57.xml" ContentType="application/vnd.openxmlformats-officedocument.themeOverride+xml"/>
  <Override PartName="/ppt/charts/chart58.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58.xml" ContentType="application/vnd.openxmlformats-officedocument.themeOverride+xml"/>
  <Override PartName="/ppt/charts/chart59.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59.xml" ContentType="application/vnd.openxmlformats-officedocument.themeOverride+xml"/>
  <Override PartName="/ppt/charts/chart60.xml" ContentType="application/vnd.openxmlformats-officedocument.drawingml.chart+xml"/>
  <Override PartName="/ppt/theme/themeOverride60.xml" ContentType="application/vnd.openxmlformats-officedocument.themeOverride+xml"/>
  <Override PartName="/ppt/charts/chart61.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61.xml" ContentType="application/vnd.openxmlformats-officedocument.themeOverride+xml"/>
  <Override PartName="/ppt/charts/chart62.xml" ContentType="application/vnd.openxmlformats-officedocument.drawingml.chart+xml"/>
  <Override PartName="/ppt/theme/themeOverride62.xml" ContentType="application/vnd.openxmlformats-officedocument.themeOverride+xml"/>
  <Override PartName="/ppt/charts/chart63.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63.xml" ContentType="application/vnd.openxmlformats-officedocument.themeOverride+xml"/>
  <Override PartName="/ppt/charts/chart64.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64.xml" ContentType="application/vnd.openxmlformats-officedocument.themeOverride+xml"/>
  <Override PartName="/ppt/notesSlides/notesSlide2.xml" ContentType="application/vnd.openxmlformats-officedocument.presentationml.notesSlide+xml"/>
  <Override PartName="/ppt/charts/chart65.xml" ContentType="application/vnd.openxmlformats-officedocument.drawingml.chart+xml"/>
  <Override PartName="/ppt/theme/themeOverride65.xml" ContentType="application/vnd.openxmlformats-officedocument.themeOverride+xml"/>
  <Override PartName="/ppt/charts/chart66.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66.xml" ContentType="application/vnd.openxmlformats-officedocument.themeOverride+xml"/>
  <Override PartName="/ppt/charts/chart67.xml" ContentType="application/vnd.openxmlformats-officedocument.drawingml.chart+xml"/>
  <Override PartName="/ppt/charts/style59.xml" ContentType="application/vnd.ms-office.chartstyle+xml"/>
  <Override PartName="/ppt/charts/colors59.xml" ContentType="application/vnd.ms-office.chartcolorstyle+xml"/>
  <Override PartName="/ppt/theme/themeOverride67.xml" ContentType="application/vnd.openxmlformats-officedocument.themeOverride+xml"/>
  <Override PartName="/ppt/charts/chart68.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68.xml" ContentType="application/vnd.openxmlformats-officedocument.themeOverride+xml"/>
  <Override PartName="/ppt/charts/chart69.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69.xml" ContentType="application/vnd.openxmlformats-officedocument.themeOverride+xml"/>
  <Override PartName="/ppt/charts/chart70.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70.xml" ContentType="application/vnd.openxmlformats-officedocument.themeOverride+xml"/>
  <Override PartName="/ppt/charts/chart71.xml" ContentType="application/vnd.openxmlformats-officedocument.drawingml.chart+xml"/>
  <Override PartName="/ppt/charts/style63.xml" ContentType="application/vnd.ms-office.chartstyle+xml"/>
  <Override PartName="/ppt/charts/colors63.xml" ContentType="application/vnd.ms-office.chartcolorstyle+xml"/>
  <Override PartName="/ppt/theme/themeOverride71.xml" ContentType="application/vnd.openxmlformats-officedocument.themeOverride+xml"/>
  <Override PartName="/ppt/notesSlides/notesSlide3.xml" ContentType="application/vnd.openxmlformats-officedocument.presentationml.notesSlide+xml"/>
  <Override PartName="/ppt/charts/chart72.xml" ContentType="application/vnd.openxmlformats-officedocument.drawingml.chart+xml"/>
  <Override PartName="/ppt/charts/style64.xml" ContentType="application/vnd.ms-office.chartstyle+xml"/>
  <Override PartName="/ppt/charts/colors64.xml" ContentType="application/vnd.ms-office.chartcolorstyle+xml"/>
  <Override PartName="/ppt/theme/themeOverride72.xml" ContentType="application/vnd.openxmlformats-officedocument.themeOverride+xml"/>
  <Override PartName="/ppt/charts/chart73.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73.xml" ContentType="application/vnd.openxmlformats-officedocument.themeOverride+xml"/>
  <Override PartName="/ppt/charts/chart74.xml" ContentType="application/vnd.openxmlformats-officedocument.drawingml.chart+xml"/>
  <Override PartName="/ppt/charts/style66.xml" ContentType="application/vnd.ms-office.chartstyle+xml"/>
  <Override PartName="/ppt/charts/colors66.xml" ContentType="application/vnd.ms-office.chartcolorstyle+xml"/>
  <Override PartName="/ppt/theme/themeOverride74.xml" ContentType="application/vnd.openxmlformats-officedocument.themeOverride+xml"/>
  <Override PartName="/ppt/charts/chart75.xml" ContentType="application/vnd.openxmlformats-officedocument.drawingml.chart+xml"/>
  <Override PartName="/ppt/charts/style67.xml" ContentType="application/vnd.ms-office.chartstyle+xml"/>
  <Override PartName="/ppt/charts/colors67.xml" ContentType="application/vnd.ms-office.chartcolorstyle+xml"/>
  <Override PartName="/ppt/theme/themeOverride75.xml" ContentType="application/vnd.openxmlformats-officedocument.themeOverride+xml"/>
  <Override PartName="/ppt/charts/chart76.xml" ContentType="application/vnd.openxmlformats-officedocument.drawingml.chart+xml"/>
  <Override PartName="/ppt/theme/themeOverride76.xml" ContentType="application/vnd.openxmlformats-officedocument.themeOverride+xml"/>
  <Override PartName="/ppt/charts/chart77.xml" ContentType="application/vnd.openxmlformats-officedocument.drawingml.chart+xml"/>
  <Override PartName="/ppt/charts/style68.xml" ContentType="application/vnd.ms-office.chartstyle+xml"/>
  <Override PartName="/ppt/charts/colors68.xml" ContentType="application/vnd.ms-office.chartcolorstyle+xml"/>
  <Override PartName="/ppt/theme/themeOverride77.xml" ContentType="application/vnd.openxmlformats-officedocument.themeOverride+xml"/>
  <Override PartName="/ppt/charts/chart78.xml" ContentType="application/vnd.openxmlformats-officedocument.drawingml.chart+xml"/>
  <Override PartName="/ppt/charts/style69.xml" ContentType="application/vnd.ms-office.chartstyle+xml"/>
  <Override PartName="/ppt/charts/colors69.xml" ContentType="application/vnd.ms-office.chartcolorstyle+xml"/>
  <Override PartName="/ppt/theme/themeOverride78.xml" ContentType="application/vnd.openxmlformats-officedocument.themeOverride+xml"/>
  <Override PartName="/ppt/charts/chart79.xml" ContentType="application/vnd.openxmlformats-officedocument.drawingml.chart+xml"/>
  <Override PartName="/ppt/charts/style70.xml" ContentType="application/vnd.ms-office.chartstyle+xml"/>
  <Override PartName="/ppt/charts/colors70.xml" ContentType="application/vnd.ms-office.chartcolorstyle+xml"/>
  <Override PartName="/ppt/theme/themeOverride79.xml" ContentType="application/vnd.openxmlformats-officedocument.themeOverride+xml"/>
  <Override PartName="/ppt/charts/chart80.xml" ContentType="application/vnd.openxmlformats-officedocument.drawingml.chart+xml"/>
  <Override PartName="/ppt/charts/style71.xml" ContentType="application/vnd.ms-office.chartstyle+xml"/>
  <Override PartName="/ppt/charts/colors71.xml" ContentType="application/vnd.ms-office.chartcolorstyle+xml"/>
  <Override PartName="/ppt/theme/themeOverride80.xml" ContentType="application/vnd.openxmlformats-officedocument.themeOverride+xml"/>
  <Override PartName="/ppt/charts/chart81.xml" ContentType="application/vnd.openxmlformats-officedocument.drawingml.chart+xml"/>
  <Override PartName="/ppt/charts/style72.xml" ContentType="application/vnd.ms-office.chartstyle+xml"/>
  <Override PartName="/ppt/charts/colors72.xml" ContentType="application/vnd.ms-office.chartcolorstyle+xml"/>
  <Override PartName="/ppt/theme/themeOverride81.xml" ContentType="application/vnd.openxmlformats-officedocument.themeOverride+xml"/>
  <Override PartName="/ppt/charts/chart82.xml" ContentType="application/vnd.openxmlformats-officedocument.drawingml.chart+xml"/>
  <Override PartName="/ppt/charts/style73.xml" ContentType="application/vnd.ms-office.chartstyle+xml"/>
  <Override PartName="/ppt/charts/colors73.xml" ContentType="application/vnd.ms-office.chartcolorstyle+xml"/>
  <Override PartName="/ppt/theme/themeOverride82.xml" ContentType="application/vnd.openxmlformats-officedocument.themeOverride+xml"/>
  <Override PartName="/ppt/charts/chart83.xml" ContentType="application/vnd.openxmlformats-officedocument.drawingml.chart+xml"/>
  <Override PartName="/ppt/charts/style74.xml" ContentType="application/vnd.ms-office.chartstyle+xml"/>
  <Override PartName="/ppt/charts/colors74.xml" ContentType="application/vnd.ms-office.chartcolorstyle+xml"/>
  <Override PartName="/ppt/theme/themeOverride83.xml" ContentType="application/vnd.openxmlformats-officedocument.themeOverride+xml"/>
  <Override PartName="/ppt/charts/chart84.xml" ContentType="application/vnd.openxmlformats-officedocument.drawingml.chart+xml"/>
  <Override PartName="/ppt/charts/style75.xml" ContentType="application/vnd.ms-office.chartstyle+xml"/>
  <Override PartName="/ppt/charts/colors75.xml" ContentType="application/vnd.ms-office.chartcolorstyle+xml"/>
  <Override PartName="/ppt/theme/themeOverride84.xml" ContentType="application/vnd.openxmlformats-officedocument.themeOverride+xml"/>
  <Override PartName="/ppt/charts/chart85.xml" ContentType="application/vnd.openxmlformats-officedocument.drawingml.chart+xml"/>
  <Override PartName="/ppt/charts/style76.xml" ContentType="application/vnd.ms-office.chartstyle+xml"/>
  <Override PartName="/ppt/charts/colors76.xml" ContentType="application/vnd.ms-office.chartcolorstyle+xml"/>
  <Override PartName="/ppt/theme/themeOverride85.xml" ContentType="application/vnd.openxmlformats-officedocument.themeOverride+xml"/>
  <Override PartName="/ppt/notesSlides/notesSlide4.xml" ContentType="application/vnd.openxmlformats-officedocument.presentationml.notesSlide+xml"/>
  <Override PartName="/ppt/charts/chart86.xml" ContentType="application/vnd.openxmlformats-officedocument.drawingml.chart+xml"/>
  <Override PartName="/ppt/charts/style77.xml" ContentType="application/vnd.ms-office.chartstyle+xml"/>
  <Override PartName="/ppt/charts/colors7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606" r:id="rId5"/>
    <p:sldId id="438" r:id="rId6"/>
    <p:sldId id="441" r:id="rId7"/>
    <p:sldId id="650" r:id="rId8"/>
    <p:sldId id="687" r:id="rId9"/>
    <p:sldId id="676" r:id="rId10"/>
    <p:sldId id="641" r:id="rId11"/>
    <p:sldId id="655" r:id="rId12"/>
    <p:sldId id="658" r:id="rId13"/>
    <p:sldId id="677" r:id="rId14"/>
    <p:sldId id="678" r:id="rId15"/>
    <p:sldId id="683" r:id="rId16"/>
    <p:sldId id="689" r:id="rId17"/>
    <p:sldId id="691" r:id="rId18"/>
    <p:sldId id="695" r:id="rId19"/>
    <p:sldId id="6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ning, Amanda" initials="LA" lastIdx="43" clrIdx="0">
    <p:extLst>
      <p:ext uri="{19B8F6BF-5375-455C-9EA6-DF929625EA0E}">
        <p15:presenceInfo xmlns:p15="http://schemas.microsoft.com/office/powerpoint/2012/main" userId="S::amanda.lanning@aecom.com::f8d2e4c4-14f1-4326-9d1e-d83c7aca2ecb" providerId="AD"/>
      </p:ext>
    </p:extLst>
  </p:cmAuthor>
  <p:cmAuthor id="2" name="Gorski, Alan" initials="GA" lastIdx="21" clrIdx="1">
    <p:extLst>
      <p:ext uri="{19B8F6BF-5375-455C-9EA6-DF929625EA0E}">
        <p15:presenceInfo xmlns:p15="http://schemas.microsoft.com/office/powerpoint/2012/main" userId="S::alan.gorski@aecom.com::9e739bf3-4048-43a3-8c4c-e263ddc51062" providerId="AD"/>
      </p:ext>
    </p:extLst>
  </p:cmAuthor>
  <p:cmAuthor id="3" name="Higgins, Rebecca (MPCA)" initials="HR(" lastIdx="18" clrIdx="2">
    <p:extLst>
      <p:ext uri="{19B8F6BF-5375-455C-9EA6-DF929625EA0E}">
        <p15:presenceInfo xmlns:p15="http://schemas.microsoft.com/office/powerpoint/2012/main" userId="S-1-5-21-883177862-1410090060-1543857936-16328" providerId="AD"/>
      </p:ext>
    </p:extLst>
  </p:cmAuthor>
  <p:cmAuthor id="4" name="Tarara, Andrew" initials="TA" lastIdx="3" clrIdx="3">
    <p:extLst>
      <p:ext uri="{19B8F6BF-5375-455C-9EA6-DF929625EA0E}">
        <p15:presenceInfo xmlns:p15="http://schemas.microsoft.com/office/powerpoint/2012/main" userId="S::andrew.tarara@aecom.com::9118d086-ff69-4ace-82d1-65bebca566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6B0000"/>
    <a:srgbClr val="FFFF80"/>
    <a:srgbClr val="FFD100"/>
    <a:srgbClr val="002060"/>
    <a:srgbClr val="FF7002"/>
    <a:srgbClr val="E52237"/>
    <a:srgbClr val="6AD928"/>
    <a:srgbClr val="CB8D67"/>
    <a:srgbClr val="90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6517" autoAdjust="0"/>
  </p:normalViewPr>
  <p:slideViewPr>
    <p:cSldViewPr snapToGrid="0">
      <p:cViewPr varScale="1">
        <p:scale>
          <a:sx n="103" d="100"/>
          <a:sy n="103" d="100"/>
        </p:scale>
        <p:origin x="7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NULL"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NULL"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NULL"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NULL"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NULL"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NULL"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NULL"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C:\MPCA%201007\Offline%2003%202020\6-Month%20Investigation%20Report\2021\Segment%201\SurfaceWater_Segment1.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C:\MPCA%201007\Offline%2003%202020\6-Month%20Investigation%20Report\2021\Segment%201\SurfaceWater_Segment1.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C:\MPCA%201007\Offline%2003%202020\6-Month%20Investigation%20Report\2021\Segment%201\SurfaceWater_Segment1.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C:\MPCA%201007\Offline%2003%202020\6-Month%20Investigation%20Report\2021\Segment%201\SurfaceWater_Segment1.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C:\MPCA%201007\Offline%2003%202020\6-Month%20Investigation%20Report\2021\Segment%201\SurfaceWater_Segment1.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C:\MPCA%201007\Offline%2003%202020\6-Month%20Investigation%20Report\2021\Segment%201\SurfaceWater_Segment1.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C:\MPCA%201007\Offline%2003%202020\6-Month%20Investigation%20Report\2021\Segment%201\SurfaceWater_Segment1.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NULL"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file:///C:\MPCA%201007\Offline%2003%202020\6-Month%20Investigation%20Report\2021\Segment%201\SurfaceWater_Segment1.xlsx"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C:\MPCA%201007\Offline%2003%202020\6-Month%20Investigation%20Report\2021\Segment%201\SurfaceWater_Segment1.xlsx"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C:\MPCA%201007\Offline%2003%202020\6-Month%20Investigation%20Report\2021\Segment%201\SurfaceWater_Segment1.xlsx"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file:///C:\MPCA%201007\Offline%2003%202020\6-Month%20Investigation%20Report\2021\Segment%201\SurfaceWater_Segment1.xlsx"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file:///C:\MPCA%201007\Offline%2003%202020\6-Month%20Investigation%20Report\2021\Segment%201\SurfaceWater_Segment1.xlsx"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file:///C:\MPCA%201007\Offline%2003%202020\6-Month%20Investigation%20Report\2021\Segment%201\SurfaceWater_Segment1.xlsx"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file:///C:\MPCA%201007\Offline%2003%202020\6-Month%20Investigation%20Report\2021\Segment%201\SurfaceWater_Segment1.xlsx" TargetMode="Externa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file:///C:\MPCA%201007\Offline%2003%202020\6-Month%20Investigation%20Report\2021\Segment%201\SurfaceWater_Segment1.xlsx" TargetMode="Externa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NULL" TargetMode="External"/></Relationships>
</file>

<file path=ppt/charts/_rels/chart3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9.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NULL" TargetMode="Externa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NULL" TargetMode="Externa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oleObject" Target="file:///C:\MPCA%201007\Offline%2003%202020\6-Month%20Investigation%20Report\2021\Segment%205\SurfaceWater_Segment1%20to%205.xlsx" TargetMode="Externa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oleObject" Target="file:///C:\MPCA%201007\Offline%2003%202020\6-Month%20Investigation%20Report\2021\Segment%201\SurfaceWater_Segment1.xlsx" TargetMode="Externa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file:///C:\MPCA%201007\Offline%2003%202020\6-Month%20Investigation%20Report\2021\Segment%201\SurfaceWater_Segment1.xlsx" TargetMode="Externa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oleObject" Target="file:///C:\MPCA%201007\Offline%2003%202020\6-Month%20Investigation%20Report\2021\Segment%201\SurfaceWater_Segment1.xlsx" TargetMode="External"/></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oleObject" Target="file:///C:\MPCA%201007\Offline%2003%202020\6-Month%20Investigation%20Report\2021\Segment%201\SurfaceWater_Segment1.xlsx" TargetMode="Externa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oleObject" Target="file:///C:\MPCA%201007\Offline%2003%202020\6-Month%20Investigation%20Report\2021\Segment%205\SurfaceWater_Segment1%20to%205.xlsx" TargetMode="Externa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oleObject" Target="file:///C:\MPCA%201007\Offline%2003%202020\6-Month%20Investigation%20Report\2021\Segment%205\SurfaceWater_Segment1%20to%205.xlsx" TargetMode="Externa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oleObject" Target="file:///C:\MPCA%201007\Offline%2003%202020\6-Month%20Investigation%20Report\2021\Segment%205\SurfaceWater_Segment1%20to%205.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NULL" TargetMode="Externa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oleObject" Target="file:///C:\MPCA%201007\Offline%2003%202020\6-Month%20Investigation%20Report\2021\Segment%205\SurfaceWater_Segment1%20to%205.xlsx" TargetMode="Externa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oleObject" Target="file:///C:\MPCA%201007\Offline%2003%202020\6-Month%20Investigation%20Report\2021\Segment%201\SurfaceWater_Segment1.xlsx" TargetMode="External"/></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52.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oleObject" Target="NULL" TargetMode="External"/></Relationships>
</file>

<file path=ppt/charts/_rels/chart5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53.xml"/></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54.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oleObject" Target="NULL" TargetMode="External"/></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oleObject" Target="NULL" TargetMode="External"/></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56.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oleObject" Target="file:///C:\MPCA%201007\Offline%2003%202020\6-Month%20Investigation%20Report\2021\Segment%205\P1007_Foam_2021-06-07_seg%205.xlsx" TargetMode="External"/></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oleObject" Target="NULL" TargetMode="External"/></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oleObject" Target="NULL" TargetMode="External"/></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oleObject" Target="file:///C:\Users\alex.senjem\AppData\Local\Microsoft\Windows\INetCache\Content.Outlook\VSNU0IJ6\PieCharts4Alex.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NULL" TargetMode="External"/></Relationships>
</file>

<file path=ppt/charts/_rels/chart6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60.xml"/></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61.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oleObject" Target="NULL" TargetMode="External"/></Relationships>
</file>

<file path=ppt/charts/_rels/chart6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62.xml"/></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63.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oleObject" Target="NULL" TargetMode="External"/></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64.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oleObject" Target="NULL" TargetMode="External"/></Relationships>
</file>

<file path=ppt/charts/_rels/chart6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65.xml"/></Relationships>
</file>

<file path=ppt/charts/_rels/chart66.xml.rels><?xml version="1.0" encoding="UTF-8" standalone="yes"?>
<Relationships xmlns="http://schemas.openxmlformats.org/package/2006/relationships"><Relationship Id="rId3" Type="http://schemas.openxmlformats.org/officeDocument/2006/relationships/themeOverride" Target="../theme/themeOverride66.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oleObject" Target="NULL" TargetMode="External"/></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67.xml"/><Relationship Id="rId2" Type="http://schemas.microsoft.com/office/2011/relationships/chartColorStyle" Target="colors59.xml"/><Relationship Id="rId1" Type="http://schemas.microsoft.com/office/2011/relationships/chartStyle" Target="style59.xml"/><Relationship Id="rId4" Type="http://schemas.openxmlformats.org/officeDocument/2006/relationships/oleObject" Target="NULL" TargetMode="External"/></Relationships>
</file>

<file path=ppt/charts/_rels/chart68.xml.rels><?xml version="1.0" encoding="UTF-8" standalone="yes"?>
<Relationships xmlns="http://schemas.openxmlformats.org/package/2006/relationships"><Relationship Id="rId3" Type="http://schemas.openxmlformats.org/officeDocument/2006/relationships/themeOverride" Target="../theme/themeOverride68.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oleObject" Target="file:///C:\MPCA%201007\Offline%2003%202020\Summary%20Sampling%20Plan%20Vs%20Collected\DataSets\091621\P1007_Groundwater_2021-09-16.xlsx" TargetMode="External"/></Relationships>
</file>

<file path=ppt/charts/_rels/chart69.xml.rels><?xml version="1.0" encoding="UTF-8" standalone="yes"?>
<Relationships xmlns="http://schemas.openxmlformats.org/package/2006/relationships"><Relationship Id="rId3" Type="http://schemas.openxmlformats.org/officeDocument/2006/relationships/themeOverride" Target="../theme/themeOverride69.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oleObject" Target="file:///C:\MPCA%201007\Offline%2003%202020\Summary%20Sampling%20Plan%20Vs%20Collected\DataSets\091621\P1007_Groundwater_2021-09-16.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NULL" TargetMode="External"/></Relationships>
</file>

<file path=ppt/charts/_rels/chart70.xml.rels><?xml version="1.0" encoding="UTF-8" standalone="yes"?>
<Relationships xmlns="http://schemas.openxmlformats.org/package/2006/relationships"><Relationship Id="rId3" Type="http://schemas.openxmlformats.org/officeDocument/2006/relationships/themeOverride" Target="../theme/themeOverride70.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oleObject" Target="file:///C:\MPCA%201007\Offline%2003%202020\Summary%20Sampling%20Plan%20Vs%20Collected\DataSets\091621\P1007_Groundwater_2021-09-16.xlsx" TargetMode="External"/></Relationships>
</file>

<file path=ppt/charts/_rels/chart71.xml.rels><?xml version="1.0" encoding="UTF-8" standalone="yes"?>
<Relationships xmlns="http://schemas.openxmlformats.org/package/2006/relationships"><Relationship Id="rId3" Type="http://schemas.openxmlformats.org/officeDocument/2006/relationships/themeOverride" Target="../theme/themeOverride71.xml"/><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oleObject" Target="file:///C:\Users\alex.senjem\AppData\Local\Microsoft\Windows\INetCache\Content.Outlook\VSNU0IJ6\PieCharts4Alex.xlsx" TargetMode="External"/></Relationships>
</file>

<file path=ppt/charts/_rels/chart72.xml.rels><?xml version="1.0" encoding="UTF-8" standalone="yes"?>
<Relationships xmlns="http://schemas.openxmlformats.org/package/2006/relationships"><Relationship Id="rId3" Type="http://schemas.openxmlformats.org/officeDocument/2006/relationships/themeOverride" Target="../theme/themeOverride72.xml"/><Relationship Id="rId2" Type="http://schemas.microsoft.com/office/2011/relationships/chartColorStyle" Target="colors64.xml"/><Relationship Id="rId1" Type="http://schemas.microsoft.com/office/2011/relationships/chartStyle" Target="style64.xml"/><Relationship Id="rId4" Type="http://schemas.openxmlformats.org/officeDocument/2006/relationships/oleObject" Target="file:///C:\MPCA%201007\Offline%2003%202020\Summary%20Sampling%20Plan%20Vs%20Collected\DataSets\091621\P1007_Groundwater_2021-09-16.xlsx" TargetMode="External"/></Relationships>
</file>

<file path=ppt/charts/_rels/chart73.xml.rels><?xml version="1.0" encoding="UTF-8" standalone="yes"?>
<Relationships xmlns="http://schemas.openxmlformats.org/package/2006/relationships"><Relationship Id="rId3" Type="http://schemas.openxmlformats.org/officeDocument/2006/relationships/themeOverride" Target="../theme/themeOverride73.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oleObject" Target="file:///C:\MPCA%201007\Offline%2003%202020\Summary%20Sampling%20Plan%20Vs%20Collected\DataSets\091621\P1007_Groundwater_2021-09-16.xlsx" TargetMode="External"/></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74.xml"/><Relationship Id="rId2" Type="http://schemas.microsoft.com/office/2011/relationships/chartColorStyle" Target="colors66.xml"/><Relationship Id="rId1" Type="http://schemas.microsoft.com/office/2011/relationships/chartStyle" Target="style66.xml"/><Relationship Id="rId4" Type="http://schemas.openxmlformats.org/officeDocument/2006/relationships/oleObject" Target="file:///C:\MPCA%201007\Offline%2003%202020\Summary%20Sampling%20Plan%20Vs%20Collected\DataSets\091621\P1007_Groundwater_2021-09-16.xlsx" TargetMode="External"/></Relationships>
</file>

<file path=ppt/charts/_rels/chart75.xml.rels><?xml version="1.0" encoding="UTF-8" standalone="yes"?>
<Relationships xmlns="http://schemas.openxmlformats.org/package/2006/relationships"><Relationship Id="rId3" Type="http://schemas.openxmlformats.org/officeDocument/2006/relationships/themeOverride" Target="../theme/themeOverride75.xml"/><Relationship Id="rId2" Type="http://schemas.microsoft.com/office/2011/relationships/chartColorStyle" Target="colors67.xml"/><Relationship Id="rId1" Type="http://schemas.microsoft.com/office/2011/relationships/chartStyle" Target="style67.xml"/><Relationship Id="rId4" Type="http://schemas.openxmlformats.org/officeDocument/2006/relationships/oleObject" Target="file:///C:\Users\alex.senjem\AppData\Local\Microsoft\Windows\INetCache\Content.Outlook\VSNU0IJ6\PieCharts4Alex.xlsx" TargetMode="External"/></Relationships>
</file>

<file path=ppt/charts/_rels/chart7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76.xml"/></Relationships>
</file>

<file path=ppt/charts/_rels/chart77.xml.rels><?xml version="1.0" encoding="UTF-8" standalone="yes"?>
<Relationships xmlns="http://schemas.openxmlformats.org/package/2006/relationships"><Relationship Id="rId3" Type="http://schemas.openxmlformats.org/officeDocument/2006/relationships/themeOverride" Target="../theme/themeOverride77.xml"/><Relationship Id="rId2" Type="http://schemas.microsoft.com/office/2011/relationships/chartColorStyle" Target="colors68.xml"/><Relationship Id="rId1" Type="http://schemas.microsoft.com/office/2011/relationships/chartStyle" Target="style68.xml"/><Relationship Id="rId4" Type="http://schemas.openxmlformats.org/officeDocument/2006/relationships/oleObject" Target="NULL" TargetMode="External"/></Relationships>
</file>

<file path=ppt/charts/_rels/chart78.xml.rels><?xml version="1.0" encoding="UTF-8" standalone="yes"?>
<Relationships xmlns="http://schemas.openxmlformats.org/package/2006/relationships"><Relationship Id="rId3" Type="http://schemas.openxmlformats.org/officeDocument/2006/relationships/themeOverride" Target="../theme/themeOverride78.xml"/><Relationship Id="rId2" Type="http://schemas.microsoft.com/office/2011/relationships/chartColorStyle" Target="colors69.xml"/><Relationship Id="rId1" Type="http://schemas.microsoft.com/office/2011/relationships/chartStyle" Target="style69.xml"/><Relationship Id="rId4" Type="http://schemas.openxmlformats.org/officeDocument/2006/relationships/oleObject" Target="NULL" TargetMode="External"/></Relationships>
</file>

<file path=ppt/charts/_rels/chart79.xml.rels><?xml version="1.0" encoding="UTF-8" standalone="yes"?>
<Relationships xmlns="http://schemas.openxmlformats.org/package/2006/relationships"><Relationship Id="rId3" Type="http://schemas.openxmlformats.org/officeDocument/2006/relationships/themeOverride" Target="../theme/themeOverride79.xml"/><Relationship Id="rId2" Type="http://schemas.microsoft.com/office/2011/relationships/chartColorStyle" Target="colors70.xml"/><Relationship Id="rId1" Type="http://schemas.microsoft.com/office/2011/relationships/chartStyle" Target="style70.xml"/><Relationship Id="rId4"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8.xml"/></Relationships>
</file>

<file path=ppt/charts/_rels/chart80.xml.rels><?xml version="1.0" encoding="UTF-8" standalone="yes"?>
<Relationships xmlns="http://schemas.openxmlformats.org/package/2006/relationships"><Relationship Id="rId3" Type="http://schemas.openxmlformats.org/officeDocument/2006/relationships/themeOverride" Target="../theme/themeOverride80.xml"/><Relationship Id="rId2" Type="http://schemas.microsoft.com/office/2011/relationships/chartColorStyle" Target="colors71.xml"/><Relationship Id="rId1" Type="http://schemas.microsoft.com/office/2011/relationships/chartStyle" Target="style71.xml"/><Relationship Id="rId4" Type="http://schemas.openxmlformats.org/officeDocument/2006/relationships/oleObject" Target="NULL" TargetMode="External"/></Relationships>
</file>

<file path=ppt/charts/_rels/chart81.xml.rels><?xml version="1.0" encoding="UTF-8" standalone="yes"?>
<Relationships xmlns="http://schemas.openxmlformats.org/package/2006/relationships"><Relationship Id="rId3" Type="http://schemas.openxmlformats.org/officeDocument/2006/relationships/themeOverride" Target="../theme/themeOverride81.xml"/><Relationship Id="rId2" Type="http://schemas.microsoft.com/office/2011/relationships/chartColorStyle" Target="colors72.xml"/><Relationship Id="rId1" Type="http://schemas.microsoft.com/office/2011/relationships/chartStyle" Target="style72.xml"/><Relationship Id="rId4" Type="http://schemas.openxmlformats.org/officeDocument/2006/relationships/oleObject" Target="file:///C:\MPCA%201007\Offline%2003%202020\Summary%20Sampling%20Plan%20Vs%20Collected\DataSets\091621\P1007_Groundwater_2021-09-16.xlsx" TargetMode="External"/></Relationships>
</file>

<file path=ppt/charts/_rels/chart82.xml.rels><?xml version="1.0" encoding="UTF-8" standalone="yes"?>
<Relationships xmlns="http://schemas.openxmlformats.org/package/2006/relationships"><Relationship Id="rId3" Type="http://schemas.openxmlformats.org/officeDocument/2006/relationships/themeOverride" Target="../theme/themeOverride82.xml"/><Relationship Id="rId2" Type="http://schemas.microsoft.com/office/2011/relationships/chartColorStyle" Target="colors73.xml"/><Relationship Id="rId1" Type="http://schemas.microsoft.com/office/2011/relationships/chartStyle" Target="style73.xml"/><Relationship Id="rId4" Type="http://schemas.openxmlformats.org/officeDocument/2006/relationships/oleObject" Target="file:///C:\MPCA%201007\Offline%2003%202020\6-Month%20Investigation%20Report\2021\Segment%201\SurfaceWater_Segment1.xlsx" TargetMode="External"/></Relationships>
</file>

<file path=ppt/charts/_rels/chart83.xml.rels><?xml version="1.0" encoding="UTF-8" standalone="yes"?>
<Relationships xmlns="http://schemas.openxmlformats.org/package/2006/relationships"><Relationship Id="rId3" Type="http://schemas.openxmlformats.org/officeDocument/2006/relationships/themeOverride" Target="../theme/themeOverride83.xml"/><Relationship Id="rId2" Type="http://schemas.microsoft.com/office/2011/relationships/chartColorStyle" Target="colors74.xml"/><Relationship Id="rId1" Type="http://schemas.microsoft.com/office/2011/relationships/chartStyle" Target="style74.xml"/><Relationship Id="rId4" Type="http://schemas.openxmlformats.org/officeDocument/2006/relationships/oleObject" Target="file:///C:\MPCA%201007\Offline%2003%202020\6-Month%20Investigation%20Report\2021\Segment%201\SurfaceWater_Segment1.xlsx" TargetMode="External"/></Relationships>
</file>

<file path=ppt/charts/_rels/chart84.xml.rels><?xml version="1.0" encoding="UTF-8" standalone="yes"?>
<Relationships xmlns="http://schemas.openxmlformats.org/package/2006/relationships"><Relationship Id="rId3" Type="http://schemas.openxmlformats.org/officeDocument/2006/relationships/themeOverride" Target="../theme/themeOverride84.xml"/><Relationship Id="rId2" Type="http://schemas.microsoft.com/office/2011/relationships/chartColorStyle" Target="colors75.xml"/><Relationship Id="rId1" Type="http://schemas.microsoft.com/office/2011/relationships/chartStyle" Target="style75.xml"/><Relationship Id="rId4" Type="http://schemas.openxmlformats.org/officeDocument/2006/relationships/oleObject" Target="file:///C:\MPCA%201007\Offline%2003%202020\6-Month%20Investigation%20Report\2021\Segment%201\SurfaceWater_Segment1.xlsx" TargetMode="External"/></Relationships>
</file>

<file path=ppt/charts/_rels/chart85.xml.rels><?xml version="1.0" encoding="UTF-8" standalone="yes"?>
<Relationships xmlns="http://schemas.openxmlformats.org/package/2006/relationships"><Relationship Id="rId3" Type="http://schemas.openxmlformats.org/officeDocument/2006/relationships/themeOverride" Target="../theme/themeOverride85.xml"/><Relationship Id="rId2" Type="http://schemas.microsoft.com/office/2011/relationships/chartColorStyle" Target="colors76.xml"/><Relationship Id="rId1" Type="http://schemas.microsoft.com/office/2011/relationships/chartStyle" Target="style76.xml"/><Relationship Id="rId4" Type="http://schemas.openxmlformats.org/officeDocument/2006/relationships/oleObject" Target="file:///C:\MPCA%201007\Offline%2003%202020\6-Month%20Investigation%20Report\2021\Segment%201\SurfaceWater_Segment1.xlsx" TargetMode="Externa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7.xml"/><Relationship Id="rId1" Type="http://schemas.microsoft.com/office/2011/relationships/chartStyle" Target="style77.xml"/></Relationships>
</file>

<file path=ppt/charts/_rels/chart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706-4BEA-ABA0-1EB28B9F2C3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706-4BEA-ABA0-1EB28B9F2C3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706-4BEA-ABA0-1EB28B9F2C3C}"/>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1706-4BEA-ABA0-1EB28B9F2C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188775 Quat 12/10/13</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97B-46AF-A788-69D2B3CF557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97B-46AF-A788-69D2B3CF557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97B-46AF-A788-69D2B3CF5573}"/>
              </c:ext>
            </c:extLst>
          </c:dPt>
          <c:cat>
            <c:strRef>
              <c:f>'Source Pies'!$J$60:$J$62</c:f>
              <c:strCache>
                <c:ptCount val="3"/>
                <c:pt idx="0">
                  <c:v>PFOS</c:v>
                </c:pt>
                <c:pt idx="1">
                  <c:v>PFOA</c:v>
                </c:pt>
                <c:pt idx="2">
                  <c:v>PFBA</c:v>
                </c:pt>
              </c:strCache>
            </c:strRef>
          </c:cat>
          <c:val>
            <c:numRef>
              <c:f>'Source Pies'!$L$60:$L$62</c:f>
              <c:numCache>
                <c:formatCode>General</c:formatCode>
                <c:ptCount val="3"/>
                <c:pt idx="0">
                  <c:v>8.9999999999999993E-3</c:v>
                </c:pt>
                <c:pt idx="1">
                  <c:v>6.4000000000000001E-2</c:v>
                </c:pt>
                <c:pt idx="2">
                  <c:v>0.69</c:v>
                </c:pt>
              </c:numCache>
            </c:numRef>
          </c:val>
          <c:extLst>
            <c:ext xmlns:c16="http://schemas.microsoft.com/office/drawing/2014/chart" uri="{C3380CC4-5D6E-409C-BE32-E72D297353CC}">
              <c16:uniqueId val="{00000006-D97B-46AF-A788-69D2B3CF55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152101 Quat 4/30/20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788-4ED2-B9E5-88F0F892F74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788-4ED2-B9E5-88F0F892F74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788-4ED2-B9E5-88F0F892F743}"/>
              </c:ext>
            </c:extLst>
          </c:dPt>
          <c:cat>
            <c:strRef>
              <c:f>'Source Pies'!$J$45:$J$47</c:f>
              <c:strCache>
                <c:ptCount val="3"/>
                <c:pt idx="0">
                  <c:v>PFOS</c:v>
                </c:pt>
                <c:pt idx="1">
                  <c:v>PFOA</c:v>
                </c:pt>
                <c:pt idx="2">
                  <c:v>PFBA</c:v>
                </c:pt>
              </c:strCache>
            </c:strRef>
          </c:cat>
          <c:val>
            <c:numRef>
              <c:f>'Source Pies'!$L$45:$L$47</c:f>
              <c:numCache>
                <c:formatCode>General</c:formatCode>
                <c:ptCount val="3"/>
                <c:pt idx="0">
                  <c:v>7.5999999999999998E-2</c:v>
                </c:pt>
                <c:pt idx="1">
                  <c:v>5</c:v>
                </c:pt>
                <c:pt idx="2">
                  <c:v>47</c:v>
                </c:pt>
              </c:numCache>
            </c:numRef>
          </c:val>
          <c:extLst>
            <c:ext xmlns:c16="http://schemas.microsoft.com/office/drawing/2014/chart" uri="{C3380CC4-5D6E-409C-BE32-E72D297353CC}">
              <c16:uniqueId val="{00000006-D788-4ED2-B9E5-88F0F892F7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D2D-4F20-8050-90A27EB22B9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D2D-4F20-8050-90A27EB22B9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D2D-4F20-8050-90A27EB22B9F}"/>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3D2D-4F20-8050-90A27EB22B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RC14 9/21/20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34C-487C-BE95-2A85B75AC89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34C-487C-BE95-2A85B75AC89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34C-487C-BE95-2A85B75AC893}"/>
              </c:ext>
            </c:extLst>
          </c:dPt>
          <c:cat>
            <c:strRef>
              <c:f>'Source Pies'!$J$57:$J$59</c:f>
              <c:strCache>
                <c:ptCount val="3"/>
                <c:pt idx="0">
                  <c:v>PFOS</c:v>
                </c:pt>
                <c:pt idx="1">
                  <c:v>PFOA</c:v>
                </c:pt>
                <c:pt idx="2">
                  <c:v>PFBA</c:v>
                </c:pt>
              </c:strCache>
            </c:strRef>
          </c:cat>
          <c:val>
            <c:numRef>
              <c:f>'Source Pies'!$L$57:$L$59</c:f>
              <c:numCache>
                <c:formatCode>General</c:formatCode>
                <c:ptCount val="3"/>
                <c:pt idx="0">
                  <c:v>3.2000000000000002E-3</c:v>
                </c:pt>
                <c:pt idx="1">
                  <c:v>7.9000000000000008E-3</c:v>
                </c:pt>
                <c:pt idx="2">
                  <c:v>8.6999999999999994E-2</c:v>
                </c:pt>
              </c:numCache>
            </c:numRef>
          </c:val>
          <c:extLst>
            <c:ext xmlns:c16="http://schemas.microsoft.com/office/drawing/2014/chart" uri="{C3380CC4-5D6E-409C-BE32-E72D297353CC}">
              <c16:uniqueId val="{00000006-634C-487C-BE95-2A85B75AC893}"/>
            </c:ext>
          </c:extLst>
        </c:ser>
        <c:dLbls>
          <c:showLegendKey val="0"/>
          <c:showVal val="0"/>
          <c:showCatName val="0"/>
          <c:showSerName val="0"/>
          <c:showPercent val="0"/>
          <c:showBubbleSize val="0"/>
          <c:showLeaderLines val="1"/>
        </c:dLbls>
        <c:firstSliceAng val="0"/>
      </c:pieChart>
      <c:spPr>
        <a:noFill/>
        <a:ln w="19050">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RC3 9/16/20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C78-4EFC-95FD-28F3D6A7D90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C78-4EFC-95FD-28F3D6A7D90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C78-4EFC-95FD-28F3D6A7D907}"/>
              </c:ext>
            </c:extLst>
          </c:dPt>
          <c:cat>
            <c:strRef>
              <c:f>'Source Pies'!$J$66:$J$68</c:f>
              <c:strCache>
                <c:ptCount val="3"/>
                <c:pt idx="0">
                  <c:v>PFOS</c:v>
                </c:pt>
                <c:pt idx="1">
                  <c:v>PFOA</c:v>
                </c:pt>
                <c:pt idx="2">
                  <c:v>PFBA</c:v>
                </c:pt>
              </c:strCache>
            </c:strRef>
          </c:cat>
          <c:val>
            <c:numRef>
              <c:f>'Source Pies'!$L$66:$L$68</c:f>
              <c:numCache>
                <c:formatCode>General</c:formatCode>
                <c:ptCount val="3"/>
                <c:pt idx="0">
                  <c:v>1.5</c:v>
                </c:pt>
                <c:pt idx="1">
                  <c:v>0.51</c:v>
                </c:pt>
                <c:pt idx="2">
                  <c:v>0.31</c:v>
                </c:pt>
              </c:numCache>
            </c:numRef>
          </c:val>
          <c:extLst>
            <c:ext xmlns:c16="http://schemas.microsoft.com/office/drawing/2014/chart" uri="{C3380CC4-5D6E-409C-BE32-E72D297353CC}">
              <c16:uniqueId val="{00000006-9C78-4EFC-95FD-28F3D6A7D9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RC5 9/18/20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17A-409E-8E1C-FF69E49C0DB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17A-409E-8E1C-FF69E49C0DB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17A-409E-8E1C-FF69E49C0DB1}"/>
              </c:ext>
            </c:extLst>
          </c:dPt>
          <c:cat>
            <c:strRef>
              <c:f>'Source Pies'!$J$63:$J$65</c:f>
              <c:strCache>
                <c:ptCount val="3"/>
                <c:pt idx="0">
                  <c:v>PFOS</c:v>
                </c:pt>
                <c:pt idx="1">
                  <c:v>PFOA</c:v>
                </c:pt>
                <c:pt idx="2">
                  <c:v>PFBA</c:v>
                </c:pt>
              </c:strCache>
            </c:strRef>
          </c:cat>
          <c:val>
            <c:numRef>
              <c:f>'Source Pies'!$L$63:$L$65</c:f>
              <c:numCache>
                <c:formatCode>General</c:formatCode>
                <c:ptCount val="3"/>
                <c:pt idx="0">
                  <c:v>1.6</c:v>
                </c:pt>
                <c:pt idx="1">
                  <c:v>0.69</c:v>
                </c:pt>
                <c:pt idx="2">
                  <c:v>0.96</c:v>
                </c:pt>
              </c:numCache>
            </c:numRef>
          </c:val>
          <c:extLst>
            <c:ext xmlns:c16="http://schemas.microsoft.com/office/drawing/2014/chart" uri="{C3380CC4-5D6E-409C-BE32-E72D297353CC}">
              <c16:uniqueId val="{00000006-517A-409E-8E1C-FF69E49C0D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F48-4FCE-8330-983320B5131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F48-4FCE-8330-983320B5131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F48-4FCE-8330-983320B5131A}"/>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3F48-4FCE-8330-983320B5131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0A8-4178-A68E-9F80733D69E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0A8-4178-A68E-9F80733D69E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0A8-4178-A68E-9F80733D69E3}"/>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00A8-4178-A68E-9F80733D69E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A17-4604-BBDF-11673472701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A17-4604-BBDF-11673472701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A17-4604-BBDF-116734727010}"/>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6A17-4604-BBDF-11673472701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E18-4BB0-B2ED-7B6AF97579A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E18-4BB0-B2ED-7B6AF97579A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E18-4BB0-B2ED-7B6AF97579A4}"/>
              </c:ext>
            </c:extLst>
          </c:dPt>
          <c:cat>
            <c:strRef>
              <c:f>'Other Water Bodies - PFBA'!$K$4:$M$4</c:f>
              <c:strCache>
                <c:ptCount val="3"/>
                <c:pt idx="0">
                  <c:v>PFOS</c:v>
                </c:pt>
                <c:pt idx="1">
                  <c:v>PFOA</c:v>
                </c:pt>
                <c:pt idx="2">
                  <c:v>PFBA</c:v>
                </c:pt>
              </c:strCache>
            </c:strRef>
          </c:cat>
          <c:val>
            <c:numRef>
              <c:f>'Other Water Bodies - PFBA'!$K$9:$M$9</c:f>
              <c:numCache>
                <c:formatCode>General</c:formatCode>
                <c:ptCount val="3"/>
                <c:pt idx="0">
                  <c:v>3.6</c:v>
                </c:pt>
                <c:pt idx="1">
                  <c:v>0.93700000000000006</c:v>
                </c:pt>
                <c:pt idx="2">
                  <c:v>0.48599999999999999</c:v>
                </c:pt>
              </c:numCache>
            </c:numRef>
          </c:val>
          <c:extLst>
            <c:ext xmlns:c16="http://schemas.microsoft.com/office/drawing/2014/chart" uri="{C3380CC4-5D6E-409C-BE32-E72D297353CC}">
              <c16:uniqueId val="{00000006-0E18-4BB0-B2ED-7B6AF97579A4}"/>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0E18-4BB0-B2ED-7B6AF97579A4}"/>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0E18-4BB0-B2ED-7B6AF97579A4}"/>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0E18-4BB0-B2ED-7B6AF97579A4}"/>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0E18-4BB0-B2ED-7B6AF97579A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947-4319-8B46-D7CD48FBA46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947-4319-8B46-D7CD48FBA46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947-4319-8B46-D7CD48FBA463}"/>
              </c:ext>
            </c:extLst>
          </c:dPt>
          <c:cat>
            <c:strRef>
              <c:f>'Other Water Bodies - PFBA'!$K$4:$M$4</c:f>
              <c:strCache>
                <c:ptCount val="3"/>
                <c:pt idx="0">
                  <c:v>PFOS</c:v>
                </c:pt>
                <c:pt idx="1">
                  <c:v>PFOA</c:v>
                </c:pt>
                <c:pt idx="2">
                  <c:v>PFBA</c:v>
                </c:pt>
              </c:strCache>
            </c:strRef>
          </c:cat>
          <c:val>
            <c:numRef>
              <c:f>'Other Water Bodies - PFBA'!$K$10:$M$10</c:f>
              <c:numCache>
                <c:formatCode>General</c:formatCode>
                <c:ptCount val="3"/>
                <c:pt idx="0">
                  <c:v>2.4</c:v>
                </c:pt>
                <c:pt idx="1">
                  <c:v>0.4</c:v>
                </c:pt>
                <c:pt idx="2">
                  <c:v>0.28999999999999998</c:v>
                </c:pt>
              </c:numCache>
            </c:numRef>
          </c:val>
          <c:extLst>
            <c:ext xmlns:c16="http://schemas.microsoft.com/office/drawing/2014/chart" uri="{C3380CC4-5D6E-409C-BE32-E72D297353CC}">
              <c16:uniqueId val="{00000006-6947-4319-8B46-D7CD48FBA463}"/>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6947-4319-8B46-D7CD48FBA463}"/>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6947-4319-8B46-D7CD48FBA463}"/>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6947-4319-8B46-D7CD48FBA463}"/>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6947-4319-8B46-D7CD48FBA46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B12-4FB0-BC13-99B1DDFE8D46}"/>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B12-4FB0-BC13-99B1DDFE8D46}"/>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B12-4FB0-BC13-99B1DDFE8D46}"/>
              </c:ext>
            </c:extLst>
          </c:dPt>
          <c:cat>
            <c:strRef>
              <c:f>'Other Water Bodies - PFBA'!$K$4:$M$4</c:f>
              <c:strCache>
                <c:ptCount val="3"/>
                <c:pt idx="0">
                  <c:v>PFOS</c:v>
                </c:pt>
                <c:pt idx="1">
                  <c:v>PFOA</c:v>
                </c:pt>
                <c:pt idx="2">
                  <c:v>PFBA</c:v>
                </c:pt>
              </c:strCache>
            </c:strRef>
          </c:cat>
          <c:val>
            <c:numRef>
              <c:f>'Other Water Bodies - PFBA'!$K$7:$M$7</c:f>
              <c:numCache>
                <c:formatCode>General</c:formatCode>
                <c:ptCount val="3"/>
                <c:pt idx="0">
                  <c:v>3.5999999999999999E-3</c:v>
                </c:pt>
                <c:pt idx="1">
                  <c:v>9.1999999999999998E-3</c:v>
                </c:pt>
                <c:pt idx="2">
                  <c:v>9.6000000000000002E-2</c:v>
                </c:pt>
              </c:numCache>
            </c:numRef>
          </c:val>
          <c:extLst>
            <c:ext xmlns:c16="http://schemas.microsoft.com/office/drawing/2014/chart" uri="{C3380CC4-5D6E-409C-BE32-E72D297353CC}">
              <c16:uniqueId val="{00000006-3B12-4FB0-BC13-99B1DDFE8D46}"/>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3B12-4FB0-BC13-99B1DDFE8D46}"/>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3B12-4FB0-BC13-99B1DDFE8D46}"/>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3B12-4FB0-BC13-99B1DDFE8D46}"/>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3B12-4FB0-BC13-99B1DDFE8D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A8B-4267-B0BE-343A1B381E75}"/>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A8B-4267-B0BE-343A1B381E75}"/>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A8B-4267-B0BE-343A1B381E75}"/>
              </c:ext>
            </c:extLst>
          </c:dPt>
          <c:cat>
            <c:strRef>
              <c:f>'Other Water Bodies - PFBA'!$K$4:$M$4</c:f>
              <c:strCache>
                <c:ptCount val="3"/>
                <c:pt idx="0">
                  <c:v>PFOS</c:v>
                </c:pt>
                <c:pt idx="1">
                  <c:v>PFOA</c:v>
                </c:pt>
                <c:pt idx="2">
                  <c:v>PFBA</c:v>
                </c:pt>
              </c:strCache>
            </c:strRef>
          </c:cat>
          <c:val>
            <c:numRef>
              <c:f>'Other Water Bodies - PFBA'!$K$11:$M$11</c:f>
              <c:numCache>
                <c:formatCode>General</c:formatCode>
                <c:ptCount val="3"/>
                <c:pt idx="0">
                  <c:v>0.14599999999999999</c:v>
                </c:pt>
                <c:pt idx="1">
                  <c:v>3.32E-2</c:v>
                </c:pt>
                <c:pt idx="2">
                  <c:v>7.6499999999999999E-2</c:v>
                </c:pt>
              </c:numCache>
            </c:numRef>
          </c:val>
          <c:extLst>
            <c:ext xmlns:c16="http://schemas.microsoft.com/office/drawing/2014/chart" uri="{C3380CC4-5D6E-409C-BE32-E72D297353CC}">
              <c16:uniqueId val="{00000006-9A8B-4267-B0BE-343A1B381E75}"/>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9A8B-4267-B0BE-343A1B381E75}"/>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9A8B-4267-B0BE-343A1B381E75}"/>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9A8B-4267-B0BE-343A1B381E75}"/>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9A8B-4267-B0BE-343A1B381E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CC5-4AFD-8237-3019E270AD8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CC5-4AFD-8237-3019E270AD8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CC5-4AFD-8237-3019E270AD80}"/>
              </c:ext>
            </c:extLst>
          </c:dPt>
          <c:cat>
            <c:strRef>
              <c:f>'Other Water Bodies - PFBA'!$K$4:$M$4</c:f>
              <c:strCache>
                <c:ptCount val="3"/>
                <c:pt idx="0">
                  <c:v>PFOS</c:v>
                </c:pt>
                <c:pt idx="1">
                  <c:v>PFOA</c:v>
                </c:pt>
                <c:pt idx="2">
                  <c:v>PFBA</c:v>
                </c:pt>
              </c:strCache>
            </c:strRef>
          </c:cat>
          <c:val>
            <c:numRef>
              <c:f>'Other Water Bodies - PFBA'!$K$14:$M$14</c:f>
              <c:numCache>
                <c:formatCode>General</c:formatCode>
                <c:ptCount val="3"/>
                <c:pt idx="0">
                  <c:v>0.24</c:v>
                </c:pt>
                <c:pt idx="1">
                  <c:v>0.1</c:v>
                </c:pt>
                <c:pt idx="2">
                  <c:v>0.13</c:v>
                </c:pt>
              </c:numCache>
            </c:numRef>
          </c:val>
          <c:extLst>
            <c:ext xmlns:c16="http://schemas.microsoft.com/office/drawing/2014/chart" uri="{C3380CC4-5D6E-409C-BE32-E72D297353CC}">
              <c16:uniqueId val="{00000006-4CC5-4AFD-8237-3019E270AD80}"/>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4CC5-4AFD-8237-3019E270AD80}"/>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4CC5-4AFD-8237-3019E270AD80}"/>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4CC5-4AFD-8237-3019E270AD80}"/>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4CC5-4AFD-8237-3019E270AD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F0C-4665-B692-C3251648A9E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F0C-4665-B692-C3251648A9E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F0C-4665-B692-C3251648A9E4}"/>
              </c:ext>
            </c:extLst>
          </c:dPt>
          <c:cat>
            <c:strRef>
              <c:f>'Other Water Bodies - PFBA'!$K$4:$M$4</c:f>
              <c:strCache>
                <c:ptCount val="3"/>
                <c:pt idx="0">
                  <c:v>PFOS</c:v>
                </c:pt>
                <c:pt idx="1">
                  <c:v>PFOA</c:v>
                </c:pt>
                <c:pt idx="2">
                  <c:v>PFBA</c:v>
                </c:pt>
              </c:strCache>
            </c:strRef>
          </c:cat>
          <c:val>
            <c:numRef>
              <c:f>'Other Water Bodies - PFBA'!$K$15:$M$15</c:f>
              <c:numCache>
                <c:formatCode>General</c:formatCode>
                <c:ptCount val="3"/>
                <c:pt idx="0">
                  <c:v>0.68</c:v>
                </c:pt>
                <c:pt idx="1">
                  <c:v>0.15</c:v>
                </c:pt>
                <c:pt idx="2">
                  <c:v>0.15</c:v>
                </c:pt>
              </c:numCache>
            </c:numRef>
          </c:val>
          <c:extLst>
            <c:ext xmlns:c16="http://schemas.microsoft.com/office/drawing/2014/chart" uri="{C3380CC4-5D6E-409C-BE32-E72D297353CC}">
              <c16:uniqueId val="{00000006-FF0C-4665-B692-C3251648A9E4}"/>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FF0C-4665-B692-C3251648A9E4}"/>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FF0C-4665-B692-C3251648A9E4}"/>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F0C-4665-B692-C3251648A9E4}"/>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FF0C-4665-B692-C3251648A9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CD0-4A38-A7A4-B869D4421AC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CD0-4A38-A7A4-B869D4421AC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CD0-4A38-A7A4-B869D4421ACF}"/>
              </c:ext>
            </c:extLst>
          </c:dPt>
          <c:cat>
            <c:strRef>
              <c:f>'Other Water Bodies - PFBA'!$K$4:$M$4</c:f>
              <c:strCache>
                <c:ptCount val="3"/>
                <c:pt idx="0">
                  <c:v>PFOS</c:v>
                </c:pt>
                <c:pt idx="1">
                  <c:v>PFOA</c:v>
                </c:pt>
                <c:pt idx="2">
                  <c:v>PFBA</c:v>
                </c:pt>
              </c:strCache>
            </c:strRef>
          </c:cat>
          <c:val>
            <c:numRef>
              <c:f>'Other Water Bodies - PFBA'!$K$19:$M$19</c:f>
              <c:numCache>
                <c:formatCode>General</c:formatCode>
                <c:ptCount val="3"/>
                <c:pt idx="0">
                  <c:v>2.9099999999999998E-3</c:v>
                </c:pt>
                <c:pt idx="1">
                  <c:v>7.2300000000000003E-2</c:v>
                </c:pt>
                <c:pt idx="2">
                  <c:v>3.82</c:v>
                </c:pt>
              </c:numCache>
            </c:numRef>
          </c:val>
          <c:extLst>
            <c:ext xmlns:c16="http://schemas.microsoft.com/office/drawing/2014/chart" uri="{C3380CC4-5D6E-409C-BE32-E72D297353CC}">
              <c16:uniqueId val="{00000006-2CD0-4A38-A7A4-B869D4421ACF}"/>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2CD0-4A38-A7A4-B869D4421ACF}"/>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2CD0-4A38-A7A4-B869D4421ACF}"/>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2CD0-4A38-A7A4-B869D4421ACF}"/>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2CD0-4A38-A7A4-B869D4421AC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9E2-4CAC-B8BD-C9AF0A0EDEF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9E2-4CAC-B8BD-C9AF0A0EDEF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9E2-4CAC-B8BD-C9AF0A0EDEFB}"/>
              </c:ext>
            </c:extLst>
          </c:dPt>
          <c:cat>
            <c:strRef>
              <c:f>'Other Water Bodies - PFBA'!$K$4:$M$4</c:f>
              <c:strCache>
                <c:ptCount val="3"/>
                <c:pt idx="0">
                  <c:v>PFOS</c:v>
                </c:pt>
                <c:pt idx="1">
                  <c:v>PFOA</c:v>
                </c:pt>
                <c:pt idx="2">
                  <c:v>PFBA</c:v>
                </c:pt>
              </c:strCache>
            </c:strRef>
          </c:cat>
          <c:val>
            <c:numRef>
              <c:f>'Other Water Bodies - PFBA'!$K$20:$M$20</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29E2-4CAC-B8BD-C9AF0A0EDEFB}"/>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29E2-4CAC-B8BD-C9AF0A0EDEFB}"/>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29E2-4CAC-B8BD-C9AF0A0EDEFB}"/>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29E2-4CAC-B8BD-C9AF0A0EDEFB}"/>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29E2-4CAC-B8BD-C9AF0A0EDEF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22F-4C7E-8633-CCF8E46573E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22F-4C7E-8633-CCF8E46573E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22F-4C7E-8633-CCF8E46573EF}"/>
              </c:ext>
            </c:extLst>
          </c:dPt>
          <c:cat>
            <c:strRef>
              <c:f>'Other Water Bodies - PFBA'!$K$4:$M$4</c:f>
              <c:strCache>
                <c:ptCount val="3"/>
                <c:pt idx="0">
                  <c:v>PFOS</c:v>
                </c:pt>
                <c:pt idx="1">
                  <c:v>PFOA</c:v>
                </c:pt>
                <c:pt idx="2">
                  <c:v>PFBA</c:v>
                </c:pt>
              </c:strCache>
            </c:strRef>
          </c:cat>
          <c:val>
            <c:numRef>
              <c:f>'Other Water Bodies - PFBA'!$K$21:$M$21</c:f>
              <c:numCache>
                <c:formatCode>General</c:formatCode>
                <c:ptCount val="3"/>
                <c:pt idx="0">
                  <c:v>0.1</c:v>
                </c:pt>
                <c:pt idx="1">
                  <c:v>7.9000000000000001E-2</c:v>
                </c:pt>
                <c:pt idx="2">
                  <c:v>0.77</c:v>
                </c:pt>
              </c:numCache>
            </c:numRef>
          </c:val>
          <c:extLst>
            <c:ext xmlns:c16="http://schemas.microsoft.com/office/drawing/2014/chart" uri="{C3380CC4-5D6E-409C-BE32-E72D297353CC}">
              <c16:uniqueId val="{00000006-222F-4C7E-8633-CCF8E46573EF}"/>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222F-4C7E-8633-CCF8E46573EF}"/>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222F-4C7E-8633-CCF8E46573EF}"/>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222F-4C7E-8633-CCF8E46573EF}"/>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222F-4C7E-8633-CCF8E46573E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47F-4D82-958A-AA76471DAEB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47F-4D82-958A-AA76471DAEB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47F-4D82-958A-AA76471DAEBB}"/>
              </c:ext>
            </c:extLst>
          </c:dPt>
          <c:cat>
            <c:strRef>
              <c:f>'Other Water Bodies - PFBA'!$K$4:$M$4</c:f>
              <c:strCache>
                <c:ptCount val="3"/>
                <c:pt idx="0">
                  <c:v>PFOS</c:v>
                </c:pt>
                <c:pt idx="1">
                  <c:v>PFOA</c:v>
                </c:pt>
                <c:pt idx="2">
                  <c:v>PFBA</c:v>
                </c:pt>
              </c:strCache>
            </c:strRef>
          </c:cat>
          <c:val>
            <c:numRef>
              <c:f>'Other Water Bodies - PFBA'!$K$24:$M$24</c:f>
              <c:numCache>
                <c:formatCode>General</c:formatCode>
                <c:ptCount val="3"/>
                <c:pt idx="0">
                  <c:v>0.11</c:v>
                </c:pt>
                <c:pt idx="1">
                  <c:v>8.4000000000000005E-2</c:v>
                </c:pt>
                <c:pt idx="2">
                  <c:v>0.83</c:v>
                </c:pt>
              </c:numCache>
            </c:numRef>
          </c:val>
          <c:extLst>
            <c:ext xmlns:c16="http://schemas.microsoft.com/office/drawing/2014/chart" uri="{C3380CC4-5D6E-409C-BE32-E72D297353CC}">
              <c16:uniqueId val="{00000006-147F-4D82-958A-AA76471DAEBB}"/>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147F-4D82-958A-AA76471DAEBB}"/>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147F-4D82-958A-AA76471DAEBB}"/>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147F-4D82-958A-AA76471DAEBB}"/>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147F-4D82-958A-AA76471DAEB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4C1-417D-9B53-6C189B691065}"/>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4C1-417D-9B53-6C189B691065}"/>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4C1-417D-9B53-6C189B691065}"/>
              </c:ext>
            </c:extLst>
          </c:dPt>
          <c:cat>
            <c:strRef>
              <c:f>'Other Water Bodies - PFBA'!$K$4:$M$4</c:f>
              <c:strCache>
                <c:ptCount val="3"/>
                <c:pt idx="0">
                  <c:v>PFOS</c:v>
                </c:pt>
                <c:pt idx="1">
                  <c:v>PFOA</c:v>
                </c:pt>
                <c:pt idx="2">
                  <c:v>PFBA</c:v>
                </c:pt>
              </c:strCache>
            </c:strRef>
          </c:cat>
          <c:val>
            <c:numRef>
              <c:f>'Other Water Bodies - PFBA'!$K$23:$M$23</c:f>
              <c:numCache>
                <c:formatCode>General</c:formatCode>
                <c:ptCount val="3"/>
                <c:pt idx="0">
                  <c:v>0.11</c:v>
                </c:pt>
                <c:pt idx="1">
                  <c:v>8.3000000000000004E-2</c:v>
                </c:pt>
                <c:pt idx="2">
                  <c:v>0.79</c:v>
                </c:pt>
              </c:numCache>
            </c:numRef>
          </c:val>
          <c:extLst>
            <c:ext xmlns:c16="http://schemas.microsoft.com/office/drawing/2014/chart" uri="{C3380CC4-5D6E-409C-BE32-E72D297353CC}">
              <c16:uniqueId val="{00000006-94C1-417D-9B53-6C189B691065}"/>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94C1-417D-9B53-6C189B691065}"/>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94C1-417D-9B53-6C189B691065}"/>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94C1-417D-9B53-6C189B691065}"/>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94C1-417D-9B53-6C189B69106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881-4BF0-8524-8A5D8E1D64E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881-4BF0-8524-8A5D8E1D64E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881-4BF0-8524-8A5D8E1D64E7}"/>
              </c:ext>
            </c:extLst>
          </c:dPt>
          <c:cat>
            <c:strRef>
              <c:f>'Other Water Bodies - PFBA'!$K$4:$M$4</c:f>
              <c:strCache>
                <c:ptCount val="3"/>
                <c:pt idx="0">
                  <c:v>PFOS</c:v>
                </c:pt>
                <c:pt idx="1">
                  <c:v>PFOA</c:v>
                </c:pt>
                <c:pt idx="2">
                  <c:v>PFBA</c:v>
                </c:pt>
              </c:strCache>
            </c:strRef>
          </c:cat>
          <c:val>
            <c:numRef>
              <c:f>'Other Water Bodies - PFBA'!$K$25:$M$25</c:f>
              <c:numCache>
                <c:formatCode>General</c:formatCode>
                <c:ptCount val="3"/>
                <c:pt idx="0">
                  <c:v>0.13</c:v>
                </c:pt>
                <c:pt idx="1">
                  <c:v>7.6999999999999999E-2</c:v>
                </c:pt>
                <c:pt idx="2">
                  <c:v>0.57999999999999996</c:v>
                </c:pt>
              </c:numCache>
            </c:numRef>
          </c:val>
          <c:extLst>
            <c:ext xmlns:c16="http://schemas.microsoft.com/office/drawing/2014/chart" uri="{C3380CC4-5D6E-409C-BE32-E72D297353CC}">
              <c16:uniqueId val="{00000006-5881-4BF0-8524-8A5D8E1D64E7}"/>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5881-4BF0-8524-8A5D8E1D64E7}"/>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5881-4BF0-8524-8A5D8E1D64E7}"/>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5881-4BF0-8524-8A5D8E1D64E7}"/>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5881-4BF0-8524-8A5D8E1D64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5A0-4F10-A319-99D9A54F4FC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5A0-4F10-A319-99D9A54F4FC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5A0-4F10-A319-99D9A54F4FC0}"/>
              </c:ext>
            </c:extLst>
          </c:dPt>
          <c:cat>
            <c:strRef>
              <c:f>'Other Water Bodies - PFBA'!$K$4:$M$4</c:f>
              <c:strCache>
                <c:ptCount val="3"/>
                <c:pt idx="0">
                  <c:v>PFOS</c:v>
                </c:pt>
                <c:pt idx="1">
                  <c:v>PFOA</c:v>
                </c:pt>
                <c:pt idx="2">
                  <c:v>PFBA</c:v>
                </c:pt>
              </c:strCache>
            </c:strRef>
          </c:cat>
          <c:val>
            <c:numRef>
              <c:f>'Other Water Bodies - PFBA'!$K$30:$M$30</c:f>
              <c:numCache>
                <c:formatCode>General</c:formatCode>
                <c:ptCount val="3"/>
                <c:pt idx="0">
                  <c:v>1.9400000000000001E-3</c:v>
                </c:pt>
                <c:pt idx="1">
                  <c:v>3.4299999999999999E-3</c:v>
                </c:pt>
                <c:pt idx="2">
                  <c:v>3.7100000000000001E-2</c:v>
                </c:pt>
              </c:numCache>
            </c:numRef>
          </c:val>
          <c:extLst>
            <c:ext xmlns:c16="http://schemas.microsoft.com/office/drawing/2014/chart" uri="{C3380CC4-5D6E-409C-BE32-E72D297353CC}">
              <c16:uniqueId val="{00000006-95A0-4F10-A319-99D9A54F4FC0}"/>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95A0-4F10-A319-99D9A54F4FC0}"/>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95A0-4F10-A319-99D9A54F4FC0}"/>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95A0-4F10-A319-99D9A54F4FC0}"/>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95A0-4F10-A319-99D9A54F4FC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4E8-4EC5-A4A7-4D06D040E09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4E8-4EC5-A4A7-4D06D040E09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4E8-4EC5-A4A7-4D06D040E097}"/>
              </c:ext>
            </c:extLst>
          </c:dPt>
          <c:cat>
            <c:strRef>
              <c:f>'Other Water Bodies - PFBA'!$K$4:$M$4</c:f>
              <c:strCache>
                <c:ptCount val="3"/>
                <c:pt idx="0">
                  <c:v>PFOS</c:v>
                </c:pt>
                <c:pt idx="1">
                  <c:v>PFOA</c:v>
                </c:pt>
                <c:pt idx="2">
                  <c:v>PFBA</c:v>
                </c:pt>
              </c:strCache>
            </c:strRef>
          </c:cat>
          <c:val>
            <c:numRef>
              <c:f>'Other Water Bodies - PFBA'!$R$146:$T$146</c:f>
              <c:numCache>
                <c:formatCode>General</c:formatCode>
                <c:ptCount val="3"/>
                <c:pt idx="0">
                  <c:v>0.14799999999999999</c:v>
                </c:pt>
                <c:pt idx="1">
                  <c:v>5.8599999999999999E-2</c:v>
                </c:pt>
                <c:pt idx="2">
                  <c:v>0.26700000000000002</c:v>
                </c:pt>
              </c:numCache>
            </c:numRef>
          </c:val>
          <c:extLst>
            <c:ext xmlns:c16="http://schemas.microsoft.com/office/drawing/2014/chart" uri="{C3380CC4-5D6E-409C-BE32-E72D297353CC}">
              <c16:uniqueId val="{00000006-74E8-4EC5-A4A7-4D06D040E097}"/>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74E8-4EC5-A4A7-4D06D040E097}"/>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74E8-4EC5-A4A7-4D06D040E097}"/>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74E8-4EC5-A4A7-4D06D040E097}"/>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74E8-4EC5-A4A7-4D06D040E09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B71-483D-AC43-FB9FF57DDC2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B71-483D-AC43-FB9FF57DDC2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B71-483D-AC43-FB9FF57DDC20}"/>
              </c:ext>
            </c:extLst>
          </c:dPt>
          <c:cat>
            <c:strRef>
              <c:f>'Other Water Bodies - PFBA'!$K$4:$M$4</c:f>
              <c:strCache>
                <c:ptCount val="3"/>
                <c:pt idx="0">
                  <c:v>PFOS</c:v>
                </c:pt>
                <c:pt idx="1">
                  <c:v>PFOA</c:v>
                </c:pt>
                <c:pt idx="2">
                  <c:v>PFBA</c:v>
                </c:pt>
              </c:strCache>
            </c:strRef>
          </c:cat>
          <c:val>
            <c:numRef>
              <c:f>'Other Water Bodies - PFBA'!$K$13:$M$13</c:f>
              <c:numCache>
                <c:formatCode>General</c:formatCode>
                <c:ptCount val="3"/>
                <c:pt idx="0">
                  <c:v>0.21</c:v>
                </c:pt>
                <c:pt idx="1">
                  <c:v>7.5999999999999998E-2</c:v>
                </c:pt>
                <c:pt idx="2">
                  <c:v>0.14000000000000001</c:v>
                </c:pt>
              </c:numCache>
            </c:numRef>
          </c:val>
          <c:extLst>
            <c:ext xmlns:c16="http://schemas.microsoft.com/office/drawing/2014/chart" uri="{C3380CC4-5D6E-409C-BE32-E72D297353CC}">
              <c16:uniqueId val="{00000006-7B71-483D-AC43-FB9FF57DDC20}"/>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7B71-483D-AC43-FB9FF57DDC20}"/>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7B71-483D-AC43-FB9FF57DDC20}"/>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7B71-483D-AC43-FB9FF57DDC20}"/>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7B71-483D-AC43-FB9FF57DDC2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B65-475B-B299-49D6437934B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B65-475B-B299-49D6437934B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B65-475B-B299-49D6437934B8}"/>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DB65-475B-B299-49D6437934B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D93-4F11-82A3-8F5553699DC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D93-4F11-82A3-8F5553699DC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D93-4F11-82A3-8F5553699DC2}"/>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ED93-4F11-82A3-8F5553699D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61D-4228-BC26-028585BB21A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61D-4228-BC26-028585BB21A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61D-4228-BC26-028585BB21AC}"/>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B61D-4228-BC26-028585BB21A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764-4407-9905-44F0177CD84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764-4407-9905-44F0177CD84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764-4407-9905-44F0177CD848}"/>
              </c:ext>
            </c:extLst>
          </c:dPt>
          <c:cat>
            <c:strRef>
              <c:f>'Other Water Bodies - PFBA'!$K$4:$M$4</c:f>
              <c:strCache>
                <c:ptCount val="3"/>
                <c:pt idx="0">
                  <c:v>PFOS</c:v>
                </c:pt>
                <c:pt idx="1">
                  <c:v>PFOA</c:v>
                </c:pt>
                <c:pt idx="2">
                  <c:v>PFBA</c:v>
                </c:pt>
              </c:strCache>
            </c:strRef>
          </c:cat>
          <c:val>
            <c:numRef>
              <c:f>'Other Water Bodies - PFBA'!$K$18:$M$18</c:f>
              <c:numCache>
                <c:formatCode>General</c:formatCode>
                <c:ptCount val="3"/>
                <c:pt idx="0">
                  <c:v>2.3E-3</c:v>
                </c:pt>
                <c:pt idx="1">
                  <c:v>1.4999999999999999E-2</c:v>
                </c:pt>
                <c:pt idx="2">
                  <c:v>0.13</c:v>
                </c:pt>
              </c:numCache>
            </c:numRef>
          </c:val>
          <c:extLst>
            <c:ext xmlns:c16="http://schemas.microsoft.com/office/drawing/2014/chart" uri="{C3380CC4-5D6E-409C-BE32-E72D297353CC}">
              <c16:uniqueId val="{00000006-C764-4407-9905-44F0177CD848}"/>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C764-4407-9905-44F0177CD848}"/>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C764-4407-9905-44F0177CD848}"/>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C764-4407-9905-44F0177CD848}"/>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C764-4407-9905-44F0177CD84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7F4-4B66-ABB7-5C15C75282B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7F4-4B66-ABB7-5C15C75282B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7F4-4B66-ABB7-5C15C75282BD}"/>
              </c:ext>
            </c:extLst>
          </c:dPt>
          <c:cat>
            <c:strRef>
              <c:f>'[SurfaceWater_Segment1 to 5.xlsx]SW - Relevant to Seg 5'!$K$4:$M$4</c:f>
              <c:strCache>
                <c:ptCount val="3"/>
                <c:pt idx="0">
                  <c:v>PFOS</c:v>
                </c:pt>
                <c:pt idx="1">
                  <c:v>PFOA</c:v>
                </c:pt>
                <c:pt idx="2">
                  <c:v>PFBA</c:v>
                </c:pt>
              </c:strCache>
            </c:strRef>
          </c:cat>
          <c:val>
            <c:numRef>
              <c:f>'[SurfaceWater_Segment1 to 5.xlsx]SW - Relevant to Seg 5'!$K$11:$M$11</c:f>
              <c:numCache>
                <c:formatCode>General</c:formatCode>
                <c:ptCount val="3"/>
                <c:pt idx="0">
                  <c:v>0.14599999999999999</c:v>
                </c:pt>
                <c:pt idx="1">
                  <c:v>3.32E-2</c:v>
                </c:pt>
                <c:pt idx="2">
                  <c:v>7.6499999999999999E-2</c:v>
                </c:pt>
              </c:numCache>
            </c:numRef>
          </c:val>
          <c:extLst>
            <c:ext xmlns:c16="http://schemas.microsoft.com/office/drawing/2014/chart" uri="{C3380CC4-5D6E-409C-BE32-E72D297353CC}">
              <c16:uniqueId val="{00000006-B7F4-4B66-ABB7-5C15C75282BD}"/>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B7F4-4B66-ABB7-5C15C75282BD}"/>
              </c:ext>
            </c:extLst>
          </c:dPt>
          <c:cat>
            <c:strRef>
              <c:f>'[SurfaceWater_Segment1 to 5.xlsx]SW - Relevant to Seg 5'!$K$4:$M$4</c:f>
              <c:strCache>
                <c:ptCount val="3"/>
                <c:pt idx="0">
                  <c:v>PFOS</c:v>
                </c:pt>
                <c:pt idx="1">
                  <c:v>PFOA</c:v>
                </c:pt>
                <c:pt idx="2">
                  <c:v>PFBA</c:v>
                </c:pt>
              </c:strCache>
            </c:strRef>
          </c:cat>
          <c:val>
            <c:numRef>
              <c:f>'[SurfaceWater_Segment1 to 5.xlsx]SW - Relevant to Seg 5'!$L$5</c:f>
              <c:numCache>
                <c:formatCode>General</c:formatCode>
                <c:ptCount val="1"/>
                <c:pt idx="0">
                  <c:v>7.3800000000000003E-3</c:v>
                </c:pt>
              </c:numCache>
            </c:numRef>
          </c:val>
          <c:extLst>
            <c:ext xmlns:c16="http://schemas.microsoft.com/office/drawing/2014/chart" uri="{C3380CC4-5D6E-409C-BE32-E72D297353CC}">
              <c16:uniqueId val="{00000009-B7F4-4B66-ABB7-5C15C75282BD}"/>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B7F4-4B66-ABB7-5C15C75282BD}"/>
              </c:ext>
            </c:extLst>
          </c:dPt>
          <c:cat>
            <c:strRef>
              <c:f>'[SurfaceWater_Segment1 to 5.xlsx]SW - Relevant to Seg 5'!$K$4:$M$4</c:f>
              <c:strCache>
                <c:ptCount val="3"/>
                <c:pt idx="0">
                  <c:v>PFOS</c:v>
                </c:pt>
                <c:pt idx="1">
                  <c:v>PFOA</c:v>
                </c:pt>
                <c:pt idx="2">
                  <c:v>PFBA</c:v>
                </c:pt>
              </c:strCache>
            </c:strRef>
          </c:cat>
          <c:val>
            <c:numRef>
              <c:f>'[SurfaceWater_Segment1 to 5.xlsx]SW - Relevant to Seg 5'!$M$5</c:f>
              <c:numCache>
                <c:formatCode>General</c:formatCode>
                <c:ptCount val="1"/>
                <c:pt idx="0">
                  <c:v>9.1899999999999996E-2</c:v>
                </c:pt>
              </c:numCache>
            </c:numRef>
          </c:val>
          <c:extLst>
            <c:ext xmlns:c16="http://schemas.microsoft.com/office/drawing/2014/chart" uri="{C3380CC4-5D6E-409C-BE32-E72D297353CC}">
              <c16:uniqueId val="{0000000C-B7F4-4B66-ABB7-5C15C75282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375-406A-A3E5-620CA955A4A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375-406A-A3E5-620CA955A4A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375-406A-A3E5-620CA955A4AA}"/>
              </c:ext>
            </c:extLst>
          </c:dPt>
          <c:cat>
            <c:strRef>
              <c:f>'SW - Relevant to Seg 5'!$K$4:$M$4</c:f>
              <c:strCache>
                <c:ptCount val="3"/>
                <c:pt idx="0">
                  <c:v>PFOS</c:v>
                </c:pt>
                <c:pt idx="1">
                  <c:v>PFOA</c:v>
                </c:pt>
                <c:pt idx="2">
                  <c:v>PFBA</c:v>
                </c:pt>
              </c:strCache>
            </c:strRef>
          </c:cat>
          <c:val>
            <c:numRef>
              <c:f>'SW - Relevant to Seg 5'!$K$15:$M$15</c:f>
              <c:numCache>
                <c:formatCode>General</c:formatCode>
                <c:ptCount val="3"/>
                <c:pt idx="0">
                  <c:v>0.68</c:v>
                </c:pt>
                <c:pt idx="1">
                  <c:v>0.15</c:v>
                </c:pt>
                <c:pt idx="2">
                  <c:v>0.15</c:v>
                </c:pt>
              </c:numCache>
            </c:numRef>
          </c:val>
          <c:extLst>
            <c:ext xmlns:c16="http://schemas.microsoft.com/office/drawing/2014/chart" uri="{C3380CC4-5D6E-409C-BE32-E72D297353CC}">
              <c16:uniqueId val="{00000006-4375-406A-A3E5-620CA955A4AA}"/>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4375-406A-A3E5-620CA955A4AA}"/>
              </c:ext>
            </c:extLst>
          </c:dPt>
          <c:cat>
            <c:strRef>
              <c:f>'SW - Relevant to Seg 5'!$K$4:$M$4</c:f>
              <c:strCache>
                <c:ptCount val="3"/>
                <c:pt idx="0">
                  <c:v>PFOS</c:v>
                </c:pt>
                <c:pt idx="1">
                  <c:v>PFOA</c:v>
                </c:pt>
                <c:pt idx="2">
                  <c:v>PFBA</c:v>
                </c:pt>
              </c:strCache>
            </c:strRef>
          </c:cat>
          <c:val>
            <c:numRef>
              <c:f>'SW - Relevant to Seg 5'!$L$5</c:f>
              <c:numCache>
                <c:formatCode>General</c:formatCode>
                <c:ptCount val="1"/>
                <c:pt idx="0">
                  <c:v>7.3800000000000003E-3</c:v>
                </c:pt>
              </c:numCache>
            </c:numRef>
          </c:val>
          <c:extLst>
            <c:ext xmlns:c16="http://schemas.microsoft.com/office/drawing/2014/chart" uri="{C3380CC4-5D6E-409C-BE32-E72D297353CC}">
              <c16:uniqueId val="{00000009-4375-406A-A3E5-620CA955A4AA}"/>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4375-406A-A3E5-620CA955A4AA}"/>
              </c:ext>
            </c:extLst>
          </c:dPt>
          <c:cat>
            <c:strRef>
              <c:f>'SW - Relevant to Seg 5'!$K$4:$M$4</c:f>
              <c:strCache>
                <c:ptCount val="3"/>
                <c:pt idx="0">
                  <c:v>PFOS</c:v>
                </c:pt>
                <c:pt idx="1">
                  <c:v>PFOA</c:v>
                </c:pt>
                <c:pt idx="2">
                  <c:v>PFBA</c:v>
                </c:pt>
              </c:strCache>
            </c:strRef>
          </c:cat>
          <c:val>
            <c:numRef>
              <c:f>'SW - Relevant to Seg 5'!$M$5</c:f>
              <c:numCache>
                <c:formatCode>General</c:formatCode>
                <c:ptCount val="1"/>
                <c:pt idx="0">
                  <c:v>9.1899999999999996E-2</c:v>
                </c:pt>
              </c:numCache>
            </c:numRef>
          </c:val>
          <c:extLst>
            <c:ext xmlns:c16="http://schemas.microsoft.com/office/drawing/2014/chart" uri="{C3380CC4-5D6E-409C-BE32-E72D297353CC}">
              <c16:uniqueId val="{0000000C-4375-406A-A3E5-620CA955A4A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625-4D4D-87F9-372436FB927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625-4D4D-87F9-372436FB927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625-4D4D-87F9-372436FB927E}"/>
              </c:ext>
            </c:extLst>
          </c:dPt>
          <c:cat>
            <c:strRef>
              <c:f>'SW - Relevant to Seg 5'!$K$4:$M$4</c:f>
              <c:strCache>
                <c:ptCount val="3"/>
                <c:pt idx="0">
                  <c:v>PFOS</c:v>
                </c:pt>
                <c:pt idx="1">
                  <c:v>PFOA</c:v>
                </c:pt>
                <c:pt idx="2">
                  <c:v>PFBA</c:v>
                </c:pt>
              </c:strCache>
            </c:strRef>
          </c:cat>
          <c:val>
            <c:numRef>
              <c:f>'SW - Relevant to Seg 5'!$K$20:$M$20</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E625-4D4D-87F9-372436FB927E}"/>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E625-4D4D-87F9-372436FB927E}"/>
              </c:ext>
            </c:extLst>
          </c:dPt>
          <c:cat>
            <c:strRef>
              <c:f>'SW - Relevant to Seg 5'!$K$4:$M$4</c:f>
              <c:strCache>
                <c:ptCount val="3"/>
                <c:pt idx="0">
                  <c:v>PFOS</c:v>
                </c:pt>
                <c:pt idx="1">
                  <c:v>PFOA</c:v>
                </c:pt>
                <c:pt idx="2">
                  <c:v>PFBA</c:v>
                </c:pt>
              </c:strCache>
            </c:strRef>
          </c:cat>
          <c:val>
            <c:numRef>
              <c:f>'SW - Relevant to Seg 5'!$L$5</c:f>
              <c:numCache>
                <c:formatCode>General</c:formatCode>
                <c:ptCount val="1"/>
                <c:pt idx="0">
                  <c:v>7.3800000000000003E-3</c:v>
                </c:pt>
              </c:numCache>
            </c:numRef>
          </c:val>
          <c:extLst>
            <c:ext xmlns:c16="http://schemas.microsoft.com/office/drawing/2014/chart" uri="{C3380CC4-5D6E-409C-BE32-E72D297353CC}">
              <c16:uniqueId val="{00000009-E625-4D4D-87F9-372436FB927E}"/>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E625-4D4D-87F9-372436FB927E}"/>
              </c:ext>
            </c:extLst>
          </c:dPt>
          <c:cat>
            <c:strRef>
              <c:f>'SW - Relevant to Seg 5'!$K$4:$M$4</c:f>
              <c:strCache>
                <c:ptCount val="3"/>
                <c:pt idx="0">
                  <c:v>PFOS</c:v>
                </c:pt>
                <c:pt idx="1">
                  <c:v>PFOA</c:v>
                </c:pt>
                <c:pt idx="2">
                  <c:v>PFBA</c:v>
                </c:pt>
              </c:strCache>
            </c:strRef>
          </c:cat>
          <c:val>
            <c:numRef>
              <c:f>'SW - Relevant to Seg 5'!$M$5</c:f>
              <c:numCache>
                <c:formatCode>General</c:formatCode>
                <c:ptCount val="1"/>
                <c:pt idx="0">
                  <c:v>9.1899999999999996E-2</c:v>
                </c:pt>
              </c:numCache>
            </c:numRef>
          </c:val>
          <c:extLst>
            <c:ext xmlns:c16="http://schemas.microsoft.com/office/drawing/2014/chart" uri="{C3380CC4-5D6E-409C-BE32-E72D297353CC}">
              <c16:uniqueId val="{0000000C-E625-4D4D-87F9-372436FB92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A83-4E83-888C-74F08A095AC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A83-4E83-888C-74F08A095AC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A83-4E83-888C-74F08A095AC1}"/>
              </c:ext>
            </c:extLst>
          </c:dPt>
          <c:cat>
            <c:strRef>
              <c:f>'SW - Relevant to Seg 5'!$K$4:$M$4</c:f>
              <c:strCache>
                <c:ptCount val="3"/>
                <c:pt idx="0">
                  <c:v>PFOS</c:v>
                </c:pt>
                <c:pt idx="1">
                  <c:v>PFOA</c:v>
                </c:pt>
                <c:pt idx="2">
                  <c:v>PFBA</c:v>
                </c:pt>
              </c:strCache>
            </c:strRef>
          </c:cat>
          <c:val>
            <c:numRef>
              <c:f>'SW - Relevant to Seg 5'!$K$23:$M$23</c:f>
              <c:numCache>
                <c:formatCode>General</c:formatCode>
                <c:ptCount val="3"/>
                <c:pt idx="0">
                  <c:v>0.11</c:v>
                </c:pt>
                <c:pt idx="1">
                  <c:v>8.3000000000000004E-2</c:v>
                </c:pt>
                <c:pt idx="2">
                  <c:v>0.79</c:v>
                </c:pt>
              </c:numCache>
            </c:numRef>
          </c:val>
          <c:extLst>
            <c:ext xmlns:c16="http://schemas.microsoft.com/office/drawing/2014/chart" uri="{C3380CC4-5D6E-409C-BE32-E72D297353CC}">
              <c16:uniqueId val="{00000006-AA83-4E83-888C-74F08A095AC1}"/>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AA83-4E83-888C-74F08A095AC1}"/>
              </c:ext>
            </c:extLst>
          </c:dPt>
          <c:cat>
            <c:strRef>
              <c:f>'SW - Relevant to Seg 5'!$K$4:$M$4</c:f>
              <c:strCache>
                <c:ptCount val="3"/>
                <c:pt idx="0">
                  <c:v>PFOS</c:v>
                </c:pt>
                <c:pt idx="1">
                  <c:v>PFOA</c:v>
                </c:pt>
                <c:pt idx="2">
                  <c:v>PFBA</c:v>
                </c:pt>
              </c:strCache>
            </c:strRef>
          </c:cat>
          <c:val>
            <c:numRef>
              <c:f>'SW - Relevant to Seg 5'!$L$5</c:f>
              <c:numCache>
                <c:formatCode>General</c:formatCode>
                <c:ptCount val="1"/>
                <c:pt idx="0">
                  <c:v>7.3800000000000003E-3</c:v>
                </c:pt>
              </c:numCache>
            </c:numRef>
          </c:val>
          <c:extLst>
            <c:ext xmlns:c16="http://schemas.microsoft.com/office/drawing/2014/chart" uri="{C3380CC4-5D6E-409C-BE32-E72D297353CC}">
              <c16:uniqueId val="{00000009-AA83-4E83-888C-74F08A095AC1}"/>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AA83-4E83-888C-74F08A095AC1}"/>
              </c:ext>
            </c:extLst>
          </c:dPt>
          <c:cat>
            <c:strRef>
              <c:f>'SW - Relevant to Seg 5'!$K$4:$M$4</c:f>
              <c:strCache>
                <c:ptCount val="3"/>
                <c:pt idx="0">
                  <c:v>PFOS</c:v>
                </c:pt>
                <c:pt idx="1">
                  <c:v>PFOA</c:v>
                </c:pt>
                <c:pt idx="2">
                  <c:v>PFBA</c:v>
                </c:pt>
              </c:strCache>
            </c:strRef>
          </c:cat>
          <c:val>
            <c:numRef>
              <c:f>'SW - Relevant to Seg 5'!$M$5</c:f>
              <c:numCache>
                <c:formatCode>General</c:formatCode>
                <c:ptCount val="1"/>
                <c:pt idx="0">
                  <c:v>9.1899999999999996E-2</c:v>
                </c:pt>
              </c:numCache>
            </c:numRef>
          </c:val>
          <c:extLst>
            <c:ext xmlns:c16="http://schemas.microsoft.com/office/drawing/2014/chart" uri="{C3380CC4-5D6E-409C-BE32-E72D297353CC}">
              <c16:uniqueId val="{0000000C-AA83-4E83-888C-74F08A095A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5BF-4DA0-9D59-91DA3F3BF72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5BF-4DA0-9D59-91DA3F3BF72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5BF-4DA0-9D59-91DA3F3BF72C}"/>
              </c:ext>
            </c:extLst>
          </c:dPt>
          <c:cat>
            <c:strRef>
              <c:f>'Other Water Bodies - PFBA'!$K$4:$M$4</c:f>
              <c:strCache>
                <c:ptCount val="3"/>
                <c:pt idx="0">
                  <c:v>PFOS</c:v>
                </c:pt>
                <c:pt idx="1">
                  <c:v>PFOA</c:v>
                </c:pt>
                <c:pt idx="2">
                  <c:v>PFBA</c:v>
                </c:pt>
              </c:strCache>
            </c:strRef>
          </c:cat>
          <c:val>
            <c:numRef>
              <c:f>'Other Water Bodies - PFBA'!$K$18:$M$18</c:f>
              <c:numCache>
                <c:formatCode>General</c:formatCode>
                <c:ptCount val="3"/>
                <c:pt idx="0">
                  <c:v>2.3E-3</c:v>
                </c:pt>
                <c:pt idx="1">
                  <c:v>1.4999999999999999E-2</c:v>
                </c:pt>
                <c:pt idx="2">
                  <c:v>0.13</c:v>
                </c:pt>
              </c:numCache>
            </c:numRef>
          </c:val>
          <c:extLst>
            <c:ext xmlns:c16="http://schemas.microsoft.com/office/drawing/2014/chart" uri="{C3380CC4-5D6E-409C-BE32-E72D297353CC}">
              <c16:uniqueId val="{00000006-15BF-4DA0-9D59-91DA3F3BF72C}"/>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15BF-4DA0-9D59-91DA3F3BF72C}"/>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15BF-4DA0-9D59-91DA3F3BF72C}"/>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15BF-4DA0-9D59-91DA3F3BF72C}"/>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15BF-4DA0-9D59-91DA3F3BF72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DAF-4193-AAF6-9BD922A4ACA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DAF-4193-AAF6-9BD922A4ACA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DAF-4193-AAF6-9BD922A4ACA1}"/>
              </c:ext>
            </c:extLst>
          </c:dPt>
          <c:cat>
            <c:strRef>
              <c:f>'Other Water Bodies - PFBA'!$K$4:$M$4</c:f>
              <c:strCache>
                <c:ptCount val="3"/>
                <c:pt idx="0">
                  <c:v>PFOS</c:v>
                </c:pt>
                <c:pt idx="1">
                  <c:v>PFOA</c:v>
                </c:pt>
                <c:pt idx="2">
                  <c:v>PFBA</c:v>
                </c:pt>
              </c:strCache>
            </c:strRef>
          </c:cat>
          <c:val>
            <c:numRef>
              <c:f>'Other Water Bodies - PFBA'!$K$17:$M$17</c:f>
              <c:numCache>
                <c:formatCode>General</c:formatCode>
                <c:ptCount val="3"/>
                <c:pt idx="0">
                  <c:v>1.4999999999999999E-2</c:v>
                </c:pt>
                <c:pt idx="1">
                  <c:v>8.1000000000000003E-2</c:v>
                </c:pt>
                <c:pt idx="2">
                  <c:v>0.36</c:v>
                </c:pt>
              </c:numCache>
            </c:numRef>
          </c:val>
          <c:extLst>
            <c:ext xmlns:c16="http://schemas.microsoft.com/office/drawing/2014/chart" uri="{C3380CC4-5D6E-409C-BE32-E72D297353CC}">
              <c16:uniqueId val="{00000006-0DAF-4193-AAF6-9BD922A4ACA1}"/>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0DAF-4193-AAF6-9BD922A4ACA1}"/>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0DAF-4193-AAF6-9BD922A4ACA1}"/>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0DAF-4193-AAF6-9BD922A4ACA1}"/>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0DAF-4193-AAF6-9BD922A4AC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50A-4ABB-8F1F-D90C79D247F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50A-4ABB-8F1F-D90C79D247F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50A-4ABB-8F1F-D90C79D247F0}"/>
              </c:ext>
            </c:extLst>
          </c:dPt>
          <c:cat>
            <c:strRef>
              <c:f>'Other Water Bodies - PFBA'!$K$4:$M$4</c:f>
              <c:strCache>
                <c:ptCount val="3"/>
                <c:pt idx="0">
                  <c:v>PFOS</c:v>
                </c:pt>
                <c:pt idx="1">
                  <c:v>PFOA</c:v>
                </c:pt>
                <c:pt idx="2">
                  <c:v>PFBA</c:v>
                </c:pt>
              </c:strCache>
            </c:strRef>
          </c:cat>
          <c:val>
            <c:numRef>
              <c:f>'Other Water Bodies - PFBA'!$K$17:$M$17</c:f>
              <c:numCache>
                <c:formatCode>General</c:formatCode>
                <c:ptCount val="3"/>
                <c:pt idx="0">
                  <c:v>1.4999999999999999E-2</c:v>
                </c:pt>
                <c:pt idx="1">
                  <c:v>8.1000000000000003E-2</c:v>
                </c:pt>
                <c:pt idx="2">
                  <c:v>0.36</c:v>
                </c:pt>
              </c:numCache>
            </c:numRef>
          </c:val>
          <c:extLst>
            <c:ext xmlns:c16="http://schemas.microsoft.com/office/drawing/2014/chart" uri="{C3380CC4-5D6E-409C-BE32-E72D297353CC}">
              <c16:uniqueId val="{00000006-C50A-4ABB-8F1F-D90C79D247F0}"/>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C50A-4ABB-8F1F-D90C79D247F0}"/>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C50A-4ABB-8F1F-D90C79D247F0}"/>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C50A-4ABB-8F1F-D90C79D247F0}"/>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C50A-4ABB-8F1F-D90C79D247F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0ED-4EEA-995B-4B913E40DB3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0ED-4EEA-995B-4B913E40DB3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0ED-4EEA-995B-4B913E40DB37}"/>
              </c:ext>
            </c:extLst>
          </c:dPt>
          <c:cat>
            <c:strRef>
              <c:f>'Other Water Bodies - PFBA'!$K$4:$M$4</c:f>
              <c:strCache>
                <c:ptCount val="3"/>
                <c:pt idx="0">
                  <c:v>PFOS</c:v>
                </c:pt>
                <c:pt idx="1">
                  <c:v>PFOA</c:v>
                </c:pt>
                <c:pt idx="2">
                  <c:v>PFBA</c:v>
                </c:pt>
              </c:strCache>
            </c:strRef>
          </c:cat>
          <c:val>
            <c:numRef>
              <c:f>'Other Water Bodies - PFBA'!$K$29:$M$29</c:f>
              <c:numCache>
                <c:formatCode>General</c:formatCode>
                <c:ptCount val="3"/>
                <c:pt idx="0">
                  <c:v>5.3200000000000001E-3</c:v>
                </c:pt>
                <c:pt idx="1">
                  <c:v>1.0800000000000001E-2</c:v>
                </c:pt>
                <c:pt idx="2">
                  <c:v>0.125</c:v>
                </c:pt>
              </c:numCache>
            </c:numRef>
          </c:val>
          <c:extLst>
            <c:ext xmlns:c16="http://schemas.microsoft.com/office/drawing/2014/chart" uri="{C3380CC4-5D6E-409C-BE32-E72D297353CC}">
              <c16:uniqueId val="{00000006-B0ED-4EEA-995B-4B913E40DB37}"/>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B0ED-4EEA-995B-4B913E40DB37}"/>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B0ED-4EEA-995B-4B913E40DB37}"/>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B0ED-4EEA-995B-4B913E40DB37}"/>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B0ED-4EEA-995B-4B913E40DB3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1B8-4B55-A78F-5DC65A8F50F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1B8-4B55-A78F-5DC65A8F50F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1B8-4B55-A78F-5DC65A8F50F2}"/>
              </c:ext>
            </c:extLst>
          </c:dPt>
          <c:cat>
            <c:strRef>
              <c:f>'SW - Relevant to Seg 5'!$K$4:$M$4</c:f>
              <c:strCache>
                <c:ptCount val="3"/>
                <c:pt idx="0">
                  <c:v>PFOS</c:v>
                </c:pt>
                <c:pt idx="1">
                  <c:v>PFOA</c:v>
                </c:pt>
                <c:pt idx="2">
                  <c:v>PFBA</c:v>
                </c:pt>
              </c:strCache>
            </c:strRef>
          </c:cat>
          <c:val>
            <c:numRef>
              <c:f>'SW - Relevant to Seg 5'!$K$26:$M$26</c:f>
              <c:numCache>
                <c:formatCode>General</c:formatCode>
                <c:ptCount val="3"/>
                <c:pt idx="0">
                  <c:v>1.9400000000000001E-3</c:v>
                </c:pt>
                <c:pt idx="1">
                  <c:v>3.4299999999999999E-3</c:v>
                </c:pt>
                <c:pt idx="2">
                  <c:v>3.7100000000000001E-2</c:v>
                </c:pt>
              </c:numCache>
            </c:numRef>
          </c:val>
          <c:extLst>
            <c:ext xmlns:c16="http://schemas.microsoft.com/office/drawing/2014/chart" uri="{C3380CC4-5D6E-409C-BE32-E72D297353CC}">
              <c16:uniqueId val="{00000006-11B8-4B55-A78F-5DC65A8F50F2}"/>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11B8-4B55-A78F-5DC65A8F50F2}"/>
              </c:ext>
            </c:extLst>
          </c:dPt>
          <c:cat>
            <c:strRef>
              <c:f>'SW - Relevant to Seg 5'!$K$4:$M$4</c:f>
              <c:strCache>
                <c:ptCount val="3"/>
                <c:pt idx="0">
                  <c:v>PFOS</c:v>
                </c:pt>
                <c:pt idx="1">
                  <c:v>PFOA</c:v>
                </c:pt>
                <c:pt idx="2">
                  <c:v>PFBA</c:v>
                </c:pt>
              </c:strCache>
            </c:strRef>
          </c:cat>
          <c:val>
            <c:numRef>
              <c:f>'SW - Relevant to Seg 5'!$L$5</c:f>
              <c:numCache>
                <c:formatCode>General</c:formatCode>
                <c:ptCount val="1"/>
                <c:pt idx="0">
                  <c:v>7.3800000000000003E-3</c:v>
                </c:pt>
              </c:numCache>
            </c:numRef>
          </c:val>
          <c:extLst>
            <c:ext xmlns:c16="http://schemas.microsoft.com/office/drawing/2014/chart" uri="{C3380CC4-5D6E-409C-BE32-E72D297353CC}">
              <c16:uniqueId val="{00000009-11B8-4B55-A78F-5DC65A8F50F2}"/>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11B8-4B55-A78F-5DC65A8F50F2}"/>
              </c:ext>
            </c:extLst>
          </c:dPt>
          <c:cat>
            <c:strRef>
              <c:f>'SW - Relevant to Seg 5'!$K$4:$M$4</c:f>
              <c:strCache>
                <c:ptCount val="3"/>
                <c:pt idx="0">
                  <c:v>PFOS</c:v>
                </c:pt>
                <c:pt idx="1">
                  <c:v>PFOA</c:v>
                </c:pt>
                <c:pt idx="2">
                  <c:v>PFBA</c:v>
                </c:pt>
              </c:strCache>
            </c:strRef>
          </c:cat>
          <c:val>
            <c:numRef>
              <c:f>'SW - Relevant to Seg 5'!$M$5</c:f>
              <c:numCache>
                <c:formatCode>General</c:formatCode>
                <c:ptCount val="1"/>
                <c:pt idx="0">
                  <c:v>9.1899999999999996E-2</c:v>
                </c:pt>
              </c:numCache>
            </c:numRef>
          </c:val>
          <c:extLst>
            <c:ext xmlns:c16="http://schemas.microsoft.com/office/drawing/2014/chart" uri="{C3380CC4-5D6E-409C-BE32-E72D297353CC}">
              <c16:uniqueId val="{0000000C-11B8-4B55-A78F-5DC65A8F50F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B65-475B-B299-49D6437934B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B65-475B-B299-49D6437934B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B65-475B-B299-49D6437934B8}"/>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DB65-475B-B299-49D6437934B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D93-4F11-82A3-8F5553699DC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D93-4F11-82A3-8F5553699DC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D93-4F11-82A3-8F5553699DC2}"/>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ED93-4F11-82A3-8F5553699D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61D-4228-BC26-028585BB21A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61D-4228-BC26-028585BB21A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61D-4228-BC26-028585BB21AC}"/>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B61D-4228-BC26-028585BB21A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a:solidFill>
                  <a:schemeClr val="bg2">
                    <a:lumMod val="50000"/>
                  </a:schemeClr>
                </a:solidFill>
              </a:rPr>
              <a:t>Foam Enrichment</a:t>
            </a:r>
            <a:r>
              <a:rPr lang="en-US" sz="1600" baseline="0">
                <a:solidFill>
                  <a:schemeClr val="bg2">
                    <a:lumMod val="50000"/>
                  </a:schemeClr>
                </a:solidFill>
              </a:rPr>
              <a:t> Factors: PFOS</a:t>
            </a:r>
            <a:endParaRPr lang="en-US" sz="1600">
              <a:solidFill>
                <a:schemeClr val="bg2">
                  <a:lumMod val="50000"/>
                </a:schemeClr>
              </a:solidFill>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ED7D31"/>
            </a:solidFill>
            <a:ln>
              <a:solidFill>
                <a:srgbClr val="ED7D31"/>
              </a:solidFill>
            </a:ln>
            <a:effectLst>
              <a:outerShdw blurRad="57150" dist="19050" dir="5400000" algn="ctr" rotWithShape="0">
                <a:srgbClr val="000000">
                  <a:alpha val="63000"/>
                </a:srgbClr>
              </a:outerShdw>
            </a:effectLst>
          </c:spPr>
          <c:invertIfNegative val="0"/>
          <c:dLbls>
            <c:delete val="1"/>
          </c:dLbls>
          <c:cat>
            <c:numRef>
              <c:f>'Seg 5 PFOS'!$F$12:$F$14</c:f>
              <c:numCache>
                <c:formatCode>m/d/yyyy</c:formatCode>
                <c:ptCount val="3"/>
                <c:pt idx="0">
                  <c:v>43956.607638888891</c:v>
                </c:pt>
                <c:pt idx="1">
                  <c:v>43944.5</c:v>
                </c:pt>
                <c:pt idx="2">
                  <c:v>43962.53125</c:v>
                </c:pt>
              </c:numCache>
            </c:numRef>
          </c:cat>
          <c:val>
            <c:numRef>
              <c:f>'Seg 5 PFOS'!$F$129:$F$131</c:f>
              <c:numCache>
                <c:formatCode>General</c:formatCode>
                <c:ptCount val="3"/>
                <c:pt idx="0">
                  <c:v>7.7700000000000005E-2</c:v>
                </c:pt>
                <c:pt idx="1">
                  <c:v>0.183</c:v>
                </c:pt>
                <c:pt idx="2">
                  <c:v>2.9099999999999998E-3</c:v>
                </c:pt>
              </c:numCache>
            </c:numRef>
          </c:val>
          <c:extLst>
            <c:ext xmlns:c16="http://schemas.microsoft.com/office/drawing/2014/chart" uri="{C3380CC4-5D6E-409C-BE32-E72D297353CC}">
              <c16:uniqueId val="{00000000-FE0F-4A08-A3E8-BAE5D6966379}"/>
            </c:ext>
          </c:extLst>
        </c:ser>
        <c:ser>
          <c:idx val="3"/>
          <c:order val="3"/>
          <c:spPr>
            <a:pattFill prst="sphere">
              <a:fgClr>
                <a:srgbClr val="ED7D31"/>
              </a:fgClr>
              <a:bgClr>
                <a:sysClr val="window" lastClr="FFFFFF"/>
              </a:bgClr>
            </a:pattFill>
            <a:ln>
              <a:solidFill>
                <a:srgbClr val="ED7D31"/>
              </a:solidFill>
            </a:ln>
            <a:effectLst>
              <a:outerShdw blurRad="57150" dist="19050" dir="5400000" algn="ctr" rotWithShape="0">
                <a:srgbClr val="000000">
                  <a:alpha val="63000"/>
                </a:srgbClr>
              </a:outerShdw>
            </a:effectLst>
          </c:spPr>
          <c:invertIfNegative val="0"/>
          <c:dLbls>
            <c:delete val="1"/>
          </c:dLbls>
          <c:cat>
            <c:numRef>
              <c:f>'Seg 5 PFOS'!$F$12:$F$14</c:f>
              <c:numCache>
                <c:formatCode>m/d/yyyy</c:formatCode>
                <c:ptCount val="3"/>
                <c:pt idx="0">
                  <c:v>43956.607638888891</c:v>
                </c:pt>
                <c:pt idx="1">
                  <c:v>43944.5</c:v>
                </c:pt>
                <c:pt idx="2">
                  <c:v>43962.53125</c:v>
                </c:pt>
              </c:numCache>
            </c:numRef>
          </c:cat>
          <c:val>
            <c:numRef>
              <c:f>'Seg 5 PFOS'!$I$12:$I$14</c:f>
              <c:numCache>
                <c:formatCode>General</c:formatCode>
                <c:ptCount val="3"/>
                <c:pt idx="0">
                  <c:v>904</c:v>
                </c:pt>
                <c:pt idx="1">
                  <c:v>216</c:v>
                </c:pt>
                <c:pt idx="2">
                  <c:v>1.1100000000000001</c:v>
                </c:pt>
              </c:numCache>
            </c:numRef>
          </c:val>
          <c:extLst>
            <c:ext xmlns:c16="http://schemas.microsoft.com/office/drawing/2014/chart" uri="{C3380CC4-5D6E-409C-BE32-E72D297353CC}">
              <c16:uniqueId val="{00000001-FE0F-4A08-A3E8-BAE5D6966379}"/>
            </c:ext>
          </c:extLst>
        </c:ser>
        <c:dLbls>
          <c:dLblPos val="outEnd"/>
          <c:showLegendKey val="0"/>
          <c:showVal val="1"/>
          <c:showCatName val="0"/>
          <c:showSerName val="0"/>
          <c:showPercent val="0"/>
          <c:showBubbleSize val="0"/>
        </c:dLbls>
        <c:gapWidth val="100"/>
        <c:axId val="1435576832"/>
        <c:axId val="1435576504"/>
        <c:extLst>
          <c:ext xmlns:c15="http://schemas.microsoft.com/office/drawing/2012/chart" uri="{02D57815-91ED-43cb-92C2-25804820EDAC}">
            <c15:filteredBarSeries>
              <c15:ser>
                <c:idx val="1"/>
                <c:order val="1"/>
                <c:tx>
                  <c:v>PFOA</c:v>
                </c:tx>
                <c:spPr>
                  <a:solidFill>
                    <a:srgbClr val="FF0000"/>
                  </a:solidFill>
                  <a:ln>
                    <a:solidFill>
                      <a:srgbClr val="FF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'Seg 5 PFOS'!$F$12:$F$14</c15:sqref>
                        </c15:formulaRef>
                      </c:ext>
                    </c:extLst>
                    <c:numCache>
                      <c:formatCode>m/d/yyyy</c:formatCode>
                      <c:ptCount val="3"/>
                      <c:pt idx="0">
                        <c:v>43956.607638888891</c:v>
                      </c:pt>
                      <c:pt idx="1">
                        <c:v>43944.5</c:v>
                      </c:pt>
                      <c:pt idx="2">
                        <c:v>43962.53125</c:v>
                      </c:pt>
                    </c:numCache>
                  </c:numRef>
                </c:cat>
                <c:val>
                  <c:numRef>
                    <c:extLst>
                      <c:ext uri="{02D57815-91ED-43cb-92C2-25804820EDAC}">
                        <c15:formulaRef>
                          <c15:sqref>'Seg 5 PFOS'!$K$4:$K$33</c15:sqref>
                        </c15:formulaRef>
                      </c:ext>
                    </c:extLst>
                    <c:numCache>
                      <c:formatCode>General</c:formatCode>
                      <c:ptCount val="29"/>
                      <c:pt idx="0">
                        <c:v>1.24</c:v>
                      </c:pt>
                      <c:pt idx="1">
                        <c:v>141</c:v>
                      </c:pt>
                      <c:pt idx="2">
                        <c:v>0.65800000000000003</c:v>
                      </c:pt>
                      <c:pt idx="3">
                        <c:v>175</c:v>
                      </c:pt>
                      <c:pt idx="4">
                        <c:v>5.21</c:v>
                      </c:pt>
                      <c:pt idx="5">
                        <c:v>9.11</c:v>
                      </c:pt>
                      <c:pt idx="6">
                        <c:v>16.2</c:v>
                      </c:pt>
                      <c:pt idx="7">
                        <c:v>0.11700000000000001</c:v>
                      </c:pt>
                      <c:pt idx="8">
                        <c:v>1.05</c:v>
                      </c:pt>
                      <c:pt idx="9">
                        <c:v>0.52100000000000002</c:v>
                      </c:pt>
                      <c:pt idx="10">
                        <c:v>0.48099999999999998</c:v>
                      </c:pt>
                      <c:pt idx="11">
                        <c:v>1.21</c:v>
                      </c:pt>
                      <c:pt idx="12">
                        <c:v>0.36499999999999999</c:v>
                      </c:pt>
                      <c:pt idx="13">
                        <c:v>0.04</c:v>
                      </c:pt>
                      <c:pt idx="14">
                        <c:v>0.21199999999999999</c:v>
                      </c:pt>
                      <c:pt idx="15">
                        <c:v>0.499</c:v>
                      </c:pt>
                      <c:pt idx="16">
                        <c:v>6.79</c:v>
                      </c:pt>
                      <c:pt idx="17">
                        <c:v>3.75</c:v>
                      </c:pt>
                      <c:pt idx="18">
                        <c:v>0.504</c:v>
                      </c:pt>
                      <c:pt idx="19">
                        <c:v>0.16500000000000001</c:v>
                      </c:pt>
                      <c:pt idx="20">
                        <c:v>0.59099999999999997</c:v>
                      </c:pt>
                      <c:pt idx="21">
                        <c:v>0.52100000000000002</c:v>
                      </c:pt>
                      <c:pt idx="22">
                        <c:v>0.372</c:v>
                      </c:pt>
                      <c:pt idx="23">
                        <c:v>1.54</c:v>
                      </c:pt>
                      <c:pt idx="24">
                        <c:v>9.48</c:v>
                      </c:pt>
                      <c:pt idx="25">
                        <c:v>1.25</c:v>
                      </c:pt>
                      <c:pt idx="26">
                        <c:v>8.4500000000000006E-2</c:v>
                      </c:pt>
                      <c:pt idx="27">
                        <c:v>2.42</c:v>
                      </c:pt>
                      <c:pt idx="28">
                        <c:v>4.1900000000000004</c:v>
                      </c:pt>
                    </c:numCache>
                  </c:numRef>
                </c:val>
                <c:extLst>
                  <c:ext xmlns:c16="http://schemas.microsoft.com/office/drawing/2014/chart" uri="{C3380CC4-5D6E-409C-BE32-E72D297353CC}">
                    <c16:uniqueId val="{00000006-FE0F-4A08-A3E8-BAE5D6966379}"/>
                  </c:ext>
                </c:extLst>
              </c15:ser>
            </c15:filteredBarSeries>
            <c15:filteredBarSeries>
              <c15:ser>
                <c:idx val="2"/>
                <c:order val="2"/>
                <c:tx>
                  <c:v>PFBA</c:v>
                </c:tx>
                <c:spPr>
                  <a:solidFill>
                    <a:srgbClr val="70AD47"/>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'Seg 5 PFOS'!$F$12:$F$14</c15:sqref>
                        </c15:formulaRef>
                      </c:ext>
                    </c:extLst>
                    <c:numCache>
                      <c:formatCode>m/d/yyyy</c:formatCode>
                      <c:ptCount val="3"/>
                      <c:pt idx="0">
                        <c:v>43956.607638888891</c:v>
                      </c:pt>
                      <c:pt idx="1">
                        <c:v>43944.5</c:v>
                      </c:pt>
                      <c:pt idx="2">
                        <c:v>43962.53125</c:v>
                      </c:pt>
                    </c:numCache>
                  </c:numRef>
                </c:cat>
                <c:val>
                  <c:numRef>
                    <c:extLst xmlns:c15="http://schemas.microsoft.com/office/drawing/2012/chart">
                      <c:ext xmlns:c15="http://schemas.microsoft.com/office/drawing/2012/chart" uri="{02D57815-91ED-43cb-92C2-25804820EDAC}">
                        <c15:formulaRef>
                          <c15:sqref>'Seg 5 PFOS'!$M$4:$M$33</c15:sqref>
                        </c15:formulaRef>
                      </c:ext>
                    </c:extLst>
                    <c:numCache>
                      <c:formatCode>General</c:formatCode>
                      <c:ptCount val="29"/>
                      <c:pt idx="0">
                        <c:v>0.51</c:v>
                      </c:pt>
                      <c:pt idx="1">
                        <c:v>1.24</c:v>
                      </c:pt>
                      <c:pt idx="2">
                        <c:v>0</c:v>
                      </c:pt>
                      <c:pt idx="3">
                        <c:v>0</c:v>
                      </c:pt>
                      <c:pt idx="4">
                        <c:v>0</c:v>
                      </c:pt>
                      <c:pt idx="5">
                        <c:v>0.501</c:v>
                      </c:pt>
                      <c:pt idx="6">
                        <c:v>0</c:v>
                      </c:pt>
                      <c:pt idx="7">
                        <c:v>9.9500000000000005E-2</c:v>
                      </c:pt>
                      <c:pt idx="8">
                        <c:v>0.83899999999999997</c:v>
                      </c:pt>
                      <c:pt idx="9">
                        <c:v>0.89700000000000002</c:v>
                      </c:pt>
                      <c:pt idx="10">
                        <c:v>4.9000000000000004</c:v>
                      </c:pt>
                      <c:pt idx="11">
                        <c:v>0.17899999999999999</c:v>
                      </c:pt>
                      <c:pt idx="12">
                        <c:v>6.59E-2</c:v>
                      </c:pt>
                      <c:pt idx="13">
                        <c:v>0.123</c:v>
                      </c:pt>
                      <c:pt idx="14">
                        <c:v>7.9299999999999995E-2</c:v>
                      </c:pt>
                      <c:pt idx="15">
                        <c:v>0.13</c:v>
                      </c:pt>
                      <c:pt idx="16">
                        <c:v>0.10299999999999999</c:v>
                      </c:pt>
                      <c:pt idx="17">
                        <c:v>0</c:v>
                      </c:pt>
                      <c:pt idx="18">
                        <c:v>0</c:v>
                      </c:pt>
                      <c:pt idx="19">
                        <c:v>9.6299999999999997E-2</c:v>
                      </c:pt>
                      <c:pt idx="20">
                        <c:v>0.13700000000000001</c:v>
                      </c:pt>
                      <c:pt idx="21">
                        <c:v>0.89700000000000002</c:v>
                      </c:pt>
                      <c:pt idx="22">
                        <c:v>0.72199999999999998</c:v>
                      </c:pt>
                      <c:pt idx="23">
                        <c:v>0</c:v>
                      </c:pt>
                      <c:pt idx="24">
                        <c:v>0</c:v>
                      </c:pt>
                      <c:pt idx="25">
                        <c:v>0.43099999999999999</c:v>
                      </c:pt>
                      <c:pt idx="26">
                        <c:v>0.127</c:v>
                      </c:pt>
                      <c:pt idx="27">
                        <c:v>0.252</c:v>
                      </c:pt>
                      <c:pt idx="28">
                        <c:v>0.498</c:v>
                      </c:pt>
                    </c:numCache>
                  </c:numRef>
                </c:val>
                <c:extLst xmlns:c15="http://schemas.microsoft.com/office/drawing/2012/chart">
                  <c:ext xmlns:c16="http://schemas.microsoft.com/office/drawing/2014/chart" uri="{C3380CC4-5D6E-409C-BE32-E72D297353CC}">
                    <c16:uniqueId val="{00000007-FE0F-4A08-A3E8-BAE5D6966379}"/>
                  </c:ext>
                </c:extLst>
              </c15:ser>
            </c15:filteredBarSeries>
          </c:ext>
        </c:extLst>
      </c:barChart>
      <c:scatterChart>
        <c:scatterStyle val="lineMarker"/>
        <c:varyColors val="0"/>
        <c:ser>
          <c:idx val="4"/>
          <c:order val="4"/>
          <c:spPr>
            <a:ln w="34925" cap="rnd">
              <a:solidFill>
                <a:srgbClr val="ED7D31"/>
              </a:solidFill>
              <a:round/>
            </a:ln>
            <a:effectLst>
              <a:outerShdw blurRad="57150" dist="19050" dir="5400000" algn="ctr" rotWithShape="0">
                <a:srgbClr val="000000">
                  <a:alpha val="63000"/>
                </a:srgbClr>
              </a:outerShdw>
            </a:effectLst>
          </c:spPr>
          <c:marker>
            <c:symbol val="dash"/>
            <c:size val="26"/>
            <c:spPr>
              <a:solidFill>
                <a:srgbClr val="ED7D31"/>
              </a:solidFill>
              <a:ln w="9525">
                <a:solidFill>
                  <a:srgbClr val="ED7D31"/>
                </a:solidFill>
                <a:round/>
              </a:ln>
              <a:effectLst>
                <a:outerShdw blurRad="57150" dist="19050" dir="5400000" algn="ctr" rotWithShape="0">
                  <a:srgbClr val="000000">
                    <a:alpha val="63000"/>
                  </a:srgbClr>
                </a:outerShdw>
              </a:effectLst>
            </c:spPr>
          </c:marker>
          <c:dLbls>
            <c:dLbl>
              <c:idx val="0"/>
              <c:layout>
                <c:manualLayout>
                  <c:x val="-0.14439745071466761"/>
                  <c:y val="-5.07205902646043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0F-4A08-A3E8-BAE5D6966379}"/>
                </c:ext>
              </c:extLst>
            </c:dLbl>
            <c:dLbl>
              <c:idx val="1"/>
              <c:layout>
                <c:manualLayout>
                  <c:x val="-0.12329445180650155"/>
                  <c:y val="-8.05426621738789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0F-4A08-A3E8-BAE5D6966379}"/>
                </c:ext>
              </c:extLst>
            </c:dLbl>
            <c:dLbl>
              <c:idx val="2"/>
              <c:layout>
                <c:manualLayout>
                  <c:x val="-4.5382547103293147E-2"/>
                  <c:y val="-8.52162820828845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0F-4A08-A3E8-BAE5D696637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'Seg 5 PFOS'!$K$129:$K$131</c:f>
              <c:numCache>
                <c:formatCode>#,##0</c:formatCode>
                <c:ptCount val="3"/>
                <c:pt idx="0">
                  <c:v>11634.491634491635</c:v>
                </c:pt>
                <c:pt idx="1">
                  <c:v>1180.327868852459</c:v>
                </c:pt>
                <c:pt idx="2">
                  <c:v>381.4432989690722</c:v>
                </c:pt>
              </c:numCache>
            </c:numRef>
          </c:yVal>
          <c:smooth val="0"/>
          <c:extLst>
            <c:ext xmlns:c16="http://schemas.microsoft.com/office/drawing/2014/chart" uri="{C3380CC4-5D6E-409C-BE32-E72D297353CC}">
              <c16:uniqueId val="{00000005-FE0F-4A08-A3E8-BAE5D6966379}"/>
            </c:ext>
          </c:extLst>
        </c:ser>
        <c:dLbls>
          <c:showLegendKey val="0"/>
          <c:showVal val="0"/>
          <c:showCatName val="0"/>
          <c:showSerName val="0"/>
          <c:showPercent val="0"/>
          <c:showBubbleSize val="0"/>
        </c:dLbls>
        <c:axId val="1087189920"/>
        <c:axId val="1087199432"/>
      </c:scatterChart>
      <c:valAx>
        <c:axId val="1435576504"/>
        <c:scaling>
          <c:logBase val="10"/>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PFOS (ppb)</a:t>
                </a:r>
              </a:p>
            </c:rich>
          </c:tx>
          <c:layout>
            <c:manualLayout>
              <c:xMode val="edge"/>
              <c:yMode val="edge"/>
              <c:x val="6.315671751805893E-2"/>
              <c:y val="0.35199221401501585"/>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8575">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bg1">
                        <a:alpha val="0"/>
                      </a:schemeClr>
                    </a:solidFill>
                    <a:latin typeface="+mn-lt"/>
                    <a:ea typeface="+mn-ea"/>
                    <a:cs typeface="+mn-cs"/>
                  </a:defRPr>
                </a:pPr>
                <a:r>
                  <a:rPr lang="en-US" sz="1400" dirty="0">
                    <a:solidFill>
                      <a:schemeClr val="bg1">
                        <a:alpha val="0"/>
                      </a:schemeClr>
                    </a:solidFill>
                  </a:rPr>
                  <a:t>Date Collected</a:t>
                </a:r>
              </a:p>
            </c:rich>
          </c:tx>
          <c:layout>
            <c:manualLayout>
              <c:xMode val="edge"/>
              <c:yMode val="edge"/>
              <c:x val="0.4190791492745663"/>
              <c:y val="0.911759467312063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alpha val="0"/>
                    </a:schemeClr>
                  </a:solidFill>
                  <a:latin typeface="+mn-lt"/>
                  <a:ea typeface="+mn-ea"/>
                  <a:cs typeface="+mn-cs"/>
                </a:defRPr>
              </a:pPr>
              <a:endParaRPr lang="en-US"/>
            </a:p>
          </c:txPr>
        </c:title>
        <c:numFmt formatCode="m/d/yyyy" sourceLinked="0"/>
        <c:majorTickMark val="none"/>
        <c:minorTickMark val="none"/>
        <c:tickLblPos val="nextTo"/>
        <c:spPr>
          <a:noFill/>
          <a:ln w="25400" cap="flat" cmpd="sng" algn="ctr">
            <a:solidFill>
              <a:srgbClr val="E7E6E6">
                <a:lumMod val="50000"/>
              </a:srgb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35576504"/>
        <c:crossesAt val="1.0000000000000002E-3"/>
        <c:auto val="0"/>
        <c:lblAlgn val="ctr"/>
        <c:lblOffset val="100"/>
        <c:noMultiLvlLbl val="0"/>
      </c:catAx>
      <c:valAx>
        <c:axId val="1087199432"/>
        <c:scaling>
          <c:logBase val="10"/>
          <c:orientation val="minMax"/>
        </c:scaling>
        <c:delete val="0"/>
        <c:axPos val="r"/>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Enrichment Facor</a:t>
                </a:r>
              </a:p>
            </c:rich>
          </c:tx>
          <c:layout>
            <c:manualLayout>
              <c:xMode val="edge"/>
              <c:yMode val="edge"/>
              <c:x val="0.91873831160725528"/>
              <c:y val="0.35118684056823607"/>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25400">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7189920"/>
        <c:crosses val="max"/>
        <c:crossBetween val="midCat"/>
      </c:valAx>
      <c:valAx>
        <c:axId val="1087189920"/>
        <c:scaling>
          <c:orientation val="minMax"/>
        </c:scaling>
        <c:delete val="1"/>
        <c:axPos val="b"/>
        <c:majorTickMark val="out"/>
        <c:minorTickMark val="none"/>
        <c:tickLblPos val="nextTo"/>
        <c:crossAx val="1087199432"/>
        <c:crossesAt val="1.0000000000000002E-3"/>
        <c:crossBetween val="midCat"/>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Sheet1!$A$3</c:f>
              <c:strCache>
                <c:ptCount val="1"/>
                <c:pt idx="0">
                  <c:v>110434</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619-4B65-A7B3-A24B4576241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619-4B65-A7B3-A24B4576241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619-4B65-A7B3-A24B45762410}"/>
              </c:ext>
            </c:extLst>
          </c:dPt>
          <c:cat>
            <c:strRef>
              <c:f>Sheet1!$B$2:$D$2</c:f>
              <c:strCache>
                <c:ptCount val="3"/>
                <c:pt idx="0">
                  <c:v>PFOS</c:v>
                </c:pt>
                <c:pt idx="1">
                  <c:v>PFOA</c:v>
                </c:pt>
                <c:pt idx="2">
                  <c:v>PFBA</c:v>
                </c:pt>
              </c:strCache>
            </c:strRef>
          </c:cat>
          <c:val>
            <c:numRef>
              <c:f>Sheet1!$B$3:$D$3</c:f>
              <c:numCache>
                <c:formatCode>General</c:formatCode>
                <c:ptCount val="3"/>
                <c:pt idx="0">
                  <c:v>0.6</c:v>
                </c:pt>
                <c:pt idx="1">
                  <c:v>0.5</c:v>
                </c:pt>
                <c:pt idx="2">
                  <c:v>1.4</c:v>
                </c:pt>
              </c:numCache>
            </c:numRef>
          </c:val>
          <c:extLst>
            <c:ext xmlns:c16="http://schemas.microsoft.com/office/drawing/2014/chart" uri="{C3380CC4-5D6E-409C-BE32-E72D297353CC}">
              <c16:uniqueId val="{00000006-E619-4B65-A7B3-A24B4576241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Sheet1!$A$4</c:f>
              <c:strCache>
                <c:ptCount val="1"/>
                <c:pt idx="0">
                  <c:v>633263</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E3F-426C-B7D2-47A3650412D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E3F-426C-B7D2-47A3650412D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E3F-426C-B7D2-47A3650412DE}"/>
              </c:ext>
            </c:extLst>
          </c:dPt>
          <c:cat>
            <c:strRef>
              <c:f>Sheet1!$B$2:$D$2</c:f>
              <c:strCache>
                <c:ptCount val="3"/>
                <c:pt idx="0">
                  <c:v>PFOS</c:v>
                </c:pt>
                <c:pt idx="1">
                  <c:v>PFOA</c:v>
                </c:pt>
                <c:pt idx="2">
                  <c:v>PFBA</c:v>
                </c:pt>
              </c:strCache>
            </c:strRef>
          </c:cat>
          <c:val>
            <c:numRef>
              <c:f>Sheet1!$B$4:$D$4</c:f>
              <c:numCache>
                <c:formatCode>General</c:formatCode>
                <c:ptCount val="3"/>
                <c:pt idx="0">
                  <c:v>3.9E-2</c:v>
                </c:pt>
                <c:pt idx="1">
                  <c:v>4.7E-2</c:v>
                </c:pt>
                <c:pt idx="2">
                  <c:v>0.43</c:v>
                </c:pt>
              </c:numCache>
            </c:numRef>
          </c:val>
          <c:extLst>
            <c:ext xmlns:c16="http://schemas.microsoft.com/office/drawing/2014/chart" uri="{C3380CC4-5D6E-409C-BE32-E72D297353CC}">
              <c16:uniqueId val="{00000006-3E3F-426C-B7D2-47A3650412D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Sheet1!$A$6</c:f>
              <c:strCache>
                <c:ptCount val="1"/>
                <c:pt idx="0">
                  <c:v>777355</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6C1-4AF1-9D3F-E2B0EA22E36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6C1-4AF1-9D3F-E2B0EA22E36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6C1-4AF1-9D3F-E2B0EA22E36F}"/>
              </c:ext>
            </c:extLst>
          </c:dPt>
          <c:cat>
            <c:strRef>
              <c:f>Sheet1!$B$2:$D$2</c:f>
              <c:strCache>
                <c:ptCount val="3"/>
                <c:pt idx="0">
                  <c:v>PFOS</c:v>
                </c:pt>
                <c:pt idx="1">
                  <c:v>PFOA</c:v>
                </c:pt>
                <c:pt idx="2">
                  <c:v>PFBA</c:v>
                </c:pt>
              </c:strCache>
            </c:strRef>
          </c:cat>
          <c:val>
            <c:numRef>
              <c:f>Sheet1!$B$6:$D$6</c:f>
              <c:numCache>
                <c:formatCode>General</c:formatCode>
                <c:ptCount val="3"/>
                <c:pt idx="0">
                  <c:v>7.0999999999999994E-2</c:v>
                </c:pt>
                <c:pt idx="1">
                  <c:v>3.1</c:v>
                </c:pt>
                <c:pt idx="2">
                  <c:v>47</c:v>
                </c:pt>
              </c:numCache>
            </c:numRef>
          </c:val>
          <c:extLst>
            <c:ext xmlns:c16="http://schemas.microsoft.com/office/drawing/2014/chart" uri="{C3380CC4-5D6E-409C-BE32-E72D297353CC}">
              <c16:uniqueId val="{00000006-66C1-4AF1-9D3F-E2B0EA22E36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ECF-490B-88F8-AF12AA40CB6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ECF-490B-88F8-AF12AA40CB6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ECF-490B-88F8-AF12AA40CB68}"/>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EECF-490B-88F8-AF12AA40CB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984-4A0A-B0A7-AF2C58D8D00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984-4A0A-B0A7-AF2C58D8D00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984-4A0A-B0A7-AF2C58D8D000}"/>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E984-4A0A-B0A7-AF2C58D8D0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985-490D-BD5D-4826EEFACB56}"/>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985-490D-BD5D-4826EEFACB56}"/>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985-490D-BD5D-4826EEFACB56}"/>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E985-490D-BD5D-4826EEFACB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Sheet1!$A$3</c:f>
              <c:strCache>
                <c:ptCount val="1"/>
                <c:pt idx="0">
                  <c:v>110434</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F3D-41AB-B712-F1F6FC23053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F3D-41AB-B712-F1F6FC23053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F3D-41AB-B712-F1F6FC230538}"/>
              </c:ext>
            </c:extLst>
          </c:dPt>
          <c:cat>
            <c:strRef>
              <c:f>Sheet1!$B$2:$D$2</c:f>
              <c:strCache>
                <c:ptCount val="3"/>
                <c:pt idx="0">
                  <c:v>PFOS</c:v>
                </c:pt>
                <c:pt idx="1">
                  <c:v>PFOA</c:v>
                </c:pt>
                <c:pt idx="2">
                  <c:v>PFBA</c:v>
                </c:pt>
              </c:strCache>
            </c:strRef>
          </c:cat>
          <c:val>
            <c:numRef>
              <c:f>Sheet1!$B$3:$D$3</c:f>
              <c:numCache>
                <c:formatCode>General</c:formatCode>
                <c:ptCount val="3"/>
                <c:pt idx="0">
                  <c:v>0.6</c:v>
                </c:pt>
                <c:pt idx="1">
                  <c:v>0.5</c:v>
                </c:pt>
                <c:pt idx="2">
                  <c:v>1.4</c:v>
                </c:pt>
              </c:numCache>
            </c:numRef>
          </c:val>
          <c:extLst>
            <c:ext xmlns:c16="http://schemas.microsoft.com/office/drawing/2014/chart" uri="{C3380CC4-5D6E-409C-BE32-E72D297353CC}">
              <c16:uniqueId val="{00000006-7F3D-41AB-B712-F1F6FC2305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D4F-4716-806D-42F13D6851D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D4F-4716-806D-42F13D6851D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D4F-4716-806D-42F13D6851DD}"/>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1D4F-4716-806D-42F13D6851D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724-4A0A-9FD6-4C815948799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724-4A0A-9FD6-4C815948799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724-4A0A-9FD6-4C8159487992}"/>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F724-4A0A-9FD6-4C81594879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Sheet1!$A$3</c:f>
              <c:strCache>
                <c:ptCount val="1"/>
                <c:pt idx="0">
                  <c:v>110434</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2E2-4D74-9725-935A0486868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2E2-4D74-9725-935A0486868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2E2-4D74-9725-935A04868680}"/>
              </c:ext>
            </c:extLst>
          </c:dPt>
          <c:cat>
            <c:strRef>
              <c:f>Sheet1!$B$2:$D$2</c:f>
              <c:strCache>
                <c:ptCount val="3"/>
                <c:pt idx="0">
                  <c:v>PFOS</c:v>
                </c:pt>
                <c:pt idx="1">
                  <c:v>PFOA</c:v>
                </c:pt>
                <c:pt idx="2">
                  <c:v>PFBA</c:v>
                </c:pt>
              </c:strCache>
            </c:strRef>
          </c:cat>
          <c:val>
            <c:numRef>
              <c:f>Sheet1!$B$3:$D$3</c:f>
              <c:numCache>
                <c:formatCode>General</c:formatCode>
                <c:ptCount val="3"/>
                <c:pt idx="0">
                  <c:v>0.6</c:v>
                </c:pt>
                <c:pt idx="1">
                  <c:v>0.5</c:v>
                </c:pt>
                <c:pt idx="2">
                  <c:v>1.4</c:v>
                </c:pt>
              </c:numCache>
            </c:numRef>
          </c:val>
          <c:extLst>
            <c:ext xmlns:c16="http://schemas.microsoft.com/office/drawing/2014/chart" uri="{C3380CC4-5D6E-409C-BE32-E72D297353CC}">
              <c16:uniqueId val="{00000006-62E2-4D74-9725-935A048686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AF5-4793-A5C9-DEBDC5EDE7A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AF5-4793-A5C9-DEBDC5EDE7A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AF5-4793-A5C9-DEBDC5EDE7AF}"/>
              </c:ext>
            </c:extLst>
          </c:dPt>
          <c:cat>
            <c:strRef>
              <c:f>PFAS!$P$992:$AL$992</c:f>
              <c:strCache>
                <c:ptCount val="3"/>
                <c:pt idx="0">
                  <c:v>PFOS</c:v>
                </c:pt>
                <c:pt idx="1">
                  <c:v>PFOA</c:v>
                </c:pt>
                <c:pt idx="2">
                  <c:v>PFBA</c:v>
                </c:pt>
              </c:strCache>
            </c:strRef>
          </c:cat>
          <c:val>
            <c:numRef>
              <c:f>PFAS!$P$994:$AL$994</c:f>
              <c:numCache>
                <c:formatCode>General</c:formatCode>
                <c:ptCount val="3"/>
                <c:pt idx="0">
                  <c:v>0.255</c:v>
                </c:pt>
                <c:pt idx="1">
                  <c:v>0.112</c:v>
                </c:pt>
                <c:pt idx="2">
                  <c:v>0.38900000000000001</c:v>
                </c:pt>
              </c:numCache>
            </c:numRef>
          </c:val>
          <c:extLst>
            <c:ext xmlns:c16="http://schemas.microsoft.com/office/drawing/2014/chart" uri="{C3380CC4-5D6E-409C-BE32-E72D297353CC}">
              <c16:uniqueId val="{00000006-9AF5-4793-A5C9-DEBDC5EDE7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a:noFill/>
    </a:ln>
    <a:effectLst/>
  </c:spPr>
  <c:txPr>
    <a:bodyPr/>
    <a:lstStyle/>
    <a:p>
      <a:pPr>
        <a:defRPr/>
      </a:pPr>
      <a:endParaRPr lang="en-US"/>
    </a:p>
  </c:txPr>
  <c:externalData r:id="rId4">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F06-4E3F-9589-AC800ACA265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F06-4E3F-9589-AC800ACA265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F06-4E3F-9589-AC800ACA2659}"/>
              </c:ext>
            </c:extLst>
          </c:dPt>
          <c:cat>
            <c:strRef>
              <c:f>PFAS!$D$992:$F$992</c:f>
              <c:strCache>
                <c:ptCount val="3"/>
                <c:pt idx="0">
                  <c:v>PFOS</c:v>
                </c:pt>
                <c:pt idx="1">
                  <c:v>PFOA</c:v>
                </c:pt>
                <c:pt idx="2">
                  <c:v>PFBA</c:v>
                </c:pt>
              </c:strCache>
            </c:strRef>
          </c:cat>
          <c:val>
            <c:numRef>
              <c:f>PFAS!$D$1022:$F$1022</c:f>
              <c:numCache>
                <c:formatCode>General</c:formatCode>
                <c:ptCount val="3"/>
                <c:pt idx="0">
                  <c:v>1.4999999999999999E-2</c:v>
                </c:pt>
                <c:pt idx="1">
                  <c:v>1.2E-2</c:v>
                </c:pt>
                <c:pt idx="2">
                  <c:v>0.28000000000000003</c:v>
                </c:pt>
              </c:numCache>
            </c:numRef>
          </c:val>
          <c:extLst>
            <c:ext xmlns:c16="http://schemas.microsoft.com/office/drawing/2014/chart" uri="{C3380CC4-5D6E-409C-BE32-E72D297353CC}">
              <c16:uniqueId val="{00000006-CF06-4E3F-9589-AC800ACA26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81D-4186-A013-6424EEBDE45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81D-4186-A013-6424EEBDE45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81D-4186-A013-6424EEBDE458}"/>
              </c:ext>
            </c:extLst>
          </c:dPt>
          <c:cat>
            <c:strRef>
              <c:f>PFAS!$D$992:$F$992</c:f>
              <c:strCache>
                <c:ptCount val="3"/>
                <c:pt idx="0">
                  <c:v>PFOS</c:v>
                </c:pt>
                <c:pt idx="1">
                  <c:v>PFOA</c:v>
                </c:pt>
                <c:pt idx="2">
                  <c:v>PFBA</c:v>
                </c:pt>
              </c:strCache>
            </c:strRef>
          </c:cat>
          <c:val>
            <c:numRef>
              <c:f>PFAS!$D$1019:$F$1019</c:f>
              <c:numCache>
                <c:formatCode>General</c:formatCode>
                <c:ptCount val="3"/>
                <c:pt idx="0">
                  <c:v>0.01</c:v>
                </c:pt>
                <c:pt idx="1">
                  <c:v>2.8000000000000001E-2</c:v>
                </c:pt>
                <c:pt idx="2">
                  <c:v>0.19</c:v>
                </c:pt>
              </c:numCache>
            </c:numRef>
          </c:val>
          <c:extLst>
            <c:ext xmlns:c16="http://schemas.microsoft.com/office/drawing/2014/chart" uri="{C3380CC4-5D6E-409C-BE32-E72D297353CC}">
              <c16:uniqueId val="{00000006-B81D-4186-A013-6424EEBDE45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Sheet1!$A$6</c:f>
              <c:strCache>
                <c:ptCount val="1"/>
                <c:pt idx="0">
                  <c:v>777355</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0E8-4BD0-A431-A861F8006BB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0E8-4BD0-A431-A861F8006BB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0E8-4BD0-A431-A861F8006BB1}"/>
              </c:ext>
            </c:extLst>
          </c:dPt>
          <c:cat>
            <c:strRef>
              <c:f>Sheet1!$B$2:$D$2</c:f>
              <c:strCache>
                <c:ptCount val="3"/>
                <c:pt idx="0">
                  <c:v>PFOS</c:v>
                </c:pt>
                <c:pt idx="1">
                  <c:v>PFOA</c:v>
                </c:pt>
                <c:pt idx="2">
                  <c:v>PFBA</c:v>
                </c:pt>
              </c:strCache>
            </c:strRef>
          </c:cat>
          <c:val>
            <c:numRef>
              <c:f>Sheet1!$B$6:$D$6</c:f>
              <c:numCache>
                <c:formatCode>General</c:formatCode>
                <c:ptCount val="3"/>
                <c:pt idx="0">
                  <c:v>7.0999999999999994E-2</c:v>
                </c:pt>
                <c:pt idx="1">
                  <c:v>3.1</c:v>
                </c:pt>
                <c:pt idx="2">
                  <c:v>47</c:v>
                </c:pt>
              </c:numCache>
            </c:numRef>
          </c:val>
          <c:extLst>
            <c:ext xmlns:c16="http://schemas.microsoft.com/office/drawing/2014/chart" uri="{C3380CC4-5D6E-409C-BE32-E72D297353CC}">
              <c16:uniqueId val="{00000006-B0E8-4BD0-A431-A861F8006B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2700">
      <a:noFill/>
    </a:ln>
    <a:effectLst/>
  </c:spPr>
  <c:txPr>
    <a:bodyPr/>
    <a:lstStyle/>
    <a:p>
      <a:pPr>
        <a:defRPr/>
      </a:pPr>
      <a:endParaRPr lang="en-US"/>
    </a:p>
  </c:txPr>
  <c:externalData r:id="rId4">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811-4A3A-8AFD-F0DBED4F9CC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811-4A3A-8AFD-F0DBED4F9CC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811-4A3A-8AFD-F0DBED4F9CC0}"/>
              </c:ext>
            </c:extLst>
          </c:dPt>
          <c:cat>
            <c:strRef>
              <c:f>PFAS!$P$992:$AL$992</c:f>
              <c:strCache>
                <c:ptCount val="3"/>
                <c:pt idx="0">
                  <c:v>PFOS</c:v>
                </c:pt>
                <c:pt idx="1">
                  <c:v>PFOA</c:v>
                </c:pt>
                <c:pt idx="2">
                  <c:v>PFBA</c:v>
                </c:pt>
              </c:strCache>
            </c:strRef>
          </c:cat>
          <c:val>
            <c:numRef>
              <c:f>PFAS!$P$994:$AL$994</c:f>
              <c:numCache>
                <c:formatCode>General</c:formatCode>
                <c:ptCount val="3"/>
                <c:pt idx="0">
                  <c:v>0.255</c:v>
                </c:pt>
                <c:pt idx="1">
                  <c:v>0.112</c:v>
                </c:pt>
                <c:pt idx="2">
                  <c:v>0.38900000000000001</c:v>
                </c:pt>
              </c:numCache>
            </c:numRef>
          </c:val>
          <c:extLst>
            <c:ext xmlns:c16="http://schemas.microsoft.com/office/drawing/2014/chart" uri="{C3380CC4-5D6E-409C-BE32-E72D297353CC}">
              <c16:uniqueId val="{00000006-B811-4A3A-8AFD-F0DBED4F9CC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FFFF80"/>
      </a:solidFill>
    </a:ln>
    <a:effectLst>
      <a:glow rad="38100">
        <a:sysClr val="window" lastClr="FFFFFF">
          <a:lumMod val="85000"/>
        </a:sysClr>
      </a:glow>
    </a:effectLst>
  </c:spPr>
  <c:txPr>
    <a:bodyPr/>
    <a:lstStyle/>
    <a:p>
      <a:pPr>
        <a:defRPr/>
      </a:pPr>
      <a:endParaRPr lang="en-US"/>
    </a:p>
  </c:txPr>
  <c:externalData r:id="rId4">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536-42A4-B220-EA5F9F9F750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536-42A4-B220-EA5F9F9F750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536-42A4-B220-EA5F9F9F7502}"/>
              </c:ext>
            </c:extLst>
          </c:dPt>
          <c:cat>
            <c:strRef>
              <c:f>PFAS!$D$992:$F$992</c:f>
              <c:strCache>
                <c:ptCount val="3"/>
                <c:pt idx="0">
                  <c:v>PFOS</c:v>
                </c:pt>
                <c:pt idx="1">
                  <c:v>PFOA</c:v>
                </c:pt>
                <c:pt idx="2">
                  <c:v>PFBA</c:v>
                </c:pt>
              </c:strCache>
            </c:strRef>
          </c:cat>
          <c:val>
            <c:numRef>
              <c:f>PFAS!$D$1022:$F$1022</c:f>
              <c:numCache>
                <c:formatCode>General</c:formatCode>
                <c:ptCount val="3"/>
                <c:pt idx="0">
                  <c:v>1.4999999999999999E-2</c:v>
                </c:pt>
                <c:pt idx="1">
                  <c:v>1.2E-2</c:v>
                </c:pt>
                <c:pt idx="2">
                  <c:v>0.28000000000000003</c:v>
                </c:pt>
              </c:numCache>
            </c:numRef>
          </c:val>
          <c:extLst>
            <c:ext xmlns:c16="http://schemas.microsoft.com/office/drawing/2014/chart" uri="{C3380CC4-5D6E-409C-BE32-E72D297353CC}">
              <c16:uniqueId val="{00000006-5536-42A4-B220-EA5F9F9F75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6B0000"/>
      </a:solidFill>
    </a:ln>
    <a:effectLst>
      <a:glow rad="38100">
        <a:sysClr val="window" lastClr="FFFFFF"/>
      </a:glow>
    </a:effectLst>
  </c:spPr>
  <c:txPr>
    <a:bodyPr/>
    <a:lstStyle/>
    <a:p>
      <a:pPr>
        <a:defRPr/>
      </a:pPr>
      <a:endParaRPr lang="en-US"/>
    </a:p>
  </c:txPr>
  <c:externalData r:id="rId4">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BC6-4848-A2E8-68353038F5B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BC6-4848-A2E8-68353038F5B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BC6-4848-A2E8-68353038F5B9}"/>
              </c:ext>
            </c:extLst>
          </c:dPt>
          <c:cat>
            <c:strRef>
              <c:f>PFAS!$D$992:$F$992</c:f>
              <c:strCache>
                <c:ptCount val="3"/>
                <c:pt idx="0">
                  <c:v>PFOS</c:v>
                </c:pt>
                <c:pt idx="1">
                  <c:v>PFOA</c:v>
                </c:pt>
                <c:pt idx="2">
                  <c:v>PFBA</c:v>
                </c:pt>
              </c:strCache>
            </c:strRef>
          </c:cat>
          <c:val>
            <c:numRef>
              <c:f>PFAS!$D$1019:$F$1019</c:f>
              <c:numCache>
                <c:formatCode>General</c:formatCode>
                <c:ptCount val="3"/>
                <c:pt idx="0">
                  <c:v>0.01</c:v>
                </c:pt>
                <c:pt idx="1">
                  <c:v>2.8000000000000001E-2</c:v>
                </c:pt>
                <c:pt idx="2">
                  <c:v>0.19</c:v>
                </c:pt>
              </c:numCache>
            </c:numRef>
          </c:val>
          <c:extLst>
            <c:ext xmlns:c16="http://schemas.microsoft.com/office/drawing/2014/chart" uri="{C3380CC4-5D6E-409C-BE32-E72D297353CC}">
              <c16:uniqueId val="{00000006-6BC6-4848-A2E8-68353038F5B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6B0000"/>
      </a:solidFill>
    </a:ln>
    <a:effectLst>
      <a:glow rad="38100">
        <a:sysClr val="window" lastClr="FFFFFF"/>
      </a:glow>
    </a:effectLst>
  </c:spPr>
  <c:txPr>
    <a:bodyPr/>
    <a:lstStyle/>
    <a:p>
      <a:pPr>
        <a:defRPr/>
      </a:pPr>
      <a:endParaRPr lang="en-US"/>
    </a:p>
  </c:txPr>
  <c:externalData r:id="rId4">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Sheet1!$A$6</c:f>
              <c:strCache>
                <c:ptCount val="1"/>
                <c:pt idx="0">
                  <c:v>777355</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13C-4992-A8C8-6FD645B710D5}"/>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13C-4992-A8C8-6FD645B710D5}"/>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13C-4992-A8C8-6FD645B710D5}"/>
              </c:ext>
            </c:extLst>
          </c:dPt>
          <c:cat>
            <c:strRef>
              <c:f>Sheet1!$B$2:$D$2</c:f>
              <c:strCache>
                <c:ptCount val="3"/>
                <c:pt idx="0">
                  <c:v>PFOS</c:v>
                </c:pt>
                <c:pt idx="1">
                  <c:v>PFOA</c:v>
                </c:pt>
                <c:pt idx="2">
                  <c:v>PFBA</c:v>
                </c:pt>
              </c:strCache>
            </c:strRef>
          </c:cat>
          <c:val>
            <c:numRef>
              <c:f>Sheet1!$B$6:$D$6</c:f>
              <c:numCache>
                <c:formatCode>General</c:formatCode>
                <c:ptCount val="3"/>
                <c:pt idx="0">
                  <c:v>7.0999999999999994E-2</c:v>
                </c:pt>
                <c:pt idx="1">
                  <c:v>3.1</c:v>
                </c:pt>
                <c:pt idx="2">
                  <c:v>47</c:v>
                </c:pt>
              </c:numCache>
            </c:numRef>
          </c:val>
          <c:extLst>
            <c:ext xmlns:c16="http://schemas.microsoft.com/office/drawing/2014/chart" uri="{C3380CC4-5D6E-409C-BE32-E72D297353CC}">
              <c16:uniqueId val="{00000006-C13C-4992-A8C8-6FD645B710D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6B0000"/>
      </a:solidFill>
    </a:ln>
    <a:effectLst>
      <a:glow rad="38100">
        <a:sysClr val="window" lastClr="FFFFFF"/>
      </a:glow>
    </a:effectLst>
  </c:spPr>
  <c:txPr>
    <a:bodyPr/>
    <a:lstStyle/>
    <a:p>
      <a:pPr>
        <a:defRPr/>
      </a:pPr>
      <a:endParaRPr lang="en-US"/>
    </a:p>
  </c:txPr>
  <c:externalData r:id="rId4">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984-4A0A-B0A7-AF2C58D8D00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984-4A0A-B0A7-AF2C58D8D00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984-4A0A-B0A7-AF2C58D8D000}"/>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E984-4A0A-B0A7-AF2C58D8D0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985-490D-BD5D-4826EEFACB56}"/>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985-490D-BD5D-4826EEFACB56}"/>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985-490D-BD5D-4826EEFACB56}"/>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E985-490D-BD5D-4826EEFACB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Sheet1!$A$3</c:f>
              <c:strCache>
                <c:ptCount val="1"/>
                <c:pt idx="0">
                  <c:v>110434</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F3D-41AB-B712-F1F6FC23053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F3D-41AB-B712-F1F6FC23053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F3D-41AB-B712-F1F6FC230538}"/>
              </c:ext>
            </c:extLst>
          </c:dPt>
          <c:cat>
            <c:strRef>
              <c:f>Sheet1!$B$2:$D$2</c:f>
              <c:strCache>
                <c:ptCount val="3"/>
                <c:pt idx="0">
                  <c:v>PFOS</c:v>
                </c:pt>
                <c:pt idx="1">
                  <c:v>PFOA</c:v>
                </c:pt>
                <c:pt idx="2">
                  <c:v>PFBA</c:v>
                </c:pt>
              </c:strCache>
            </c:strRef>
          </c:cat>
          <c:val>
            <c:numRef>
              <c:f>Sheet1!$B$3:$D$3</c:f>
              <c:numCache>
                <c:formatCode>General</c:formatCode>
                <c:ptCount val="3"/>
                <c:pt idx="0">
                  <c:v>0.6</c:v>
                </c:pt>
                <c:pt idx="1">
                  <c:v>0.5</c:v>
                </c:pt>
                <c:pt idx="2">
                  <c:v>1.4</c:v>
                </c:pt>
              </c:numCache>
            </c:numRef>
          </c:val>
          <c:extLst>
            <c:ext xmlns:c16="http://schemas.microsoft.com/office/drawing/2014/chart" uri="{C3380CC4-5D6E-409C-BE32-E72D297353CC}">
              <c16:uniqueId val="{00000006-7F3D-41AB-B712-F1F6FC2305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F29-4B3C-9A80-799DDBF7626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F29-4B3C-9A80-799DDBF7626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F29-4B3C-9A80-799DDBF7626B}"/>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7F29-4B3C-9A80-799DDBF762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6B0000"/>
      </a:solid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extLst/>
  </c:chart>
  <c:txPr>
    <a:bodyPr/>
    <a:lstStyle/>
    <a:p>
      <a:pPr>
        <a:defRPr>
          <a:solidFill>
            <a:schemeClr val="tx1"/>
          </a:solidFill>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3BA-48B4-9F63-24B5146F197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3BA-48B4-9F63-24B5146F197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3BA-48B4-9F63-24B5146F1977}"/>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53BA-48B4-9F63-24B5146F197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00B0F0"/>
      </a:solidFill>
    </a:ln>
    <a:effectLst/>
  </c:spPr>
  <c:txPr>
    <a:bodyPr/>
    <a:lstStyle/>
    <a:p>
      <a:pPr>
        <a:defRPr/>
      </a:pPr>
      <a:endParaRPr lang="en-US"/>
    </a:p>
  </c:txPr>
  <c:externalData r:id="rId4">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1F2-4AC8-B316-450FB9BDAF3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1F2-4AC8-B316-450FB9BDAF3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1F2-4AC8-B316-450FB9BDAF3C}"/>
              </c:ext>
            </c:extLst>
          </c:dPt>
          <c:cat>
            <c:strRef>
              <c:f>PFAS!$P$992:$AL$992</c:f>
              <c:strCache>
                <c:ptCount val="3"/>
                <c:pt idx="0">
                  <c:v>PFOS</c:v>
                </c:pt>
                <c:pt idx="1">
                  <c:v>PFOA</c:v>
                </c:pt>
                <c:pt idx="2">
                  <c:v>PFBA</c:v>
                </c:pt>
              </c:strCache>
            </c:strRef>
          </c:cat>
          <c:val>
            <c:numRef>
              <c:f>PFAS!$P$994:$AL$994</c:f>
              <c:numCache>
                <c:formatCode>General</c:formatCode>
                <c:ptCount val="3"/>
                <c:pt idx="0">
                  <c:v>0.255</c:v>
                </c:pt>
                <c:pt idx="1">
                  <c:v>0.112</c:v>
                </c:pt>
                <c:pt idx="2">
                  <c:v>0.38900000000000001</c:v>
                </c:pt>
              </c:numCache>
            </c:numRef>
          </c:val>
          <c:extLst>
            <c:ext xmlns:c16="http://schemas.microsoft.com/office/drawing/2014/chart" uri="{C3380CC4-5D6E-409C-BE32-E72D297353CC}">
              <c16:uniqueId val="{00000006-01F2-4AC8-B316-450FB9BDAF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FFFF80"/>
      </a:solidFill>
    </a:ln>
    <a:effectLst>
      <a:glow rad="38100">
        <a:sysClr val="window" lastClr="FFFFFF">
          <a:lumMod val="75000"/>
        </a:sysClr>
      </a:glow>
    </a:effectLst>
  </c:spPr>
  <c:txPr>
    <a:bodyPr/>
    <a:lstStyle/>
    <a:p>
      <a:pPr>
        <a:defRPr/>
      </a:pPr>
      <a:endParaRPr lang="en-US"/>
    </a:p>
  </c:txPr>
  <c:externalData r:id="rId4">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116-40A3-88E1-7964002EDB9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116-40A3-88E1-7964002EDB9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116-40A3-88E1-7964002EDB9B}"/>
              </c:ext>
            </c:extLst>
          </c:dPt>
          <c:cat>
            <c:strRef>
              <c:f>'Other Water Bodies - PFBA'!$K$4:$M$4</c:f>
              <c:strCache>
                <c:ptCount val="3"/>
                <c:pt idx="0">
                  <c:v>PFOS</c:v>
                </c:pt>
                <c:pt idx="1">
                  <c:v>PFOA</c:v>
                </c:pt>
                <c:pt idx="2">
                  <c:v>PFBA</c:v>
                </c:pt>
              </c:strCache>
            </c:strRef>
          </c:cat>
          <c:val>
            <c:numRef>
              <c:f>'Other Water Bodies - PFBA'!$K$15:$M$15</c:f>
              <c:numCache>
                <c:formatCode>General</c:formatCode>
                <c:ptCount val="3"/>
                <c:pt idx="0">
                  <c:v>0.68</c:v>
                </c:pt>
                <c:pt idx="1">
                  <c:v>0.15</c:v>
                </c:pt>
                <c:pt idx="2">
                  <c:v>0.15</c:v>
                </c:pt>
              </c:numCache>
            </c:numRef>
          </c:val>
          <c:extLst>
            <c:ext xmlns:c16="http://schemas.microsoft.com/office/drawing/2014/chart" uri="{C3380CC4-5D6E-409C-BE32-E72D297353CC}">
              <c16:uniqueId val="{00000006-E116-40A3-88E1-7964002EDB9B}"/>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E116-40A3-88E1-7964002EDB9B}"/>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E116-40A3-88E1-7964002EDB9B}"/>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E116-40A3-88E1-7964002EDB9B}"/>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E116-40A3-88E1-7964002EDB9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00B0F0"/>
      </a:solidFill>
    </a:ln>
    <a:effectLst>
      <a:glow rad="38100">
        <a:sysClr val="window" lastClr="FFFFFF"/>
      </a:glow>
    </a:effectLst>
  </c:spPr>
  <c:txPr>
    <a:bodyPr/>
    <a:lstStyle/>
    <a:p>
      <a:pPr>
        <a:defRPr/>
      </a:pPr>
      <a:endParaRPr lang="en-US"/>
    </a:p>
  </c:txPr>
  <c:externalData r:id="rId4">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1B0-4984-BF6A-1338490BF61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1B0-4984-BF6A-1338490BF61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1B0-4984-BF6A-1338490BF614}"/>
              </c:ext>
            </c:extLst>
          </c:dPt>
          <c:cat>
            <c:strRef>
              <c:f>'Other Water Bodies - PFBA'!$K$4:$M$4</c:f>
              <c:strCache>
                <c:ptCount val="3"/>
                <c:pt idx="0">
                  <c:v>PFOS</c:v>
                </c:pt>
                <c:pt idx="1">
                  <c:v>PFOA</c:v>
                </c:pt>
                <c:pt idx="2">
                  <c:v>PFBA</c:v>
                </c:pt>
              </c:strCache>
            </c:strRef>
          </c:cat>
          <c:val>
            <c:numRef>
              <c:f>'Other Water Bodies - PFBA'!$K$19:$M$19</c:f>
              <c:numCache>
                <c:formatCode>General</c:formatCode>
                <c:ptCount val="3"/>
                <c:pt idx="0">
                  <c:v>2.9099999999999998E-3</c:v>
                </c:pt>
                <c:pt idx="1">
                  <c:v>7.2300000000000003E-2</c:v>
                </c:pt>
                <c:pt idx="2">
                  <c:v>3.82</c:v>
                </c:pt>
              </c:numCache>
            </c:numRef>
          </c:val>
          <c:extLst>
            <c:ext xmlns:c16="http://schemas.microsoft.com/office/drawing/2014/chart" uri="{C3380CC4-5D6E-409C-BE32-E72D297353CC}">
              <c16:uniqueId val="{00000006-51B0-4984-BF6A-1338490BF614}"/>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51B0-4984-BF6A-1338490BF614}"/>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51B0-4984-BF6A-1338490BF614}"/>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51B0-4984-BF6A-1338490BF614}"/>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51B0-4984-BF6A-1338490BF61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00B0F0"/>
      </a:solidFill>
    </a:ln>
    <a:effectLst>
      <a:glow rad="38100">
        <a:sysClr val="window" lastClr="FFFFFF"/>
      </a:glow>
    </a:effectLst>
  </c:spPr>
  <c:txPr>
    <a:bodyPr/>
    <a:lstStyle/>
    <a:p>
      <a:pPr>
        <a:defRPr/>
      </a:pPr>
      <a:endParaRPr lang="en-US"/>
    </a:p>
  </c:txPr>
  <c:externalData r:id="rId4">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5DE-4E71-9EAB-95AA0695DF8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5DE-4E71-9EAB-95AA0695DF8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5DE-4E71-9EAB-95AA0695DF87}"/>
              </c:ext>
            </c:extLst>
          </c:dPt>
          <c:cat>
            <c:strRef>
              <c:f>'Other Water Bodies - PFBA'!$K$4:$M$4</c:f>
              <c:strCache>
                <c:ptCount val="3"/>
                <c:pt idx="0">
                  <c:v>PFOS</c:v>
                </c:pt>
                <c:pt idx="1">
                  <c:v>PFOA</c:v>
                </c:pt>
                <c:pt idx="2">
                  <c:v>PFBA</c:v>
                </c:pt>
              </c:strCache>
            </c:strRef>
          </c:cat>
          <c:val>
            <c:numRef>
              <c:f>'Other Water Bodies - PFBA'!$K$21:$M$21</c:f>
              <c:numCache>
                <c:formatCode>General</c:formatCode>
                <c:ptCount val="3"/>
                <c:pt idx="0">
                  <c:v>0.1</c:v>
                </c:pt>
                <c:pt idx="1">
                  <c:v>7.9000000000000001E-2</c:v>
                </c:pt>
                <c:pt idx="2">
                  <c:v>0.77</c:v>
                </c:pt>
              </c:numCache>
            </c:numRef>
          </c:val>
          <c:extLst>
            <c:ext xmlns:c16="http://schemas.microsoft.com/office/drawing/2014/chart" uri="{C3380CC4-5D6E-409C-BE32-E72D297353CC}">
              <c16:uniqueId val="{00000006-55DE-4E71-9EAB-95AA0695DF87}"/>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55DE-4E71-9EAB-95AA0695DF87}"/>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55DE-4E71-9EAB-95AA0695DF87}"/>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55DE-4E71-9EAB-95AA0695DF87}"/>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55DE-4E71-9EAB-95AA0695DF8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00B0F0"/>
      </a:solidFill>
    </a:ln>
    <a:effectLst>
      <a:glow rad="38100">
        <a:sysClr val="window" lastClr="FFFFFF"/>
      </a:glow>
    </a:effectLst>
  </c:spPr>
  <c:txPr>
    <a:bodyPr/>
    <a:lstStyle/>
    <a:p>
      <a:pPr>
        <a:defRPr/>
      </a:pPr>
      <a:endParaRPr lang="en-US"/>
    </a:p>
  </c:txPr>
  <c:externalData r:id="rId4">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7DC-468F-B20C-0E33C0B3D18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7DC-468F-B20C-0E33C0B3D18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7DC-468F-B20C-0E33C0B3D189}"/>
              </c:ext>
            </c:extLst>
          </c:dPt>
          <c:cat>
            <c:strRef>
              <c:f>'Other Water Bodies - PFBA'!$K$4:$M$4</c:f>
              <c:strCache>
                <c:ptCount val="3"/>
                <c:pt idx="0">
                  <c:v>PFOS</c:v>
                </c:pt>
                <c:pt idx="1">
                  <c:v>PFOA</c:v>
                </c:pt>
                <c:pt idx="2">
                  <c:v>PFBA</c:v>
                </c:pt>
              </c:strCache>
            </c:strRef>
          </c:cat>
          <c:val>
            <c:numRef>
              <c:f>'Other Water Bodies - PFBA'!$K$15:$M$15</c:f>
              <c:numCache>
                <c:formatCode>General</c:formatCode>
                <c:ptCount val="3"/>
                <c:pt idx="0">
                  <c:v>0.68</c:v>
                </c:pt>
                <c:pt idx="1">
                  <c:v>0.15</c:v>
                </c:pt>
                <c:pt idx="2">
                  <c:v>0.15</c:v>
                </c:pt>
              </c:numCache>
            </c:numRef>
          </c:val>
          <c:extLst>
            <c:ext xmlns:c16="http://schemas.microsoft.com/office/drawing/2014/chart" uri="{C3380CC4-5D6E-409C-BE32-E72D297353CC}">
              <c16:uniqueId val="{00000006-67DC-468F-B20C-0E33C0B3D189}"/>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67DC-468F-B20C-0E33C0B3D189}"/>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67DC-468F-B20C-0E33C0B3D189}"/>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67DC-468F-B20C-0E33C0B3D189}"/>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67DC-468F-B20C-0E33C0B3D18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00B0F0"/>
      </a:solidFill>
    </a:ln>
    <a:effectLst/>
  </c:spPr>
  <c:txPr>
    <a:bodyPr/>
    <a:lstStyle/>
    <a:p>
      <a:pPr>
        <a:defRPr/>
      </a:pPr>
      <a:endParaRPr lang="en-US"/>
    </a:p>
  </c:txPr>
  <c:externalData r:id="rId4">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ysClr val="windowText" lastClr="000000"/>
                </a:solidFill>
              </a:rPr>
              <a:t>PFOS in Groundwater:</a:t>
            </a:r>
            <a:r>
              <a:rPr lang="en-US" b="1" baseline="0">
                <a:solidFill>
                  <a:sysClr val="windowText" lastClr="000000"/>
                </a:solidFill>
              </a:rPr>
              <a:t> Jordan Aquifer</a:t>
            </a:r>
            <a:endParaRPr lang="en-US"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Sheet1!$M$40</c:f>
              <c:strCache>
                <c:ptCount val="1"/>
                <c:pt idx="0">
                  <c:v>PFOS</c:v>
                </c:pt>
              </c:strCache>
            </c:strRef>
          </c:tx>
          <c:spPr>
            <a:solidFill>
              <a:srgbClr val="ED7D31"/>
            </a:solidFill>
            <a:ln>
              <a:noFill/>
            </a:ln>
            <a:effectLst/>
          </c:spPr>
          <c:invertIfNegative val="0"/>
          <c:cat>
            <c:strRef>
              <c:f>Sheet1!$L$41:$L$52</c:f>
              <c:strCache>
                <c:ptCount val="12"/>
                <c:pt idx="0">
                  <c:v>Summer</c:v>
                </c:pt>
                <c:pt idx="1">
                  <c:v>Fall</c:v>
                </c:pt>
                <c:pt idx="2">
                  <c:v>Winter</c:v>
                </c:pt>
                <c:pt idx="3">
                  <c:v>Spring</c:v>
                </c:pt>
                <c:pt idx="4">
                  <c:v>Summer</c:v>
                </c:pt>
                <c:pt idx="5">
                  <c:v>Fall</c:v>
                </c:pt>
                <c:pt idx="6">
                  <c:v>Winter</c:v>
                </c:pt>
                <c:pt idx="7">
                  <c:v>Spring</c:v>
                </c:pt>
                <c:pt idx="8">
                  <c:v>Summer</c:v>
                </c:pt>
                <c:pt idx="9">
                  <c:v>Fall</c:v>
                </c:pt>
                <c:pt idx="10">
                  <c:v>Winter</c:v>
                </c:pt>
                <c:pt idx="11">
                  <c:v>Spring</c:v>
                </c:pt>
              </c:strCache>
            </c:strRef>
          </c:cat>
          <c:val>
            <c:numRef>
              <c:f>Sheet1!$M$41:$M$52</c:f>
              <c:numCache>
                <c:formatCode>General</c:formatCode>
                <c:ptCount val="12"/>
                <c:pt idx="0">
                  <c:v>5.1999999999999998E-3</c:v>
                </c:pt>
                <c:pt idx="1">
                  <c:v>5.3E-3</c:v>
                </c:pt>
                <c:pt idx="2">
                  <c:v>4.5999999999999999E-3</c:v>
                </c:pt>
                <c:pt idx="3">
                  <c:v>8.8299999999999993E-3</c:v>
                </c:pt>
                <c:pt idx="4">
                  <c:v>8.4900000000000003E-2</c:v>
                </c:pt>
                <c:pt idx="5">
                  <c:v>8.6999999999999994E-2</c:v>
                </c:pt>
                <c:pt idx="6">
                  <c:v>0.15</c:v>
                </c:pt>
                <c:pt idx="7">
                  <c:v>7.1900000000000006E-2</c:v>
                </c:pt>
                <c:pt idx="8">
                  <c:v>2.3E-3</c:v>
                </c:pt>
                <c:pt idx="9">
                  <c:v>1.6000000000000001E-3</c:v>
                </c:pt>
                <c:pt idx="10">
                  <c:v>2.5999999999999999E-3</c:v>
                </c:pt>
                <c:pt idx="11">
                  <c:v>3.8600000000000001E-3</c:v>
                </c:pt>
              </c:numCache>
            </c:numRef>
          </c:val>
          <c:extLst>
            <c:ext xmlns:c16="http://schemas.microsoft.com/office/drawing/2014/chart" uri="{C3380CC4-5D6E-409C-BE32-E72D297353CC}">
              <c16:uniqueId val="{00000000-F863-4E90-B5B8-54AB856AB020}"/>
            </c:ext>
          </c:extLst>
        </c:ser>
        <c:dLbls>
          <c:showLegendKey val="0"/>
          <c:showVal val="0"/>
          <c:showCatName val="0"/>
          <c:showSerName val="0"/>
          <c:showPercent val="0"/>
          <c:showBubbleSize val="0"/>
        </c:dLbls>
        <c:gapWidth val="219"/>
        <c:overlap val="-27"/>
        <c:axId val="943187048"/>
        <c:axId val="943187704"/>
      </c:barChart>
      <c:catAx>
        <c:axId val="9431870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aseline="0"/>
                  <a:t> </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3187704"/>
        <c:crosses val="autoZero"/>
        <c:auto val="1"/>
        <c:lblAlgn val="ctr"/>
        <c:lblOffset val="100"/>
        <c:noMultiLvlLbl val="0"/>
      </c:catAx>
      <c:valAx>
        <c:axId val="943187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solidFill>
                      <a:sysClr val="windowText" lastClr="000000"/>
                    </a:solidFill>
                  </a:rPr>
                  <a:t>PFOS (ppb)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3187048"/>
        <c:crosses val="autoZero"/>
        <c:crossBetween val="between"/>
      </c:valAx>
      <c:spPr>
        <a:noFill/>
        <a:ln>
          <a:noFill/>
        </a:ln>
        <a:effectLst/>
      </c:spPr>
    </c:plotArea>
    <c:plotVisOnly val="1"/>
    <c:dispBlanksAs val="gap"/>
    <c:showDLblsOverMax val="0"/>
  </c:chart>
  <c:spPr>
    <a:solidFill>
      <a:schemeClr val="bg1"/>
    </a:solidFill>
    <a:ln w="28575" cap="flat" cmpd="sng" algn="ctr">
      <a:solidFill>
        <a:schemeClr val="tx1">
          <a:lumMod val="95000"/>
          <a:lumOff val="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629-49B9-A092-9689CE7D7CC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629-49B9-A092-9689CE7D7CC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629-49B9-A092-9689CE7D7CC2}"/>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B629-49B9-A092-9689CE7D7C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29176-4333-420B-BE97-82568802DFBB}"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CEB1F-7E85-4A0C-BEEF-54A725F08073}" type="slidenum">
              <a:rPr lang="en-US" smtClean="0"/>
              <a:t>‹#›</a:t>
            </a:fld>
            <a:endParaRPr lang="en-US"/>
          </a:p>
        </p:txBody>
      </p:sp>
    </p:spTree>
    <p:extLst>
      <p:ext uri="{BB962C8B-B14F-4D97-AF65-F5344CB8AC3E}">
        <p14:creationId xmlns:p14="http://schemas.microsoft.com/office/powerpoint/2010/main" val="355559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057400" y="2986088"/>
            <a:ext cx="26517600"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13</a:t>
            </a:fld>
            <a:endParaRPr lang="en-US" dirty="0"/>
          </a:p>
        </p:txBody>
      </p:sp>
    </p:spTree>
    <p:extLst>
      <p:ext uri="{BB962C8B-B14F-4D97-AF65-F5344CB8AC3E}">
        <p14:creationId xmlns:p14="http://schemas.microsoft.com/office/powerpoint/2010/main" val="3694182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057400" y="2986088"/>
            <a:ext cx="26517600"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14</a:t>
            </a:fld>
            <a:endParaRPr lang="en-US" dirty="0"/>
          </a:p>
        </p:txBody>
      </p:sp>
    </p:spTree>
    <p:extLst>
      <p:ext uri="{BB962C8B-B14F-4D97-AF65-F5344CB8AC3E}">
        <p14:creationId xmlns:p14="http://schemas.microsoft.com/office/powerpoint/2010/main" val="3115634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057400" y="2986088"/>
            <a:ext cx="26517600"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15</a:t>
            </a:fld>
            <a:endParaRPr lang="en-US" dirty="0"/>
          </a:p>
        </p:txBody>
      </p:sp>
    </p:spTree>
    <p:extLst>
      <p:ext uri="{BB962C8B-B14F-4D97-AF65-F5344CB8AC3E}">
        <p14:creationId xmlns:p14="http://schemas.microsoft.com/office/powerpoint/2010/main" val="293497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0CEB1F-7E85-4A0C-BEEF-54A725F08073}" type="slidenum">
              <a:rPr lang="en-US" smtClean="0"/>
              <a:t>16</a:t>
            </a:fld>
            <a:endParaRPr lang="en-US"/>
          </a:p>
        </p:txBody>
      </p:sp>
    </p:spTree>
    <p:extLst>
      <p:ext uri="{BB962C8B-B14F-4D97-AF65-F5344CB8AC3E}">
        <p14:creationId xmlns:p14="http://schemas.microsoft.com/office/powerpoint/2010/main" val="48937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F745-F644-4814-9635-264318618E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63AF6E-072E-49B6-9B17-999A3F84E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066F46-607B-4222-8AAE-A3728224D8D8}"/>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5" name="Footer Placeholder 4">
            <a:extLst>
              <a:ext uri="{FF2B5EF4-FFF2-40B4-BE49-F238E27FC236}">
                <a16:creationId xmlns:a16="http://schemas.microsoft.com/office/drawing/2014/main" id="{D17DC9D7-0F7F-4E4C-A3FE-9C7AC860B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38B20-760E-4C2E-8283-B0069AB847E6}"/>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290045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3BEC3-93CB-46AF-9051-32D3F9D4D4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8F2C11-5C67-4F90-B7BB-224088D2BD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23CDF-3A48-42D3-97E6-19A7F1CFCD03}"/>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5" name="Footer Placeholder 4">
            <a:extLst>
              <a:ext uri="{FF2B5EF4-FFF2-40B4-BE49-F238E27FC236}">
                <a16:creationId xmlns:a16="http://schemas.microsoft.com/office/drawing/2014/main" id="{8DDD9C5D-B203-4C2D-964D-9F5A83B95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B40F0-C908-40F5-9C5B-BFAA48897781}"/>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3309074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9AEAE-B2ED-4E7A-8EF5-8D8D6AB4D9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AD56A-3F13-4F4C-AE37-9499FC88E7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F5DFF-5A88-4331-A2B3-45E0CDE4192B}"/>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5" name="Footer Placeholder 4">
            <a:extLst>
              <a:ext uri="{FF2B5EF4-FFF2-40B4-BE49-F238E27FC236}">
                <a16:creationId xmlns:a16="http://schemas.microsoft.com/office/drawing/2014/main" id="{2A4F272D-7D38-4408-A9BD-779C5B8E9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490954-AD72-4C33-8BEE-391144C49EC8}"/>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181643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353A-6179-4D57-8B41-4EB179ED0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FF814-67DF-41FC-B6B2-95E14C31A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999DB-04A2-4EF3-BEDB-B8FBE70CFD4B}"/>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5" name="Footer Placeholder 4">
            <a:extLst>
              <a:ext uri="{FF2B5EF4-FFF2-40B4-BE49-F238E27FC236}">
                <a16:creationId xmlns:a16="http://schemas.microsoft.com/office/drawing/2014/main" id="{BA27BDFA-C0F6-4F98-8788-BDC0E1F8E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4BB83-4457-442F-BA1A-F0E85519834B}"/>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304592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14F5-C07B-4209-96C7-8ED623C402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C5D9D-24FD-493E-A60A-47D928EB21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528925-E06E-4272-85BC-7112FF9546A3}"/>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5" name="Footer Placeholder 4">
            <a:extLst>
              <a:ext uri="{FF2B5EF4-FFF2-40B4-BE49-F238E27FC236}">
                <a16:creationId xmlns:a16="http://schemas.microsoft.com/office/drawing/2014/main" id="{C7ECC362-336D-46A4-96A9-FB3888EDA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04C29-9FE3-4F78-A3E1-E632AE0BB7AA}"/>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29624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A98B-9EA6-451E-91CB-926DBFC00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31C91-652D-4DB7-98B0-3DA78A980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619079-942A-4DAF-96DF-3804198769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194A17-A81E-44F2-94AD-AD5CD7B6F6A0}"/>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6" name="Footer Placeholder 5">
            <a:extLst>
              <a:ext uri="{FF2B5EF4-FFF2-40B4-BE49-F238E27FC236}">
                <a16:creationId xmlns:a16="http://schemas.microsoft.com/office/drawing/2014/main" id="{83F2AB02-76C1-4819-9DE0-4903900C95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9DF0AA-AD44-43C1-B913-9C0C6D7958D8}"/>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366241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D48C-BB20-4867-A44B-F012B49533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6D6BD1-13FA-474B-8C01-AE8CF9E12B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FAD505-651D-41EA-930F-D06E6A159E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950EF4-8FEC-4E3A-8E9B-06FED91C32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EF2839-CC3F-476E-8F83-D1FD8C91D9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147B66-AF29-4AC9-A7F5-00E74856A7C5}"/>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8" name="Footer Placeholder 7">
            <a:extLst>
              <a:ext uri="{FF2B5EF4-FFF2-40B4-BE49-F238E27FC236}">
                <a16:creationId xmlns:a16="http://schemas.microsoft.com/office/drawing/2014/main" id="{4A3E31D5-4AC8-4DBD-B512-47E115AD15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916813-280E-434E-999B-84853852B590}"/>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73730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8DE4-3F4F-47C3-9A6D-B919DBC5A9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5E088-8B8D-4AB4-8D7E-96B869B29A32}"/>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4" name="Footer Placeholder 3">
            <a:extLst>
              <a:ext uri="{FF2B5EF4-FFF2-40B4-BE49-F238E27FC236}">
                <a16:creationId xmlns:a16="http://schemas.microsoft.com/office/drawing/2014/main" id="{3F4077FA-7908-4594-B52A-5D52B5587C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E8B438-3CCC-4326-A96D-48563BCC0DA3}"/>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3157120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C251CF-1495-4AEC-BB14-FE848762ECC7}"/>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3" name="Footer Placeholder 2">
            <a:extLst>
              <a:ext uri="{FF2B5EF4-FFF2-40B4-BE49-F238E27FC236}">
                <a16:creationId xmlns:a16="http://schemas.microsoft.com/office/drawing/2014/main" id="{10AFC23D-E133-4FD9-A229-1F87D7F8BC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C44AF4-2869-45C9-BA6B-43A03095399C}"/>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81853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C138-8C16-4E3D-A43A-5212A9568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AED066-555A-4A8C-BB45-C78A044A43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11343B-9219-4291-A0A6-0BD5A9D37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472B9-CEFE-486C-9039-D6D017CEC088}"/>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6" name="Footer Placeholder 5">
            <a:extLst>
              <a:ext uri="{FF2B5EF4-FFF2-40B4-BE49-F238E27FC236}">
                <a16:creationId xmlns:a16="http://schemas.microsoft.com/office/drawing/2014/main" id="{CDD142F1-24AB-4B92-A94A-8894E2193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32E84-4F6B-47F3-8763-1A5F97CC532C}"/>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3624983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9BDDC-D243-4B9F-958D-ADE31F7F19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7A3C04-915E-414B-93B4-3C18E3F96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6702DC-E422-45E5-8541-547D576616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BFE57-0F40-4EA2-A153-0BECC22FDC23}"/>
              </a:ext>
            </a:extLst>
          </p:cNvPr>
          <p:cNvSpPr>
            <a:spLocks noGrp="1"/>
          </p:cNvSpPr>
          <p:nvPr>
            <p:ph type="dt" sz="half" idx="10"/>
          </p:nvPr>
        </p:nvSpPr>
        <p:spPr/>
        <p:txBody>
          <a:bodyPr/>
          <a:lstStyle/>
          <a:p>
            <a:fld id="{5C27F75A-F52B-44AD-BC1F-9A50E70E4ED1}" type="datetimeFigureOut">
              <a:rPr lang="en-US" smtClean="0"/>
              <a:t>7/9/2025</a:t>
            </a:fld>
            <a:endParaRPr lang="en-US"/>
          </a:p>
        </p:txBody>
      </p:sp>
      <p:sp>
        <p:nvSpPr>
          <p:cNvPr id="6" name="Footer Placeholder 5">
            <a:extLst>
              <a:ext uri="{FF2B5EF4-FFF2-40B4-BE49-F238E27FC236}">
                <a16:creationId xmlns:a16="http://schemas.microsoft.com/office/drawing/2014/main" id="{E5EFC586-045E-4172-A951-72051F3BA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AE635-0BCA-4E1E-AA56-0A8A49D226FF}"/>
              </a:ext>
            </a:extLst>
          </p:cNvPr>
          <p:cNvSpPr>
            <a:spLocks noGrp="1"/>
          </p:cNvSpPr>
          <p:nvPr>
            <p:ph type="sldNum" sz="quarter" idx="12"/>
          </p:nvPr>
        </p:nvSpPr>
        <p:spPr/>
        <p:txBody>
          <a:bodyPr/>
          <a:lstStyle/>
          <a:p>
            <a:fld id="{EBFD2D82-BA8D-496A-881B-4ABB24023C2D}" type="slidenum">
              <a:rPr lang="en-US" smtClean="0"/>
              <a:t>‹#›</a:t>
            </a:fld>
            <a:endParaRPr lang="en-US"/>
          </a:p>
        </p:txBody>
      </p:sp>
    </p:spTree>
    <p:extLst>
      <p:ext uri="{BB962C8B-B14F-4D97-AF65-F5344CB8AC3E}">
        <p14:creationId xmlns:p14="http://schemas.microsoft.com/office/powerpoint/2010/main" val="1570567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06C1A-FC66-4773-85B8-3CF218534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355AE4-A6DE-431C-96C6-3DD02E1F67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974B6-E730-4C72-A8FC-E5606E30BF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7F75A-F52B-44AD-BC1F-9A50E70E4ED1}" type="datetimeFigureOut">
              <a:rPr lang="en-US" smtClean="0"/>
              <a:t>7/9/2025</a:t>
            </a:fld>
            <a:endParaRPr lang="en-US"/>
          </a:p>
        </p:txBody>
      </p:sp>
      <p:sp>
        <p:nvSpPr>
          <p:cNvPr id="5" name="Footer Placeholder 4">
            <a:extLst>
              <a:ext uri="{FF2B5EF4-FFF2-40B4-BE49-F238E27FC236}">
                <a16:creationId xmlns:a16="http://schemas.microsoft.com/office/drawing/2014/main" id="{F9066F89-EDBA-49C7-88EC-DA0621515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08D3D6-029D-4164-BEC0-D873A0F5C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D2D82-BA8D-496A-881B-4ABB24023C2D}" type="slidenum">
              <a:rPr lang="en-US" smtClean="0"/>
              <a:t>‹#›</a:t>
            </a:fld>
            <a:endParaRPr lang="en-US"/>
          </a:p>
        </p:txBody>
      </p:sp>
    </p:spTree>
    <p:extLst>
      <p:ext uri="{BB962C8B-B14F-4D97-AF65-F5344CB8AC3E}">
        <p14:creationId xmlns:p14="http://schemas.microsoft.com/office/powerpoint/2010/main" val="2125491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hart" Target="../charts/chart63.xml"/><Relationship Id="rId3" Type="http://schemas.openxmlformats.org/officeDocument/2006/relationships/image" Target="../media/image30.png"/><Relationship Id="rId7" Type="http://schemas.openxmlformats.org/officeDocument/2006/relationships/chart" Target="../charts/chart60.xml"/><Relationship Id="rId12" Type="http://schemas.openxmlformats.org/officeDocument/2006/relationships/chart" Target="../charts/chart6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hart" Target="../charts/chart59.xml"/><Relationship Id="rId11" Type="http://schemas.openxmlformats.org/officeDocument/2006/relationships/image" Target="../media/image32.png"/><Relationship Id="rId5" Type="http://schemas.openxmlformats.org/officeDocument/2006/relationships/chart" Target="../charts/chart58.xml"/><Relationship Id="rId15" Type="http://schemas.openxmlformats.org/officeDocument/2006/relationships/chart" Target="../charts/chart64.xml"/><Relationship Id="rId10" Type="http://schemas.openxmlformats.org/officeDocument/2006/relationships/image" Target="../media/image9.png"/><Relationship Id="rId4" Type="http://schemas.openxmlformats.org/officeDocument/2006/relationships/chart" Target="../charts/chart57.xml"/><Relationship Id="rId9" Type="http://schemas.openxmlformats.org/officeDocument/2006/relationships/chart" Target="../charts/chart61.xml"/><Relationship Id="rId1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image" Target="../media/image33.png"/><Relationship Id="rId7" Type="http://schemas.openxmlformats.org/officeDocument/2006/relationships/image" Target="../media/image7.png"/><Relationship Id="rId12" Type="http://schemas.openxmlformats.org/officeDocument/2006/relationships/chart" Target="../charts/chart7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66.xml"/><Relationship Id="rId11" Type="http://schemas.openxmlformats.org/officeDocument/2006/relationships/chart" Target="../charts/chart70.xml"/><Relationship Id="rId5" Type="http://schemas.openxmlformats.org/officeDocument/2006/relationships/chart" Target="../charts/chart65.xml"/><Relationship Id="rId10" Type="http://schemas.openxmlformats.org/officeDocument/2006/relationships/chart" Target="../charts/chart69.xml"/><Relationship Id="rId4" Type="http://schemas.openxmlformats.org/officeDocument/2006/relationships/image" Target="../media/image9.png"/><Relationship Id="rId9" Type="http://schemas.openxmlformats.org/officeDocument/2006/relationships/chart" Target="../charts/chart68.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chart" Target="../charts/chart79.xml"/><Relationship Id="rId18" Type="http://schemas.openxmlformats.org/officeDocument/2006/relationships/chart" Target="../charts/chart84.xml"/><Relationship Id="rId3" Type="http://schemas.openxmlformats.org/officeDocument/2006/relationships/image" Target="../media/image34.png"/><Relationship Id="rId7" Type="http://schemas.openxmlformats.org/officeDocument/2006/relationships/chart" Target="../charts/chart75.xml"/><Relationship Id="rId12" Type="http://schemas.openxmlformats.org/officeDocument/2006/relationships/chart" Target="../charts/chart78.xml"/><Relationship Id="rId17" Type="http://schemas.openxmlformats.org/officeDocument/2006/relationships/chart" Target="../charts/chart83.xml"/><Relationship Id="rId2" Type="http://schemas.openxmlformats.org/officeDocument/2006/relationships/notesSlide" Target="../notesSlides/notesSlide3.xml"/><Relationship Id="rId16" Type="http://schemas.openxmlformats.org/officeDocument/2006/relationships/chart" Target="../charts/chart82.xml"/><Relationship Id="rId1" Type="http://schemas.openxmlformats.org/officeDocument/2006/relationships/slideLayout" Target="../slideLayouts/slideLayout1.xml"/><Relationship Id="rId6" Type="http://schemas.openxmlformats.org/officeDocument/2006/relationships/chart" Target="../charts/chart74.xml"/><Relationship Id="rId11" Type="http://schemas.openxmlformats.org/officeDocument/2006/relationships/image" Target="../media/image7.png"/><Relationship Id="rId5" Type="http://schemas.openxmlformats.org/officeDocument/2006/relationships/chart" Target="../charts/chart73.xml"/><Relationship Id="rId15" Type="http://schemas.openxmlformats.org/officeDocument/2006/relationships/chart" Target="../charts/chart81.xml"/><Relationship Id="rId10" Type="http://schemas.openxmlformats.org/officeDocument/2006/relationships/chart" Target="../charts/chart77.xml"/><Relationship Id="rId19" Type="http://schemas.openxmlformats.org/officeDocument/2006/relationships/chart" Target="../charts/chart85.xml"/><Relationship Id="rId4" Type="http://schemas.openxmlformats.org/officeDocument/2006/relationships/chart" Target="../charts/chart72.xml"/><Relationship Id="rId9" Type="http://schemas.openxmlformats.org/officeDocument/2006/relationships/chart" Target="../charts/chart76.xml"/><Relationship Id="rId14" Type="http://schemas.openxmlformats.org/officeDocument/2006/relationships/chart" Target="../charts/chart8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chart" Target="../charts/chart8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0.xml"/><Relationship Id="rId18" Type="http://schemas.openxmlformats.org/officeDocument/2006/relationships/chart" Target="../charts/chart15.xml"/><Relationship Id="rId26" Type="http://schemas.openxmlformats.org/officeDocument/2006/relationships/chart" Target="../charts/chart22.xml"/><Relationship Id="rId3" Type="http://schemas.openxmlformats.org/officeDocument/2006/relationships/image" Target="../media/image5.png"/><Relationship Id="rId21" Type="http://schemas.openxmlformats.org/officeDocument/2006/relationships/chart" Target="../charts/chart18.xml"/><Relationship Id="rId7" Type="http://schemas.openxmlformats.org/officeDocument/2006/relationships/chart" Target="../charts/chart5.xml"/><Relationship Id="rId12" Type="http://schemas.openxmlformats.org/officeDocument/2006/relationships/chart" Target="../charts/chart9.xml"/><Relationship Id="rId17" Type="http://schemas.openxmlformats.org/officeDocument/2006/relationships/chart" Target="../charts/chart14.xml"/><Relationship Id="rId25" Type="http://schemas.openxmlformats.org/officeDocument/2006/relationships/chart" Target="../charts/chart21.xml"/><Relationship Id="rId2" Type="http://schemas.openxmlformats.org/officeDocument/2006/relationships/chart" Target="../charts/chart1.xml"/><Relationship Id="rId16" Type="http://schemas.openxmlformats.org/officeDocument/2006/relationships/chart" Target="../charts/chart13.xml"/><Relationship Id="rId20"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image" Target="../media/image6.png"/><Relationship Id="rId24" Type="http://schemas.openxmlformats.org/officeDocument/2006/relationships/chart" Target="../charts/chart20.xml"/><Relationship Id="rId5" Type="http://schemas.openxmlformats.org/officeDocument/2006/relationships/chart" Target="../charts/chart3.xml"/><Relationship Id="rId15" Type="http://schemas.openxmlformats.org/officeDocument/2006/relationships/chart" Target="../charts/chart12.xml"/><Relationship Id="rId23" Type="http://schemas.openxmlformats.org/officeDocument/2006/relationships/image" Target="../media/image7.png"/><Relationship Id="rId10" Type="http://schemas.openxmlformats.org/officeDocument/2006/relationships/chart" Target="../charts/chart8.xml"/><Relationship Id="rId19" Type="http://schemas.openxmlformats.org/officeDocument/2006/relationships/chart" Target="../charts/chart16.xml"/><Relationship Id="rId4" Type="http://schemas.openxmlformats.org/officeDocument/2006/relationships/chart" Target="../charts/chart2.xml"/><Relationship Id="rId9" Type="http://schemas.openxmlformats.org/officeDocument/2006/relationships/chart" Target="../charts/chart7.xml"/><Relationship Id="rId14" Type="http://schemas.openxmlformats.org/officeDocument/2006/relationships/chart" Target="../charts/chart11.xml"/><Relationship Id="rId22" Type="http://schemas.openxmlformats.org/officeDocument/2006/relationships/chart" Target="../charts/chart19.xml"/></Relationships>
</file>

<file path=ppt/slides/_rels/slide5.xml.rels><?xml version="1.0" encoding="UTF-8" standalone="yes"?>
<Relationships xmlns="http://schemas.openxmlformats.org/package/2006/relationships"><Relationship Id="rId8" Type="http://schemas.openxmlformats.org/officeDocument/2006/relationships/chart" Target="../charts/chart28.xml"/><Relationship Id="rId13" Type="http://schemas.openxmlformats.org/officeDocument/2006/relationships/chart" Target="../charts/chart33.xml"/><Relationship Id="rId18" Type="http://schemas.openxmlformats.org/officeDocument/2006/relationships/chart" Target="../charts/chart38.xml"/><Relationship Id="rId3" Type="http://schemas.openxmlformats.org/officeDocument/2006/relationships/chart" Target="../charts/chart23.xml"/><Relationship Id="rId21" Type="http://schemas.openxmlformats.org/officeDocument/2006/relationships/chart" Target="../charts/chart41.xml"/><Relationship Id="rId7" Type="http://schemas.openxmlformats.org/officeDocument/2006/relationships/chart" Target="../charts/chart27.xml"/><Relationship Id="rId12" Type="http://schemas.openxmlformats.org/officeDocument/2006/relationships/chart" Target="../charts/chart32.xml"/><Relationship Id="rId17" Type="http://schemas.openxmlformats.org/officeDocument/2006/relationships/chart" Target="../charts/chart37.xml"/><Relationship Id="rId25" Type="http://schemas.openxmlformats.org/officeDocument/2006/relationships/image" Target="../media/image7.png"/><Relationship Id="rId2" Type="http://schemas.openxmlformats.org/officeDocument/2006/relationships/image" Target="../media/image8.png"/><Relationship Id="rId16" Type="http://schemas.openxmlformats.org/officeDocument/2006/relationships/chart" Target="../charts/chart36.xml"/><Relationship Id="rId20" Type="http://schemas.openxmlformats.org/officeDocument/2006/relationships/chart" Target="../charts/chart40.xml"/><Relationship Id="rId1" Type="http://schemas.openxmlformats.org/officeDocument/2006/relationships/slideLayout" Target="../slideLayouts/slideLayout2.xml"/><Relationship Id="rId6" Type="http://schemas.openxmlformats.org/officeDocument/2006/relationships/chart" Target="../charts/chart26.xml"/><Relationship Id="rId11" Type="http://schemas.openxmlformats.org/officeDocument/2006/relationships/chart" Target="../charts/chart31.xml"/><Relationship Id="rId24" Type="http://schemas.openxmlformats.org/officeDocument/2006/relationships/chart" Target="../charts/chart43.xml"/><Relationship Id="rId5" Type="http://schemas.openxmlformats.org/officeDocument/2006/relationships/chart" Target="../charts/chart25.xml"/><Relationship Id="rId15" Type="http://schemas.openxmlformats.org/officeDocument/2006/relationships/chart" Target="../charts/chart35.xml"/><Relationship Id="rId23" Type="http://schemas.openxmlformats.org/officeDocument/2006/relationships/image" Target="../media/image9.png"/><Relationship Id="rId10" Type="http://schemas.openxmlformats.org/officeDocument/2006/relationships/chart" Target="../charts/chart30.xml"/><Relationship Id="rId19" Type="http://schemas.openxmlformats.org/officeDocument/2006/relationships/chart" Target="../charts/chart39.xml"/><Relationship Id="rId4" Type="http://schemas.openxmlformats.org/officeDocument/2006/relationships/chart" Target="../charts/chart24.xml"/><Relationship Id="rId9" Type="http://schemas.openxmlformats.org/officeDocument/2006/relationships/chart" Target="../charts/chart29.xml"/><Relationship Id="rId14" Type="http://schemas.openxmlformats.org/officeDocument/2006/relationships/chart" Target="../charts/chart34.xml"/><Relationship Id="rId22" Type="http://schemas.openxmlformats.org/officeDocument/2006/relationships/chart" Target="../charts/chart42.xml"/></Relationships>
</file>

<file path=ppt/slides/_rels/slide6.xml.rels><?xml version="1.0" encoding="UTF-8" standalone="yes"?>
<Relationships xmlns="http://schemas.openxmlformats.org/package/2006/relationships"><Relationship Id="rId8" Type="http://schemas.openxmlformats.org/officeDocument/2006/relationships/chart" Target="../charts/chart49.xml"/><Relationship Id="rId13" Type="http://schemas.openxmlformats.org/officeDocument/2006/relationships/chart" Target="../charts/chart54.xml"/><Relationship Id="rId3" Type="http://schemas.openxmlformats.org/officeDocument/2006/relationships/chart" Target="../charts/chart44.xml"/><Relationship Id="rId7" Type="http://schemas.openxmlformats.org/officeDocument/2006/relationships/chart" Target="../charts/chart48.xml"/><Relationship Id="rId12" Type="http://schemas.openxmlformats.org/officeDocument/2006/relationships/chart" Target="../charts/chart53.xml"/><Relationship Id="rId17" Type="http://schemas.openxmlformats.org/officeDocument/2006/relationships/image" Target="../media/image12.png"/><Relationship Id="rId2" Type="http://schemas.openxmlformats.org/officeDocument/2006/relationships/image" Target="../media/image10.pn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chart" Target="../charts/chart47.xml"/><Relationship Id="rId11" Type="http://schemas.openxmlformats.org/officeDocument/2006/relationships/chart" Target="../charts/chart52.xml"/><Relationship Id="rId5" Type="http://schemas.openxmlformats.org/officeDocument/2006/relationships/chart" Target="../charts/chart46.xml"/><Relationship Id="rId15" Type="http://schemas.openxmlformats.org/officeDocument/2006/relationships/image" Target="../media/image7.png"/><Relationship Id="rId10" Type="http://schemas.openxmlformats.org/officeDocument/2006/relationships/chart" Target="../charts/chart51.xml"/><Relationship Id="rId4" Type="http://schemas.openxmlformats.org/officeDocument/2006/relationships/chart" Target="../charts/chart45.xml"/><Relationship Id="rId9" Type="http://schemas.openxmlformats.org/officeDocument/2006/relationships/chart" Target="../charts/chart50.xml"/><Relationship Id="rId14" Type="http://schemas.openxmlformats.org/officeDocument/2006/relationships/chart" Target="../charts/chart5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hart" Target="../charts/chart56.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6841EC7-E8DF-418E-956E-EE82B484B65E}"/>
              </a:ext>
            </a:extLst>
          </p:cNvPr>
          <p:cNvPicPr>
            <a:picLocks noChangeAspect="1"/>
          </p:cNvPicPr>
          <p:nvPr/>
        </p:nvPicPr>
        <p:blipFill rotWithShape="1">
          <a:blip r:embed="rId2"/>
          <a:srcRect l="3005" r="22800" b="1978"/>
          <a:stretch/>
        </p:blipFill>
        <p:spPr>
          <a:xfrm>
            <a:off x="114067" y="1090878"/>
            <a:ext cx="6989466" cy="4654924"/>
          </a:xfrm>
          <a:prstGeom prst="rect">
            <a:avLst/>
          </a:prstGeom>
          <a:ln w="34925">
            <a:solidFill>
              <a:srgbClr val="00B0F0"/>
            </a:solidFill>
          </a:ln>
        </p:spPr>
      </p:pic>
      <p:sp>
        <p:nvSpPr>
          <p:cNvPr id="15" name="Round Same Side Corner Rectangle 348">
            <a:extLst>
              <a:ext uri="{FF2B5EF4-FFF2-40B4-BE49-F238E27FC236}">
                <a16:creationId xmlns:a16="http://schemas.microsoft.com/office/drawing/2014/main" id="{488D4616-B56F-4CE6-9465-434189CF26B2}"/>
              </a:ext>
            </a:extLst>
          </p:cNvPr>
          <p:cNvSpPr/>
          <p:nvPr/>
        </p:nvSpPr>
        <p:spPr bwMode="auto">
          <a:xfrm>
            <a:off x="26633" y="739152"/>
            <a:ext cx="12091385" cy="276719"/>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5: Lake Elmo and Bedrock Valley</a:t>
            </a:r>
          </a:p>
        </p:txBody>
      </p:sp>
      <p:sp>
        <p:nvSpPr>
          <p:cNvPr id="17" name="Rectangle 16">
            <a:extLst>
              <a:ext uri="{FF2B5EF4-FFF2-40B4-BE49-F238E27FC236}">
                <a16:creationId xmlns:a16="http://schemas.microsoft.com/office/drawing/2014/main" id="{76B8B9D5-BCD6-496F-BF30-9662EC8B2EF6}"/>
              </a:ext>
            </a:extLst>
          </p:cNvPr>
          <p:cNvSpPr/>
          <p:nvPr/>
        </p:nvSpPr>
        <p:spPr>
          <a:xfrm>
            <a:off x="1664713" y="39176"/>
            <a:ext cx="3596640" cy="600164"/>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Segment 5| Project 1007</a:t>
            </a:r>
            <a:br>
              <a:rPr lang="en-US" sz="20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Minnesota Pollution Control Agency</a:t>
            </a:r>
            <a:endParaRPr lang="en-US" sz="1400" dirty="0"/>
          </a:p>
        </p:txBody>
      </p:sp>
      <p:sp>
        <p:nvSpPr>
          <p:cNvPr id="19" name="Rectangle 18">
            <a:extLst>
              <a:ext uri="{FF2B5EF4-FFF2-40B4-BE49-F238E27FC236}">
                <a16:creationId xmlns:a16="http://schemas.microsoft.com/office/drawing/2014/main" id="{E714A295-B650-440C-8C6E-40B89FA5F6BF}"/>
              </a:ext>
            </a:extLst>
          </p:cNvPr>
          <p:cNvSpPr/>
          <p:nvPr/>
        </p:nvSpPr>
        <p:spPr>
          <a:xfrm>
            <a:off x="3759200" y="1995211"/>
            <a:ext cx="1921933" cy="2702931"/>
          </a:xfrm>
          <a:prstGeom prst="rect">
            <a:avLst/>
          </a:prstGeom>
          <a:noFill/>
          <a:ln w="28575">
            <a:solidFill>
              <a:srgbClr val="00B0F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8E7B86-25DD-4E87-99F8-A411DC347924}"/>
              </a:ext>
            </a:extLst>
          </p:cNvPr>
          <p:cNvSpPr txBox="1"/>
          <p:nvPr/>
        </p:nvSpPr>
        <p:spPr>
          <a:xfrm>
            <a:off x="4670742" y="1649831"/>
            <a:ext cx="1181221" cy="369332"/>
          </a:xfrm>
          <a:prstGeom prst="rect">
            <a:avLst/>
          </a:prstGeom>
          <a:noFill/>
          <a:ln>
            <a:noFill/>
          </a:ln>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dirty="0">
                <a:solidFill>
                  <a:srgbClr val="00B0F0"/>
                </a:solidFill>
              </a:rPr>
              <a:t>Segment 5</a:t>
            </a:r>
          </a:p>
        </p:txBody>
      </p:sp>
      <p:cxnSp>
        <p:nvCxnSpPr>
          <p:cNvPr id="5" name="Straight Connector 4">
            <a:extLst>
              <a:ext uri="{FF2B5EF4-FFF2-40B4-BE49-F238E27FC236}">
                <a16:creationId xmlns:a16="http://schemas.microsoft.com/office/drawing/2014/main" id="{8BF8CBCD-5BCF-4A76-866B-D225101940CE}"/>
              </a:ext>
            </a:extLst>
          </p:cNvPr>
          <p:cNvCxnSpPr>
            <a:cxnSpLocks/>
            <a:stCxn id="19" idx="3"/>
            <a:endCxn id="6" idx="1"/>
          </p:cNvCxnSpPr>
          <p:nvPr/>
        </p:nvCxnSpPr>
        <p:spPr>
          <a:xfrm>
            <a:off x="5681133" y="3346677"/>
            <a:ext cx="1648269" cy="599139"/>
          </a:xfrm>
          <a:prstGeom prst="line">
            <a:avLst/>
          </a:prstGeom>
          <a:ln w="19050">
            <a:solidFill>
              <a:srgbClr val="00B0F0"/>
            </a:solidFill>
            <a:prstDash val="dash"/>
          </a:ln>
          <a:effectLst>
            <a:glow rad="50800">
              <a:schemeClr val="bg1"/>
            </a:glow>
          </a:effectLst>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C9189FF-CDC7-4DA5-BBD7-8459491D586D}"/>
              </a:ext>
            </a:extLst>
          </p:cNvPr>
          <p:cNvGrpSpPr>
            <a:grpSpLocks noChangeAspect="1"/>
          </p:cNvGrpSpPr>
          <p:nvPr/>
        </p:nvGrpSpPr>
        <p:grpSpPr>
          <a:xfrm>
            <a:off x="7329402" y="1157652"/>
            <a:ext cx="4748532" cy="5576327"/>
            <a:chOff x="7408611" y="1115682"/>
            <a:chExt cx="4748532" cy="5576327"/>
          </a:xfrm>
        </p:grpSpPr>
        <p:pic>
          <p:nvPicPr>
            <p:cNvPr id="6" name="Picture 5">
              <a:extLst>
                <a:ext uri="{FF2B5EF4-FFF2-40B4-BE49-F238E27FC236}">
                  <a16:creationId xmlns:a16="http://schemas.microsoft.com/office/drawing/2014/main" id="{DD7D4D52-94D9-4D17-9E40-93A7B6781255}"/>
                </a:ext>
              </a:extLst>
            </p:cNvPr>
            <p:cNvPicPr>
              <a:picLocks noChangeAspect="1"/>
            </p:cNvPicPr>
            <p:nvPr/>
          </p:nvPicPr>
          <p:blipFill rotWithShape="1">
            <a:blip r:embed="rId3"/>
            <a:srcRect l="31548" t="5111" r="15329" b="4270"/>
            <a:stretch/>
          </p:blipFill>
          <p:spPr>
            <a:xfrm>
              <a:off x="7408611" y="1115682"/>
              <a:ext cx="4748532" cy="5576327"/>
            </a:xfrm>
            <a:prstGeom prst="rect">
              <a:avLst/>
            </a:prstGeom>
            <a:ln w="34925">
              <a:solidFill>
                <a:srgbClr val="00B0F0"/>
              </a:solidFill>
            </a:ln>
          </p:spPr>
        </p:pic>
        <p:sp>
          <p:nvSpPr>
            <p:cNvPr id="18" name="TextBox 17">
              <a:extLst>
                <a:ext uri="{FF2B5EF4-FFF2-40B4-BE49-F238E27FC236}">
                  <a16:creationId xmlns:a16="http://schemas.microsoft.com/office/drawing/2014/main" id="{BE42A5CF-87AD-43DC-990A-C29A9B1A5088}"/>
                </a:ext>
              </a:extLst>
            </p:cNvPr>
            <p:cNvSpPr txBox="1"/>
            <p:nvPr/>
          </p:nvSpPr>
          <p:spPr>
            <a:xfrm>
              <a:off x="9394730" y="3508179"/>
              <a:ext cx="777777" cy="261610"/>
            </a:xfrm>
            <a:prstGeom prst="rect">
              <a:avLst/>
            </a:prstGeom>
            <a:noFill/>
          </p:spPr>
          <p:txBody>
            <a:bodyPr wrap="none" rtlCol="0">
              <a:spAutoFit/>
            </a:bodyPr>
            <a:lstStyle/>
            <a:p>
              <a:r>
                <a:rPr lang="en-US" sz="1100" b="1" dirty="0">
                  <a:solidFill>
                    <a:schemeClr val="bg1"/>
                  </a:solidFill>
                </a:rPr>
                <a:t>Lake Elmo</a:t>
              </a:r>
            </a:p>
          </p:txBody>
        </p:sp>
        <p:sp>
          <p:nvSpPr>
            <p:cNvPr id="20" name="TextBox 19">
              <a:extLst>
                <a:ext uri="{FF2B5EF4-FFF2-40B4-BE49-F238E27FC236}">
                  <a16:creationId xmlns:a16="http://schemas.microsoft.com/office/drawing/2014/main" id="{05F5FCB4-D467-42A0-A1ED-9618E4226C0D}"/>
                </a:ext>
              </a:extLst>
            </p:cNvPr>
            <p:cNvSpPr txBox="1"/>
            <p:nvPr/>
          </p:nvSpPr>
          <p:spPr>
            <a:xfrm>
              <a:off x="8053890" y="1583627"/>
              <a:ext cx="912429" cy="261610"/>
            </a:xfrm>
            <a:prstGeom prst="rect">
              <a:avLst/>
            </a:prstGeom>
            <a:noFill/>
          </p:spPr>
          <p:txBody>
            <a:bodyPr wrap="none" rtlCol="0">
              <a:spAutoFit/>
            </a:bodyPr>
            <a:lstStyle/>
            <a:p>
              <a:r>
                <a:rPr lang="en-US" sz="1100" b="1" dirty="0">
                  <a:solidFill>
                    <a:schemeClr val="bg1"/>
                  </a:solidFill>
                </a:rPr>
                <a:t>Sunfish Lake</a:t>
              </a:r>
            </a:p>
          </p:txBody>
        </p:sp>
        <p:sp>
          <p:nvSpPr>
            <p:cNvPr id="22" name="TextBox 21">
              <a:extLst>
                <a:ext uri="{FF2B5EF4-FFF2-40B4-BE49-F238E27FC236}">
                  <a16:creationId xmlns:a16="http://schemas.microsoft.com/office/drawing/2014/main" id="{7C167488-4C2E-434D-8857-38AA450EF3D0}"/>
                </a:ext>
              </a:extLst>
            </p:cNvPr>
            <p:cNvSpPr txBox="1"/>
            <p:nvPr/>
          </p:nvSpPr>
          <p:spPr>
            <a:xfrm>
              <a:off x="7842223" y="6071378"/>
              <a:ext cx="958917" cy="261610"/>
            </a:xfrm>
            <a:prstGeom prst="rect">
              <a:avLst/>
            </a:prstGeom>
            <a:noFill/>
          </p:spPr>
          <p:txBody>
            <a:bodyPr wrap="none" rtlCol="0">
              <a:spAutoFit/>
            </a:bodyPr>
            <a:lstStyle/>
            <a:p>
              <a:r>
                <a:rPr lang="en-US" sz="1100" b="1" dirty="0">
                  <a:solidFill>
                    <a:schemeClr val="bg1"/>
                  </a:solidFill>
                </a:rPr>
                <a:t>Browns Pond</a:t>
              </a:r>
            </a:p>
          </p:txBody>
        </p:sp>
        <p:sp>
          <p:nvSpPr>
            <p:cNvPr id="23" name="TextBox 22">
              <a:extLst>
                <a:ext uri="{FF2B5EF4-FFF2-40B4-BE49-F238E27FC236}">
                  <a16:creationId xmlns:a16="http://schemas.microsoft.com/office/drawing/2014/main" id="{599CD354-A87E-4353-92CA-AB33B5CFC9CB}"/>
                </a:ext>
              </a:extLst>
            </p:cNvPr>
            <p:cNvSpPr txBox="1"/>
            <p:nvPr/>
          </p:nvSpPr>
          <p:spPr>
            <a:xfrm>
              <a:off x="11273567" y="4394563"/>
              <a:ext cx="883575" cy="261610"/>
            </a:xfrm>
            <a:prstGeom prst="rect">
              <a:avLst/>
            </a:prstGeom>
            <a:noFill/>
          </p:spPr>
          <p:txBody>
            <a:bodyPr wrap="none" rtlCol="0">
              <a:spAutoFit/>
            </a:bodyPr>
            <a:lstStyle/>
            <a:p>
              <a:r>
                <a:rPr lang="en-US" sz="1100" b="1" dirty="0">
                  <a:solidFill>
                    <a:schemeClr val="bg1"/>
                  </a:solidFill>
                </a:rPr>
                <a:t>Downs Lake</a:t>
              </a:r>
            </a:p>
          </p:txBody>
        </p:sp>
      </p:grpSp>
      <p:sp>
        <p:nvSpPr>
          <p:cNvPr id="24" name="Rounded Rectangle 5">
            <a:extLst>
              <a:ext uri="{FF2B5EF4-FFF2-40B4-BE49-F238E27FC236}">
                <a16:creationId xmlns:a16="http://schemas.microsoft.com/office/drawing/2014/main" id="{541A2BB0-9A86-408F-A1F9-E5210413DA5C}"/>
              </a:ext>
            </a:extLst>
          </p:cNvPr>
          <p:cNvSpPr/>
          <p:nvPr/>
        </p:nvSpPr>
        <p:spPr>
          <a:xfrm>
            <a:off x="10093298" y="1193048"/>
            <a:ext cx="1949380" cy="261610"/>
          </a:xfrm>
          <a:prstGeom prst="roundRect">
            <a:avLst/>
          </a:prstGeom>
          <a:solidFill>
            <a:srgbClr val="00B0F0"/>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Segment 5 Site Map</a:t>
            </a:r>
          </a:p>
        </p:txBody>
      </p:sp>
      <p:sp>
        <p:nvSpPr>
          <p:cNvPr id="41" name="Rounded Rectangle 5">
            <a:extLst>
              <a:ext uri="{FF2B5EF4-FFF2-40B4-BE49-F238E27FC236}">
                <a16:creationId xmlns:a16="http://schemas.microsoft.com/office/drawing/2014/main" id="{E6FF6521-3C62-4AC3-9AA7-569BE28ABEB3}"/>
              </a:ext>
            </a:extLst>
          </p:cNvPr>
          <p:cNvSpPr/>
          <p:nvPr/>
        </p:nvSpPr>
        <p:spPr>
          <a:xfrm>
            <a:off x="149322" y="1119114"/>
            <a:ext cx="1829916" cy="26964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P1007 Corridor Map</a:t>
            </a:r>
          </a:p>
        </p:txBody>
      </p:sp>
      <p:sp>
        <p:nvSpPr>
          <p:cNvPr id="42" name="TextBox 41">
            <a:extLst>
              <a:ext uri="{FF2B5EF4-FFF2-40B4-BE49-F238E27FC236}">
                <a16:creationId xmlns:a16="http://schemas.microsoft.com/office/drawing/2014/main" id="{39F00856-7AEC-48FE-90BA-34FD1B8982BE}"/>
              </a:ext>
            </a:extLst>
          </p:cNvPr>
          <p:cNvSpPr txBox="1"/>
          <p:nvPr/>
        </p:nvSpPr>
        <p:spPr>
          <a:xfrm>
            <a:off x="3969948" y="2364543"/>
            <a:ext cx="713657" cy="215444"/>
          </a:xfrm>
          <a:prstGeom prst="rect">
            <a:avLst/>
          </a:prstGeom>
          <a:noFill/>
        </p:spPr>
        <p:txBody>
          <a:bodyPr wrap="none" rtlCol="0">
            <a:spAutoFit/>
          </a:bodyPr>
          <a:lstStyle/>
          <a:p>
            <a:r>
              <a:rPr lang="en-US" sz="800" b="1" dirty="0">
                <a:solidFill>
                  <a:schemeClr val="bg1"/>
                </a:solidFill>
              </a:rPr>
              <a:t>Sunfish Lake</a:t>
            </a:r>
          </a:p>
        </p:txBody>
      </p:sp>
      <p:sp>
        <p:nvSpPr>
          <p:cNvPr id="43" name="TextBox 42">
            <a:extLst>
              <a:ext uri="{FF2B5EF4-FFF2-40B4-BE49-F238E27FC236}">
                <a16:creationId xmlns:a16="http://schemas.microsoft.com/office/drawing/2014/main" id="{79B5E59E-3AD8-430C-AE26-4223390AD4FC}"/>
              </a:ext>
            </a:extLst>
          </p:cNvPr>
          <p:cNvSpPr txBox="1"/>
          <p:nvPr/>
        </p:nvSpPr>
        <p:spPr>
          <a:xfrm>
            <a:off x="4401009" y="3360574"/>
            <a:ext cx="638316" cy="215444"/>
          </a:xfrm>
          <a:prstGeom prst="rect">
            <a:avLst/>
          </a:prstGeom>
          <a:noFill/>
        </p:spPr>
        <p:txBody>
          <a:bodyPr wrap="none" rtlCol="0">
            <a:spAutoFit/>
          </a:bodyPr>
          <a:lstStyle/>
          <a:p>
            <a:r>
              <a:rPr lang="en-US" sz="800" b="1" dirty="0">
                <a:solidFill>
                  <a:schemeClr val="bg1"/>
                </a:solidFill>
              </a:rPr>
              <a:t>Lake Elmo</a:t>
            </a:r>
          </a:p>
        </p:txBody>
      </p:sp>
      <p:sp>
        <p:nvSpPr>
          <p:cNvPr id="44" name="TextBox 43">
            <a:extLst>
              <a:ext uri="{FF2B5EF4-FFF2-40B4-BE49-F238E27FC236}">
                <a16:creationId xmlns:a16="http://schemas.microsoft.com/office/drawing/2014/main" id="{64B3F07A-F4EA-47EA-A0B2-9B948B60FEAC}"/>
              </a:ext>
            </a:extLst>
          </p:cNvPr>
          <p:cNvSpPr txBox="1"/>
          <p:nvPr/>
        </p:nvSpPr>
        <p:spPr>
          <a:xfrm>
            <a:off x="2900191" y="3838093"/>
            <a:ext cx="875561" cy="215444"/>
          </a:xfrm>
          <a:prstGeom prst="rect">
            <a:avLst/>
          </a:prstGeom>
          <a:noFill/>
        </p:spPr>
        <p:txBody>
          <a:bodyPr wrap="none" rtlCol="0">
            <a:spAutoFit/>
          </a:bodyPr>
          <a:lstStyle/>
          <a:p>
            <a:r>
              <a:rPr lang="en-US" sz="800" b="1" dirty="0">
                <a:solidFill>
                  <a:schemeClr val="bg1"/>
                </a:solidFill>
              </a:rPr>
              <a:t>Eagle Point Lake</a:t>
            </a:r>
          </a:p>
        </p:txBody>
      </p:sp>
      <p:sp>
        <p:nvSpPr>
          <p:cNvPr id="45" name="TextBox 44">
            <a:extLst>
              <a:ext uri="{FF2B5EF4-FFF2-40B4-BE49-F238E27FC236}">
                <a16:creationId xmlns:a16="http://schemas.microsoft.com/office/drawing/2014/main" id="{1944E44B-E76A-46AE-B028-43E040F03B4E}"/>
              </a:ext>
            </a:extLst>
          </p:cNvPr>
          <p:cNvSpPr txBox="1"/>
          <p:nvPr/>
        </p:nvSpPr>
        <p:spPr>
          <a:xfrm>
            <a:off x="1819846" y="2706710"/>
            <a:ext cx="764953" cy="215444"/>
          </a:xfrm>
          <a:prstGeom prst="rect">
            <a:avLst/>
          </a:prstGeom>
          <a:noFill/>
        </p:spPr>
        <p:txBody>
          <a:bodyPr wrap="none" rtlCol="0">
            <a:spAutoFit/>
          </a:bodyPr>
          <a:lstStyle/>
          <a:p>
            <a:r>
              <a:rPr lang="en-US" sz="800" b="1" dirty="0">
                <a:solidFill>
                  <a:schemeClr val="bg1"/>
                </a:solidFill>
              </a:rPr>
              <a:t>Raleigh Creek</a:t>
            </a:r>
          </a:p>
        </p:txBody>
      </p:sp>
      <p:sp>
        <p:nvSpPr>
          <p:cNvPr id="46" name="TextBox 45">
            <a:extLst>
              <a:ext uri="{FF2B5EF4-FFF2-40B4-BE49-F238E27FC236}">
                <a16:creationId xmlns:a16="http://schemas.microsoft.com/office/drawing/2014/main" id="{94F59FF3-F861-45AD-9D70-519BDC5CE3A7}"/>
              </a:ext>
            </a:extLst>
          </p:cNvPr>
          <p:cNvSpPr txBox="1"/>
          <p:nvPr/>
        </p:nvSpPr>
        <p:spPr>
          <a:xfrm>
            <a:off x="2332407" y="1426142"/>
            <a:ext cx="567784" cy="215444"/>
          </a:xfrm>
          <a:prstGeom prst="rect">
            <a:avLst/>
          </a:prstGeom>
          <a:noFill/>
        </p:spPr>
        <p:txBody>
          <a:bodyPr wrap="none" rtlCol="0">
            <a:spAutoFit/>
          </a:bodyPr>
          <a:lstStyle/>
          <a:p>
            <a:r>
              <a:rPr lang="en-US" sz="800" b="1" dirty="0">
                <a:solidFill>
                  <a:schemeClr val="bg1"/>
                </a:solidFill>
              </a:rPr>
              <a:t>Tri-Lakes</a:t>
            </a:r>
          </a:p>
        </p:txBody>
      </p:sp>
      <p:sp>
        <p:nvSpPr>
          <p:cNvPr id="47" name="TextBox 46">
            <a:extLst>
              <a:ext uri="{FF2B5EF4-FFF2-40B4-BE49-F238E27FC236}">
                <a16:creationId xmlns:a16="http://schemas.microsoft.com/office/drawing/2014/main" id="{B48B241B-5E03-4204-9E7B-D9FC366B20B9}"/>
              </a:ext>
            </a:extLst>
          </p:cNvPr>
          <p:cNvSpPr txBox="1"/>
          <p:nvPr/>
        </p:nvSpPr>
        <p:spPr>
          <a:xfrm>
            <a:off x="5681133" y="4274962"/>
            <a:ext cx="853119" cy="215444"/>
          </a:xfrm>
          <a:prstGeom prst="rect">
            <a:avLst/>
          </a:prstGeom>
          <a:noFill/>
        </p:spPr>
        <p:txBody>
          <a:bodyPr wrap="none" rtlCol="0">
            <a:spAutoFit/>
          </a:bodyPr>
          <a:lstStyle/>
          <a:p>
            <a:r>
              <a:rPr lang="en-US" sz="800" b="1" dirty="0">
                <a:solidFill>
                  <a:schemeClr val="bg1"/>
                </a:solidFill>
              </a:rPr>
              <a:t>Horseshoe Lake</a:t>
            </a:r>
          </a:p>
        </p:txBody>
      </p:sp>
      <p:sp>
        <p:nvSpPr>
          <p:cNvPr id="26" name="Rounded Rectangle 5">
            <a:extLst>
              <a:ext uri="{FF2B5EF4-FFF2-40B4-BE49-F238E27FC236}">
                <a16:creationId xmlns:a16="http://schemas.microsoft.com/office/drawing/2014/main" id="{59D2FA21-1EC2-4370-A0C6-18C95E028370}"/>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C6C4AAE0-43F2-4B66-B310-B7E3C4B92278}"/>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786507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5 Sediment Results</a:t>
              </a:r>
            </a:p>
          </p:txBody>
        </p:sp>
      </p:grpSp>
      <p:grpSp>
        <p:nvGrpSpPr>
          <p:cNvPr id="178" name="Group 177">
            <a:extLst>
              <a:ext uri="{FF2B5EF4-FFF2-40B4-BE49-F238E27FC236}">
                <a16:creationId xmlns:a16="http://schemas.microsoft.com/office/drawing/2014/main" id="{74BF4927-E2C4-4856-B03F-3BB5AA20EC90}"/>
              </a:ext>
            </a:extLst>
          </p:cNvPr>
          <p:cNvGrpSpPr/>
          <p:nvPr/>
        </p:nvGrpSpPr>
        <p:grpSpPr>
          <a:xfrm>
            <a:off x="99674" y="1022734"/>
            <a:ext cx="7021011" cy="4603687"/>
            <a:chOff x="99674" y="1064679"/>
            <a:chExt cx="7021011" cy="4603687"/>
          </a:xfrm>
        </p:grpSpPr>
        <p:grpSp>
          <p:nvGrpSpPr>
            <p:cNvPr id="126" name="Group 125">
              <a:extLst>
                <a:ext uri="{FF2B5EF4-FFF2-40B4-BE49-F238E27FC236}">
                  <a16:creationId xmlns:a16="http://schemas.microsoft.com/office/drawing/2014/main" id="{520446D4-87D2-4B1D-BAEC-E74A1BAC5422}"/>
                </a:ext>
              </a:extLst>
            </p:cNvPr>
            <p:cNvGrpSpPr>
              <a:grpSpLocks noChangeAspect="1"/>
            </p:cNvGrpSpPr>
            <p:nvPr/>
          </p:nvGrpSpPr>
          <p:grpSpPr>
            <a:xfrm>
              <a:off x="99674" y="1064679"/>
              <a:ext cx="7021011" cy="4603687"/>
              <a:chOff x="6094943" y="2767872"/>
              <a:chExt cx="7831884" cy="5135378"/>
            </a:xfrm>
          </p:grpSpPr>
          <p:pic>
            <p:nvPicPr>
              <p:cNvPr id="124" name="Picture 123">
                <a:extLst>
                  <a:ext uri="{FF2B5EF4-FFF2-40B4-BE49-F238E27FC236}">
                    <a16:creationId xmlns:a16="http://schemas.microsoft.com/office/drawing/2014/main" id="{3FC5766D-4C07-490E-823B-EA6182C27E3E}"/>
                  </a:ext>
                </a:extLst>
              </p:cNvPr>
              <p:cNvPicPr>
                <a:picLocks noChangeAspect="1"/>
              </p:cNvPicPr>
              <p:nvPr/>
            </p:nvPicPr>
            <p:blipFill rotWithShape="1">
              <a:blip r:embed="rId2">
                <a:alphaModFix/>
              </a:blip>
              <a:srcRect l="1" t="5679" r="24557" b="22806"/>
              <a:stretch/>
            </p:blipFill>
            <p:spPr>
              <a:xfrm>
                <a:off x="6094943" y="2767872"/>
                <a:ext cx="6141079" cy="3930609"/>
              </a:xfrm>
              <a:prstGeom prst="rect">
                <a:avLst/>
              </a:prstGeom>
              <a:ln w="34925">
                <a:solidFill>
                  <a:srgbClr val="00B0F0"/>
                </a:solidFill>
              </a:ln>
            </p:spPr>
          </p:pic>
          <p:grpSp>
            <p:nvGrpSpPr>
              <p:cNvPr id="78" name="Group 77">
                <a:extLst>
                  <a:ext uri="{FF2B5EF4-FFF2-40B4-BE49-F238E27FC236}">
                    <a16:creationId xmlns:a16="http://schemas.microsoft.com/office/drawing/2014/main" id="{3D001D63-366E-4CC6-BFC2-E91CB2DE56B4}"/>
                  </a:ext>
                </a:extLst>
              </p:cNvPr>
              <p:cNvGrpSpPr>
                <a:grpSpLocks noChangeAspect="1"/>
              </p:cNvGrpSpPr>
              <p:nvPr/>
            </p:nvGrpSpPr>
            <p:grpSpPr>
              <a:xfrm>
                <a:off x="6805129" y="3001390"/>
                <a:ext cx="7121698" cy="4901860"/>
                <a:chOff x="-588464" y="607687"/>
                <a:chExt cx="4485204" cy="3214474"/>
              </a:xfrm>
            </p:grpSpPr>
            <p:sp>
              <p:nvSpPr>
                <p:cNvPr id="82" name="Rectangle 81">
                  <a:extLst>
                    <a:ext uri="{FF2B5EF4-FFF2-40B4-BE49-F238E27FC236}">
                      <a16:creationId xmlns:a16="http://schemas.microsoft.com/office/drawing/2014/main" id="{33CFB71E-1B64-4C04-AAA6-854531EBCBB7}"/>
                    </a:ext>
                  </a:extLst>
                </p:cNvPr>
                <p:cNvSpPr/>
                <p:nvPr/>
              </p:nvSpPr>
              <p:spPr>
                <a:xfrm>
                  <a:off x="291111" y="626425"/>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7019340-E928-4285-8C55-ACCEACAE66B3}"/>
                    </a:ext>
                  </a:extLst>
                </p:cNvPr>
                <p:cNvSpPr/>
                <p:nvPr/>
              </p:nvSpPr>
              <p:spPr>
                <a:xfrm>
                  <a:off x="-588464" y="1519930"/>
                  <a:ext cx="60914" cy="62902"/>
                </a:xfrm>
                <a:prstGeom prst="rect">
                  <a:avLst/>
                </a:prstGeom>
                <a:solidFill>
                  <a:srgbClr val="A83086"/>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F8FCBBD9-CA05-4837-9492-F67FF6EFAE27}"/>
                    </a:ext>
                  </a:extLst>
                </p:cNvPr>
                <p:cNvSpPr/>
                <p:nvPr/>
              </p:nvSpPr>
              <p:spPr>
                <a:xfrm>
                  <a:off x="625798" y="1637158"/>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CE860F33-CBD4-40AD-BA7B-C18FC5184C61}"/>
                    </a:ext>
                  </a:extLst>
                </p:cNvPr>
                <p:cNvSpPr/>
                <p:nvPr/>
              </p:nvSpPr>
              <p:spPr>
                <a:xfrm>
                  <a:off x="2489894" y="2562182"/>
                  <a:ext cx="60914" cy="62902"/>
                </a:xfrm>
                <a:prstGeom prst="rect">
                  <a:avLst/>
                </a:prstGeom>
                <a:solidFill>
                  <a:srgbClr val="FFD1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D695454-7874-45D6-BF78-87A93A509943}"/>
                    </a:ext>
                  </a:extLst>
                </p:cNvPr>
                <p:cNvSpPr/>
                <p:nvPr/>
              </p:nvSpPr>
              <p:spPr>
                <a:xfrm>
                  <a:off x="2106964" y="2485668"/>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277DFD7-C047-4553-8749-B5ED271DFB14}"/>
                    </a:ext>
                  </a:extLst>
                </p:cNvPr>
                <p:cNvSpPr/>
                <p:nvPr/>
              </p:nvSpPr>
              <p:spPr>
                <a:xfrm>
                  <a:off x="2332950" y="1597197"/>
                  <a:ext cx="60914" cy="62902"/>
                </a:xfrm>
                <a:prstGeom prst="rect">
                  <a:avLst/>
                </a:prstGeom>
                <a:solidFill>
                  <a:srgbClr val="A83086"/>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C04EB6D-BBCD-4F26-AF4D-D9679E46D480}"/>
                    </a:ext>
                  </a:extLst>
                </p:cNvPr>
                <p:cNvSpPr/>
                <p:nvPr/>
              </p:nvSpPr>
              <p:spPr>
                <a:xfrm>
                  <a:off x="2287923" y="2004130"/>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055EDAC-2B9A-46FA-8E55-14703DF7147E}"/>
                    </a:ext>
                  </a:extLst>
                </p:cNvPr>
                <p:cNvSpPr/>
                <p:nvPr/>
              </p:nvSpPr>
              <p:spPr>
                <a:xfrm>
                  <a:off x="2631021" y="2556270"/>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DAAA0BA-4FB8-44B4-82BA-D427F62C0ACB}"/>
                    </a:ext>
                  </a:extLst>
                </p:cNvPr>
                <p:cNvSpPr/>
                <p:nvPr/>
              </p:nvSpPr>
              <p:spPr>
                <a:xfrm>
                  <a:off x="2469782" y="2072637"/>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527FEAC-9358-4ABB-B7D7-D60880B66D3B}"/>
                    </a:ext>
                  </a:extLst>
                </p:cNvPr>
                <p:cNvSpPr/>
                <p:nvPr/>
              </p:nvSpPr>
              <p:spPr>
                <a:xfrm>
                  <a:off x="1670018" y="1019745"/>
                  <a:ext cx="60914" cy="62902"/>
                </a:xfrm>
                <a:prstGeom prst="rect">
                  <a:avLst/>
                </a:prstGeom>
                <a:solidFill>
                  <a:srgbClr val="A83086"/>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AF316A2F-7314-4260-8DF4-A5A48F8E277B}"/>
                    </a:ext>
                  </a:extLst>
                </p:cNvPr>
                <p:cNvSpPr/>
                <p:nvPr/>
              </p:nvSpPr>
              <p:spPr>
                <a:xfrm>
                  <a:off x="3761406" y="3473288"/>
                  <a:ext cx="60914" cy="62902"/>
                </a:xfrm>
                <a:prstGeom prst="rect">
                  <a:avLst/>
                </a:prstGeom>
                <a:solidFill>
                  <a:srgbClr val="FFD1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F12653F-A4BD-475F-98C6-C367AAFB7B57}"/>
                    </a:ext>
                  </a:extLst>
                </p:cNvPr>
                <p:cNvSpPr/>
                <p:nvPr/>
              </p:nvSpPr>
              <p:spPr>
                <a:xfrm>
                  <a:off x="3792656" y="3576016"/>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04B26CF9-64B4-45E5-94EB-43F6E784797C}"/>
                    </a:ext>
                  </a:extLst>
                </p:cNvPr>
                <p:cNvSpPr/>
                <p:nvPr/>
              </p:nvSpPr>
              <p:spPr>
                <a:xfrm>
                  <a:off x="3835826" y="3333078"/>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005B333-3998-43F1-AACC-8657A04175B4}"/>
                    </a:ext>
                  </a:extLst>
                </p:cNvPr>
                <p:cNvSpPr/>
                <p:nvPr/>
              </p:nvSpPr>
              <p:spPr>
                <a:xfrm>
                  <a:off x="3741280" y="3180283"/>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10AFADB-E67F-41A4-9F99-0C1A53112388}"/>
                    </a:ext>
                  </a:extLst>
                </p:cNvPr>
                <p:cNvSpPr/>
                <p:nvPr/>
              </p:nvSpPr>
              <p:spPr>
                <a:xfrm>
                  <a:off x="3783387" y="3691734"/>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D9BE062-42B8-4D9E-B064-36405347A248}"/>
                    </a:ext>
                  </a:extLst>
                </p:cNvPr>
                <p:cNvSpPr/>
                <p:nvPr/>
              </p:nvSpPr>
              <p:spPr>
                <a:xfrm>
                  <a:off x="3787625" y="3759259"/>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08735A2-E405-4964-ACCF-05468C6BF4C4}"/>
                    </a:ext>
                  </a:extLst>
                </p:cNvPr>
                <p:cNvSpPr/>
                <p:nvPr/>
              </p:nvSpPr>
              <p:spPr>
                <a:xfrm>
                  <a:off x="3366897" y="2969212"/>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DAD9DDA-A578-4D75-A26B-4DE95DE9E714}"/>
                    </a:ext>
                  </a:extLst>
                </p:cNvPr>
                <p:cNvSpPr/>
                <p:nvPr/>
              </p:nvSpPr>
              <p:spPr>
                <a:xfrm>
                  <a:off x="3165267" y="3036291"/>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ACA44E7C-510A-451D-889E-477926BEBE2C}"/>
                    </a:ext>
                  </a:extLst>
                </p:cNvPr>
                <p:cNvSpPr/>
                <p:nvPr/>
              </p:nvSpPr>
              <p:spPr>
                <a:xfrm>
                  <a:off x="1387480" y="2351081"/>
                  <a:ext cx="60914" cy="62902"/>
                </a:xfrm>
                <a:prstGeom prst="rect">
                  <a:avLst/>
                </a:prstGeom>
                <a:solidFill>
                  <a:srgbClr val="FFD1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1C74A18-981F-474A-98C1-3E1BB49B8850}"/>
                    </a:ext>
                  </a:extLst>
                </p:cNvPr>
                <p:cNvSpPr/>
                <p:nvPr/>
              </p:nvSpPr>
              <p:spPr>
                <a:xfrm>
                  <a:off x="1448393" y="2704186"/>
                  <a:ext cx="60914" cy="62902"/>
                </a:xfrm>
                <a:prstGeom prst="rect">
                  <a:avLst/>
                </a:prstGeom>
                <a:solidFill>
                  <a:srgbClr val="E52237"/>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B4205E2-BA4A-41C5-9A58-D24A662191FC}"/>
                    </a:ext>
                  </a:extLst>
                </p:cNvPr>
                <p:cNvSpPr/>
                <p:nvPr/>
              </p:nvSpPr>
              <p:spPr>
                <a:xfrm>
                  <a:off x="1128853" y="2095114"/>
                  <a:ext cx="60914" cy="62902"/>
                </a:xfrm>
                <a:prstGeom prst="rect">
                  <a:avLst/>
                </a:prstGeom>
                <a:solidFill>
                  <a:srgbClr val="E52237"/>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65D76F41-F490-4327-8A25-E1980A7968BB}"/>
                    </a:ext>
                  </a:extLst>
                </p:cNvPr>
                <p:cNvSpPr/>
                <p:nvPr/>
              </p:nvSpPr>
              <p:spPr>
                <a:xfrm>
                  <a:off x="1537983" y="2559801"/>
                  <a:ext cx="60914" cy="62902"/>
                </a:xfrm>
                <a:prstGeom prst="rect">
                  <a:avLst/>
                </a:prstGeom>
                <a:solidFill>
                  <a:srgbClr val="E52237"/>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3B5873E-208B-4987-A061-F8E210B70F81}"/>
                    </a:ext>
                  </a:extLst>
                </p:cNvPr>
                <p:cNvSpPr/>
                <p:nvPr/>
              </p:nvSpPr>
              <p:spPr>
                <a:xfrm>
                  <a:off x="1259957" y="2342597"/>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0442CE37-1AF7-4014-82E6-78A50D01CFBA}"/>
                    </a:ext>
                  </a:extLst>
                </p:cNvPr>
                <p:cNvSpPr/>
                <p:nvPr/>
              </p:nvSpPr>
              <p:spPr>
                <a:xfrm>
                  <a:off x="1321433" y="2660044"/>
                  <a:ext cx="60914" cy="62902"/>
                </a:xfrm>
                <a:prstGeom prst="rect">
                  <a:avLst/>
                </a:prstGeom>
                <a:solidFill>
                  <a:srgbClr val="FFD1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60B39E9E-7C70-47E8-917F-B41C29C68DE7}"/>
                    </a:ext>
                  </a:extLst>
                </p:cNvPr>
                <p:cNvSpPr/>
                <p:nvPr/>
              </p:nvSpPr>
              <p:spPr>
                <a:xfrm>
                  <a:off x="964757" y="2021171"/>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54B17D9D-D811-440A-8E53-20DE1A562031}"/>
                    </a:ext>
                  </a:extLst>
                </p:cNvPr>
                <p:cNvSpPr/>
                <p:nvPr/>
              </p:nvSpPr>
              <p:spPr>
                <a:xfrm>
                  <a:off x="889550" y="1875494"/>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B226270A-8E44-402F-AEC0-11F26CC89BE3}"/>
                    </a:ext>
                  </a:extLst>
                </p:cNvPr>
                <p:cNvSpPr/>
                <p:nvPr/>
              </p:nvSpPr>
              <p:spPr>
                <a:xfrm>
                  <a:off x="339225" y="1695967"/>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7F1A65D-8259-4A7B-BE8C-CE5263F3F607}"/>
                    </a:ext>
                  </a:extLst>
                </p:cNvPr>
                <p:cNvSpPr/>
                <p:nvPr/>
              </p:nvSpPr>
              <p:spPr>
                <a:xfrm>
                  <a:off x="758571" y="1691730"/>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4B71D20-A023-4347-88CD-42152813139B}"/>
                    </a:ext>
                  </a:extLst>
                </p:cNvPr>
                <p:cNvSpPr/>
                <p:nvPr/>
              </p:nvSpPr>
              <p:spPr>
                <a:xfrm>
                  <a:off x="769304" y="1746184"/>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14D4B57-B571-4DF8-8FE1-C7A3FFC48093}"/>
                    </a:ext>
                  </a:extLst>
                </p:cNvPr>
                <p:cNvSpPr/>
                <p:nvPr/>
              </p:nvSpPr>
              <p:spPr>
                <a:xfrm>
                  <a:off x="829697" y="1448391"/>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53B2FD5-D696-48D4-B768-F2A90EB0A649}"/>
                    </a:ext>
                  </a:extLst>
                </p:cNvPr>
                <p:cNvSpPr/>
                <p:nvPr/>
              </p:nvSpPr>
              <p:spPr>
                <a:xfrm>
                  <a:off x="571599" y="607687"/>
                  <a:ext cx="60914" cy="62902"/>
                </a:xfrm>
                <a:prstGeom prst="rect">
                  <a:avLst/>
                </a:prstGeom>
                <a:solidFill>
                  <a:srgbClr val="FFD1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92DD6C35-CCCE-468C-A9F3-B30BBF7AF684}"/>
                    </a:ext>
                  </a:extLst>
                </p:cNvPr>
                <p:cNvSpPr/>
                <p:nvPr/>
              </p:nvSpPr>
              <p:spPr>
                <a:xfrm>
                  <a:off x="-271901" y="1505895"/>
                  <a:ext cx="60914" cy="62902"/>
                </a:xfrm>
                <a:prstGeom prst="rect">
                  <a:avLst/>
                </a:prstGeom>
                <a:solidFill>
                  <a:srgbClr val="A83086"/>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6A4FB8B3-11AD-4A8C-9826-171E9657BEDE}"/>
                    </a:ext>
                  </a:extLst>
                </p:cNvPr>
                <p:cNvSpPr/>
                <p:nvPr/>
              </p:nvSpPr>
              <p:spPr>
                <a:xfrm>
                  <a:off x="-160587" y="1547850"/>
                  <a:ext cx="60914" cy="62902"/>
                </a:xfrm>
                <a:prstGeom prst="rect">
                  <a:avLst/>
                </a:prstGeom>
                <a:solidFill>
                  <a:srgbClr val="A83086"/>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F9B095CD-39C1-4C94-A174-6A0E21B352C8}"/>
                    </a:ext>
                  </a:extLst>
                </p:cNvPr>
                <p:cNvSpPr/>
                <p:nvPr/>
              </p:nvSpPr>
              <p:spPr>
                <a:xfrm>
                  <a:off x="-89559" y="1559195"/>
                  <a:ext cx="60914" cy="62902"/>
                </a:xfrm>
                <a:prstGeom prst="rect">
                  <a:avLst/>
                </a:prstGeom>
                <a:solidFill>
                  <a:srgbClr val="E52237"/>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86B3B0A2-457A-4573-8B21-3C799664C849}"/>
                    </a:ext>
                  </a:extLst>
                </p:cNvPr>
                <p:cNvSpPr/>
                <p:nvPr/>
              </p:nvSpPr>
              <p:spPr>
                <a:xfrm>
                  <a:off x="52013" y="1672141"/>
                  <a:ext cx="60914" cy="62902"/>
                </a:xfrm>
                <a:prstGeom prst="rect">
                  <a:avLst/>
                </a:prstGeom>
                <a:solidFill>
                  <a:srgbClr val="E52237"/>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7" name="Rounded Rectangle 5">
              <a:extLst>
                <a:ext uri="{FF2B5EF4-FFF2-40B4-BE49-F238E27FC236}">
                  <a16:creationId xmlns:a16="http://schemas.microsoft.com/office/drawing/2014/main" id="{D3903FC0-0B16-4995-BC10-0D96414D6B08}"/>
                </a:ext>
              </a:extLst>
            </p:cNvPr>
            <p:cNvSpPr/>
            <p:nvPr/>
          </p:nvSpPr>
          <p:spPr>
            <a:xfrm>
              <a:off x="135477" y="1102247"/>
              <a:ext cx="1599232" cy="38365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Sediment Heat Map:</a:t>
              </a:r>
            </a:p>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PFBA</a:t>
              </a:r>
            </a:p>
          </p:txBody>
        </p:sp>
      </p:grpSp>
      <p:sp>
        <p:nvSpPr>
          <p:cNvPr id="177" name="TextBox 176">
            <a:extLst>
              <a:ext uri="{FF2B5EF4-FFF2-40B4-BE49-F238E27FC236}">
                <a16:creationId xmlns:a16="http://schemas.microsoft.com/office/drawing/2014/main" id="{50279052-FD2E-4C41-9471-42863A8D4859}"/>
              </a:ext>
            </a:extLst>
          </p:cNvPr>
          <p:cNvSpPr txBox="1"/>
          <p:nvPr/>
        </p:nvSpPr>
        <p:spPr>
          <a:xfrm>
            <a:off x="135598" y="4750764"/>
            <a:ext cx="2084504" cy="1808187"/>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a:defRPr/>
            </a:pPr>
            <a:r>
              <a:rPr lang="en-US" sz="1050" b="1" dirty="0">
                <a:solidFill>
                  <a:srgbClr val="00B0F0"/>
                </a:solidFill>
                <a:latin typeface="Arial" panose="020B0604020202020204" pitchFamily="34" charset="0"/>
                <a:cs typeface="Arial" panose="020B0604020202020204" pitchFamily="34" charset="0"/>
              </a:rPr>
              <a:t>PFAS in Sediment in</a:t>
            </a:r>
          </a:p>
          <a:p>
            <a:pPr algn="ctr" defTabSz="1063460">
              <a:defRPr/>
            </a:pPr>
            <a:r>
              <a:rPr lang="en-US" sz="1050" b="1" dirty="0">
                <a:solidFill>
                  <a:srgbClr val="00B0F0"/>
                </a:solidFill>
                <a:latin typeface="Arial" panose="020B0604020202020204" pitchFamily="34" charset="0"/>
                <a:cs typeface="Arial" panose="020B0604020202020204" pitchFamily="34" charset="0"/>
              </a:rPr>
              <a:t>Segment 5 vs Site-Wide</a:t>
            </a:r>
          </a:p>
          <a:p>
            <a:pPr algn="ctr" defTabSz="1063460">
              <a:defRPr/>
            </a:pPr>
            <a:endParaRPr lang="en-US" sz="1050" b="1" dirty="0">
              <a:solidFill>
                <a:srgbClr val="00B0F0"/>
              </a:solidFill>
              <a:latin typeface="Arial" panose="020B0604020202020204" pitchFamily="34" charset="0"/>
              <a:cs typeface="Arial" panose="020B0604020202020204" pitchFamily="34" charset="0"/>
            </a:endParaRPr>
          </a:p>
          <a:p>
            <a:pPr algn="ctr" defTabSz="1063460">
              <a:defRPr/>
            </a:pPr>
            <a:r>
              <a:rPr lang="en-US" sz="1000" dirty="0">
                <a:latin typeface="Arial" panose="020B0604020202020204" pitchFamily="34" charset="0"/>
                <a:cs typeface="Arial" panose="020B0604020202020204" pitchFamily="34" charset="0"/>
              </a:rPr>
              <a:t>PFAS in sediment in Segment 5 is relatively lower than elsewhere in the corridor. All sediment samples are below the MPCA 2-Day and 5-Day per Week Site-Specific Sediment Screening Values (SDSVs) for PFOS of 140 ug/kg and 54 ug/kg, respectively. </a:t>
            </a:r>
            <a:endParaRPr lang="en-US" sz="1000" b="1" dirty="0">
              <a:solidFill>
                <a:srgbClr val="00B0F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4671792-729B-4FA5-AEC4-7EE4326CD4E4}"/>
              </a:ext>
            </a:extLst>
          </p:cNvPr>
          <p:cNvGrpSpPr/>
          <p:nvPr/>
        </p:nvGrpSpPr>
        <p:grpSpPr>
          <a:xfrm>
            <a:off x="6656432" y="2753974"/>
            <a:ext cx="5371560" cy="3968512"/>
            <a:chOff x="6656432" y="2626972"/>
            <a:chExt cx="5371560" cy="3968512"/>
          </a:xfrm>
        </p:grpSpPr>
        <p:grpSp>
          <p:nvGrpSpPr>
            <p:cNvPr id="2" name="Group 1">
              <a:extLst>
                <a:ext uri="{FF2B5EF4-FFF2-40B4-BE49-F238E27FC236}">
                  <a16:creationId xmlns:a16="http://schemas.microsoft.com/office/drawing/2014/main" id="{B9686495-0F1F-4020-A07F-E3211F46CFEF}"/>
                </a:ext>
              </a:extLst>
            </p:cNvPr>
            <p:cNvGrpSpPr/>
            <p:nvPr/>
          </p:nvGrpSpPr>
          <p:grpSpPr>
            <a:xfrm>
              <a:off x="6656432" y="2965231"/>
              <a:ext cx="5371560" cy="3630253"/>
              <a:chOff x="6656432" y="2965231"/>
              <a:chExt cx="5371560" cy="3630253"/>
            </a:xfrm>
          </p:grpSpPr>
          <p:pic>
            <p:nvPicPr>
              <p:cNvPr id="22" name="Picture 21">
                <a:extLst>
                  <a:ext uri="{FF2B5EF4-FFF2-40B4-BE49-F238E27FC236}">
                    <a16:creationId xmlns:a16="http://schemas.microsoft.com/office/drawing/2014/main" id="{7F18EDBD-4B80-44E1-A098-7F07032F4091}"/>
                  </a:ext>
                </a:extLst>
              </p:cNvPr>
              <p:cNvPicPr>
                <a:picLocks/>
              </p:cNvPicPr>
              <p:nvPr/>
            </p:nvPicPr>
            <p:blipFill rotWithShape="1">
              <a:blip r:embed="rId2">
                <a:alphaModFix/>
              </a:blip>
              <a:srcRect t="5316" r="23306" b="24439"/>
              <a:stretch/>
            </p:blipFill>
            <p:spPr>
              <a:xfrm>
                <a:off x="6656432" y="2965231"/>
                <a:ext cx="5371560" cy="3630253"/>
              </a:xfrm>
              <a:prstGeom prst="rect">
                <a:avLst/>
              </a:prstGeom>
              <a:ln w="34925">
                <a:solidFill>
                  <a:srgbClr val="00B0F0"/>
                </a:solidFill>
              </a:ln>
            </p:spPr>
          </p:pic>
          <p:grpSp>
            <p:nvGrpSpPr>
              <p:cNvPr id="117" name="Group 116">
                <a:extLst>
                  <a:ext uri="{FF2B5EF4-FFF2-40B4-BE49-F238E27FC236}">
                    <a16:creationId xmlns:a16="http://schemas.microsoft.com/office/drawing/2014/main" id="{861DDDD9-0B4A-4CE3-8AE6-B95EECC1ABA3}"/>
                  </a:ext>
                </a:extLst>
              </p:cNvPr>
              <p:cNvGrpSpPr>
                <a:grpSpLocks noChangeAspect="1"/>
              </p:cNvGrpSpPr>
              <p:nvPr/>
            </p:nvGrpSpPr>
            <p:grpSpPr>
              <a:xfrm>
                <a:off x="7264859" y="3204660"/>
                <a:ext cx="4491586" cy="3103731"/>
                <a:chOff x="-577906" y="607687"/>
                <a:chExt cx="3279874" cy="2159401"/>
              </a:xfrm>
            </p:grpSpPr>
            <p:sp>
              <p:nvSpPr>
                <p:cNvPr id="123" name="Rectangle 122">
                  <a:extLst>
                    <a:ext uri="{FF2B5EF4-FFF2-40B4-BE49-F238E27FC236}">
                      <a16:creationId xmlns:a16="http://schemas.microsoft.com/office/drawing/2014/main" id="{5CE5B856-9A79-4B89-AEC7-040246E5053E}"/>
                    </a:ext>
                  </a:extLst>
                </p:cNvPr>
                <p:cNvSpPr/>
                <p:nvPr/>
              </p:nvSpPr>
              <p:spPr>
                <a:xfrm>
                  <a:off x="301672" y="626425"/>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2333BFA0-6EFC-4D27-B0B1-FF6B1F978A97}"/>
                    </a:ext>
                  </a:extLst>
                </p:cNvPr>
                <p:cNvSpPr/>
                <p:nvPr/>
              </p:nvSpPr>
              <p:spPr>
                <a:xfrm>
                  <a:off x="-577906" y="1519930"/>
                  <a:ext cx="60914" cy="62902"/>
                </a:xfrm>
                <a:prstGeom prst="rect">
                  <a:avLst/>
                </a:prstGeom>
                <a:solidFill>
                  <a:srgbClr val="A83086"/>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19BB88E5-D35F-4F1F-B726-EB295846AFC4}"/>
                    </a:ext>
                  </a:extLst>
                </p:cNvPr>
                <p:cNvSpPr/>
                <p:nvPr/>
              </p:nvSpPr>
              <p:spPr>
                <a:xfrm>
                  <a:off x="631077" y="1637158"/>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4665D013-189C-48A9-A15D-AC79BA76098E}"/>
                    </a:ext>
                  </a:extLst>
                </p:cNvPr>
                <p:cNvSpPr/>
                <p:nvPr/>
              </p:nvSpPr>
              <p:spPr>
                <a:xfrm>
                  <a:off x="2489627" y="2559801"/>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24FA2C2F-3EC4-4C3C-821A-97F021D6C89D}"/>
                    </a:ext>
                  </a:extLst>
                </p:cNvPr>
                <p:cNvSpPr/>
                <p:nvPr/>
              </p:nvSpPr>
              <p:spPr>
                <a:xfrm>
                  <a:off x="2118545" y="2485668"/>
                  <a:ext cx="60914" cy="62902"/>
                </a:xfrm>
                <a:prstGeom prst="rect">
                  <a:avLst/>
                </a:prstGeom>
                <a:solidFill>
                  <a:srgbClr val="FFD1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AAF5782E-D393-455E-B358-623D63C230A6}"/>
                    </a:ext>
                  </a:extLst>
                </p:cNvPr>
                <p:cNvSpPr/>
                <p:nvPr/>
              </p:nvSpPr>
              <p:spPr>
                <a:xfrm>
                  <a:off x="2343758" y="1592180"/>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19D287AC-DB47-47D3-9FF6-F78C5CE3B69A}"/>
                    </a:ext>
                  </a:extLst>
                </p:cNvPr>
                <p:cNvSpPr/>
                <p:nvPr/>
              </p:nvSpPr>
              <p:spPr>
                <a:xfrm>
                  <a:off x="2292939" y="2004130"/>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C406E2A1-7C97-4473-8B09-6A36F733619C}"/>
                    </a:ext>
                  </a:extLst>
                </p:cNvPr>
                <p:cNvSpPr/>
                <p:nvPr/>
              </p:nvSpPr>
              <p:spPr>
                <a:xfrm>
                  <a:off x="2641054" y="2556270"/>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5987F2F6-0254-481F-827B-81E8B2E3B4AB}"/>
                    </a:ext>
                  </a:extLst>
                </p:cNvPr>
                <p:cNvSpPr/>
                <p:nvPr/>
              </p:nvSpPr>
              <p:spPr>
                <a:xfrm>
                  <a:off x="2474798" y="2072637"/>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A5832AC4-9B52-4196-98C3-B65F6CB57C59}"/>
                    </a:ext>
                  </a:extLst>
                </p:cNvPr>
                <p:cNvSpPr/>
                <p:nvPr/>
              </p:nvSpPr>
              <p:spPr>
                <a:xfrm>
                  <a:off x="1670016" y="1019745"/>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D9785A93-9A65-4134-A744-876BD198CF79}"/>
                    </a:ext>
                  </a:extLst>
                </p:cNvPr>
                <p:cNvSpPr/>
                <p:nvPr/>
              </p:nvSpPr>
              <p:spPr>
                <a:xfrm>
                  <a:off x="1387476" y="2351081"/>
                  <a:ext cx="60914" cy="62902"/>
                </a:xfrm>
                <a:prstGeom prst="rect">
                  <a:avLst/>
                </a:prstGeom>
                <a:solidFill>
                  <a:srgbClr val="E52237"/>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01E9621A-03FE-4AFF-8B77-C22C034C941D}"/>
                    </a:ext>
                  </a:extLst>
                </p:cNvPr>
                <p:cNvSpPr/>
                <p:nvPr/>
              </p:nvSpPr>
              <p:spPr>
                <a:xfrm>
                  <a:off x="1448389" y="2704186"/>
                  <a:ext cx="60914" cy="62902"/>
                </a:xfrm>
                <a:prstGeom prst="rect">
                  <a:avLst/>
                </a:prstGeom>
                <a:solidFill>
                  <a:srgbClr val="E52237"/>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46DE644-CF0A-413F-9EA7-952B3204F5A7}"/>
                    </a:ext>
                  </a:extLst>
                </p:cNvPr>
                <p:cNvSpPr/>
                <p:nvPr/>
              </p:nvSpPr>
              <p:spPr>
                <a:xfrm>
                  <a:off x="1128849" y="2095114"/>
                  <a:ext cx="60914" cy="62902"/>
                </a:xfrm>
                <a:prstGeom prst="rect">
                  <a:avLst/>
                </a:prstGeom>
                <a:solidFill>
                  <a:srgbClr val="E52237"/>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0F16A7A9-C1AC-4777-891A-38248736F40C}"/>
                    </a:ext>
                  </a:extLst>
                </p:cNvPr>
                <p:cNvSpPr/>
                <p:nvPr/>
              </p:nvSpPr>
              <p:spPr>
                <a:xfrm>
                  <a:off x="1537979" y="2559801"/>
                  <a:ext cx="60914" cy="62902"/>
                </a:xfrm>
                <a:prstGeom prst="rect">
                  <a:avLst/>
                </a:prstGeom>
                <a:solidFill>
                  <a:srgbClr val="E52237"/>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B14FDC26-D182-4385-9210-FACBC36F0674}"/>
                    </a:ext>
                  </a:extLst>
                </p:cNvPr>
                <p:cNvSpPr/>
                <p:nvPr/>
              </p:nvSpPr>
              <p:spPr>
                <a:xfrm>
                  <a:off x="1265236" y="2342597"/>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B6B67DCE-3EB3-4E3D-810F-106A804F85E2}"/>
                    </a:ext>
                  </a:extLst>
                </p:cNvPr>
                <p:cNvSpPr/>
                <p:nvPr/>
              </p:nvSpPr>
              <p:spPr>
                <a:xfrm>
                  <a:off x="1326713" y="2660044"/>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C7E6D268-2536-44CF-BEE8-86A2CE3CEAA7}"/>
                    </a:ext>
                  </a:extLst>
                </p:cNvPr>
                <p:cNvSpPr/>
                <p:nvPr/>
              </p:nvSpPr>
              <p:spPr>
                <a:xfrm>
                  <a:off x="964752" y="2021171"/>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B2A6440C-CF99-4079-9F76-B9A88D24A71D}"/>
                    </a:ext>
                  </a:extLst>
                </p:cNvPr>
                <p:cNvSpPr/>
                <p:nvPr/>
              </p:nvSpPr>
              <p:spPr>
                <a:xfrm>
                  <a:off x="894828" y="1875494"/>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66E69D66-1458-4FE3-B15A-3365509183B4}"/>
                    </a:ext>
                  </a:extLst>
                </p:cNvPr>
                <p:cNvSpPr/>
                <p:nvPr/>
              </p:nvSpPr>
              <p:spPr>
                <a:xfrm>
                  <a:off x="344502" y="1695967"/>
                  <a:ext cx="60914" cy="62902"/>
                </a:xfrm>
                <a:prstGeom prst="rect">
                  <a:avLst/>
                </a:prstGeom>
                <a:solidFill>
                  <a:srgbClr val="FF7002"/>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6729175A-5730-48B2-8FEE-2C317FFB9FAE}"/>
                    </a:ext>
                  </a:extLst>
                </p:cNvPr>
                <p:cNvSpPr/>
                <p:nvPr/>
              </p:nvSpPr>
              <p:spPr>
                <a:xfrm>
                  <a:off x="763849" y="1691730"/>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B96FE5BE-C9B3-4DFA-807F-9C5D8729BA7F}"/>
                    </a:ext>
                  </a:extLst>
                </p:cNvPr>
                <p:cNvSpPr/>
                <p:nvPr/>
              </p:nvSpPr>
              <p:spPr>
                <a:xfrm>
                  <a:off x="774062" y="1746184"/>
                  <a:ext cx="60914" cy="62902"/>
                </a:xfrm>
                <a:prstGeom prst="rect">
                  <a:avLst/>
                </a:prstGeom>
                <a:solidFill>
                  <a:srgbClr val="FFD1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49D5926E-148B-45E0-869E-F6D348FDFA83}"/>
                    </a:ext>
                  </a:extLst>
                </p:cNvPr>
                <p:cNvSpPr/>
                <p:nvPr/>
              </p:nvSpPr>
              <p:spPr>
                <a:xfrm>
                  <a:off x="834976" y="1448391"/>
                  <a:ext cx="60914" cy="62902"/>
                </a:xfrm>
                <a:prstGeom prst="rect">
                  <a:avLst/>
                </a:prstGeom>
                <a:solidFill>
                  <a:srgbClr val="6AD928"/>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BE7AB939-AF65-4B25-8EC3-D3BA802E6ACB}"/>
                    </a:ext>
                  </a:extLst>
                </p:cNvPr>
                <p:cNvSpPr/>
                <p:nvPr/>
              </p:nvSpPr>
              <p:spPr>
                <a:xfrm>
                  <a:off x="577144" y="607687"/>
                  <a:ext cx="60914" cy="62902"/>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82E6FF43-9FE7-4E1F-99A6-04748BC121A1}"/>
                    </a:ext>
                  </a:extLst>
                </p:cNvPr>
                <p:cNvSpPr/>
                <p:nvPr/>
              </p:nvSpPr>
              <p:spPr>
                <a:xfrm>
                  <a:off x="-256059" y="1505895"/>
                  <a:ext cx="60914" cy="62902"/>
                </a:xfrm>
                <a:prstGeom prst="rect">
                  <a:avLst/>
                </a:prstGeom>
                <a:solidFill>
                  <a:srgbClr val="A83086"/>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ACBA4871-334A-41FC-B54F-B04F9265266F}"/>
                    </a:ext>
                  </a:extLst>
                </p:cNvPr>
                <p:cNvSpPr/>
                <p:nvPr/>
              </p:nvSpPr>
              <p:spPr>
                <a:xfrm>
                  <a:off x="-150027" y="1547850"/>
                  <a:ext cx="60914" cy="62902"/>
                </a:xfrm>
                <a:prstGeom prst="rect">
                  <a:avLst/>
                </a:prstGeom>
                <a:solidFill>
                  <a:srgbClr val="A83086"/>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6B841AA6-80CA-47B7-9290-CAEB37CB9161}"/>
                    </a:ext>
                  </a:extLst>
                </p:cNvPr>
                <p:cNvSpPr/>
                <p:nvPr/>
              </p:nvSpPr>
              <p:spPr>
                <a:xfrm>
                  <a:off x="-84283" y="1559195"/>
                  <a:ext cx="60914" cy="62902"/>
                </a:xfrm>
                <a:prstGeom prst="rect">
                  <a:avLst/>
                </a:prstGeom>
                <a:solidFill>
                  <a:srgbClr val="A83086"/>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5D30736A-21E2-4B89-AE3E-4E1035CEBFB1}"/>
                    </a:ext>
                  </a:extLst>
                </p:cNvPr>
                <p:cNvSpPr/>
                <p:nvPr/>
              </p:nvSpPr>
              <p:spPr>
                <a:xfrm>
                  <a:off x="57289" y="1672141"/>
                  <a:ext cx="60914" cy="62902"/>
                </a:xfrm>
                <a:prstGeom prst="rect">
                  <a:avLst/>
                </a:prstGeom>
                <a:solidFill>
                  <a:srgbClr val="A83086"/>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a16="http://schemas.microsoft.com/office/drawing/2014/main" id="{B0C4E84C-F875-45CD-A634-5F46BECA9FF4}"/>
                </a:ext>
              </a:extLst>
            </p:cNvPr>
            <p:cNvGrpSpPr/>
            <p:nvPr/>
          </p:nvGrpSpPr>
          <p:grpSpPr>
            <a:xfrm>
              <a:off x="7498884" y="2626972"/>
              <a:ext cx="4441804" cy="3421880"/>
              <a:chOff x="6119196" y="2598109"/>
              <a:chExt cx="4441804" cy="3421880"/>
            </a:xfrm>
          </p:grpSpPr>
          <p:sp>
            <p:nvSpPr>
              <p:cNvPr id="26" name="TextBox 25">
                <a:extLst>
                  <a:ext uri="{FF2B5EF4-FFF2-40B4-BE49-F238E27FC236}">
                    <a16:creationId xmlns:a16="http://schemas.microsoft.com/office/drawing/2014/main" id="{6D67BDE6-819A-404F-8DDC-1168CE819D0E}"/>
                  </a:ext>
                </a:extLst>
              </p:cNvPr>
              <p:cNvSpPr txBox="1"/>
              <p:nvPr/>
            </p:nvSpPr>
            <p:spPr>
              <a:xfrm>
                <a:off x="8672798" y="2598109"/>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29" name="TextBox 28">
                <a:extLst>
                  <a:ext uri="{FF2B5EF4-FFF2-40B4-BE49-F238E27FC236}">
                    <a16:creationId xmlns:a16="http://schemas.microsoft.com/office/drawing/2014/main" id="{F6128EA9-1857-4D21-AE03-B95E2FAD8198}"/>
                  </a:ext>
                </a:extLst>
              </p:cNvPr>
              <p:cNvSpPr txBox="1"/>
              <p:nvPr/>
            </p:nvSpPr>
            <p:spPr>
              <a:xfrm>
                <a:off x="9810474" y="4859595"/>
                <a:ext cx="750526" cy="253916"/>
              </a:xfrm>
              <a:prstGeom prst="rect">
                <a:avLst/>
              </a:prstGeom>
              <a:noFill/>
            </p:spPr>
            <p:txBody>
              <a:bodyPr wrap="none" rtlCol="0">
                <a:spAutoFit/>
              </a:bodyPr>
              <a:lstStyle/>
              <a:p>
                <a:r>
                  <a:rPr lang="en-US" sz="1050" b="1" dirty="0">
                    <a:solidFill>
                      <a:schemeClr val="bg1"/>
                    </a:solidFill>
                  </a:rPr>
                  <a:t>Lake Elmo</a:t>
                </a:r>
              </a:p>
            </p:txBody>
          </p:sp>
          <p:sp>
            <p:nvSpPr>
              <p:cNvPr id="30" name="TextBox 29">
                <a:extLst>
                  <a:ext uri="{FF2B5EF4-FFF2-40B4-BE49-F238E27FC236}">
                    <a16:creationId xmlns:a16="http://schemas.microsoft.com/office/drawing/2014/main" id="{E0A89CA0-3CAE-40DA-B059-F6A33D3AF7D4}"/>
                  </a:ext>
                </a:extLst>
              </p:cNvPr>
              <p:cNvSpPr txBox="1"/>
              <p:nvPr/>
            </p:nvSpPr>
            <p:spPr>
              <a:xfrm>
                <a:off x="7675682" y="5766073"/>
                <a:ext cx="1093569" cy="253916"/>
              </a:xfrm>
              <a:prstGeom prst="rect">
                <a:avLst/>
              </a:prstGeom>
              <a:noFill/>
            </p:spPr>
            <p:txBody>
              <a:bodyPr wrap="none" rtlCol="0">
                <a:spAutoFit/>
              </a:bodyPr>
              <a:lstStyle/>
              <a:p>
                <a:r>
                  <a:rPr lang="en-US" sz="1050" b="1" dirty="0">
                    <a:solidFill>
                      <a:schemeClr val="bg1"/>
                    </a:solidFill>
                  </a:rPr>
                  <a:t>Eagle Point Lake</a:t>
                </a:r>
              </a:p>
            </p:txBody>
          </p:sp>
          <p:sp>
            <p:nvSpPr>
              <p:cNvPr id="19" name="TextBox 18">
                <a:extLst>
                  <a:ext uri="{FF2B5EF4-FFF2-40B4-BE49-F238E27FC236}">
                    <a16:creationId xmlns:a16="http://schemas.microsoft.com/office/drawing/2014/main" id="{A0E94DF8-3723-4086-BF5C-16D44CA98D54}"/>
                  </a:ext>
                </a:extLst>
              </p:cNvPr>
              <p:cNvSpPr txBox="1"/>
              <p:nvPr/>
            </p:nvSpPr>
            <p:spPr>
              <a:xfrm>
                <a:off x="6119196" y="2668630"/>
                <a:ext cx="1234633" cy="253916"/>
              </a:xfrm>
              <a:prstGeom prst="rect">
                <a:avLst/>
              </a:prstGeom>
              <a:noFill/>
            </p:spPr>
            <p:txBody>
              <a:bodyPr wrap="none" rtlCol="0">
                <a:spAutoFit/>
              </a:bodyPr>
              <a:lstStyle/>
              <a:p>
                <a:r>
                  <a:rPr lang="en-US" sz="1050" b="1" dirty="0">
                    <a:solidFill>
                      <a:schemeClr val="bg1"/>
                    </a:solidFill>
                  </a:rPr>
                  <a:t>P1007 Conveyance</a:t>
                </a:r>
              </a:p>
            </p:txBody>
          </p:sp>
        </p:grpSp>
        <p:sp>
          <p:nvSpPr>
            <p:cNvPr id="180" name="Rounded Rectangle 5">
              <a:extLst>
                <a:ext uri="{FF2B5EF4-FFF2-40B4-BE49-F238E27FC236}">
                  <a16:creationId xmlns:a16="http://schemas.microsoft.com/office/drawing/2014/main" id="{B7D7598A-19A8-4AD3-8006-03BC1075EAF5}"/>
                </a:ext>
              </a:extLst>
            </p:cNvPr>
            <p:cNvSpPr/>
            <p:nvPr/>
          </p:nvSpPr>
          <p:spPr>
            <a:xfrm>
              <a:off x="6710942" y="2990798"/>
              <a:ext cx="1599232" cy="38365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Sediment Heat Map:</a:t>
              </a:r>
            </a:p>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PFOS</a:t>
              </a:r>
            </a:p>
          </p:txBody>
        </p:sp>
      </p:grpSp>
      <p:sp>
        <p:nvSpPr>
          <p:cNvPr id="181" name="Rectangle 180">
            <a:extLst>
              <a:ext uri="{FF2B5EF4-FFF2-40B4-BE49-F238E27FC236}">
                <a16:creationId xmlns:a16="http://schemas.microsoft.com/office/drawing/2014/main" id="{FBD6B83F-7A33-473A-8953-FDC211EE8465}"/>
              </a:ext>
            </a:extLst>
          </p:cNvPr>
          <p:cNvSpPr/>
          <p:nvPr/>
        </p:nvSpPr>
        <p:spPr>
          <a:xfrm>
            <a:off x="5764150" y="4428618"/>
            <a:ext cx="751731" cy="246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75">
            <a:extLst>
              <a:ext uri="{FF2B5EF4-FFF2-40B4-BE49-F238E27FC236}">
                <a16:creationId xmlns:a16="http://schemas.microsoft.com/office/drawing/2014/main" id="{424DB7E4-FF95-41CF-B455-E9BBDC737923}"/>
              </a:ext>
            </a:extLst>
          </p:cNvPr>
          <p:cNvGrpSpPr/>
          <p:nvPr/>
        </p:nvGrpSpPr>
        <p:grpSpPr>
          <a:xfrm>
            <a:off x="2319652" y="4699896"/>
            <a:ext cx="4218694" cy="1932636"/>
            <a:chOff x="1489279" y="4437842"/>
            <a:chExt cx="5111172" cy="2326979"/>
          </a:xfrm>
        </p:grpSpPr>
        <p:sp>
          <p:nvSpPr>
            <p:cNvPr id="173" name="Rectangle 172">
              <a:extLst>
                <a:ext uri="{FF2B5EF4-FFF2-40B4-BE49-F238E27FC236}">
                  <a16:creationId xmlns:a16="http://schemas.microsoft.com/office/drawing/2014/main" id="{89F15F8D-2A63-4405-B708-A40FB983A440}"/>
                </a:ext>
              </a:extLst>
            </p:cNvPr>
            <p:cNvSpPr/>
            <p:nvPr/>
          </p:nvSpPr>
          <p:spPr>
            <a:xfrm>
              <a:off x="1489279" y="4437842"/>
              <a:ext cx="5111172" cy="232697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5" name="Picture 174">
              <a:extLst>
                <a:ext uri="{FF2B5EF4-FFF2-40B4-BE49-F238E27FC236}">
                  <a16:creationId xmlns:a16="http://schemas.microsoft.com/office/drawing/2014/main" id="{4FC3670C-5D55-4D22-A951-CA5781A6EB94}"/>
                </a:ext>
              </a:extLst>
            </p:cNvPr>
            <p:cNvPicPr>
              <a:picLocks noChangeAspect="1"/>
            </p:cNvPicPr>
            <p:nvPr/>
          </p:nvPicPr>
          <p:blipFill>
            <a:blip r:embed="rId3"/>
            <a:stretch>
              <a:fillRect/>
            </a:stretch>
          </p:blipFill>
          <p:spPr>
            <a:xfrm>
              <a:off x="1546229" y="4521184"/>
              <a:ext cx="5000902" cy="2218087"/>
            </a:xfrm>
            <a:prstGeom prst="rect">
              <a:avLst/>
            </a:prstGeom>
          </p:spPr>
        </p:pic>
      </p:grpSp>
      <p:sp>
        <p:nvSpPr>
          <p:cNvPr id="24" name="TextBox 23">
            <a:extLst>
              <a:ext uri="{FF2B5EF4-FFF2-40B4-BE49-F238E27FC236}">
                <a16:creationId xmlns:a16="http://schemas.microsoft.com/office/drawing/2014/main" id="{0D85C8C0-9F5F-40E4-89D9-51555DE5D64B}"/>
              </a:ext>
            </a:extLst>
          </p:cNvPr>
          <p:cNvSpPr txBox="1"/>
          <p:nvPr/>
        </p:nvSpPr>
        <p:spPr>
          <a:xfrm>
            <a:off x="5679477" y="1089992"/>
            <a:ext cx="6348516" cy="1808187"/>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PFBA vs PFOS in Sediment</a:t>
            </a:r>
            <a:endParaRPr lang="en-US" sz="1200" dirty="0">
              <a:latin typeface="Arial" panose="020B0604020202020204" pitchFamily="34" charset="0"/>
              <a:cs typeface="Arial" panose="020B0604020202020204" pitchFamily="34" charset="0"/>
            </a:endParaRPr>
          </a:p>
          <a:p>
            <a:pPr algn="ctr" defTabSz="1063460">
              <a:defRPr/>
            </a:pPr>
            <a:endParaRPr lang="en-US" sz="500" dirty="0">
              <a:highlight>
                <a:srgbClr val="FFFF00"/>
              </a:highlight>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Concentrations of PFBA in sediment in Sunfish Lake and northern Lake Elmo, which are both in close proximity to the Washington County Landfill (WCL), are among the highest in the corridor.  Only sediment collected in the western portion of Raleigh Creek, located immediately downstream of the Oakdale Disposal Site (ODS), had higher concentrations of PFBA. However, while PFOS sediment concentrations in this portion of Raleigh Creek are the highest in the corridor, sampled sediment in Sunfish Lake and north Lake Elmo have among the lowest concentrations of PFOS corridor-wide. The opposing maximum PFBA and PFOS sediment concentrations between these two areas point to proximity to source area as the largest contributing factor to PFAS impacts and suggests two distinct source areas, one with elevated PFOS impacts (ODS) and one with elevated PFBA impacts (WCL). </a:t>
            </a:r>
            <a:r>
              <a:rPr lang="en-US" sz="200" dirty="0">
                <a:latin typeface="Arial" panose="020B0604020202020204" pitchFamily="34" charset="0"/>
                <a:cs typeface="Arial" panose="020B0604020202020204" pitchFamily="34" charset="0"/>
              </a:rPr>
              <a:t> </a:t>
            </a:r>
            <a:endParaRPr lang="en-US" sz="200" i="1" dirty="0">
              <a:latin typeface="Arial" panose="020B0604020202020204" pitchFamily="34" charset="0"/>
              <a:cs typeface="Arial" panose="020B0604020202020204" pitchFamily="34" charset="0"/>
            </a:endParaRPr>
          </a:p>
        </p:txBody>
      </p:sp>
      <p:sp>
        <p:nvSpPr>
          <p:cNvPr id="118" name="TextBox 117">
            <a:extLst>
              <a:ext uri="{FF2B5EF4-FFF2-40B4-BE49-F238E27FC236}">
                <a16:creationId xmlns:a16="http://schemas.microsoft.com/office/drawing/2014/main" id="{2706D9A7-DD0C-4B82-B27F-0CA08E32FCE0}"/>
              </a:ext>
            </a:extLst>
          </p:cNvPr>
          <p:cNvSpPr txBox="1"/>
          <p:nvPr/>
        </p:nvSpPr>
        <p:spPr>
          <a:xfrm>
            <a:off x="10493472" y="4059929"/>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161" name="TextBox 160">
            <a:extLst>
              <a:ext uri="{FF2B5EF4-FFF2-40B4-BE49-F238E27FC236}">
                <a16:creationId xmlns:a16="http://schemas.microsoft.com/office/drawing/2014/main" id="{537CCDB0-B2EE-48F6-A80D-A0AFC9234861}"/>
              </a:ext>
            </a:extLst>
          </p:cNvPr>
          <p:cNvSpPr txBox="1"/>
          <p:nvPr/>
        </p:nvSpPr>
        <p:spPr>
          <a:xfrm>
            <a:off x="7984965" y="4703330"/>
            <a:ext cx="944489" cy="253916"/>
          </a:xfrm>
          <a:prstGeom prst="rect">
            <a:avLst/>
          </a:prstGeom>
          <a:noFill/>
        </p:spPr>
        <p:txBody>
          <a:bodyPr wrap="none" rtlCol="0">
            <a:spAutoFit/>
          </a:bodyPr>
          <a:lstStyle/>
          <a:p>
            <a:r>
              <a:rPr lang="en-US" sz="1050" b="1" dirty="0">
                <a:solidFill>
                  <a:schemeClr val="bg1"/>
                </a:solidFill>
              </a:rPr>
              <a:t>Raleigh Creek</a:t>
            </a:r>
          </a:p>
        </p:txBody>
      </p:sp>
      <p:sp>
        <p:nvSpPr>
          <p:cNvPr id="162" name="Rounded Rectangle 5">
            <a:extLst>
              <a:ext uri="{FF2B5EF4-FFF2-40B4-BE49-F238E27FC236}">
                <a16:creationId xmlns:a16="http://schemas.microsoft.com/office/drawing/2014/main" id="{3E2DC318-FBA3-4A73-8708-8FC385F8CE94}"/>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grpSp>
        <p:nvGrpSpPr>
          <p:cNvPr id="122" name="Group 121">
            <a:extLst>
              <a:ext uri="{FF2B5EF4-FFF2-40B4-BE49-F238E27FC236}">
                <a16:creationId xmlns:a16="http://schemas.microsoft.com/office/drawing/2014/main" id="{4C2D4863-A047-4E00-B051-11FEA9E1C91D}"/>
              </a:ext>
            </a:extLst>
          </p:cNvPr>
          <p:cNvGrpSpPr/>
          <p:nvPr/>
        </p:nvGrpSpPr>
        <p:grpSpPr>
          <a:xfrm>
            <a:off x="6693836" y="5460262"/>
            <a:ext cx="950854" cy="1220972"/>
            <a:chOff x="4659779" y="1003306"/>
            <a:chExt cx="950854" cy="1220972"/>
          </a:xfrm>
        </p:grpSpPr>
        <p:sp>
          <p:nvSpPr>
            <p:cNvPr id="165" name="Rectangle 164">
              <a:extLst>
                <a:ext uri="{FF2B5EF4-FFF2-40B4-BE49-F238E27FC236}">
                  <a16:creationId xmlns:a16="http://schemas.microsoft.com/office/drawing/2014/main" id="{4E340302-011F-4A30-8D5A-374FD1C7EB15}"/>
                </a:ext>
              </a:extLst>
            </p:cNvPr>
            <p:cNvSpPr/>
            <p:nvPr/>
          </p:nvSpPr>
          <p:spPr>
            <a:xfrm>
              <a:off x="4659779" y="1048926"/>
              <a:ext cx="917411" cy="1175352"/>
            </a:xfrm>
            <a:prstGeom prst="rect">
              <a:avLst/>
            </a:prstGeom>
            <a:solidFill>
              <a:schemeClr val="bg1"/>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6" name="Picture 165">
              <a:extLst>
                <a:ext uri="{FF2B5EF4-FFF2-40B4-BE49-F238E27FC236}">
                  <a16:creationId xmlns:a16="http://schemas.microsoft.com/office/drawing/2014/main" id="{6E2AFF73-634D-4109-B588-06304F4A7EE9}"/>
                </a:ext>
              </a:extLst>
            </p:cNvPr>
            <p:cNvPicPr>
              <a:picLocks noChangeAspect="1"/>
            </p:cNvPicPr>
            <p:nvPr/>
          </p:nvPicPr>
          <p:blipFill rotWithShape="1">
            <a:blip r:embed="rId4"/>
            <a:srcRect l="3771" r="5587" b="2797"/>
            <a:stretch/>
          </p:blipFill>
          <p:spPr>
            <a:xfrm>
              <a:off x="4710597" y="1252932"/>
              <a:ext cx="838072" cy="944177"/>
            </a:xfrm>
            <a:prstGeom prst="rect">
              <a:avLst/>
            </a:prstGeom>
          </p:spPr>
        </p:pic>
        <p:sp>
          <p:nvSpPr>
            <p:cNvPr id="170" name="TextBox 169">
              <a:extLst>
                <a:ext uri="{FF2B5EF4-FFF2-40B4-BE49-F238E27FC236}">
                  <a16:creationId xmlns:a16="http://schemas.microsoft.com/office/drawing/2014/main" id="{D0DB0DC8-8905-455A-AE56-C83C1456185D}"/>
                </a:ext>
              </a:extLst>
            </p:cNvPr>
            <p:cNvSpPr txBox="1"/>
            <p:nvPr/>
          </p:nvSpPr>
          <p:spPr>
            <a:xfrm>
              <a:off x="4714107" y="1003306"/>
              <a:ext cx="896526" cy="276999"/>
            </a:xfrm>
            <a:prstGeom prst="rect">
              <a:avLst/>
            </a:prstGeom>
            <a:noFill/>
          </p:spPr>
          <p:txBody>
            <a:bodyPr wrap="square" rtlCol="0">
              <a:spAutoFit/>
            </a:bodyPr>
            <a:lstStyle/>
            <a:p>
              <a:r>
                <a:rPr lang="en-US" sz="1200" b="1" u="sng" dirty="0"/>
                <a:t>PFBA (ppb)</a:t>
              </a:r>
            </a:p>
          </p:txBody>
        </p:sp>
      </p:grpSp>
      <p:sp>
        <p:nvSpPr>
          <p:cNvPr id="171" name="Rectangle 170">
            <a:extLst>
              <a:ext uri="{FF2B5EF4-FFF2-40B4-BE49-F238E27FC236}">
                <a16:creationId xmlns:a16="http://schemas.microsoft.com/office/drawing/2014/main" id="{E84BE94C-A8BE-4616-A1BE-5D12C972D2E3}"/>
              </a:ext>
            </a:extLst>
          </p:cNvPr>
          <p:cNvSpPr/>
          <p:nvPr/>
        </p:nvSpPr>
        <p:spPr>
          <a:xfrm>
            <a:off x="3909019" y="1525623"/>
            <a:ext cx="1643498" cy="2658461"/>
          </a:xfrm>
          <a:prstGeom prst="rect">
            <a:avLst/>
          </a:prstGeom>
          <a:noFill/>
          <a:ln w="1905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E6EC1C6E-742B-4FCE-A273-D6335E21B05B}"/>
              </a:ext>
            </a:extLst>
          </p:cNvPr>
          <p:cNvSpPr txBox="1"/>
          <p:nvPr/>
        </p:nvSpPr>
        <p:spPr>
          <a:xfrm>
            <a:off x="3329840" y="1198583"/>
            <a:ext cx="1194988" cy="369332"/>
          </a:xfrm>
          <a:prstGeom prst="rect">
            <a:avLst/>
          </a:prstGeom>
          <a:noFill/>
        </p:spPr>
        <p:txBody>
          <a:bodyPr wrap="square" rtlCol="0">
            <a:spAutoFit/>
          </a:bodyPr>
          <a:lstStyle/>
          <a:p>
            <a:r>
              <a:rPr lang="en-US" dirty="0">
                <a:solidFill>
                  <a:srgbClr val="00B0F0"/>
                </a:solidFill>
                <a:effectLst>
                  <a:glow rad="63500">
                    <a:schemeClr val="bg1"/>
                  </a:glow>
                </a:effectLst>
              </a:rPr>
              <a:t>Segment 5</a:t>
            </a:r>
          </a:p>
        </p:txBody>
      </p:sp>
      <p:sp>
        <p:nvSpPr>
          <p:cNvPr id="179" name="TextBox 178">
            <a:extLst>
              <a:ext uri="{FF2B5EF4-FFF2-40B4-BE49-F238E27FC236}">
                <a16:creationId xmlns:a16="http://schemas.microsoft.com/office/drawing/2014/main" id="{A5DF4480-3B39-4DF8-ACDB-92D6EED86EA6}"/>
              </a:ext>
            </a:extLst>
          </p:cNvPr>
          <p:cNvSpPr txBox="1"/>
          <p:nvPr/>
        </p:nvSpPr>
        <p:spPr>
          <a:xfrm>
            <a:off x="10862332" y="3501564"/>
            <a:ext cx="1194988" cy="369332"/>
          </a:xfrm>
          <a:prstGeom prst="rect">
            <a:avLst/>
          </a:prstGeom>
          <a:noFill/>
        </p:spPr>
        <p:txBody>
          <a:bodyPr wrap="square" rtlCol="0">
            <a:spAutoFit/>
          </a:bodyPr>
          <a:lstStyle/>
          <a:p>
            <a:r>
              <a:rPr lang="en-US" dirty="0">
                <a:solidFill>
                  <a:srgbClr val="00B0F0"/>
                </a:solidFill>
                <a:effectLst>
                  <a:glow rad="63500">
                    <a:schemeClr val="bg1"/>
                  </a:glow>
                </a:effectLst>
              </a:rPr>
              <a:t>Segment 5</a:t>
            </a:r>
          </a:p>
        </p:txBody>
      </p:sp>
      <p:grpSp>
        <p:nvGrpSpPr>
          <p:cNvPr id="5" name="Group 4">
            <a:extLst>
              <a:ext uri="{FF2B5EF4-FFF2-40B4-BE49-F238E27FC236}">
                <a16:creationId xmlns:a16="http://schemas.microsoft.com/office/drawing/2014/main" id="{DBF684F4-01F1-41C8-9F06-6E59AC6EF765}"/>
              </a:ext>
            </a:extLst>
          </p:cNvPr>
          <p:cNvGrpSpPr/>
          <p:nvPr/>
        </p:nvGrpSpPr>
        <p:grpSpPr>
          <a:xfrm>
            <a:off x="4659779" y="1003306"/>
            <a:ext cx="950854" cy="1220972"/>
            <a:chOff x="4659779" y="1003306"/>
            <a:chExt cx="950854" cy="1220972"/>
          </a:xfrm>
        </p:grpSpPr>
        <p:sp>
          <p:nvSpPr>
            <p:cNvPr id="119" name="Rectangle 118">
              <a:extLst>
                <a:ext uri="{FF2B5EF4-FFF2-40B4-BE49-F238E27FC236}">
                  <a16:creationId xmlns:a16="http://schemas.microsoft.com/office/drawing/2014/main" id="{FA89A325-B5E3-478F-BBCA-C0829C3A75F4}"/>
                </a:ext>
              </a:extLst>
            </p:cNvPr>
            <p:cNvSpPr/>
            <p:nvPr/>
          </p:nvSpPr>
          <p:spPr>
            <a:xfrm>
              <a:off x="4659779" y="1048926"/>
              <a:ext cx="917411" cy="1175352"/>
            </a:xfrm>
            <a:prstGeom prst="rect">
              <a:avLst/>
            </a:prstGeom>
            <a:solidFill>
              <a:schemeClr val="bg1"/>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0" name="Picture 119">
              <a:extLst>
                <a:ext uri="{FF2B5EF4-FFF2-40B4-BE49-F238E27FC236}">
                  <a16:creationId xmlns:a16="http://schemas.microsoft.com/office/drawing/2014/main" id="{ED70FC75-CF03-4314-9363-D22B5A3FD444}"/>
                </a:ext>
              </a:extLst>
            </p:cNvPr>
            <p:cNvPicPr>
              <a:picLocks noChangeAspect="1"/>
            </p:cNvPicPr>
            <p:nvPr/>
          </p:nvPicPr>
          <p:blipFill rotWithShape="1">
            <a:blip r:embed="rId4"/>
            <a:srcRect l="3771" r="5587" b="2797"/>
            <a:stretch/>
          </p:blipFill>
          <p:spPr>
            <a:xfrm>
              <a:off x="4710597" y="1252932"/>
              <a:ext cx="838072" cy="944177"/>
            </a:xfrm>
            <a:prstGeom prst="rect">
              <a:avLst/>
            </a:prstGeom>
          </p:spPr>
        </p:pic>
        <p:sp>
          <p:nvSpPr>
            <p:cNvPr id="121" name="TextBox 120">
              <a:extLst>
                <a:ext uri="{FF2B5EF4-FFF2-40B4-BE49-F238E27FC236}">
                  <a16:creationId xmlns:a16="http://schemas.microsoft.com/office/drawing/2014/main" id="{1665BA00-2E1E-4345-9F70-272801003BB9}"/>
                </a:ext>
              </a:extLst>
            </p:cNvPr>
            <p:cNvSpPr txBox="1"/>
            <p:nvPr/>
          </p:nvSpPr>
          <p:spPr>
            <a:xfrm>
              <a:off x="4714107" y="1003306"/>
              <a:ext cx="896526" cy="276999"/>
            </a:xfrm>
            <a:prstGeom prst="rect">
              <a:avLst/>
            </a:prstGeom>
            <a:noFill/>
          </p:spPr>
          <p:txBody>
            <a:bodyPr wrap="square" rtlCol="0">
              <a:spAutoFit/>
            </a:bodyPr>
            <a:lstStyle/>
            <a:p>
              <a:r>
                <a:rPr lang="en-US" sz="1200" b="1" u="sng" dirty="0"/>
                <a:t>PFBA (ppb)</a:t>
              </a:r>
            </a:p>
          </p:txBody>
        </p:sp>
      </p:grpSp>
      <p:sp>
        <p:nvSpPr>
          <p:cNvPr id="182" name="Rectangle 181">
            <a:extLst>
              <a:ext uri="{FF2B5EF4-FFF2-40B4-BE49-F238E27FC236}">
                <a16:creationId xmlns:a16="http://schemas.microsoft.com/office/drawing/2014/main" id="{2698D1E9-AF0F-4EB1-B6D2-A35E18503C68}"/>
              </a:ext>
            </a:extLst>
          </p:cNvPr>
          <p:cNvSpPr/>
          <p:nvPr/>
        </p:nvSpPr>
        <p:spPr>
          <a:xfrm>
            <a:off x="10302475" y="3820263"/>
            <a:ext cx="1643498" cy="2658461"/>
          </a:xfrm>
          <a:prstGeom prst="rect">
            <a:avLst/>
          </a:prstGeom>
          <a:noFill/>
          <a:ln w="1905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6CA7EF0A-74E3-4322-8270-B490D3DE256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23980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 Same Side Corner Rectangle 347">
            <a:extLst>
              <a:ext uri="{FF2B5EF4-FFF2-40B4-BE49-F238E27FC236}">
                <a16:creationId xmlns:a16="http://schemas.microsoft.com/office/drawing/2014/main" id="{5D956C5D-62C1-4169-AF9C-3FC16E8F4602}"/>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7" name="Round Same Side Corner Rectangle 348">
            <a:extLst>
              <a:ext uri="{FF2B5EF4-FFF2-40B4-BE49-F238E27FC236}">
                <a16:creationId xmlns:a16="http://schemas.microsoft.com/office/drawing/2014/main" id="{8411F7D2-E012-4314-AA6A-5BB2973B5F81}"/>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From the Surface to the Subsurface</a:t>
            </a:r>
          </a:p>
        </p:txBody>
      </p:sp>
      <p:sp>
        <p:nvSpPr>
          <p:cNvPr id="44" name="TextBox 43">
            <a:extLst>
              <a:ext uri="{FF2B5EF4-FFF2-40B4-BE49-F238E27FC236}">
                <a16:creationId xmlns:a16="http://schemas.microsoft.com/office/drawing/2014/main" id="{61F33648-3C8E-46AE-BC2F-6936AC687787}"/>
              </a:ext>
            </a:extLst>
          </p:cNvPr>
          <p:cNvSpPr txBox="1"/>
          <p:nvPr/>
        </p:nvSpPr>
        <p:spPr>
          <a:xfrm>
            <a:off x="1606507" y="4487849"/>
            <a:ext cx="10488806" cy="2283295"/>
          </a:xfrm>
          <a:prstGeom prst="rect">
            <a:avLst/>
          </a:prstGeom>
          <a:solidFill>
            <a:schemeClr val="bg1"/>
          </a:solidFill>
          <a:ln w="34925">
            <a:solidFill>
              <a:srgbClr val="00B0F0"/>
            </a:solidFill>
          </a:ln>
        </p:spPr>
        <p:txBody>
          <a:bodyPr wrap="square" lIns="91440" tIns="45720" rIns="91440" bIns="45720" rtlCol="0" anchor="t">
            <a:no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Segment 5: Bedrock Geology and Hydrogeology</a:t>
            </a:r>
          </a:p>
          <a:p>
            <a:pPr algn="ctr" defTabSz="1063460" fontAlgn="auto">
              <a:spcBef>
                <a:spcPts val="0"/>
              </a:spcBef>
              <a:spcAft>
                <a:spcPts val="0"/>
              </a:spcAft>
              <a:defRPr/>
            </a:pPr>
            <a:endParaRPr lang="en-US" sz="500" b="1" dirty="0">
              <a:solidFill>
                <a:srgbClr val="00B0F0"/>
              </a:solidFill>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The bedrock geology in Segment 5 is diverse and contributes to a </a:t>
            </a:r>
            <a:r>
              <a:rPr lang="en-US" sz="1050" dirty="0" err="1">
                <a:latin typeface="Arial" panose="020B0604020202020204" pitchFamily="34" charset="0"/>
                <a:cs typeface="Arial" panose="020B0604020202020204" pitchFamily="34" charset="0"/>
              </a:rPr>
              <a:t>hydrogeologically</a:t>
            </a:r>
            <a:r>
              <a:rPr lang="en-US" sz="1050" dirty="0">
                <a:latin typeface="Arial" panose="020B0604020202020204" pitchFamily="34" charset="0"/>
                <a:cs typeface="Arial" panose="020B0604020202020204" pitchFamily="34" charset="0"/>
              </a:rPr>
              <a:t> complex system that likely influences PFAS migration from the Washington County Landfill (WCL) and nearby surface water bodies to groundwater. </a:t>
            </a:r>
          </a:p>
          <a:p>
            <a:pPr algn="ctr"/>
            <a:endParaRPr lang="en-US" sz="400" dirty="0">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The Sunfish Lake area is underlain by both the St. Peter Sandstone and Shakopee Dolostone. The St. Peter Aquifer is disconnected throughout the area and thin where present. Due to the lack of confining layers between these units, both the St. Peter and the Shakopee aquifers are connected to the overlying shallow subsurface groundwater and surface water. The Shakopee Aquifer is underlain by the Oneota Dolostone Aquitard, which can be fractured and “leaky.” The extent to which the aquitard functions as a barrier to the underlying Jordan Aquifer is not well understood. </a:t>
            </a:r>
          </a:p>
          <a:p>
            <a:pPr algn="ctr"/>
            <a:endParaRPr lang="en-US" sz="400" dirty="0">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Due to the presence of the Bedrock Valley, the first encountered bedrock under Lake Elmo is primarily the Jordan Aquifer. The absence of the overlying bedrock units creates a unique direct connection between surface water and the Jordan Aquifer. Further vertical groundwater migration from the Jordan Aquifer is likely inhibited by the St. Lawrence Aquitard. </a:t>
            </a:r>
            <a:endParaRPr lang="en-US" sz="1050" dirty="0">
              <a:highlight>
                <a:srgbClr val="FFFF00"/>
              </a:highlight>
              <a:latin typeface="Arial" panose="020B0604020202020204" pitchFamily="34" charset="0"/>
              <a:cs typeface="Arial" panose="020B0604020202020204" pitchFamily="34" charset="0"/>
            </a:endParaRPr>
          </a:p>
          <a:p>
            <a:pPr algn="ctr"/>
            <a:endParaRPr lang="en-US" sz="400" strike="sngStrike" dirty="0">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These geologic conditions may allow groundwater migration into the Jordan Aquifer through two pathways: through the “leaky” Oneota Aquitard and through the Bedrock Valley.  </a:t>
            </a:r>
            <a:endParaRPr lang="en-US" sz="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300" b="1" dirty="0">
              <a:solidFill>
                <a:srgbClr val="00B0F0"/>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21415634-D780-464F-85D2-DB4C7530E927}"/>
              </a:ext>
            </a:extLst>
          </p:cNvPr>
          <p:cNvSpPr txBox="1"/>
          <p:nvPr/>
        </p:nvSpPr>
        <p:spPr>
          <a:xfrm>
            <a:off x="6103357" y="1167983"/>
            <a:ext cx="5649354" cy="2168021"/>
          </a:xfrm>
          <a:prstGeom prst="rect">
            <a:avLst/>
          </a:prstGeom>
          <a:solidFill>
            <a:schemeClr val="bg1"/>
          </a:solidFill>
          <a:ln w="34925">
            <a:solidFill>
              <a:srgbClr val="00B0F0"/>
            </a:solidFill>
          </a:ln>
        </p:spPr>
        <p:txBody>
          <a:bodyPr wrap="square" lIns="91440" tIns="45720" rIns="91440" bIns="45720" rtlCol="0" anchor="t">
            <a:noAutofit/>
          </a:bodyPr>
          <a:lstStyle/>
          <a:p>
            <a:pPr algn="ctr"/>
            <a:endParaRPr lang="en-US" sz="300" b="1" dirty="0">
              <a:solidFill>
                <a:srgbClr val="00B0F0"/>
              </a:solidFill>
              <a:latin typeface="Arial" panose="020B0604020202020204" pitchFamily="34" charset="0"/>
              <a:cs typeface="Arial" panose="020B0604020202020204" pitchFamily="34" charset="0"/>
            </a:endParaRPr>
          </a:p>
          <a:p>
            <a:pPr algn="ctr"/>
            <a:r>
              <a:rPr lang="en-US" sz="1200" b="1" dirty="0">
                <a:solidFill>
                  <a:srgbClr val="00B0F0"/>
                </a:solidFill>
                <a:latin typeface="Arial" panose="020B0604020202020204" pitchFamily="34" charset="0"/>
                <a:cs typeface="Arial" panose="020B0604020202020204" pitchFamily="34" charset="0"/>
              </a:rPr>
              <a:t>Bedrock Valley: Geology and Hydrogeology</a:t>
            </a:r>
          </a:p>
          <a:p>
            <a:pPr algn="ctr"/>
            <a:endParaRPr lang="en-US" sz="600" b="1" dirty="0">
              <a:solidFill>
                <a:srgbClr val="00B0F0"/>
              </a:solidFill>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Lake Elmo is situated within a buried bedrock valley, a thin, deeply incised paleochannel comprised of deeply eroded bedrock units filled in with glacial and alluvial sediments. The bedrock valley exposes deeper bedrock aquifers to the surficial sediments and surface water bodies. </a:t>
            </a:r>
          </a:p>
          <a:p>
            <a:pPr algn="ctr"/>
            <a:endParaRPr lang="en-US" sz="1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As a result of the high conductivity typical of these surficial sediments, groundwater flow within the bedrock valley is both eastward across the valley and downward through the valley. Specifically in Lake Elmo, the absence of the Oneota Dolostone Aquitard, which typically inhibits vertical groundwater flow from the shallow subsurface, allows for a direct connection from the surface to the Jordan Aquifer</a:t>
            </a:r>
            <a:r>
              <a:rPr lang="en-US" sz="1050" dirty="0">
                <a:latin typeface="Arial" panose="020B0604020202020204" pitchFamily="34" charset="0"/>
                <a:cs typeface="Arial" panose="020B0604020202020204" pitchFamily="34" charset="0"/>
              </a:rPr>
              <a:t>.</a:t>
            </a:r>
            <a:endParaRPr lang="en-US" sz="300" b="1" dirty="0">
              <a:solidFill>
                <a:srgbClr val="00B0F0"/>
              </a:solidFill>
              <a:latin typeface="Arial" panose="020B0604020202020204" pitchFamily="34" charset="0"/>
              <a:cs typeface="Arial" panose="020B0604020202020204" pitchFamily="34" charset="0"/>
            </a:endParaRPr>
          </a:p>
        </p:txBody>
      </p:sp>
      <p:pic>
        <p:nvPicPr>
          <p:cNvPr id="86" name="Picture 85">
            <a:extLst>
              <a:ext uri="{FF2B5EF4-FFF2-40B4-BE49-F238E27FC236}">
                <a16:creationId xmlns:a16="http://schemas.microsoft.com/office/drawing/2014/main" id="{0C11CD7A-9840-47AE-B038-13FF49BBBE9E}"/>
              </a:ext>
            </a:extLst>
          </p:cNvPr>
          <p:cNvPicPr>
            <a:picLocks noChangeAspect="1"/>
          </p:cNvPicPr>
          <p:nvPr/>
        </p:nvPicPr>
        <p:blipFill rotWithShape="1">
          <a:blip r:embed="rId2"/>
          <a:srcRect l="11935" t="22463" b="444"/>
          <a:stretch/>
        </p:blipFill>
        <p:spPr>
          <a:xfrm>
            <a:off x="95092" y="1041810"/>
            <a:ext cx="1425349" cy="4571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9" name="Rounded Rectangle 5">
            <a:extLst>
              <a:ext uri="{FF2B5EF4-FFF2-40B4-BE49-F238E27FC236}">
                <a16:creationId xmlns:a16="http://schemas.microsoft.com/office/drawing/2014/main" id="{DFA0236A-0A51-4795-BD90-9E2B40AD5F68}"/>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857AC6E-1947-47BE-B7BB-563773B787F0}"/>
              </a:ext>
            </a:extLst>
          </p:cNvPr>
          <p:cNvGrpSpPr/>
          <p:nvPr/>
        </p:nvGrpSpPr>
        <p:grpSpPr>
          <a:xfrm>
            <a:off x="1546246" y="1019221"/>
            <a:ext cx="4323942" cy="3418221"/>
            <a:chOff x="2065118" y="912059"/>
            <a:chExt cx="4323942" cy="3418221"/>
          </a:xfrm>
        </p:grpSpPr>
        <p:grpSp>
          <p:nvGrpSpPr>
            <p:cNvPr id="43" name="Group 42">
              <a:extLst>
                <a:ext uri="{FF2B5EF4-FFF2-40B4-BE49-F238E27FC236}">
                  <a16:creationId xmlns:a16="http://schemas.microsoft.com/office/drawing/2014/main" id="{35425E07-CB88-4858-ADFB-1B56D080760C}"/>
                </a:ext>
              </a:extLst>
            </p:cNvPr>
            <p:cNvGrpSpPr/>
            <p:nvPr/>
          </p:nvGrpSpPr>
          <p:grpSpPr>
            <a:xfrm>
              <a:off x="2065118" y="912059"/>
              <a:ext cx="4323942" cy="3418221"/>
              <a:chOff x="1841908" y="663536"/>
              <a:chExt cx="4323942" cy="3418221"/>
            </a:xfrm>
          </p:grpSpPr>
          <p:sp>
            <p:nvSpPr>
              <p:cNvPr id="19" name="TextBox 18">
                <a:extLst>
                  <a:ext uri="{FF2B5EF4-FFF2-40B4-BE49-F238E27FC236}">
                    <a16:creationId xmlns:a16="http://schemas.microsoft.com/office/drawing/2014/main" id="{147EBD2D-36F1-4767-925E-9662BF87615F}"/>
                  </a:ext>
                </a:extLst>
              </p:cNvPr>
              <p:cNvSpPr txBox="1"/>
              <p:nvPr/>
            </p:nvSpPr>
            <p:spPr>
              <a:xfrm>
                <a:off x="4317475" y="3602505"/>
                <a:ext cx="365806"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Ꞓs</a:t>
                </a:r>
              </a:p>
            </p:txBody>
          </p:sp>
          <p:sp>
            <p:nvSpPr>
              <p:cNvPr id="92" name="TextBox 91">
                <a:extLst>
                  <a:ext uri="{FF2B5EF4-FFF2-40B4-BE49-F238E27FC236}">
                    <a16:creationId xmlns:a16="http://schemas.microsoft.com/office/drawing/2014/main" id="{8A3171B4-DA26-4ABF-81F6-9AA0159BCA03}"/>
                  </a:ext>
                </a:extLst>
              </p:cNvPr>
              <p:cNvSpPr txBox="1"/>
              <p:nvPr/>
            </p:nvSpPr>
            <p:spPr>
              <a:xfrm>
                <a:off x="4842912" y="2550041"/>
                <a:ext cx="40588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Ꞓ</a:t>
                </a:r>
                <a:r>
                  <a:rPr lang="en-US" dirty="0"/>
                  <a:t>j</a:t>
                </a:r>
                <a:endParaRPr lang="en-US" sz="1100" dirty="0"/>
              </a:p>
            </p:txBody>
          </p:sp>
          <p:grpSp>
            <p:nvGrpSpPr>
              <p:cNvPr id="37" name="Group 36">
                <a:extLst>
                  <a:ext uri="{FF2B5EF4-FFF2-40B4-BE49-F238E27FC236}">
                    <a16:creationId xmlns:a16="http://schemas.microsoft.com/office/drawing/2014/main" id="{1996B9A1-C2E4-45F1-80E7-F5F051BBBEEE}"/>
                  </a:ext>
                </a:extLst>
              </p:cNvPr>
              <p:cNvGrpSpPr/>
              <p:nvPr/>
            </p:nvGrpSpPr>
            <p:grpSpPr>
              <a:xfrm>
                <a:off x="1984177" y="663536"/>
                <a:ext cx="4181673" cy="3418221"/>
                <a:chOff x="1984177" y="663536"/>
                <a:chExt cx="4181673" cy="3418221"/>
              </a:xfrm>
            </p:grpSpPr>
            <p:pic>
              <p:nvPicPr>
                <p:cNvPr id="34" name="Picture 33">
                  <a:extLst>
                    <a:ext uri="{FF2B5EF4-FFF2-40B4-BE49-F238E27FC236}">
                      <a16:creationId xmlns:a16="http://schemas.microsoft.com/office/drawing/2014/main" id="{EBE6B42E-B896-47BE-A91E-D5225DAE2191}"/>
                    </a:ext>
                  </a:extLst>
                </p:cNvPr>
                <p:cNvPicPr>
                  <a:picLocks noChangeAspect="1"/>
                </p:cNvPicPr>
                <p:nvPr/>
              </p:nvPicPr>
              <p:blipFill rotWithShape="1">
                <a:blip r:embed="rId3"/>
                <a:srcRect l="8826" t="7659" r="1" b="4257"/>
                <a:stretch/>
              </p:blipFill>
              <p:spPr>
                <a:xfrm>
                  <a:off x="1984177" y="663536"/>
                  <a:ext cx="4170779" cy="3410286"/>
                </a:xfrm>
                <a:prstGeom prst="rect">
                  <a:avLst/>
                </a:prstGeom>
                <a:ln w="19050">
                  <a:solidFill>
                    <a:schemeClr val="tx1"/>
                  </a:solidFill>
                </a:ln>
              </p:spPr>
            </p:pic>
            <p:grpSp>
              <p:nvGrpSpPr>
                <p:cNvPr id="31" name="Group 30">
                  <a:extLst>
                    <a:ext uri="{FF2B5EF4-FFF2-40B4-BE49-F238E27FC236}">
                      <a16:creationId xmlns:a16="http://schemas.microsoft.com/office/drawing/2014/main" id="{B2A917C3-200C-40E5-A2BD-97B3D82E1373}"/>
                    </a:ext>
                  </a:extLst>
                </p:cNvPr>
                <p:cNvGrpSpPr/>
                <p:nvPr/>
              </p:nvGrpSpPr>
              <p:grpSpPr>
                <a:xfrm>
                  <a:off x="2882566" y="772187"/>
                  <a:ext cx="3283284" cy="3309570"/>
                  <a:chOff x="2882566" y="772187"/>
                  <a:chExt cx="3283284" cy="3309570"/>
                </a:xfrm>
              </p:grpSpPr>
              <p:grpSp>
                <p:nvGrpSpPr>
                  <p:cNvPr id="29" name="Group 28">
                    <a:extLst>
                      <a:ext uri="{FF2B5EF4-FFF2-40B4-BE49-F238E27FC236}">
                        <a16:creationId xmlns:a16="http://schemas.microsoft.com/office/drawing/2014/main" id="{83F617E1-8993-46C7-87D9-2FF2CF36B2C5}"/>
                      </a:ext>
                    </a:extLst>
                  </p:cNvPr>
                  <p:cNvGrpSpPr/>
                  <p:nvPr/>
                </p:nvGrpSpPr>
                <p:grpSpPr>
                  <a:xfrm>
                    <a:off x="2882566" y="772187"/>
                    <a:ext cx="3283284" cy="3309570"/>
                    <a:chOff x="2882566" y="772187"/>
                    <a:chExt cx="3283284" cy="3309570"/>
                  </a:xfrm>
                </p:grpSpPr>
                <p:grpSp>
                  <p:nvGrpSpPr>
                    <p:cNvPr id="26" name="Group 25">
                      <a:extLst>
                        <a:ext uri="{FF2B5EF4-FFF2-40B4-BE49-F238E27FC236}">
                          <a16:creationId xmlns:a16="http://schemas.microsoft.com/office/drawing/2014/main" id="{A6B97A0A-ABCB-46D4-8A44-70D4A92F51C1}"/>
                        </a:ext>
                      </a:extLst>
                    </p:cNvPr>
                    <p:cNvGrpSpPr/>
                    <p:nvPr/>
                  </p:nvGrpSpPr>
                  <p:grpSpPr>
                    <a:xfrm>
                      <a:off x="2882566" y="772187"/>
                      <a:ext cx="3283284" cy="3309570"/>
                      <a:chOff x="2882566" y="772187"/>
                      <a:chExt cx="3283284" cy="3309570"/>
                    </a:xfrm>
                  </p:grpSpPr>
                  <p:grpSp>
                    <p:nvGrpSpPr>
                      <p:cNvPr id="22" name="Group 21">
                        <a:extLst>
                          <a:ext uri="{FF2B5EF4-FFF2-40B4-BE49-F238E27FC236}">
                            <a16:creationId xmlns:a16="http://schemas.microsoft.com/office/drawing/2014/main" id="{31579052-FAE4-4A0E-9B55-1609A067AB05}"/>
                          </a:ext>
                        </a:extLst>
                      </p:cNvPr>
                      <p:cNvGrpSpPr/>
                      <p:nvPr/>
                    </p:nvGrpSpPr>
                    <p:grpSpPr>
                      <a:xfrm>
                        <a:off x="2882566" y="2388991"/>
                        <a:ext cx="3212380" cy="1678481"/>
                        <a:chOff x="3077609" y="2363294"/>
                        <a:chExt cx="3212380" cy="1678481"/>
                      </a:xfrm>
                    </p:grpSpPr>
                    <p:grpSp>
                      <p:nvGrpSpPr>
                        <p:cNvPr id="21" name="Group 20">
                          <a:extLst>
                            <a:ext uri="{FF2B5EF4-FFF2-40B4-BE49-F238E27FC236}">
                              <a16:creationId xmlns:a16="http://schemas.microsoft.com/office/drawing/2014/main" id="{09CBDD1F-5D3A-4764-8DE2-6D496417B79B}"/>
                            </a:ext>
                          </a:extLst>
                        </p:cNvPr>
                        <p:cNvGrpSpPr/>
                        <p:nvPr/>
                      </p:nvGrpSpPr>
                      <p:grpSpPr>
                        <a:xfrm>
                          <a:off x="3206749" y="2363294"/>
                          <a:ext cx="3083240" cy="1678481"/>
                          <a:chOff x="3206749" y="2363294"/>
                          <a:chExt cx="3083240" cy="1678481"/>
                        </a:xfrm>
                      </p:grpSpPr>
                      <p:sp>
                        <p:nvSpPr>
                          <p:cNvPr id="41" name="TextBox 40">
                            <a:extLst>
                              <a:ext uri="{FF2B5EF4-FFF2-40B4-BE49-F238E27FC236}">
                                <a16:creationId xmlns:a16="http://schemas.microsoft.com/office/drawing/2014/main" id="{E58775AE-2E06-45C4-B576-F8550F51E247}"/>
                              </a:ext>
                            </a:extLst>
                          </p:cNvPr>
                          <p:cNvSpPr txBox="1"/>
                          <p:nvPr/>
                        </p:nvSpPr>
                        <p:spPr>
                          <a:xfrm>
                            <a:off x="5736183" y="2363294"/>
                            <a:ext cx="553806" cy="369332"/>
                          </a:xfrm>
                          <a:prstGeom prst="rect">
                            <a:avLst/>
                          </a:prstGeom>
                          <a:noFill/>
                        </p:spPr>
                        <p:txBody>
                          <a:bodyPr wrap="none" rtlCol="0">
                            <a:spAutoFit/>
                          </a:bodyPr>
                          <a:lstStyle/>
                          <a:p>
                            <a:r>
                              <a:rPr lang="en-US" dirty="0"/>
                              <a:t>Ops</a:t>
                            </a:r>
                          </a:p>
                        </p:txBody>
                      </p:sp>
                      <p:sp>
                        <p:nvSpPr>
                          <p:cNvPr id="18" name="Freeform: Shape 17">
                            <a:extLst>
                              <a:ext uri="{FF2B5EF4-FFF2-40B4-BE49-F238E27FC236}">
                                <a16:creationId xmlns:a16="http://schemas.microsoft.com/office/drawing/2014/main" id="{4BA27F6A-1735-44B4-A0E1-C7BF58D2071D}"/>
                              </a:ext>
                            </a:extLst>
                          </p:cNvPr>
                          <p:cNvSpPr/>
                          <p:nvPr/>
                        </p:nvSpPr>
                        <p:spPr>
                          <a:xfrm>
                            <a:off x="3206749" y="2889250"/>
                            <a:ext cx="795975" cy="1152525"/>
                          </a:xfrm>
                          <a:custGeom>
                            <a:avLst/>
                            <a:gdLst>
                              <a:gd name="connsiteX0" fmla="*/ 682625 w 723900"/>
                              <a:gd name="connsiteY0" fmla="*/ 866775 h 1152525"/>
                              <a:gd name="connsiteX1" fmla="*/ 717550 w 723900"/>
                              <a:gd name="connsiteY1" fmla="*/ 920750 h 1152525"/>
                              <a:gd name="connsiteX2" fmla="*/ 708025 w 723900"/>
                              <a:gd name="connsiteY2" fmla="*/ 971550 h 1152525"/>
                              <a:gd name="connsiteX3" fmla="*/ 723900 w 723900"/>
                              <a:gd name="connsiteY3" fmla="*/ 1009650 h 1152525"/>
                              <a:gd name="connsiteX4" fmla="*/ 717550 w 723900"/>
                              <a:gd name="connsiteY4" fmla="*/ 1060450 h 1152525"/>
                              <a:gd name="connsiteX5" fmla="*/ 723900 w 723900"/>
                              <a:gd name="connsiteY5" fmla="*/ 1104900 h 1152525"/>
                              <a:gd name="connsiteX6" fmla="*/ 714375 w 723900"/>
                              <a:gd name="connsiteY6" fmla="*/ 1149350 h 1152525"/>
                              <a:gd name="connsiteX7" fmla="*/ 577850 w 723900"/>
                              <a:gd name="connsiteY7" fmla="*/ 1152525 h 1152525"/>
                              <a:gd name="connsiteX8" fmla="*/ 542925 w 723900"/>
                              <a:gd name="connsiteY8" fmla="*/ 1152525 h 1152525"/>
                              <a:gd name="connsiteX9" fmla="*/ 549275 w 723900"/>
                              <a:gd name="connsiteY9" fmla="*/ 1089025 h 1152525"/>
                              <a:gd name="connsiteX10" fmla="*/ 527050 w 723900"/>
                              <a:gd name="connsiteY10" fmla="*/ 1031875 h 1152525"/>
                              <a:gd name="connsiteX11" fmla="*/ 460375 w 723900"/>
                              <a:gd name="connsiteY11" fmla="*/ 1120775 h 1152525"/>
                              <a:gd name="connsiteX12" fmla="*/ 415925 w 723900"/>
                              <a:gd name="connsiteY12" fmla="*/ 1114425 h 1152525"/>
                              <a:gd name="connsiteX13" fmla="*/ 355600 w 723900"/>
                              <a:gd name="connsiteY13" fmla="*/ 1057275 h 1152525"/>
                              <a:gd name="connsiteX14" fmla="*/ 342900 w 723900"/>
                              <a:gd name="connsiteY14" fmla="*/ 946150 h 1152525"/>
                              <a:gd name="connsiteX15" fmla="*/ 342900 w 723900"/>
                              <a:gd name="connsiteY15" fmla="*/ 860425 h 1152525"/>
                              <a:gd name="connsiteX16" fmla="*/ 314325 w 723900"/>
                              <a:gd name="connsiteY16" fmla="*/ 812800 h 1152525"/>
                              <a:gd name="connsiteX17" fmla="*/ 311150 w 723900"/>
                              <a:gd name="connsiteY17" fmla="*/ 739775 h 1152525"/>
                              <a:gd name="connsiteX18" fmla="*/ 307975 w 723900"/>
                              <a:gd name="connsiteY18" fmla="*/ 666750 h 1152525"/>
                              <a:gd name="connsiteX19" fmla="*/ 304800 w 723900"/>
                              <a:gd name="connsiteY19" fmla="*/ 619125 h 1152525"/>
                              <a:gd name="connsiteX20" fmla="*/ 295275 w 723900"/>
                              <a:gd name="connsiteY20" fmla="*/ 542925 h 1152525"/>
                              <a:gd name="connsiteX21" fmla="*/ 247650 w 723900"/>
                              <a:gd name="connsiteY21" fmla="*/ 517525 h 1152525"/>
                              <a:gd name="connsiteX22" fmla="*/ 219075 w 723900"/>
                              <a:gd name="connsiteY22" fmla="*/ 479425 h 1152525"/>
                              <a:gd name="connsiteX23" fmla="*/ 206375 w 723900"/>
                              <a:gd name="connsiteY23" fmla="*/ 444500 h 1152525"/>
                              <a:gd name="connsiteX24" fmla="*/ 133350 w 723900"/>
                              <a:gd name="connsiteY24" fmla="*/ 400050 h 1152525"/>
                              <a:gd name="connsiteX25" fmla="*/ 98425 w 723900"/>
                              <a:gd name="connsiteY25" fmla="*/ 377825 h 1152525"/>
                              <a:gd name="connsiteX26" fmla="*/ 82550 w 723900"/>
                              <a:gd name="connsiteY26" fmla="*/ 368300 h 1152525"/>
                              <a:gd name="connsiteX27" fmla="*/ 139700 w 723900"/>
                              <a:gd name="connsiteY27" fmla="*/ 304800 h 1152525"/>
                              <a:gd name="connsiteX28" fmla="*/ 177800 w 723900"/>
                              <a:gd name="connsiteY28" fmla="*/ 263525 h 1152525"/>
                              <a:gd name="connsiteX29" fmla="*/ 168275 w 723900"/>
                              <a:gd name="connsiteY29" fmla="*/ 225425 h 1152525"/>
                              <a:gd name="connsiteX30" fmla="*/ 158750 w 723900"/>
                              <a:gd name="connsiteY30" fmla="*/ 146050 h 1152525"/>
                              <a:gd name="connsiteX31" fmla="*/ 123825 w 723900"/>
                              <a:gd name="connsiteY31" fmla="*/ 114300 h 1152525"/>
                              <a:gd name="connsiteX32" fmla="*/ 41275 w 723900"/>
                              <a:gd name="connsiteY32" fmla="*/ 69850 h 1152525"/>
                              <a:gd name="connsiteX33" fmla="*/ 6350 w 723900"/>
                              <a:gd name="connsiteY33" fmla="*/ 38100 h 1152525"/>
                              <a:gd name="connsiteX34" fmla="*/ 0 w 723900"/>
                              <a:gd name="connsiteY34" fmla="*/ 25400 h 1152525"/>
                              <a:gd name="connsiteX35" fmla="*/ 28575 w 723900"/>
                              <a:gd name="connsiteY35" fmla="*/ 0 h 1152525"/>
                              <a:gd name="connsiteX36" fmla="*/ 123825 w 723900"/>
                              <a:gd name="connsiteY36" fmla="*/ 31750 h 1152525"/>
                              <a:gd name="connsiteX37" fmla="*/ 165100 w 723900"/>
                              <a:gd name="connsiteY37" fmla="*/ 101600 h 1152525"/>
                              <a:gd name="connsiteX38" fmla="*/ 203200 w 723900"/>
                              <a:gd name="connsiteY38" fmla="*/ 152400 h 1152525"/>
                              <a:gd name="connsiteX39" fmla="*/ 212725 w 723900"/>
                              <a:gd name="connsiteY39" fmla="*/ 254000 h 1152525"/>
                              <a:gd name="connsiteX40" fmla="*/ 212725 w 723900"/>
                              <a:gd name="connsiteY40" fmla="*/ 28575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784225 w 784225"/>
                              <a:gd name="connsiteY40"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400050 w 784225"/>
                              <a:gd name="connsiteY40" fmla="*/ 441325 h 1152525"/>
                              <a:gd name="connsiteX41" fmla="*/ 784225 w 784225"/>
                              <a:gd name="connsiteY41"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784225 w 784225"/>
                              <a:gd name="connsiteY41"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784225 w 784225"/>
                              <a:gd name="connsiteY41"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384175 w 784225"/>
                              <a:gd name="connsiteY41" fmla="*/ 482600 h 1152525"/>
                              <a:gd name="connsiteX42" fmla="*/ 784225 w 784225"/>
                              <a:gd name="connsiteY42"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384175 w 784225"/>
                              <a:gd name="connsiteY41" fmla="*/ 482600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1475 w 784225"/>
                              <a:gd name="connsiteY42" fmla="*/ 396875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1475 w 784225"/>
                              <a:gd name="connsiteY42" fmla="*/ 396875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1475 w 784225"/>
                              <a:gd name="connsiteY42" fmla="*/ 396875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95300 w 784225"/>
                              <a:gd name="connsiteY43" fmla="*/ 479425 h 1152525"/>
                              <a:gd name="connsiteX44" fmla="*/ 784225 w 784225"/>
                              <a:gd name="connsiteY44"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95300 w 784225"/>
                              <a:gd name="connsiteY43" fmla="*/ 479425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46100 w 784225"/>
                              <a:gd name="connsiteY44" fmla="*/ 612775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46100 w 784225"/>
                              <a:gd name="connsiteY44" fmla="*/ 612775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63575 w 784225"/>
                              <a:gd name="connsiteY45" fmla="*/ 711200 h 1152525"/>
                              <a:gd name="connsiteX46" fmla="*/ 784225 w 784225"/>
                              <a:gd name="connsiteY46"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84225 w 784225"/>
                              <a:gd name="connsiteY46"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84225 w 784225"/>
                              <a:gd name="connsiteY46"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36600 w 784225"/>
                              <a:gd name="connsiteY46" fmla="*/ 765175 h 1152525"/>
                              <a:gd name="connsiteX47" fmla="*/ 784225 w 784225"/>
                              <a:gd name="connsiteY47"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39775 w 784225"/>
                              <a:gd name="connsiteY46" fmla="*/ 746125 h 1152525"/>
                              <a:gd name="connsiteX47" fmla="*/ 784225 w 784225"/>
                              <a:gd name="connsiteY47" fmla="*/ 838200 h 1152525"/>
                              <a:gd name="connsiteX0" fmla="*/ 682625 w 787400"/>
                              <a:gd name="connsiteY0" fmla="*/ 866775 h 1152525"/>
                              <a:gd name="connsiteX1" fmla="*/ 717550 w 787400"/>
                              <a:gd name="connsiteY1" fmla="*/ 920750 h 1152525"/>
                              <a:gd name="connsiteX2" fmla="*/ 708025 w 787400"/>
                              <a:gd name="connsiteY2" fmla="*/ 971550 h 1152525"/>
                              <a:gd name="connsiteX3" fmla="*/ 723900 w 787400"/>
                              <a:gd name="connsiteY3" fmla="*/ 1009650 h 1152525"/>
                              <a:gd name="connsiteX4" fmla="*/ 717550 w 787400"/>
                              <a:gd name="connsiteY4" fmla="*/ 1060450 h 1152525"/>
                              <a:gd name="connsiteX5" fmla="*/ 723900 w 787400"/>
                              <a:gd name="connsiteY5" fmla="*/ 1104900 h 1152525"/>
                              <a:gd name="connsiteX6" fmla="*/ 714375 w 787400"/>
                              <a:gd name="connsiteY6" fmla="*/ 1149350 h 1152525"/>
                              <a:gd name="connsiteX7" fmla="*/ 577850 w 787400"/>
                              <a:gd name="connsiteY7" fmla="*/ 1152525 h 1152525"/>
                              <a:gd name="connsiteX8" fmla="*/ 542925 w 787400"/>
                              <a:gd name="connsiteY8" fmla="*/ 1152525 h 1152525"/>
                              <a:gd name="connsiteX9" fmla="*/ 549275 w 787400"/>
                              <a:gd name="connsiteY9" fmla="*/ 1089025 h 1152525"/>
                              <a:gd name="connsiteX10" fmla="*/ 527050 w 787400"/>
                              <a:gd name="connsiteY10" fmla="*/ 1031875 h 1152525"/>
                              <a:gd name="connsiteX11" fmla="*/ 460375 w 787400"/>
                              <a:gd name="connsiteY11" fmla="*/ 1120775 h 1152525"/>
                              <a:gd name="connsiteX12" fmla="*/ 415925 w 787400"/>
                              <a:gd name="connsiteY12" fmla="*/ 1114425 h 1152525"/>
                              <a:gd name="connsiteX13" fmla="*/ 355600 w 787400"/>
                              <a:gd name="connsiteY13" fmla="*/ 1057275 h 1152525"/>
                              <a:gd name="connsiteX14" fmla="*/ 342900 w 787400"/>
                              <a:gd name="connsiteY14" fmla="*/ 946150 h 1152525"/>
                              <a:gd name="connsiteX15" fmla="*/ 342900 w 787400"/>
                              <a:gd name="connsiteY15" fmla="*/ 860425 h 1152525"/>
                              <a:gd name="connsiteX16" fmla="*/ 314325 w 787400"/>
                              <a:gd name="connsiteY16" fmla="*/ 812800 h 1152525"/>
                              <a:gd name="connsiteX17" fmla="*/ 311150 w 787400"/>
                              <a:gd name="connsiteY17" fmla="*/ 739775 h 1152525"/>
                              <a:gd name="connsiteX18" fmla="*/ 307975 w 787400"/>
                              <a:gd name="connsiteY18" fmla="*/ 666750 h 1152525"/>
                              <a:gd name="connsiteX19" fmla="*/ 304800 w 787400"/>
                              <a:gd name="connsiteY19" fmla="*/ 619125 h 1152525"/>
                              <a:gd name="connsiteX20" fmla="*/ 295275 w 787400"/>
                              <a:gd name="connsiteY20" fmla="*/ 542925 h 1152525"/>
                              <a:gd name="connsiteX21" fmla="*/ 247650 w 787400"/>
                              <a:gd name="connsiteY21" fmla="*/ 517525 h 1152525"/>
                              <a:gd name="connsiteX22" fmla="*/ 219075 w 787400"/>
                              <a:gd name="connsiteY22" fmla="*/ 479425 h 1152525"/>
                              <a:gd name="connsiteX23" fmla="*/ 206375 w 787400"/>
                              <a:gd name="connsiteY23" fmla="*/ 444500 h 1152525"/>
                              <a:gd name="connsiteX24" fmla="*/ 133350 w 787400"/>
                              <a:gd name="connsiteY24" fmla="*/ 400050 h 1152525"/>
                              <a:gd name="connsiteX25" fmla="*/ 98425 w 787400"/>
                              <a:gd name="connsiteY25" fmla="*/ 377825 h 1152525"/>
                              <a:gd name="connsiteX26" fmla="*/ 82550 w 787400"/>
                              <a:gd name="connsiteY26" fmla="*/ 368300 h 1152525"/>
                              <a:gd name="connsiteX27" fmla="*/ 139700 w 787400"/>
                              <a:gd name="connsiteY27" fmla="*/ 304800 h 1152525"/>
                              <a:gd name="connsiteX28" fmla="*/ 177800 w 787400"/>
                              <a:gd name="connsiteY28" fmla="*/ 263525 h 1152525"/>
                              <a:gd name="connsiteX29" fmla="*/ 168275 w 787400"/>
                              <a:gd name="connsiteY29" fmla="*/ 225425 h 1152525"/>
                              <a:gd name="connsiteX30" fmla="*/ 158750 w 787400"/>
                              <a:gd name="connsiteY30" fmla="*/ 146050 h 1152525"/>
                              <a:gd name="connsiteX31" fmla="*/ 123825 w 787400"/>
                              <a:gd name="connsiteY31" fmla="*/ 114300 h 1152525"/>
                              <a:gd name="connsiteX32" fmla="*/ 41275 w 787400"/>
                              <a:gd name="connsiteY32" fmla="*/ 69850 h 1152525"/>
                              <a:gd name="connsiteX33" fmla="*/ 6350 w 787400"/>
                              <a:gd name="connsiteY33" fmla="*/ 38100 h 1152525"/>
                              <a:gd name="connsiteX34" fmla="*/ 0 w 787400"/>
                              <a:gd name="connsiteY34" fmla="*/ 25400 h 1152525"/>
                              <a:gd name="connsiteX35" fmla="*/ 28575 w 787400"/>
                              <a:gd name="connsiteY35" fmla="*/ 0 h 1152525"/>
                              <a:gd name="connsiteX36" fmla="*/ 123825 w 787400"/>
                              <a:gd name="connsiteY36" fmla="*/ 31750 h 1152525"/>
                              <a:gd name="connsiteX37" fmla="*/ 165100 w 787400"/>
                              <a:gd name="connsiteY37" fmla="*/ 101600 h 1152525"/>
                              <a:gd name="connsiteX38" fmla="*/ 203200 w 787400"/>
                              <a:gd name="connsiteY38" fmla="*/ 152400 h 1152525"/>
                              <a:gd name="connsiteX39" fmla="*/ 212725 w 787400"/>
                              <a:gd name="connsiteY39" fmla="*/ 254000 h 1152525"/>
                              <a:gd name="connsiteX40" fmla="*/ 203200 w 787400"/>
                              <a:gd name="connsiteY40" fmla="*/ 301625 h 1152525"/>
                              <a:gd name="connsiteX41" fmla="*/ 263525 w 787400"/>
                              <a:gd name="connsiteY41" fmla="*/ 409575 h 1152525"/>
                              <a:gd name="connsiteX42" fmla="*/ 374650 w 787400"/>
                              <a:gd name="connsiteY42" fmla="*/ 368300 h 1152525"/>
                              <a:gd name="connsiteX43" fmla="*/ 485775 w 787400"/>
                              <a:gd name="connsiteY43" fmla="*/ 431800 h 1152525"/>
                              <a:gd name="connsiteX44" fmla="*/ 536575 w 787400"/>
                              <a:gd name="connsiteY44" fmla="*/ 615950 h 1152525"/>
                              <a:gd name="connsiteX45" fmla="*/ 673100 w 787400"/>
                              <a:gd name="connsiteY45" fmla="*/ 673100 h 1152525"/>
                              <a:gd name="connsiteX46" fmla="*/ 739775 w 787400"/>
                              <a:gd name="connsiteY46" fmla="*/ 746125 h 1152525"/>
                              <a:gd name="connsiteX47" fmla="*/ 787400 w 787400"/>
                              <a:gd name="connsiteY47" fmla="*/ 787400 h 1152525"/>
                              <a:gd name="connsiteX0" fmla="*/ 682625 w 740510"/>
                              <a:gd name="connsiteY0" fmla="*/ 866775 h 1152525"/>
                              <a:gd name="connsiteX1" fmla="*/ 717550 w 740510"/>
                              <a:gd name="connsiteY1" fmla="*/ 920750 h 1152525"/>
                              <a:gd name="connsiteX2" fmla="*/ 708025 w 740510"/>
                              <a:gd name="connsiteY2" fmla="*/ 971550 h 1152525"/>
                              <a:gd name="connsiteX3" fmla="*/ 723900 w 740510"/>
                              <a:gd name="connsiteY3" fmla="*/ 1009650 h 1152525"/>
                              <a:gd name="connsiteX4" fmla="*/ 717550 w 740510"/>
                              <a:gd name="connsiteY4" fmla="*/ 1060450 h 1152525"/>
                              <a:gd name="connsiteX5" fmla="*/ 723900 w 740510"/>
                              <a:gd name="connsiteY5" fmla="*/ 1104900 h 1152525"/>
                              <a:gd name="connsiteX6" fmla="*/ 714375 w 740510"/>
                              <a:gd name="connsiteY6" fmla="*/ 1149350 h 1152525"/>
                              <a:gd name="connsiteX7" fmla="*/ 577850 w 740510"/>
                              <a:gd name="connsiteY7" fmla="*/ 1152525 h 1152525"/>
                              <a:gd name="connsiteX8" fmla="*/ 542925 w 740510"/>
                              <a:gd name="connsiteY8" fmla="*/ 1152525 h 1152525"/>
                              <a:gd name="connsiteX9" fmla="*/ 549275 w 740510"/>
                              <a:gd name="connsiteY9" fmla="*/ 1089025 h 1152525"/>
                              <a:gd name="connsiteX10" fmla="*/ 527050 w 740510"/>
                              <a:gd name="connsiteY10" fmla="*/ 1031875 h 1152525"/>
                              <a:gd name="connsiteX11" fmla="*/ 460375 w 740510"/>
                              <a:gd name="connsiteY11" fmla="*/ 1120775 h 1152525"/>
                              <a:gd name="connsiteX12" fmla="*/ 415925 w 740510"/>
                              <a:gd name="connsiteY12" fmla="*/ 1114425 h 1152525"/>
                              <a:gd name="connsiteX13" fmla="*/ 355600 w 740510"/>
                              <a:gd name="connsiteY13" fmla="*/ 1057275 h 1152525"/>
                              <a:gd name="connsiteX14" fmla="*/ 342900 w 740510"/>
                              <a:gd name="connsiteY14" fmla="*/ 946150 h 1152525"/>
                              <a:gd name="connsiteX15" fmla="*/ 342900 w 740510"/>
                              <a:gd name="connsiteY15" fmla="*/ 860425 h 1152525"/>
                              <a:gd name="connsiteX16" fmla="*/ 314325 w 740510"/>
                              <a:gd name="connsiteY16" fmla="*/ 812800 h 1152525"/>
                              <a:gd name="connsiteX17" fmla="*/ 311150 w 740510"/>
                              <a:gd name="connsiteY17" fmla="*/ 739775 h 1152525"/>
                              <a:gd name="connsiteX18" fmla="*/ 307975 w 740510"/>
                              <a:gd name="connsiteY18" fmla="*/ 666750 h 1152525"/>
                              <a:gd name="connsiteX19" fmla="*/ 304800 w 740510"/>
                              <a:gd name="connsiteY19" fmla="*/ 619125 h 1152525"/>
                              <a:gd name="connsiteX20" fmla="*/ 295275 w 740510"/>
                              <a:gd name="connsiteY20" fmla="*/ 542925 h 1152525"/>
                              <a:gd name="connsiteX21" fmla="*/ 247650 w 740510"/>
                              <a:gd name="connsiteY21" fmla="*/ 517525 h 1152525"/>
                              <a:gd name="connsiteX22" fmla="*/ 219075 w 740510"/>
                              <a:gd name="connsiteY22" fmla="*/ 479425 h 1152525"/>
                              <a:gd name="connsiteX23" fmla="*/ 206375 w 740510"/>
                              <a:gd name="connsiteY23" fmla="*/ 444500 h 1152525"/>
                              <a:gd name="connsiteX24" fmla="*/ 133350 w 740510"/>
                              <a:gd name="connsiteY24" fmla="*/ 400050 h 1152525"/>
                              <a:gd name="connsiteX25" fmla="*/ 98425 w 740510"/>
                              <a:gd name="connsiteY25" fmla="*/ 377825 h 1152525"/>
                              <a:gd name="connsiteX26" fmla="*/ 82550 w 740510"/>
                              <a:gd name="connsiteY26" fmla="*/ 368300 h 1152525"/>
                              <a:gd name="connsiteX27" fmla="*/ 139700 w 740510"/>
                              <a:gd name="connsiteY27" fmla="*/ 304800 h 1152525"/>
                              <a:gd name="connsiteX28" fmla="*/ 177800 w 740510"/>
                              <a:gd name="connsiteY28" fmla="*/ 263525 h 1152525"/>
                              <a:gd name="connsiteX29" fmla="*/ 168275 w 740510"/>
                              <a:gd name="connsiteY29" fmla="*/ 225425 h 1152525"/>
                              <a:gd name="connsiteX30" fmla="*/ 158750 w 740510"/>
                              <a:gd name="connsiteY30" fmla="*/ 146050 h 1152525"/>
                              <a:gd name="connsiteX31" fmla="*/ 123825 w 740510"/>
                              <a:gd name="connsiteY31" fmla="*/ 114300 h 1152525"/>
                              <a:gd name="connsiteX32" fmla="*/ 41275 w 740510"/>
                              <a:gd name="connsiteY32" fmla="*/ 69850 h 1152525"/>
                              <a:gd name="connsiteX33" fmla="*/ 6350 w 740510"/>
                              <a:gd name="connsiteY33" fmla="*/ 38100 h 1152525"/>
                              <a:gd name="connsiteX34" fmla="*/ 0 w 740510"/>
                              <a:gd name="connsiteY34" fmla="*/ 25400 h 1152525"/>
                              <a:gd name="connsiteX35" fmla="*/ 28575 w 740510"/>
                              <a:gd name="connsiteY35" fmla="*/ 0 h 1152525"/>
                              <a:gd name="connsiteX36" fmla="*/ 123825 w 740510"/>
                              <a:gd name="connsiteY36" fmla="*/ 31750 h 1152525"/>
                              <a:gd name="connsiteX37" fmla="*/ 165100 w 740510"/>
                              <a:gd name="connsiteY37" fmla="*/ 101600 h 1152525"/>
                              <a:gd name="connsiteX38" fmla="*/ 203200 w 740510"/>
                              <a:gd name="connsiteY38" fmla="*/ 152400 h 1152525"/>
                              <a:gd name="connsiteX39" fmla="*/ 212725 w 740510"/>
                              <a:gd name="connsiteY39" fmla="*/ 254000 h 1152525"/>
                              <a:gd name="connsiteX40" fmla="*/ 203200 w 740510"/>
                              <a:gd name="connsiteY40" fmla="*/ 301625 h 1152525"/>
                              <a:gd name="connsiteX41" fmla="*/ 263525 w 740510"/>
                              <a:gd name="connsiteY41" fmla="*/ 409575 h 1152525"/>
                              <a:gd name="connsiteX42" fmla="*/ 374650 w 740510"/>
                              <a:gd name="connsiteY42" fmla="*/ 368300 h 1152525"/>
                              <a:gd name="connsiteX43" fmla="*/ 485775 w 740510"/>
                              <a:gd name="connsiteY43" fmla="*/ 431800 h 1152525"/>
                              <a:gd name="connsiteX44" fmla="*/ 536575 w 740510"/>
                              <a:gd name="connsiteY44" fmla="*/ 615950 h 1152525"/>
                              <a:gd name="connsiteX45" fmla="*/ 673100 w 740510"/>
                              <a:gd name="connsiteY45" fmla="*/ 673100 h 1152525"/>
                              <a:gd name="connsiteX46" fmla="*/ 739775 w 740510"/>
                              <a:gd name="connsiteY46" fmla="*/ 746125 h 1152525"/>
                              <a:gd name="connsiteX47" fmla="*/ 428625 w 740510"/>
                              <a:gd name="connsiteY47" fmla="*/ 819150 h 1152525"/>
                              <a:gd name="connsiteX0" fmla="*/ 682625 w 739775"/>
                              <a:gd name="connsiteY0" fmla="*/ 866775 h 1152525"/>
                              <a:gd name="connsiteX1" fmla="*/ 717550 w 739775"/>
                              <a:gd name="connsiteY1" fmla="*/ 920750 h 1152525"/>
                              <a:gd name="connsiteX2" fmla="*/ 708025 w 739775"/>
                              <a:gd name="connsiteY2" fmla="*/ 971550 h 1152525"/>
                              <a:gd name="connsiteX3" fmla="*/ 723900 w 739775"/>
                              <a:gd name="connsiteY3" fmla="*/ 1009650 h 1152525"/>
                              <a:gd name="connsiteX4" fmla="*/ 717550 w 739775"/>
                              <a:gd name="connsiteY4" fmla="*/ 1060450 h 1152525"/>
                              <a:gd name="connsiteX5" fmla="*/ 723900 w 739775"/>
                              <a:gd name="connsiteY5" fmla="*/ 1104900 h 1152525"/>
                              <a:gd name="connsiteX6" fmla="*/ 714375 w 739775"/>
                              <a:gd name="connsiteY6" fmla="*/ 1149350 h 1152525"/>
                              <a:gd name="connsiteX7" fmla="*/ 577850 w 739775"/>
                              <a:gd name="connsiteY7" fmla="*/ 1152525 h 1152525"/>
                              <a:gd name="connsiteX8" fmla="*/ 542925 w 739775"/>
                              <a:gd name="connsiteY8" fmla="*/ 1152525 h 1152525"/>
                              <a:gd name="connsiteX9" fmla="*/ 549275 w 739775"/>
                              <a:gd name="connsiteY9" fmla="*/ 1089025 h 1152525"/>
                              <a:gd name="connsiteX10" fmla="*/ 527050 w 739775"/>
                              <a:gd name="connsiteY10" fmla="*/ 1031875 h 1152525"/>
                              <a:gd name="connsiteX11" fmla="*/ 460375 w 739775"/>
                              <a:gd name="connsiteY11" fmla="*/ 1120775 h 1152525"/>
                              <a:gd name="connsiteX12" fmla="*/ 415925 w 739775"/>
                              <a:gd name="connsiteY12" fmla="*/ 1114425 h 1152525"/>
                              <a:gd name="connsiteX13" fmla="*/ 355600 w 739775"/>
                              <a:gd name="connsiteY13" fmla="*/ 1057275 h 1152525"/>
                              <a:gd name="connsiteX14" fmla="*/ 342900 w 739775"/>
                              <a:gd name="connsiteY14" fmla="*/ 946150 h 1152525"/>
                              <a:gd name="connsiteX15" fmla="*/ 342900 w 739775"/>
                              <a:gd name="connsiteY15" fmla="*/ 860425 h 1152525"/>
                              <a:gd name="connsiteX16" fmla="*/ 314325 w 739775"/>
                              <a:gd name="connsiteY16" fmla="*/ 812800 h 1152525"/>
                              <a:gd name="connsiteX17" fmla="*/ 311150 w 739775"/>
                              <a:gd name="connsiteY17" fmla="*/ 739775 h 1152525"/>
                              <a:gd name="connsiteX18" fmla="*/ 307975 w 739775"/>
                              <a:gd name="connsiteY18" fmla="*/ 666750 h 1152525"/>
                              <a:gd name="connsiteX19" fmla="*/ 304800 w 739775"/>
                              <a:gd name="connsiteY19" fmla="*/ 619125 h 1152525"/>
                              <a:gd name="connsiteX20" fmla="*/ 295275 w 739775"/>
                              <a:gd name="connsiteY20" fmla="*/ 542925 h 1152525"/>
                              <a:gd name="connsiteX21" fmla="*/ 247650 w 739775"/>
                              <a:gd name="connsiteY21" fmla="*/ 517525 h 1152525"/>
                              <a:gd name="connsiteX22" fmla="*/ 219075 w 739775"/>
                              <a:gd name="connsiteY22" fmla="*/ 479425 h 1152525"/>
                              <a:gd name="connsiteX23" fmla="*/ 206375 w 739775"/>
                              <a:gd name="connsiteY23" fmla="*/ 444500 h 1152525"/>
                              <a:gd name="connsiteX24" fmla="*/ 133350 w 739775"/>
                              <a:gd name="connsiteY24" fmla="*/ 400050 h 1152525"/>
                              <a:gd name="connsiteX25" fmla="*/ 98425 w 739775"/>
                              <a:gd name="connsiteY25" fmla="*/ 377825 h 1152525"/>
                              <a:gd name="connsiteX26" fmla="*/ 82550 w 739775"/>
                              <a:gd name="connsiteY26" fmla="*/ 368300 h 1152525"/>
                              <a:gd name="connsiteX27" fmla="*/ 139700 w 739775"/>
                              <a:gd name="connsiteY27" fmla="*/ 304800 h 1152525"/>
                              <a:gd name="connsiteX28" fmla="*/ 177800 w 739775"/>
                              <a:gd name="connsiteY28" fmla="*/ 263525 h 1152525"/>
                              <a:gd name="connsiteX29" fmla="*/ 168275 w 739775"/>
                              <a:gd name="connsiteY29" fmla="*/ 225425 h 1152525"/>
                              <a:gd name="connsiteX30" fmla="*/ 158750 w 739775"/>
                              <a:gd name="connsiteY30" fmla="*/ 146050 h 1152525"/>
                              <a:gd name="connsiteX31" fmla="*/ 123825 w 739775"/>
                              <a:gd name="connsiteY31" fmla="*/ 114300 h 1152525"/>
                              <a:gd name="connsiteX32" fmla="*/ 41275 w 739775"/>
                              <a:gd name="connsiteY32" fmla="*/ 69850 h 1152525"/>
                              <a:gd name="connsiteX33" fmla="*/ 6350 w 739775"/>
                              <a:gd name="connsiteY33" fmla="*/ 38100 h 1152525"/>
                              <a:gd name="connsiteX34" fmla="*/ 0 w 739775"/>
                              <a:gd name="connsiteY34" fmla="*/ 25400 h 1152525"/>
                              <a:gd name="connsiteX35" fmla="*/ 28575 w 739775"/>
                              <a:gd name="connsiteY35" fmla="*/ 0 h 1152525"/>
                              <a:gd name="connsiteX36" fmla="*/ 123825 w 739775"/>
                              <a:gd name="connsiteY36" fmla="*/ 31750 h 1152525"/>
                              <a:gd name="connsiteX37" fmla="*/ 165100 w 739775"/>
                              <a:gd name="connsiteY37" fmla="*/ 101600 h 1152525"/>
                              <a:gd name="connsiteX38" fmla="*/ 203200 w 739775"/>
                              <a:gd name="connsiteY38" fmla="*/ 152400 h 1152525"/>
                              <a:gd name="connsiteX39" fmla="*/ 212725 w 739775"/>
                              <a:gd name="connsiteY39" fmla="*/ 254000 h 1152525"/>
                              <a:gd name="connsiteX40" fmla="*/ 203200 w 739775"/>
                              <a:gd name="connsiteY40" fmla="*/ 301625 h 1152525"/>
                              <a:gd name="connsiteX41" fmla="*/ 263525 w 739775"/>
                              <a:gd name="connsiteY41" fmla="*/ 409575 h 1152525"/>
                              <a:gd name="connsiteX42" fmla="*/ 374650 w 739775"/>
                              <a:gd name="connsiteY42" fmla="*/ 368300 h 1152525"/>
                              <a:gd name="connsiteX43" fmla="*/ 485775 w 739775"/>
                              <a:gd name="connsiteY43" fmla="*/ 431800 h 1152525"/>
                              <a:gd name="connsiteX44" fmla="*/ 536575 w 739775"/>
                              <a:gd name="connsiteY44" fmla="*/ 615950 h 1152525"/>
                              <a:gd name="connsiteX45" fmla="*/ 673100 w 739775"/>
                              <a:gd name="connsiteY45" fmla="*/ 673100 h 1152525"/>
                              <a:gd name="connsiteX46" fmla="*/ 739775 w 739775"/>
                              <a:gd name="connsiteY46" fmla="*/ 746125 h 1152525"/>
                              <a:gd name="connsiteX47" fmla="*/ 552449 w 739775"/>
                              <a:gd name="connsiteY47" fmla="*/ 793750 h 1152525"/>
                              <a:gd name="connsiteX48" fmla="*/ 428625 w 739775"/>
                              <a:gd name="connsiteY48" fmla="*/ 819150 h 1152525"/>
                              <a:gd name="connsiteX0" fmla="*/ 682625 w 739775"/>
                              <a:gd name="connsiteY0" fmla="*/ 866775 h 1152525"/>
                              <a:gd name="connsiteX1" fmla="*/ 717550 w 739775"/>
                              <a:gd name="connsiteY1" fmla="*/ 920750 h 1152525"/>
                              <a:gd name="connsiteX2" fmla="*/ 708025 w 739775"/>
                              <a:gd name="connsiteY2" fmla="*/ 971550 h 1152525"/>
                              <a:gd name="connsiteX3" fmla="*/ 723900 w 739775"/>
                              <a:gd name="connsiteY3" fmla="*/ 1009650 h 1152525"/>
                              <a:gd name="connsiteX4" fmla="*/ 717550 w 739775"/>
                              <a:gd name="connsiteY4" fmla="*/ 1060450 h 1152525"/>
                              <a:gd name="connsiteX5" fmla="*/ 723900 w 739775"/>
                              <a:gd name="connsiteY5" fmla="*/ 1104900 h 1152525"/>
                              <a:gd name="connsiteX6" fmla="*/ 714375 w 739775"/>
                              <a:gd name="connsiteY6" fmla="*/ 1149350 h 1152525"/>
                              <a:gd name="connsiteX7" fmla="*/ 577850 w 739775"/>
                              <a:gd name="connsiteY7" fmla="*/ 1152525 h 1152525"/>
                              <a:gd name="connsiteX8" fmla="*/ 542925 w 739775"/>
                              <a:gd name="connsiteY8" fmla="*/ 1152525 h 1152525"/>
                              <a:gd name="connsiteX9" fmla="*/ 549275 w 739775"/>
                              <a:gd name="connsiteY9" fmla="*/ 1089025 h 1152525"/>
                              <a:gd name="connsiteX10" fmla="*/ 527050 w 739775"/>
                              <a:gd name="connsiteY10" fmla="*/ 1031875 h 1152525"/>
                              <a:gd name="connsiteX11" fmla="*/ 460375 w 739775"/>
                              <a:gd name="connsiteY11" fmla="*/ 1120775 h 1152525"/>
                              <a:gd name="connsiteX12" fmla="*/ 415925 w 739775"/>
                              <a:gd name="connsiteY12" fmla="*/ 1114425 h 1152525"/>
                              <a:gd name="connsiteX13" fmla="*/ 355600 w 739775"/>
                              <a:gd name="connsiteY13" fmla="*/ 1057275 h 1152525"/>
                              <a:gd name="connsiteX14" fmla="*/ 342900 w 739775"/>
                              <a:gd name="connsiteY14" fmla="*/ 946150 h 1152525"/>
                              <a:gd name="connsiteX15" fmla="*/ 342900 w 739775"/>
                              <a:gd name="connsiteY15" fmla="*/ 860425 h 1152525"/>
                              <a:gd name="connsiteX16" fmla="*/ 314325 w 739775"/>
                              <a:gd name="connsiteY16" fmla="*/ 812800 h 1152525"/>
                              <a:gd name="connsiteX17" fmla="*/ 311150 w 739775"/>
                              <a:gd name="connsiteY17" fmla="*/ 739775 h 1152525"/>
                              <a:gd name="connsiteX18" fmla="*/ 307975 w 739775"/>
                              <a:gd name="connsiteY18" fmla="*/ 666750 h 1152525"/>
                              <a:gd name="connsiteX19" fmla="*/ 304800 w 739775"/>
                              <a:gd name="connsiteY19" fmla="*/ 619125 h 1152525"/>
                              <a:gd name="connsiteX20" fmla="*/ 295275 w 739775"/>
                              <a:gd name="connsiteY20" fmla="*/ 542925 h 1152525"/>
                              <a:gd name="connsiteX21" fmla="*/ 247650 w 739775"/>
                              <a:gd name="connsiteY21" fmla="*/ 517525 h 1152525"/>
                              <a:gd name="connsiteX22" fmla="*/ 219075 w 739775"/>
                              <a:gd name="connsiteY22" fmla="*/ 479425 h 1152525"/>
                              <a:gd name="connsiteX23" fmla="*/ 206375 w 739775"/>
                              <a:gd name="connsiteY23" fmla="*/ 444500 h 1152525"/>
                              <a:gd name="connsiteX24" fmla="*/ 133350 w 739775"/>
                              <a:gd name="connsiteY24" fmla="*/ 400050 h 1152525"/>
                              <a:gd name="connsiteX25" fmla="*/ 98425 w 739775"/>
                              <a:gd name="connsiteY25" fmla="*/ 377825 h 1152525"/>
                              <a:gd name="connsiteX26" fmla="*/ 82550 w 739775"/>
                              <a:gd name="connsiteY26" fmla="*/ 368300 h 1152525"/>
                              <a:gd name="connsiteX27" fmla="*/ 139700 w 739775"/>
                              <a:gd name="connsiteY27" fmla="*/ 304800 h 1152525"/>
                              <a:gd name="connsiteX28" fmla="*/ 177800 w 739775"/>
                              <a:gd name="connsiteY28" fmla="*/ 263525 h 1152525"/>
                              <a:gd name="connsiteX29" fmla="*/ 168275 w 739775"/>
                              <a:gd name="connsiteY29" fmla="*/ 225425 h 1152525"/>
                              <a:gd name="connsiteX30" fmla="*/ 158750 w 739775"/>
                              <a:gd name="connsiteY30" fmla="*/ 146050 h 1152525"/>
                              <a:gd name="connsiteX31" fmla="*/ 123825 w 739775"/>
                              <a:gd name="connsiteY31" fmla="*/ 114300 h 1152525"/>
                              <a:gd name="connsiteX32" fmla="*/ 41275 w 739775"/>
                              <a:gd name="connsiteY32" fmla="*/ 69850 h 1152525"/>
                              <a:gd name="connsiteX33" fmla="*/ 6350 w 739775"/>
                              <a:gd name="connsiteY33" fmla="*/ 38100 h 1152525"/>
                              <a:gd name="connsiteX34" fmla="*/ 0 w 739775"/>
                              <a:gd name="connsiteY34" fmla="*/ 25400 h 1152525"/>
                              <a:gd name="connsiteX35" fmla="*/ 28575 w 739775"/>
                              <a:gd name="connsiteY35" fmla="*/ 0 h 1152525"/>
                              <a:gd name="connsiteX36" fmla="*/ 123825 w 739775"/>
                              <a:gd name="connsiteY36" fmla="*/ 31750 h 1152525"/>
                              <a:gd name="connsiteX37" fmla="*/ 165100 w 739775"/>
                              <a:gd name="connsiteY37" fmla="*/ 101600 h 1152525"/>
                              <a:gd name="connsiteX38" fmla="*/ 203200 w 739775"/>
                              <a:gd name="connsiteY38" fmla="*/ 152400 h 1152525"/>
                              <a:gd name="connsiteX39" fmla="*/ 212725 w 739775"/>
                              <a:gd name="connsiteY39" fmla="*/ 254000 h 1152525"/>
                              <a:gd name="connsiteX40" fmla="*/ 203200 w 739775"/>
                              <a:gd name="connsiteY40" fmla="*/ 301625 h 1152525"/>
                              <a:gd name="connsiteX41" fmla="*/ 263525 w 739775"/>
                              <a:gd name="connsiteY41" fmla="*/ 409575 h 1152525"/>
                              <a:gd name="connsiteX42" fmla="*/ 374650 w 739775"/>
                              <a:gd name="connsiteY42" fmla="*/ 368300 h 1152525"/>
                              <a:gd name="connsiteX43" fmla="*/ 485775 w 739775"/>
                              <a:gd name="connsiteY43" fmla="*/ 431800 h 1152525"/>
                              <a:gd name="connsiteX44" fmla="*/ 536575 w 739775"/>
                              <a:gd name="connsiteY44" fmla="*/ 615950 h 1152525"/>
                              <a:gd name="connsiteX45" fmla="*/ 673100 w 739775"/>
                              <a:gd name="connsiteY45" fmla="*/ 673100 h 1152525"/>
                              <a:gd name="connsiteX46" fmla="*/ 739775 w 739775"/>
                              <a:gd name="connsiteY46" fmla="*/ 746125 h 1152525"/>
                              <a:gd name="connsiteX47" fmla="*/ 669925 w 739775"/>
                              <a:gd name="connsiteY47" fmla="*/ 771525 h 1152525"/>
                              <a:gd name="connsiteX48" fmla="*/ 552449 w 739775"/>
                              <a:gd name="connsiteY48" fmla="*/ 793750 h 1152525"/>
                              <a:gd name="connsiteX49" fmla="*/ 428625 w 739775"/>
                              <a:gd name="connsiteY49" fmla="*/ 819150 h 1152525"/>
                              <a:gd name="connsiteX0" fmla="*/ 682625 w 800595"/>
                              <a:gd name="connsiteY0" fmla="*/ 866775 h 1152525"/>
                              <a:gd name="connsiteX1" fmla="*/ 717550 w 800595"/>
                              <a:gd name="connsiteY1" fmla="*/ 920750 h 1152525"/>
                              <a:gd name="connsiteX2" fmla="*/ 708025 w 800595"/>
                              <a:gd name="connsiteY2" fmla="*/ 971550 h 1152525"/>
                              <a:gd name="connsiteX3" fmla="*/ 723900 w 800595"/>
                              <a:gd name="connsiteY3" fmla="*/ 1009650 h 1152525"/>
                              <a:gd name="connsiteX4" fmla="*/ 717550 w 800595"/>
                              <a:gd name="connsiteY4" fmla="*/ 1060450 h 1152525"/>
                              <a:gd name="connsiteX5" fmla="*/ 723900 w 800595"/>
                              <a:gd name="connsiteY5" fmla="*/ 1104900 h 1152525"/>
                              <a:gd name="connsiteX6" fmla="*/ 714375 w 800595"/>
                              <a:gd name="connsiteY6" fmla="*/ 1149350 h 1152525"/>
                              <a:gd name="connsiteX7" fmla="*/ 577850 w 800595"/>
                              <a:gd name="connsiteY7" fmla="*/ 1152525 h 1152525"/>
                              <a:gd name="connsiteX8" fmla="*/ 542925 w 800595"/>
                              <a:gd name="connsiteY8" fmla="*/ 1152525 h 1152525"/>
                              <a:gd name="connsiteX9" fmla="*/ 549275 w 800595"/>
                              <a:gd name="connsiteY9" fmla="*/ 1089025 h 1152525"/>
                              <a:gd name="connsiteX10" fmla="*/ 527050 w 800595"/>
                              <a:gd name="connsiteY10" fmla="*/ 1031875 h 1152525"/>
                              <a:gd name="connsiteX11" fmla="*/ 460375 w 800595"/>
                              <a:gd name="connsiteY11" fmla="*/ 1120775 h 1152525"/>
                              <a:gd name="connsiteX12" fmla="*/ 415925 w 800595"/>
                              <a:gd name="connsiteY12" fmla="*/ 1114425 h 1152525"/>
                              <a:gd name="connsiteX13" fmla="*/ 355600 w 800595"/>
                              <a:gd name="connsiteY13" fmla="*/ 1057275 h 1152525"/>
                              <a:gd name="connsiteX14" fmla="*/ 342900 w 800595"/>
                              <a:gd name="connsiteY14" fmla="*/ 946150 h 1152525"/>
                              <a:gd name="connsiteX15" fmla="*/ 342900 w 800595"/>
                              <a:gd name="connsiteY15" fmla="*/ 860425 h 1152525"/>
                              <a:gd name="connsiteX16" fmla="*/ 314325 w 800595"/>
                              <a:gd name="connsiteY16" fmla="*/ 812800 h 1152525"/>
                              <a:gd name="connsiteX17" fmla="*/ 311150 w 800595"/>
                              <a:gd name="connsiteY17" fmla="*/ 739775 h 1152525"/>
                              <a:gd name="connsiteX18" fmla="*/ 307975 w 800595"/>
                              <a:gd name="connsiteY18" fmla="*/ 666750 h 1152525"/>
                              <a:gd name="connsiteX19" fmla="*/ 304800 w 800595"/>
                              <a:gd name="connsiteY19" fmla="*/ 619125 h 1152525"/>
                              <a:gd name="connsiteX20" fmla="*/ 295275 w 800595"/>
                              <a:gd name="connsiteY20" fmla="*/ 542925 h 1152525"/>
                              <a:gd name="connsiteX21" fmla="*/ 247650 w 800595"/>
                              <a:gd name="connsiteY21" fmla="*/ 517525 h 1152525"/>
                              <a:gd name="connsiteX22" fmla="*/ 219075 w 800595"/>
                              <a:gd name="connsiteY22" fmla="*/ 479425 h 1152525"/>
                              <a:gd name="connsiteX23" fmla="*/ 206375 w 800595"/>
                              <a:gd name="connsiteY23" fmla="*/ 444500 h 1152525"/>
                              <a:gd name="connsiteX24" fmla="*/ 133350 w 800595"/>
                              <a:gd name="connsiteY24" fmla="*/ 400050 h 1152525"/>
                              <a:gd name="connsiteX25" fmla="*/ 98425 w 800595"/>
                              <a:gd name="connsiteY25" fmla="*/ 377825 h 1152525"/>
                              <a:gd name="connsiteX26" fmla="*/ 82550 w 800595"/>
                              <a:gd name="connsiteY26" fmla="*/ 368300 h 1152525"/>
                              <a:gd name="connsiteX27" fmla="*/ 139700 w 800595"/>
                              <a:gd name="connsiteY27" fmla="*/ 304800 h 1152525"/>
                              <a:gd name="connsiteX28" fmla="*/ 177800 w 800595"/>
                              <a:gd name="connsiteY28" fmla="*/ 263525 h 1152525"/>
                              <a:gd name="connsiteX29" fmla="*/ 168275 w 800595"/>
                              <a:gd name="connsiteY29" fmla="*/ 225425 h 1152525"/>
                              <a:gd name="connsiteX30" fmla="*/ 158750 w 800595"/>
                              <a:gd name="connsiteY30" fmla="*/ 146050 h 1152525"/>
                              <a:gd name="connsiteX31" fmla="*/ 123825 w 800595"/>
                              <a:gd name="connsiteY31" fmla="*/ 114300 h 1152525"/>
                              <a:gd name="connsiteX32" fmla="*/ 41275 w 800595"/>
                              <a:gd name="connsiteY32" fmla="*/ 69850 h 1152525"/>
                              <a:gd name="connsiteX33" fmla="*/ 6350 w 800595"/>
                              <a:gd name="connsiteY33" fmla="*/ 38100 h 1152525"/>
                              <a:gd name="connsiteX34" fmla="*/ 0 w 800595"/>
                              <a:gd name="connsiteY34" fmla="*/ 25400 h 1152525"/>
                              <a:gd name="connsiteX35" fmla="*/ 28575 w 800595"/>
                              <a:gd name="connsiteY35" fmla="*/ 0 h 1152525"/>
                              <a:gd name="connsiteX36" fmla="*/ 123825 w 800595"/>
                              <a:gd name="connsiteY36" fmla="*/ 31750 h 1152525"/>
                              <a:gd name="connsiteX37" fmla="*/ 165100 w 800595"/>
                              <a:gd name="connsiteY37" fmla="*/ 101600 h 1152525"/>
                              <a:gd name="connsiteX38" fmla="*/ 203200 w 800595"/>
                              <a:gd name="connsiteY38" fmla="*/ 152400 h 1152525"/>
                              <a:gd name="connsiteX39" fmla="*/ 212725 w 800595"/>
                              <a:gd name="connsiteY39" fmla="*/ 254000 h 1152525"/>
                              <a:gd name="connsiteX40" fmla="*/ 203200 w 800595"/>
                              <a:gd name="connsiteY40" fmla="*/ 301625 h 1152525"/>
                              <a:gd name="connsiteX41" fmla="*/ 263525 w 800595"/>
                              <a:gd name="connsiteY41" fmla="*/ 409575 h 1152525"/>
                              <a:gd name="connsiteX42" fmla="*/ 374650 w 800595"/>
                              <a:gd name="connsiteY42" fmla="*/ 368300 h 1152525"/>
                              <a:gd name="connsiteX43" fmla="*/ 485775 w 800595"/>
                              <a:gd name="connsiteY43" fmla="*/ 431800 h 1152525"/>
                              <a:gd name="connsiteX44" fmla="*/ 536575 w 800595"/>
                              <a:gd name="connsiteY44" fmla="*/ 615950 h 1152525"/>
                              <a:gd name="connsiteX45" fmla="*/ 673100 w 800595"/>
                              <a:gd name="connsiteY45" fmla="*/ 673100 h 1152525"/>
                              <a:gd name="connsiteX46" fmla="*/ 739775 w 800595"/>
                              <a:gd name="connsiteY46" fmla="*/ 746125 h 1152525"/>
                              <a:gd name="connsiteX47" fmla="*/ 793750 w 800595"/>
                              <a:gd name="connsiteY47" fmla="*/ 790575 h 1152525"/>
                              <a:gd name="connsiteX48" fmla="*/ 552449 w 800595"/>
                              <a:gd name="connsiteY48" fmla="*/ 793750 h 1152525"/>
                              <a:gd name="connsiteX49" fmla="*/ 428625 w 800595"/>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552449 w 793750"/>
                              <a:gd name="connsiteY48" fmla="*/ 793750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552449 w 793750"/>
                              <a:gd name="connsiteY48" fmla="*/ 793750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552449 w 793750"/>
                              <a:gd name="connsiteY48" fmla="*/ 793750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806450 h 1152525"/>
                              <a:gd name="connsiteX50" fmla="*/ 428625 w 793750"/>
                              <a:gd name="connsiteY50"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28625 w 793750"/>
                              <a:gd name="connsiteY50"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377825 w 793750"/>
                              <a:gd name="connsiteY50" fmla="*/ 8445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377825 w 793750"/>
                              <a:gd name="connsiteY51" fmla="*/ 8445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574675 w 793750"/>
                              <a:gd name="connsiteY51"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533400 w 793750"/>
                              <a:gd name="connsiteY51" fmla="*/ 869950 h 1152525"/>
                              <a:gd name="connsiteX52" fmla="*/ 574675 w 793750"/>
                              <a:gd name="connsiteY52"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574675 w 793750"/>
                              <a:gd name="connsiteY52"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520700 w 793750"/>
                              <a:gd name="connsiteY52" fmla="*/ 904875 h 1152525"/>
                              <a:gd name="connsiteX53" fmla="*/ 574675 w 793750"/>
                              <a:gd name="connsiteY53"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476250 w 793750"/>
                              <a:gd name="connsiteY52" fmla="*/ 841375 h 1152525"/>
                              <a:gd name="connsiteX53" fmla="*/ 574675 w 793750"/>
                              <a:gd name="connsiteY53"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476250 w 793750"/>
                              <a:gd name="connsiteY52" fmla="*/ 841375 h 1152525"/>
                              <a:gd name="connsiteX53" fmla="*/ 542925 w 793750"/>
                              <a:gd name="connsiteY53" fmla="*/ 911225 h 1152525"/>
                              <a:gd name="connsiteX54" fmla="*/ 574675 w 793750"/>
                              <a:gd name="connsiteY54"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476250 w 793750"/>
                              <a:gd name="connsiteY52" fmla="*/ 841375 h 1152525"/>
                              <a:gd name="connsiteX53" fmla="*/ 542925 w 793750"/>
                              <a:gd name="connsiteY53" fmla="*/ 911225 h 1152525"/>
                              <a:gd name="connsiteX54" fmla="*/ 688975 w 793750"/>
                              <a:gd name="connsiteY54"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76250 w 793750"/>
                              <a:gd name="connsiteY51" fmla="*/ 841375 h 1152525"/>
                              <a:gd name="connsiteX52" fmla="*/ 542925 w 793750"/>
                              <a:gd name="connsiteY52" fmla="*/ 911225 h 1152525"/>
                              <a:gd name="connsiteX53" fmla="*/ 688975 w 793750"/>
                              <a:gd name="connsiteY53"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76250 w 793750"/>
                              <a:gd name="connsiteY50" fmla="*/ 841375 h 1152525"/>
                              <a:gd name="connsiteX51" fmla="*/ 542925 w 793750"/>
                              <a:gd name="connsiteY51" fmla="*/ 911225 h 1152525"/>
                              <a:gd name="connsiteX52" fmla="*/ 688975 w 793750"/>
                              <a:gd name="connsiteY52"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76250 w 793750"/>
                              <a:gd name="connsiteY49" fmla="*/ 841375 h 1152525"/>
                              <a:gd name="connsiteX50" fmla="*/ 542925 w 793750"/>
                              <a:gd name="connsiteY50" fmla="*/ 911225 h 1152525"/>
                              <a:gd name="connsiteX51" fmla="*/ 688975 w 793750"/>
                              <a:gd name="connsiteY51"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2925 w 793750"/>
                              <a:gd name="connsiteY49" fmla="*/ 911225 h 1152525"/>
                              <a:gd name="connsiteX50" fmla="*/ 688975 w 793750"/>
                              <a:gd name="connsiteY50"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787400 w 793750"/>
                              <a:gd name="connsiteY49" fmla="*/ 866775 h 1152525"/>
                              <a:gd name="connsiteX50" fmla="*/ 688975 w 793750"/>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536575 w 858564"/>
                              <a:gd name="connsiteY44" fmla="*/ 615950 h 1152525"/>
                              <a:gd name="connsiteX45" fmla="*/ 673100 w 858564"/>
                              <a:gd name="connsiteY45" fmla="*/ 673100 h 1152525"/>
                              <a:gd name="connsiteX46" fmla="*/ 739775 w 858564"/>
                              <a:gd name="connsiteY46" fmla="*/ 7461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536575 w 858564"/>
                              <a:gd name="connsiteY44" fmla="*/ 615950 h 1152525"/>
                              <a:gd name="connsiteX45" fmla="*/ 673100 w 858564"/>
                              <a:gd name="connsiteY45" fmla="*/ 673100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536575 w 858564"/>
                              <a:gd name="connsiteY44" fmla="*/ 615950 h 1152525"/>
                              <a:gd name="connsiteX45" fmla="*/ 654050 w 858564"/>
                              <a:gd name="connsiteY45" fmla="*/ 650875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603250 w 858564"/>
                              <a:gd name="connsiteY44" fmla="*/ 561975 h 1152525"/>
                              <a:gd name="connsiteX45" fmla="*/ 654050 w 858564"/>
                              <a:gd name="connsiteY45" fmla="*/ 650875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603250 w 858564"/>
                              <a:gd name="connsiteY44" fmla="*/ 561975 h 1152525"/>
                              <a:gd name="connsiteX45" fmla="*/ 654050 w 858564"/>
                              <a:gd name="connsiteY45" fmla="*/ 650875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799108"/>
                              <a:gd name="connsiteY0" fmla="*/ 866775 h 1152525"/>
                              <a:gd name="connsiteX1" fmla="*/ 717550 w 799108"/>
                              <a:gd name="connsiteY1" fmla="*/ 920750 h 1152525"/>
                              <a:gd name="connsiteX2" fmla="*/ 708025 w 799108"/>
                              <a:gd name="connsiteY2" fmla="*/ 971550 h 1152525"/>
                              <a:gd name="connsiteX3" fmla="*/ 723900 w 799108"/>
                              <a:gd name="connsiteY3" fmla="*/ 1009650 h 1152525"/>
                              <a:gd name="connsiteX4" fmla="*/ 717550 w 799108"/>
                              <a:gd name="connsiteY4" fmla="*/ 1060450 h 1152525"/>
                              <a:gd name="connsiteX5" fmla="*/ 723900 w 799108"/>
                              <a:gd name="connsiteY5" fmla="*/ 1104900 h 1152525"/>
                              <a:gd name="connsiteX6" fmla="*/ 714375 w 799108"/>
                              <a:gd name="connsiteY6" fmla="*/ 1149350 h 1152525"/>
                              <a:gd name="connsiteX7" fmla="*/ 577850 w 799108"/>
                              <a:gd name="connsiteY7" fmla="*/ 1152525 h 1152525"/>
                              <a:gd name="connsiteX8" fmla="*/ 542925 w 799108"/>
                              <a:gd name="connsiteY8" fmla="*/ 1152525 h 1152525"/>
                              <a:gd name="connsiteX9" fmla="*/ 549275 w 799108"/>
                              <a:gd name="connsiteY9" fmla="*/ 1089025 h 1152525"/>
                              <a:gd name="connsiteX10" fmla="*/ 527050 w 799108"/>
                              <a:gd name="connsiteY10" fmla="*/ 1031875 h 1152525"/>
                              <a:gd name="connsiteX11" fmla="*/ 460375 w 799108"/>
                              <a:gd name="connsiteY11" fmla="*/ 1120775 h 1152525"/>
                              <a:gd name="connsiteX12" fmla="*/ 415925 w 799108"/>
                              <a:gd name="connsiteY12" fmla="*/ 1114425 h 1152525"/>
                              <a:gd name="connsiteX13" fmla="*/ 355600 w 799108"/>
                              <a:gd name="connsiteY13" fmla="*/ 1057275 h 1152525"/>
                              <a:gd name="connsiteX14" fmla="*/ 342900 w 799108"/>
                              <a:gd name="connsiteY14" fmla="*/ 946150 h 1152525"/>
                              <a:gd name="connsiteX15" fmla="*/ 342900 w 799108"/>
                              <a:gd name="connsiteY15" fmla="*/ 860425 h 1152525"/>
                              <a:gd name="connsiteX16" fmla="*/ 314325 w 799108"/>
                              <a:gd name="connsiteY16" fmla="*/ 812800 h 1152525"/>
                              <a:gd name="connsiteX17" fmla="*/ 311150 w 799108"/>
                              <a:gd name="connsiteY17" fmla="*/ 739775 h 1152525"/>
                              <a:gd name="connsiteX18" fmla="*/ 307975 w 799108"/>
                              <a:gd name="connsiteY18" fmla="*/ 666750 h 1152525"/>
                              <a:gd name="connsiteX19" fmla="*/ 304800 w 799108"/>
                              <a:gd name="connsiteY19" fmla="*/ 619125 h 1152525"/>
                              <a:gd name="connsiteX20" fmla="*/ 295275 w 799108"/>
                              <a:gd name="connsiteY20" fmla="*/ 542925 h 1152525"/>
                              <a:gd name="connsiteX21" fmla="*/ 247650 w 799108"/>
                              <a:gd name="connsiteY21" fmla="*/ 517525 h 1152525"/>
                              <a:gd name="connsiteX22" fmla="*/ 219075 w 799108"/>
                              <a:gd name="connsiteY22" fmla="*/ 479425 h 1152525"/>
                              <a:gd name="connsiteX23" fmla="*/ 206375 w 799108"/>
                              <a:gd name="connsiteY23" fmla="*/ 444500 h 1152525"/>
                              <a:gd name="connsiteX24" fmla="*/ 133350 w 799108"/>
                              <a:gd name="connsiteY24" fmla="*/ 400050 h 1152525"/>
                              <a:gd name="connsiteX25" fmla="*/ 98425 w 799108"/>
                              <a:gd name="connsiteY25" fmla="*/ 377825 h 1152525"/>
                              <a:gd name="connsiteX26" fmla="*/ 82550 w 799108"/>
                              <a:gd name="connsiteY26" fmla="*/ 368300 h 1152525"/>
                              <a:gd name="connsiteX27" fmla="*/ 139700 w 799108"/>
                              <a:gd name="connsiteY27" fmla="*/ 304800 h 1152525"/>
                              <a:gd name="connsiteX28" fmla="*/ 177800 w 799108"/>
                              <a:gd name="connsiteY28" fmla="*/ 263525 h 1152525"/>
                              <a:gd name="connsiteX29" fmla="*/ 168275 w 799108"/>
                              <a:gd name="connsiteY29" fmla="*/ 225425 h 1152525"/>
                              <a:gd name="connsiteX30" fmla="*/ 158750 w 799108"/>
                              <a:gd name="connsiteY30" fmla="*/ 146050 h 1152525"/>
                              <a:gd name="connsiteX31" fmla="*/ 123825 w 799108"/>
                              <a:gd name="connsiteY31" fmla="*/ 114300 h 1152525"/>
                              <a:gd name="connsiteX32" fmla="*/ 41275 w 799108"/>
                              <a:gd name="connsiteY32" fmla="*/ 69850 h 1152525"/>
                              <a:gd name="connsiteX33" fmla="*/ 6350 w 799108"/>
                              <a:gd name="connsiteY33" fmla="*/ 38100 h 1152525"/>
                              <a:gd name="connsiteX34" fmla="*/ 0 w 799108"/>
                              <a:gd name="connsiteY34" fmla="*/ 25400 h 1152525"/>
                              <a:gd name="connsiteX35" fmla="*/ 28575 w 799108"/>
                              <a:gd name="connsiteY35" fmla="*/ 0 h 1152525"/>
                              <a:gd name="connsiteX36" fmla="*/ 123825 w 799108"/>
                              <a:gd name="connsiteY36" fmla="*/ 31750 h 1152525"/>
                              <a:gd name="connsiteX37" fmla="*/ 165100 w 799108"/>
                              <a:gd name="connsiteY37" fmla="*/ 101600 h 1152525"/>
                              <a:gd name="connsiteX38" fmla="*/ 203200 w 799108"/>
                              <a:gd name="connsiteY38" fmla="*/ 152400 h 1152525"/>
                              <a:gd name="connsiteX39" fmla="*/ 212725 w 799108"/>
                              <a:gd name="connsiteY39" fmla="*/ 254000 h 1152525"/>
                              <a:gd name="connsiteX40" fmla="*/ 203200 w 799108"/>
                              <a:gd name="connsiteY40" fmla="*/ 301625 h 1152525"/>
                              <a:gd name="connsiteX41" fmla="*/ 263525 w 799108"/>
                              <a:gd name="connsiteY41" fmla="*/ 409575 h 1152525"/>
                              <a:gd name="connsiteX42" fmla="*/ 374650 w 799108"/>
                              <a:gd name="connsiteY42" fmla="*/ 368300 h 1152525"/>
                              <a:gd name="connsiteX43" fmla="*/ 485775 w 799108"/>
                              <a:gd name="connsiteY43" fmla="*/ 431800 h 1152525"/>
                              <a:gd name="connsiteX44" fmla="*/ 603250 w 799108"/>
                              <a:gd name="connsiteY44" fmla="*/ 561975 h 1152525"/>
                              <a:gd name="connsiteX45" fmla="*/ 654050 w 799108"/>
                              <a:gd name="connsiteY45" fmla="*/ 650875 h 1152525"/>
                              <a:gd name="connsiteX46" fmla="*/ 755650 w 799108"/>
                              <a:gd name="connsiteY46" fmla="*/ 682625 h 1152525"/>
                              <a:gd name="connsiteX47" fmla="*/ 793750 w 799108"/>
                              <a:gd name="connsiteY47" fmla="*/ 790575 h 1152525"/>
                              <a:gd name="connsiteX48" fmla="*/ 787400 w 799108"/>
                              <a:gd name="connsiteY48" fmla="*/ 866775 h 1152525"/>
                              <a:gd name="connsiteX49" fmla="*/ 688975 w 799108"/>
                              <a:gd name="connsiteY49" fmla="*/ 904875 h 1152525"/>
                              <a:gd name="connsiteX0" fmla="*/ 682625 w 799108"/>
                              <a:gd name="connsiteY0" fmla="*/ 866775 h 1152525"/>
                              <a:gd name="connsiteX1" fmla="*/ 717550 w 799108"/>
                              <a:gd name="connsiteY1" fmla="*/ 920750 h 1152525"/>
                              <a:gd name="connsiteX2" fmla="*/ 708025 w 799108"/>
                              <a:gd name="connsiteY2" fmla="*/ 971550 h 1152525"/>
                              <a:gd name="connsiteX3" fmla="*/ 723900 w 799108"/>
                              <a:gd name="connsiteY3" fmla="*/ 1009650 h 1152525"/>
                              <a:gd name="connsiteX4" fmla="*/ 717550 w 799108"/>
                              <a:gd name="connsiteY4" fmla="*/ 1060450 h 1152525"/>
                              <a:gd name="connsiteX5" fmla="*/ 723900 w 799108"/>
                              <a:gd name="connsiteY5" fmla="*/ 1104900 h 1152525"/>
                              <a:gd name="connsiteX6" fmla="*/ 714375 w 799108"/>
                              <a:gd name="connsiteY6" fmla="*/ 1149350 h 1152525"/>
                              <a:gd name="connsiteX7" fmla="*/ 577850 w 799108"/>
                              <a:gd name="connsiteY7" fmla="*/ 1152525 h 1152525"/>
                              <a:gd name="connsiteX8" fmla="*/ 542925 w 799108"/>
                              <a:gd name="connsiteY8" fmla="*/ 1152525 h 1152525"/>
                              <a:gd name="connsiteX9" fmla="*/ 549275 w 799108"/>
                              <a:gd name="connsiteY9" fmla="*/ 1089025 h 1152525"/>
                              <a:gd name="connsiteX10" fmla="*/ 527050 w 799108"/>
                              <a:gd name="connsiteY10" fmla="*/ 1031875 h 1152525"/>
                              <a:gd name="connsiteX11" fmla="*/ 460375 w 799108"/>
                              <a:gd name="connsiteY11" fmla="*/ 1120775 h 1152525"/>
                              <a:gd name="connsiteX12" fmla="*/ 415925 w 799108"/>
                              <a:gd name="connsiteY12" fmla="*/ 1114425 h 1152525"/>
                              <a:gd name="connsiteX13" fmla="*/ 355600 w 799108"/>
                              <a:gd name="connsiteY13" fmla="*/ 1057275 h 1152525"/>
                              <a:gd name="connsiteX14" fmla="*/ 342900 w 799108"/>
                              <a:gd name="connsiteY14" fmla="*/ 946150 h 1152525"/>
                              <a:gd name="connsiteX15" fmla="*/ 342900 w 799108"/>
                              <a:gd name="connsiteY15" fmla="*/ 860425 h 1152525"/>
                              <a:gd name="connsiteX16" fmla="*/ 314325 w 799108"/>
                              <a:gd name="connsiteY16" fmla="*/ 812800 h 1152525"/>
                              <a:gd name="connsiteX17" fmla="*/ 311150 w 799108"/>
                              <a:gd name="connsiteY17" fmla="*/ 739775 h 1152525"/>
                              <a:gd name="connsiteX18" fmla="*/ 307975 w 799108"/>
                              <a:gd name="connsiteY18" fmla="*/ 666750 h 1152525"/>
                              <a:gd name="connsiteX19" fmla="*/ 304800 w 799108"/>
                              <a:gd name="connsiteY19" fmla="*/ 619125 h 1152525"/>
                              <a:gd name="connsiteX20" fmla="*/ 295275 w 799108"/>
                              <a:gd name="connsiteY20" fmla="*/ 542925 h 1152525"/>
                              <a:gd name="connsiteX21" fmla="*/ 247650 w 799108"/>
                              <a:gd name="connsiteY21" fmla="*/ 517525 h 1152525"/>
                              <a:gd name="connsiteX22" fmla="*/ 219075 w 799108"/>
                              <a:gd name="connsiteY22" fmla="*/ 479425 h 1152525"/>
                              <a:gd name="connsiteX23" fmla="*/ 206375 w 799108"/>
                              <a:gd name="connsiteY23" fmla="*/ 444500 h 1152525"/>
                              <a:gd name="connsiteX24" fmla="*/ 133350 w 799108"/>
                              <a:gd name="connsiteY24" fmla="*/ 400050 h 1152525"/>
                              <a:gd name="connsiteX25" fmla="*/ 98425 w 799108"/>
                              <a:gd name="connsiteY25" fmla="*/ 377825 h 1152525"/>
                              <a:gd name="connsiteX26" fmla="*/ 82550 w 799108"/>
                              <a:gd name="connsiteY26" fmla="*/ 368300 h 1152525"/>
                              <a:gd name="connsiteX27" fmla="*/ 139700 w 799108"/>
                              <a:gd name="connsiteY27" fmla="*/ 304800 h 1152525"/>
                              <a:gd name="connsiteX28" fmla="*/ 177800 w 799108"/>
                              <a:gd name="connsiteY28" fmla="*/ 263525 h 1152525"/>
                              <a:gd name="connsiteX29" fmla="*/ 168275 w 799108"/>
                              <a:gd name="connsiteY29" fmla="*/ 225425 h 1152525"/>
                              <a:gd name="connsiteX30" fmla="*/ 158750 w 799108"/>
                              <a:gd name="connsiteY30" fmla="*/ 146050 h 1152525"/>
                              <a:gd name="connsiteX31" fmla="*/ 123825 w 799108"/>
                              <a:gd name="connsiteY31" fmla="*/ 114300 h 1152525"/>
                              <a:gd name="connsiteX32" fmla="*/ 41275 w 799108"/>
                              <a:gd name="connsiteY32" fmla="*/ 69850 h 1152525"/>
                              <a:gd name="connsiteX33" fmla="*/ 6350 w 799108"/>
                              <a:gd name="connsiteY33" fmla="*/ 38100 h 1152525"/>
                              <a:gd name="connsiteX34" fmla="*/ 0 w 799108"/>
                              <a:gd name="connsiteY34" fmla="*/ 25400 h 1152525"/>
                              <a:gd name="connsiteX35" fmla="*/ 28575 w 799108"/>
                              <a:gd name="connsiteY35" fmla="*/ 0 h 1152525"/>
                              <a:gd name="connsiteX36" fmla="*/ 123825 w 799108"/>
                              <a:gd name="connsiteY36" fmla="*/ 31750 h 1152525"/>
                              <a:gd name="connsiteX37" fmla="*/ 165100 w 799108"/>
                              <a:gd name="connsiteY37" fmla="*/ 101600 h 1152525"/>
                              <a:gd name="connsiteX38" fmla="*/ 203200 w 799108"/>
                              <a:gd name="connsiteY38" fmla="*/ 152400 h 1152525"/>
                              <a:gd name="connsiteX39" fmla="*/ 212725 w 799108"/>
                              <a:gd name="connsiteY39" fmla="*/ 254000 h 1152525"/>
                              <a:gd name="connsiteX40" fmla="*/ 203200 w 799108"/>
                              <a:gd name="connsiteY40" fmla="*/ 301625 h 1152525"/>
                              <a:gd name="connsiteX41" fmla="*/ 263525 w 799108"/>
                              <a:gd name="connsiteY41" fmla="*/ 409575 h 1152525"/>
                              <a:gd name="connsiteX42" fmla="*/ 374650 w 799108"/>
                              <a:gd name="connsiteY42" fmla="*/ 368300 h 1152525"/>
                              <a:gd name="connsiteX43" fmla="*/ 485775 w 799108"/>
                              <a:gd name="connsiteY43" fmla="*/ 431800 h 1152525"/>
                              <a:gd name="connsiteX44" fmla="*/ 603250 w 799108"/>
                              <a:gd name="connsiteY44" fmla="*/ 561975 h 1152525"/>
                              <a:gd name="connsiteX45" fmla="*/ 654050 w 799108"/>
                              <a:gd name="connsiteY45" fmla="*/ 650875 h 1152525"/>
                              <a:gd name="connsiteX46" fmla="*/ 755650 w 799108"/>
                              <a:gd name="connsiteY46" fmla="*/ 682625 h 1152525"/>
                              <a:gd name="connsiteX47" fmla="*/ 793750 w 799108"/>
                              <a:gd name="connsiteY47" fmla="*/ 790575 h 1152525"/>
                              <a:gd name="connsiteX48" fmla="*/ 787400 w 799108"/>
                              <a:gd name="connsiteY48" fmla="*/ 866775 h 1152525"/>
                              <a:gd name="connsiteX49" fmla="*/ 679450 w 799108"/>
                              <a:gd name="connsiteY49" fmla="*/ 854075 h 1152525"/>
                              <a:gd name="connsiteX0" fmla="*/ 682625 w 799108"/>
                              <a:gd name="connsiteY0" fmla="*/ 866775 h 1152525"/>
                              <a:gd name="connsiteX1" fmla="*/ 717550 w 799108"/>
                              <a:gd name="connsiteY1" fmla="*/ 920750 h 1152525"/>
                              <a:gd name="connsiteX2" fmla="*/ 708025 w 799108"/>
                              <a:gd name="connsiteY2" fmla="*/ 971550 h 1152525"/>
                              <a:gd name="connsiteX3" fmla="*/ 723900 w 799108"/>
                              <a:gd name="connsiteY3" fmla="*/ 1009650 h 1152525"/>
                              <a:gd name="connsiteX4" fmla="*/ 717550 w 799108"/>
                              <a:gd name="connsiteY4" fmla="*/ 1060450 h 1152525"/>
                              <a:gd name="connsiteX5" fmla="*/ 723900 w 799108"/>
                              <a:gd name="connsiteY5" fmla="*/ 1104900 h 1152525"/>
                              <a:gd name="connsiteX6" fmla="*/ 714375 w 799108"/>
                              <a:gd name="connsiteY6" fmla="*/ 1149350 h 1152525"/>
                              <a:gd name="connsiteX7" fmla="*/ 577850 w 799108"/>
                              <a:gd name="connsiteY7" fmla="*/ 1152525 h 1152525"/>
                              <a:gd name="connsiteX8" fmla="*/ 542925 w 799108"/>
                              <a:gd name="connsiteY8" fmla="*/ 1152525 h 1152525"/>
                              <a:gd name="connsiteX9" fmla="*/ 549275 w 799108"/>
                              <a:gd name="connsiteY9" fmla="*/ 1089025 h 1152525"/>
                              <a:gd name="connsiteX10" fmla="*/ 527050 w 799108"/>
                              <a:gd name="connsiteY10" fmla="*/ 1031875 h 1152525"/>
                              <a:gd name="connsiteX11" fmla="*/ 460375 w 799108"/>
                              <a:gd name="connsiteY11" fmla="*/ 1120775 h 1152525"/>
                              <a:gd name="connsiteX12" fmla="*/ 415925 w 799108"/>
                              <a:gd name="connsiteY12" fmla="*/ 1114425 h 1152525"/>
                              <a:gd name="connsiteX13" fmla="*/ 355600 w 799108"/>
                              <a:gd name="connsiteY13" fmla="*/ 1057275 h 1152525"/>
                              <a:gd name="connsiteX14" fmla="*/ 342900 w 799108"/>
                              <a:gd name="connsiteY14" fmla="*/ 946150 h 1152525"/>
                              <a:gd name="connsiteX15" fmla="*/ 342900 w 799108"/>
                              <a:gd name="connsiteY15" fmla="*/ 860425 h 1152525"/>
                              <a:gd name="connsiteX16" fmla="*/ 314325 w 799108"/>
                              <a:gd name="connsiteY16" fmla="*/ 812800 h 1152525"/>
                              <a:gd name="connsiteX17" fmla="*/ 311150 w 799108"/>
                              <a:gd name="connsiteY17" fmla="*/ 739775 h 1152525"/>
                              <a:gd name="connsiteX18" fmla="*/ 307975 w 799108"/>
                              <a:gd name="connsiteY18" fmla="*/ 666750 h 1152525"/>
                              <a:gd name="connsiteX19" fmla="*/ 304800 w 799108"/>
                              <a:gd name="connsiteY19" fmla="*/ 619125 h 1152525"/>
                              <a:gd name="connsiteX20" fmla="*/ 295275 w 799108"/>
                              <a:gd name="connsiteY20" fmla="*/ 542925 h 1152525"/>
                              <a:gd name="connsiteX21" fmla="*/ 247650 w 799108"/>
                              <a:gd name="connsiteY21" fmla="*/ 517525 h 1152525"/>
                              <a:gd name="connsiteX22" fmla="*/ 219075 w 799108"/>
                              <a:gd name="connsiteY22" fmla="*/ 479425 h 1152525"/>
                              <a:gd name="connsiteX23" fmla="*/ 206375 w 799108"/>
                              <a:gd name="connsiteY23" fmla="*/ 444500 h 1152525"/>
                              <a:gd name="connsiteX24" fmla="*/ 133350 w 799108"/>
                              <a:gd name="connsiteY24" fmla="*/ 400050 h 1152525"/>
                              <a:gd name="connsiteX25" fmla="*/ 98425 w 799108"/>
                              <a:gd name="connsiteY25" fmla="*/ 377825 h 1152525"/>
                              <a:gd name="connsiteX26" fmla="*/ 82550 w 799108"/>
                              <a:gd name="connsiteY26" fmla="*/ 368300 h 1152525"/>
                              <a:gd name="connsiteX27" fmla="*/ 139700 w 799108"/>
                              <a:gd name="connsiteY27" fmla="*/ 304800 h 1152525"/>
                              <a:gd name="connsiteX28" fmla="*/ 177800 w 799108"/>
                              <a:gd name="connsiteY28" fmla="*/ 263525 h 1152525"/>
                              <a:gd name="connsiteX29" fmla="*/ 168275 w 799108"/>
                              <a:gd name="connsiteY29" fmla="*/ 225425 h 1152525"/>
                              <a:gd name="connsiteX30" fmla="*/ 158750 w 799108"/>
                              <a:gd name="connsiteY30" fmla="*/ 146050 h 1152525"/>
                              <a:gd name="connsiteX31" fmla="*/ 123825 w 799108"/>
                              <a:gd name="connsiteY31" fmla="*/ 114300 h 1152525"/>
                              <a:gd name="connsiteX32" fmla="*/ 41275 w 799108"/>
                              <a:gd name="connsiteY32" fmla="*/ 69850 h 1152525"/>
                              <a:gd name="connsiteX33" fmla="*/ 6350 w 799108"/>
                              <a:gd name="connsiteY33" fmla="*/ 38100 h 1152525"/>
                              <a:gd name="connsiteX34" fmla="*/ 0 w 799108"/>
                              <a:gd name="connsiteY34" fmla="*/ 25400 h 1152525"/>
                              <a:gd name="connsiteX35" fmla="*/ 28575 w 799108"/>
                              <a:gd name="connsiteY35" fmla="*/ 0 h 1152525"/>
                              <a:gd name="connsiteX36" fmla="*/ 123825 w 799108"/>
                              <a:gd name="connsiteY36" fmla="*/ 31750 h 1152525"/>
                              <a:gd name="connsiteX37" fmla="*/ 165100 w 799108"/>
                              <a:gd name="connsiteY37" fmla="*/ 101600 h 1152525"/>
                              <a:gd name="connsiteX38" fmla="*/ 203200 w 799108"/>
                              <a:gd name="connsiteY38" fmla="*/ 152400 h 1152525"/>
                              <a:gd name="connsiteX39" fmla="*/ 212725 w 799108"/>
                              <a:gd name="connsiteY39" fmla="*/ 254000 h 1152525"/>
                              <a:gd name="connsiteX40" fmla="*/ 203200 w 799108"/>
                              <a:gd name="connsiteY40" fmla="*/ 301625 h 1152525"/>
                              <a:gd name="connsiteX41" fmla="*/ 263525 w 799108"/>
                              <a:gd name="connsiteY41" fmla="*/ 409575 h 1152525"/>
                              <a:gd name="connsiteX42" fmla="*/ 374650 w 799108"/>
                              <a:gd name="connsiteY42" fmla="*/ 368300 h 1152525"/>
                              <a:gd name="connsiteX43" fmla="*/ 485775 w 799108"/>
                              <a:gd name="connsiteY43" fmla="*/ 431800 h 1152525"/>
                              <a:gd name="connsiteX44" fmla="*/ 603250 w 799108"/>
                              <a:gd name="connsiteY44" fmla="*/ 561975 h 1152525"/>
                              <a:gd name="connsiteX45" fmla="*/ 654050 w 799108"/>
                              <a:gd name="connsiteY45" fmla="*/ 650875 h 1152525"/>
                              <a:gd name="connsiteX46" fmla="*/ 755650 w 799108"/>
                              <a:gd name="connsiteY46" fmla="*/ 682625 h 1152525"/>
                              <a:gd name="connsiteX47" fmla="*/ 793750 w 799108"/>
                              <a:gd name="connsiteY47" fmla="*/ 790575 h 1152525"/>
                              <a:gd name="connsiteX48" fmla="*/ 787400 w 799108"/>
                              <a:gd name="connsiteY48" fmla="*/ 866775 h 1152525"/>
                              <a:gd name="connsiteX49" fmla="*/ 673100 w 799108"/>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5650 w 795975"/>
                              <a:gd name="connsiteY46" fmla="*/ 682625 h 1152525"/>
                              <a:gd name="connsiteX47" fmla="*/ 793750 w 795975"/>
                              <a:gd name="connsiteY47" fmla="*/ 790575 h 1152525"/>
                              <a:gd name="connsiteX48" fmla="*/ 777875 w 795975"/>
                              <a:gd name="connsiteY48" fmla="*/ 835025 h 1152525"/>
                              <a:gd name="connsiteX49" fmla="*/ 673100 w 795975"/>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2475 w 795975"/>
                              <a:gd name="connsiteY46" fmla="*/ 701675 h 1152525"/>
                              <a:gd name="connsiteX47" fmla="*/ 793750 w 795975"/>
                              <a:gd name="connsiteY47" fmla="*/ 790575 h 1152525"/>
                              <a:gd name="connsiteX48" fmla="*/ 777875 w 795975"/>
                              <a:gd name="connsiteY48" fmla="*/ 835025 h 1152525"/>
                              <a:gd name="connsiteX49" fmla="*/ 673100 w 795975"/>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2475 w 795975"/>
                              <a:gd name="connsiteY46" fmla="*/ 701675 h 1152525"/>
                              <a:gd name="connsiteX47" fmla="*/ 793750 w 795975"/>
                              <a:gd name="connsiteY47" fmla="*/ 790575 h 1152525"/>
                              <a:gd name="connsiteX48" fmla="*/ 777875 w 795975"/>
                              <a:gd name="connsiteY48" fmla="*/ 835025 h 1152525"/>
                              <a:gd name="connsiteX49" fmla="*/ 673100 w 795975"/>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2475 w 795975"/>
                              <a:gd name="connsiteY46" fmla="*/ 701675 h 1152525"/>
                              <a:gd name="connsiteX47" fmla="*/ 793750 w 795975"/>
                              <a:gd name="connsiteY47" fmla="*/ 790575 h 1152525"/>
                              <a:gd name="connsiteX48" fmla="*/ 777875 w 795975"/>
                              <a:gd name="connsiteY48" fmla="*/ 835025 h 1152525"/>
                              <a:gd name="connsiteX49" fmla="*/ 673100 w 795975"/>
                              <a:gd name="connsiteY49" fmla="*/ 828675 h 1152525"/>
                              <a:gd name="connsiteX50" fmla="*/ 682625 w 795975"/>
                              <a:gd name="connsiteY50" fmla="*/ 8667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539751 w 795975"/>
                              <a:gd name="connsiteY44" fmla="*/ 482600 h 1152525"/>
                              <a:gd name="connsiteX45" fmla="*/ 603250 w 795975"/>
                              <a:gd name="connsiteY45" fmla="*/ 561975 h 1152525"/>
                              <a:gd name="connsiteX46" fmla="*/ 654050 w 795975"/>
                              <a:gd name="connsiteY46" fmla="*/ 650875 h 1152525"/>
                              <a:gd name="connsiteX47" fmla="*/ 752475 w 795975"/>
                              <a:gd name="connsiteY47" fmla="*/ 701675 h 1152525"/>
                              <a:gd name="connsiteX48" fmla="*/ 793750 w 795975"/>
                              <a:gd name="connsiteY48" fmla="*/ 790575 h 1152525"/>
                              <a:gd name="connsiteX49" fmla="*/ 777875 w 795975"/>
                              <a:gd name="connsiteY49" fmla="*/ 835025 h 1152525"/>
                              <a:gd name="connsiteX50" fmla="*/ 673100 w 795975"/>
                              <a:gd name="connsiteY50" fmla="*/ 828675 h 1152525"/>
                              <a:gd name="connsiteX51" fmla="*/ 682625 w 795975"/>
                              <a:gd name="connsiteY51" fmla="*/ 8667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549276 w 795975"/>
                              <a:gd name="connsiteY44" fmla="*/ 466725 h 1152525"/>
                              <a:gd name="connsiteX45" fmla="*/ 603250 w 795975"/>
                              <a:gd name="connsiteY45" fmla="*/ 561975 h 1152525"/>
                              <a:gd name="connsiteX46" fmla="*/ 654050 w 795975"/>
                              <a:gd name="connsiteY46" fmla="*/ 650875 h 1152525"/>
                              <a:gd name="connsiteX47" fmla="*/ 752475 w 795975"/>
                              <a:gd name="connsiteY47" fmla="*/ 701675 h 1152525"/>
                              <a:gd name="connsiteX48" fmla="*/ 793750 w 795975"/>
                              <a:gd name="connsiteY48" fmla="*/ 790575 h 1152525"/>
                              <a:gd name="connsiteX49" fmla="*/ 777875 w 795975"/>
                              <a:gd name="connsiteY49" fmla="*/ 835025 h 1152525"/>
                              <a:gd name="connsiteX50" fmla="*/ 673100 w 795975"/>
                              <a:gd name="connsiteY50" fmla="*/ 828675 h 1152525"/>
                              <a:gd name="connsiteX51" fmla="*/ 682625 w 795975"/>
                              <a:gd name="connsiteY51" fmla="*/ 8667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549276 w 795975"/>
                              <a:gd name="connsiteY44" fmla="*/ 466725 h 1152525"/>
                              <a:gd name="connsiteX45" fmla="*/ 571500 w 795975"/>
                              <a:gd name="connsiteY45" fmla="*/ 577850 h 1152525"/>
                              <a:gd name="connsiteX46" fmla="*/ 654050 w 795975"/>
                              <a:gd name="connsiteY46" fmla="*/ 650875 h 1152525"/>
                              <a:gd name="connsiteX47" fmla="*/ 752475 w 795975"/>
                              <a:gd name="connsiteY47" fmla="*/ 701675 h 1152525"/>
                              <a:gd name="connsiteX48" fmla="*/ 793750 w 795975"/>
                              <a:gd name="connsiteY48" fmla="*/ 790575 h 1152525"/>
                              <a:gd name="connsiteX49" fmla="*/ 777875 w 795975"/>
                              <a:gd name="connsiteY49" fmla="*/ 835025 h 1152525"/>
                              <a:gd name="connsiteX50" fmla="*/ 673100 w 795975"/>
                              <a:gd name="connsiteY50" fmla="*/ 828675 h 1152525"/>
                              <a:gd name="connsiteX51" fmla="*/ 682625 w 795975"/>
                              <a:gd name="connsiteY51" fmla="*/ 866775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95975" h="1152525">
                                <a:moveTo>
                                  <a:pt x="682625" y="866775"/>
                                </a:moveTo>
                                <a:lnTo>
                                  <a:pt x="717550" y="920750"/>
                                </a:lnTo>
                                <a:lnTo>
                                  <a:pt x="708025" y="971550"/>
                                </a:lnTo>
                                <a:lnTo>
                                  <a:pt x="723900" y="1009650"/>
                                </a:lnTo>
                                <a:lnTo>
                                  <a:pt x="717550" y="1060450"/>
                                </a:lnTo>
                                <a:lnTo>
                                  <a:pt x="723900" y="1104900"/>
                                </a:lnTo>
                                <a:lnTo>
                                  <a:pt x="714375" y="1149350"/>
                                </a:lnTo>
                                <a:lnTo>
                                  <a:pt x="577850" y="1152525"/>
                                </a:lnTo>
                                <a:lnTo>
                                  <a:pt x="542925" y="1152525"/>
                                </a:lnTo>
                                <a:lnTo>
                                  <a:pt x="549275" y="1089025"/>
                                </a:lnTo>
                                <a:lnTo>
                                  <a:pt x="527050" y="1031875"/>
                                </a:lnTo>
                                <a:lnTo>
                                  <a:pt x="460375" y="1120775"/>
                                </a:lnTo>
                                <a:lnTo>
                                  <a:pt x="415925" y="1114425"/>
                                </a:lnTo>
                                <a:lnTo>
                                  <a:pt x="355600" y="1057275"/>
                                </a:lnTo>
                                <a:lnTo>
                                  <a:pt x="342900" y="946150"/>
                                </a:lnTo>
                                <a:lnTo>
                                  <a:pt x="342900" y="860425"/>
                                </a:lnTo>
                                <a:lnTo>
                                  <a:pt x="314325" y="812800"/>
                                </a:lnTo>
                                <a:lnTo>
                                  <a:pt x="311150" y="739775"/>
                                </a:lnTo>
                                <a:lnTo>
                                  <a:pt x="307975" y="666750"/>
                                </a:lnTo>
                                <a:lnTo>
                                  <a:pt x="304800" y="619125"/>
                                </a:lnTo>
                                <a:lnTo>
                                  <a:pt x="295275" y="542925"/>
                                </a:lnTo>
                                <a:lnTo>
                                  <a:pt x="247650" y="517525"/>
                                </a:lnTo>
                                <a:lnTo>
                                  <a:pt x="219075" y="479425"/>
                                </a:lnTo>
                                <a:lnTo>
                                  <a:pt x="206375" y="444500"/>
                                </a:lnTo>
                                <a:lnTo>
                                  <a:pt x="133350" y="400050"/>
                                </a:lnTo>
                                <a:lnTo>
                                  <a:pt x="98425" y="377825"/>
                                </a:lnTo>
                                <a:lnTo>
                                  <a:pt x="82550" y="368300"/>
                                </a:lnTo>
                                <a:lnTo>
                                  <a:pt x="139700" y="304800"/>
                                </a:lnTo>
                                <a:lnTo>
                                  <a:pt x="177800" y="263525"/>
                                </a:lnTo>
                                <a:lnTo>
                                  <a:pt x="168275" y="225425"/>
                                </a:lnTo>
                                <a:lnTo>
                                  <a:pt x="158750" y="146050"/>
                                </a:lnTo>
                                <a:lnTo>
                                  <a:pt x="123825" y="114300"/>
                                </a:lnTo>
                                <a:lnTo>
                                  <a:pt x="41275" y="69850"/>
                                </a:lnTo>
                                <a:lnTo>
                                  <a:pt x="6350" y="38100"/>
                                </a:lnTo>
                                <a:lnTo>
                                  <a:pt x="0" y="25400"/>
                                </a:lnTo>
                                <a:lnTo>
                                  <a:pt x="28575" y="0"/>
                                </a:lnTo>
                                <a:lnTo>
                                  <a:pt x="123825" y="31750"/>
                                </a:lnTo>
                                <a:lnTo>
                                  <a:pt x="165100" y="101600"/>
                                </a:lnTo>
                                <a:lnTo>
                                  <a:pt x="203200" y="152400"/>
                                </a:lnTo>
                                <a:lnTo>
                                  <a:pt x="212725" y="254000"/>
                                </a:lnTo>
                                <a:lnTo>
                                  <a:pt x="203200" y="301625"/>
                                </a:lnTo>
                                <a:cubicBezTo>
                                  <a:pt x="231775" y="339725"/>
                                  <a:pt x="233363" y="342371"/>
                                  <a:pt x="263525" y="409575"/>
                                </a:cubicBezTo>
                                <a:cubicBezTo>
                                  <a:pt x="350837" y="394229"/>
                                  <a:pt x="307975" y="410633"/>
                                  <a:pt x="374650" y="368300"/>
                                </a:cubicBezTo>
                                <a:cubicBezTo>
                                  <a:pt x="413279" y="379942"/>
                                  <a:pt x="423863" y="375708"/>
                                  <a:pt x="485775" y="431800"/>
                                </a:cubicBezTo>
                                <a:cubicBezTo>
                                  <a:pt x="513292" y="450850"/>
                                  <a:pt x="529697" y="445029"/>
                                  <a:pt x="549276" y="466725"/>
                                </a:cubicBezTo>
                                <a:cubicBezTo>
                                  <a:pt x="568855" y="488421"/>
                                  <a:pt x="552450" y="549804"/>
                                  <a:pt x="571500" y="577850"/>
                                </a:cubicBezTo>
                                <a:cubicBezTo>
                                  <a:pt x="601133" y="624417"/>
                                  <a:pt x="561975" y="626533"/>
                                  <a:pt x="654050" y="650875"/>
                                </a:cubicBezTo>
                                <a:cubicBezTo>
                                  <a:pt x="687387" y="675746"/>
                                  <a:pt x="705379" y="686858"/>
                                  <a:pt x="752475" y="701675"/>
                                </a:cubicBezTo>
                                <a:cubicBezTo>
                                  <a:pt x="751946" y="718079"/>
                                  <a:pt x="793221" y="782638"/>
                                  <a:pt x="793750" y="790575"/>
                                </a:cubicBezTo>
                                <a:cubicBezTo>
                                  <a:pt x="799042" y="821267"/>
                                  <a:pt x="795337" y="815975"/>
                                  <a:pt x="777875" y="835025"/>
                                </a:cubicBezTo>
                                <a:lnTo>
                                  <a:pt x="673100" y="828675"/>
                                </a:lnTo>
                                <a:lnTo>
                                  <a:pt x="682625" y="866775"/>
                                </a:lnTo>
                                <a:close/>
                              </a:path>
                            </a:pathLst>
                          </a:cu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TextBox 60">
                          <a:extLst>
                            <a:ext uri="{FF2B5EF4-FFF2-40B4-BE49-F238E27FC236}">
                              <a16:creationId xmlns:a16="http://schemas.microsoft.com/office/drawing/2014/main" id="{C7BF27F3-EE2E-48BC-B617-E4B0FDD81FDB}"/>
                            </a:ext>
                          </a:extLst>
                        </p:cNvPr>
                        <p:cNvSpPr txBox="1"/>
                        <p:nvPr/>
                      </p:nvSpPr>
                      <p:spPr>
                        <a:xfrm>
                          <a:off x="3077609" y="3429000"/>
                          <a:ext cx="1205779" cy="246221"/>
                        </a:xfrm>
                        <a:prstGeom prst="rect">
                          <a:avLst/>
                        </a:prstGeom>
                        <a:noFill/>
                      </p:spPr>
                      <p:txBody>
                        <a:bodyPr wrap="none" rtlCol="0">
                          <a:spAutoFit/>
                        </a:bodyPr>
                        <a:lstStyle/>
                        <a:p>
                          <a:r>
                            <a:rPr lang="en-US" sz="1000" b="1" dirty="0">
                              <a:solidFill>
                                <a:srgbClr val="365A9A"/>
                              </a:solidFill>
                              <a:effectLst>
                                <a:glow rad="76200">
                                  <a:schemeClr val="bg1"/>
                                </a:glow>
                              </a:effectLst>
                              <a:latin typeface="Arial" panose="020B0604020202020204" pitchFamily="34" charset="0"/>
                              <a:cs typeface="Arial" panose="020B0604020202020204" pitchFamily="34" charset="0"/>
                            </a:rPr>
                            <a:t>Eagle Point Lake</a:t>
                          </a:r>
                        </a:p>
                      </p:txBody>
                    </p:sp>
                  </p:grpSp>
                  <p:sp>
                    <p:nvSpPr>
                      <p:cNvPr id="87" name="Freeform: Shape 86">
                        <a:extLst>
                          <a:ext uri="{FF2B5EF4-FFF2-40B4-BE49-F238E27FC236}">
                            <a16:creationId xmlns:a16="http://schemas.microsoft.com/office/drawing/2014/main" id="{C0F0BB60-D73D-4A19-85ED-CF6D59ECB512}"/>
                          </a:ext>
                        </a:extLst>
                      </p:cNvPr>
                      <p:cNvSpPr/>
                      <p:nvPr/>
                    </p:nvSpPr>
                    <p:spPr>
                      <a:xfrm>
                        <a:off x="4293613" y="772187"/>
                        <a:ext cx="1872237" cy="3309570"/>
                      </a:xfrm>
                      <a:custGeom>
                        <a:avLst/>
                        <a:gdLst>
                          <a:gd name="connsiteX0" fmla="*/ 0 w 1962150"/>
                          <a:gd name="connsiteY0" fmla="*/ 3014662 h 3033712"/>
                          <a:gd name="connsiteX1" fmla="*/ 61913 w 1962150"/>
                          <a:gd name="connsiteY1" fmla="*/ 2614612 h 3033712"/>
                          <a:gd name="connsiteX2" fmla="*/ 142875 w 1962150"/>
                          <a:gd name="connsiteY2" fmla="*/ 2486025 h 3033712"/>
                          <a:gd name="connsiteX3" fmla="*/ 266700 w 1962150"/>
                          <a:gd name="connsiteY3" fmla="*/ 23336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52525 w 1962150"/>
                          <a:gd name="connsiteY19" fmla="*/ 30003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23975 w 1962150"/>
                          <a:gd name="connsiteY34" fmla="*/ 561975 h 3033712"/>
                          <a:gd name="connsiteX35" fmla="*/ 1290638 w 1962150"/>
                          <a:gd name="connsiteY35" fmla="*/ 600075 h 3033712"/>
                          <a:gd name="connsiteX36" fmla="*/ 1257300 w 1962150"/>
                          <a:gd name="connsiteY36" fmla="*/ 690562 h 3033712"/>
                          <a:gd name="connsiteX37" fmla="*/ 1157288 w 1962150"/>
                          <a:gd name="connsiteY37" fmla="*/ 952500 h 3033712"/>
                          <a:gd name="connsiteX38" fmla="*/ 1123950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76350 w 1962150"/>
                          <a:gd name="connsiteY51" fmla="*/ 2462212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52613 w 1962150"/>
                          <a:gd name="connsiteY59" fmla="*/ 221932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414587 h 3033712"/>
                          <a:gd name="connsiteX66" fmla="*/ 1562100 w 1962150"/>
                          <a:gd name="connsiteY66" fmla="*/ 2390775 h 3033712"/>
                          <a:gd name="connsiteX67" fmla="*/ 1485900 w 1962150"/>
                          <a:gd name="connsiteY67" fmla="*/ 2409825 h 3033712"/>
                          <a:gd name="connsiteX68" fmla="*/ 1438275 w 1962150"/>
                          <a:gd name="connsiteY68" fmla="*/ 2471737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66700 w 1962150"/>
                          <a:gd name="connsiteY3" fmla="*/ 23336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65225 w 1962150"/>
                          <a:gd name="connsiteY19" fmla="*/ 3063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23975 w 1962150"/>
                          <a:gd name="connsiteY34" fmla="*/ 561975 h 3033712"/>
                          <a:gd name="connsiteX35" fmla="*/ 1290638 w 1962150"/>
                          <a:gd name="connsiteY35" fmla="*/ 600075 h 3033712"/>
                          <a:gd name="connsiteX36" fmla="*/ 1257300 w 1962150"/>
                          <a:gd name="connsiteY36" fmla="*/ 690562 h 3033712"/>
                          <a:gd name="connsiteX37" fmla="*/ 1157288 w 1962150"/>
                          <a:gd name="connsiteY37" fmla="*/ 952500 h 3033712"/>
                          <a:gd name="connsiteX38" fmla="*/ 1123950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76350 w 1962150"/>
                          <a:gd name="connsiteY51" fmla="*/ 2462212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52613 w 1962150"/>
                          <a:gd name="connsiteY59" fmla="*/ 221932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414587 h 3033712"/>
                          <a:gd name="connsiteX66" fmla="*/ 1562100 w 1962150"/>
                          <a:gd name="connsiteY66" fmla="*/ 2390775 h 3033712"/>
                          <a:gd name="connsiteX67" fmla="*/ 1485900 w 1962150"/>
                          <a:gd name="connsiteY67" fmla="*/ 2409825 h 3033712"/>
                          <a:gd name="connsiteX68" fmla="*/ 1438275 w 1962150"/>
                          <a:gd name="connsiteY68" fmla="*/ 2471737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66700 w 1962150"/>
                          <a:gd name="connsiteY3" fmla="*/ 23336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65225 w 1962150"/>
                          <a:gd name="connsiteY19" fmla="*/ 3063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23975 w 1962150"/>
                          <a:gd name="connsiteY34" fmla="*/ 561975 h 3033712"/>
                          <a:gd name="connsiteX35" fmla="*/ 1290638 w 1962150"/>
                          <a:gd name="connsiteY35" fmla="*/ 600075 h 3033712"/>
                          <a:gd name="connsiteX36" fmla="*/ 1257300 w 1962150"/>
                          <a:gd name="connsiteY36" fmla="*/ 690562 h 3033712"/>
                          <a:gd name="connsiteX37" fmla="*/ 1157288 w 1962150"/>
                          <a:gd name="connsiteY37" fmla="*/ 952500 h 3033712"/>
                          <a:gd name="connsiteX38" fmla="*/ 1123950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76350 w 1962150"/>
                          <a:gd name="connsiteY51" fmla="*/ 2462212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46263 w 1962150"/>
                          <a:gd name="connsiteY59" fmla="*/ 223837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414587 h 3033712"/>
                          <a:gd name="connsiteX66" fmla="*/ 1562100 w 1962150"/>
                          <a:gd name="connsiteY66" fmla="*/ 2390775 h 3033712"/>
                          <a:gd name="connsiteX67" fmla="*/ 1485900 w 1962150"/>
                          <a:gd name="connsiteY67" fmla="*/ 2409825 h 3033712"/>
                          <a:gd name="connsiteX68" fmla="*/ 1438275 w 1962150"/>
                          <a:gd name="connsiteY68" fmla="*/ 2471737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65225 w 1962150"/>
                          <a:gd name="connsiteY19" fmla="*/ 3063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23975 w 1962150"/>
                          <a:gd name="connsiteY34" fmla="*/ 561975 h 3033712"/>
                          <a:gd name="connsiteX35" fmla="*/ 1290638 w 1962150"/>
                          <a:gd name="connsiteY35" fmla="*/ 600075 h 3033712"/>
                          <a:gd name="connsiteX36" fmla="*/ 1257300 w 1962150"/>
                          <a:gd name="connsiteY36" fmla="*/ 690562 h 3033712"/>
                          <a:gd name="connsiteX37" fmla="*/ 1157288 w 1962150"/>
                          <a:gd name="connsiteY37" fmla="*/ 952500 h 3033712"/>
                          <a:gd name="connsiteX38" fmla="*/ 1123950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76350 w 1962150"/>
                          <a:gd name="connsiteY51" fmla="*/ 2462212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46263 w 1962150"/>
                          <a:gd name="connsiteY59" fmla="*/ 223837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414587 h 3033712"/>
                          <a:gd name="connsiteX66" fmla="*/ 1562100 w 1962150"/>
                          <a:gd name="connsiteY66" fmla="*/ 2390775 h 3033712"/>
                          <a:gd name="connsiteX67" fmla="*/ 1485900 w 1962150"/>
                          <a:gd name="connsiteY67" fmla="*/ 2409825 h 3033712"/>
                          <a:gd name="connsiteX68" fmla="*/ 1438275 w 1962150"/>
                          <a:gd name="connsiteY68" fmla="*/ 2471737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23975 w 1962150"/>
                          <a:gd name="connsiteY34" fmla="*/ 561975 h 3033712"/>
                          <a:gd name="connsiteX35" fmla="*/ 1290638 w 1962150"/>
                          <a:gd name="connsiteY35" fmla="*/ 600075 h 3033712"/>
                          <a:gd name="connsiteX36" fmla="*/ 1257300 w 1962150"/>
                          <a:gd name="connsiteY36" fmla="*/ 690562 h 3033712"/>
                          <a:gd name="connsiteX37" fmla="*/ 1157288 w 1962150"/>
                          <a:gd name="connsiteY37" fmla="*/ 952500 h 3033712"/>
                          <a:gd name="connsiteX38" fmla="*/ 1123950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76350 w 1962150"/>
                          <a:gd name="connsiteY51" fmla="*/ 2462212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46263 w 1962150"/>
                          <a:gd name="connsiteY59" fmla="*/ 223837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414587 h 3033712"/>
                          <a:gd name="connsiteX66" fmla="*/ 1562100 w 1962150"/>
                          <a:gd name="connsiteY66" fmla="*/ 2390775 h 3033712"/>
                          <a:gd name="connsiteX67" fmla="*/ 1485900 w 1962150"/>
                          <a:gd name="connsiteY67" fmla="*/ 2409825 h 3033712"/>
                          <a:gd name="connsiteX68" fmla="*/ 1438275 w 1962150"/>
                          <a:gd name="connsiteY68" fmla="*/ 2471737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290638 w 1962150"/>
                          <a:gd name="connsiteY35" fmla="*/ 600075 h 3033712"/>
                          <a:gd name="connsiteX36" fmla="*/ 1257300 w 1962150"/>
                          <a:gd name="connsiteY36" fmla="*/ 690562 h 3033712"/>
                          <a:gd name="connsiteX37" fmla="*/ 1157288 w 1962150"/>
                          <a:gd name="connsiteY37" fmla="*/ 952500 h 3033712"/>
                          <a:gd name="connsiteX38" fmla="*/ 1123950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76350 w 1962150"/>
                          <a:gd name="connsiteY51" fmla="*/ 2462212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46263 w 1962150"/>
                          <a:gd name="connsiteY59" fmla="*/ 223837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414587 h 3033712"/>
                          <a:gd name="connsiteX66" fmla="*/ 1562100 w 1962150"/>
                          <a:gd name="connsiteY66" fmla="*/ 2390775 h 3033712"/>
                          <a:gd name="connsiteX67" fmla="*/ 1485900 w 1962150"/>
                          <a:gd name="connsiteY67" fmla="*/ 2409825 h 3033712"/>
                          <a:gd name="connsiteX68" fmla="*/ 1438275 w 1962150"/>
                          <a:gd name="connsiteY68" fmla="*/ 2471737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23950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76350 w 1962150"/>
                          <a:gd name="connsiteY51" fmla="*/ 2462212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46263 w 1962150"/>
                          <a:gd name="connsiteY59" fmla="*/ 223837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414587 h 3033712"/>
                          <a:gd name="connsiteX66" fmla="*/ 1562100 w 1962150"/>
                          <a:gd name="connsiteY66" fmla="*/ 2390775 h 3033712"/>
                          <a:gd name="connsiteX67" fmla="*/ 1485900 w 1962150"/>
                          <a:gd name="connsiteY67" fmla="*/ 2409825 h 3033712"/>
                          <a:gd name="connsiteX68" fmla="*/ 1438275 w 1962150"/>
                          <a:gd name="connsiteY68" fmla="*/ 2471737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76350 w 1962150"/>
                          <a:gd name="connsiteY51" fmla="*/ 2462212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46263 w 1962150"/>
                          <a:gd name="connsiteY59" fmla="*/ 223837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414587 h 3033712"/>
                          <a:gd name="connsiteX66" fmla="*/ 1562100 w 1962150"/>
                          <a:gd name="connsiteY66" fmla="*/ 2390775 h 3033712"/>
                          <a:gd name="connsiteX67" fmla="*/ 1485900 w 1962150"/>
                          <a:gd name="connsiteY67" fmla="*/ 2409825 h 3033712"/>
                          <a:gd name="connsiteX68" fmla="*/ 1438275 w 1962150"/>
                          <a:gd name="connsiteY68" fmla="*/ 2471737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46263 w 1962150"/>
                          <a:gd name="connsiteY59" fmla="*/ 223837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414587 h 3033712"/>
                          <a:gd name="connsiteX66" fmla="*/ 1562100 w 1962150"/>
                          <a:gd name="connsiteY66" fmla="*/ 2390775 h 3033712"/>
                          <a:gd name="connsiteX67" fmla="*/ 1485900 w 1962150"/>
                          <a:gd name="connsiteY67" fmla="*/ 2409825 h 3033712"/>
                          <a:gd name="connsiteX68" fmla="*/ 1438275 w 1962150"/>
                          <a:gd name="connsiteY68" fmla="*/ 2471737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46263 w 1962150"/>
                          <a:gd name="connsiteY59" fmla="*/ 223837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414587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46263 w 1962150"/>
                          <a:gd name="connsiteY59" fmla="*/ 223837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0750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0750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0750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0750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43075 w 1962150"/>
                          <a:gd name="connsiteY64" fmla="*/ 2443162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58950 w 1962150"/>
                          <a:gd name="connsiteY64" fmla="*/ 2427287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5888 w 1962150"/>
                          <a:gd name="connsiteY54" fmla="*/ 2295525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58950 w 1962150"/>
                          <a:gd name="connsiteY64" fmla="*/ 2427287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9063 w 1962150"/>
                          <a:gd name="connsiteY54" fmla="*/ 2305050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00213 w 1962150"/>
                          <a:gd name="connsiteY62" fmla="*/ 2390775 h 3033712"/>
                          <a:gd name="connsiteX63" fmla="*/ 1757363 w 1962150"/>
                          <a:gd name="connsiteY63" fmla="*/ 2443162 h 3033712"/>
                          <a:gd name="connsiteX64" fmla="*/ 1758950 w 1962150"/>
                          <a:gd name="connsiteY64" fmla="*/ 2427287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9063 w 1962150"/>
                          <a:gd name="connsiteY54" fmla="*/ 2305050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03388 w 1962150"/>
                          <a:gd name="connsiteY62" fmla="*/ 2390775 h 3033712"/>
                          <a:gd name="connsiteX63" fmla="*/ 1757363 w 1962150"/>
                          <a:gd name="connsiteY63" fmla="*/ 2443162 h 3033712"/>
                          <a:gd name="connsiteX64" fmla="*/ 1758950 w 1962150"/>
                          <a:gd name="connsiteY64" fmla="*/ 2427287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9063 w 1962150"/>
                          <a:gd name="connsiteY54" fmla="*/ 2305050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16088 w 1962150"/>
                          <a:gd name="connsiteY62" fmla="*/ 2390775 h 3033712"/>
                          <a:gd name="connsiteX63" fmla="*/ 1757363 w 1962150"/>
                          <a:gd name="connsiteY63" fmla="*/ 2443162 h 3033712"/>
                          <a:gd name="connsiteX64" fmla="*/ 1758950 w 1962150"/>
                          <a:gd name="connsiteY64" fmla="*/ 2427287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62000 w 1962150"/>
                          <a:gd name="connsiteY45" fmla="*/ 2809875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9063 w 1962150"/>
                          <a:gd name="connsiteY54" fmla="*/ 2305050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16088 w 1962150"/>
                          <a:gd name="connsiteY62" fmla="*/ 2390775 h 3033712"/>
                          <a:gd name="connsiteX63" fmla="*/ 1757363 w 1962150"/>
                          <a:gd name="connsiteY63" fmla="*/ 2443162 h 3033712"/>
                          <a:gd name="connsiteX64" fmla="*/ 1758950 w 1962150"/>
                          <a:gd name="connsiteY64" fmla="*/ 2427287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42950 w 1962150"/>
                          <a:gd name="connsiteY45" fmla="*/ 2800350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9063 w 1962150"/>
                          <a:gd name="connsiteY54" fmla="*/ 2305050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16088 w 1962150"/>
                          <a:gd name="connsiteY62" fmla="*/ 2390775 h 3033712"/>
                          <a:gd name="connsiteX63" fmla="*/ 1757363 w 1962150"/>
                          <a:gd name="connsiteY63" fmla="*/ 2443162 h 3033712"/>
                          <a:gd name="connsiteX64" fmla="*/ 1758950 w 1962150"/>
                          <a:gd name="connsiteY64" fmla="*/ 2427287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8098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76225 w 1962150"/>
                          <a:gd name="connsiteY3" fmla="*/ 2346325 h 3033712"/>
                          <a:gd name="connsiteX4" fmla="*/ 557213 w 1962150"/>
                          <a:gd name="connsiteY4" fmla="*/ 2209800 h 3033712"/>
                          <a:gd name="connsiteX5" fmla="*/ 590550 w 1962150"/>
                          <a:gd name="connsiteY5" fmla="*/ 2133600 h 3033712"/>
                          <a:gd name="connsiteX6" fmla="*/ 600075 w 1962150"/>
                          <a:gd name="connsiteY6" fmla="*/ 2114550 h 3033712"/>
                          <a:gd name="connsiteX7" fmla="*/ 609600 w 1962150"/>
                          <a:gd name="connsiteY7" fmla="*/ 2024062 h 3033712"/>
                          <a:gd name="connsiteX8" fmla="*/ 633413 w 1962150"/>
                          <a:gd name="connsiteY8" fmla="*/ 1890712 h 3033712"/>
                          <a:gd name="connsiteX9" fmla="*/ 647700 w 1962150"/>
                          <a:gd name="connsiteY9" fmla="*/ 1781175 h 3033712"/>
                          <a:gd name="connsiteX10" fmla="*/ 738188 w 1962150"/>
                          <a:gd name="connsiteY10" fmla="*/ 1481137 h 3033712"/>
                          <a:gd name="connsiteX11" fmla="*/ 781050 w 1962150"/>
                          <a:gd name="connsiteY11" fmla="*/ 1281112 h 3033712"/>
                          <a:gd name="connsiteX12" fmla="*/ 838200 w 1962150"/>
                          <a:gd name="connsiteY12" fmla="*/ 1033462 h 3033712"/>
                          <a:gd name="connsiteX13" fmla="*/ 966788 w 1962150"/>
                          <a:gd name="connsiteY13" fmla="*/ 804862 h 3033712"/>
                          <a:gd name="connsiteX14" fmla="*/ 1100138 w 1962150"/>
                          <a:gd name="connsiteY14" fmla="*/ 709612 h 3033712"/>
                          <a:gd name="connsiteX15" fmla="*/ 1114425 w 1962150"/>
                          <a:gd name="connsiteY15" fmla="*/ 676275 h 3033712"/>
                          <a:gd name="connsiteX16" fmla="*/ 1114425 w 1962150"/>
                          <a:gd name="connsiteY16" fmla="*/ 628650 h 3033712"/>
                          <a:gd name="connsiteX17" fmla="*/ 1119188 w 1962150"/>
                          <a:gd name="connsiteY17" fmla="*/ 590550 h 3033712"/>
                          <a:gd name="connsiteX18" fmla="*/ 1090613 w 1962150"/>
                          <a:gd name="connsiteY18" fmla="*/ 500062 h 3033712"/>
                          <a:gd name="connsiteX19" fmla="*/ 1108075 w 1962150"/>
                          <a:gd name="connsiteY19" fmla="*/ 382587 h 3033712"/>
                          <a:gd name="connsiteX20" fmla="*/ 1295400 w 1962150"/>
                          <a:gd name="connsiteY20" fmla="*/ 233362 h 3033712"/>
                          <a:gd name="connsiteX21" fmla="*/ 1471613 w 1962150"/>
                          <a:gd name="connsiteY21" fmla="*/ 104775 h 3033712"/>
                          <a:gd name="connsiteX22" fmla="*/ 1647825 w 1962150"/>
                          <a:gd name="connsiteY22" fmla="*/ 57150 h 3033712"/>
                          <a:gd name="connsiteX23" fmla="*/ 1752600 w 1962150"/>
                          <a:gd name="connsiteY23" fmla="*/ 19050 h 3033712"/>
                          <a:gd name="connsiteX24" fmla="*/ 1752600 w 1962150"/>
                          <a:gd name="connsiteY24" fmla="*/ 0 h 3033712"/>
                          <a:gd name="connsiteX25" fmla="*/ 1962150 w 1962150"/>
                          <a:gd name="connsiteY25" fmla="*/ 4762 h 3033712"/>
                          <a:gd name="connsiteX26" fmla="*/ 1947863 w 1962150"/>
                          <a:gd name="connsiteY26" fmla="*/ 90487 h 3033712"/>
                          <a:gd name="connsiteX27" fmla="*/ 1933575 w 1962150"/>
                          <a:gd name="connsiteY27" fmla="*/ 166687 h 3033712"/>
                          <a:gd name="connsiteX28" fmla="*/ 1866900 w 1962150"/>
                          <a:gd name="connsiteY28" fmla="*/ 238125 h 3033712"/>
                          <a:gd name="connsiteX29" fmla="*/ 1685925 w 1962150"/>
                          <a:gd name="connsiteY29" fmla="*/ 323850 h 3033712"/>
                          <a:gd name="connsiteX30" fmla="*/ 1547813 w 1962150"/>
                          <a:gd name="connsiteY30" fmla="*/ 409575 h 3033712"/>
                          <a:gd name="connsiteX31" fmla="*/ 1471613 w 1962150"/>
                          <a:gd name="connsiteY31" fmla="*/ 457200 h 3033712"/>
                          <a:gd name="connsiteX32" fmla="*/ 1443038 w 1962150"/>
                          <a:gd name="connsiteY32" fmla="*/ 495300 h 3033712"/>
                          <a:gd name="connsiteX33" fmla="*/ 1423988 w 1962150"/>
                          <a:gd name="connsiteY33" fmla="*/ 523875 h 3033712"/>
                          <a:gd name="connsiteX34" fmla="*/ 1333500 w 1962150"/>
                          <a:gd name="connsiteY34" fmla="*/ 574675 h 3033712"/>
                          <a:gd name="connsiteX35" fmla="*/ 1303338 w 1962150"/>
                          <a:gd name="connsiteY35" fmla="*/ 600075 h 3033712"/>
                          <a:gd name="connsiteX36" fmla="*/ 1257300 w 1962150"/>
                          <a:gd name="connsiteY36" fmla="*/ 690562 h 3033712"/>
                          <a:gd name="connsiteX37" fmla="*/ 1157288 w 1962150"/>
                          <a:gd name="connsiteY37" fmla="*/ 952500 h 3033712"/>
                          <a:gd name="connsiteX38" fmla="*/ 1139825 w 1962150"/>
                          <a:gd name="connsiteY38" fmla="*/ 1066800 h 3033712"/>
                          <a:gd name="connsiteX39" fmla="*/ 1133475 w 1962150"/>
                          <a:gd name="connsiteY39" fmla="*/ 1119187 h 3033712"/>
                          <a:gd name="connsiteX40" fmla="*/ 1123950 w 1962150"/>
                          <a:gd name="connsiteY40" fmla="*/ 1162050 h 3033712"/>
                          <a:gd name="connsiteX41" fmla="*/ 1090613 w 1962150"/>
                          <a:gd name="connsiteY41" fmla="*/ 1271587 h 3033712"/>
                          <a:gd name="connsiteX42" fmla="*/ 823913 w 1962150"/>
                          <a:gd name="connsiteY42" fmla="*/ 2205037 h 3033712"/>
                          <a:gd name="connsiteX43" fmla="*/ 704850 w 1962150"/>
                          <a:gd name="connsiteY43" fmla="*/ 2705100 h 3033712"/>
                          <a:gd name="connsiteX44" fmla="*/ 728663 w 1962150"/>
                          <a:gd name="connsiteY44" fmla="*/ 2752725 h 3033712"/>
                          <a:gd name="connsiteX45" fmla="*/ 742950 w 1962150"/>
                          <a:gd name="connsiteY45" fmla="*/ 2800350 h 3033712"/>
                          <a:gd name="connsiteX46" fmla="*/ 762000 w 1962150"/>
                          <a:gd name="connsiteY46" fmla="*/ 2828925 h 3033712"/>
                          <a:gd name="connsiteX47" fmla="*/ 857250 w 1962150"/>
                          <a:gd name="connsiteY47" fmla="*/ 2847975 h 3033712"/>
                          <a:gd name="connsiteX48" fmla="*/ 1071563 w 1962150"/>
                          <a:gd name="connsiteY48" fmla="*/ 2700337 h 3033712"/>
                          <a:gd name="connsiteX49" fmla="*/ 1166813 w 1962150"/>
                          <a:gd name="connsiteY49" fmla="*/ 2581275 h 3033712"/>
                          <a:gd name="connsiteX50" fmla="*/ 1195388 w 1962150"/>
                          <a:gd name="connsiteY50" fmla="*/ 2533650 h 3033712"/>
                          <a:gd name="connsiteX51" fmla="*/ 1263650 w 1962150"/>
                          <a:gd name="connsiteY51" fmla="*/ 2439987 h 3033712"/>
                          <a:gd name="connsiteX52" fmla="*/ 1338263 w 1962150"/>
                          <a:gd name="connsiteY52" fmla="*/ 2357437 h 3033712"/>
                          <a:gd name="connsiteX53" fmla="*/ 1333500 w 1962150"/>
                          <a:gd name="connsiteY53" fmla="*/ 2333625 h 3033712"/>
                          <a:gd name="connsiteX54" fmla="*/ 1389063 w 1962150"/>
                          <a:gd name="connsiteY54" fmla="*/ 2305050 h 3033712"/>
                          <a:gd name="connsiteX55" fmla="*/ 1490663 w 1962150"/>
                          <a:gd name="connsiteY55" fmla="*/ 2319337 h 3033712"/>
                          <a:gd name="connsiteX56" fmla="*/ 1566863 w 1962150"/>
                          <a:gd name="connsiteY56" fmla="*/ 2352675 h 3033712"/>
                          <a:gd name="connsiteX57" fmla="*/ 1624013 w 1962150"/>
                          <a:gd name="connsiteY57" fmla="*/ 2290762 h 3033712"/>
                          <a:gd name="connsiteX58" fmla="*/ 1719263 w 1962150"/>
                          <a:gd name="connsiteY58" fmla="*/ 2286000 h 3033712"/>
                          <a:gd name="connsiteX59" fmla="*/ 1868488 w 1962150"/>
                          <a:gd name="connsiteY59" fmla="*/ 2193925 h 3033712"/>
                          <a:gd name="connsiteX60" fmla="*/ 1766888 w 1962150"/>
                          <a:gd name="connsiteY60" fmla="*/ 2276475 h 3033712"/>
                          <a:gd name="connsiteX61" fmla="*/ 1695450 w 1962150"/>
                          <a:gd name="connsiteY61" fmla="*/ 2324100 h 3033712"/>
                          <a:gd name="connsiteX62" fmla="*/ 1716088 w 1962150"/>
                          <a:gd name="connsiteY62" fmla="*/ 2390775 h 3033712"/>
                          <a:gd name="connsiteX63" fmla="*/ 1757363 w 1962150"/>
                          <a:gd name="connsiteY63" fmla="*/ 2443162 h 3033712"/>
                          <a:gd name="connsiteX64" fmla="*/ 1758950 w 1962150"/>
                          <a:gd name="connsiteY64" fmla="*/ 2427287 h 3033712"/>
                          <a:gd name="connsiteX65" fmla="*/ 1633538 w 1962150"/>
                          <a:gd name="connsiteY65" fmla="*/ 2398712 h 3033712"/>
                          <a:gd name="connsiteX66" fmla="*/ 1562100 w 1962150"/>
                          <a:gd name="connsiteY66" fmla="*/ 2390775 h 3033712"/>
                          <a:gd name="connsiteX67" fmla="*/ 1485900 w 1962150"/>
                          <a:gd name="connsiteY67" fmla="*/ 2409825 h 3033712"/>
                          <a:gd name="connsiteX68" fmla="*/ 1444625 w 1962150"/>
                          <a:gd name="connsiteY68" fmla="*/ 2436812 h 3033712"/>
                          <a:gd name="connsiteX69" fmla="*/ 1400175 w 1962150"/>
                          <a:gd name="connsiteY69" fmla="*/ 2614612 h 3033712"/>
                          <a:gd name="connsiteX70" fmla="*/ 1409700 w 1962150"/>
                          <a:gd name="connsiteY70" fmla="*/ 2686050 h 3033712"/>
                          <a:gd name="connsiteX71" fmla="*/ 1524000 w 1962150"/>
                          <a:gd name="connsiteY71" fmla="*/ 2786062 h 3033712"/>
                          <a:gd name="connsiteX72" fmla="*/ 1624013 w 1962150"/>
                          <a:gd name="connsiteY72" fmla="*/ 2881312 h 3033712"/>
                          <a:gd name="connsiteX73" fmla="*/ 1733550 w 1962150"/>
                          <a:gd name="connsiteY73" fmla="*/ 2986087 h 3033712"/>
                          <a:gd name="connsiteX74" fmla="*/ 1781175 w 1962150"/>
                          <a:gd name="connsiteY74" fmla="*/ 3033712 h 3033712"/>
                          <a:gd name="connsiteX75" fmla="*/ 1490663 w 1962150"/>
                          <a:gd name="connsiteY75" fmla="*/ 3033712 h 3033712"/>
                          <a:gd name="connsiteX76" fmla="*/ 1428750 w 1962150"/>
                          <a:gd name="connsiteY76" fmla="*/ 2976562 h 3033712"/>
                          <a:gd name="connsiteX77" fmla="*/ 1300163 w 1962150"/>
                          <a:gd name="connsiteY77" fmla="*/ 2919412 h 3033712"/>
                          <a:gd name="connsiteX78" fmla="*/ 1200150 w 1962150"/>
                          <a:gd name="connsiteY78" fmla="*/ 2867025 h 3033712"/>
                          <a:gd name="connsiteX79" fmla="*/ 1047750 w 1962150"/>
                          <a:gd name="connsiteY79" fmla="*/ 2890837 h 3033712"/>
                          <a:gd name="connsiteX80" fmla="*/ 1047750 w 1962150"/>
                          <a:gd name="connsiteY80" fmla="*/ 2933700 h 3033712"/>
                          <a:gd name="connsiteX81" fmla="*/ 1109663 w 1962150"/>
                          <a:gd name="connsiteY81" fmla="*/ 3033712 h 3033712"/>
                          <a:gd name="connsiteX82" fmla="*/ 857250 w 1962150"/>
                          <a:gd name="connsiteY82" fmla="*/ 3033712 h 3033712"/>
                          <a:gd name="connsiteX83" fmla="*/ 747713 w 1962150"/>
                          <a:gd name="connsiteY83" fmla="*/ 2995612 h 3033712"/>
                          <a:gd name="connsiteX84" fmla="*/ 676275 w 1962150"/>
                          <a:gd name="connsiteY84" fmla="*/ 2981325 h 3033712"/>
                          <a:gd name="connsiteX85" fmla="*/ 528638 w 1962150"/>
                          <a:gd name="connsiteY85" fmla="*/ 2797175 h 3033712"/>
                          <a:gd name="connsiteX86" fmla="*/ 442913 w 1962150"/>
                          <a:gd name="connsiteY86" fmla="*/ 2776537 h 3033712"/>
                          <a:gd name="connsiteX87" fmla="*/ 319088 w 1962150"/>
                          <a:gd name="connsiteY87" fmla="*/ 2833687 h 3033712"/>
                          <a:gd name="connsiteX88" fmla="*/ 295275 w 1962150"/>
                          <a:gd name="connsiteY88" fmla="*/ 2900362 h 3033712"/>
                          <a:gd name="connsiteX89" fmla="*/ 295275 w 1962150"/>
                          <a:gd name="connsiteY89" fmla="*/ 2967037 h 3033712"/>
                          <a:gd name="connsiteX90" fmla="*/ 304800 w 1962150"/>
                          <a:gd name="connsiteY90" fmla="*/ 3024187 h 3033712"/>
                          <a:gd name="connsiteX91" fmla="*/ 0 w 1962150"/>
                          <a:gd name="connsiteY91"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19075 w 1962150"/>
                          <a:gd name="connsiteY3" fmla="*/ 2401887 h 3033712"/>
                          <a:gd name="connsiteX4" fmla="*/ 276225 w 1962150"/>
                          <a:gd name="connsiteY4" fmla="*/ 2346325 h 3033712"/>
                          <a:gd name="connsiteX5" fmla="*/ 557213 w 1962150"/>
                          <a:gd name="connsiteY5" fmla="*/ 2209800 h 3033712"/>
                          <a:gd name="connsiteX6" fmla="*/ 590550 w 1962150"/>
                          <a:gd name="connsiteY6" fmla="*/ 2133600 h 3033712"/>
                          <a:gd name="connsiteX7" fmla="*/ 600075 w 1962150"/>
                          <a:gd name="connsiteY7" fmla="*/ 2114550 h 3033712"/>
                          <a:gd name="connsiteX8" fmla="*/ 609600 w 1962150"/>
                          <a:gd name="connsiteY8" fmla="*/ 2024062 h 3033712"/>
                          <a:gd name="connsiteX9" fmla="*/ 633413 w 1962150"/>
                          <a:gd name="connsiteY9" fmla="*/ 1890712 h 3033712"/>
                          <a:gd name="connsiteX10" fmla="*/ 647700 w 1962150"/>
                          <a:gd name="connsiteY10" fmla="*/ 1781175 h 3033712"/>
                          <a:gd name="connsiteX11" fmla="*/ 738188 w 1962150"/>
                          <a:gd name="connsiteY11" fmla="*/ 1481137 h 3033712"/>
                          <a:gd name="connsiteX12" fmla="*/ 781050 w 1962150"/>
                          <a:gd name="connsiteY12" fmla="*/ 1281112 h 3033712"/>
                          <a:gd name="connsiteX13" fmla="*/ 838200 w 1962150"/>
                          <a:gd name="connsiteY13" fmla="*/ 1033462 h 3033712"/>
                          <a:gd name="connsiteX14" fmla="*/ 966788 w 1962150"/>
                          <a:gd name="connsiteY14" fmla="*/ 804862 h 3033712"/>
                          <a:gd name="connsiteX15" fmla="*/ 1100138 w 1962150"/>
                          <a:gd name="connsiteY15" fmla="*/ 709612 h 3033712"/>
                          <a:gd name="connsiteX16" fmla="*/ 1114425 w 1962150"/>
                          <a:gd name="connsiteY16" fmla="*/ 676275 h 3033712"/>
                          <a:gd name="connsiteX17" fmla="*/ 1114425 w 1962150"/>
                          <a:gd name="connsiteY17" fmla="*/ 628650 h 3033712"/>
                          <a:gd name="connsiteX18" fmla="*/ 1119188 w 1962150"/>
                          <a:gd name="connsiteY18" fmla="*/ 590550 h 3033712"/>
                          <a:gd name="connsiteX19" fmla="*/ 1090613 w 1962150"/>
                          <a:gd name="connsiteY19" fmla="*/ 500062 h 3033712"/>
                          <a:gd name="connsiteX20" fmla="*/ 1108075 w 1962150"/>
                          <a:gd name="connsiteY20" fmla="*/ 382587 h 3033712"/>
                          <a:gd name="connsiteX21" fmla="*/ 1295400 w 1962150"/>
                          <a:gd name="connsiteY21" fmla="*/ 233362 h 3033712"/>
                          <a:gd name="connsiteX22" fmla="*/ 1471613 w 1962150"/>
                          <a:gd name="connsiteY22" fmla="*/ 104775 h 3033712"/>
                          <a:gd name="connsiteX23" fmla="*/ 1647825 w 1962150"/>
                          <a:gd name="connsiteY23" fmla="*/ 57150 h 3033712"/>
                          <a:gd name="connsiteX24" fmla="*/ 1752600 w 1962150"/>
                          <a:gd name="connsiteY24" fmla="*/ 19050 h 3033712"/>
                          <a:gd name="connsiteX25" fmla="*/ 1752600 w 1962150"/>
                          <a:gd name="connsiteY25" fmla="*/ 0 h 3033712"/>
                          <a:gd name="connsiteX26" fmla="*/ 1962150 w 1962150"/>
                          <a:gd name="connsiteY26" fmla="*/ 4762 h 3033712"/>
                          <a:gd name="connsiteX27" fmla="*/ 1947863 w 1962150"/>
                          <a:gd name="connsiteY27" fmla="*/ 90487 h 3033712"/>
                          <a:gd name="connsiteX28" fmla="*/ 1933575 w 1962150"/>
                          <a:gd name="connsiteY28" fmla="*/ 166687 h 3033712"/>
                          <a:gd name="connsiteX29" fmla="*/ 1866900 w 1962150"/>
                          <a:gd name="connsiteY29" fmla="*/ 238125 h 3033712"/>
                          <a:gd name="connsiteX30" fmla="*/ 1685925 w 1962150"/>
                          <a:gd name="connsiteY30" fmla="*/ 323850 h 3033712"/>
                          <a:gd name="connsiteX31" fmla="*/ 1547813 w 1962150"/>
                          <a:gd name="connsiteY31" fmla="*/ 409575 h 3033712"/>
                          <a:gd name="connsiteX32" fmla="*/ 1471613 w 1962150"/>
                          <a:gd name="connsiteY32" fmla="*/ 457200 h 3033712"/>
                          <a:gd name="connsiteX33" fmla="*/ 1443038 w 1962150"/>
                          <a:gd name="connsiteY33" fmla="*/ 495300 h 3033712"/>
                          <a:gd name="connsiteX34" fmla="*/ 1423988 w 1962150"/>
                          <a:gd name="connsiteY34" fmla="*/ 523875 h 3033712"/>
                          <a:gd name="connsiteX35" fmla="*/ 1333500 w 1962150"/>
                          <a:gd name="connsiteY35" fmla="*/ 574675 h 3033712"/>
                          <a:gd name="connsiteX36" fmla="*/ 1303338 w 1962150"/>
                          <a:gd name="connsiteY36" fmla="*/ 600075 h 3033712"/>
                          <a:gd name="connsiteX37" fmla="*/ 1257300 w 1962150"/>
                          <a:gd name="connsiteY37" fmla="*/ 690562 h 3033712"/>
                          <a:gd name="connsiteX38" fmla="*/ 1157288 w 1962150"/>
                          <a:gd name="connsiteY38" fmla="*/ 952500 h 3033712"/>
                          <a:gd name="connsiteX39" fmla="*/ 1139825 w 1962150"/>
                          <a:gd name="connsiteY39" fmla="*/ 1066800 h 3033712"/>
                          <a:gd name="connsiteX40" fmla="*/ 1133475 w 1962150"/>
                          <a:gd name="connsiteY40" fmla="*/ 1119187 h 3033712"/>
                          <a:gd name="connsiteX41" fmla="*/ 1123950 w 1962150"/>
                          <a:gd name="connsiteY41" fmla="*/ 1162050 h 3033712"/>
                          <a:gd name="connsiteX42" fmla="*/ 1090613 w 1962150"/>
                          <a:gd name="connsiteY42" fmla="*/ 1271587 h 3033712"/>
                          <a:gd name="connsiteX43" fmla="*/ 823913 w 1962150"/>
                          <a:gd name="connsiteY43" fmla="*/ 2205037 h 3033712"/>
                          <a:gd name="connsiteX44" fmla="*/ 704850 w 1962150"/>
                          <a:gd name="connsiteY44" fmla="*/ 2705100 h 3033712"/>
                          <a:gd name="connsiteX45" fmla="*/ 728663 w 1962150"/>
                          <a:gd name="connsiteY45" fmla="*/ 2752725 h 3033712"/>
                          <a:gd name="connsiteX46" fmla="*/ 742950 w 1962150"/>
                          <a:gd name="connsiteY46" fmla="*/ 2800350 h 3033712"/>
                          <a:gd name="connsiteX47" fmla="*/ 762000 w 1962150"/>
                          <a:gd name="connsiteY47" fmla="*/ 2828925 h 3033712"/>
                          <a:gd name="connsiteX48" fmla="*/ 857250 w 1962150"/>
                          <a:gd name="connsiteY48" fmla="*/ 2847975 h 3033712"/>
                          <a:gd name="connsiteX49" fmla="*/ 1071563 w 1962150"/>
                          <a:gd name="connsiteY49" fmla="*/ 2700337 h 3033712"/>
                          <a:gd name="connsiteX50" fmla="*/ 1166813 w 1962150"/>
                          <a:gd name="connsiteY50" fmla="*/ 2581275 h 3033712"/>
                          <a:gd name="connsiteX51" fmla="*/ 1195388 w 1962150"/>
                          <a:gd name="connsiteY51" fmla="*/ 2533650 h 3033712"/>
                          <a:gd name="connsiteX52" fmla="*/ 1263650 w 1962150"/>
                          <a:gd name="connsiteY52" fmla="*/ 2439987 h 3033712"/>
                          <a:gd name="connsiteX53" fmla="*/ 1338263 w 1962150"/>
                          <a:gd name="connsiteY53" fmla="*/ 2357437 h 3033712"/>
                          <a:gd name="connsiteX54" fmla="*/ 1333500 w 1962150"/>
                          <a:gd name="connsiteY54" fmla="*/ 2333625 h 3033712"/>
                          <a:gd name="connsiteX55" fmla="*/ 1389063 w 1962150"/>
                          <a:gd name="connsiteY55" fmla="*/ 2305050 h 3033712"/>
                          <a:gd name="connsiteX56" fmla="*/ 1490663 w 1962150"/>
                          <a:gd name="connsiteY56" fmla="*/ 2319337 h 3033712"/>
                          <a:gd name="connsiteX57" fmla="*/ 1566863 w 1962150"/>
                          <a:gd name="connsiteY57" fmla="*/ 2352675 h 3033712"/>
                          <a:gd name="connsiteX58" fmla="*/ 1624013 w 1962150"/>
                          <a:gd name="connsiteY58" fmla="*/ 2290762 h 3033712"/>
                          <a:gd name="connsiteX59" fmla="*/ 1719263 w 1962150"/>
                          <a:gd name="connsiteY59" fmla="*/ 2286000 h 3033712"/>
                          <a:gd name="connsiteX60" fmla="*/ 1868488 w 1962150"/>
                          <a:gd name="connsiteY60" fmla="*/ 2193925 h 3033712"/>
                          <a:gd name="connsiteX61" fmla="*/ 1766888 w 1962150"/>
                          <a:gd name="connsiteY61" fmla="*/ 2276475 h 3033712"/>
                          <a:gd name="connsiteX62" fmla="*/ 1695450 w 1962150"/>
                          <a:gd name="connsiteY62" fmla="*/ 2324100 h 3033712"/>
                          <a:gd name="connsiteX63" fmla="*/ 1716088 w 1962150"/>
                          <a:gd name="connsiteY63" fmla="*/ 2390775 h 3033712"/>
                          <a:gd name="connsiteX64" fmla="*/ 1757363 w 1962150"/>
                          <a:gd name="connsiteY64" fmla="*/ 2443162 h 3033712"/>
                          <a:gd name="connsiteX65" fmla="*/ 1758950 w 1962150"/>
                          <a:gd name="connsiteY65" fmla="*/ 2427287 h 3033712"/>
                          <a:gd name="connsiteX66" fmla="*/ 1633538 w 1962150"/>
                          <a:gd name="connsiteY66" fmla="*/ 2398712 h 3033712"/>
                          <a:gd name="connsiteX67" fmla="*/ 1562100 w 1962150"/>
                          <a:gd name="connsiteY67" fmla="*/ 2390775 h 3033712"/>
                          <a:gd name="connsiteX68" fmla="*/ 1485900 w 1962150"/>
                          <a:gd name="connsiteY68" fmla="*/ 2409825 h 3033712"/>
                          <a:gd name="connsiteX69" fmla="*/ 1444625 w 1962150"/>
                          <a:gd name="connsiteY69" fmla="*/ 2436812 h 3033712"/>
                          <a:gd name="connsiteX70" fmla="*/ 1400175 w 1962150"/>
                          <a:gd name="connsiteY70" fmla="*/ 2614612 h 3033712"/>
                          <a:gd name="connsiteX71" fmla="*/ 1409700 w 1962150"/>
                          <a:gd name="connsiteY71" fmla="*/ 2686050 h 3033712"/>
                          <a:gd name="connsiteX72" fmla="*/ 1524000 w 1962150"/>
                          <a:gd name="connsiteY72" fmla="*/ 2786062 h 3033712"/>
                          <a:gd name="connsiteX73" fmla="*/ 1624013 w 1962150"/>
                          <a:gd name="connsiteY73" fmla="*/ 2881312 h 3033712"/>
                          <a:gd name="connsiteX74" fmla="*/ 1733550 w 1962150"/>
                          <a:gd name="connsiteY74" fmla="*/ 2986087 h 3033712"/>
                          <a:gd name="connsiteX75" fmla="*/ 1781175 w 1962150"/>
                          <a:gd name="connsiteY75" fmla="*/ 3033712 h 3033712"/>
                          <a:gd name="connsiteX76" fmla="*/ 1490663 w 1962150"/>
                          <a:gd name="connsiteY76" fmla="*/ 3033712 h 3033712"/>
                          <a:gd name="connsiteX77" fmla="*/ 1428750 w 1962150"/>
                          <a:gd name="connsiteY77" fmla="*/ 2976562 h 3033712"/>
                          <a:gd name="connsiteX78" fmla="*/ 1300163 w 1962150"/>
                          <a:gd name="connsiteY78" fmla="*/ 2919412 h 3033712"/>
                          <a:gd name="connsiteX79" fmla="*/ 1200150 w 1962150"/>
                          <a:gd name="connsiteY79" fmla="*/ 2867025 h 3033712"/>
                          <a:gd name="connsiteX80" fmla="*/ 1047750 w 1962150"/>
                          <a:gd name="connsiteY80" fmla="*/ 2890837 h 3033712"/>
                          <a:gd name="connsiteX81" fmla="*/ 1047750 w 1962150"/>
                          <a:gd name="connsiteY81" fmla="*/ 2933700 h 3033712"/>
                          <a:gd name="connsiteX82" fmla="*/ 1109663 w 1962150"/>
                          <a:gd name="connsiteY82" fmla="*/ 3033712 h 3033712"/>
                          <a:gd name="connsiteX83" fmla="*/ 857250 w 1962150"/>
                          <a:gd name="connsiteY83" fmla="*/ 3033712 h 3033712"/>
                          <a:gd name="connsiteX84" fmla="*/ 747713 w 1962150"/>
                          <a:gd name="connsiteY84" fmla="*/ 2995612 h 3033712"/>
                          <a:gd name="connsiteX85" fmla="*/ 676275 w 1962150"/>
                          <a:gd name="connsiteY85" fmla="*/ 2981325 h 3033712"/>
                          <a:gd name="connsiteX86" fmla="*/ 528638 w 1962150"/>
                          <a:gd name="connsiteY86" fmla="*/ 2797175 h 3033712"/>
                          <a:gd name="connsiteX87" fmla="*/ 442913 w 1962150"/>
                          <a:gd name="connsiteY87" fmla="*/ 2776537 h 3033712"/>
                          <a:gd name="connsiteX88" fmla="*/ 319088 w 1962150"/>
                          <a:gd name="connsiteY88" fmla="*/ 2833687 h 3033712"/>
                          <a:gd name="connsiteX89" fmla="*/ 295275 w 1962150"/>
                          <a:gd name="connsiteY89" fmla="*/ 2900362 h 3033712"/>
                          <a:gd name="connsiteX90" fmla="*/ 295275 w 1962150"/>
                          <a:gd name="connsiteY90" fmla="*/ 2967037 h 3033712"/>
                          <a:gd name="connsiteX91" fmla="*/ 304800 w 1962150"/>
                          <a:gd name="connsiteY91" fmla="*/ 3024187 h 3033712"/>
                          <a:gd name="connsiteX92" fmla="*/ 0 w 1962150"/>
                          <a:gd name="connsiteY92"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06375 w 1962150"/>
                          <a:gd name="connsiteY3" fmla="*/ 2401887 h 3033712"/>
                          <a:gd name="connsiteX4" fmla="*/ 276225 w 1962150"/>
                          <a:gd name="connsiteY4" fmla="*/ 2346325 h 3033712"/>
                          <a:gd name="connsiteX5" fmla="*/ 557213 w 1962150"/>
                          <a:gd name="connsiteY5" fmla="*/ 2209800 h 3033712"/>
                          <a:gd name="connsiteX6" fmla="*/ 590550 w 1962150"/>
                          <a:gd name="connsiteY6" fmla="*/ 2133600 h 3033712"/>
                          <a:gd name="connsiteX7" fmla="*/ 600075 w 1962150"/>
                          <a:gd name="connsiteY7" fmla="*/ 2114550 h 3033712"/>
                          <a:gd name="connsiteX8" fmla="*/ 609600 w 1962150"/>
                          <a:gd name="connsiteY8" fmla="*/ 2024062 h 3033712"/>
                          <a:gd name="connsiteX9" fmla="*/ 633413 w 1962150"/>
                          <a:gd name="connsiteY9" fmla="*/ 1890712 h 3033712"/>
                          <a:gd name="connsiteX10" fmla="*/ 647700 w 1962150"/>
                          <a:gd name="connsiteY10" fmla="*/ 1781175 h 3033712"/>
                          <a:gd name="connsiteX11" fmla="*/ 738188 w 1962150"/>
                          <a:gd name="connsiteY11" fmla="*/ 1481137 h 3033712"/>
                          <a:gd name="connsiteX12" fmla="*/ 781050 w 1962150"/>
                          <a:gd name="connsiteY12" fmla="*/ 1281112 h 3033712"/>
                          <a:gd name="connsiteX13" fmla="*/ 838200 w 1962150"/>
                          <a:gd name="connsiteY13" fmla="*/ 1033462 h 3033712"/>
                          <a:gd name="connsiteX14" fmla="*/ 966788 w 1962150"/>
                          <a:gd name="connsiteY14" fmla="*/ 804862 h 3033712"/>
                          <a:gd name="connsiteX15" fmla="*/ 1100138 w 1962150"/>
                          <a:gd name="connsiteY15" fmla="*/ 709612 h 3033712"/>
                          <a:gd name="connsiteX16" fmla="*/ 1114425 w 1962150"/>
                          <a:gd name="connsiteY16" fmla="*/ 676275 h 3033712"/>
                          <a:gd name="connsiteX17" fmla="*/ 1114425 w 1962150"/>
                          <a:gd name="connsiteY17" fmla="*/ 628650 h 3033712"/>
                          <a:gd name="connsiteX18" fmla="*/ 1119188 w 1962150"/>
                          <a:gd name="connsiteY18" fmla="*/ 590550 h 3033712"/>
                          <a:gd name="connsiteX19" fmla="*/ 1090613 w 1962150"/>
                          <a:gd name="connsiteY19" fmla="*/ 500062 h 3033712"/>
                          <a:gd name="connsiteX20" fmla="*/ 1108075 w 1962150"/>
                          <a:gd name="connsiteY20" fmla="*/ 382587 h 3033712"/>
                          <a:gd name="connsiteX21" fmla="*/ 1295400 w 1962150"/>
                          <a:gd name="connsiteY21" fmla="*/ 233362 h 3033712"/>
                          <a:gd name="connsiteX22" fmla="*/ 1471613 w 1962150"/>
                          <a:gd name="connsiteY22" fmla="*/ 104775 h 3033712"/>
                          <a:gd name="connsiteX23" fmla="*/ 1647825 w 1962150"/>
                          <a:gd name="connsiteY23" fmla="*/ 57150 h 3033712"/>
                          <a:gd name="connsiteX24" fmla="*/ 1752600 w 1962150"/>
                          <a:gd name="connsiteY24" fmla="*/ 19050 h 3033712"/>
                          <a:gd name="connsiteX25" fmla="*/ 1752600 w 1962150"/>
                          <a:gd name="connsiteY25" fmla="*/ 0 h 3033712"/>
                          <a:gd name="connsiteX26" fmla="*/ 1962150 w 1962150"/>
                          <a:gd name="connsiteY26" fmla="*/ 4762 h 3033712"/>
                          <a:gd name="connsiteX27" fmla="*/ 1947863 w 1962150"/>
                          <a:gd name="connsiteY27" fmla="*/ 90487 h 3033712"/>
                          <a:gd name="connsiteX28" fmla="*/ 1933575 w 1962150"/>
                          <a:gd name="connsiteY28" fmla="*/ 166687 h 3033712"/>
                          <a:gd name="connsiteX29" fmla="*/ 1866900 w 1962150"/>
                          <a:gd name="connsiteY29" fmla="*/ 238125 h 3033712"/>
                          <a:gd name="connsiteX30" fmla="*/ 1685925 w 1962150"/>
                          <a:gd name="connsiteY30" fmla="*/ 323850 h 3033712"/>
                          <a:gd name="connsiteX31" fmla="*/ 1547813 w 1962150"/>
                          <a:gd name="connsiteY31" fmla="*/ 409575 h 3033712"/>
                          <a:gd name="connsiteX32" fmla="*/ 1471613 w 1962150"/>
                          <a:gd name="connsiteY32" fmla="*/ 457200 h 3033712"/>
                          <a:gd name="connsiteX33" fmla="*/ 1443038 w 1962150"/>
                          <a:gd name="connsiteY33" fmla="*/ 495300 h 3033712"/>
                          <a:gd name="connsiteX34" fmla="*/ 1423988 w 1962150"/>
                          <a:gd name="connsiteY34" fmla="*/ 523875 h 3033712"/>
                          <a:gd name="connsiteX35" fmla="*/ 1333500 w 1962150"/>
                          <a:gd name="connsiteY35" fmla="*/ 574675 h 3033712"/>
                          <a:gd name="connsiteX36" fmla="*/ 1303338 w 1962150"/>
                          <a:gd name="connsiteY36" fmla="*/ 600075 h 3033712"/>
                          <a:gd name="connsiteX37" fmla="*/ 1257300 w 1962150"/>
                          <a:gd name="connsiteY37" fmla="*/ 690562 h 3033712"/>
                          <a:gd name="connsiteX38" fmla="*/ 1157288 w 1962150"/>
                          <a:gd name="connsiteY38" fmla="*/ 952500 h 3033712"/>
                          <a:gd name="connsiteX39" fmla="*/ 1139825 w 1962150"/>
                          <a:gd name="connsiteY39" fmla="*/ 1066800 h 3033712"/>
                          <a:gd name="connsiteX40" fmla="*/ 1133475 w 1962150"/>
                          <a:gd name="connsiteY40" fmla="*/ 1119187 h 3033712"/>
                          <a:gd name="connsiteX41" fmla="*/ 1123950 w 1962150"/>
                          <a:gd name="connsiteY41" fmla="*/ 1162050 h 3033712"/>
                          <a:gd name="connsiteX42" fmla="*/ 1090613 w 1962150"/>
                          <a:gd name="connsiteY42" fmla="*/ 1271587 h 3033712"/>
                          <a:gd name="connsiteX43" fmla="*/ 823913 w 1962150"/>
                          <a:gd name="connsiteY43" fmla="*/ 2205037 h 3033712"/>
                          <a:gd name="connsiteX44" fmla="*/ 704850 w 1962150"/>
                          <a:gd name="connsiteY44" fmla="*/ 2705100 h 3033712"/>
                          <a:gd name="connsiteX45" fmla="*/ 728663 w 1962150"/>
                          <a:gd name="connsiteY45" fmla="*/ 2752725 h 3033712"/>
                          <a:gd name="connsiteX46" fmla="*/ 742950 w 1962150"/>
                          <a:gd name="connsiteY46" fmla="*/ 2800350 h 3033712"/>
                          <a:gd name="connsiteX47" fmla="*/ 762000 w 1962150"/>
                          <a:gd name="connsiteY47" fmla="*/ 2828925 h 3033712"/>
                          <a:gd name="connsiteX48" fmla="*/ 857250 w 1962150"/>
                          <a:gd name="connsiteY48" fmla="*/ 2847975 h 3033712"/>
                          <a:gd name="connsiteX49" fmla="*/ 1071563 w 1962150"/>
                          <a:gd name="connsiteY49" fmla="*/ 2700337 h 3033712"/>
                          <a:gd name="connsiteX50" fmla="*/ 1166813 w 1962150"/>
                          <a:gd name="connsiteY50" fmla="*/ 2581275 h 3033712"/>
                          <a:gd name="connsiteX51" fmla="*/ 1195388 w 1962150"/>
                          <a:gd name="connsiteY51" fmla="*/ 2533650 h 3033712"/>
                          <a:gd name="connsiteX52" fmla="*/ 1263650 w 1962150"/>
                          <a:gd name="connsiteY52" fmla="*/ 2439987 h 3033712"/>
                          <a:gd name="connsiteX53" fmla="*/ 1338263 w 1962150"/>
                          <a:gd name="connsiteY53" fmla="*/ 2357437 h 3033712"/>
                          <a:gd name="connsiteX54" fmla="*/ 1333500 w 1962150"/>
                          <a:gd name="connsiteY54" fmla="*/ 2333625 h 3033712"/>
                          <a:gd name="connsiteX55" fmla="*/ 1389063 w 1962150"/>
                          <a:gd name="connsiteY55" fmla="*/ 2305050 h 3033712"/>
                          <a:gd name="connsiteX56" fmla="*/ 1490663 w 1962150"/>
                          <a:gd name="connsiteY56" fmla="*/ 2319337 h 3033712"/>
                          <a:gd name="connsiteX57" fmla="*/ 1566863 w 1962150"/>
                          <a:gd name="connsiteY57" fmla="*/ 2352675 h 3033712"/>
                          <a:gd name="connsiteX58" fmla="*/ 1624013 w 1962150"/>
                          <a:gd name="connsiteY58" fmla="*/ 2290762 h 3033712"/>
                          <a:gd name="connsiteX59" fmla="*/ 1719263 w 1962150"/>
                          <a:gd name="connsiteY59" fmla="*/ 2286000 h 3033712"/>
                          <a:gd name="connsiteX60" fmla="*/ 1868488 w 1962150"/>
                          <a:gd name="connsiteY60" fmla="*/ 2193925 h 3033712"/>
                          <a:gd name="connsiteX61" fmla="*/ 1766888 w 1962150"/>
                          <a:gd name="connsiteY61" fmla="*/ 2276475 h 3033712"/>
                          <a:gd name="connsiteX62" fmla="*/ 1695450 w 1962150"/>
                          <a:gd name="connsiteY62" fmla="*/ 2324100 h 3033712"/>
                          <a:gd name="connsiteX63" fmla="*/ 1716088 w 1962150"/>
                          <a:gd name="connsiteY63" fmla="*/ 2390775 h 3033712"/>
                          <a:gd name="connsiteX64" fmla="*/ 1757363 w 1962150"/>
                          <a:gd name="connsiteY64" fmla="*/ 2443162 h 3033712"/>
                          <a:gd name="connsiteX65" fmla="*/ 1758950 w 1962150"/>
                          <a:gd name="connsiteY65" fmla="*/ 2427287 h 3033712"/>
                          <a:gd name="connsiteX66" fmla="*/ 1633538 w 1962150"/>
                          <a:gd name="connsiteY66" fmla="*/ 2398712 h 3033712"/>
                          <a:gd name="connsiteX67" fmla="*/ 1562100 w 1962150"/>
                          <a:gd name="connsiteY67" fmla="*/ 2390775 h 3033712"/>
                          <a:gd name="connsiteX68" fmla="*/ 1485900 w 1962150"/>
                          <a:gd name="connsiteY68" fmla="*/ 2409825 h 3033712"/>
                          <a:gd name="connsiteX69" fmla="*/ 1444625 w 1962150"/>
                          <a:gd name="connsiteY69" fmla="*/ 2436812 h 3033712"/>
                          <a:gd name="connsiteX70" fmla="*/ 1400175 w 1962150"/>
                          <a:gd name="connsiteY70" fmla="*/ 2614612 h 3033712"/>
                          <a:gd name="connsiteX71" fmla="*/ 1409700 w 1962150"/>
                          <a:gd name="connsiteY71" fmla="*/ 2686050 h 3033712"/>
                          <a:gd name="connsiteX72" fmla="*/ 1524000 w 1962150"/>
                          <a:gd name="connsiteY72" fmla="*/ 2786062 h 3033712"/>
                          <a:gd name="connsiteX73" fmla="*/ 1624013 w 1962150"/>
                          <a:gd name="connsiteY73" fmla="*/ 2881312 h 3033712"/>
                          <a:gd name="connsiteX74" fmla="*/ 1733550 w 1962150"/>
                          <a:gd name="connsiteY74" fmla="*/ 2986087 h 3033712"/>
                          <a:gd name="connsiteX75" fmla="*/ 1781175 w 1962150"/>
                          <a:gd name="connsiteY75" fmla="*/ 3033712 h 3033712"/>
                          <a:gd name="connsiteX76" fmla="*/ 1490663 w 1962150"/>
                          <a:gd name="connsiteY76" fmla="*/ 3033712 h 3033712"/>
                          <a:gd name="connsiteX77" fmla="*/ 1428750 w 1962150"/>
                          <a:gd name="connsiteY77" fmla="*/ 2976562 h 3033712"/>
                          <a:gd name="connsiteX78" fmla="*/ 1300163 w 1962150"/>
                          <a:gd name="connsiteY78" fmla="*/ 2919412 h 3033712"/>
                          <a:gd name="connsiteX79" fmla="*/ 1200150 w 1962150"/>
                          <a:gd name="connsiteY79" fmla="*/ 2867025 h 3033712"/>
                          <a:gd name="connsiteX80" fmla="*/ 1047750 w 1962150"/>
                          <a:gd name="connsiteY80" fmla="*/ 2890837 h 3033712"/>
                          <a:gd name="connsiteX81" fmla="*/ 1047750 w 1962150"/>
                          <a:gd name="connsiteY81" fmla="*/ 2933700 h 3033712"/>
                          <a:gd name="connsiteX82" fmla="*/ 1109663 w 1962150"/>
                          <a:gd name="connsiteY82" fmla="*/ 3033712 h 3033712"/>
                          <a:gd name="connsiteX83" fmla="*/ 857250 w 1962150"/>
                          <a:gd name="connsiteY83" fmla="*/ 3033712 h 3033712"/>
                          <a:gd name="connsiteX84" fmla="*/ 747713 w 1962150"/>
                          <a:gd name="connsiteY84" fmla="*/ 2995612 h 3033712"/>
                          <a:gd name="connsiteX85" fmla="*/ 676275 w 1962150"/>
                          <a:gd name="connsiteY85" fmla="*/ 2981325 h 3033712"/>
                          <a:gd name="connsiteX86" fmla="*/ 528638 w 1962150"/>
                          <a:gd name="connsiteY86" fmla="*/ 2797175 h 3033712"/>
                          <a:gd name="connsiteX87" fmla="*/ 442913 w 1962150"/>
                          <a:gd name="connsiteY87" fmla="*/ 2776537 h 3033712"/>
                          <a:gd name="connsiteX88" fmla="*/ 319088 w 1962150"/>
                          <a:gd name="connsiteY88" fmla="*/ 2833687 h 3033712"/>
                          <a:gd name="connsiteX89" fmla="*/ 295275 w 1962150"/>
                          <a:gd name="connsiteY89" fmla="*/ 2900362 h 3033712"/>
                          <a:gd name="connsiteX90" fmla="*/ 295275 w 1962150"/>
                          <a:gd name="connsiteY90" fmla="*/ 2967037 h 3033712"/>
                          <a:gd name="connsiteX91" fmla="*/ 304800 w 1962150"/>
                          <a:gd name="connsiteY91" fmla="*/ 3024187 h 3033712"/>
                          <a:gd name="connsiteX92" fmla="*/ 0 w 1962150"/>
                          <a:gd name="connsiteY92"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06375 w 1962150"/>
                          <a:gd name="connsiteY3" fmla="*/ 2401887 h 3033712"/>
                          <a:gd name="connsiteX4" fmla="*/ 276225 w 1962150"/>
                          <a:gd name="connsiteY4" fmla="*/ 2346325 h 3033712"/>
                          <a:gd name="connsiteX5" fmla="*/ 422275 w 1962150"/>
                          <a:gd name="connsiteY5" fmla="*/ 2268537 h 3033712"/>
                          <a:gd name="connsiteX6" fmla="*/ 557213 w 1962150"/>
                          <a:gd name="connsiteY6" fmla="*/ 2209800 h 3033712"/>
                          <a:gd name="connsiteX7" fmla="*/ 590550 w 1962150"/>
                          <a:gd name="connsiteY7" fmla="*/ 2133600 h 3033712"/>
                          <a:gd name="connsiteX8" fmla="*/ 600075 w 1962150"/>
                          <a:gd name="connsiteY8" fmla="*/ 2114550 h 3033712"/>
                          <a:gd name="connsiteX9" fmla="*/ 609600 w 1962150"/>
                          <a:gd name="connsiteY9" fmla="*/ 2024062 h 3033712"/>
                          <a:gd name="connsiteX10" fmla="*/ 633413 w 1962150"/>
                          <a:gd name="connsiteY10" fmla="*/ 1890712 h 3033712"/>
                          <a:gd name="connsiteX11" fmla="*/ 647700 w 1962150"/>
                          <a:gd name="connsiteY11" fmla="*/ 1781175 h 3033712"/>
                          <a:gd name="connsiteX12" fmla="*/ 738188 w 1962150"/>
                          <a:gd name="connsiteY12" fmla="*/ 1481137 h 3033712"/>
                          <a:gd name="connsiteX13" fmla="*/ 781050 w 1962150"/>
                          <a:gd name="connsiteY13" fmla="*/ 1281112 h 3033712"/>
                          <a:gd name="connsiteX14" fmla="*/ 838200 w 1962150"/>
                          <a:gd name="connsiteY14" fmla="*/ 1033462 h 3033712"/>
                          <a:gd name="connsiteX15" fmla="*/ 966788 w 1962150"/>
                          <a:gd name="connsiteY15" fmla="*/ 804862 h 3033712"/>
                          <a:gd name="connsiteX16" fmla="*/ 1100138 w 1962150"/>
                          <a:gd name="connsiteY16" fmla="*/ 709612 h 3033712"/>
                          <a:gd name="connsiteX17" fmla="*/ 1114425 w 1962150"/>
                          <a:gd name="connsiteY17" fmla="*/ 676275 h 3033712"/>
                          <a:gd name="connsiteX18" fmla="*/ 1114425 w 1962150"/>
                          <a:gd name="connsiteY18" fmla="*/ 628650 h 3033712"/>
                          <a:gd name="connsiteX19" fmla="*/ 1119188 w 1962150"/>
                          <a:gd name="connsiteY19" fmla="*/ 590550 h 3033712"/>
                          <a:gd name="connsiteX20" fmla="*/ 1090613 w 1962150"/>
                          <a:gd name="connsiteY20" fmla="*/ 500062 h 3033712"/>
                          <a:gd name="connsiteX21" fmla="*/ 1108075 w 1962150"/>
                          <a:gd name="connsiteY21" fmla="*/ 382587 h 3033712"/>
                          <a:gd name="connsiteX22" fmla="*/ 1295400 w 1962150"/>
                          <a:gd name="connsiteY22" fmla="*/ 233362 h 3033712"/>
                          <a:gd name="connsiteX23" fmla="*/ 1471613 w 1962150"/>
                          <a:gd name="connsiteY23" fmla="*/ 104775 h 3033712"/>
                          <a:gd name="connsiteX24" fmla="*/ 1647825 w 1962150"/>
                          <a:gd name="connsiteY24" fmla="*/ 57150 h 3033712"/>
                          <a:gd name="connsiteX25" fmla="*/ 1752600 w 1962150"/>
                          <a:gd name="connsiteY25" fmla="*/ 19050 h 3033712"/>
                          <a:gd name="connsiteX26" fmla="*/ 1752600 w 1962150"/>
                          <a:gd name="connsiteY26" fmla="*/ 0 h 3033712"/>
                          <a:gd name="connsiteX27" fmla="*/ 1962150 w 1962150"/>
                          <a:gd name="connsiteY27" fmla="*/ 4762 h 3033712"/>
                          <a:gd name="connsiteX28" fmla="*/ 1947863 w 1962150"/>
                          <a:gd name="connsiteY28" fmla="*/ 90487 h 3033712"/>
                          <a:gd name="connsiteX29" fmla="*/ 1933575 w 1962150"/>
                          <a:gd name="connsiteY29" fmla="*/ 166687 h 3033712"/>
                          <a:gd name="connsiteX30" fmla="*/ 1866900 w 1962150"/>
                          <a:gd name="connsiteY30" fmla="*/ 238125 h 3033712"/>
                          <a:gd name="connsiteX31" fmla="*/ 1685925 w 1962150"/>
                          <a:gd name="connsiteY31" fmla="*/ 323850 h 3033712"/>
                          <a:gd name="connsiteX32" fmla="*/ 1547813 w 1962150"/>
                          <a:gd name="connsiteY32" fmla="*/ 409575 h 3033712"/>
                          <a:gd name="connsiteX33" fmla="*/ 1471613 w 1962150"/>
                          <a:gd name="connsiteY33" fmla="*/ 457200 h 3033712"/>
                          <a:gd name="connsiteX34" fmla="*/ 1443038 w 1962150"/>
                          <a:gd name="connsiteY34" fmla="*/ 495300 h 3033712"/>
                          <a:gd name="connsiteX35" fmla="*/ 1423988 w 1962150"/>
                          <a:gd name="connsiteY35" fmla="*/ 523875 h 3033712"/>
                          <a:gd name="connsiteX36" fmla="*/ 1333500 w 1962150"/>
                          <a:gd name="connsiteY36" fmla="*/ 574675 h 3033712"/>
                          <a:gd name="connsiteX37" fmla="*/ 1303338 w 1962150"/>
                          <a:gd name="connsiteY37" fmla="*/ 600075 h 3033712"/>
                          <a:gd name="connsiteX38" fmla="*/ 1257300 w 1962150"/>
                          <a:gd name="connsiteY38" fmla="*/ 690562 h 3033712"/>
                          <a:gd name="connsiteX39" fmla="*/ 1157288 w 1962150"/>
                          <a:gd name="connsiteY39" fmla="*/ 952500 h 3033712"/>
                          <a:gd name="connsiteX40" fmla="*/ 1139825 w 1962150"/>
                          <a:gd name="connsiteY40" fmla="*/ 1066800 h 3033712"/>
                          <a:gd name="connsiteX41" fmla="*/ 1133475 w 1962150"/>
                          <a:gd name="connsiteY41" fmla="*/ 1119187 h 3033712"/>
                          <a:gd name="connsiteX42" fmla="*/ 1123950 w 1962150"/>
                          <a:gd name="connsiteY42" fmla="*/ 1162050 h 3033712"/>
                          <a:gd name="connsiteX43" fmla="*/ 1090613 w 1962150"/>
                          <a:gd name="connsiteY43" fmla="*/ 1271587 h 3033712"/>
                          <a:gd name="connsiteX44" fmla="*/ 823913 w 1962150"/>
                          <a:gd name="connsiteY44" fmla="*/ 2205037 h 3033712"/>
                          <a:gd name="connsiteX45" fmla="*/ 704850 w 1962150"/>
                          <a:gd name="connsiteY45" fmla="*/ 2705100 h 3033712"/>
                          <a:gd name="connsiteX46" fmla="*/ 728663 w 1962150"/>
                          <a:gd name="connsiteY46" fmla="*/ 2752725 h 3033712"/>
                          <a:gd name="connsiteX47" fmla="*/ 742950 w 1962150"/>
                          <a:gd name="connsiteY47" fmla="*/ 2800350 h 3033712"/>
                          <a:gd name="connsiteX48" fmla="*/ 762000 w 1962150"/>
                          <a:gd name="connsiteY48" fmla="*/ 2828925 h 3033712"/>
                          <a:gd name="connsiteX49" fmla="*/ 857250 w 1962150"/>
                          <a:gd name="connsiteY49" fmla="*/ 2847975 h 3033712"/>
                          <a:gd name="connsiteX50" fmla="*/ 1071563 w 1962150"/>
                          <a:gd name="connsiteY50" fmla="*/ 2700337 h 3033712"/>
                          <a:gd name="connsiteX51" fmla="*/ 1166813 w 1962150"/>
                          <a:gd name="connsiteY51" fmla="*/ 2581275 h 3033712"/>
                          <a:gd name="connsiteX52" fmla="*/ 1195388 w 1962150"/>
                          <a:gd name="connsiteY52" fmla="*/ 2533650 h 3033712"/>
                          <a:gd name="connsiteX53" fmla="*/ 1263650 w 1962150"/>
                          <a:gd name="connsiteY53" fmla="*/ 2439987 h 3033712"/>
                          <a:gd name="connsiteX54" fmla="*/ 1338263 w 1962150"/>
                          <a:gd name="connsiteY54" fmla="*/ 2357437 h 3033712"/>
                          <a:gd name="connsiteX55" fmla="*/ 1333500 w 1962150"/>
                          <a:gd name="connsiteY55" fmla="*/ 2333625 h 3033712"/>
                          <a:gd name="connsiteX56" fmla="*/ 1389063 w 1962150"/>
                          <a:gd name="connsiteY56" fmla="*/ 2305050 h 3033712"/>
                          <a:gd name="connsiteX57" fmla="*/ 1490663 w 1962150"/>
                          <a:gd name="connsiteY57" fmla="*/ 2319337 h 3033712"/>
                          <a:gd name="connsiteX58" fmla="*/ 1566863 w 1962150"/>
                          <a:gd name="connsiteY58" fmla="*/ 2352675 h 3033712"/>
                          <a:gd name="connsiteX59" fmla="*/ 1624013 w 1962150"/>
                          <a:gd name="connsiteY59" fmla="*/ 2290762 h 3033712"/>
                          <a:gd name="connsiteX60" fmla="*/ 1719263 w 1962150"/>
                          <a:gd name="connsiteY60" fmla="*/ 2286000 h 3033712"/>
                          <a:gd name="connsiteX61" fmla="*/ 1868488 w 1962150"/>
                          <a:gd name="connsiteY61" fmla="*/ 2193925 h 3033712"/>
                          <a:gd name="connsiteX62" fmla="*/ 1766888 w 1962150"/>
                          <a:gd name="connsiteY62" fmla="*/ 2276475 h 3033712"/>
                          <a:gd name="connsiteX63" fmla="*/ 1695450 w 1962150"/>
                          <a:gd name="connsiteY63" fmla="*/ 2324100 h 3033712"/>
                          <a:gd name="connsiteX64" fmla="*/ 1716088 w 1962150"/>
                          <a:gd name="connsiteY64" fmla="*/ 2390775 h 3033712"/>
                          <a:gd name="connsiteX65" fmla="*/ 1757363 w 1962150"/>
                          <a:gd name="connsiteY65" fmla="*/ 2443162 h 3033712"/>
                          <a:gd name="connsiteX66" fmla="*/ 1758950 w 1962150"/>
                          <a:gd name="connsiteY66" fmla="*/ 2427287 h 3033712"/>
                          <a:gd name="connsiteX67" fmla="*/ 1633538 w 1962150"/>
                          <a:gd name="connsiteY67" fmla="*/ 2398712 h 3033712"/>
                          <a:gd name="connsiteX68" fmla="*/ 1562100 w 1962150"/>
                          <a:gd name="connsiteY68" fmla="*/ 2390775 h 3033712"/>
                          <a:gd name="connsiteX69" fmla="*/ 1485900 w 1962150"/>
                          <a:gd name="connsiteY69" fmla="*/ 2409825 h 3033712"/>
                          <a:gd name="connsiteX70" fmla="*/ 1444625 w 1962150"/>
                          <a:gd name="connsiteY70" fmla="*/ 2436812 h 3033712"/>
                          <a:gd name="connsiteX71" fmla="*/ 1400175 w 1962150"/>
                          <a:gd name="connsiteY71" fmla="*/ 2614612 h 3033712"/>
                          <a:gd name="connsiteX72" fmla="*/ 1409700 w 1962150"/>
                          <a:gd name="connsiteY72" fmla="*/ 2686050 h 3033712"/>
                          <a:gd name="connsiteX73" fmla="*/ 1524000 w 1962150"/>
                          <a:gd name="connsiteY73" fmla="*/ 2786062 h 3033712"/>
                          <a:gd name="connsiteX74" fmla="*/ 1624013 w 1962150"/>
                          <a:gd name="connsiteY74" fmla="*/ 2881312 h 3033712"/>
                          <a:gd name="connsiteX75" fmla="*/ 1733550 w 1962150"/>
                          <a:gd name="connsiteY75" fmla="*/ 2986087 h 3033712"/>
                          <a:gd name="connsiteX76" fmla="*/ 1781175 w 1962150"/>
                          <a:gd name="connsiteY76" fmla="*/ 3033712 h 3033712"/>
                          <a:gd name="connsiteX77" fmla="*/ 1490663 w 1962150"/>
                          <a:gd name="connsiteY77" fmla="*/ 3033712 h 3033712"/>
                          <a:gd name="connsiteX78" fmla="*/ 1428750 w 1962150"/>
                          <a:gd name="connsiteY78" fmla="*/ 2976562 h 3033712"/>
                          <a:gd name="connsiteX79" fmla="*/ 1300163 w 1962150"/>
                          <a:gd name="connsiteY79" fmla="*/ 2919412 h 3033712"/>
                          <a:gd name="connsiteX80" fmla="*/ 1200150 w 1962150"/>
                          <a:gd name="connsiteY80" fmla="*/ 2867025 h 3033712"/>
                          <a:gd name="connsiteX81" fmla="*/ 1047750 w 1962150"/>
                          <a:gd name="connsiteY81" fmla="*/ 2890837 h 3033712"/>
                          <a:gd name="connsiteX82" fmla="*/ 1047750 w 1962150"/>
                          <a:gd name="connsiteY82" fmla="*/ 2933700 h 3033712"/>
                          <a:gd name="connsiteX83" fmla="*/ 1109663 w 1962150"/>
                          <a:gd name="connsiteY83" fmla="*/ 3033712 h 3033712"/>
                          <a:gd name="connsiteX84" fmla="*/ 857250 w 1962150"/>
                          <a:gd name="connsiteY84" fmla="*/ 3033712 h 3033712"/>
                          <a:gd name="connsiteX85" fmla="*/ 747713 w 1962150"/>
                          <a:gd name="connsiteY85" fmla="*/ 2995612 h 3033712"/>
                          <a:gd name="connsiteX86" fmla="*/ 676275 w 1962150"/>
                          <a:gd name="connsiteY86" fmla="*/ 2981325 h 3033712"/>
                          <a:gd name="connsiteX87" fmla="*/ 528638 w 1962150"/>
                          <a:gd name="connsiteY87" fmla="*/ 2797175 h 3033712"/>
                          <a:gd name="connsiteX88" fmla="*/ 442913 w 1962150"/>
                          <a:gd name="connsiteY88" fmla="*/ 2776537 h 3033712"/>
                          <a:gd name="connsiteX89" fmla="*/ 319088 w 1962150"/>
                          <a:gd name="connsiteY89" fmla="*/ 2833687 h 3033712"/>
                          <a:gd name="connsiteX90" fmla="*/ 295275 w 1962150"/>
                          <a:gd name="connsiteY90" fmla="*/ 2900362 h 3033712"/>
                          <a:gd name="connsiteX91" fmla="*/ 295275 w 1962150"/>
                          <a:gd name="connsiteY91" fmla="*/ 2967037 h 3033712"/>
                          <a:gd name="connsiteX92" fmla="*/ 304800 w 1962150"/>
                          <a:gd name="connsiteY92" fmla="*/ 3024187 h 3033712"/>
                          <a:gd name="connsiteX93" fmla="*/ 0 w 1962150"/>
                          <a:gd name="connsiteY93"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06375 w 1962150"/>
                          <a:gd name="connsiteY3" fmla="*/ 2401887 h 3033712"/>
                          <a:gd name="connsiteX4" fmla="*/ 276225 w 1962150"/>
                          <a:gd name="connsiteY4" fmla="*/ 2346325 h 3033712"/>
                          <a:gd name="connsiteX5" fmla="*/ 428625 w 1962150"/>
                          <a:gd name="connsiteY5" fmla="*/ 2284412 h 3033712"/>
                          <a:gd name="connsiteX6" fmla="*/ 557213 w 1962150"/>
                          <a:gd name="connsiteY6" fmla="*/ 2209800 h 3033712"/>
                          <a:gd name="connsiteX7" fmla="*/ 590550 w 1962150"/>
                          <a:gd name="connsiteY7" fmla="*/ 2133600 h 3033712"/>
                          <a:gd name="connsiteX8" fmla="*/ 600075 w 1962150"/>
                          <a:gd name="connsiteY8" fmla="*/ 2114550 h 3033712"/>
                          <a:gd name="connsiteX9" fmla="*/ 609600 w 1962150"/>
                          <a:gd name="connsiteY9" fmla="*/ 2024062 h 3033712"/>
                          <a:gd name="connsiteX10" fmla="*/ 633413 w 1962150"/>
                          <a:gd name="connsiteY10" fmla="*/ 1890712 h 3033712"/>
                          <a:gd name="connsiteX11" fmla="*/ 647700 w 1962150"/>
                          <a:gd name="connsiteY11" fmla="*/ 1781175 h 3033712"/>
                          <a:gd name="connsiteX12" fmla="*/ 738188 w 1962150"/>
                          <a:gd name="connsiteY12" fmla="*/ 1481137 h 3033712"/>
                          <a:gd name="connsiteX13" fmla="*/ 781050 w 1962150"/>
                          <a:gd name="connsiteY13" fmla="*/ 1281112 h 3033712"/>
                          <a:gd name="connsiteX14" fmla="*/ 838200 w 1962150"/>
                          <a:gd name="connsiteY14" fmla="*/ 1033462 h 3033712"/>
                          <a:gd name="connsiteX15" fmla="*/ 966788 w 1962150"/>
                          <a:gd name="connsiteY15" fmla="*/ 804862 h 3033712"/>
                          <a:gd name="connsiteX16" fmla="*/ 1100138 w 1962150"/>
                          <a:gd name="connsiteY16" fmla="*/ 709612 h 3033712"/>
                          <a:gd name="connsiteX17" fmla="*/ 1114425 w 1962150"/>
                          <a:gd name="connsiteY17" fmla="*/ 676275 h 3033712"/>
                          <a:gd name="connsiteX18" fmla="*/ 1114425 w 1962150"/>
                          <a:gd name="connsiteY18" fmla="*/ 628650 h 3033712"/>
                          <a:gd name="connsiteX19" fmla="*/ 1119188 w 1962150"/>
                          <a:gd name="connsiteY19" fmla="*/ 590550 h 3033712"/>
                          <a:gd name="connsiteX20" fmla="*/ 1090613 w 1962150"/>
                          <a:gd name="connsiteY20" fmla="*/ 500062 h 3033712"/>
                          <a:gd name="connsiteX21" fmla="*/ 1108075 w 1962150"/>
                          <a:gd name="connsiteY21" fmla="*/ 382587 h 3033712"/>
                          <a:gd name="connsiteX22" fmla="*/ 1295400 w 1962150"/>
                          <a:gd name="connsiteY22" fmla="*/ 233362 h 3033712"/>
                          <a:gd name="connsiteX23" fmla="*/ 1471613 w 1962150"/>
                          <a:gd name="connsiteY23" fmla="*/ 104775 h 3033712"/>
                          <a:gd name="connsiteX24" fmla="*/ 1647825 w 1962150"/>
                          <a:gd name="connsiteY24" fmla="*/ 57150 h 3033712"/>
                          <a:gd name="connsiteX25" fmla="*/ 1752600 w 1962150"/>
                          <a:gd name="connsiteY25" fmla="*/ 19050 h 3033712"/>
                          <a:gd name="connsiteX26" fmla="*/ 1752600 w 1962150"/>
                          <a:gd name="connsiteY26" fmla="*/ 0 h 3033712"/>
                          <a:gd name="connsiteX27" fmla="*/ 1962150 w 1962150"/>
                          <a:gd name="connsiteY27" fmla="*/ 4762 h 3033712"/>
                          <a:gd name="connsiteX28" fmla="*/ 1947863 w 1962150"/>
                          <a:gd name="connsiteY28" fmla="*/ 90487 h 3033712"/>
                          <a:gd name="connsiteX29" fmla="*/ 1933575 w 1962150"/>
                          <a:gd name="connsiteY29" fmla="*/ 166687 h 3033712"/>
                          <a:gd name="connsiteX30" fmla="*/ 1866900 w 1962150"/>
                          <a:gd name="connsiteY30" fmla="*/ 238125 h 3033712"/>
                          <a:gd name="connsiteX31" fmla="*/ 1685925 w 1962150"/>
                          <a:gd name="connsiteY31" fmla="*/ 323850 h 3033712"/>
                          <a:gd name="connsiteX32" fmla="*/ 1547813 w 1962150"/>
                          <a:gd name="connsiteY32" fmla="*/ 409575 h 3033712"/>
                          <a:gd name="connsiteX33" fmla="*/ 1471613 w 1962150"/>
                          <a:gd name="connsiteY33" fmla="*/ 457200 h 3033712"/>
                          <a:gd name="connsiteX34" fmla="*/ 1443038 w 1962150"/>
                          <a:gd name="connsiteY34" fmla="*/ 495300 h 3033712"/>
                          <a:gd name="connsiteX35" fmla="*/ 1423988 w 1962150"/>
                          <a:gd name="connsiteY35" fmla="*/ 523875 h 3033712"/>
                          <a:gd name="connsiteX36" fmla="*/ 1333500 w 1962150"/>
                          <a:gd name="connsiteY36" fmla="*/ 574675 h 3033712"/>
                          <a:gd name="connsiteX37" fmla="*/ 1303338 w 1962150"/>
                          <a:gd name="connsiteY37" fmla="*/ 600075 h 3033712"/>
                          <a:gd name="connsiteX38" fmla="*/ 1257300 w 1962150"/>
                          <a:gd name="connsiteY38" fmla="*/ 690562 h 3033712"/>
                          <a:gd name="connsiteX39" fmla="*/ 1157288 w 1962150"/>
                          <a:gd name="connsiteY39" fmla="*/ 952500 h 3033712"/>
                          <a:gd name="connsiteX40" fmla="*/ 1139825 w 1962150"/>
                          <a:gd name="connsiteY40" fmla="*/ 1066800 h 3033712"/>
                          <a:gd name="connsiteX41" fmla="*/ 1133475 w 1962150"/>
                          <a:gd name="connsiteY41" fmla="*/ 1119187 h 3033712"/>
                          <a:gd name="connsiteX42" fmla="*/ 1123950 w 1962150"/>
                          <a:gd name="connsiteY42" fmla="*/ 1162050 h 3033712"/>
                          <a:gd name="connsiteX43" fmla="*/ 1090613 w 1962150"/>
                          <a:gd name="connsiteY43" fmla="*/ 1271587 h 3033712"/>
                          <a:gd name="connsiteX44" fmla="*/ 823913 w 1962150"/>
                          <a:gd name="connsiteY44" fmla="*/ 2205037 h 3033712"/>
                          <a:gd name="connsiteX45" fmla="*/ 704850 w 1962150"/>
                          <a:gd name="connsiteY45" fmla="*/ 2705100 h 3033712"/>
                          <a:gd name="connsiteX46" fmla="*/ 728663 w 1962150"/>
                          <a:gd name="connsiteY46" fmla="*/ 2752725 h 3033712"/>
                          <a:gd name="connsiteX47" fmla="*/ 742950 w 1962150"/>
                          <a:gd name="connsiteY47" fmla="*/ 2800350 h 3033712"/>
                          <a:gd name="connsiteX48" fmla="*/ 762000 w 1962150"/>
                          <a:gd name="connsiteY48" fmla="*/ 2828925 h 3033712"/>
                          <a:gd name="connsiteX49" fmla="*/ 857250 w 1962150"/>
                          <a:gd name="connsiteY49" fmla="*/ 2847975 h 3033712"/>
                          <a:gd name="connsiteX50" fmla="*/ 1071563 w 1962150"/>
                          <a:gd name="connsiteY50" fmla="*/ 2700337 h 3033712"/>
                          <a:gd name="connsiteX51" fmla="*/ 1166813 w 1962150"/>
                          <a:gd name="connsiteY51" fmla="*/ 2581275 h 3033712"/>
                          <a:gd name="connsiteX52" fmla="*/ 1195388 w 1962150"/>
                          <a:gd name="connsiteY52" fmla="*/ 2533650 h 3033712"/>
                          <a:gd name="connsiteX53" fmla="*/ 1263650 w 1962150"/>
                          <a:gd name="connsiteY53" fmla="*/ 2439987 h 3033712"/>
                          <a:gd name="connsiteX54" fmla="*/ 1338263 w 1962150"/>
                          <a:gd name="connsiteY54" fmla="*/ 2357437 h 3033712"/>
                          <a:gd name="connsiteX55" fmla="*/ 1333500 w 1962150"/>
                          <a:gd name="connsiteY55" fmla="*/ 2333625 h 3033712"/>
                          <a:gd name="connsiteX56" fmla="*/ 1389063 w 1962150"/>
                          <a:gd name="connsiteY56" fmla="*/ 2305050 h 3033712"/>
                          <a:gd name="connsiteX57" fmla="*/ 1490663 w 1962150"/>
                          <a:gd name="connsiteY57" fmla="*/ 2319337 h 3033712"/>
                          <a:gd name="connsiteX58" fmla="*/ 1566863 w 1962150"/>
                          <a:gd name="connsiteY58" fmla="*/ 2352675 h 3033712"/>
                          <a:gd name="connsiteX59" fmla="*/ 1624013 w 1962150"/>
                          <a:gd name="connsiteY59" fmla="*/ 2290762 h 3033712"/>
                          <a:gd name="connsiteX60" fmla="*/ 1719263 w 1962150"/>
                          <a:gd name="connsiteY60" fmla="*/ 2286000 h 3033712"/>
                          <a:gd name="connsiteX61" fmla="*/ 1868488 w 1962150"/>
                          <a:gd name="connsiteY61" fmla="*/ 2193925 h 3033712"/>
                          <a:gd name="connsiteX62" fmla="*/ 1766888 w 1962150"/>
                          <a:gd name="connsiteY62" fmla="*/ 2276475 h 3033712"/>
                          <a:gd name="connsiteX63" fmla="*/ 1695450 w 1962150"/>
                          <a:gd name="connsiteY63" fmla="*/ 2324100 h 3033712"/>
                          <a:gd name="connsiteX64" fmla="*/ 1716088 w 1962150"/>
                          <a:gd name="connsiteY64" fmla="*/ 2390775 h 3033712"/>
                          <a:gd name="connsiteX65" fmla="*/ 1757363 w 1962150"/>
                          <a:gd name="connsiteY65" fmla="*/ 2443162 h 3033712"/>
                          <a:gd name="connsiteX66" fmla="*/ 1758950 w 1962150"/>
                          <a:gd name="connsiteY66" fmla="*/ 2427287 h 3033712"/>
                          <a:gd name="connsiteX67" fmla="*/ 1633538 w 1962150"/>
                          <a:gd name="connsiteY67" fmla="*/ 2398712 h 3033712"/>
                          <a:gd name="connsiteX68" fmla="*/ 1562100 w 1962150"/>
                          <a:gd name="connsiteY68" fmla="*/ 2390775 h 3033712"/>
                          <a:gd name="connsiteX69" fmla="*/ 1485900 w 1962150"/>
                          <a:gd name="connsiteY69" fmla="*/ 2409825 h 3033712"/>
                          <a:gd name="connsiteX70" fmla="*/ 1444625 w 1962150"/>
                          <a:gd name="connsiteY70" fmla="*/ 2436812 h 3033712"/>
                          <a:gd name="connsiteX71" fmla="*/ 1400175 w 1962150"/>
                          <a:gd name="connsiteY71" fmla="*/ 2614612 h 3033712"/>
                          <a:gd name="connsiteX72" fmla="*/ 1409700 w 1962150"/>
                          <a:gd name="connsiteY72" fmla="*/ 2686050 h 3033712"/>
                          <a:gd name="connsiteX73" fmla="*/ 1524000 w 1962150"/>
                          <a:gd name="connsiteY73" fmla="*/ 2786062 h 3033712"/>
                          <a:gd name="connsiteX74" fmla="*/ 1624013 w 1962150"/>
                          <a:gd name="connsiteY74" fmla="*/ 2881312 h 3033712"/>
                          <a:gd name="connsiteX75" fmla="*/ 1733550 w 1962150"/>
                          <a:gd name="connsiteY75" fmla="*/ 2986087 h 3033712"/>
                          <a:gd name="connsiteX76" fmla="*/ 1781175 w 1962150"/>
                          <a:gd name="connsiteY76" fmla="*/ 3033712 h 3033712"/>
                          <a:gd name="connsiteX77" fmla="*/ 1490663 w 1962150"/>
                          <a:gd name="connsiteY77" fmla="*/ 3033712 h 3033712"/>
                          <a:gd name="connsiteX78" fmla="*/ 1428750 w 1962150"/>
                          <a:gd name="connsiteY78" fmla="*/ 2976562 h 3033712"/>
                          <a:gd name="connsiteX79" fmla="*/ 1300163 w 1962150"/>
                          <a:gd name="connsiteY79" fmla="*/ 2919412 h 3033712"/>
                          <a:gd name="connsiteX80" fmla="*/ 1200150 w 1962150"/>
                          <a:gd name="connsiteY80" fmla="*/ 2867025 h 3033712"/>
                          <a:gd name="connsiteX81" fmla="*/ 1047750 w 1962150"/>
                          <a:gd name="connsiteY81" fmla="*/ 2890837 h 3033712"/>
                          <a:gd name="connsiteX82" fmla="*/ 1047750 w 1962150"/>
                          <a:gd name="connsiteY82" fmla="*/ 2933700 h 3033712"/>
                          <a:gd name="connsiteX83" fmla="*/ 1109663 w 1962150"/>
                          <a:gd name="connsiteY83" fmla="*/ 3033712 h 3033712"/>
                          <a:gd name="connsiteX84" fmla="*/ 857250 w 1962150"/>
                          <a:gd name="connsiteY84" fmla="*/ 3033712 h 3033712"/>
                          <a:gd name="connsiteX85" fmla="*/ 747713 w 1962150"/>
                          <a:gd name="connsiteY85" fmla="*/ 2995612 h 3033712"/>
                          <a:gd name="connsiteX86" fmla="*/ 676275 w 1962150"/>
                          <a:gd name="connsiteY86" fmla="*/ 2981325 h 3033712"/>
                          <a:gd name="connsiteX87" fmla="*/ 528638 w 1962150"/>
                          <a:gd name="connsiteY87" fmla="*/ 2797175 h 3033712"/>
                          <a:gd name="connsiteX88" fmla="*/ 442913 w 1962150"/>
                          <a:gd name="connsiteY88" fmla="*/ 2776537 h 3033712"/>
                          <a:gd name="connsiteX89" fmla="*/ 319088 w 1962150"/>
                          <a:gd name="connsiteY89" fmla="*/ 2833687 h 3033712"/>
                          <a:gd name="connsiteX90" fmla="*/ 295275 w 1962150"/>
                          <a:gd name="connsiteY90" fmla="*/ 2900362 h 3033712"/>
                          <a:gd name="connsiteX91" fmla="*/ 295275 w 1962150"/>
                          <a:gd name="connsiteY91" fmla="*/ 2967037 h 3033712"/>
                          <a:gd name="connsiteX92" fmla="*/ 304800 w 1962150"/>
                          <a:gd name="connsiteY92" fmla="*/ 3024187 h 3033712"/>
                          <a:gd name="connsiteX93" fmla="*/ 0 w 1962150"/>
                          <a:gd name="connsiteY93" fmla="*/ 3014662 h 3033712"/>
                          <a:gd name="connsiteX0" fmla="*/ 0 w 1962150"/>
                          <a:gd name="connsiteY0" fmla="*/ 3014662 h 3033712"/>
                          <a:gd name="connsiteX1" fmla="*/ 61913 w 1962150"/>
                          <a:gd name="connsiteY1" fmla="*/ 2614612 h 3033712"/>
                          <a:gd name="connsiteX2" fmla="*/ 142875 w 1962150"/>
                          <a:gd name="connsiteY2" fmla="*/ 2486025 h 3033712"/>
                          <a:gd name="connsiteX3" fmla="*/ 206375 w 1962150"/>
                          <a:gd name="connsiteY3" fmla="*/ 2401887 h 3033712"/>
                          <a:gd name="connsiteX4" fmla="*/ 276225 w 1962150"/>
                          <a:gd name="connsiteY4" fmla="*/ 2346325 h 3033712"/>
                          <a:gd name="connsiteX5" fmla="*/ 428625 w 1962150"/>
                          <a:gd name="connsiteY5" fmla="*/ 2284412 h 3033712"/>
                          <a:gd name="connsiteX6" fmla="*/ 557213 w 1962150"/>
                          <a:gd name="connsiteY6" fmla="*/ 2209800 h 3033712"/>
                          <a:gd name="connsiteX7" fmla="*/ 590550 w 1962150"/>
                          <a:gd name="connsiteY7" fmla="*/ 2133600 h 3033712"/>
                          <a:gd name="connsiteX8" fmla="*/ 600075 w 1962150"/>
                          <a:gd name="connsiteY8" fmla="*/ 2114550 h 3033712"/>
                          <a:gd name="connsiteX9" fmla="*/ 609600 w 1962150"/>
                          <a:gd name="connsiteY9" fmla="*/ 2024062 h 3033712"/>
                          <a:gd name="connsiteX10" fmla="*/ 633413 w 1962150"/>
                          <a:gd name="connsiteY10" fmla="*/ 1890712 h 3033712"/>
                          <a:gd name="connsiteX11" fmla="*/ 647700 w 1962150"/>
                          <a:gd name="connsiteY11" fmla="*/ 1781175 h 3033712"/>
                          <a:gd name="connsiteX12" fmla="*/ 738188 w 1962150"/>
                          <a:gd name="connsiteY12" fmla="*/ 1481137 h 3033712"/>
                          <a:gd name="connsiteX13" fmla="*/ 781050 w 1962150"/>
                          <a:gd name="connsiteY13" fmla="*/ 1281112 h 3033712"/>
                          <a:gd name="connsiteX14" fmla="*/ 838200 w 1962150"/>
                          <a:gd name="connsiteY14" fmla="*/ 1033462 h 3033712"/>
                          <a:gd name="connsiteX15" fmla="*/ 966788 w 1962150"/>
                          <a:gd name="connsiteY15" fmla="*/ 804862 h 3033712"/>
                          <a:gd name="connsiteX16" fmla="*/ 1100138 w 1962150"/>
                          <a:gd name="connsiteY16" fmla="*/ 709612 h 3033712"/>
                          <a:gd name="connsiteX17" fmla="*/ 1114425 w 1962150"/>
                          <a:gd name="connsiteY17" fmla="*/ 676275 h 3033712"/>
                          <a:gd name="connsiteX18" fmla="*/ 1114425 w 1962150"/>
                          <a:gd name="connsiteY18" fmla="*/ 628650 h 3033712"/>
                          <a:gd name="connsiteX19" fmla="*/ 1119188 w 1962150"/>
                          <a:gd name="connsiteY19" fmla="*/ 590550 h 3033712"/>
                          <a:gd name="connsiteX20" fmla="*/ 1090613 w 1962150"/>
                          <a:gd name="connsiteY20" fmla="*/ 500062 h 3033712"/>
                          <a:gd name="connsiteX21" fmla="*/ 1108075 w 1962150"/>
                          <a:gd name="connsiteY21" fmla="*/ 382587 h 3033712"/>
                          <a:gd name="connsiteX22" fmla="*/ 1295400 w 1962150"/>
                          <a:gd name="connsiteY22" fmla="*/ 233362 h 3033712"/>
                          <a:gd name="connsiteX23" fmla="*/ 1471613 w 1962150"/>
                          <a:gd name="connsiteY23" fmla="*/ 104775 h 3033712"/>
                          <a:gd name="connsiteX24" fmla="*/ 1647825 w 1962150"/>
                          <a:gd name="connsiteY24" fmla="*/ 57150 h 3033712"/>
                          <a:gd name="connsiteX25" fmla="*/ 1752600 w 1962150"/>
                          <a:gd name="connsiteY25" fmla="*/ 19050 h 3033712"/>
                          <a:gd name="connsiteX26" fmla="*/ 1752600 w 1962150"/>
                          <a:gd name="connsiteY26" fmla="*/ 0 h 3033712"/>
                          <a:gd name="connsiteX27" fmla="*/ 1962150 w 1962150"/>
                          <a:gd name="connsiteY27" fmla="*/ 4762 h 3033712"/>
                          <a:gd name="connsiteX28" fmla="*/ 1947863 w 1962150"/>
                          <a:gd name="connsiteY28" fmla="*/ 90487 h 3033712"/>
                          <a:gd name="connsiteX29" fmla="*/ 1933575 w 1962150"/>
                          <a:gd name="connsiteY29" fmla="*/ 166687 h 3033712"/>
                          <a:gd name="connsiteX30" fmla="*/ 1866900 w 1962150"/>
                          <a:gd name="connsiteY30" fmla="*/ 238125 h 3033712"/>
                          <a:gd name="connsiteX31" fmla="*/ 1685925 w 1962150"/>
                          <a:gd name="connsiteY31" fmla="*/ 323850 h 3033712"/>
                          <a:gd name="connsiteX32" fmla="*/ 1547813 w 1962150"/>
                          <a:gd name="connsiteY32" fmla="*/ 409575 h 3033712"/>
                          <a:gd name="connsiteX33" fmla="*/ 1471613 w 1962150"/>
                          <a:gd name="connsiteY33" fmla="*/ 457200 h 3033712"/>
                          <a:gd name="connsiteX34" fmla="*/ 1443038 w 1962150"/>
                          <a:gd name="connsiteY34" fmla="*/ 495300 h 3033712"/>
                          <a:gd name="connsiteX35" fmla="*/ 1423988 w 1962150"/>
                          <a:gd name="connsiteY35" fmla="*/ 523875 h 3033712"/>
                          <a:gd name="connsiteX36" fmla="*/ 1333500 w 1962150"/>
                          <a:gd name="connsiteY36" fmla="*/ 574675 h 3033712"/>
                          <a:gd name="connsiteX37" fmla="*/ 1303338 w 1962150"/>
                          <a:gd name="connsiteY37" fmla="*/ 600075 h 3033712"/>
                          <a:gd name="connsiteX38" fmla="*/ 1257300 w 1962150"/>
                          <a:gd name="connsiteY38" fmla="*/ 690562 h 3033712"/>
                          <a:gd name="connsiteX39" fmla="*/ 1169988 w 1962150"/>
                          <a:gd name="connsiteY39" fmla="*/ 930275 h 3033712"/>
                          <a:gd name="connsiteX40" fmla="*/ 1139825 w 1962150"/>
                          <a:gd name="connsiteY40" fmla="*/ 1066800 h 3033712"/>
                          <a:gd name="connsiteX41" fmla="*/ 1133475 w 1962150"/>
                          <a:gd name="connsiteY41" fmla="*/ 1119187 h 3033712"/>
                          <a:gd name="connsiteX42" fmla="*/ 1123950 w 1962150"/>
                          <a:gd name="connsiteY42" fmla="*/ 1162050 h 3033712"/>
                          <a:gd name="connsiteX43" fmla="*/ 1090613 w 1962150"/>
                          <a:gd name="connsiteY43" fmla="*/ 1271587 h 3033712"/>
                          <a:gd name="connsiteX44" fmla="*/ 823913 w 1962150"/>
                          <a:gd name="connsiteY44" fmla="*/ 2205037 h 3033712"/>
                          <a:gd name="connsiteX45" fmla="*/ 704850 w 1962150"/>
                          <a:gd name="connsiteY45" fmla="*/ 2705100 h 3033712"/>
                          <a:gd name="connsiteX46" fmla="*/ 728663 w 1962150"/>
                          <a:gd name="connsiteY46" fmla="*/ 2752725 h 3033712"/>
                          <a:gd name="connsiteX47" fmla="*/ 742950 w 1962150"/>
                          <a:gd name="connsiteY47" fmla="*/ 2800350 h 3033712"/>
                          <a:gd name="connsiteX48" fmla="*/ 762000 w 1962150"/>
                          <a:gd name="connsiteY48" fmla="*/ 2828925 h 3033712"/>
                          <a:gd name="connsiteX49" fmla="*/ 857250 w 1962150"/>
                          <a:gd name="connsiteY49" fmla="*/ 2847975 h 3033712"/>
                          <a:gd name="connsiteX50" fmla="*/ 1071563 w 1962150"/>
                          <a:gd name="connsiteY50" fmla="*/ 2700337 h 3033712"/>
                          <a:gd name="connsiteX51" fmla="*/ 1166813 w 1962150"/>
                          <a:gd name="connsiteY51" fmla="*/ 2581275 h 3033712"/>
                          <a:gd name="connsiteX52" fmla="*/ 1195388 w 1962150"/>
                          <a:gd name="connsiteY52" fmla="*/ 2533650 h 3033712"/>
                          <a:gd name="connsiteX53" fmla="*/ 1263650 w 1962150"/>
                          <a:gd name="connsiteY53" fmla="*/ 2439987 h 3033712"/>
                          <a:gd name="connsiteX54" fmla="*/ 1338263 w 1962150"/>
                          <a:gd name="connsiteY54" fmla="*/ 2357437 h 3033712"/>
                          <a:gd name="connsiteX55" fmla="*/ 1333500 w 1962150"/>
                          <a:gd name="connsiteY55" fmla="*/ 2333625 h 3033712"/>
                          <a:gd name="connsiteX56" fmla="*/ 1389063 w 1962150"/>
                          <a:gd name="connsiteY56" fmla="*/ 2305050 h 3033712"/>
                          <a:gd name="connsiteX57" fmla="*/ 1490663 w 1962150"/>
                          <a:gd name="connsiteY57" fmla="*/ 2319337 h 3033712"/>
                          <a:gd name="connsiteX58" fmla="*/ 1566863 w 1962150"/>
                          <a:gd name="connsiteY58" fmla="*/ 2352675 h 3033712"/>
                          <a:gd name="connsiteX59" fmla="*/ 1624013 w 1962150"/>
                          <a:gd name="connsiteY59" fmla="*/ 2290762 h 3033712"/>
                          <a:gd name="connsiteX60" fmla="*/ 1719263 w 1962150"/>
                          <a:gd name="connsiteY60" fmla="*/ 2286000 h 3033712"/>
                          <a:gd name="connsiteX61" fmla="*/ 1868488 w 1962150"/>
                          <a:gd name="connsiteY61" fmla="*/ 2193925 h 3033712"/>
                          <a:gd name="connsiteX62" fmla="*/ 1766888 w 1962150"/>
                          <a:gd name="connsiteY62" fmla="*/ 2276475 h 3033712"/>
                          <a:gd name="connsiteX63" fmla="*/ 1695450 w 1962150"/>
                          <a:gd name="connsiteY63" fmla="*/ 2324100 h 3033712"/>
                          <a:gd name="connsiteX64" fmla="*/ 1716088 w 1962150"/>
                          <a:gd name="connsiteY64" fmla="*/ 2390775 h 3033712"/>
                          <a:gd name="connsiteX65" fmla="*/ 1757363 w 1962150"/>
                          <a:gd name="connsiteY65" fmla="*/ 2443162 h 3033712"/>
                          <a:gd name="connsiteX66" fmla="*/ 1758950 w 1962150"/>
                          <a:gd name="connsiteY66" fmla="*/ 2427287 h 3033712"/>
                          <a:gd name="connsiteX67" fmla="*/ 1633538 w 1962150"/>
                          <a:gd name="connsiteY67" fmla="*/ 2398712 h 3033712"/>
                          <a:gd name="connsiteX68" fmla="*/ 1562100 w 1962150"/>
                          <a:gd name="connsiteY68" fmla="*/ 2390775 h 3033712"/>
                          <a:gd name="connsiteX69" fmla="*/ 1485900 w 1962150"/>
                          <a:gd name="connsiteY69" fmla="*/ 2409825 h 3033712"/>
                          <a:gd name="connsiteX70" fmla="*/ 1444625 w 1962150"/>
                          <a:gd name="connsiteY70" fmla="*/ 2436812 h 3033712"/>
                          <a:gd name="connsiteX71" fmla="*/ 1400175 w 1962150"/>
                          <a:gd name="connsiteY71" fmla="*/ 2614612 h 3033712"/>
                          <a:gd name="connsiteX72" fmla="*/ 1409700 w 1962150"/>
                          <a:gd name="connsiteY72" fmla="*/ 2686050 h 3033712"/>
                          <a:gd name="connsiteX73" fmla="*/ 1524000 w 1962150"/>
                          <a:gd name="connsiteY73" fmla="*/ 2786062 h 3033712"/>
                          <a:gd name="connsiteX74" fmla="*/ 1624013 w 1962150"/>
                          <a:gd name="connsiteY74" fmla="*/ 2881312 h 3033712"/>
                          <a:gd name="connsiteX75" fmla="*/ 1733550 w 1962150"/>
                          <a:gd name="connsiteY75" fmla="*/ 2986087 h 3033712"/>
                          <a:gd name="connsiteX76" fmla="*/ 1781175 w 1962150"/>
                          <a:gd name="connsiteY76" fmla="*/ 3033712 h 3033712"/>
                          <a:gd name="connsiteX77" fmla="*/ 1490663 w 1962150"/>
                          <a:gd name="connsiteY77" fmla="*/ 3033712 h 3033712"/>
                          <a:gd name="connsiteX78" fmla="*/ 1428750 w 1962150"/>
                          <a:gd name="connsiteY78" fmla="*/ 2976562 h 3033712"/>
                          <a:gd name="connsiteX79" fmla="*/ 1300163 w 1962150"/>
                          <a:gd name="connsiteY79" fmla="*/ 2919412 h 3033712"/>
                          <a:gd name="connsiteX80" fmla="*/ 1200150 w 1962150"/>
                          <a:gd name="connsiteY80" fmla="*/ 2867025 h 3033712"/>
                          <a:gd name="connsiteX81" fmla="*/ 1047750 w 1962150"/>
                          <a:gd name="connsiteY81" fmla="*/ 2890837 h 3033712"/>
                          <a:gd name="connsiteX82" fmla="*/ 1047750 w 1962150"/>
                          <a:gd name="connsiteY82" fmla="*/ 2933700 h 3033712"/>
                          <a:gd name="connsiteX83" fmla="*/ 1109663 w 1962150"/>
                          <a:gd name="connsiteY83" fmla="*/ 3033712 h 3033712"/>
                          <a:gd name="connsiteX84" fmla="*/ 857250 w 1962150"/>
                          <a:gd name="connsiteY84" fmla="*/ 3033712 h 3033712"/>
                          <a:gd name="connsiteX85" fmla="*/ 747713 w 1962150"/>
                          <a:gd name="connsiteY85" fmla="*/ 2995612 h 3033712"/>
                          <a:gd name="connsiteX86" fmla="*/ 676275 w 1962150"/>
                          <a:gd name="connsiteY86" fmla="*/ 2981325 h 3033712"/>
                          <a:gd name="connsiteX87" fmla="*/ 528638 w 1962150"/>
                          <a:gd name="connsiteY87" fmla="*/ 2797175 h 3033712"/>
                          <a:gd name="connsiteX88" fmla="*/ 442913 w 1962150"/>
                          <a:gd name="connsiteY88" fmla="*/ 2776537 h 3033712"/>
                          <a:gd name="connsiteX89" fmla="*/ 319088 w 1962150"/>
                          <a:gd name="connsiteY89" fmla="*/ 2833687 h 3033712"/>
                          <a:gd name="connsiteX90" fmla="*/ 295275 w 1962150"/>
                          <a:gd name="connsiteY90" fmla="*/ 2900362 h 3033712"/>
                          <a:gd name="connsiteX91" fmla="*/ 295275 w 1962150"/>
                          <a:gd name="connsiteY91" fmla="*/ 2967037 h 3033712"/>
                          <a:gd name="connsiteX92" fmla="*/ 304800 w 1962150"/>
                          <a:gd name="connsiteY92" fmla="*/ 3024187 h 3033712"/>
                          <a:gd name="connsiteX93" fmla="*/ 0 w 1962150"/>
                          <a:gd name="connsiteY93" fmla="*/ 3014662 h 3033712"/>
                          <a:gd name="connsiteX0" fmla="*/ 0 w 1962150"/>
                          <a:gd name="connsiteY0" fmla="*/ 3014662 h 3033712"/>
                          <a:gd name="connsiteX1" fmla="*/ 19050 w 1962150"/>
                          <a:gd name="connsiteY1" fmla="*/ 2852737 h 3033712"/>
                          <a:gd name="connsiteX2" fmla="*/ 61913 w 1962150"/>
                          <a:gd name="connsiteY2" fmla="*/ 2614612 h 3033712"/>
                          <a:gd name="connsiteX3" fmla="*/ 142875 w 1962150"/>
                          <a:gd name="connsiteY3" fmla="*/ 2486025 h 3033712"/>
                          <a:gd name="connsiteX4" fmla="*/ 206375 w 1962150"/>
                          <a:gd name="connsiteY4" fmla="*/ 2401887 h 3033712"/>
                          <a:gd name="connsiteX5" fmla="*/ 276225 w 1962150"/>
                          <a:gd name="connsiteY5" fmla="*/ 2346325 h 3033712"/>
                          <a:gd name="connsiteX6" fmla="*/ 428625 w 1962150"/>
                          <a:gd name="connsiteY6" fmla="*/ 2284412 h 3033712"/>
                          <a:gd name="connsiteX7" fmla="*/ 557213 w 1962150"/>
                          <a:gd name="connsiteY7" fmla="*/ 2209800 h 3033712"/>
                          <a:gd name="connsiteX8" fmla="*/ 590550 w 1962150"/>
                          <a:gd name="connsiteY8" fmla="*/ 2133600 h 3033712"/>
                          <a:gd name="connsiteX9" fmla="*/ 600075 w 1962150"/>
                          <a:gd name="connsiteY9" fmla="*/ 2114550 h 3033712"/>
                          <a:gd name="connsiteX10" fmla="*/ 609600 w 1962150"/>
                          <a:gd name="connsiteY10" fmla="*/ 2024062 h 3033712"/>
                          <a:gd name="connsiteX11" fmla="*/ 633413 w 1962150"/>
                          <a:gd name="connsiteY11" fmla="*/ 1890712 h 3033712"/>
                          <a:gd name="connsiteX12" fmla="*/ 647700 w 1962150"/>
                          <a:gd name="connsiteY12" fmla="*/ 1781175 h 3033712"/>
                          <a:gd name="connsiteX13" fmla="*/ 738188 w 1962150"/>
                          <a:gd name="connsiteY13" fmla="*/ 1481137 h 3033712"/>
                          <a:gd name="connsiteX14" fmla="*/ 781050 w 1962150"/>
                          <a:gd name="connsiteY14" fmla="*/ 1281112 h 3033712"/>
                          <a:gd name="connsiteX15" fmla="*/ 838200 w 1962150"/>
                          <a:gd name="connsiteY15" fmla="*/ 1033462 h 3033712"/>
                          <a:gd name="connsiteX16" fmla="*/ 966788 w 1962150"/>
                          <a:gd name="connsiteY16" fmla="*/ 804862 h 3033712"/>
                          <a:gd name="connsiteX17" fmla="*/ 1100138 w 1962150"/>
                          <a:gd name="connsiteY17" fmla="*/ 709612 h 3033712"/>
                          <a:gd name="connsiteX18" fmla="*/ 1114425 w 1962150"/>
                          <a:gd name="connsiteY18" fmla="*/ 676275 h 3033712"/>
                          <a:gd name="connsiteX19" fmla="*/ 1114425 w 1962150"/>
                          <a:gd name="connsiteY19" fmla="*/ 628650 h 3033712"/>
                          <a:gd name="connsiteX20" fmla="*/ 1119188 w 1962150"/>
                          <a:gd name="connsiteY20" fmla="*/ 590550 h 3033712"/>
                          <a:gd name="connsiteX21" fmla="*/ 1090613 w 1962150"/>
                          <a:gd name="connsiteY21" fmla="*/ 500062 h 3033712"/>
                          <a:gd name="connsiteX22" fmla="*/ 1108075 w 1962150"/>
                          <a:gd name="connsiteY22" fmla="*/ 382587 h 3033712"/>
                          <a:gd name="connsiteX23" fmla="*/ 1295400 w 1962150"/>
                          <a:gd name="connsiteY23" fmla="*/ 233362 h 3033712"/>
                          <a:gd name="connsiteX24" fmla="*/ 1471613 w 1962150"/>
                          <a:gd name="connsiteY24" fmla="*/ 104775 h 3033712"/>
                          <a:gd name="connsiteX25" fmla="*/ 1647825 w 1962150"/>
                          <a:gd name="connsiteY25" fmla="*/ 57150 h 3033712"/>
                          <a:gd name="connsiteX26" fmla="*/ 1752600 w 1962150"/>
                          <a:gd name="connsiteY26" fmla="*/ 19050 h 3033712"/>
                          <a:gd name="connsiteX27" fmla="*/ 1752600 w 1962150"/>
                          <a:gd name="connsiteY27" fmla="*/ 0 h 3033712"/>
                          <a:gd name="connsiteX28" fmla="*/ 1962150 w 1962150"/>
                          <a:gd name="connsiteY28" fmla="*/ 4762 h 3033712"/>
                          <a:gd name="connsiteX29" fmla="*/ 1947863 w 1962150"/>
                          <a:gd name="connsiteY29" fmla="*/ 90487 h 3033712"/>
                          <a:gd name="connsiteX30" fmla="*/ 1933575 w 1962150"/>
                          <a:gd name="connsiteY30" fmla="*/ 166687 h 3033712"/>
                          <a:gd name="connsiteX31" fmla="*/ 1866900 w 1962150"/>
                          <a:gd name="connsiteY31" fmla="*/ 238125 h 3033712"/>
                          <a:gd name="connsiteX32" fmla="*/ 1685925 w 1962150"/>
                          <a:gd name="connsiteY32" fmla="*/ 323850 h 3033712"/>
                          <a:gd name="connsiteX33" fmla="*/ 1547813 w 1962150"/>
                          <a:gd name="connsiteY33" fmla="*/ 409575 h 3033712"/>
                          <a:gd name="connsiteX34" fmla="*/ 1471613 w 1962150"/>
                          <a:gd name="connsiteY34" fmla="*/ 457200 h 3033712"/>
                          <a:gd name="connsiteX35" fmla="*/ 1443038 w 1962150"/>
                          <a:gd name="connsiteY35" fmla="*/ 495300 h 3033712"/>
                          <a:gd name="connsiteX36" fmla="*/ 1423988 w 1962150"/>
                          <a:gd name="connsiteY36" fmla="*/ 523875 h 3033712"/>
                          <a:gd name="connsiteX37" fmla="*/ 1333500 w 1962150"/>
                          <a:gd name="connsiteY37" fmla="*/ 574675 h 3033712"/>
                          <a:gd name="connsiteX38" fmla="*/ 1303338 w 1962150"/>
                          <a:gd name="connsiteY38" fmla="*/ 600075 h 3033712"/>
                          <a:gd name="connsiteX39" fmla="*/ 1257300 w 1962150"/>
                          <a:gd name="connsiteY39" fmla="*/ 690562 h 3033712"/>
                          <a:gd name="connsiteX40" fmla="*/ 1169988 w 1962150"/>
                          <a:gd name="connsiteY40" fmla="*/ 930275 h 3033712"/>
                          <a:gd name="connsiteX41" fmla="*/ 1139825 w 1962150"/>
                          <a:gd name="connsiteY41" fmla="*/ 1066800 h 3033712"/>
                          <a:gd name="connsiteX42" fmla="*/ 1133475 w 1962150"/>
                          <a:gd name="connsiteY42" fmla="*/ 1119187 h 3033712"/>
                          <a:gd name="connsiteX43" fmla="*/ 1123950 w 1962150"/>
                          <a:gd name="connsiteY43" fmla="*/ 1162050 h 3033712"/>
                          <a:gd name="connsiteX44" fmla="*/ 1090613 w 1962150"/>
                          <a:gd name="connsiteY44" fmla="*/ 1271587 h 3033712"/>
                          <a:gd name="connsiteX45" fmla="*/ 823913 w 1962150"/>
                          <a:gd name="connsiteY45" fmla="*/ 2205037 h 3033712"/>
                          <a:gd name="connsiteX46" fmla="*/ 704850 w 1962150"/>
                          <a:gd name="connsiteY46" fmla="*/ 2705100 h 3033712"/>
                          <a:gd name="connsiteX47" fmla="*/ 728663 w 1962150"/>
                          <a:gd name="connsiteY47" fmla="*/ 2752725 h 3033712"/>
                          <a:gd name="connsiteX48" fmla="*/ 742950 w 1962150"/>
                          <a:gd name="connsiteY48" fmla="*/ 2800350 h 3033712"/>
                          <a:gd name="connsiteX49" fmla="*/ 762000 w 1962150"/>
                          <a:gd name="connsiteY49" fmla="*/ 2828925 h 3033712"/>
                          <a:gd name="connsiteX50" fmla="*/ 857250 w 1962150"/>
                          <a:gd name="connsiteY50" fmla="*/ 2847975 h 3033712"/>
                          <a:gd name="connsiteX51" fmla="*/ 1071563 w 1962150"/>
                          <a:gd name="connsiteY51" fmla="*/ 2700337 h 3033712"/>
                          <a:gd name="connsiteX52" fmla="*/ 1166813 w 1962150"/>
                          <a:gd name="connsiteY52" fmla="*/ 2581275 h 3033712"/>
                          <a:gd name="connsiteX53" fmla="*/ 1195388 w 1962150"/>
                          <a:gd name="connsiteY53" fmla="*/ 2533650 h 3033712"/>
                          <a:gd name="connsiteX54" fmla="*/ 1263650 w 1962150"/>
                          <a:gd name="connsiteY54" fmla="*/ 2439987 h 3033712"/>
                          <a:gd name="connsiteX55" fmla="*/ 1338263 w 1962150"/>
                          <a:gd name="connsiteY55" fmla="*/ 2357437 h 3033712"/>
                          <a:gd name="connsiteX56" fmla="*/ 1333500 w 1962150"/>
                          <a:gd name="connsiteY56" fmla="*/ 2333625 h 3033712"/>
                          <a:gd name="connsiteX57" fmla="*/ 1389063 w 1962150"/>
                          <a:gd name="connsiteY57" fmla="*/ 2305050 h 3033712"/>
                          <a:gd name="connsiteX58" fmla="*/ 1490663 w 1962150"/>
                          <a:gd name="connsiteY58" fmla="*/ 2319337 h 3033712"/>
                          <a:gd name="connsiteX59" fmla="*/ 1566863 w 1962150"/>
                          <a:gd name="connsiteY59" fmla="*/ 2352675 h 3033712"/>
                          <a:gd name="connsiteX60" fmla="*/ 1624013 w 1962150"/>
                          <a:gd name="connsiteY60" fmla="*/ 2290762 h 3033712"/>
                          <a:gd name="connsiteX61" fmla="*/ 1719263 w 1962150"/>
                          <a:gd name="connsiteY61" fmla="*/ 2286000 h 3033712"/>
                          <a:gd name="connsiteX62" fmla="*/ 1868488 w 1962150"/>
                          <a:gd name="connsiteY62" fmla="*/ 2193925 h 3033712"/>
                          <a:gd name="connsiteX63" fmla="*/ 1766888 w 1962150"/>
                          <a:gd name="connsiteY63" fmla="*/ 2276475 h 3033712"/>
                          <a:gd name="connsiteX64" fmla="*/ 1695450 w 1962150"/>
                          <a:gd name="connsiteY64" fmla="*/ 2324100 h 3033712"/>
                          <a:gd name="connsiteX65" fmla="*/ 1716088 w 1962150"/>
                          <a:gd name="connsiteY65" fmla="*/ 2390775 h 3033712"/>
                          <a:gd name="connsiteX66" fmla="*/ 1757363 w 1962150"/>
                          <a:gd name="connsiteY66" fmla="*/ 2443162 h 3033712"/>
                          <a:gd name="connsiteX67" fmla="*/ 1758950 w 1962150"/>
                          <a:gd name="connsiteY67" fmla="*/ 2427287 h 3033712"/>
                          <a:gd name="connsiteX68" fmla="*/ 1633538 w 1962150"/>
                          <a:gd name="connsiteY68" fmla="*/ 2398712 h 3033712"/>
                          <a:gd name="connsiteX69" fmla="*/ 1562100 w 1962150"/>
                          <a:gd name="connsiteY69" fmla="*/ 2390775 h 3033712"/>
                          <a:gd name="connsiteX70" fmla="*/ 1485900 w 1962150"/>
                          <a:gd name="connsiteY70" fmla="*/ 2409825 h 3033712"/>
                          <a:gd name="connsiteX71" fmla="*/ 1444625 w 1962150"/>
                          <a:gd name="connsiteY71" fmla="*/ 2436812 h 3033712"/>
                          <a:gd name="connsiteX72" fmla="*/ 1400175 w 1962150"/>
                          <a:gd name="connsiteY72" fmla="*/ 2614612 h 3033712"/>
                          <a:gd name="connsiteX73" fmla="*/ 1409700 w 1962150"/>
                          <a:gd name="connsiteY73" fmla="*/ 2686050 h 3033712"/>
                          <a:gd name="connsiteX74" fmla="*/ 1524000 w 1962150"/>
                          <a:gd name="connsiteY74" fmla="*/ 2786062 h 3033712"/>
                          <a:gd name="connsiteX75" fmla="*/ 1624013 w 1962150"/>
                          <a:gd name="connsiteY75" fmla="*/ 2881312 h 3033712"/>
                          <a:gd name="connsiteX76" fmla="*/ 1733550 w 1962150"/>
                          <a:gd name="connsiteY76" fmla="*/ 2986087 h 3033712"/>
                          <a:gd name="connsiteX77" fmla="*/ 1781175 w 1962150"/>
                          <a:gd name="connsiteY77" fmla="*/ 3033712 h 3033712"/>
                          <a:gd name="connsiteX78" fmla="*/ 1490663 w 1962150"/>
                          <a:gd name="connsiteY78" fmla="*/ 3033712 h 3033712"/>
                          <a:gd name="connsiteX79" fmla="*/ 1428750 w 1962150"/>
                          <a:gd name="connsiteY79" fmla="*/ 2976562 h 3033712"/>
                          <a:gd name="connsiteX80" fmla="*/ 1300163 w 1962150"/>
                          <a:gd name="connsiteY80" fmla="*/ 2919412 h 3033712"/>
                          <a:gd name="connsiteX81" fmla="*/ 1200150 w 1962150"/>
                          <a:gd name="connsiteY81" fmla="*/ 2867025 h 3033712"/>
                          <a:gd name="connsiteX82" fmla="*/ 1047750 w 1962150"/>
                          <a:gd name="connsiteY82" fmla="*/ 2890837 h 3033712"/>
                          <a:gd name="connsiteX83" fmla="*/ 1047750 w 1962150"/>
                          <a:gd name="connsiteY83" fmla="*/ 2933700 h 3033712"/>
                          <a:gd name="connsiteX84" fmla="*/ 1109663 w 1962150"/>
                          <a:gd name="connsiteY84" fmla="*/ 3033712 h 3033712"/>
                          <a:gd name="connsiteX85" fmla="*/ 857250 w 1962150"/>
                          <a:gd name="connsiteY85" fmla="*/ 3033712 h 3033712"/>
                          <a:gd name="connsiteX86" fmla="*/ 747713 w 1962150"/>
                          <a:gd name="connsiteY86" fmla="*/ 2995612 h 3033712"/>
                          <a:gd name="connsiteX87" fmla="*/ 676275 w 1962150"/>
                          <a:gd name="connsiteY87" fmla="*/ 2981325 h 3033712"/>
                          <a:gd name="connsiteX88" fmla="*/ 528638 w 1962150"/>
                          <a:gd name="connsiteY88" fmla="*/ 2797175 h 3033712"/>
                          <a:gd name="connsiteX89" fmla="*/ 442913 w 1962150"/>
                          <a:gd name="connsiteY89" fmla="*/ 2776537 h 3033712"/>
                          <a:gd name="connsiteX90" fmla="*/ 319088 w 1962150"/>
                          <a:gd name="connsiteY90" fmla="*/ 2833687 h 3033712"/>
                          <a:gd name="connsiteX91" fmla="*/ 295275 w 1962150"/>
                          <a:gd name="connsiteY91" fmla="*/ 2900362 h 3033712"/>
                          <a:gd name="connsiteX92" fmla="*/ 295275 w 1962150"/>
                          <a:gd name="connsiteY92" fmla="*/ 2967037 h 3033712"/>
                          <a:gd name="connsiteX93" fmla="*/ 304800 w 1962150"/>
                          <a:gd name="connsiteY93" fmla="*/ 3024187 h 3033712"/>
                          <a:gd name="connsiteX94" fmla="*/ 0 w 1962150"/>
                          <a:gd name="connsiteY94" fmla="*/ 3014662 h 3033712"/>
                          <a:gd name="connsiteX0" fmla="*/ 0 w 1962150"/>
                          <a:gd name="connsiteY0" fmla="*/ 3014662 h 3033712"/>
                          <a:gd name="connsiteX1" fmla="*/ 38100 w 1962150"/>
                          <a:gd name="connsiteY1" fmla="*/ 2852737 h 3033712"/>
                          <a:gd name="connsiteX2" fmla="*/ 61913 w 1962150"/>
                          <a:gd name="connsiteY2" fmla="*/ 2614612 h 3033712"/>
                          <a:gd name="connsiteX3" fmla="*/ 142875 w 1962150"/>
                          <a:gd name="connsiteY3" fmla="*/ 2486025 h 3033712"/>
                          <a:gd name="connsiteX4" fmla="*/ 206375 w 1962150"/>
                          <a:gd name="connsiteY4" fmla="*/ 2401887 h 3033712"/>
                          <a:gd name="connsiteX5" fmla="*/ 276225 w 1962150"/>
                          <a:gd name="connsiteY5" fmla="*/ 2346325 h 3033712"/>
                          <a:gd name="connsiteX6" fmla="*/ 428625 w 1962150"/>
                          <a:gd name="connsiteY6" fmla="*/ 2284412 h 3033712"/>
                          <a:gd name="connsiteX7" fmla="*/ 557213 w 1962150"/>
                          <a:gd name="connsiteY7" fmla="*/ 2209800 h 3033712"/>
                          <a:gd name="connsiteX8" fmla="*/ 590550 w 1962150"/>
                          <a:gd name="connsiteY8" fmla="*/ 2133600 h 3033712"/>
                          <a:gd name="connsiteX9" fmla="*/ 600075 w 1962150"/>
                          <a:gd name="connsiteY9" fmla="*/ 2114550 h 3033712"/>
                          <a:gd name="connsiteX10" fmla="*/ 609600 w 1962150"/>
                          <a:gd name="connsiteY10" fmla="*/ 2024062 h 3033712"/>
                          <a:gd name="connsiteX11" fmla="*/ 633413 w 1962150"/>
                          <a:gd name="connsiteY11" fmla="*/ 1890712 h 3033712"/>
                          <a:gd name="connsiteX12" fmla="*/ 647700 w 1962150"/>
                          <a:gd name="connsiteY12" fmla="*/ 1781175 h 3033712"/>
                          <a:gd name="connsiteX13" fmla="*/ 738188 w 1962150"/>
                          <a:gd name="connsiteY13" fmla="*/ 1481137 h 3033712"/>
                          <a:gd name="connsiteX14" fmla="*/ 781050 w 1962150"/>
                          <a:gd name="connsiteY14" fmla="*/ 1281112 h 3033712"/>
                          <a:gd name="connsiteX15" fmla="*/ 838200 w 1962150"/>
                          <a:gd name="connsiteY15" fmla="*/ 1033462 h 3033712"/>
                          <a:gd name="connsiteX16" fmla="*/ 966788 w 1962150"/>
                          <a:gd name="connsiteY16" fmla="*/ 804862 h 3033712"/>
                          <a:gd name="connsiteX17" fmla="*/ 1100138 w 1962150"/>
                          <a:gd name="connsiteY17" fmla="*/ 709612 h 3033712"/>
                          <a:gd name="connsiteX18" fmla="*/ 1114425 w 1962150"/>
                          <a:gd name="connsiteY18" fmla="*/ 676275 h 3033712"/>
                          <a:gd name="connsiteX19" fmla="*/ 1114425 w 1962150"/>
                          <a:gd name="connsiteY19" fmla="*/ 628650 h 3033712"/>
                          <a:gd name="connsiteX20" fmla="*/ 1119188 w 1962150"/>
                          <a:gd name="connsiteY20" fmla="*/ 590550 h 3033712"/>
                          <a:gd name="connsiteX21" fmla="*/ 1090613 w 1962150"/>
                          <a:gd name="connsiteY21" fmla="*/ 500062 h 3033712"/>
                          <a:gd name="connsiteX22" fmla="*/ 1108075 w 1962150"/>
                          <a:gd name="connsiteY22" fmla="*/ 382587 h 3033712"/>
                          <a:gd name="connsiteX23" fmla="*/ 1295400 w 1962150"/>
                          <a:gd name="connsiteY23" fmla="*/ 233362 h 3033712"/>
                          <a:gd name="connsiteX24" fmla="*/ 1471613 w 1962150"/>
                          <a:gd name="connsiteY24" fmla="*/ 104775 h 3033712"/>
                          <a:gd name="connsiteX25" fmla="*/ 1647825 w 1962150"/>
                          <a:gd name="connsiteY25" fmla="*/ 57150 h 3033712"/>
                          <a:gd name="connsiteX26" fmla="*/ 1752600 w 1962150"/>
                          <a:gd name="connsiteY26" fmla="*/ 19050 h 3033712"/>
                          <a:gd name="connsiteX27" fmla="*/ 1752600 w 1962150"/>
                          <a:gd name="connsiteY27" fmla="*/ 0 h 3033712"/>
                          <a:gd name="connsiteX28" fmla="*/ 1962150 w 1962150"/>
                          <a:gd name="connsiteY28" fmla="*/ 4762 h 3033712"/>
                          <a:gd name="connsiteX29" fmla="*/ 1947863 w 1962150"/>
                          <a:gd name="connsiteY29" fmla="*/ 90487 h 3033712"/>
                          <a:gd name="connsiteX30" fmla="*/ 1933575 w 1962150"/>
                          <a:gd name="connsiteY30" fmla="*/ 166687 h 3033712"/>
                          <a:gd name="connsiteX31" fmla="*/ 1866900 w 1962150"/>
                          <a:gd name="connsiteY31" fmla="*/ 238125 h 3033712"/>
                          <a:gd name="connsiteX32" fmla="*/ 1685925 w 1962150"/>
                          <a:gd name="connsiteY32" fmla="*/ 323850 h 3033712"/>
                          <a:gd name="connsiteX33" fmla="*/ 1547813 w 1962150"/>
                          <a:gd name="connsiteY33" fmla="*/ 409575 h 3033712"/>
                          <a:gd name="connsiteX34" fmla="*/ 1471613 w 1962150"/>
                          <a:gd name="connsiteY34" fmla="*/ 457200 h 3033712"/>
                          <a:gd name="connsiteX35" fmla="*/ 1443038 w 1962150"/>
                          <a:gd name="connsiteY35" fmla="*/ 495300 h 3033712"/>
                          <a:gd name="connsiteX36" fmla="*/ 1423988 w 1962150"/>
                          <a:gd name="connsiteY36" fmla="*/ 523875 h 3033712"/>
                          <a:gd name="connsiteX37" fmla="*/ 1333500 w 1962150"/>
                          <a:gd name="connsiteY37" fmla="*/ 574675 h 3033712"/>
                          <a:gd name="connsiteX38" fmla="*/ 1303338 w 1962150"/>
                          <a:gd name="connsiteY38" fmla="*/ 600075 h 3033712"/>
                          <a:gd name="connsiteX39" fmla="*/ 1257300 w 1962150"/>
                          <a:gd name="connsiteY39" fmla="*/ 690562 h 3033712"/>
                          <a:gd name="connsiteX40" fmla="*/ 1169988 w 1962150"/>
                          <a:gd name="connsiteY40" fmla="*/ 930275 h 3033712"/>
                          <a:gd name="connsiteX41" fmla="*/ 1139825 w 1962150"/>
                          <a:gd name="connsiteY41" fmla="*/ 1066800 h 3033712"/>
                          <a:gd name="connsiteX42" fmla="*/ 1133475 w 1962150"/>
                          <a:gd name="connsiteY42" fmla="*/ 1119187 h 3033712"/>
                          <a:gd name="connsiteX43" fmla="*/ 1123950 w 1962150"/>
                          <a:gd name="connsiteY43" fmla="*/ 1162050 h 3033712"/>
                          <a:gd name="connsiteX44" fmla="*/ 1090613 w 1962150"/>
                          <a:gd name="connsiteY44" fmla="*/ 1271587 h 3033712"/>
                          <a:gd name="connsiteX45" fmla="*/ 823913 w 1962150"/>
                          <a:gd name="connsiteY45" fmla="*/ 2205037 h 3033712"/>
                          <a:gd name="connsiteX46" fmla="*/ 704850 w 1962150"/>
                          <a:gd name="connsiteY46" fmla="*/ 2705100 h 3033712"/>
                          <a:gd name="connsiteX47" fmla="*/ 728663 w 1962150"/>
                          <a:gd name="connsiteY47" fmla="*/ 2752725 h 3033712"/>
                          <a:gd name="connsiteX48" fmla="*/ 742950 w 1962150"/>
                          <a:gd name="connsiteY48" fmla="*/ 2800350 h 3033712"/>
                          <a:gd name="connsiteX49" fmla="*/ 762000 w 1962150"/>
                          <a:gd name="connsiteY49" fmla="*/ 2828925 h 3033712"/>
                          <a:gd name="connsiteX50" fmla="*/ 857250 w 1962150"/>
                          <a:gd name="connsiteY50" fmla="*/ 2847975 h 3033712"/>
                          <a:gd name="connsiteX51" fmla="*/ 1071563 w 1962150"/>
                          <a:gd name="connsiteY51" fmla="*/ 2700337 h 3033712"/>
                          <a:gd name="connsiteX52" fmla="*/ 1166813 w 1962150"/>
                          <a:gd name="connsiteY52" fmla="*/ 2581275 h 3033712"/>
                          <a:gd name="connsiteX53" fmla="*/ 1195388 w 1962150"/>
                          <a:gd name="connsiteY53" fmla="*/ 2533650 h 3033712"/>
                          <a:gd name="connsiteX54" fmla="*/ 1263650 w 1962150"/>
                          <a:gd name="connsiteY54" fmla="*/ 2439987 h 3033712"/>
                          <a:gd name="connsiteX55" fmla="*/ 1338263 w 1962150"/>
                          <a:gd name="connsiteY55" fmla="*/ 2357437 h 3033712"/>
                          <a:gd name="connsiteX56" fmla="*/ 1333500 w 1962150"/>
                          <a:gd name="connsiteY56" fmla="*/ 2333625 h 3033712"/>
                          <a:gd name="connsiteX57" fmla="*/ 1389063 w 1962150"/>
                          <a:gd name="connsiteY57" fmla="*/ 2305050 h 3033712"/>
                          <a:gd name="connsiteX58" fmla="*/ 1490663 w 1962150"/>
                          <a:gd name="connsiteY58" fmla="*/ 2319337 h 3033712"/>
                          <a:gd name="connsiteX59" fmla="*/ 1566863 w 1962150"/>
                          <a:gd name="connsiteY59" fmla="*/ 2352675 h 3033712"/>
                          <a:gd name="connsiteX60" fmla="*/ 1624013 w 1962150"/>
                          <a:gd name="connsiteY60" fmla="*/ 2290762 h 3033712"/>
                          <a:gd name="connsiteX61" fmla="*/ 1719263 w 1962150"/>
                          <a:gd name="connsiteY61" fmla="*/ 2286000 h 3033712"/>
                          <a:gd name="connsiteX62" fmla="*/ 1868488 w 1962150"/>
                          <a:gd name="connsiteY62" fmla="*/ 2193925 h 3033712"/>
                          <a:gd name="connsiteX63" fmla="*/ 1766888 w 1962150"/>
                          <a:gd name="connsiteY63" fmla="*/ 2276475 h 3033712"/>
                          <a:gd name="connsiteX64" fmla="*/ 1695450 w 1962150"/>
                          <a:gd name="connsiteY64" fmla="*/ 2324100 h 3033712"/>
                          <a:gd name="connsiteX65" fmla="*/ 1716088 w 1962150"/>
                          <a:gd name="connsiteY65" fmla="*/ 2390775 h 3033712"/>
                          <a:gd name="connsiteX66" fmla="*/ 1757363 w 1962150"/>
                          <a:gd name="connsiteY66" fmla="*/ 2443162 h 3033712"/>
                          <a:gd name="connsiteX67" fmla="*/ 1758950 w 1962150"/>
                          <a:gd name="connsiteY67" fmla="*/ 2427287 h 3033712"/>
                          <a:gd name="connsiteX68" fmla="*/ 1633538 w 1962150"/>
                          <a:gd name="connsiteY68" fmla="*/ 2398712 h 3033712"/>
                          <a:gd name="connsiteX69" fmla="*/ 1562100 w 1962150"/>
                          <a:gd name="connsiteY69" fmla="*/ 2390775 h 3033712"/>
                          <a:gd name="connsiteX70" fmla="*/ 1485900 w 1962150"/>
                          <a:gd name="connsiteY70" fmla="*/ 2409825 h 3033712"/>
                          <a:gd name="connsiteX71" fmla="*/ 1444625 w 1962150"/>
                          <a:gd name="connsiteY71" fmla="*/ 2436812 h 3033712"/>
                          <a:gd name="connsiteX72" fmla="*/ 1400175 w 1962150"/>
                          <a:gd name="connsiteY72" fmla="*/ 2614612 h 3033712"/>
                          <a:gd name="connsiteX73" fmla="*/ 1409700 w 1962150"/>
                          <a:gd name="connsiteY73" fmla="*/ 2686050 h 3033712"/>
                          <a:gd name="connsiteX74" fmla="*/ 1524000 w 1962150"/>
                          <a:gd name="connsiteY74" fmla="*/ 2786062 h 3033712"/>
                          <a:gd name="connsiteX75" fmla="*/ 1624013 w 1962150"/>
                          <a:gd name="connsiteY75" fmla="*/ 2881312 h 3033712"/>
                          <a:gd name="connsiteX76" fmla="*/ 1733550 w 1962150"/>
                          <a:gd name="connsiteY76" fmla="*/ 2986087 h 3033712"/>
                          <a:gd name="connsiteX77" fmla="*/ 1781175 w 1962150"/>
                          <a:gd name="connsiteY77" fmla="*/ 3033712 h 3033712"/>
                          <a:gd name="connsiteX78" fmla="*/ 1490663 w 1962150"/>
                          <a:gd name="connsiteY78" fmla="*/ 3033712 h 3033712"/>
                          <a:gd name="connsiteX79" fmla="*/ 1428750 w 1962150"/>
                          <a:gd name="connsiteY79" fmla="*/ 2976562 h 3033712"/>
                          <a:gd name="connsiteX80" fmla="*/ 1300163 w 1962150"/>
                          <a:gd name="connsiteY80" fmla="*/ 2919412 h 3033712"/>
                          <a:gd name="connsiteX81" fmla="*/ 1200150 w 1962150"/>
                          <a:gd name="connsiteY81" fmla="*/ 2867025 h 3033712"/>
                          <a:gd name="connsiteX82" fmla="*/ 1047750 w 1962150"/>
                          <a:gd name="connsiteY82" fmla="*/ 2890837 h 3033712"/>
                          <a:gd name="connsiteX83" fmla="*/ 1047750 w 1962150"/>
                          <a:gd name="connsiteY83" fmla="*/ 2933700 h 3033712"/>
                          <a:gd name="connsiteX84" fmla="*/ 1109663 w 1962150"/>
                          <a:gd name="connsiteY84" fmla="*/ 3033712 h 3033712"/>
                          <a:gd name="connsiteX85" fmla="*/ 857250 w 1962150"/>
                          <a:gd name="connsiteY85" fmla="*/ 3033712 h 3033712"/>
                          <a:gd name="connsiteX86" fmla="*/ 747713 w 1962150"/>
                          <a:gd name="connsiteY86" fmla="*/ 2995612 h 3033712"/>
                          <a:gd name="connsiteX87" fmla="*/ 676275 w 1962150"/>
                          <a:gd name="connsiteY87" fmla="*/ 2981325 h 3033712"/>
                          <a:gd name="connsiteX88" fmla="*/ 528638 w 1962150"/>
                          <a:gd name="connsiteY88" fmla="*/ 2797175 h 3033712"/>
                          <a:gd name="connsiteX89" fmla="*/ 442913 w 1962150"/>
                          <a:gd name="connsiteY89" fmla="*/ 2776537 h 3033712"/>
                          <a:gd name="connsiteX90" fmla="*/ 319088 w 1962150"/>
                          <a:gd name="connsiteY90" fmla="*/ 2833687 h 3033712"/>
                          <a:gd name="connsiteX91" fmla="*/ 295275 w 1962150"/>
                          <a:gd name="connsiteY91" fmla="*/ 2900362 h 3033712"/>
                          <a:gd name="connsiteX92" fmla="*/ 295275 w 1962150"/>
                          <a:gd name="connsiteY92" fmla="*/ 2967037 h 3033712"/>
                          <a:gd name="connsiteX93" fmla="*/ 304800 w 1962150"/>
                          <a:gd name="connsiteY93" fmla="*/ 3024187 h 3033712"/>
                          <a:gd name="connsiteX94" fmla="*/ 0 w 1962150"/>
                          <a:gd name="connsiteY94" fmla="*/ 3014662 h 3033712"/>
                          <a:gd name="connsiteX0" fmla="*/ 0 w 1962150"/>
                          <a:gd name="connsiteY0" fmla="*/ 3014662 h 3033712"/>
                          <a:gd name="connsiteX1" fmla="*/ 38100 w 1962150"/>
                          <a:gd name="connsiteY1" fmla="*/ 2852737 h 3033712"/>
                          <a:gd name="connsiteX2" fmla="*/ 61913 w 1962150"/>
                          <a:gd name="connsiteY2" fmla="*/ 2614612 h 3033712"/>
                          <a:gd name="connsiteX3" fmla="*/ 142875 w 1962150"/>
                          <a:gd name="connsiteY3" fmla="*/ 2486025 h 3033712"/>
                          <a:gd name="connsiteX4" fmla="*/ 206375 w 1962150"/>
                          <a:gd name="connsiteY4" fmla="*/ 2401887 h 3033712"/>
                          <a:gd name="connsiteX5" fmla="*/ 276225 w 1962150"/>
                          <a:gd name="connsiteY5" fmla="*/ 2346325 h 3033712"/>
                          <a:gd name="connsiteX6" fmla="*/ 428625 w 1962150"/>
                          <a:gd name="connsiteY6" fmla="*/ 2284412 h 3033712"/>
                          <a:gd name="connsiteX7" fmla="*/ 557213 w 1962150"/>
                          <a:gd name="connsiteY7" fmla="*/ 2209800 h 3033712"/>
                          <a:gd name="connsiteX8" fmla="*/ 590550 w 1962150"/>
                          <a:gd name="connsiteY8" fmla="*/ 2133600 h 3033712"/>
                          <a:gd name="connsiteX9" fmla="*/ 600075 w 1962150"/>
                          <a:gd name="connsiteY9" fmla="*/ 2114550 h 3033712"/>
                          <a:gd name="connsiteX10" fmla="*/ 609600 w 1962150"/>
                          <a:gd name="connsiteY10" fmla="*/ 2024062 h 3033712"/>
                          <a:gd name="connsiteX11" fmla="*/ 633413 w 1962150"/>
                          <a:gd name="connsiteY11" fmla="*/ 1890712 h 3033712"/>
                          <a:gd name="connsiteX12" fmla="*/ 647700 w 1962150"/>
                          <a:gd name="connsiteY12" fmla="*/ 1781175 h 3033712"/>
                          <a:gd name="connsiteX13" fmla="*/ 738188 w 1962150"/>
                          <a:gd name="connsiteY13" fmla="*/ 1481137 h 3033712"/>
                          <a:gd name="connsiteX14" fmla="*/ 781050 w 1962150"/>
                          <a:gd name="connsiteY14" fmla="*/ 1281112 h 3033712"/>
                          <a:gd name="connsiteX15" fmla="*/ 838200 w 1962150"/>
                          <a:gd name="connsiteY15" fmla="*/ 1033462 h 3033712"/>
                          <a:gd name="connsiteX16" fmla="*/ 966788 w 1962150"/>
                          <a:gd name="connsiteY16" fmla="*/ 804862 h 3033712"/>
                          <a:gd name="connsiteX17" fmla="*/ 1100138 w 1962150"/>
                          <a:gd name="connsiteY17" fmla="*/ 709612 h 3033712"/>
                          <a:gd name="connsiteX18" fmla="*/ 1114425 w 1962150"/>
                          <a:gd name="connsiteY18" fmla="*/ 676275 h 3033712"/>
                          <a:gd name="connsiteX19" fmla="*/ 1114425 w 1962150"/>
                          <a:gd name="connsiteY19" fmla="*/ 628650 h 3033712"/>
                          <a:gd name="connsiteX20" fmla="*/ 1119188 w 1962150"/>
                          <a:gd name="connsiteY20" fmla="*/ 590550 h 3033712"/>
                          <a:gd name="connsiteX21" fmla="*/ 1090613 w 1962150"/>
                          <a:gd name="connsiteY21" fmla="*/ 500062 h 3033712"/>
                          <a:gd name="connsiteX22" fmla="*/ 1108075 w 1962150"/>
                          <a:gd name="connsiteY22" fmla="*/ 382587 h 3033712"/>
                          <a:gd name="connsiteX23" fmla="*/ 1295400 w 1962150"/>
                          <a:gd name="connsiteY23" fmla="*/ 233362 h 3033712"/>
                          <a:gd name="connsiteX24" fmla="*/ 1471613 w 1962150"/>
                          <a:gd name="connsiteY24" fmla="*/ 104775 h 3033712"/>
                          <a:gd name="connsiteX25" fmla="*/ 1647825 w 1962150"/>
                          <a:gd name="connsiteY25" fmla="*/ 57150 h 3033712"/>
                          <a:gd name="connsiteX26" fmla="*/ 1752600 w 1962150"/>
                          <a:gd name="connsiteY26" fmla="*/ 19050 h 3033712"/>
                          <a:gd name="connsiteX27" fmla="*/ 1752600 w 1962150"/>
                          <a:gd name="connsiteY27" fmla="*/ 0 h 3033712"/>
                          <a:gd name="connsiteX28" fmla="*/ 1962150 w 1962150"/>
                          <a:gd name="connsiteY28" fmla="*/ 4762 h 3033712"/>
                          <a:gd name="connsiteX29" fmla="*/ 1957388 w 1962150"/>
                          <a:gd name="connsiteY29" fmla="*/ 112712 h 3033712"/>
                          <a:gd name="connsiteX30" fmla="*/ 1933575 w 1962150"/>
                          <a:gd name="connsiteY30" fmla="*/ 166687 h 3033712"/>
                          <a:gd name="connsiteX31" fmla="*/ 1866900 w 1962150"/>
                          <a:gd name="connsiteY31" fmla="*/ 238125 h 3033712"/>
                          <a:gd name="connsiteX32" fmla="*/ 1685925 w 1962150"/>
                          <a:gd name="connsiteY32" fmla="*/ 323850 h 3033712"/>
                          <a:gd name="connsiteX33" fmla="*/ 1547813 w 1962150"/>
                          <a:gd name="connsiteY33" fmla="*/ 409575 h 3033712"/>
                          <a:gd name="connsiteX34" fmla="*/ 1471613 w 1962150"/>
                          <a:gd name="connsiteY34" fmla="*/ 457200 h 3033712"/>
                          <a:gd name="connsiteX35" fmla="*/ 1443038 w 1962150"/>
                          <a:gd name="connsiteY35" fmla="*/ 495300 h 3033712"/>
                          <a:gd name="connsiteX36" fmla="*/ 1423988 w 1962150"/>
                          <a:gd name="connsiteY36" fmla="*/ 523875 h 3033712"/>
                          <a:gd name="connsiteX37" fmla="*/ 1333500 w 1962150"/>
                          <a:gd name="connsiteY37" fmla="*/ 574675 h 3033712"/>
                          <a:gd name="connsiteX38" fmla="*/ 1303338 w 1962150"/>
                          <a:gd name="connsiteY38" fmla="*/ 600075 h 3033712"/>
                          <a:gd name="connsiteX39" fmla="*/ 1257300 w 1962150"/>
                          <a:gd name="connsiteY39" fmla="*/ 690562 h 3033712"/>
                          <a:gd name="connsiteX40" fmla="*/ 1169988 w 1962150"/>
                          <a:gd name="connsiteY40" fmla="*/ 930275 h 3033712"/>
                          <a:gd name="connsiteX41" fmla="*/ 1139825 w 1962150"/>
                          <a:gd name="connsiteY41" fmla="*/ 1066800 h 3033712"/>
                          <a:gd name="connsiteX42" fmla="*/ 1133475 w 1962150"/>
                          <a:gd name="connsiteY42" fmla="*/ 1119187 h 3033712"/>
                          <a:gd name="connsiteX43" fmla="*/ 1123950 w 1962150"/>
                          <a:gd name="connsiteY43" fmla="*/ 1162050 h 3033712"/>
                          <a:gd name="connsiteX44" fmla="*/ 1090613 w 1962150"/>
                          <a:gd name="connsiteY44" fmla="*/ 1271587 h 3033712"/>
                          <a:gd name="connsiteX45" fmla="*/ 823913 w 1962150"/>
                          <a:gd name="connsiteY45" fmla="*/ 2205037 h 3033712"/>
                          <a:gd name="connsiteX46" fmla="*/ 704850 w 1962150"/>
                          <a:gd name="connsiteY46" fmla="*/ 2705100 h 3033712"/>
                          <a:gd name="connsiteX47" fmla="*/ 728663 w 1962150"/>
                          <a:gd name="connsiteY47" fmla="*/ 2752725 h 3033712"/>
                          <a:gd name="connsiteX48" fmla="*/ 742950 w 1962150"/>
                          <a:gd name="connsiteY48" fmla="*/ 2800350 h 3033712"/>
                          <a:gd name="connsiteX49" fmla="*/ 762000 w 1962150"/>
                          <a:gd name="connsiteY49" fmla="*/ 2828925 h 3033712"/>
                          <a:gd name="connsiteX50" fmla="*/ 857250 w 1962150"/>
                          <a:gd name="connsiteY50" fmla="*/ 2847975 h 3033712"/>
                          <a:gd name="connsiteX51" fmla="*/ 1071563 w 1962150"/>
                          <a:gd name="connsiteY51" fmla="*/ 2700337 h 3033712"/>
                          <a:gd name="connsiteX52" fmla="*/ 1166813 w 1962150"/>
                          <a:gd name="connsiteY52" fmla="*/ 2581275 h 3033712"/>
                          <a:gd name="connsiteX53" fmla="*/ 1195388 w 1962150"/>
                          <a:gd name="connsiteY53" fmla="*/ 2533650 h 3033712"/>
                          <a:gd name="connsiteX54" fmla="*/ 1263650 w 1962150"/>
                          <a:gd name="connsiteY54" fmla="*/ 2439987 h 3033712"/>
                          <a:gd name="connsiteX55" fmla="*/ 1338263 w 1962150"/>
                          <a:gd name="connsiteY55" fmla="*/ 2357437 h 3033712"/>
                          <a:gd name="connsiteX56" fmla="*/ 1333500 w 1962150"/>
                          <a:gd name="connsiteY56" fmla="*/ 2333625 h 3033712"/>
                          <a:gd name="connsiteX57" fmla="*/ 1389063 w 1962150"/>
                          <a:gd name="connsiteY57" fmla="*/ 2305050 h 3033712"/>
                          <a:gd name="connsiteX58" fmla="*/ 1490663 w 1962150"/>
                          <a:gd name="connsiteY58" fmla="*/ 2319337 h 3033712"/>
                          <a:gd name="connsiteX59" fmla="*/ 1566863 w 1962150"/>
                          <a:gd name="connsiteY59" fmla="*/ 2352675 h 3033712"/>
                          <a:gd name="connsiteX60" fmla="*/ 1624013 w 1962150"/>
                          <a:gd name="connsiteY60" fmla="*/ 2290762 h 3033712"/>
                          <a:gd name="connsiteX61" fmla="*/ 1719263 w 1962150"/>
                          <a:gd name="connsiteY61" fmla="*/ 2286000 h 3033712"/>
                          <a:gd name="connsiteX62" fmla="*/ 1868488 w 1962150"/>
                          <a:gd name="connsiteY62" fmla="*/ 2193925 h 3033712"/>
                          <a:gd name="connsiteX63" fmla="*/ 1766888 w 1962150"/>
                          <a:gd name="connsiteY63" fmla="*/ 2276475 h 3033712"/>
                          <a:gd name="connsiteX64" fmla="*/ 1695450 w 1962150"/>
                          <a:gd name="connsiteY64" fmla="*/ 2324100 h 3033712"/>
                          <a:gd name="connsiteX65" fmla="*/ 1716088 w 1962150"/>
                          <a:gd name="connsiteY65" fmla="*/ 2390775 h 3033712"/>
                          <a:gd name="connsiteX66" fmla="*/ 1757363 w 1962150"/>
                          <a:gd name="connsiteY66" fmla="*/ 2443162 h 3033712"/>
                          <a:gd name="connsiteX67" fmla="*/ 1758950 w 1962150"/>
                          <a:gd name="connsiteY67" fmla="*/ 2427287 h 3033712"/>
                          <a:gd name="connsiteX68" fmla="*/ 1633538 w 1962150"/>
                          <a:gd name="connsiteY68" fmla="*/ 2398712 h 3033712"/>
                          <a:gd name="connsiteX69" fmla="*/ 1562100 w 1962150"/>
                          <a:gd name="connsiteY69" fmla="*/ 2390775 h 3033712"/>
                          <a:gd name="connsiteX70" fmla="*/ 1485900 w 1962150"/>
                          <a:gd name="connsiteY70" fmla="*/ 2409825 h 3033712"/>
                          <a:gd name="connsiteX71" fmla="*/ 1444625 w 1962150"/>
                          <a:gd name="connsiteY71" fmla="*/ 2436812 h 3033712"/>
                          <a:gd name="connsiteX72" fmla="*/ 1400175 w 1962150"/>
                          <a:gd name="connsiteY72" fmla="*/ 2614612 h 3033712"/>
                          <a:gd name="connsiteX73" fmla="*/ 1409700 w 1962150"/>
                          <a:gd name="connsiteY73" fmla="*/ 2686050 h 3033712"/>
                          <a:gd name="connsiteX74" fmla="*/ 1524000 w 1962150"/>
                          <a:gd name="connsiteY74" fmla="*/ 2786062 h 3033712"/>
                          <a:gd name="connsiteX75" fmla="*/ 1624013 w 1962150"/>
                          <a:gd name="connsiteY75" fmla="*/ 2881312 h 3033712"/>
                          <a:gd name="connsiteX76" fmla="*/ 1733550 w 1962150"/>
                          <a:gd name="connsiteY76" fmla="*/ 2986087 h 3033712"/>
                          <a:gd name="connsiteX77" fmla="*/ 1781175 w 1962150"/>
                          <a:gd name="connsiteY77" fmla="*/ 3033712 h 3033712"/>
                          <a:gd name="connsiteX78" fmla="*/ 1490663 w 1962150"/>
                          <a:gd name="connsiteY78" fmla="*/ 3033712 h 3033712"/>
                          <a:gd name="connsiteX79" fmla="*/ 1428750 w 1962150"/>
                          <a:gd name="connsiteY79" fmla="*/ 2976562 h 3033712"/>
                          <a:gd name="connsiteX80" fmla="*/ 1300163 w 1962150"/>
                          <a:gd name="connsiteY80" fmla="*/ 2919412 h 3033712"/>
                          <a:gd name="connsiteX81" fmla="*/ 1200150 w 1962150"/>
                          <a:gd name="connsiteY81" fmla="*/ 2867025 h 3033712"/>
                          <a:gd name="connsiteX82" fmla="*/ 1047750 w 1962150"/>
                          <a:gd name="connsiteY82" fmla="*/ 2890837 h 3033712"/>
                          <a:gd name="connsiteX83" fmla="*/ 1047750 w 1962150"/>
                          <a:gd name="connsiteY83" fmla="*/ 2933700 h 3033712"/>
                          <a:gd name="connsiteX84" fmla="*/ 1109663 w 1962150"/>
                          <a:gd name="connsiteY84" fmla="*/ 3033712 h 3033712"/>
                          <a:gd name="connsiteX85" fmla="*/ 857250 w 1962150"/>
                          <a:gd name="connsiteY85" fmla="*/ 3033712 h 3033712"/>
                          <a:gd name="connsiteX86" fmla="*/ 747713 w 1962150"/>
                          <a:gd name="connsiteY86" fmla="*/ 2995612 h 3033712"/>
                          <a:gd name="connsiteX87" fmla="*/ 676275 w 1962150"/>
                          <a:gd name="connsiteY87" fmla="*/ 2981325 h 3033712"/>
                          <a:gd name="connsiteX88" fmla="*/ 528638 w 1962150"/>
                          <a:gd name="connsiteY88" fmla="*/ 2797175 h 3033712"/>
                          <a:gd name="connsiteX89" fmla="*/ 442913 w 1962150"/>
                          <a:gd name="connsiteY89" fmla="*/ 2776537 h 3033712"/>
                          <a:gd name="connsiteX90" fmla="*/ 319088 w 1962150"/>
                          <a:gd name="connsiteY90" fmla="*/ 2833687 h 3033712"/>
                          <a:gd name="connsiteX91" fmla="*/ 295275 w 1962150"/>
                          <a:gd name="connsiteY91" fmla="*/ 2900362 h 3033712"/>
                          <a:gd name="connsiteX92" fmla="*/ 295275 w 1962150"/>
                          <a:gd name="connsiteY92" fmla="*/ 2967037 h 3033712"/>
                          <a:gd name="connsiteX93" fmla="*/ 304800 w 1962150"/>
                          <a:gd name="connsiteY93" fmla="*/ 3024187 h 3033712"/>
                          <a:gd name="connsiteX94" fmla="*/ 0 w 1962150"/>
                          <a:gd name="connsiteY94" fmla="*/ 3014662 h 3033712"/>
                          <a:gd name="connsiteX0" fmla="*/ 0 w 1962150"/>
                          <a:gd name="connsiteY0" fmla="*/ 3014662 h 3033712"/>
                          <a:gd name="connsiteX1" fmla="*/ 38100 w 1962150"/>
                          <a:gd name="connsiteY1" fmla="*/ 2852737 h 3033712"/>
                          <a:gd name="connsiteX2" fmla="*/ 61913 w 1962150"/>
                          <a:gd name="connsiteY2" fmla="*/ 2614612 h 3033712"/>
                          <a:gd name="connsiteX3" fmla="*/ 142875 w 1962150"/>
                          <a:gd name="connsiteY3" fmla="*/ 2486025 h 3033712"/>
                          <a:gd name="connsiteX4" fmla="*/ 206375 w 1962150"/>
                          <a:gd name="connsiteY4" fmla="*/ 2401887 h 3033712"/>
                          <a:gd name="connsiteX5" fmla="*/ 276225 w 1962150"/>
                          <a:gd name="connsiteY5" fmla="*/ 2346325 h 3033712"/>
                          <a:gd name="connsiteX6" fmla="*/ 428625 w 1962150"/>
                          <a:gd name="connsiteY6" fmla="*/ 2284412 h 3033712"/>
                          <a:gd name="connsiteX7" fmla="*/ 557213 w 1962150"/>
                          <a:gd name="connsiteY7" fmla="*/ 2209800 h 3033712"/>
                          <a:gd name="connsiteX8" fmla="*/ 590550 w 1962150"/>
                          <a:gd name="connsiteY8" fmla="*/ 2133600 h 3033712"/>
                          <a:gd name="connsiteX9" fmla="*/ 600075 w 1962150"/>
                          <a:gd name="connsiteY9" fmla="*/ 2114550 h 3033712"/>
                          <a:gd name="connsiteX10" fmla="*/ 609600 w 1962150"/>
                          <a:gd name="connsiteY10" fmla="*/ 2024062 h 3033712"/>
                          <a:gd name="connsiteX11" fmla="*/ 633413 w 1962150"/>
                          <a:gd name="connsiteY11" fmla="*/ 1890712 h 3033712"/>
                          <a:gd name="connsiteX12" fmla="*/ 647700 w 1962150"/>
                          <a:gd name="connsiteY12" fmla="*/ 1781175 h 3033712"/>
                          <a:gd name="connsiteX13" fmla="*/ 738188 w 1962150"/>
                          <a:gd name="connsiteY13" fmla="*/ 1481137 h 3033712"/>
                          <a:gd name="connsiteX14" fmla="*/ 781050 w 1962150"/>
                          <a:gd name="connsiteY14" fmla="*/ 1281112 h 3033712"/>
                          <a:gd name="connsiteX15" fmla="*/ 838200 w 1962150"/>
                          <a:gd name="connsiteY15" fmla="*/ 1033462 h 3033712"/>
                          <a:gd name="connsiteX16" fmla="*/ 966788 w 1962150"/>
                          <a:gd name="connsiteY16" fmla="*/ 804862 h 3033712"/>
                          <a:gd name="connsiteX17" fmla="*/ 1100138 w 1962150"/>
                          <a:gd name="connsiteY17" fmla="*/ 709612 h 3033712"/>
                          <a:gd name="connsiteX18" fmla="*/ 1114425 w 1962150"/>
                          <a:gd name="connsiteY18" fmla="*/ 676275 h 3033712"/>
                          <a:gd name="connsiteX19" fmla="*/ 1114425 w 1962150"/>
                          <a:gd name="connsiteY19" fmla="*/ 628650 h 3033712"/>
                          <a:gd name="connsiteX20" fmla="*/ 1119188 w 1962150"/>
                          <a:gd name="connsiteY20" fmla="*/ 590550 h 3033712"/>
                          <a:gd name="connsiteX21" fmla="*/ 1090613 w 1962150"/>
                          <a:gd name="connsiteY21" fmla="*/ 500062 h 3033712"/>
                          <a:gd name="connsiteX22" fmla="*/ 1108075 w 1962150"/>
                          <a:gd name="connsiteY22" fmla="*/ 382587 h 3033712"/>
                          <a:gd name="connsiteX23" fmla="*/ 1295400 w 1962150"/>
                          <a:gd name="connsiteY23" fmla="*/ 233362 h 3033712"/>
                          <a:gd name="connsiteX24" fmla="*/ 1471613 w 1962150"/>
                          <a:gd name="connsiteY24" fmla="*/ 104775 h 3033712"/>
                          <a:gd name="connsiteX25" fmla="*/ 1647825 w 1962150"/>
                          <a:gd name="connsiteY25" fmla="*/ 57150 h 3033712"/>
                          <a:gd name="connsiteX26" fmla="*/ 1752600 w 1962150"/>
                          <a:gd name="connsiteY26" fmla="*/ 19050 h 3033712"/>
                          <a:gd name="connsiteX27" fmla="*/ 1752600 w 1962150"/>
                          <a:gd name="connsiteY27" fmla="*/ 0 h 3033712"/>
                          <a:gd name="connsiteX28" fmla="*/ 1962150 w 1962150"/>
                          <a:gd name="connsiteY28" fmla="*/ 4762 h 3033712"/>
                          <a:gd name="connsiteX29" fmla="*/ 1957388 w 1962150"/>
                          <a:gd name="connsiteY29" fmla="*/ 112712 h 3033712"/>
                          <a:gd name="connsiteX30" fmla="*/ 1933575 w 1962150"/>
                          <a:gd name="connsiteY30" fmla="*/ 166687 h 3033712"/>
                          <a:gd name="connsiteX31" fmla="*/ 1866900 w 1962150"/>
                          <a:gd name="connsiteY31" fmla="*/ 238125 h 3033712"/>
                          <a:gd name="connsiteX32" fmla="*/ 1685925 w 1962150"/>
                          <a:gd name="connsiteY32" fmla="*/ 323850 h 3033712"/>
                          <a:gd name="connsiteX33" fmla="*/ 1547813 w 1962150"/>
                          <a:gd name="connsiteY33" fmla="*/ 409575 h 3033712"/>
                          <a:gd name="connsiteX34" fmla="*/ 1471613 w 1962150"/>
                          <a:gd name="connsiteY34" fmla="*/ 457200 h 3033712"/>
                          <a:gd name="connsiteX35" fmla="*/ 1443038 w 1962150"/>
                          <a:gd name="connsiteY35" fmla="*/ 495300 h 3033712"/>
                          <a:gd name="connsiteX36" fmla="*/ 1423988 w 1962150"/>
                          <a:gd name="connsiteY36" fmla="*/ 523875 h 3033712"/>
                          <a:gd name="connsiteX37" fmla="*/ 1333500 w 1962150"/>
                          <a:gd name="connsiteY37" fmla="*/ 574675 h 3033712"/>
                          <a:gd name="connsiteX38" fmla="*/ 1303338 w 1962150"/>
                          <a:gd name="connsiteY38" fmla="*/ 600075 h 3033712"/>
                          <a:gd name="connsiteX39" fmla="*/ 1257300 w 1962150"/>
                          <a:gd name="connsiteY39" fmla="*/ 690562 h 3033712"/>
                          <a:gd name="connsiteX40" fmla="*/ 1169988 w 1962150"/>
                          <a:gd name="connsiteY40" fmla="*/ 930275 h 3033712"/>
                          <a:gd name="connsiteX41" fmla="*/ 1139825 w 1962150"/>
                          <a:gd name="connsiteY41" fmla="*/ 1066800 h 3033712"/>
                          <a:gd name="connsiteX42" fmla="*/ 1133475 w 1962150"/>
                          <a:gd name="connsiteY42" fmla="*/ 1119187 h 3033712"/>
                          <a:gd name="connsiteX43" fmla="*/ 1123950 w 1962150"/>
                          <a:gd name="connsiteY43" fmla="*/ 1162050 h 3033712"/>
                          <a:gd name="connsiteX44" fmla="*/ 1090613 w 1962150"/>
                          <a:gd name="connsiteY44" fmla="*/ 1271587 h 3033712"/>
                          <a:gd name="connsiteX45" fmla="*/ 823913 w 1962150"/>
                          <a:gd name="connsiteY45" fmla="*/ 2205037 h 3033712"/>
                          <a:gd name="connsiteX46" fmla="*/ 704850 w 1962150"/>
                          <a:gd name="connsiteY46" fmla="*/ 2705100 h 3033712"/>
                          <a:gd name="connsiteX47" fmla="*/ 728663 w 1962150"/>
                          <a:gd name="connsiteY47" fmla="*/ 2752725 h 3033712"/>
                          <a:gd name="connsiteX48" fmla="*/ 742950 w 1962150"/>
                          <a:gd name="connsiteY48" fmla="*/ 2800350 h 3033712"/>
                          <a:gd name="connsiteX49" fmla="*/ 762000 w 1962150"/>
                          <a:gd name="connsiteY49" fmla="*/ 2828925 h 3033712"/>
                          <a:gd name="connsiteX50" fmla="*/ 857250 w 1962150"/>
                          <a:gd name="connsiteY50" fmla="*/ 2847975 h 3033712"/>
                          <a:gd name="connsiteX51" fmla="*/ 1071563 w 1962150"/>
                          <a:gd name="connsiteY51" fmla="*/ 2700337 h 3033712"/>
                          <a:gd name="connsiteX52" fmla="*/ 1166813 w 1962150"/>
                          <a:gd name="connsiteY52" fmla="*/ 2581275 h 3033712"/>
                          <a:gd name="connsiteX53" fmla="*/ 1195388 w 1962150"/>
                          <a:gd name="connsiteY53" fmla="*/ 2533650 h 3033712"/>
                          <a:gd name="connsiteX54" fmla="*/ 1263650 w 1962150"/>
                          <a:gd name="connsiteY54" fmla="*/ 2439987 h 3033712"/>
                          <a:gd name="connsiteX55" fmla="*/ 1338263 w 1962150"/>
                          <a:gd name="connsiteY55" fmla="*/ 2357437 h 3033712"/>
                          <a:gd name="connsiteX56" fmla="*/ 1333500 w 1962150"/>
                          <a:gd name="connsiteY56" fmla="*/ 2333625 h 3033712"/>
                          <a:gd name="connsiteX57" fmla="*/ 1389063 w 1962150"/>
                          <a:gd name="connsiteY57" fmla="*/ 2305050 h 3033712"/>
                          <a:gd name="connsiteX58" fmla="*/ 1490663 w 1962150"/>
                          <a:gd name="connsiteY58" fmla="*/ 2319337 h 3033712"/>
                          <a:gd name="connsiteX59" fmla="*/ 1566863 w 1962150"/>
                          <a:gd name="connsiteY59" fmla="*/ 2352675 h 3033712"/>
                          <a:gd name="connsiteX60" fmla="*/ 1624013 w 1962150"/>
                          <a:gd name="connsiteY60" fmla="*/ 2290762 h 3033712"/>
                          <a:gd name="connsiteX61" fmla="*/ 1719263 w 1962150"/>
                          <a:gd name="connsiteY61" fmla="*/ 2286000 h 3033712"/>
                          <a:gd name="connsiteX62" fmla="*/ 1868488 w 1962150"/>
                          <a:gd name="connsiteY62" fmla="*/ 2193925 h 3033712"/>
                          <a:gd name="connsiteX63" fmla="*/ 1766888 w 1962150"/>
                          <a:gd name="connsiteY63" fmla="*/ 2276475 h 3033712"/>
                          <a:gd name="connsiteX64" fmla="*/ 1695450 w 1962150"/>
                          <a:gd name="connsiteY64" fmla="*/ 2324100 h 3033712"/>
                          <a:gd name="connsiteX65" fmla="*/ 1716088 w 1962150"/>
                          <a:gd name="connsiteY65" fmla="*/ 2390775 h 3033712"/>
                          <a:gd name="connsiteX66" fmla="*/ 1757363 w 1962150"/>
                          <a:gd name="connsiteY66" fmla="*/ 2443162 h 3033712"/>
                          <a:gd name="connsiteX67" fmla="*/ 1758950 w 1962150"/>
                          <a:gd name="connsiteY67" fmla="*/ 2427287 h 3033712"/>
                          <a:gd name="connsiteX68" fmla="*/ 1633538 w 1962150"/>
                          <a:gd name="connsiteY68" fmla="*/ 2398712 h 3033712"/>
                          <a:gd name="connsiteX69" fmla="*/ 1562100 w 1962150"/>
                          <a:gd name="connsiteY69" fmla="*/ 2390775 h 3033712"/>
                          <a:gd name="connsiteX70" fmla="*/ 1485900 w 1962150"/>
                          <a:gd name="connsiteY70" fmla="*/ 2409825 h 3033712"/>
                          <a:gd name="connsiteX71" fmla="*/ 1444625 w 1962150"/>
                          <a:gd name="connsiteY71" fmla="*/ 2436812 h 3033712"/>
                          <a:gd name="connsiteX72" fmla="*/ 1400175 w 1962150"/>
                          <a:gd name="connsiteY72" fmla="*/ 2614612 h 3033712"/>
                          <a:gd name="connsiteX73" fmla="*/ 1409700 w 1962150"/>
                          <a:gd name="connsiteY73" fmla="*/ 2686050 h 3033712"/>
                          <a:gd name="connsiteX74" fmla="*/ 1524000 w 1962150"/>
                          <a:gd name="connsiteY74" fmla="*/ 2786062 h 3033712"/>
                          <a:gd name="connsiteX75" fmla="*/ 1624013 w 1962150"/>
                          <a:gd name="connsiteY75" fmla="*/ 2881312 h 3033712"/>
                          <a:gd name="connsiteX76" fmla="*/ 1733550 w 1962150"/>
                          <a:gd name="connsiteY76" fmla="*/ 2986087 h 3033712"/>
                          <a:gd name="connsiteX77" fmla="*/ 1781175 w 1962150"/>
                          <a:gd name="connsiteY77" fmla="*/ 3033712 h 3033712"/>
                          <a:gd name="connsiteX78" fmla="*/ 1490663 w 1962150"/>
                          <a:gd name="connsiteY78" fmla="*/ 3033712 h 3033712"/>
                          <a:gd name="connsiteX79" fmla="*/ 1428750 w 1962150"/>
                          <a:gd name="connsiteY79" fmla="*/ 2976562 h 3033712"/>
                          <a:gd name="connsiteX80" fmla="*/ 1300163 w 1962150"/>
                          <a:gd name="connsiteY80" fmla="*/ 2919412 h 3033712"/>
                          <a:gd name="connsiteX81" fmla="*/ 1200150 w 1962150"/>
                          <a:gd name="connsiteY81" fmla="*/ 2867025 h 3033712"/>
                          <a:gd name="connsiteX82" fmla="*/ 1047750 w 1962150"/>
                          <a:gd name="connsiteY82" fmla="*/ 2890837 h 3033712"/>
                          <a:gd name="connsiteX83" fmla="*/ 1047750 w 1962150"/>
                          <a:gd name="connsiteY83" fmla="*/ 2933700 h 3033712"/>
                          <a:gd name="connsiteX84" fmla="*/ 1109663 w 1962150"/>
                          <a:gd name="connsiteY84" fmla="*/ 3033712 h 3033712"/>
                          <a:gd name="connsiteX85" fmla="*/ 857250 w 1962150"/>
                          <a:gd name="connsiteY85" fmla="*/ 3033712 h 3033712"/>
                          <a:gd name="connsiteX86" fmla="*/ 747713 w 1962150"/>
                          <a:gd name="connsiteY86" fmla="*/ 2995612 h 3033712"/>
                          <a:gd name="connsiteX87" fmla="*/ 676275 w 1962150"/>
                          <a:gd name="connsiteY87" fmla="*/ 2981325 h 3033712"/>
                          <a:gd name="connsiteX88" fmla="*/ 528638 w 1962150"/>
                          <a:gd name="connsiteY88" fmla="*/ 2797175 h 3033712"/>
                          <a:gd name="connsiteX89" fmla="*/ 442913 w 1962150"/>
                          <a:gd name="connsiteY89" fmla="*/ 2776537 h 3033712"/>
                          <a:gd name="connsiteX90" fmla="*/ 319088 w 1962150"/>
                          <a:gd name="connsiteY90" fmla="*/ 2833687 h 3033712"/>
                          <a:gd name="connsiteX91" fmla="*/ 295275 w 1962150"/>
                          <a:gd name="connsiteY91" fmla="*/ 2900362 h 3033712"/>
                          <a:gd name="connsiteX92" fmla="*/ 295275 w 1962150"/>
                          <a:gd name="connsiteY92" fmla="*/ 2967037 h 3033712"/>
                          <a:gd name="connsiteX93" fmla="*/ 304800 w 1962150"/>
                          <a:gd name="connsiteY93" fmla="*/ 3024187 h 3033712"/>
                          <a:gd name="connsiteX94" fmla="*/ 0 w 1962150"/>
                          <a:gd name="connsiteY94" fmla="*/ 3014662 h 3033712"/>
                          <a:gd name="connsiteX0" fmla="*/ 0 w 1962150"/>
                          <a:gd name="connsiteY0" fmla="*/ 3014662 h 3033712"/>
                          <a:gd name="connsiteX1" fmla="*/ 38100 w 1962150"/>
                          <a:gd name="connsiteY1" fmla="*/ 2852737 h 3033712"/>
                          <a:gd name="connsiteX2" fmla="*/ 61913 w 1962150"/>
                          <a:gd name="connsiteY2" fmla="*/ 2614612 h 3033712"/>
                          <a:gd name="connsiteX3" fmla="*/ 142875 w 1962150"/>
                          <a:gd name="connsiteY3" fmla="*/ 2486025 h 3033712"/>
                          <a:gd name="connsiteX4" fmla="*/ 206375 w 1962150"/>
                          <a:gd name="connsiteY4" fmla="*/ 2401887 h 3033712"/>
                          <a:gd name="connsiteX5" fmla="*/ 276225 w 1962150"/>
                          <a:gd name="connsiteY5" fmla="*/ 2346325 h 3033712"/>
                          <a:gd name="connsiteX6" fmla="*/ 428625 w 1962150"/>
                          <a:gd name="connsiteY6" fmla="*/ 2284412 h 3033712"/>
                          <a:gd name="connsiteX7" fmla="*/ 557213 w 1962150"/>
                          <a:gd name="connsiteY7" fmla="*/ 2209800 h 3033712"/>
                          <a:gd name="connsiteX8" fmla="*/ 590550 w 1962150"/>
                          <a:gd name="connsiteY8" fmla="*/ 2133600 h 3033712"/>
                          <a:gd name="connsiteX9" fmla="*/ 600075 w 1962150"/>
                          <a:gd name="connsiteY9" fmla="*/ 2114550 h 3033712"/>
                          <a:gd name="connsiteX10" fmla="*/ 609600 w 1962150"/>
                          <a:gd name="connsiteY10" fmla="*/ 2024062 h 3033712"/>
                          <a:gd name="connsiteX11" fmla="*/ 633413 w 1962150"/>
                          <a:gd name="connsiteY11" fmla="*/ 1890712 h 3033712"/>
                          <a:gd name="connsiteX12" fmla="*/ 647700 w 1962150"/>
                          <a:gd name="connsiteY12" fmla="*/ 1781175 h 3033712"/>
                          <a:gd name="connsiteX13" fmla="*/ 738188 w 1962150"/>
                          <a:gd name="connsiteY13" fmla="*/ 1481137 h 3033712"/>
                          <a:gd name="connsiteX14" fmla="*/ 781050 w 1962150"/>
                          <a:gd name="connsiteY14" fmla="*/ 1281112 h 3033712"/>
                          <a:gd name="connsiteX15" fmla="*/ 838200 w 1962150"/>
                          <a:gd name="connsiteY15" fmla="*/ 1033462 h 3033712"/>
                          <a:gd name="connsiteX16" fmla="*/ 966788 w 1962150"/>
                          <a:gd name="connsiteY16" fmla="*/ 804862 h 3033712"/>
                          <a:gd name="connsiteX17" fmla="*/ 1100138 w 1962150"/>
                          <a:gd name="connsiteY17" fmla="*/ 709612 h 3033712"/>
                          <a:gd name="connsiteX18" fmla="*/ 1114425 w 1962150"/>
                          <a:gd name="connsiteY18" fmla="*/ 676275 h 3033712"/>
                          <a:gd name="connsiteX19" fmla="*/ 1114425 w 1962150"/>
                          <a:gd name="connsiteY19" fmla="*/ 628650 h 3033712"/>
                          <a:gd name="connsiteX20" fmla="*/ 1119188 w 1962150"/>
                          <a:gd name="connsiteY20" fmla="*/ 590550 h 3033712"/>
                          <a:gd name="connsiteX21" fmla="*/ 1090613 w 1962150"/>
                          <a:gd name="connsiteY21" fmla="*/ 500062 h 3033712"/>
                          <a:gd name="connsiteX22" fmla="*/ 1108075 w 1962150"/>
                          <a:gd name="connsiteY22" fmla="*/ 382587 h 3033712"/>
                          <a:gd name="connsiteX23" fmla="*/ 1295400 w 1962150"/>
                          <a:gd name="connsiteY23" fmla="*/ 233362 h 3033712"/>
                          <a:gd name="connsiteX24" fmla="*/ 1484313 w 1962150"/>
                          <a:gd name="connsiteY24" fmla="*/ 82550 h 3033712"/>
                          <a:gd name="connsiteX25" fmla="*/ 1647825 w 1962150"/>
                          <a:gd name="connsiteY25" fmla="*/ 57150 h 3033712"/>
                          <a:gd name="connsiteX26" fmla="*/ 1752600 w 1962150"/>
                          <a:gd name="connsiteY26" fmla="*/ 19050 h 3033712"/>
                          <a:gd name="connsiteX27" fmla="*/ 1752600 w 1962150"/>
                          <a:gd name="connsiteY27" fmla="*/ 0 h 3033712"/>
                          <a:gd name="connsiteX28" fmla="*/ 1962150 w 1962150"/>
                          <a:gd name="connsiteY28" fmla="*/ 4762 h 3033712"/>
                          <a:gd name="connsiteX29" fmla="*/ 1957388 w 1962150"/>
                          <a:gd name="connsiteY29" fmla="*/ 112712 h 3033712"/>
                          <a:gd name="connsiteX30" fmla="*/ 1933575 w 1962150"/>
                          <a:gd name="connsiteY30" fmla="*/ 166687 h 3033712"/>
                          <a:gd name="connsiteX31" fmla="*/ 1866900 w 1962150"/>
                          <a:gd name="connsiteY31" fmla="*/ 238125 h 3033712"/>
                          <a:gd name="connsiteX32" fmla="*/ 1685925 w 1962150"/>
                          <a:gd name="connsiteY32" fmla="*/ 323850 h 3033712"/>
                          <a:gd name="connsiteX33" fmla="*/ 1547813 w 1962150"/>
                          <a:gd name="connsiteY33" fmla="*/ 409575 h 3033712"/>
                          <a:gd name="connsiteX34" fmla="*/ 1471613 w 1962150"/>
                          <a:gd name="connsiteY34" fmla="*/ 457200 h 3033712"/>
                          <a:gd name="connsiteX35" fmla="*/ 1443038 w 1962150"/>
                          <a:gd name="connsiteY35" fmla="*/ 495300 h 3033712"/>
                          <a:gd name="connsiteX36" fmla="*/ 1423988 w 1962150"/>
                          <a:gd name="connsiteY36" fmla="*/ 523875 h 3033712"/>
                          <a:gd name="connsiteX37" fmla="*/ 1333500 w 1962150"/>
                          <a:gd name="connsiteY37" fmla="*/ 574675 h 3033712"/>
                          <a:gd name="connsiteX38" fmla="*/ 1303338 w 1962150"/>
                          <a:gd name="connsiteY38" fmla="*/ 600075 h 3033712"/>
                          <a:gd name="connsiteX39" fmla="*/ 1257300 w 1962150"/>
                          <a:gd name="connsiteY39" fmla="*/ 690562 h 3033712"/>
                          <a:gd name="connsiteX40" fmla="*/ 1169988 w 1962150"/>
                          <a:gd name="connsiteY40" fmla="*/ 930275 h 3033712"/>
                          <a:gd name="connsiteX41" fmla="*/ 1139825 w 1962150"/>
                          <a:gd name="connsiteY41" fmla="*/ 1066800 h 3033712"/>
                          <a:gd name="connsiteX42" fmla="*/ 1133475 w 1962150"/>
                          <a:gd name="connsiteY42" fmla="*/ 1119187 h 3033712"/>
                          <a:gd name="connsiteX43" fmla="*/ 1123950 w 1962150"/>
                          <a:gd name="connsiteY43" fmla="*/ 1162050 h 3033712"/>
                          <a:gd name="connsiteX44" fmla="*/ 1090613 w 1962150"/>
                          <a:gd name="connsiteY44" fmla="*/ 1271587 h 3033712"/>
                          <a:gd name="connsiteX45" fmla="*/ 823913 w 1962150"/>
                          <a:gd name="connsiteY45" fmla="*/ 2205037 h 3033712"/>
                          <a:gd name="connsiteX46" fmla="*/ 704850 w 1962150"/>
                          <a:gd name="connsiteY46" fmla="*/ 2705100 h 3033712"/>
                          <a:gd name="connsiteX47" fmla="*/ 728663 w 1962150"/>
                          <a:gd name="connsiteY47" fmla="*/ 2752725 h 3033712"/>
                          <a:gd name="connsiteX48" fmla="*/ 742950 w 1962150"/>
                          <a:gd name="connsiteY48" fmla="*/ 2800350 h 3033712"/>
                          <a:gd name="connsiteX49" fmla="*/ 762000 w 1962150"/>
                          <a:gd name="connsiteY49" fmla="*/ 2828925 h 3033712"/>
                          <a:gd name="connsiteX50" fmla="*/ 857250 w 1962150"/>
                          <a:gd name="connsiteY50" fmla="*/ 2847975 h 3033712"/>
                          <a:gd name="connsiteX51" fmla="*/ 1071563 w 1962150"/>
                          <a:gd name="connsiteY51" fmla="*/ 2700337 h 3033712"/>
                          <a:gd name="connsiteX52" fmla="*/ 1166813 w 1962150"/>
                          <a:gd name="connsiteY52" fmla="*/ 2581275 h 3033712"/>
                          <a:gd name="connsiteX53" fmla="*/ 1195388 w 1962150"/>
                          <a:gd name="connsiteY53" fmla="*/ 2533650 h 3033712"/>
                          <a:gd name="connsiteX54" fmla="*/ 1263650 w 1962150"/>
                          <a:gd name="connsiteY54" fmla="*/ 2439987 h 3033712"/>
                          <a:gd name="connsiteX55" fmla="*/ 1338263 w 1962150"/>
                          <a:gd name="connsiteY55" fmla="*/ 2357437 h 3033712"/>
                          <a:gd name="connsiteX56" fmla="*/ 1333500 w 1962150"/>
                          <a:gd name="connsiteY56" fmla="*/ 2333625 h 3033712"/>
                          <a:gd name="connsiteX57" fmla="*/ 1389063 w 1962150"/>
                          <a:gd name="connsiteY57" fmla="*/ 2305050 h 3033712"/>
                          <a:gd name="connsiteX58" fmla="*/ 1490663 w 1962150"/>
                          <a:gd name="connsiteY58" fmla="*/ 2319337 h 3033712"/>
                          <a:gd name="connsiteX59" fmla="*/ 1566863 w 1962150"/>
                          <a:gd name="connsiteY59" fmla="*/ 2352675 h 3033712"/>
                          <a:gd name="connsiteX60" fmla="*/ 1624013 w 1962150"/>
                          <a:gd name="connsiteY60" fmla="*/ 2290762 h 3033712"/>
                          <a:gd name="connsiteX61" fmla="*/ 1719263 w 1962150"/>
                          <a:gd name="connsiteY61" fmla="*/ 2286000 h 3033712"/>
                          <a:gd name="connsiteX62" fmla="*/ 1868488 w 1962150"/>
                          <a:gd name="connsiteY62" fmla="*/ 2193925 h 3033712"/>
                          <a:gd name="connsiteX63" fmla="*/ 1766888 w 1962150"/>
                          <a:gd name="connsiteY63" fmla="*/ 2276475 h 3033712"/>
                          <a:gd name="connsiteX64" fmla="*/ 1695450 w 1962150"/>
                          <a:gd name="connsiteY64" fmla="*/ 2324100 h 3033712"/>
                          <a:gd name="connsiteX65" fmla="*/ 1716088 w 1962150"/>
                          <a:gd name="connsiteY65" fmla="*/ 2390775 h 3033712"/>
                          <a:gd name="connsiteX66" fmla="*/ 1757363 w 1962150"/>
                          <a:gd name="connsiteY66" fmla="*/ 2443162 h 3033712"/>
                          <a:gd name="connsiteX67" fmla="*/ 1758950 w 1962150"/>
                          <a:gd name="connsiteY67" fmla="*/ 2427287 h 3033712"/>
                          <a:gd name="connsiteX68" fmla="*/ 1633538 w 1962150"/>
                          <a:gd name="connsiteY68" fmla="*/ 2398712 h 3033712"/>
                          <a:gd name="connsiteX69" fmla="*/ 1562100 w 1962150"/>
                          <a:gd name="connsiteY69" fmla="*/ 2390775 h 3033712"/>
                          <a:gd name="connsiteX70" fmla="*/ 1485900 w 1962150"/>
                          <a:gd name="connsiteY70" fmla="*/ 2409825 h 3033712"/>
                          <a:gd name="connsiteX71" fmla="*/ 1444625 w 1962150"/>
                          <a:gd name="connsiteY71" fmla="*/ 2436812 h 3033712"/>
                          <a:gd name="connsiteX72" fmla="*/ 1400175 w 1962150"/>
                          <a:gd name="connsiteY72" fmla="*/ 2614612 h 3033712"/>
                          <a:gd name="connsiteX73" fmla="*/ 1409700 w 1962150"/>
                          <a:gd name="connsiteY73" fmla="*/ 2686050 h 3033712"/>
                          <a:gd name="connsiteX74" fmla="*/ 1524000 w 1962150"/>
                          <a:gd name="connsiteY74" fmla="*/ 2786062 h 3033712"/>
                          <a:gd name="connsiteX75" fmla="*/ 1624013 w 1962150"/>
                          <a:gd name="connsiteY75" fmla="*/ 2881312 h 3033712"/>
                          <a:gd name="connsiteX76" fmla="*/ 1733550 w 1962150"/>
                          <a:gd name="connsiteY76" fmla="*/ 2986087 h 3033712"/>
                          <a:gd name="connsiteX77" fmla="*/ 1781175 w 1962150"/>
                          <a:gd name="connsiteY77" fmla="*/ 3033712 h 3033712"/>
                          <a:gd name="connsiteX78" fmla="*/ 1490663 w 1962150"/>
                          <a:gd name="connsiteY78" fmla="*/ 3033712 h 3033712"/>
                          <a:gd name="connsiteX79" fmla="*/ 1428750 w 1962150"/>
                          <a:gd name="connsiteY79" fmla="*/ 2976562 h 3033712"/>
                          <a:gd name="connsiteX80" fmla="*/ 1300163 w 1962150"/>
                          <a:gd name="connsiteY80" fmla="*/ 2919412 h 3033712"/>
                          <a:gd name="connsiteX81" fmla="*/ 1200150 w 1962150"/>
                          <a:gd name="connsiteY81" fmla="*/ 2867025 h 3033712"/>
                          <a:gd name="connsiteX82" fmla="*/ 1047750 w 1962150"/>
                          <a:gd name="connsiteY82" fmla="*/ 2890837 h 3033712"/>
                          <a:gd name="connsiteX83" fmla="*/ 1047750 w 1962150"/>
                          <a:gd name="connsiteY83" fmla="*/ 2933700 h 3033712"/>
                          <a:gd name="connsiteX84" fmla="*/ 1109663 w 1962150"/>
                          <a:gd name="connsiteY84" fmla="*/ 3033712 h 3033712"/>
                          <a:gd name="connsiteX85" fmla="*/ 857250 w 1962150"/>
                          <a:gd name="connsiteY85" fmla="*/ 3033712 h 3033712"/>
                          <a:gd name="connsiteX86" fmla="*/ 747713 w 1962150"/>
                          <a:gd name="connsiteY86" fmla="*/ 2995612 h 3033712"/>
                          <a:gd name="connsiteX87" fmla="*/ 676275 w 1962150"/>
                          <a:gd name="connsiteY87" fmla="*/ 2981325 h 3033712"/>
                          <a:gd name="connsiteX88" fmla="*/ 528638 w 1962150"/>
                          <a:gd name="connsiteY88" fmla="*/ 2797175 h 3033712"/>
                          <a:gd name="connsiteX89" fmla="*/ 442913 w 1962150"/>
                          <a:gd name="connsiteY89" fmla="*/ 2776537 h 3033712"/>
                          <a:gd name="connsiteX90" fmla="*/ 319088 w 1962150"/>
                          <a:gd name="connsiteY90" fmla="*/ 2833687 h 3033712"/>
                          <a:gd name="connsiteX91" fmla="*/ 295275 w 1962150"/>
                          <a:gd name="connsiteY91" fmla="*/ 2900362 h 3033712"/>
                          <a:gd name="connsiteX92" fmla="*/ 295275 w 1962150"/>
                          <a:gd name="connsiteY92" fmla="*/ 2967037 h 3033712"/>
                          <a:gd name="connsiteX93" fmla="*/ 304800 w 1962150"/>
                          <a:gd name="connsiteY93" fmla="*/ 3024187 h 3033712"/>
                          <a:gd name="connsiteX94" fmla="*/ 0 w 1962150"/>
                          <a:gd name="connsiteY94" fmla="*/ 3014662 h 3033712"/>
                          <a:gd name="connsiteX0" fmla="*/ 0 w 1962150"/>
                          <a:gd name="connsiteY0" fmla="*/ 3036887 h 3055937"/>
                          <a:gd name="connsiteX1" fmla="*/ 38100 w 1962150"/>
                          <a:gd name="connsiteY1" fmla="*/ 2874962 h 3055937"/>
                          <a:gd name="connsiteX2" fmla="*/ 61913 w 1962150"/>
                          <a:gd name="connsiteY2" fmla="*/ 2636837 h 3055937"/>
                          <a:gd name="connsiteX3" fmla="*/ 142875 w 1962150"/>
                          <a:gd name="connsiteY3" fmla="*/ 2508250 h 3055937"/>
                          <a:gd name="connsiteX4" fmla="*/ 206375 w 1962150"/>
                          <a:gd name="connsiteY4" fmla="*/ 2424112 h 3055937"/>
                          <a:gd name="connsiteX5" fmla="*/ 276225 w 1962150"/>
                          <a:gd name="connsiteY5" fmla="*/ 2368550 h 3055937"/>
                          <a:gd name="connsiteX6" fmla="*/ 428625 w 1962150"/>
                          <a:gd name="connsiteY6" fmla="*/ 2306637 h 3055937"/>
                          <a:gd name="connsiteX7" fmla="*/ 557213 w 1962150"/>
                          <a:gd name="connsiteY7" fmla="*/ 2232025 h 3055937"/>
                          <a:gd name="connsiteX8" fmla="*/ 590550 w 1962150"/>
                          <a:gd name="connsiteY8" fmla="*/ 2155825 h 3055937"/>
                          <a:gd name="connsiteX9" fmla="*/ 600075 w 1962150"/>
                          <a:gd name="connsiteY9" fmla="*/ 2136775 h 3055937"/>
                          <a:gd name="connsiteX10" fmla="*/ 609600 w 1962150"/>
                          <a:gd name="connsiteY10" fmla="*/ 2046287 h 3055937"/>
                          <a:gd name="connsiteX11" fmla="*/ 633413 w 1962150"/>
                          <a:gd name="connsiteY11" fmla="*/ 1912937 h 3055937"/>
                          <a:gd name="connsiteX12" fmla="*/ 647700 w 1962150"/>
                          <a:gd name="connsiteY12" fmla="*/ 1803400 h 3055937"/>
                          <a:gd name="connsiteX13" fmla="*/ 738188 w 1962150"/>
                          <a:gd name="connsiteY13" fmla="*/ 1503362 h 3055937"/>
                          <a:gd name="connsiteX14" fmla="*/ 781050 w 1962150"/>
                          <a:gd name="connsiteY14" fmla="*/ 1303337 h 3055937"/>
                          <a:gd name="connsiteX15" fmla="*/ 838200 w 1962150"/>
                          <a:gd name="connsiteY15" fmla="*/ 1055687 h 3055937"/>
                          <a:gd name="connsiteX16" fmla="*/ 966788 w 1962150"/>
                          <a:gd name="connsiteY16" fmla="*/ 827087 h 3055937"/>
                          <a:gd name="connsiteX17" fmla="*/ 1100138 w 1962150"/>
                          <a:gd name="connsiteY17" fmla="*/ 731837 h 3055937"/>
                          <a:gd name="connsiteX18" fmla="*/ 1114425 w 1962150"/>
                          <a:gd name="connsiteY18" fmla="*/ 698500 h 3055937"/>
                          <a:gd name="connsiteX19" fmla="*/ 1114425 w 1962150"/>
                          <a:gd name="connsiteY19" fmla="*/ 650875 h 3055937"/>
                          <a:gd name="connsiteX20" fmla="*/ 1119188 w 1962150"/>
                          <a:gd name="connsiteY20" fmla="*/ 612775 h 3055937"/>
                          <a:gd name="connsiteX21" fmla="*/ 1090613 w 1962150"/>
                          <a:gd name="connsiteY21" fmla="*/ 522287 h 3055937"/>
                          <a:gd name="connsiteX22" fmla="*/ 1108075 w 1962150"/>
                          <a:gd name="connsiteY22" fmla="*/ 404812 h 3055937"/>
                          <a:gd name="connsiteX23" fmla="*/ 1295400 w 1962150"/>
                          <a:gd name="connsiteY23" fmla="*/ 255587 h 3055937"/>
                          <a:gd name="connsiteX24" fmla="*/ 1484313 w 1962150"/>
                          <a:gd name="connsiteY24" fmla="*/ 104775 h 3055937"/>
                          <a:gd name="connsiteX25" fmla="*/ 1571625 w 1962150"/>
                          <a:gd name="connsiteY25" fmla="*/ 0 h 3055937"/>
                          <a:gd name="connsiteX26" fmla="*/ 1752600 w 1962150"/>
                          <a:gd name="connsiteY26" fmla="*/ 41275 h 3055937"/>
                          <a:gd name="connsiteX27" fmla="*/ 1752600 w 1962150"/>
                          <a:gd name="connsiteY27" fmla="*/ 22225 h 3055937"/>
                          <a:gd name="connsiteX28" fmla="*/ 1962150 w 1962150"/>
                          <a:gd name="connsiteY28" fmla="*/ 26987 h 3055937"/>
                          <a:gd name="connsiteX29" fmla="*/ 1957388 w 1962150"/>
                          <a:gd name="connsiteY29" fmla="*/ 134937 h 3055937"/>
                          <a:gd name="connsiteX30" fmla="*/ 1933575 w 1962150"/>
                          <a:gd name="connsiteY30" fmla="*/ 188912 h 3055937"/>
                          <a:gd name="connsiteX31" fmla="*/ 1866900 w 1962150"/>
                          <a:gd name="connsiteY31" fmla="*/ 260350 h 3055937"/>
                          <a:gd name="connsiteX32" fmla="*/ 1685925 w 1962150"/>
                          <a:gd name="connsiteY32" fmla="*/ 346075 h 3055937"/>
                          <a:gd name="connsiteX33" fmla="*/ 1547813 w 1962150"/>
                          <a:gd name="connsiteY33" fmla="*/ 431800 h 3055937"/>
                          <a:gd name="connsiteX34" fmla="*/ 1471613 w 1962150"/>
                          <a:gd name="connsiteY34" fmla="*/ 479425 h 3055937"/>
                          <a:gd name="connsiteX35" fmla="*/ 1443038 w 1962150"/>
                          <a:gd name="connsiteY35" fmla="*/ 517525 h 3055937"/>
                          <a:gd name="connsiteX36" fmla="*/ 1423988 w 1962150"/>
                          <a:gd name="connsiteY36" fmla="*/ 546100 h 3055937"/>
                          <a:gd name="connsiteX37" fmla="*/ 1333500 w 1962150"/>
                          <a:gd name="connsiteY37" fmla="*/ 596900 h 3055937"/>
                          <a:gd name="connsiteX38" fmla="*/ 1303338 w 1962150"/>
                          <a:gd name="connsiteY38" fmla="*/ 622300 h 3055937"/>
                          <a:gd name="connsiteX39" fmla="*/ 1257300 w 1962150"/>
                          <a:gd name="connsiteY39" fmla="*/ 712787 h 3055937"/>
                          <a:gd name="connsiteX40" fmla="*/ 1169988 w 1962150"/>
                          <a:gd name="connsiteY40" fmla="*/ 952500 h 3055937"/>
                          <a:gd name="connsiteX41" fmla="*/ 1139825 w 1962150"/>
                          <a:gd name="connsiteY41" fmla="*/ 1089025 h 3055937"/>
                          <a:gd name="connsiteX42" fmla="*/ 1133475 w 1962150"/>
                          <a:gd name="connsiteY42" fmla="*/ 1141412 h 3055937"/>
                          <a:gd name="connsiteX43" fmla="*/ 1123950 w 1962150"/>
                          <a:gd name="connsiteY43" fmla="*/ 1184275 h 3055937"/>
                          <a:gd name="connsiteX44" fmla="*/ 1090613 w 1962150"/>
                          <a:gd name="connsiteY44" fmla="*/ 1293812 h 3055937"/>
                          <a:gd name="connsiteX45" fmla="*/ 823913 w 1962150"/>
                          <a:gd name="connsiteY45" fmla="*/ 2227262 h 3055937"/>
                          <a:gd name="connsiteX46" fmla="*/ 704850 w 1962150"/>
                          <a:gd name="connsiteY46" fmla="*/ 2727325 h 3055937"/>
                          <a:gd name="connsiteX47" fmla="*/ 728663 w 1962150"/>
                          <a:gd name="connsiteY47" fmla="*/ 2774950 h 3055937"/>
                          <a:gd name="connsiteX48" fmla="*/ 742950 w 1962150"/>
                          <a:gd name="connsiteY48" fmla="*/ 2822575 h 3055937"/>
                          <a:gd name="connsiteX49" fmla="*/ 762000 w 1962150"/>
                          <a:gd name="connsiteY49" fmla="*/ 2851150 h 3055937"/>
                          <a:gd name="connsiteX50" fmla="*/ 857250 w 1962150"/>
                          <a:gd name="connsiteY50" fmla="*/ 2870200 h 3055937"/>
                          <a:gd name="connsiteX51" fmla="*/ 1071563 w 1962150"/>
                          <a:gd name="connsiteY51" fmla="*/ 2722562 h 3055937"/>
                          <a:gd name="connsiteX52" fmla="*/ 1166813 w 1962150"/>
                          <a:gd name="connsiteY52" fmla="*/ 2603500 h 3055937"/>
                          <a:gd name="connsiteX53" fmla="*/ 1195388 w 1962150"/>
                          <a:gd name="connsiteY53" fmla="*/ 2555875 h 3055937"/>
                          <a:gd name="connsiteX54" fmla="*/ 1263650 w 1962150"/>
                          <a:gd name="connsiteY54" fmla="*/ 2462212 h 3055937"/>
                          <a:gd name="connsiteX55" fmla="*/ 1338263 w 1962150"/>
                          <a:gd name="connsiteY55" fmla="*/ 2379662 h 3055937"/>
                          <a:gd name="connsiteX56" fmla="*/ 1333500 w 1962150"/>
                          <a:gd name="connsiteY56" fmla="*/ 2355850 h 3055937"/>
                          <a:gd name="connsiteX57" fmla="*/ 1389063 w 1962150"/>
                          <a:gd name="connsiteY57" fmla="*/ 2327275 h 3055937"/>
                          <a:gd name="connsiteX58" fmla="*/ 1490663 w 1962150"/>
                          <a:gd name="connsiteY58" fmla="*/ 2341562 h 3055937"/>
                          <a:gd name="connsiteX59" fmla="*/ 1566863 w 1962150"/>
                          <a:gd name="connsiteY59" fmla="*/ 2374900 h 3055937"/>
                          <a:gd name="connsiteX60" fmla="*/ 1624013 w 1962150"/>
                          <a:gd name="connsiteY60" fmla="*/ 2312987 h 3055937"/>
                          <a:gd name="connsiteX61" fmla="*/ 1719263 w 1962150"/>
                          <a:gd name="connsiteY61" fmla="*/ 2308225 h 3055937"/>
                          <a:gd name="connsiteX62" fmla="*/ 1868488 w 1962150"/>
                          <a:gd name="connsiteY62" fmla="*/ 2216150 h 3055937"/>
                          <a:gd name="connsiteX63" fmla="*/ 1766888 w 1962150"/>
                          <a:gd name="connsiteY63" fmla="*/ 2298700 h 3055937"/>
                          <a:gd name="connsiteX64" fmla="*/ 1695450 w 1962150"/>
                          <a:gd name="connsiteY64" fmla="*/ 2346325 h 3055937"/>
                          <a:gd name="connsiteX65" fmla="*/ 1716088 w 1962150"/>
                          <a:gd name="connsiteY65" fmla="*/ 2413000 h 3055937"/>
                          <a:gd name="connsiteX66" fmla="*/ 1757363 w 1962150"/>
                          <a:gd name="connsiteY66" fmla="*/ 2465387 h 3055937"/>
                          <a:gd name="connsiteX67" fmla="*/ 1758950 w 1962150"/>
                          <a:gd name="connsiteY67" fmla="*/ 2449512 h 3055937"/>
                          <a:gd name="connsiteX68" fmla="*/ 1633538 w 1962150"/>
                          <a:gd name="connsiteY68" fmla="*/ 2420937 h 3055937"/>
                          <a:gd name="connsiteX69" fmla="*/ 1562100 w 1962150"/>
                          <a:gd name="connsiteY69" fmla="*/ 2413000 h 3055937"/>
                          <a:gd name="connsiteX70" fmla="*/ 1485900 w 1962150"/>
                          <a:gd name="connsiteY70" fmla="*/ 2432050 h 3055937"/>
                          <a:gd name="connsiteX71" fmla="*/ 1444625 w 1962150"/>
                          <a:gd name="connsiteY71" fmla="*/ 2459037 h 3055937"/>
                          <a:gd name="connsiteX72" fmla="*/ 1400175 w 1962150"/>
                          <a:gd name="connsiteY72" fmla="*/ 2636837 h 3055937"/>
                          <a:gd name="connsiteX73" fmla="*/ 1409700 w 1962150"/>
                          <a:gd name="connsiteY73" fmla="*/ 2708275 h 3055937"/>
                          <a:gd name="connsiteX74" fmla="*/ 1524000 w 1962150"/>
                          <a:gd name="connsiteY74" fmla="*/ 2808287 h 3055937"/>
                          <a:gd name="connsiteX75" fmla="*/ 1624013 w 1962150"/>
                          <a:gd name="connsiteY75" fmla="*/ 2903537 h 3055937"/>
                          <a:gd name="connsiteX76" fmla="*/ 1733550 w 1962150"/>
                          <a:gd name="connsiteY76" fmla="*/ 3008312 h 3055937"/>
                          <a:gd name="connsiteX77" fmla="*/ 1781175 w 1962150"/>
                          <a:gd name="connsiteY77" fmla="*/ 3055937 h 3055937"/>
                          <a:gd name="connsiteX78" fmla="*/ 1490663 w 1962150"/>
                          <a:gd name="connsiteY78" fmla="*/ 3055937 h 3055937"/>
                          <a:gd name="connsiteX79" fmla="*/ 1428750 w 1962150"/>
                          <a:gd name="connsiteY79" fmla="*/ 2998787 h 3055937"/>
                          <a:gd name="connsiteX80" fmla="*/ 1300163 w 1962150"/>
                          <a:gd name="connsiteY80" fmla="*/ 2941637 h 3055937"/>
                          <a:gd name="connsiteX81" fmla="*/ 1200150 w 1962150"/>
                          <a:gd name="connsiteY81" fmla="*/ 2889250 h 3055937"/>
                          <a:gd name="connsiteX82" fmla="*/ 1047750 w 1962150"/>
                          <a:gd name="connsiteY82" fmla="*/ 2913062 h 3055937"/>
                          <a:gd name="connsiteX83" fmla="*/ 1047750 w 1962150"/>
                          <a:gd name="connsiteY83" fmla="*/ 2955925 h 3055937"/>
                          <a:gd name="connsiteX84" fmla="*/ 1109663 w 1962150"/>
                          <a:gd name="connsiteY84" fmla="*/ 3055937 h 3055937"/>
                          <a:gd name="connsiteX85" fmla="*/ 857250 w 1962150"/>
                          <a:gd name="connsiteY85" fmla="*/ 3055937 h 3055937"/>
                          <a:gd name="connsiteX86" fmla="*/ 747713 w 1962150"/>
                          <a:gd name="connsiteY86" fmla="*/ 3017837 h 3055937"/>
                          <a:gd name="connsiteX87" fmla="*/ 676275 w 1962150"/>
                          <a:gd name="connsiteY87" fmla="*/ 3003550 h 3055937"/>
                          <a:gd name="connsiteX88" fmla="*/ 528638 w 1962150"/>
                          <a:gd name="connsiteY88" fmla="*/ 2819400 h 3055937"/>
                          <a:gd name="connsiteX89" fmla="*/ 442913 w 1962150"/>
                          <a:gd name="connsiteY89" fmla="*/ 2798762 h 3055937"/>
                          <a:gd name="connsiteX90" fmla="*/ 319088 w 1962150"/>
                          <a:gd name="connsiteY90" fmla="*/ 2855912 h 3055937"/>
                          <a:gd name="connsiteX91" fmla="*/ 295275 w 1962150"/>
                          <a:gd name="connsiteY91" fmla="*/ 2922587 h 3055937"/>
                          <a:gd name="connsiteX92" fmla="*/ 295275 w 1962150"/>
                          <a:gd name="connsiteY92" fmla="*/ 2989262 h 3055937"/>
                          <a:gd name="connsiteX93" fmla="*/ 304800 w 1962150"/>
                          <a:gd name="connsiteY93" fmla="*/ 3046412 h 3055937"/>
                          <a:gd name="connsiteX94" fmla="*/ 0 w 1962150"/>
                          <a:gd name="connsiteY94" fmla="*/ 3036887 h 3055937"/>
                          <a:gd name="connsiteX0" fmla="*/ 0 w 1962150"/>
                          <a:gd name="connsiteY0" fmla="*/ 3014662 h 3033712"/>
                          <a:gd name="connsiteX1" fmla="*/ 38100 w 1962150"/>
                          <a:gd name="connsiteY1" fmla="*/ 2852737 h 3033712"/>
                          <a:gd name="connsiteX2" fmla="*/ 61913 w 1962150"/>
                          <a:gd name="connsiteY2" fmla="*/ 2614612 h 3033712"/>
                          <a:gd name="connsiteX3" fmla="*/ 142875 w 1962150"/>
                          <a:gd name="connsiteY3" fmla="*/ 2486025 h 3033712"/>
                          <a:gd name="connsiteX4" fmla="*/ 206375 w 1962150"/>
                          <a:gd name="connsiteY4" fmla="*/ 2401887 h 3033712"/>
                          <a:gd name="connsiteX5" fmla="*/ 276225 w 1962150"/>
                          <a:gd name="connsiteY5" fmla="*/ 2346325 h 3033712"/>
                          <a:gd name="connsiteX6" fmla="*/ 428625 w 1962150"/>
                          <a:gd name="connsiteY6" fmla="*/ 2284412 h 3033712"/>
                          <a:gd name="connsiteX7" fmla="*/ 557213 w 1962150"/>
                          <a:gd name="connsiteY7" fmla="*/ 2209800 h 3033712"/>
                          <a:gd name="connsiteX8" fmla="*/ 590550 w 1962150"/>
                          <a:gd name="connsiteY8" fmla="*/ 2133600 h 3033712"/>
                          <a:gd name="connsiteX9" fmla="*/ 600075 w 1962150"/>
                          <a:gd name="connsiteY9" fmla="*/ 2114550 h 3033712"/>
                          <a:gd name="connsiteX10" fmla="*/ 609600 w 1962150"/>
                          <a:gd name="connsiteY10" fmla="*/ 2024062 h 3033712"/>
                          <a:gd name="connsiteX11" fmla="*/ 633413 w 1962150"/>
                          <a:gd name="connsiteY11" fmla="*/ 1890712 h 3033712"/>
                          <a:gd name="connsiteX12" fmla="*/ 647700 w 1962150"/>
                          <a:gd name="connsiteY12" fmla="*/ 1781175 h 3033712"/>
                          <a:gd name="connsiteX13" fmla="*/ 738188 w 1962150"/>
                          <a:gd name="connsiteY13" fmla="*/ 1481137 h 3033712"/>
                          <a:gd name="connsiteX14" fmla="*/ 781050 w 1962150"/>
                          <a:gd name="connsiteY14" fmla="*/ 1281112 h 3033712"/>
                          <a:gd name="connsiteX15" fmla="*/ 838200 w 1962150"/>
                          <a:gd name="connsiteY15" fmla="*/ 1033462 h 3033712"/>
                          <a:gd name="connsiteX16" fmla="*/ 966788 w 1962150"/>
                          <a:gd name="connsiteY16" fmla="*/ 804862 h 3033712"/>
                          <a:gd name="connsiteX17" fmla="*/ 1100138 w 1962150"/>
                          <a:gd name="connsiteY17" fmla="*/ 709612 h 3033712"/>
                          <a:gd name="connsiteX18" fmla="*/ 1114425 w 1962150"/>
                          <a:gd name="connsiteY18" fmla="*/ 676275 h 3033712"/>
                          <a:gd name="connsiteX19" fmla="*/ 1114425 w 1962150"/>
                          <a:gd name="connsiteY19" fmla="*/ 628650 h 3033712"/>
                          <a:gd name="connsiteX20" fmla="*/ 1119188 w 1962150"/>
                          <a:gd name="connsiteY20" fmla="*/ 590550 h 3033712"/>
                          <a:gd name="connsiteX21" fmla="*/ 1090613 w 1962150"/>
                          <a:gd name="connsiteY21" fmla="*/ 500062 h 3033712"/>
                          <a:gd name="connsiteX22" fmla="*/ 1108075 w 1962150"/>
                          <a:gd name="connsiteY22" fmla="*/ 382587 h 3033712"/>
                          <a:gd name="connsiteX23" fmla="*/ 1295400 w 1962150"/>
                          <a:gd name="connsiteY23" fmla="*/ 233362 h 3033712"/>
                          <a:gd name="connsiteX24" fmla="*/ 1484313 w 1962150"/>
                          <a:gd name="connsiteY24" fmla="*/ 82550 h 3033712"/>
                          <a:gd name="connsiteX25" fmla="*/ 1628775 w 1962150"/>
                          <a:gd name="connsiteY25" fmla="*/ 60325 h 3033712"/>
                          <a:gd name="connsiteX26" fmla="*/ 1752600 w 1962150"/>
                          <a:gd name="connsiteY26" fmla="*/ 19050 h 3033712"/>
                          <a:gd name="connsiteX27" fmla="*/ 1752600 w 1962150"/>
                          <a:gd name="connsiteY27" fmla="*/ 0 h 3033712"/>
                          <a:gd name="connsiteX28" fmla="*/ 1962150 w 1962150"/>
                          <a:gd name="connsiteY28" fmla="*/ 4762 h 3033712"/>
                          <a:gd name="connsiteX29" fmla="*/ 1957388 w 1962150"/>
                          <a:gd name="connsiteY29" fmla="*/ 112712 h 3033712"/>
                          <a:gd name="connsiteX30" fmla="*/ 1933575 w 1962150"/>
                          <a:gd name="connsiteY30" fmla="*/ 166687 h 3033712"/>
                          <a:gd name="connsiteX31" fmla="*/ 1866900 w 1962150"/>
                          <a:gd name="connsiteY31" fmla="*/ 238125 h 3033712"/>
                          <a:gd name="connsiteX32" fmla="*/ 1685925 w 1962150"/>
                          <a:gd name="connsiteY32" fmla="*/ 323850 h 3033712"/>
                          <a:gd name="connsiteX33" fmla="*/ 1547813 w 1962150"/>
                          <a:gd name="connsiteY33" fmla="*/ 409575 h 3033712"/>
                          <a:gd name="connsiteX34" fmla="*/ 1471613 w 1962150"/>
                          <a:gd name="connsiteY34" fmla="*/ 457200 h 3033712"/>
                          <a:gd name="connsiteX35" fmla="*/ 1443038 w 1962150"/>
                          <a:gd name="connsiteY35" fmla="*/ 495300 h 3033712"/>
                          <a:gd name="connsiteX36" fmla="*/ 1423988 w 1962150"/>
                          <a:gd name="connsiteY36" fmla="*/ 523875 h 3033712"/>
                          <a:gd name="connsiteX37" fmla="*/ 1333500 w 1962150"/>
                          <a:gd name="connsiteY37" fmla="*/ 574675 h 3033712"/>
                          <a:gd name="connsiteX38" fmla="*/ 1303338 w 1962150"/>
                          <a:gd name="connsiteY38" fmla="*/ 600075 h 3033712"/>
                          <a:gd name="connsiteX39" fmla="*/ 1257300 w 1962150"/>
                          <a:gd name="connsiteY39" fmla="*/ 690562 h 3033712"/>
                          <a:gd name="connsiteX40" fmla="*/ 1169988 w 1962150"/>
                          <a:gd name="connsiteY40" fmla="*/ 930275 h 3033712"/>
                          <a:gd name="connsiteX41" fmla="*/ 1139825 w 1962150"/>
                          <a:gd name="connsiteY41" fmla="*/ 1066800 h 3033712"/>
                          <a:gd name="connsiteX42" fmla="*/ 1133475 w 1962150"/>
                          <a:gd name="connsiteY42" fmla="*/ 1119187 h 3033712"/>
                          <a:gd name="connsiteX43" fmla="*/ 1123950 w 1962150"/>
                          <a:gd name="connsiteY43" fmla="*/ 1162050 h 3033712"/>
                          <a:gd name="connsiteX44" fmla="*/ 1090613 w 1962150"/>
                          <a:gd name="connsiteY44" fmla="*/ 1271587 h 3033712"/>
                          <a:gd name="connsiteX45" fmla="*/ 823913 w 1962150"/>
                          <a:gd name="connsiteY45" fmla="*/ 2205037 h 3033712"/>
                          <a:gd name="connsiteX46" fmla="*/ 704850 w 1962150"/>
                          <a:gd name="connsiteY46" fmla="*/ 2705100 h 3033712"/>
                          <a:gd name="connsiteX47" fmla="*/ 728663 w 1962150"/>
                          <a:gd name="connsiteY47" fmla="*/ 2752725 h 3033712"/>
                          <a:gd name="connsiteX48" fmla="*/ 742950 w 1962150"/>
                          <a:gd name="connsiteY48" fmla="*/ 2800350 h 3033712"/>
                          <a:gd name="connsiteX49" fmla="*/ 762000 w 1962150"/>
                          <a:gd name="connsiteY49" fmla="*/ 2828925 h 3033712"/>
                          <a:gd name="connsiteX50" fmla="*/ 857250 w 1962150"/>
                          <a:gd name="connsiteY50" fmla="*/ 2847975 h 3033712"/>
                          <a:gd name="connsiteX51" fmla="*/ 1071563 w 1962150"/>
                          <a:gd name="connsiteY51" fmla="*/ 2700337 h 3033712"/>
                          <a:gd name="connsiteX52" fmla="*/ 1166813 w 1962150"/>
                          <a:gd name="connsiteY52" fmla="*/ 2581275 h 3033712"/>
                          <a:gd name="connsiteX53" fmla="*/ 1195388 w 1962150"/>
                          <a:gd name="connsiteY53" fmla="*/ 2533650 h 3033712"/>
                          <a:gd name="connsiteX54" fmla="*/ 1263650 w 1962150"/>
                          <a:gd name="connsiteY54" fmla="*/ 2439987 h 3033712"/>
                          <a:gd name="connsiteX55" fmla="*/ 1338263 w 1962150"/>
                          <a:gd name="connsiteY55" fmla="*/ 2357437 h 3033712"/>
                          <a:gd name="connsiteX56" fmla="*/ 1333500 w 1962150"/>
                          <a:gd name="connsiteY56" fmla="*/ 2333625 h 3033712"/>
                          <a:gd name="connsiteX57" fmla="*/ 1389063 w 1962150"/>
                          <a:gd name="connsiteY57" fmla="*/ 2305050 h 3033712"/>
                          <a:gd name="connsiteX58" fmla="*/ 1490663 w 1962150"/>
                          <a:gd name="connsiteY58" fmla="*/ 2319337 h 3033712"/>
                          <a:gd name="connsiteX59" fmla="*/ 1566863 w 1962150"/>
                          <a:gd name="connsiteY59" fmla="*/ 2352675 h 3033712"/>
                          <a:gd name="connsiteX60" fmla="*/ 1624013 w 1962150"/>
                          <a:gd name="connsiteY60" fmla="*/ 2290762 h 3033712"/>
                          <a:gd name="connsiteX61" fmla="*/ 1719263 w 1962150"/>
                          <a:gd name="connsiteY61" fmla="*/ 2286000 h 3033712"/>
                          <a:gd name="connsiteX62" fmla="*/ 1868488 w 1962150"/>
                          <a:gd name="connsiteY62" fmla="*/ 2193925 h 3033712"/>
                          <a:gd name="connsiteX63" fmla="*/ 1766888 w 1962150"/>
                          <a:gd name="connsiteY63" fmla="*/ 2276475 h 3033712"/>
                          <a:gd name="connsiteX64" fmla="*/ 1695450 w 1962150"/>
                          <a:gd name="connsiteY64" fmla="*/ 2324100 h 3033712"/>
                          <a:gd name="connsiteX65" fmla="*/ 1716088 w 1962150"/>
                          <a:gd name="connsiteY65" fmla="*/ 2390775 h 3033712"/>
                          <a:gd name="connsiteX66" fmla="*/ 1757363 w 1962150"/>
                          <a:gd name="connsiteY66" fmla="*/ 2443162 h 3033712"/>
                          <a:gd name="connsiteX67" fmla="*/ 1758950 w 1962150"/>
                          <a:gd name="connsiteY67" fmla="*/ 2427287 h 3033712"/>
                          <a:gd name="connsiteX68" fmla="*/ 1633538 w 1962150"/>
                          <a:gd name="connsiteY68" fmla="*/ 2398712 h 3033712"/>
                          <a:gd name="connsiteX69" fmla="*/ 1562100 w 1962150"/>
                          <a:gd name="connsiteY69" fmla="*/ 2390775 h 3033712"/>
                          <a:gd name="connsiteX70" fmla="*/ 1485900 w 1962150"/>
                          <a:gd name="connsiteY70" fmla="*/ 2409825 h 3033712"/>
                          <a:gd name="connsiteX71" fmla="*/ 1444625 w 1962150"/>
                          <a:gd name="connsiteY71" fmla="*/ 2436812 h 3033712"/>
                          <a:gd name="connsiteX72" fmla="*/ 1400175 w 1962150"/>
                          <a:gd name="connsiteY72" fmla="*/ 2614612 h 3033712"/>
                          <a:gd name="connsiteX73" fmla="*/ 1409700 w 1962150"/>
                          <a:gd name="connsiteY73" fmla="*/ 2686050 h 3033712"/>
                          <a:gd name="connsiteX74" fmla="*/ 1524000 w 1962150"/>
                          <a:gd name="connsiteY74" fmla="*/ 2786062 h 3033712"/>
                          <a:gd name="connsiteX75" fmla="*/ 1624013 w 1962150"/>
                          <a:gd name="connsiteY75" fmla="*/ 2881312 h 3033712"/>
                          <a:gd name="connsiteX76" fmla="*/ 1733550 w 1962150"/>
                          <a:gd name="connsiteY76" fmla="*/ 2986087 h 3033712"/>
                          <a:gd name="connsiteX77" fmla="*/ 1781175 w 1962150"/>
                          <a:gd name="connsiteY77" fmla="*/ 3033712 h 3033712"/>
                          <a:gd name="connsiteX78" fmla="*/ 1490663 w 1962150"/>
                          <a:gd name="connsiteY78" fmla="*/ 3033712 h 3033712"/>
                          <a:gd name="connsiteX79" fmla="*/ 1428750 w 1962150"/>
                          <a:gd name="connsiteY79" fmla="*/ 2976562 h 3033712"/>
                          <a:gd name="connsiteX80" fmla="*/ 1300163 w 1962150"/>
                          <a:gd name="connsiteY80" fmla="*/ 2919412 h 3033712"/>
                          <a:gd name="connsiteX81" fmla="*/ 1200150 w 1962150"/>
                          <a:gd name="connsiteY81" fmla="*/ 2867025 h 3033712"/>
                          <a:gd name="connsiteX82" fmla="*/ 1047750 w 1962150"/>
                          <a:gd name="connsiteY82" fmla="*/ 2890837 h 3033712"/>
                          <a:gd name="connsiteX83" fmla="*/ 1047750 w 1962150"/>
                          <a:gd name="connsiteY83" fmla="*/ 2933700 h 3033712"/>
                          <a:gd name="connsiteX84" fmla="*/ 1109663 w 1962150"/>
                          <a:gd name="connsiteY84" fmla="*/ 3033712 h 3033712"/>
                          <a:gd name="connsiteX85" fmla="*/ 857250 w 1962150"/>
                          <a:gd name="connsiteY85" fmla="*/ 3033712 h 3033712"/>
                          <a:gd name="connsiteX86" fmla="*/ 747713 w 1962150"/>
                          <a:gd name="connsiteY86" fmla="*/ 2995612 h 3033712"/>
                          <a:gd name="connsiteX87" fmla="*/ 676275 w 1962150"/>
                          <a:gd name="connsiteY87" fmla="*/ 2981325 h 3033712"/>
                          <a:gd name="connsiteX88" fmla="*/ 528638 w 1962150"/>
                          <a:gd name="connsiteY88" fmla="*/ 2797175 h 3033712"/>
                          <a:gd name="connsiteX89" fmla="*/ 442913 w 1962150"/>
                          <a:gd name="connsiteY89" fmla="*/ 2776537 h 3033712"/>
                          <a:gd name="connsiteX90" fmla="*/ 319088 w 1962150"/>
                          <a:gd name="connsiteY90" fmla="*/ 2833687 h 3033712"/>
                          <a:gd name="connsiteX91" fmla="*/ 295275 w 1962150"/>
                          <a:gd name="connsiteY91" fmla="*/ 2900362 h 3033712"/>
                          <a:gd name="connsiteX92" fmla="*/ 295275 w 1962150"/>
                          <a:gd name="connsiteY92" fmla="*/ 2967037 h 3033712"/>
                          <a:gd name="connsiteX93" fmla="*/ 304800 w 1962150"/>
                          <a:gd name="connsiteY93" fmla="*/ 3024187 h 3033712"/>
                          <a:gd name="connsiteX94" fmla="*/ 0 w 1962150"/>
                          <a:gd name="connsiteY94" fmla="*/ 3014662 h 3033712"/>
                          <a:gd name="connsiteX0" fmla="*/ 0 w 1972642"/>
                          <a:gd name="connsiteY0" fmla="*/ 3014662 h 3033712"/>
                          <a:gd name="connsiteX1" fmla="*/ 38100 w 1972642"/>
                          <a:gd name="connsiteY1" fmla="*/ 2852737 h 3033712"/>
                          <a:gd name="connsiteX2" fmla="*/ 61913 w 1972642"/>
                          <a:gd name="connsiteY2" fmla="*/ 2614612 h 3033712"/>
                          <a:gd name="connsiteX3" fmla="*/ 142875 w 1972642"/>
                          <a:gd name="connsiteY3" fmla="*/ 2486025 h 3033712"/>
                          <a:gd name="connsiteX4" fmla="*/ 206375 w 1972642"/>
                          <a:gd name="connsiteY4" fmla="*/ 2401887 h 3033712"/>
                          <a:gd name="connsiteX5" fmla="*/ 276225 w 1972642"/>
                          <a:gd name="connsiteY5" fmla="*/ 2346325 h 3033712"/>
                          <a:gd name="connsiteX6" fmla="*/ 428625 w 1972642"/>
                          <a:gd name="connsiteY6" fmla="*/ 2284412 h 3033712"/>
                          <a:gd name="connsiteX7" fmla="*/ 557213 w 1972642"/>
                          <a:gd name="connsiteY7" fmla="*/ 2209800 h 3033712"/>
                          <a:gd name="connsiteX8" fmla="*/ 590550 w 1972642"/>
                          <a:gd name="connsiteY8" fmla="*/ 2133600 h 3033712"/>
                          <a:gd name="connsiteX9" fmla="*/ 600075 w 1972642"/>
                          <a:gd name="connsiteY9" fmla="*/ 2114550 h 3033712"/>
                          <a:gd name="connsiteX10" fmla="*/ 609600 w 1972642"/>
                          <a:gd name="connsiteY10" fmla="*/ 2024062 h 3033712"/>
                          <a:gd name="connsiteX11" fmla="*/ 633413 w 1972642"/>
                          <a:gd name="connsiteY11" fmla="*/ 1890712 h 3033712"/>
                          <a:gd name="connsiteX12" fmla="*/ 647700 w 1972642"/>
                          <a:gd name="connsiteY12" fmla="*/ 1781175 h 3033712"/>
                          <a:gd name="connsiteX13" fmla="*/ 738188 w 1972642"/>
                          <a:gd name="connsiteY13" fmla="*/ 1481137 h 3033712"/>
                          <a:gd name="connsiteX14" fmla="*/ 781050 w 1972642"/>
                          <a:gd name="connsiteY14" fmla="*/ 1281112 h 3033712"/>
                          <a:gd name="connsiteX15" fmla="*/ 838200 w 1972642"/>
                          <a:gd name="connsiteY15" fmla="*/ 1033462 h 3033712"/>
                          <a:gd name="connsiteX16" fmla="*/ 966788 w 1972642"/>
                          <a:gd name="connsiteY16" fmla="*/ 804862 h 3033712"/>
                          <a:gd name="connsiteX17" fmla="*/ 1100138 w 1972642"/>
                          <a:gd name="connsiteY17" fmla="*/ 709612 h 3033712"/>
                          <a:gd name="connsiteX18" fmla="*/ 1114425 w 1972642"/>
                          <a:gd name="connsiteY18" fmla="*/ 676275 h 3033712"/>
                          <a:gd name="connsiteX19" fmla="*/ 1114425 w 1972642"/>
                          <a:gd name="connsiteY19" fmla="*/ 628650 h 3033712"/>
                          <a:gd name="connsiteX20" fmla="*/ 1119188 w 1972642"/>
                          <a:gd name="connsiteY20" fmla="*/ 590550 h 3033712"/>
                          <a:gd name="connsiteX21" fmla="*/ 1090613 w 1972642"/>
                          <a:gd name="connsiteY21" fmla="*/ 500062 h 3033712"/>
                          <a:gd name="connsiteX22" fmla="*/ 1108075 w 1972642"/>
                          <a:gd name="connsiteY22" fmla="*/ 382587 h 3033712"/>
                          <a:gd name="connsiteX23" fmla="*/ 1295400 w 1972642"/>
                          <a:gd name="connsiteY23" fmla="*/ 233362 h 3033712"/>
                          <a:gd name="connsiteX24" fmla="*/ 1484313 w 1972642"/>
                          <a:gd name="connsiteY24" fmla="*/ 82550 h 3033712"/>
                          <a:gd name="connsiteX25" fmla="*/ 1628775 w 1972642"/>
                          <a:gd name="connsiteY25" fmla="*/ 60325 h 3033712"/>
                          <a:gd name="connsiteX26" fmla="*/ 1752600 w 1972642"/>
                          <a:gd name="connsiteY26" fmla="*/ 19050 h 3033712"/>
                          <a:gd name="connsiteX27" fmla="*/ 1752600 w 1972642"/>
                          <a:gd name="connsiteY27" fmla="*/ 0 h 3033712"/>
                          <a:gd name="connsiteX28" fmla="*/ 1962150 w 1972642"/>
                          <a:gd name="connsiteY28" fmla="*/ 4762 h 3033712"/>
                          <a:gd name="connsiteX29" fmla="*/ 1933575 w 1972642"/>
                          <a:gd name="connsiteY29" fmla="*/ 166687 h 3033712"/>
                          <a:gd name="connsiteX30" fmla="*/ 1866900 w 1972642"/>
                          <a:gd name="connsiteY30" fmla="*/ 238125 h 3033712"/>
                          <a:gd name="connsiteX31" fmla="*/ 1685925 w 1972642"/>
                          <a:gd name="connsiteY31" fmla="*/ 323850 h 3033712"/>
                          <a:gd name="connsiteX32" fmla="*/ 1547813 w 1972642"/>
                          <a:gd name="connsiteY32" fmla="*/ 409575 h 3033712"/>
                          <a:gd name="connsiteX33" fmla="*/ 1471613 w 1972642"/>
                          <a:gd name="connsiteY33" fmla="*/ 457200 h 3033712"/>
                          <a:gd name="connsiteX34" fmla="*/ 1443038 w 1972642"/>
                          <a:gd name="connsiteY34" fmla="*/ 495300 h 3033712"/>
                          <a:gd name="connsiteX35" fmla="*/ 1423988 w 1972642"/>
                          <a:gd name="connsiteY35" fmla="*/ 523875 h 3033712"/>
                          <a:gd name="connsiteX36" fmla="*/ 1333500 w 1972642"/>
                          <a:gd name="connsiteY36" fmla="*/ 574675 h 3033712"/>
                          <a:gd name="connsiteX37" fmla="*/ 1303338 w 1972642"/>
                          <a:gd name="connsiteY37" fmla="*/ 600075 h 3033712"/>
                          <a:gd name="connsiteX38" fmla="*/ 1257300 w 1972642"/>
                          <a:gd name="connsiteY38" fmla="*/ 690562 h 3033712"/>
                          <a:gd name="connsiteX39" fmla="*/ 1169988 w 1972642"/>
                          <a:gd name="connsiteY39" fmla="*/ 930275 h 3033712"/>
                          <a:gd name="connsiteX40" fmla="*/ 1139825 w 1972642"/>
                          <a:gd name="connsiteY40" fmla="*/ 1066800 h 3033712"/>
                          <a:gd name="connsiteX41" fmla="*/ 1133475 w 1972642"/>
                          <a:gd name="connsiteY41" fmla="*/ 1119187 h 3033712"/>
                          <a:gd name="connsiteX42" fmla="*/ 1123950 w 1972642"/>
                          <a:gd name="connsiteY42" fmla="*/ 1162050 h 3033712"/>
                          <a:gd name="connsiteX43" fmla="*/ 1090613 w 1972642"/>
                          <a:gd name="connsiteY43" fmla="*/ 1271587 h 3033712"/>
                          <a:gd name="connsiteX44" fmla="*/ 823913 w 1972642"/>
                          <a:gd name="connsiteY44" fmla="*/ 2205037 h 3033712"/>
                          <a:gd name="connsiteX45" fmla="*/ 704850 w 1972642"/>
                          <a:gd name="connsiteY45" fmla="*/ 2705100 h 3033712"/>
                          <a:gd name="connsiteX46" fmla="*/ 728663 w 1972642"/>
                          <a:gd name="connsiteY46" fmla="*/ 2752725 h 3033712"/>
                          <a:gd name="connsiteX47" fmla="*/ 742950 w 1972642"/>
                          <a:gd name="connsiteY47" fmla="*/ 2800350 h 3033712"/>
                          <a:gd name="connsiteX48" fmla="*/ 762000 w 1972642"/>
                          <a:gd name="connsiteY48" fmla="*/ 2828925 h 3033712"/>
                          <a:gd name="connsiteX49" fmla="*/ 857250 w 1972642"/>
                          <a:gd name="connsiteY49" fmla="*/ 2847975 h 3033712"/>
                          <a:gd name="connsiteX50" fmla="*/ 1071563 w 1972642"/>
                          <a:gd name="connsiteY50" fmla="*/ 2700337 h 3033712"/>
                          <a:gd name="connsiteX51" fmla="*/ 1166813 w 1972642"/>
                          <a:gd name="connsiteY51" fmla="*/ 2581275 h 3033712"/>
                          <a:gd name="connsiteX52" fmla="*/ 1195388 w 1972642"/>
                          <a:gd name="connsiteY52" fmla="*/ 2533650 h 3033712"/>
                          <a:gd name="connsiteX53" fmla="*/ 1263650 w 1972642"/>
                          <a:gd name="connsiteY53" fmla="*/ 2439987 h 3033712"/>
                          <a:gd name="connsiteX54" fmla="*/ 1338263 w 1972642"/>
                          <a:gd name="connsiteY54" fmla="*/ 2357437 h 3033712"/>
                          <a:gd name="connsiteX55" fmla="*/ 1333500 w 1972642"/>
                          <a:gd name="connsiteY55" fmla="*/ 2333625 h 3033712"/>
                          <a:gd name="connsiteX56" fmla="*/ 1389063 w 1972642"/>
                          <a:gd name="connsiteY56" fmla="*/ 2305050 h 3033712"/>
                          <a:gd name="connsiteX57" fmla="*/ 1490663 w 1972642"/>
                          <a:gd name="connsiteY57" fmla="*/ 2319337 h 3033712"/>
                          <a:gd name="connsiteX58" fmla="*/ 1566863 w 1972642"/>
                          <a:gd name="connsiteY58" fmla="*/ 2352675 h 3033712"/>
                          <a:gd name="connsiteX59" fmla="*/ 1624013 w 1972642"/>
                          <a:gd name="connsiteY59" fmla="*/ 2290762 h 3033712"/>
                          <a:gd name="connsiteX60" fmla="*/ 1719263 w 1972642"/>
                          <a:gd name="connsiteY60" fmla="*/ 2286000 h 3033712"/>
                          <a:gd name="connsiteX61" fmla="*/ 1868488 w 1972642"/>
                          <a:gd name="connsiteY61" fmla="*/ 2193925 h 3033712"/>
                          <a:gd name="connsiteX62" fmla="*/ 1766888 w 1972642"/>
                          <a:gd name="connsiteY62" fmla="*/ 2276475 h 3033712"/>
                          <a:gd name="connsiteX63" fmla="*/ 1695450 w 1972642"/>
                          <a:gd name="connsiteY63" fmla="*/ 2324100 h 3033712"/>
                          <a:gd name="connsiteX64" fmla="*/ 1716088 w 1972642"/>
                          <a:gd name="connsiteY64" fmla="*/ 2390775 h 3033712"/>
                          <a:gd name="connsiteX65" fmla="*/ 1757363 w 1972642"/>
                          <a:gd name="connsiteY65" fmla="*/ 2443162 h 3033712"/>
                          <a:gd name="connsiteX66" fmla="*/ 1758950 w 1972642"/>
                          <a:gd name="connsiteY66" fmla="*/ 2427287 h 3033712"/>
                          <a:gd name="connsiteX67" fmla="*/ 1633538 w 1972642"/>
                          <a:gd name="connsiteY67" fmla="*/ 2398712 h 3033712"/>
                          <a:gd name="connsiteX68" fmla="*/ 1562100 w 1972642"/>
                          <a:gd name="connsiteY68" fmla="*/ 2390775 h 3033712"/>
                          <a:gd name="connsiteX69" fmla="*/ 1485900 w 1972642"/>
                          <a:gd name="connsiteY69" fmla="*/ 2409825 h 3033712"/>
                          <a:gd name="connsiteX70" fmla="*/ 1444625 w 1972642"/>
                          <a:gd name="connsiteY70" fmla="*/ 2436812 h 3033712"/>
                          <a:gd name="connsiteX71" fmla="*/ 1400175 w 1972642"/>
                          <a:gd name="connsiteY71" fmla="*/ 2614612 h 3033712"/>
                          <a:gd name="connsiteX72" fmla="*/ 1409700 w 1972642"/>
                          <a:gd name="connsiteY72" fmla="*/ 2686050 h 3033712"/>
                          <a:gd name="connsiteX73" fmla="*/ 1524000 w 1972642"/>
                          <a:gd name="connsiteY73" fmla="*/ 2786062 h 3033712"/>
                          <a:gd name="connsiteX74" fmla="*/ 1624013 w 1972642"/>
                          <a:gd name="connsiteY74" fmla="*/ 2881312 h 3033712"/>
                          <a:gd name="connsiteX75" fmla="*/ 1733550 w 1972642"/>
                          <a:gd name="connsiteY75" fmla="*/ 2986087 h 3033712"/>
                          <a:gd name="connsiteX76" fmla="*/ 1781175 w 1972642"/>
                          <a:gd name="connsiteY76" fmla="*/ 3033712 h 3033712"/>
                          <a:gd name="connsiteX77" fmla="*/ 1490663 w 1972642"/>
                          <a:gd name="connsiteY77" fmla="*/ 3033712 h 3033712"/>
                          <a:gd name="connsiteX78" fmla="*/ 1428750 w 1972642"/>
                          <a:gd name="connsiteY78" fmla="*/ 2976562 h 3033712"/>
                          <a:gd name="connsiteX79" fmla="*/ 1300163 w 1972642"/>
                          <a:gd name="connsiteY79" fmla="*/ 2919412 h 3033712"/>
                          <a:gd name="connsiteX80" fmla="*/ 1200150 w 1972642"/>
                          <a:gd name="connsiteY80" fmla="*/ 2867025 h 3033712"/>
                          <a:gd name="connsiteX81" fmla="*/ 1047750 w 1972642"/>
                          <a:gd name="connsiteY81" fmla="*/ 2890837 h 3033712"/>
                          <a:gd name="connsiteX82" fmla="*/ 1047750 w 1972642"/>
                          <a:gd name="connsiteY82" fmla="*/ 2933700 h 3033712"/>
                          <a:gd name="connsiteX83" fmla="*/ 1109663 w 1972642"/>
                          <a:gd name="connsiteY83" fmla="*/ 3033712 h 3033712"/>
                          <a:gd name="connsiteX84" fmla="*/ 857250 w 1972642"/>
                          <a:gd name="connsiteY84" fmla="*/ 3033712 h 3033712"/>
                          <a:gd name="connsiteX85" fmla="*/ 747713 w 1972642"/>
                          <a:gd name="connsiteY85" fmla="*/ 2995612 h 3033712"/>
                          <a:gd name="connsiteX86" fmla="*/ 676275 w 1972642"/>
                          <a:gd name="connsiteY86" fmla="*/ 2981325 h 3033712"/>
                          <a:gd name="connsiteX87" fmla="*/ 528638 w 1972642"/>
                          <a:gd name="connsiteY87" fmla="*/ 2797175 h 3033712"/>
                          <a:gd name="connsiteX88" fmla="*/ 442913 w 1972642"/>
                          <a:gd name="connsiteY88" fmla="*/ 2776537 h 3033712"/>
                          <a:gd name="connsiteX89" fmla="*/ 319088 w 1972642"/>
                          <a:gd name="connsiteY89" fmla="*/ 2833687 h 3033712"/>
                          <a:gd name="connsiteX90" fmla="*/ 295275 w 1972642"/>
                          <a:gd name="connsiteY90" fmla="*/ 2900362 h 3033712"/>
                          <a:gd name="connsiteX91" fmla="*/ 295275 w 1972642"/>
                          <a:gd name="connsiteY91" fmla="*/ 2967037 h 3033712"/>
                          <a:gd name="connsiteX92" fmla="*/ 304800 w 1972642"/>
                          <a:gd name="connsiteY92" fmla="*/ 3024187 h 3033712"/>
                          <a:gd name="connsiteX93" fmla="*/ 0 w 1972642"/>
                          <a:gd name="connsiteY93" fmla="*/ 3014662 h 3033712"/>
                          <a:gd name="connsiteX0" fmla="*/ 0 w 1965426"/>
                          <a:gd name="connsiteY0" fmla="*/ 3014662 h 3033712"/>
                          <a:gd name="connsiteX1" fmla="*/ 38100 w 1965426"/>
                          <a:gd name="connsiteY1" fmla="*/ 2852737 h 3033712"/>
                          <a:gd name="connsiteX2" fmla="*/ 61913 w 1965426"/>
                          <a:gd name="connsiteY2" fmla="*/ 2614612 h 3033712"/>
                          <a:gd name="connsiteX3" fmla="*/ 142875 w 1965426"/>
                          <a:gd name="connsiteY3" fmla="*/ 2486025 h 3033712"/>
                          <a:gd name="connsiteX4" fmla="*/ 206375 w 1965426"/>
                          <a:gd name="connsiteY4" fmla="*/ 2401887 h 3033712"/>
                          <a:gd name="connsiteX5" fmla="*/ 276225 w 1965426"/>
                          <a:gd name="connsiteY5" fmla="*/ 2346325 h 3033712"/>
                          <a:gd name="connsiteX6" fmla="*/ 428625 w 1965426"/>
                          <a:gd name="connsiteY6" fmla="*/ 2284412 h 3033712"/>
                          <a:gd name="connsiteX7" fmla="*/ 557213 w 1965426"/>
                          <a:gd name="connsiteY7" fmla="*/ 2209800 h 3033712"/>
                          <a:gd name="connsiteX8" fmla="*/ 590550 w 1965426"/>
                          <a:gd name="connsiteY8" fmla="*/ 2133600 h 3033712"/>
                          <a:gd name="connsiteX9" fmla="*/ 600075 w 1965426"/>
                          <a:gd name="connsiteY9" fmla="*/ 2114550 h 3033712"/>
                          <a:gd name="connsiteX10" fmla="*/ 609600 w 1965426"/>
                          <a:gd name="connsiteY10" fmla="*/ 2024062 h 3033712"/>
                          <a:gd name="connsiteX11" fmla="*/ 633413 w 1965426"/>
                          <a:gd name="connsiteY11" fmla="*/ 1890712 h 3033712"/>
                          <a:gd name="connsiteX12" fmla="*/ 647700 w 1965426"/>
                          <a:gd name="connsiteY12" fmla="*/ 1781175 h 3033712"/>
                          <a:gd name="connsiteX13" fmla="*/ 738188 w 1965426"/>
                          <a:gd name="connsiteY13" fmla="*/ 1481137 h 3033712"/>
                          <a:gd name="connsiteX14" fmla="*/ 781050 w 1965426"/>
                          <a:gd name="connsiteY14" fmla="*/ 1281112 h 3033712"/>
                          <a:gd name="connsiteX15" fmla="*/ 838200 w 1965426"/>
                          <a:gd name="connsiteY15" fmla="*/ 1033462 h 3033712"/>
                          <a:gd name="connsiteX16" fmla="*/ 966788 w 1965426"/>
                          <a:gd name="connsiteY16" fmla="*/ 804862 h 3033712"/>
                          <a:gd name="connsiteX17" fmla="*/ 1100138 w 1965426"/>
                          <a:gd name="connsiteY17" fmla="*/ 709612 h 3033712"/>
                          <a:gd name="connsiteX18" fmla="*/ 1114425 w 1965426"/>
                          <a:gd name="connsiteY18" fmla="*/ 676275 h 3033712"/>
                          <a:gd name="connsiteX19" fmla="*/ 1114425 w 1965426"/>
                          <a:gd name="connsiteY19" fmla="*/ 628650 h 3033712"/>
                          <a:gd name="connsiteX20" fmla="*/ 1119188 w 1965426"/>
                          <a:gd name="connsiteY20" fmla="*/ 590550 h 3033712"/>
                          <a:gd name="connsiteX21" fmla="*/ 1090613 w 1965426"/>
                          <a:gd name="connsiteY21" fmla="*/ 500062 h 3033712"/>
                          <a:gd name="connsiteX22" fmla="*/ 1108075 w 1965426"/>
                          <a:gd name="connsiteY22" fmla="*/ 382587 h 3033712"/>
                          <a:gd name="connsiteX23" fmla="*/ 1295400 w 1965426"/>
                          <a:gd name="connsiteY23" fmla="*/ 233362 h 3033712"/>
                          <a:gd name="connsiteX24" fmla="*/ 1484313 w 1965426"/>
                          <a:gd name="connsiteY24" fmla="*/ 82550 h 3033712"/>
                          <a:gd name="connsiteX25" fmla="*/ 1628775 w 1965426"/>
                          <a:gd name="connsiteY25" fmla="*/ 60325 h 3033712"/>
                          <a:gd name="connsiteX26" fmla="*/ 1752600 w 1965426"/>
                          <a:gd name="connsiteY26" fmla="*/ 19050 h 3033712"/>
                          <a:gd name="connsiteX27" fmla="*/ 1752600 w 1965426"/>
                          <a:gd name="connsiteY27" fmla="*/ 0 h 3033712"/>
                          <a:gd name="connsiteX28" fmla="*/ 1962150 w 1965426"/>
                          <a:gd name="connsiteY28" fmla="*/ 4762 h 3033712"/>
                          <a:gd name="connsiteX29" fmla="*/ 1866900 w 1965426"/>
                          <a:gd name="connsiteY29" fmla="*/ 238125 h 3033712"/>
                          <a:gd name="connsiteX30" fmla="*/ 1685925 w 1965426"/>
                          <a:gd name="connsiteY30" fmla="*/ 323850 h 3033712"/>
                          <a:gd name="connsiteX31" fmla="*/ 1547813 w 1965426"/>
                          <a:gd name="connsiteY31" fmla="*/ 409575 h 3033712"/>
                          <a:gd name="connsiteX32" fmla="*/ 1471613 w 1965426"/>
                          <a:gd name="connsiteY32" fmla="*/ 457200 h 3033712"/>
                          <a:gd name="connsiteX33" fmla="*/ 1443038 w 1965426"/>
                          <a:gd name="connsiteY33" fmla="*/ 495300 h 3033712"/>
                          <a:gd name="connsiteX34" fmla="*/ 1423988 w 1965426"/>
                          <a:gd name="connsiteY34" fmla="*/ 523875 h 3033712"/>
                          <a:gd name="connsiteX35" fmla="*/ 1333500 w 1965426"/>
                          <a:gd name="connsiteY35" fmla="*/ 574675 h 3033712"/>
                          <a:gd name="connsiteX36" fmla="*/ 1303338 w 1965426"/>
                          <a:gd name="connsiteY36" fmla="*/ 600075 h 3033712"/>
                          <a:gd name="connsiteX37" fmla="*/ 1257300 w 1965426"/>
                          <a:gd name="connsiteY37" fmla="*/ 690562 h 3033712"/>
                          <a:gd name="connsiteX38" fmla="*/ 1169988 w 1965426"/>
                          <a:gd name="connsiteY38" fmla="*/ 930275 h 3033712"/>
                          <a:gd name="connsiteX39" fmla="*/ 1139825 w 1965426"/>
                          <a:gd name="connsiteY39" fmla="*/ 1066800 h 3033712"/>
                          <a:gd name="connsiteX40" fmla="*/ 1133475 w 1965426"/>
                          <a:gd name="connsiteY40" fmla="*/ 1119187 h 3033712"/>
                          <a:gd name="connsiteX41" fmla="*/ 1123950 w 1965426"/>
                          <a:gd name="connsiteY41" fmla="*/ 1162050 h 3033712"/>
                          <a:gd name="connsiteX42" fmla="*/ 1090613 w 1965426"/>
                          <a:gd name="connsiteY42" fmla="*/ 1271587 h 3033712"/>
                          <a:gd name="connsiteX43" fmla="*/ 823913 w 1965426"/>
                          <a:gd name="connsiteY43" fmla="*/ 2205037 h 3033712"/>
                          <a:gd name="connsiteX44" fmla="*/ 704850 w 1965426"/>
                          <a:gd name="connsiteY44" fmla="*/ 2705100 h 3033712"/>
                          <a:gd name="connsiteX45" fmla="*/ 728663 w 1965426"/>
                          <a:gd name="connsiteY45" fmla="*/ 2752725 h 3033712"/>
                          <a:gd name="connsiteX46" fmla="*/ 742950 w 1965426"/>
                          <a:gd name="connsiteY46" fmla="*/ 2800350 h 3033712"/>
                          <a:gd name="connsiteX47" fmla="*/ 762000 w 1965426"/>
                          <a:gd name="connsiteY47" fmla="*/ 2828925 h 3033712"/>
                          <a:gd name="connsiteX48" fmla="*/ 857250 w 1965426"/>
                          <a:gd name="connsiteY48" fmla="*/ 2847975 h 3033712"/>
                          <a:gd name="connsiteX49" fmla="*/ 1071563 w 1965426"/>
                          <a:gd name="connsiteY49" fmla="*/ 2700337 h 3033712"/>
                          <a:gd name="connsiteX50" fmla="*/ 1166813 w 1965426"/>
                          <a:gd name="connsiteY50" fmla="*/ 2581275 h 3033712"/>
                          <a:gd name="connsiteX51" fmla="*/ 1195388 w 1965426"/>
                          <a:gd name="connsiteY51" fmla="*/ 2533650 h 3033712"/>
                          <a:gd name="connsiteX52" fmla="*/ 1263650 w 1965426"/>
                          <a:gd name="connsiteY52" fmla="*/ 2439987 h 3033712"/>
                          <a:gd name="connsiteX53" fmla="*/ 1338263 w 1965426"/>
                          <a:gd name="connsiteY53" fmla="*/ 2357437 h 3033712"/>
                          <a:gd name="connsiteX54" fmla="*/ 1333500 w 1965426"/>
                          <a:gd name="connsiteY54" fmla="*/ 2333625 h 3033712"/>
                          <a:gd name="connsiteX55" fmla="*/ 1389063 w 1965426"/>
                          <a:gd name="connsiteY55" fmla="*/ 2305050 h 3033712"/>
                          <a:gd name="connsiteX56" fmla="*/ 1490663 w 1965426"/>
                          <a:gd name="connsiteY56" fmla="*/ 2319337 h 3033712"/>
                          <a:gd name="connsiteX57" fmla="*/ 1566863 w 1965426"/>
                          <a:gd name="connsiteY57" fmla="*/ 2352675 h 3033712"/>
                          <a:gd name="connsiteX58" fmla="*/ 1624013 w 1965426"/>
                          <a:gd name="connsiteY58" fmla="*/ 2290762 h 3033712"/>
                          <a:gd name="connsiteX59" fmla="*/ 1719263 w 1965426"/>
                          <a:gd name="connsiteY59" fmla="*/ 2286000 h 3033712"/>
                          <a:gd name="connsiteX60" fmla="*/ 1868488 w 1965426"/>
                          <a:gd name="connsiteY60" fmla="*/ 2193925 h 3033712"/>
                          <a:gd name="connsiteX61" fmla="*/ 1766888 w 1965426"/>
                          <a:gd name="connsiteY61" fmla="*/ 2276475 h 3033712"/>
                          <a:gd name="connsiteX62" fmla="*/ 1695450 w 1965426"/>
                          <a:gd name="connsiteY62" fmla="*/ 2324100 h 3033712"/>
                          <a:gd name="connsiteX63" fmla="*/ 1716088 w 1965426"/>
                          <a:gd name="connsiteY63" fmla="*/ 2390775 h 3033712"/>
                          <a:gd name="connsiteX64" fmla="*/ 1757363 w 1965426"/>
                          <a:gd name="connsiteY64" fmla="*/ 2443162 h 3033712"/>
                          <a:gd name="connsiteX65" fmla="*/ 1758950 w 1965426"/>
                          <a:gd name="connsiteY65" fmla="*/ 2427287 h 3033712"/>
                          <a:gd name="connsiteX66" fmla="*/ 1633538 w 1965426"/>
                          <a:gd name="connsiteY66" fmla="*/ 2398712 h 3033712"/>
                          <a:gd name="connsiteX67" fmla="*/ 1562100 w 1965426"/>
                          <a:gd name="connsiteY67" fmla="*/ 2390775 h 3033712"/>
                          <a:gd name="connsiteX68" fmla="*/ 1485900 w 1965426"/>
                          <a:gd name="connsiteY68" fmla="*/ 2409825 h 3033712"/>
                          <a:gd name="connsiteX69" fmla="*/ 1444625 w 1965426"/>
                          <a:gd name="connsiteY69" fmla="*/ 2436812 h 3033712"/>
                          <a:gd name="connsiteX70" fmla="*/ 1400175 w 1965426"/>
                          <a:gd name="connsiteY70" fmla="*/ 2614612 h 3033712"/>
                          <a:gd name="connsiteX71" fmla="*/ 1409700 w 1965426"/>
                          <a:gd name="connsiteY71" fmla="*/ 2686050 h 3033712"/>
                          <a:gd name="connsiteX72" fmla="*/ 1524000 w 1965426"/>
                          <a:gd name="connsiteY72" fmla="*/ 2786062 h 3033712"/>
                          <a:gd name="connsiteX73" fmla="*/ 1624013 w 1965426"/>
                          <a:gd name="connsiteY73" fmla="*/ 2881312 h 3033712"/>
                          <a:gd name="connsiteX74" fmla="*/ 1733550 w 1965426"/>
                          <a:gd name="connsiteY74" fmla="*/ 2986087 h 3033712"/>
                          <a:gd name="connsiteX75" fmla="*/ 1781175 w 1965426"/>
                          <a:gd name="connsiteY75" fmla="*/ 3033712 h 3033712"/>
                          <a:gd name="connsiteX76" fmla="*/ 1490663 w 1965426"/>
                          <a:gd name="connsiteY76" fmla="*/ 3033712 h 3033712"/>
                          <a:gd name="connsiteX77" fmla="*/ 1428750 w 1965426"/>
                          <a:gd name="connsiteY77" fmla="*/ 2976562 h 3033712"/>
                          <a:gd name="connsiteX78" fmla="*/ 1300163 w 1965426"/>
                          <a:gd name="connsiteY78" fmla="*/ 2919412 h 3033712"/>
                          <a:gd name="connsiteX79" fmla="*/ 1200150 w 1965426"/>
                          <a:gd name="connsiteY79" fmla="*/ 2867025 h 3033712"/>
                          <a:gd name="connsiteX80" fmla="*/ 1047750 w 1965426"/>
                          <a:gd name="connsiteY80" fmla="*/ 2890837 h 3033712"/>
                          <a:gd name="connsiteX81" fmla="*/ 1047750 w 1965426"/>
                          <a:gd name="connsiteY81" fmla="*/ 2933700 h 3033712"/>
                          <a:gd name="connsiteX82" fmla="*/ 1109663 w 1965426"/>
                          <a:gd name="connsiteY82" fmla="*/ 3033712 h 3033712"/>
                          <a:gd name="connsiteX83" fmla="*/ 857250 w 1965426"/>
                          <a:gd name="connsiteY83" fmla="*/ 3033712 h 3033712"/>
                          <a:gd name="connsiteX84" fmla="*/ 747713 w 1965426"/>
                          <a:gd name="connsiteY84" fmla="*/ 2995612 h 3033712"/>
                          <a:gd name="connsiteX85" fmla="*/ 676275 w 1965426"/>
                          <a:gd name="connsiteY85" fmla="*/ 2981325 h 3033712"/>
                          <a:gd name="connsiteX86" fmla="*/ 528638 w 1965426"/>
                          <a:gd name="connsiteY86" fmla="*/ 2797175 h 3033712"/>
                          <a:gd name="connsiteX87" fmla="*/ 442913 w 1965426"/>
                          <a:gd name="connsiteY87" fmla="*/ 2776537 h 3033712"/>
                          <a:gd name="connsiteX88" fmla="*/ 319088 w 1965426"/>
                          <a:gd name="connsiteY88" fmla="*/ 2833687 h 3033712"/>
                          <a:gd name="connsiteX89" fmla="*/ 295275 w 1965426"/>
                          <a:gd name="connsiteY89" fmla="*/ 2900362 h 3033712"/>
                          <a:gd name="connsiteX90" fmla="*/ 295275 w 1965426"/>
                          <a:gd name="connsiteY90" fmla="*/ 2967037 h 3033712"/>
                          <a:gd name="connsiteX91" fmla="*/ 304800 w 1965426"/>
                          <a:gd name="connsiteY91" fmla="*/ 3024187 h 3033712"/>
                          <a:gd name="connsiteX92" fmla="*/ 0 w 1965426"/>
                          <a:gd name="connsiteY92" fmla="*/ 3014662 h 3033712"/>
                          <a:gd name="connsiteX0" fmla="*/ 0 w 1904849"/>
                          <a:gd name="connsiteY0" fmla="*/ 3028950 h 3048000"/>
                          <a:gd name="connsiteX1" fmla="*/ 38100 w 1904849"/>
                          <a:gd name="connsiteY1" fmla="*/ 2867025 h 3048000"/>
                          <a:gd name="connsiteX2" fmla="*/ 61913 w 1904849"/>
                          <a:gd name="connsiteY2" fmla="*/ 2628900 h 3048000"/>
                          <a:gd name="connsiteX3" fmla="*/ 142875 w 1904849"/>
                          <a:gd name="connsiteY3" fmla="*/ 2500313 h 3048000"/>
                          <a:gd name="connsiteX4" fmla="*/ 206375 w 1904849"/>
                          <a:gd name="connsiteY4" fmla="*/ 2416175 h 3048000"/>
                          <a:gd name="connsiteX5" fmla="*/ 276225 w 1904849"/>
                          <a:gd name="connsiteY5" fmla="*/ 2360613 h 3048000"/>
                          <a:gd name="connsiteX6" fmla="*/ 428625 w 1904849"/>
                          <a:gd name="connsiteY6" fmla="*/ 2298700 h 3048000"/>
                          <a:gd name="connsiteX7" fmla="*/ 557213 w 1904849"/>
                          <a:gd name="connsiteY7" fmla="*/ 2224088 h 3048000"/>
                          <a:gd name="connsiteX8" fmla="*/ 590550 w 1904849"/>
                          <a:gd name="connsiteY8" fmla="*/ 2147888 h 3048000"/>
                          <a:gd name="connsiteX9" fmla="*/ 600075 w 1904849"/>
                          <a:gd name="connsiteY9" fmla="*/ 2128838 h 3048000"/>
                          <a:gd name="connsiteX10" fmla="*/ 609600 w 1904849"/>
                          <a:gd name="connsiteY10" fmla="*/ 2038350 h 3048000"/>
                          <a:gd name="connsiteX11" fmla="*/ 633413 w 1904849"/>
                          <a:gd name="connsiteY11" fmla="*/ 1905000 h 3048000"/>
                          <a:gd name="connsiteX12" fmla="*/ 647700 w 1904849"/>
                          <a:gd name="connsiteY12" fmla="*/ 1795463 h 3048000"/>
                          <a:gd name="connsiteX13" fmla="*/ 738188 w 1904849"/>
                          <a:gd name="connsiteY13" fmla="*/ 1495425 h 3048000"/>
                          <a:gd name="connsiteX14" fmla="*/ 781050 w 1904849"/>
                          <a:gd name="connsiteY14" fmla="*/ 1295400 h 3048000"/>
                          <a:gd name="connsiteX15" fmla="*/ 838200 w 1904849"/>
                          <a:gd name="connsiteY15" fmla="*/ 1047750 h 3048000"/>
                          <a:gd name="connsiteX16" fmla="*/ 966788 w 1904849"/>
                          <a:gd name="connsiteY16" fmla="*/ 819150 h 3048000"/>
                          <a:gd name="connsiteX17" fmla="*/ 1100138 w 1904849"/>
                          <a:gd name="connsiteY17" fmla="*/ 723900 h 3048000"/>
                          <a:gd name="connsiteX18" fmla="*/ 1114425 w 1904849"/>
                          <a:gd name="connsiteY18" fmla="*/ 690563 h 3048000"/>
                          <a:gd name="connsiteX19" fmla="*/ 1114425 w 1904849"/>
                          <a:gd name="connsiteY19" fmla="*/ 642938 h 3048000"/>
                          <a:gd name="connsiteX20" fmla="*/ 1119188 w 1904849"/>
                          <a:gd name="connsiteY20" fmla="*/ 604838 h 3048000"/>
                          <a:gd name="connsiteX21" fmla="*/ 1090613 w 1904849"/>
                          <a:gd name="connsiteY21" fmla="*/ 514350 h 3048000"/>
                          <a:gd name="connsiteX22" fmla="*/ 1108075 w 1904849"/>
                          <a:gd name="connsiteY22" fmla="*/ 396875 h 3048000"/>
                          <a:gd name="connsiteX23" fmla="*/ 1295400 w 1904849"/>
                          <a:gd name="connsiteY23" fmla="*/ 247650 h 3048000"/>
                          <a:gd name="connsiteX24" fmla="*/ 1484313 w 1904849"/>
                          <a:gd name="connsiteY24" fmla="*/ 96838 h 3048000"/>
                          <a:gd name="connsiteX25" fmla="*/ 1628775 w 1904849"/>
                          <a:gd name="connsiteY25" fmla="*/ 74613 h 3048000"/>
                          <a:gd name="connsiteX26" fmla="*/ 1752600 w 1904849"/>
                          <a:gd name="connsiteY26" fmla="*/ 33338 h 3048000"/>
                          <a:gd name="connsiteX27" fmla="*/ 1752600 w 1904849"/>
                          <a:gd name="connsiteY27" fmla="*/ 14288 h 3048000"/>
                          <a:gd name="connsiteX28" fmla="*/ 1892300 w 1904849"/>
                          <a:gd name="connsiteY28" fmla="*/ 0 h 3048000"/>
                          <a:gd name="connsiteX29" fmla="*/ 1866900 w 1904849"/>
                          <a:gd name="connsiteY29" fmla="*/ 252413 h 3048000"/>
                          <a:gd name="connsiteX30" fmla="*/ 1685925 w 1904849"/>
                          <a:gd name="connsiteY30" fmla="*/ 338138 h 3048000"/>
                          <a:gd name="connsiteX31" fmla="*/ 1547813 w 1904849"/>
                          <a:gd name="connsiteY31" fmla="*/ 423863 h 3048000"/>
                          <a:gd name="connsiteX32" fmla="*/ 1471613 w 1904849"/>
                          <a:gd name="connsiteY32" fmla="*/ 471488 h 3048000"/>
                          <a:gd name="connsiteX33" fmla="*/ 1443038 w 1904849"/>
                          <a:gd name="connsiteY33" fmla="*/ 509588 h 3048000"/>
                          <a:gd name="connsiteX34" fmla="*/ 1423988 w 1904849"/>
                          <a:gd name="connsiteY34" fmla="*/ 538163 h 3048000"/>
                          <a:gd name="connsiteX35" fmla="*/ 1333500 w 1904849"/>
                          <a:gd name="connsiteY35" fmla="*/ 588963 h 3048000"/>
                          <a:gd name="connsiteX36" fmla="*/ 1303338 w 1904849"/>
                          <a:gd name="connsiteY36" fmla="*/ 614363 h 3048000"/>
                          <a:gd name="connsiteX37" fmla="*/ 1257300 w 1904849"/>
                          <a:gd name="connsiteY37" fmla="*/ 704850 h 3048000"/>
                          <a:gd name="connsiteX38" fmla="*/ 1169988 w 1904849"/>
                          <a:gd name="connsiteY38" fmla="*/ 944563 h 3048000"/>
                          <a:gd name="connsiteX39" fmla="*/ 1139825 w 1904849"/>
                          <a:gd name="connsiteY39" fmla="*/ 1081088 h 3048000"/>
                          <a:gd name="connsiteX40" fmla="*/ 1133475 w 1904849"/>
                          <a:gd name="connsiteY40" fmla="*/ 1133475 h 3048000"/>
                          <a:gd name="connsiteX41" fmla="*/ 1123950 w 1904849"/>
                          <a:gd name="connsiteY41" fmla="*/ 1176338 h 3048000"/>
                          <a:gd name="connsiteX42" fmla="*/ 1090613 w 1904849"/>
                          <a:gd name="connsiteY42" fmla="*/ 1285875 h 3048000"/>
                          <a:gd name="connsiteX43" fmla="*/ 823913 w 1904849"/>
                          <a:gd name="connsiteY43" fmla="*/ 2219325 h 3048000"/>
                          <a:gd name="connsiteX44" fmla="*/ 704850 w 1904849"/>
                          <a:gd name="connsiteY44" fmla="*/ 2719388 h 3048000"/>
                          <a:gd name="connsiteX45" fmla="*/ 728663 w 1904849"/>
                          <a:gd name="connsiteY45" fmla="*/ 2767013 h 3048000"/>
                          <a:gd name="connsiteX46" fmla="*/ 742950 w 1904849"/>
                          <a:gd name="connsiteY46" fmla="*/ 2814638 h 3048000"/>
                          <a:gd name="connsiteX47" fmla="*/ 762000 w 1904849"/>
                          <a:gd name="connsiteY47" fmla="*/ 2843213 h 3048000"/>
                          <a:gd name="connsiteX48" fmla="*/ 857250 w 1904849"/>
                          <a:gd name="connsiteY48" fmla="*/ 2862263 h 3048000"/>
                          <a:gd name="connsiteX49" fmla="*/ 1071563 w 1904849"/>
                          <a:gd name="connsiteY49" fmla="*/ 2714625 h 3048000"/>
                          <a:gd name="connsiteX50" fmla="*/ 1166813 w 1904849"/>
                          <a:gd name="connsiteY50" fmla="*/ 2595563 h 3048000"/>
                          <a:gd name="connsiteX51" fmla="*/ 1195388 w 1904849"/>
                          <a:gd name="connsiteY51" fmla="*/ 2547938 h 3048000"/>
                          <a:gd name="connsiteX52" fmla="*/ 1263650 w 1904849"/>
                          <a:gd name="connsiteY52" fmla="*/ 2454275 h 3048000"/>
                          <a:gd name="connsiteX53" fmla="*/ 1338263 w 1904849"/>
                          <a:gd name="connsiteY53" fmla="*/ 2371725 h 3048000"/>
                          <a:gd name="connsiteX54" fmla="*/ 1333500 w 1904849"/>
                          <a:gd name="connsiteY54" fmla="*/ 2347913 h 3048000"/>
                          <a:gd name="connsiteX55" fmla="*/ 1389063 w 1904849"/>
                          <a:gd name="connsiteY55" fmla="*/ 2319338 h 3048000"/>
                          <a:gd name="connsiteX56" fmla="*/ 1490663 w 1904849"/>
                          <a:gd name="connsiteY56" fmla="*/ 2333625 h 3048000"/>
                          <a:gd name="connsiteX57" fmla="*/ 1566863 w 1904849"/>
                          <a:gd name="connsiteY57" fmla="*/ 2366963 h 3048000"/>
                          <a:gd name="connsiteX58" fmla="*/ 1624013 w 1904849"/>
                          <a:gd name="connsiteY58" fmla="*/ 2305050 h 3048000"/>
                          <a:gd name="connsiteX59" fmla="*/ 1719263 w 1904849"/>
                          <a:gd name="connsiteY59" fmla="*/ 2300288 h 3048000"/>
                          <a:gd name="connsiteX60" fmla="*/ 1868488 w 1904849"/>
                          <a:gd name="connsiteY60" fmla="*/ 2208213 h 3048000"/>
                          <a:gd name="connsiteX61" fmla="*/ 1766888 w 1904849"/>
                          <a:gd name="connsiteY61" fmla="*/ 2290763 h 3048000"/>
                          <a:gd name="connsiteX62" fmla="*/ 1695450 w 1904849"/>
                          <a:gd name="connsiteY62" fmla="*/ 2338388 h 3048000"/>
                          <a:gd name="connsiteX63" fmla="*/ 1716088 w 1904849"/>
                          <a:gd name="connsiteY63" fmla="*/ 2405063 h 3048000"/>
                          <a:gd name="connsiteX64" fmla="*/ 1757363 w 1904849"/>
                          <a:gd name="connsiteY64" fmla="*/ 2457450 h 3048000"/>
                          <a:gd name="connsiteX65" fmla="*/ 1758950 w 1904849"/>
                          <a:gd name="connsiteY65" fmla="*/ 2441575 h 3048000"/>
                          <a:gd name="connsiteX66" fmla="*/ 1633538 w 1904849"/>
                          <a:gd name="connsiteY66" fmla="*/ 2413000 h 3048000"/>
                          <a:gd name="connsiteX67" fmla="*/ 1562100 w 1904849"/>
                          <a:gd name="connsiteY67" fmla="*/ 2405063 h 3048000"/>
                          <a:gd name="connsiteX68" fmla="*/ 1485900 w 1904849"/>
                          <a:gd name="connsiteY68" fmla="*/ 2424113 h 3048000"/>
                          <a:gd name="connsiteX69" fmla="*/ 1444625 w 1904849"/>
                          <a:gd name="connsiteY69" fmla="*/ 2451100 h 3048000"/>
                          <a:gd name="connsiteX70" fmla="*/ 1400175 w 1904849"/>
                          <a:gd name="connsiteY70" fmla="*/ 2628900 h 3048000"/>
                          <a:gd name="connsiteX71" fmla="*/ 1409700 w 1904849"/>
                          <a:gd name="connsiteY71" fmla="*/ 2700338 h 3048000"/>
                          <a:gd name="connsiteX72" fmla="*/ 1524000 w 1904849"/>
                          <a:gd name="connsiteY72" fmla="*/ 2800350 h 3048000"/>
                          <a:gd name="connsiteX73" fmla="*/ 1624013 w 1904849"/>
                          <a:gd name="connsiteY73" fmla="*/ 2895600 h 3048000"/>
                          <a:gd name="connsiteX74" fmla="*/ 1733550 w 1904849"/>
                          <a:gd name="connsiteY74" fmla="*/ 3000375 h 3048000"/>
                          <a:gd name="connsiteX75" fmla="*/ 1781175 w 1904849"/>
                          <a:gd name="connsiteY75" fmla="*/ 3048000 h 3048000"/>
                          <a:gd name="connsiteX76" fmla="*/ 1490663 w 1904849"/>
                          <a:gd name="connsiteY76" fmla="*/ 3048000 h 3048000"/>
                          <a:gd name="connsiteX77" fmla="*/ 1428750 w 1904849"/>
                          <a:gd name="connsiteY77" fmla="*/ 2990850 h 3048000"/>
                          <a:gd name="connsiteX78" fmla="*/ 1300163 w 1904849"/>
                          <a:gd name="connsiteY78" fmla="*/ 2933700 h 3048000"/>
                          <a:gd name="connsiteX79" fmla="*/ 1200150 w 1904849"/>
                          <a:gd name="connsiteY79" fmla="*/ 2881313 h 3048000"/>
                          <a:gd name="connsiteX80" fmla="*/ 1047750 w 1904849"/>
                          <a:gd name="connsiteY80" fmla="*/ 2905125 h 3048000"/>
                          <a:gd name="connsiteX81" fmla="*/ 1047750 w 1904849"/>
                          <a:gd name="connsiteY81" fmla="*/ 2947988 h 3048000"/>
                          <a:gd name="connsiteX82" fmla="*/ 1109663 w 1904849"/>
                          <a:gd name="connsiteY82" fmla="*/ 3048000 h 3048000"/>
                          <a:gd name="connsiteX83" fmla="*/ 857250 w 1904849"/>
                          <a:gd name="connsiteY83" fmla="*/ 3048000 h 3048000"/>
                          <a:gd name="connsiteX84" fmla="*/ 747713 w 1904849"/>
                          <a:gd name="connsiteY84" fmla="*/ 3009900 h 3048000"/>
                          <a:gd name="connsiteX85" fmla="*/ 676275 w 1904849"/>
                          <a:gd name="connsiteY85" fmla="*/ 2995613 h 3048000"/>
                          <a:gd name="connsiteX86" fmla="*/ 528638 w 1904849"/>
                          <a:gd name="connsiteY86" fmla="*/ 2811463 h 3048000"/>
                          <a:gd name="connsiteX87" fmla="*/ 442913 w 1904849"/>
                          <a:gd name="connsiteY87" fmla="*/ 2790825 h 3048000"/>
                          <a:gd name="connsiteX88" fmla="*/ 319088 w 1904849"/>
                          <a:gd name="connsiteY88" fmla="*/ 2847975 h 3048000"/>
                          <a:gd name="connsiteX89" fmla="*/ 295275 w 1904849"/>
                          <a:gd name="connsiteY89" fmla="*/ 2914650 h 3048000"/>
                          <a:gd name="connsiteX90" fmla="*/ 295275 w 1904849"/>
                          <a:gd name="connsiteY90" fmla="*/ 2981325 h 3048000"/>
                          <a:gd name="connsiteX91" fmla="*/ 304800 w 1904849"/>
                          <a:gd name="connsiteY91" fmla="*/ 3038475 h 3048000"/>
                          <a:gd name="connsiteX92" fmla="*/ 0 w 1904849"/>
                          <a:gd name="connsiteY92" fmla="*/ 3028950 h 3048000"/>
                          <a:gd name="connsiteX0" fmla="*/ 0 w 1904849"/>
                          <a:gd name="connsiteY0" fmla="*/ 3028950 h 3048000"/>
                          <a:gd name="connsiteX1" fmla="*/ 38100 w 1904849"/>
                          <a:gd name="connsiteY1" fmla="*/ 2867025 h 3048000"/>
                          <a:gd name="connsiteX2" fmla="*/ 61913 w 1904849"/>
                          <a:gd name="connsiteY2" fmla="*/ 2628900 h 3048000"/>
                          <a:gd name="connsiteX3" fmla="*/ 142875 w 1904849"/>
                          <a:gd name="connsiteY3" fmla="*/ 2500313 h 3048000"/>
                          <a:gd name="connsiteX4" fmla="*/ 206375 w 1904849"/>
                          <a:gd name="connsiteY4" fmla="*/ 2416175 h 3048000"/>
                          <a:gd name="connsiteX5" fmla="*/ 276225 w 1904849"/>
                          <a:gd name="connsiteY5" fmla="*/ 2360613 h 3048000"/>
                          <a:gd name="connsiteX6" fmla="*/ 428625 w 1904849"/>
                          <a:gd name="connsiteY6" fmla="*/ 2298700 h 3048000"/>
                          <a:gd name="connsiteX7" fmla="*/ 557213 w 1904849"/>
                          <a:gd name="connsiteY7" fmla="*/ 2224088 h 3048000"/>
                          <a:gd name="connsiteX8" fmla="*/ 590550 w 1904849"/>
                          <a:gd name="connsiteY8" fmla="*/ 2147888 h 3048000"/>
                          <a:gd name="connsiteX9" fmla="*/ 600075 w 1904849"/>
                          <a:gd name="connsiteY9" fmla="*/ 2128838 h 3048000"/>
                          <a:gd name="connsiteX10" fmla="*/ 609600 w 1904849"/>
                          <a:gd name="connsiteY10" fmla="*/ 2038350 h 3048000"/>
                          <a:gd name="connsiteX11" fmla="*/ 633413 w 1904849"/>
                          <a:gd name="connsiteY11" fmla="*/ 1905000 h 3048000"/>
                          <a:gd name="connsiteX12" fmla="*/ 647700 w 1904849"/>
                          <a:gd name="connsiteY12" fmla="*/ 1795463 h 3048000"/>
                          <a:gd name="connsiteX13" fmla="*/ 738188 w 1904849"/>
                          <a:gd name="connsiteY13" fmla="*/ 1495425 h 3048000"/>
                          <a:gd name="connsiteX14" fmla="*/ 781050 w 1904849"/>
                          <a:gd name="connsiteY14" fmla="*/ 1295400 h 3048000"/>
                          <a:gd name="connsiteX15" fmla="*/ 838200 w 1904849"/>
                          <a:gd name="connsiteY15" fmla="*/ 1047750 h 3048000"/>
                          <a:gd name="connsiteX16" fmla="*/ 966788 w 1904849"/>
                          <a:gd name="connsiteY16" fmla="*/ 819150 h 3048000"/>
                          <a:gd name="connsiteX17" fmla="*/ 1100138 w 1904849"/>
                          <a:gd name="connsiteY17" fmla="*/ 723900 h 3048000"/>
                          <a:gd name="connsiteX18" fmla="*/ 1114425 w 1904849"/>
                          <a:gd name="connsiteY18" fmla="*/ 690563 h 3048000"/>
                          <a:gd name="connsiteX19" fmla="*/ 1114425 w 1904849"/>
                          <a:gd name="connsiteY19" fmla="*/ 642938 h 3048000"/>
                          <a:gd name="connsiteX20" fmla="*/ 1119188 w 1904849"/>
                          <a:gd name="connsiteY20" fmla="*/ 604838 h 3048000"/>
                          <a:gd name="connsiteX21" fmla="*/ 1090613 w 1904849"/>
                          <a:gd name="connsiteY21" fmla="*/ 514350 h 3048000"/>
                          <a:gd name="connsiteX22" fmla="*/ 1108075 w 1904849"/>
                          <a:gd name="connsiteY22" fmla="*/ 396875 h 3048000"/>
                          <a:gd name="connsiteX23" fmla="*/ 1295400 w 1904849"/>
                          <a:gd name="connsiteY23" fmla="*/ 247650 h 3048000"/>
                          <a:gd name="connsiteX24" fmla="*/ 1484313 w 1904849"/>
                          <a:gd name="connsiteY24" fmla="*/ 96838 h 3048000"/>
                          <a:gd name="connsiteX25" fmla="*/ 1628775 w 1904849"/>
                          <a:gd name="connsiteY25" fmla="*/ 74613 h 3048000"/>
                          <a:gd name="connsiteX26" fmla="*/ 1752600 w 1904849"/>
                          <a:gd name="connsiteY26" fmla="*/ 33338 h 3048000"/>
                          <a:gd name="connsiteX27" fmla="*/ 1752600 w 1904849"/>
                          <a:gd name="connsiteY27" fmla="*/ 14288 h 3048000"/>
                          <a:gd name="connsiteX28" fmla="*/ 1892300 w 1904849"/>
                          <a:gd name="connsiteY28" fmla="*/ 0 h 3048000"/>
                          <a:gd name="connsiteX29" fmla="*/ 1866900 w 1904849"/>
                          <a:gd name="connsiteY29" fmla="*/ 252413 h 3048000"/>
                          <a:gd name="connsiteX30" fmla="*/ 1685925 w 1904849"/>
                          <a:gd name="connsiteY30" fmla="*/ 338138 h 3048000"/>
                          <a:gd name="connsiteX31" fmla="*/ 1547813 w 1904849"/>
                          <a:gd name="connsiteY31" fmla="*/ 423863 h 3048000"/>
                          <a:gd name="connsiteX32" fmla="*/ 1471613 w 1904849"/>
                          <a:gd name="connsiteY32" fmla="*/ 471488 h 3048000"/>
                          <a:gd name="connsiteX33" fmla="*/ 1443038 w 1904849"/>
                          <a:gd name="connsiteY33" fmla="*/ 509588 h 3048000"/>
                          <a:gd name="connsiteX34" fmla="*/ 1423988 w 1904849"/>
                          <a:gd name="connsiteY34" fmla="*/ 538163 h 3048000"/>
                          <a:gd name="connsiteX35" fmla="*/ 1333500 w 1904849"/>
                          <a:gd name="connsiteY35" fmla="*/ 588963 h 3048000"/>
                          <a:gd name="connsiteX36" fmla="*/ 1303338 w 1904849"/>
                          <a:gd name="connsiteY36" fmla="*/ 614363 h 3048000"/>
                          <a:gd name="connsiteX37" fmla="*/ 1257300 w 1904849"/>
                          <a:gd name="connsiteY37" fmla="*/ 704850 h 3048000"/>
                          <a:gd name="connsiteX38" fmla="*/ 1169988 w 1904849"/>
                          <a:gd name="connsiteY38" fmla="*/ 944563 h 3048000"/>
                          <a:gd name="connsiteX39" fmla="*/ 1139825 w 1904849"/>
                          <a:gd name="connsiteY39" fmla="*/ 1081088 h 3048000"/>
                          <a:gd name="connsiteX40" fmla="*/ 1133475 w 1904849"/>
                          <a:gd name="connsiteY40" fmla="*/ 1133475 h 3048000"/>
                          <a:gd name="connsiteX41" fmla="*/ 1123950 w 1904849"/>
                          <a:gd name="connsiteY41" fmla="*/ 1176338 h 3048000"/>
                          <a:gd name="connsiteX42" fmla="*/ 1090613 w 1904849"/>
                          <a:gd name="connsiteY42" fmla="*/ 1285875 h 3048000"/>
                          <a:gd name="connsiteX43" fmla="*/ 823913 w 1904849"/>
                          <a:gd name="connsiteY43" fmla="*/ 2219325 h 3048000"/>
                          <a:gd name="connsiteX44" fmla="*/ 704850 w 1904849"/>
                          <a:gd name="connsiteY44" fmla="*/ 2719388 h 3048000"/>
                          <a:gd name="connsiteX45" fmla="*/ 728663 w 1904849"/>
                          <a:gd name="connsiteY45" fmla="*/ 2767013 h 3048000"/>
                          <a:gd name="connsiteX46" fmla="*/ 742950 w 1904849"/>
                          <a:gd name="connsiteY46" fmla="*/ 2814638 h 3048000"/>
                          <a:gd name="connsiteX47" fmla="*/ 762000 w 1904849"/>
                          <a:gd name="connsiteY47" fmla="*/ 2843213 h 3048000"/>
                          <a:gd name="connsiteX48" fmla="*/ 857250 w 1904849"/>
                          <a:gd name="connsiteY48" fmla="*/ 2862263 h 3048000"/>
                          <a:gd name="connsiteX49" fmla="*/ 1071563 w 1904849"/>
                          <a:gd name="connsiteY49" fmla="*/ 2714625 h 3048000"/>
                          <a:gd name="connsiteX50" fmla="*/ 1166813 w 1904849"/>
                          <a:gd name="connsiteY50" fmla="*/ 2595563 h 3048000"/>
                          <a:gd name="connsiteX51" fmla="*/ 1195388 w 1904849"/>
                          <a:gd name="connsiteY51" fmla="*/ 2547938 h 3048000"/>
                          <a:gd name="connsiteX52" fmla="*/ 1263650 w 1904849"/>
                          <a:gd name="connsiteY52" fmla="*/ 2454275 h 3048000"/>
                          <a:gd name="connsiteX53" fmla="*/ 1338263 w 1904849"/>
                          <a:gd name="connsiteY53" fmla="*/ 2371725 h 3048000"/>
                          <a:gd name="connsiteX54" fmla="*/ 1333500 w 1904849"/>
                          <a:gd name="connsiteY54" fmla="*/ 2347913 h 3048000"/>
                          <a:gd name="connsiteX55" fmla="*/ 1389063 w 1904849"/>
                          <a:gd name="connsiteY55" fmla="*/ 2319338 h 3048000"/>
                          <a:gd name="connsiteX56" fmla="*/ 1490663 w 1904849"/>
                          <a:gd name="connsiteY56" fmla="*/ 2333625 h 3048000"/>
                          <a:gd name="connsiteX57" fmla="*/ 1566863 w 1904849"/>
                          <a:gd name="connsiteY57" fmla="*/ 2366963 h 3048000"/>
                          <a:gd name="connsiteX58" fmla="*/ 1624013 w 1904849"/>
                          <a:gd name="connsiteY58" fmla="*/ 2305050 h 3048000"/>
                          <a:gd name="connsiteX59" fmla="*/ 1719263 w 1904849"/>
                          <a:gd name="connsiteY59" fmla="*/ 2300288 h 3048000"/>
                          <a:gd name="connsiteX60" fmla="*/ 1868488 w 1904849"/>
                          <a:gd name="connsiteY60" fmla="*/ 2208213 h 3048000"/>
                          <a:gd name="connsiteX61" fmla="*/ 1766888 w 1904849"/>
                          <a:gd name="connsiteY61" fmla="*/ 2290763 h 3048000"/>
                          <a:gd name="connsiteX62" fmla="*/ 1695450 w 1904849"/>
                          <a:gd name="connsiteY62" fmla="*/ 2338388 h 3048000"/>
                          <a:gd name="connsiteX63" fmla="*/ 1716088 w 1904849"/>
                          <a:gd name="connsiteY63" fmla="*/ 2405063 h 3048000"/>
                          <a:gd name="connsiteX64" fmla="*/ 1757363 w 1904849"/>
                          <a:gd name="connsiteY64" fmla="*/ 2457450 h 3048000"/>
                          <a:gd name="connsiteX65" fmla="*/ 1758950 w 1904849"/>
                          <a:gd name="connsiteY65" fmla="*/ 2441575 h 3048000"/>
                          <a:gd name="connsiteX66" fmla="*/ 1633538 w 1904849"/>
                          <a:gd name="connsiteY66" fmla="*/ 2413000 h 3048000"/>
                          <a:gd name="connsiteX67" fmla="*/ 1562100 w 1904849"/>
                          <a:gd name="connsiteY67" fmla="*/ 2405063 h 3048000"/>
                          <a:gd name="connsiteX68" fmla="*/ 1485900 w 1904849"/>
                          <a:gd name="connsiteY68" fmla="*/ 2424113 h 3048000"/>
                          <a:gd name="connsiteX69" fmla="*/ 1444625 w 1904849"/>
                          <a:gd name="connsiteY69" fmla="*/ 2451100 h 3048000"/>
                          <a:gd name="connsiteX70" fmla="*/ 1400175 w 1904849"/>
                          <a:gd name="connsiteY70" fmla="*/ 2628900 h 3048000"/>
                          <a:gd name="connsiteX71" fmla="*/ 1409700 w 1904849"/>
                          <a:gd name="connsiteY71" fmla="*/ 2700338 h 3048000"/>
                          <a:gd name="connsiteX72" fmla="*/ 1524000 w 1904849"/>
                          <a:gd name="connsiteY72" fmla="*/ 2800350 h 3048000"/>
                          <a:gd name="connsiteX73" fmla="*/ 1624013 w 1904849"/>
                          <a:gd name="connsiteY73" fmla="*/ 2895600 h 3048000"/>
                          <a:gd name="connsiteX74" fmla="*/ 1733550 w 1904849"/>
                          <a:gd name="connsiteY74" fmla="*/ 3000375 h 3048000"/>
                          <a:gd name="connsiteX75" fmla="*/ 1781175 w 1904849"/>
                          <a:gd name="connsiteY75" fmla="*/ 3048000 h 3048000"/>
                          <a:gd name="connsiteX76" fmla="*/ 1490663 w 1904849"/>
                          <a:gd name="connsiteY76" fmla="*/ 3048000 h 3048000"/>
                          <a:gd name="connsiteX77" fmla="*/ 1428750 w 1904849"/>
                          <a:gd name="connsiteY77" fmla="*/ 2990850 h 3048000"/>
                          <a:gd name="connsiteX78" fmla="*/ 1300163 w 1904849"/>
                          <a:gd name="connsiteY78" fmla="*/ 2933700 h 3048000"/>
                          <a:gd name="connsiteX79" fmla="*/ 1200150 w 1904849"/>
                          <a:gd name="connsiteY79" fmla="*/ 2881313 h 3048000"/>
                          <a:gd name="connsiteX80" fmla="*/ 1047750 w 1904849"/>
                          <a:gd name="connsiteY80" fmla="*/ 2905125 h 3048000"/>
                          <a:gd name="connsiteX81" fmla="*/ 1047750 w 1904849"/>
                          <a:gd name="connsiteY81" fmla="*/ 2947988 h 3048000"/>
                          <a:gd name="connsiteX82" fmla="*/ 1109663 w 1904849"/>
                          <a:gd name="connsiteY82" fmla="*/ 3048000 h 3048000"/>
                          <a:gd name="connsiteX83" fmla="*/ 857250 w 1904849"/>
                          <a:gd name="connsiteY83" fmla="*/ 3048000 h 3048000"/>
                          <a:gd name="connsiteX84" fmla="*/ 747713 w 1904849"/>
                          <a:gd name="connsiteY84" fmla="*/ 3009900 h 3048000"/>
                          <a:gd name="connsiteX85" fmla="*/ 676275 w 1904849"/>
                          <a:gd name="connsiteY85" fmla="*/ 2995613 h 3048000"/>
                          <a:gd name="connsiteX86" fmla="*/ 528638 w 1904849"/>
                          <a:gd name="connsiteY86" fmla="*/ 2811463 h 3048000"/>
                          <a:gd name="connsiteX87" fmla="*/ 442913 w 1904849"/>
                          <a:gd name="connsiteY87" fmla="*/ 2790825 h 3048000"/>
                          <a:gd name="connsiteX88" fmla="*/ 319088 w 1904849"/>
                          <a:gd name="connsiteY88" fmla="*/ 2847975 h 3048000"/>
                          <a:gd name="connsiteX89" fmla="*/ 295275 w 1904849"/>
                          <a:gd name="connsiteY89" fmla="*/ 2914650 h 3048000"/>
                          <a:gd name="connsiteX90" fmla="*/ 295275 w 1904849"/>
                          <a:gd name="connsiteY90" fmla="*/ 2981325 h 3048000"/>
                          <a:gd name="connsiteX91" fmla="*/ 304800 w 1904849"/>
                          <a:gd name="connsiteY91" fmla="*/ 3038475 h 3048000"/>
                          <a:gd name="connsiteX92" fmla="*/ 0 w 1904849"/>
                          <a:gd name="connsiteY92" fmla="*/ 3028950 h 3048000"/>
                          <a:gd name="connsiteX0" fmla="*/ 0 w 1904849"/>
                          <a:gd name="connsiteY0" fmla="*/ 3028950 h 3048000"/>
                          <a:gd name="connsiteX1" fmla="*/ 38100 w 1904849"/>
                          <a:gd name="connsiteY1" fmla="*/ 2867025 h 3048000"/>
                          <a:gd name="connsiteX2" fmla="*/ 61913 w 1904849"/>
                          <a:gd name="connsiteY2" fmla="*/ 2628900 h 3048000"/>
                          <a:gd name="connsiteX3" fmla="*/ 142875 w 1904849"/>
                          <a:gd name="connsiteY3" fmla="*/ 2500313 h 3048000"/>
                          <a:gd name="connsiteX4" fmla="*/ 206375 w 1904849"/>
                          <a:gd name="connsiteY4" fmla="*/ 2416175 h 3048000"/>
                          <a:gd name="connsiteX5" fmla="*/ 276225 w 1904849"/>
                          <a:gd name="connsiteY5" fmla="*/ 2360613 h 3048000"/>
                          <a:gd name="connsiteX6" fmla="*/ 428625 w 1904849"/>
                          <a:gd name="connsiteY6" fmla="*/ 2298700 h 3048000"/>
                          <a:gd name="connsiteX7" fmla="*/ 557213 w 1904849"/>
                          <a:gd name="connsiteY7" fmla="*/ 2224088 h 3048000"/>
                          <a:gd name="connsiteX8" fmla="*/ 590550 w 1904849"/>
                          <a:gd name="connsiteY8" fmla="*/ 2147888 h 3048000"/>
                          <a:gd name="connsiteX9" fmla="*/ 600075 w 1904849"/>
                          <a:gd name="connsiteY9" fmla="*/ 2128838 h 3048000"/>
                          <a:gd name="connsiteX10" fmla="*/ 609600 w 1904849"/>
                          <a:gd name="connsiteY10" fmla="*/ 2038350 h 3048000"/>
                          <a:gd name="connsiteX11" fmla="*/ 633413 w 1904849"/>
                          <a:gd name="connsiteY11" fmla="*/ 1905000 h 3048000"/>
                          <a:gd name="connsiteX12" fmla="*/ 647700 w 1904849"/>
                          <a:gd name="connsiteY12" fmla="*/ 1795463 h 3048000"/>
                          <a:gd name="connsiteX13" fmla="*/ 738188 w 1904849"/>
                          <a:gd name="connsiteY13" fmla="*/ 1495425 h 3048000"/>
                          <a:gd name="connsiteX14" fmla="*/ 781050 w 1904849"/>
                          <a:gd name="connsiteY14" fmla="*/ 1295400 h 3048000"/>
                          <a:gd name="connsiteX15" fmla="*/ 838200 w 1904849"/>
                          <a:gd name="connsiteY15" fmla="*/ 1047750 h 3048000"/>
                          <a:gd name="connsiteX16" fmla="*/ 966788 w 1904849"/>
                          <a:gd name="connsiteY16" fmla="*/ 819150 h 3048000"/>
                          <a:gd name="connsiteX17" fmla="*/ 1100138 w 1904849"/>
                          <a:gd name="connsiteY17" fmla="*/ 723900 h 3048000"/>
                          <a:gd name="connsiteX18" fmla="*/ 1114425 w 1904849"/>
                          <a:gd name="connsiteY18" fmla="*/ 690563 h 3048000"/>
                          <a:gd name="connsiteX19" fmla="*/ 1114425 w 1904849"/>
                          <a:gd name="connsiteY19" fmla="*/ 642938 h 3048000"/>
                          <a:gd name="connsiteX20" fmla="*/ 1119188 w 1904849"/>
                          <a:gd name="connsiteY20" fmla="*/ 604838 h 3048000"/>
                          <a:gd name="connsiteX21" fmla="*/ 1090613 w 1904849"/>
                          <a:gd name="connsiteY21" fmla="*/ 514350 h 3048000"/>
                          <a:gd name="connsiteX22" fmla="*/ 1108075 w 1904849"/>
                          <a:gd name="connsiteY22" fmla="*/ 396875 h 3048000"/>
                          <a:gd name="connsiteX23" fmla="*/ 1295400 w 1904849"/>
                          <a:gd name="connsiteY23" fmla="*/ 247650 h 3048000"/>
                          <a:gd name="connsiteX24" fmla="*/ 1484313 w 1904849"/>
                          <a:gd name="connsiteY24" fmla="*/ 96838 h 3048000"/>
                          <a:gd name="connsiteX25" fmla="*/ 1628775 w 1904849"/>
                          <a:gd name="connsiteY25" fmla="*/ 74613 h 3048000"/>
                          <a:gd name="connsiteX26" fmla="*/ 1752600 w 1904849"/>
                          <a:gd name="connsiteY26" fmla="*/ 33338 h 3048000"/>
                          <a:gd name="connsiteX27" fmla="*/ 1752600 w 1904849"/>
                          <a:gd name="connsiteY27" fmla="*/ 14288 h 3048000"/>
                          <a:gd name="connsiteX28" fmla="*/ 1826994 w 1904849"/>
                          <a:gd name="connsiteY28" fmla="*/ 9228 h 3048000"/>
                          <a:gd name="connsiteX29" fmla="*/ 1892300 w 1904849"/>
                          <a:gd name="connsiteY29" fmla="*/ 0 h 3048000"/>
                          <a:gd name="connsiteX30" fmla="*/ 1866900 w 1904849"/>
                          <a:gd name="connsiteY30" fmla="*/ 252413 h 3048000"/>
                          <a:gd name="connsiteX31" fmla="*/ 1685925 w 1904849"/>
                          <a:gd name="connsiteY31" fmla="*/ 338138 h 3048000"/>
                          <a:gd name="connsiteX32" fmla="*/ 1547813 w 1904849"/>
                          <a:gd name="connsiteY32" fmla="*/ 423863 h 3048000"/>
                          <a:gd name="connsiteX33" fmla="*/ 1471613 w 1904849"/>
                          <a:gd name="connsiteY33" fmla="*/ 471488 h 3048000"/>
                          <a:gd name="connsiteX34" fmla="*/ 1443038 w 1904849"/>
                          <a:gd name="connsiteY34" fmla="*/ 509588 h 3048000"/>
                          <a:gd name="connsiteX35" fmla="*/ 1423988 w 1904849"/>
                          <a:gd name="connsiteY35" fmla="*/ 538163 h 3048000"/>
                          <a:gd name="connsiteX36" fmla="*/ 1333500 w 1904849"/>
                          <a:gd name="connsiteY36" fmla="*/ 588963 h 3048000"/>
                          <a:gd name="connsiteX37" fmla="*/ 1303338 w 1904849"/>
                          <a:gd name="connsiteY37" fmla="*/ 614363 h 3048000"/>
                          <a:gd name="connsiteX38" fmla="*/ 1257300 w 1904849"/>
                          <a:gd name="connsiteY38" fmla="*/ 704850 h 3048000"/>
                          <a:gd name="connsiteX39" fmla="*/ 1169988 w 1904849"/>
                          <a:gd name="connsiteY39" fmla="*/ 944563 h 3048000"/>
                          <a:gd name="connsiteX40" fmla="*/ 1139825 w 1904849"/>
                          <a:gd name="connsiteY40" fmla="*/ 1081088 h 3048000"/>
                          <a:gd name="connsiteX41" fmla="*/ 1133475 w 1904849"/>
                          <a:gd name="connsiteY41" fmla="*/ 1133475 h 3048000"/>
                          <a:gd name="connsiteX42" fmla="*/ 1123950 w 1904849"/>
                          <a:gd name="connsiteY42" fmla="*/ 1176338 h 3048000"/>
                          <a:gd name="connsiteX43" fmla="*/ 1090613 w 1904849"/>
                          <a:gd name="connsiteY43" fmla="*/ 1285875 h 3048000"/>
                          <a:gd name="connsiteX44" fmla="*/ 823913 w 1904849"/>
                          <a:gd name="connsiteY44" fmla="*/ 2219325 h 3048000"/>
                          <a:gd name="connsiteX45" fmla="*/ 704850 w 1904849"/>
                          <a:gd name="connsiteY45" fmla="*/ 2719388 h 3048000"/>
                          <a:gd name="connsiteX46" fmla="*/ 728663 w 1904849"/>
                          <a:gd name="connsiteY46" fmla="*/ 2767013 h 3048000"/>
                          <a:gd name="connsiteX47" fmla="*/ 742950 w 1904849"/>
                          <a:gd name="connsiteY47" fmla="*/ 2814638 h 3048000"/>
                          <a:gd name="connsiteX48" fmla="*/ 762000 w 1904849"/>
                          <a:gd name="connsiteY48" fmla="*/ 2843213 h 3048000"/>
                          <a:gd name="connsiteX49" fmla="*/ 857250 w 1904849"/>
                          <a:gd name="connsiteY49" fmla="*/ 2862263 h 3048000"/>
                          <a:gd name="connsiteX50" fmla="*/ 1071563 w 1904849"/>
                          <a:gd name="connsiteY50" fmla="*/ 2714625 h 3048000"/>
                          <a:gd name="connsiteX51" fmla="*/ 1166813 w 1904849"/>
                          <a:gd name="connsiteY51" fmla="*/ 2595563 h 3048000"/>
                          <a:gd name="connsiteX52" fmla="*/ 1195388 w 1904849"/>
                          <a:gd name="connsiteY52" fmla="*/ 2547938 h 3048000"/>
                          <a:gd name="connsiteX53" fmla="*/ 1263650 w 1904849"/>
                          <a:gd name="connsiteY53" fmla="*/ 2454275 h 3048000"/>
                          <a:gd name="connsiteX54" fmla="*/ 1338263 w 1904849"/>
                          <a:gd name="connsiteY54" fmla="*/ 2371725 h 3048000"/>
                          <a:gd name="connsiteX55" fmla="*/ 1333500 w 1904849"/>
                          <a:gd name="connsiteY55" fmla="*/ 2347913 h 3048000"/>
                          <a:gd name="connsiteX56" fmla="*/ 1389063 w 1904849"/>
                          <a:gd name="connsiteY56" fmla="*/ 2319338 h 3048000"/>
                          <a:gd name="connsiteX57" fmla="*/ 1490663 w 1904849"/>
                          <a:gd name="connsiteY57" fmla="*/ 2333625 h 3048000"/>
                          <a:gd name="connsiteX58" fmla="*/ 1566863 w 1904849"/>
                          <a:gd name="connsiteY58" fmla="*/ 2366963 h 3048000"/>
                          <a:gd name="connsiteX59" fmla="*/ 1624013 w 1904849"/>
                          <a:gd name="connsiteY59" fmla="*/ 2305050 h 3048000"/>
                          <a:gd name="connsiteX60" fmla="*/ 1719263 w 1904849"/>
                          <a:gd name="connsiteY60" fmla="*/ 2300288 h 3048000"/>
                          <a:gd name="connsiteX61" fmla="*/ 1868488 w 1904849"/>
                          <a:gd name="connsiteY61" fmla="*/ 2208213 h 3048000"/>
                          <a:gd name="connsiteX62" fmla="*/ 1766888 w 1904849"/>
                          <a:gd name="connsiteY62" fmla="*/ 2290763 h 3048000"/>
                          <a:gd name="connsiteX63" fmla="*/ 1695450 w 1904849"/>
                          <a:gd name="connsiteY63" fmla="*/ 2338388 h 3048000"/>
                          <a:gd name="connsiteX64" fmla="*/ 1716088 w 1904849"/>
                          <a:gd name="connsiteY64" fmla="*/ 2405063 h 3048000"/>
                          <a:gd name="connsiteX65" fmla="*/ 1757363 w 1904849"/>
                          <a:gd name="connsiteY65" fmla="*/ 2457450 h 3048000"/>
                          <a:gd name="connsiteX66" fmla="*/ 1758950 w 1904849"/>
                          <a:gd name="connsiteY66" fmla="*/ 2441575 h 3048000"/>
                          <a:gd name="connsiteX67" fmla="*/ 1633538 w 1904849"/>
                          <a:gd name="connsiteY67" fmla="*/ 2413000 h 3048000"/>
                          <a:gd name="connsiteX68" fmla="*/ 1562100 w 1904849"/>
                          <a:gd name="connsiteY68" fmla="*/ 2405063 h 3048000"/>
                          <a:gd name="connsiteX69" fmla="*/ 1485900 w 1904849"/>
                          <a:gd name="connsiteY69" fmla="*/ 2424113 h 3048000"/>
                          <a:gd name="connsiteX70" fmla="*/ 1444625 w 1904849"/>
                          <a:gd name="connsiteY70" fmla="*/ 2451100 h 3048000"/>
                          <a:gd name="connsiteX71" fmla="*/ 1400175 w 1904849"/>
                          <a:gd name="connsiteY71" fmla="*/ 2628900 h 3048000"/>
                          <a:gd name="connsiteX72" fmla="*/ 1409700 w 1904849"/>
                          <a:gd name="connsiteY72" fmla="*/ 2700338 h 3048000"/>
                          <a:gd name="connsiteX73" fmla="*/ 1524000 w 1904849"/>
                          <a:gd name="connsiteY73" fmla="*/ 2800350 h 3048000"/>
                          <a:gd name="connsiteX74" fmla="*/ 1624013 w 1904849"/>
                          <a:gd name="connsiteY74" fmla="*/ 2895600 h 3048000"/>
                          <a:gd name="connsiteX75" fmla="*/ 1733550 w 1904849"/>
                          <a:gd name="connsiteY75" fmla="*/ 3000375 h 3048000"/>
                          <a:gd name="connsiteX76" fmla="*/ 1781175 w 1904849"/>
                          <a:gd name="connsiteY76" fmla="*/ 3048000 h 3048000"/>
                          <a:gd name="connsiteX77" fmla="*/ 1490663 w 1904849"/>
                          <a:gd name="connsiteY77" fmla="*/ 3048000 h 3048000"/>
                          <a:gd name="connsiteX78" fmla="*/ 1428750 w 1904849"/>
                          <a:gd name="connsiteY78" fmla="*/ 2990850 h 3048000"/>
                          <a:gd name="connsiteX79" fmla="*/ 1300163 w 1904849"/>
                          <a:gd name="connsiteY79" fmla="*/ 2933700 h 3048000"/>
                          <a:gd name="connsiteX80" fmla="*/ 1200150 w 1904849"/>
                          <a:gd name="connsiteY80" fmla="*/ 2881313 h 3048000"/>
                          <a:gd name="connsiteX81" fmla="*/ 1047750 w 1904849"/>
                          <a:gd name="connsiteY81" fmla="*/ 2905125 h 3048000"/>
                          <a:gd name="connsiteX82" fmla="*/ 1047750 w 1904849"/>
                          <a:gd name="connsiteY82" fmla="*/ 2947988 h 3048000"/>
                          <a:gd name="connsiteX83" fmla="*/ 1109663 w 1904849"/>
                          <a:gd name="connsiteY83" fmla="*/ 3048000 h 3048000"/>
                          <a:gd name="connsiteX84" fmla="*/ 857250 w 1904849"/>
                          <a:gd name="connsiteY84" fmla="*/ 3048000 h 3048000"/>
                          <a:gd name="connsiteX85" fmla="*/ 747713 w 1904849"/>
                          <a:gd name="connsiteY85" fmla="*/ 3009900 h 3048000"/>
                          <a:gd name="connsiteX86" fmla="*/ 676275 w 1904849"/>
                          <a:gd name="connsiteY86" fmla="*/ 2995613 h 3048000"/>
                          <a:gd name="connsiteX87" fmla="*/ 528638 w 1904849"/>
                          <a:gd name="connsiteY87" fmla="*/ 2811463 h 3048000"/>
                          <a:gd name="connsiteX88" fmla="*/ 442913 w 1904849"/>
                          <a:gd name="connsiteY88" fmla="*/ 2790825 h 3048000"/>
                          <a:gd name="connsiteX89" fmla="*/ 319088 w 1904849"/>
                          <a:gd name="connsiteY89" fmla="*/ 2847975 h 3048000"/>
                          <a:gd name="connsiteX90" fmla="*/ 295275 w 1904849"/>
                          <a:gd name="connsiteY90" fmla="*/ 2914650 h 3048000"/>
                          <a:gd name="connsiteX91" fmla="*/ 295275 w 1904849"/>
                          <a:gd name="connsiteY91" fmla="*/ 2981325 h 3048000"/>
                          <a:gd name="connsiteX92" fmla="*/ 304800 w 1904849"/>
                          <a:gd name="connsiteY92" fmla="*/ 3038475 h 3048000"/>
                          <a:gd name="connsiteX93" fmla="*/ 0 w 1904849"/>
                          <a:gd name="connsiteY93" fmla="*/ 3028950 h 3048000"/>
                          <a:gd name="connsiteX0" fmla="*/ 0 w 1904849"/>
                          <a:gd name="connsiteY0" fmla="*/ 3311822 h 3330872"/>
                          <a:gd name="connsiteX1" fmla="*/ 38100 w 1904849"/>
                          <a:gd name="connsiteY1" fmla="*/ 3149897 h 3330872"/>
                          <a:gd name="connsiteX2" fmla="*/ 61913 w 1904849"/>
                          <a:gd name="connsiteY2" fmla="*/ 2911772 h 3330872"/>
                          <a:gd name="connsiteX3" fmla="*/ 142875 w 1904849"/>
                          <a:gd name="connsiteY3" fmla="*/ 2783185 h 3330872"/>
                          <a:gd name="connsiteX4" fmla="*/ 206375 w 1904849"/>
                          <a:gd name="connsiteY4" fmla="*/ 2699047 h 3330872"/>
                          <a:gd name="connsiteX5" fmla="*/ 276225 w 1904849"/>
                          <a:gd name="connsiteY5" fmla="*/ 2643485 h 3330872"/>
                          <a:gd name="connsiteX6" fmla="*/ 428625 w 1904849"/>
                          <a:gd name="connsiteY6" fmla="*/ 2581572 h 3330872"/>
                          <a:gd name="connsiteX7" fmla="*/ 557213 w 1904849"/>
                          <a:gd name="connsiteY7" fmla="*/ 2506960 h 3330872"/>
                          <a:gd name="connsiteX8" fmla="*/ 590550 w 1904849"/>
                          <a:gd name="connsiteY8" fmla="*/ 2430760 h 3330872"/>
                          <a:gd name="connsiteX9" fmla="*/ 600075 w 1904849"/>
                          <a:gd name="connsiteY9" fmla="*/ 2411710 h 3330872"/>
                          <a:gd name="connsiteX10" fmla="*/ 609600 w 1904849"/>
                          <a:gd name="connsiteY10" fmla="*/ 2321222 h 3330872"/>
                          <a:gd name="connsiteX11" fmla="*/ 633413 w 1904849"/>
                          <a:gd name="connsiteY11" fmla="*/ 2187872 h 3330872"/>
                          <a:gd name="connsiteX12" fmla="*/ 647700 w 1904849"/>
                          <a:gd name="connsiteY12" fmla="*/ 2078335 h 3330872"/>
                          <a:gd name="connsiteX13" fmla="*/ 738188 w 1904849"/>
                          <a:gd name="connsiteY13" fmla="*/ 1778297 h 3330872"/>
                          <a:gd name="connsiteX14" fmla="*/ 781050 w 1904849"/>
                          <a:gd name="connsiteY14" fmla="*/ 1578272 h 3330872"/>
                          <a:gd name="connsiteX15" fmla="*/ 838200 w 1904849"/>
                          <a:gd name="connsiteY15" fmla="*/ 1330622 h 3330872"/>
                          <a:gd name="connsiteX16" fmla="*/ 966788 w 1904849"/>
                          <a:gd name="connsiteY16" fmla="*/ 1102022 h 3330872"/>
                          <a:gd name="connsiteX17" fmla="*/ 1100138 w 1904849"/>
                          <a:gd name="connsiteY17" fmla="*/ 1006772 h 3330872"/>
                          <a:gd name="connsiteX18" fmla="*/ 1114425 w 1904849"/>
                          <a:gd name="connsiteY18" fmla="*/ 973435 h 3330872"/>
                          <a:gd name="connsiteX19" fmla="*/ 1114425 w 1904849"/>
                          <a:gd name="connsiteY19" fmla="*/ 925810 h 3330872"/>
                          <a:gd name="connsiteX20" fmla="*/ 1119188 w 1904849"/>
                          <a:gd name="connsiteY20" fmla="*/ 887710 h 3330872"/>
                          <a:gd name="connsiteX21" fmla="*/ 1090613 w 1904849"/>
                          <a:gd name="connsiteY21" fmla="*/ 797222 h 3330872"/>
                          <a:gd name="connsiteX22" fmla="*/ 1108075 w 1904849"/>
                          <a:gd name="connsiteY22" fmla="*/ 679747 h 3330872"/>
                          <a:gd name="connsiteX23" fmla="*/ 1295400 w 1904849"/>
                          <a:gd name="connsiteY23" fmla="*/ 530522 h 3330872"/>
                          <a:gd name="connsiteX24" fmla="*/ 1484313 w 1904849"/>
                          <a:gd name="connsiteY24" fmla="*/ 379710 h 3330872"/>
                          <a:gd name="connsiteX25" fmla="*/ 1628775 w 1904849"/>
                          <a:gd name="connsiteY25" fmla="*/ 357485 h 3330872"/>
                          <a:gd name="connsiteX26" fmla="*/ 1752600 w 1904849"/>
                          <a:gd name="connsiteY26" fmla="*/ 316210 h 3330872"/>
                          <a:gd name="connsiteX27" fmla="*/ 1752600 w 1904849"/>
                          <a:gd name="connsiteY27" fmla="*/ 297160 h 3330872"/>
                          <a:gd name="connsiteX28" fmla="*/ 1903194 w 1904849"/>
                          <a:gd name="connsiteY28" fmla="*/ 0 h 3330872"/>
                          <a:gd name="connsiteX29" fmla="*/ 1892300 w 1904849"/>
                          <a:gd name="connsiteY29" fmla="*/ 282872 h 3330872"/>
                          <a:gd name="connsiteX30" fmla="*/ 1866900 w 1904849"/>
                          <a:gd name="connsiteY30" fmla="*/ 535285 h 3330872"/>
                          <a:gd name="connsiteX31" fmla="*/ 1685925 w 1904849"/>
                          <a:gd name="connsiteY31" fmla="*/ 621010 h 3330872"/>
                          <a:gd name="connsiteX32" fmla="*/ 1547813 w 1904849"/>
                          <a:gd name="connsiteY32" fmla="*/ 706735 h 3330872"/>
                          <a:gd name="connsiteX33" fmla="*/ 1471613 w 1904849"/>
                          <a:gd name="connsiteY33" fmla="*/ 754360 h 3330872"/>
                          <a:gd name="connsiteX34" fmla="*/ 1443038 w 1904849"/>
                          <a:gd name="connsiteY34" fmla="*/ 792460 h 3330872"/>
                          <a:gd name="connsiteX35" fmla="*/ 1423988 w 1904849"/>
                          <a:gd name="connsiteY35" fmla="*/ 821035 h 3330872"/>
                          <a:gd name="connsiteX36" fmla="*/ 1333500 w 1904849"/>
                          <a:gd name="connsiteY36" fmla="*/ 871835 h 3330872"/>
                          <a:gd name="connsiteX37" fmla="*/ 1303338 w 1904849"/>
                          <a:gd name="connsiteY37" fmla="*/ 897235 h 3330872"/>
                          <a:gd name="connsiteX38" fmla="*/ 1257300 w 1904849"/>
                          <a:gd name="connsiteY38" fmla="*/ 987722 h 3330872"/>
                          <a:gd name="connsiteX39" fmla="*/ 1169988 w 1904849"/>
                          <a:gd name="connsiteY39" fmla="*/ 1227435 h 3330872"/>
                          <a:gd name="connsiteX40" fmla="*/ 1139825 w 1904849"/>
                          <a:gd name="connsiteY40" fmla="*/ 1363960 h 3330872"/>
                          <a:gd name="connsiteX41" fmla="*/ 1133475 w 1904849"/>
                          <a:gd name="connsiteY41" fmla="*/ 1416347 h 3330872"/>
                          <a:gd name="connsiteX42" fmla="*/ 1123950 w 1904849"/>
                          <a:gd name="connsiteY42" fmla="*/ 1459210 h 3330872"/>
                          <a:gd name="connsiteX43" fmla="*/ 1090613 w 1904849"/>
                          <a:gd name="connsiteY43" fmla="*/ 1568747 h 3330872"/>
                          <a:gd name="connsiteX44" fmla="*/ 823913 w 1904849"/>
                          <a:gd name="connsiteY44" fmla="*/ 2502197 h 3330872"/>
                          <a:gd name="connsiteX45" fmla="*/ 704850 w 1904849"/>
                          <a:gd name="connsiteY45" fmla="*/ 3002260 h 3330872"/>
                          <a:gd name="connsiteX46" fmla="*/ 728663 w 1904849"/>
                          <a:gd name="connsiteY46" fmla="*/ 3049885 h 3330872"/>
                          <a:gd name="connsiteX47" fmla="*/ 742950 w 1904849"/>
                          <a:gd name="connsiteY47" fmla="*/ 3097510 h 3330872"/>
                          <a:gd name="connsiteX48" fmla="*/ 762000 w 1904849"/>
                          <a:gd name="connsiteY48" fmla="*/ 3126085 h 3330872"/>
                          <a:gd name="connsiteX49" fmla="*/ 857250 w 1904849"/>
                          <a:gd name="connsiteY49" fmla="*/ 3145135 h 3330872"/>
                          <a:gd name="connsiteX50" fmla="*/ 1071563 w 1904849"/>
                          <a:gd name="connsiteY50" fmla="*/ 2997497 h 3330872"/>
                          <a:gd name="connsiteX51" fmla="*/ 1166813 w 1904849"/>
                          <a:gd name="connsiteY51" fmla="*/ 2878435 h 3330872"/>
                          <a:gd name="connsiteX52" fmla="*/ 1195388 w 1904849"/>
                          <a:gd name="connsiteY52" fmla="*/ 2830810 h 3330872"/>
                          <a:gd name="connsiteX53" fmla="*/ 1263650 w 1904849"/>
                          <a:gd name="connsiteY53" fmla="*/ 2737147 h 3330872"/>
                          <a:gd name="connsiteX54" fmla="*/ 1338263 w 1904849"/>
                          <a:gd name="connsiteY54" fmla="*/ 2654597 h 3330872"/>
                          <a:gd name="connsiteX55" fmla="*/ 1333500 w 1904849"/>
                          <a:gd name="connsiteY55" fmla="*/ 2630785 h 3330872"/>
                          <a:gd name="connsiteX56" fmla="*/ 1389063 w 1904849"/>
                          <a:gd name="connsiteY56" fmla="*/ 2602210 h 3330872"/>
                          <a:gd name="connsiteX57" fmla="*/ 1490663 w 1904849"/>
                          <a:gd name="connsiteY57" fmla="*/ 2616497 h 3330872"/>
                          <a:gd name="connsiteX58" fmla="*/ 1566863 w 1904849"/>
                          <a:gd name="connsiteY58" fmla="*/ 2649835 h 3330872"/>
                          <a:gd name="connsiteX59" fmla="*/ 1624013 w 1904849"/>
                          <a:gd name="connsiteY59" fmla="*/ 2587922 h 3330872"/>
                          <a:gd name="connsiteX60" fmla="*/ 1719263 w 1904849"/>
                          <a:gd name="connsiteY60" fmla="*/ 2583160 h 3330872"/>
                          <a:gd name="connsiteX61" fmla="*/ 1868488 w 1904849"/>
                          <a:gd name="connsiteY61" fmla="*/ 2491085 h 3330872"/>
                          <a:gd name="connsiteX62" fmla="*/ 1766888 w 1904849"/>
                          <a:gd name="connsiteY62" fmla="*/ 2573635 h 3330872"/>
                          <a:gd name="connsiteX63" fmla="*/ 1695450 w 1904849"/>
                          <a:gd name="connsiteY63" fmla="*/ 2621260 h 3330872"/>
                          <a:gd name="connsiteX64" fmla="*/ 1716088 w 1904849"/>
                          <a:gd name="connsiteY64" fmla="*/ 2687935 h 3330872"/>
                          <a:gd name="connsiteX65" fmla="*/ 1757363 w 1904849"/>
                          <a:gd name="connsiteY65" fmla="*/ 2740322 h 3330872"/>
                          <a:gd name="connsiteX66" fmla="*/ 1758950 w 1904849"/>
                          <a:gd name="connsiteY66" fmla="*/ 2724447 h 3330872"/>
                          <a:gd name="connsiteX67" fmla="*/ 1633538 w 1904849"/>
                          <a:gd name="connsiteY67" fmla="*/ 2695872 h 3330872"/>
                          <a:gd name="connsiteX68" fmla="*/ 1562100 w 1904849"/>
                          <a:gd name="connsiteY68" fmla="*/ 2687935 h 3330872"/>
                          <a:gd name="connsiteX69" fmla="*/ 1485900 w 1904849"/>
                          <a:gd name="connsiteY69" fmla="*/ 2706985 h 3330872"/>
                          <a:gd name="connsiteX70" fmla="*/ 1444625 w 1904849"/>
                          <a:gd name="connsiteY70" fmla="*/ 2733972 h 3330872"/>
                          <a:gd name="connsiteX71" fmla="*/ 1400175 w 1904849"/>
                          <a:gd name="connsiteY71" fmla="*/ 2911772 h 3330872"/>
                          <a:gd name="connsiteX72" fmla="*/ 1409700 w 1904849"/>
                          <a:gd name="connsiteY72" fmla="*/ 2983210 h 3330872"/>
                          <a:gd name="connsiteX73" fmla="*/ 1524000 w 1904849"/>
                          <a:gd name="connsiteY73" fmla="*/ 3083222 h 3330872"/>
                          <a:gd name="connsiteX74" fmla="*/ 1624013 w 1904849"/>
                          <a:gd name="connsiteY74" fmla="*/ 3178472 h 3330872"/>
                          <a:gd name="connsiteX75" fmla="*/ 1733550 w 1904849"/>
                          <a:gd name="connsiteY75" fmla="*/ 3283247 h 3330872"/>
                          <a:gd name="connsiteX76" fmla="*/ 1781175 w 1904849"/>
                          <a:gd name="connsiteY76" fmla="*/ 3330872 h 3330872"/>
                          <a:gd name="connsiteX77" fmla="*/ 1490663 w 1904849"/>
                          <a:gd name="connsiteY77" fmla="*/ 3330872 h 3330872"/>
                          <a:gd name="connsiteX78" fmla="*/ 1428750 w 1904849"/>
                          <a:gd name="connsiteY78" fmla="*/ 3273722 h 3330872"/>
                          <a:gd name="connsiteX79" fmla="*/ 1300163 w 1904849"/>
                          <a:gd name="connsiteY79" fmla="*/ 3216572 h 3330872"/>
                          <a:gd name="connsiteX80" fmla="*/ 1200150 w 1904849"/>
                          <a:gd name="connsiteY80" fmla="*/ 3164185 h 3330872"/>
                          <a:gd name="connsiteX81" fmla="*/ 1047750 w 1904849"/>
                          <a:gd name="connsiteY81" fmla="*/ 3187997 h 3330872"/>
                          <a:gd name="connsiteX82" fmla="*/ 1047750 w 1904849"/>
                          <a:gd name="connsiteY82" fmla="*/ 3230860 h 3330872"/>
                          <a:gd name="connsiteX83" fmla="*/ 1109663 w 1904849"/>
                          <a:gd name="connsiteY83" fmla="*/ 3330872 h 3330872"/>
                          <a:gd name="connsiteX84" fmla="*/ 857250 w 1904849"/>
                          <a:gd name="connsiteY84" fmla="*/ 3330872 h 3330872"/>
                          <a:gd name="connsiteX85" fmla="*/ 747713 w 1904849"/>
                          <a:gd name="connsiteY85" fmla="*/ 3292772 h 3330872"/>
                          <a:gd name="connsiteX86" fmla="*/ 676275 w 1904849"/>
                          <a:gd name="connsiteY86" fmla="*/ 3278485 h 3330872"/>
                          <a:gd name="connsiteX87" fmla="*/ 528638 w 1904849"/>
                          <a:gd name="connsiteY87" fmla="*/ 3094335 h 3330872"/>
                          <a:gd name="connsiteX88" fmla="*/ 442913 w 1904849"/>
                          <a:gd name="connsiteY88" fmla="*/ 3073697 h 3330872"/>
                          <a:gd name="connsiteX89" fmla="*/ 319088 w 1904849"/>
                          <a:gd name="connsiteY89" fmla="*/ 3130847 h 3330872"/>
                          <a:gd name="connsiteX90" fmla="*/ 295275 w 1904849"/>
                          <a:gd name="connsiteY90" fmla="*/ 3197522 h 3330872"/>
                          <a:gd name="connsiteX91" fmla="*/ 295275 w 1904849"/>
                          <a:gd name="connsiteY91" fmla="*/ 3264197 h 3330872"/>
                          <a:gd name="connsiteX92" fmla="*/ 304800 w 1904849"/>
                          <a:gd name="connsiteY92" fmla="*/ 3321347 h 3330872"/>
                          <a:gd name="connsiteX93" fmla="*/ 0 w 1904849"/>
                          <a:gd name="connsiteY93" fmla="*/ 3311822 h 3330872"/>
                          <a:gd name="connsiteX0" fmla="*/ 0 w 1904849"/>
                          <a:gd name="connsiteY0" fmla="*/ 3311822 h 3330872"/>
                          <a:gd name="connsiteX1" fmla="*/ 38100 w 1904849"/>
                          <a:gd name="connsiteY1" fmla="*/ 3149897 h 3330872"/>
                          <a:gd name="connsiteX2" fmla="*/ 61913 w 1904849"/>
                          <a:gd name="connsiteY2" fmla="*/ 2911772 h 3330872"/>
                          <a:gd name="connsiteX3" fmla="*/ 142875 w 1904849"/>
                          <a:gd name="connsiteY3" fmla="*/ 2783185 h 3330872"/>
                          <a:gd name="connsiteX4" fmla="*/ 206375 w 1904849"/>
                          <a:gd name="connsiteY4" fmla="*/ 2699047 h 3330872"/>
                          <a:gd name="connsiteX5" fmla="*/ 276225 w 1904849"/>
                          <a:gd name="connsiteY5" fmla="*/ 2643485 h 3330872"/>
                          <a:gd name="connsiteX6" fmla="*/ 428625 w 1904849"/>
                          <a:gd name="connsiteY6" fmla="*/ 2581572 h 3330872"/>
                          <a:gd name="connsiteX7" fmla="*/ 557213 w 1904849"/>
                          <a:gd name="connsiteY7" fmla="*/ 2506960 h 3330872"/>
                          <a:gd name="connsiteX8" fmla="*/ 590550 w 1904849"/>
                          <a:gd name="connsiteY8" fmla="*/ 2430760 h 3330872"/>
                          <a:gd name="connsiteX9" fmla="*/ 600075 w 1904849"/>
                          <a:gd name="connsiteY9" fmla="*/ 2411710 h 3330872"/>
                          <a:gd name="connsiteX10" fmla="*/ 609600 w 1904849"/>
                          <a:gd name="connsiteY10" fmla="*/ 2321222 h 3330872"/>
                          <a:gd name="connsiteX11" fmla="*/ 633413 w 1904849"/>
                          <a:gd name="connsiteY11" fmla="*/ 2187872 h 3330872"/>
                          <a:gd name="connsiteX12" fmla="*/ 647700 w 1904849"/>
                          <a:gd name="connsiteY12" fmla="*/ 2078335 h 3330872"/>
                          <a:gd name="connsiteX13" fmla="*/ 738188 w 1904849"/>
                          <a:gd name="connsiteY13" fmla="*/ 1778297 h 3330872"/>
                          <a:gd name="connsiteX14" fmla="*/ 781050 w 1904849"/>
                          <a:gd name="connsiteY14" fmla="*/ 1578272 h 3330872"/>
                          <a:gd name="connsiteX15" fmla="*/ 838200 w 1904849"/>
                          <a:gd name="connsiteY15" fmla="*/ 1330622 h 3330872"/>
                          <a:gd name="connsiteX16" fmla="*/ 966788 w 1904849"/>
                          <a:gd name="connsiteY16" fmla="*/ 1102022 h 3330872"/>
                          <a:gd name="connsiteX17" fmla="*/ 1100138 w 1904849"/>
                          <a:gd name="connsiteY17" fmla="*/ 1006772 h 3330872"/>
                          <a:gd name="connsiteX18" fmla="*/ 1114425 w 1904849"/>
                          <a:gd name="connsiteY18" fmla="*/ 973435 h 3330872"/>
                          <a:gd name="connsiteX19" fmla="*/ 1114425 w 1904849"/>
                          <a:gd name="connsiteY19" fmla="*/ 925810 h 3330872"/>
                          <a:gd name="connsiteX20" fmla="*/ 1119188 w 1904849"/>
                          <a:gd name="connsiteY20" fmla="*/ 887710 h 3330872"/>
                          <a:gd name="connsiteX21" fmla="*/ 1090613 w 1904849"/>
                          <a:gd name="connsiteY21" fmla="*/ 797222 h 3330872"/>
                          <a:gd name="connsiteX22" fmla="*/ 1108075 w 1904849"/>
                          <a:gd name="connsiteY22" fmla="*/ 679747 h 3330872"/>
                          <a:gd name="connsiteX23" fmla="*/ 1295400 w 1904849"/>
                          <a:gd name="connsiteY23" fmla="*/ 530522 h 3330872"/>
                          <a:gd name="connsiteX24" fmla="*/ 1484313 w 1904849"/>
                          <a:gd name="connsiteY24" fmla="*/ 379710 h 3330872"/>
                          <a:gd name="connsiteX25" fmla="*/ 1628775 w 1904849"/>
                          <a:gd name="connsiteY25" fmla="*/ 357485 h 3330872"/>
                          <a:gd name="connsiteX26" fmla="*/ 1752600 w 1904849"/>
                          <a:gd name="connsiteY26" fmla="*/ 316210 h 3330872"/>
                          <a:gd name="connsiteX27" fmla="*/ 1752600 w 1904849"/>
                          <a:gd name="connsiteY27" fmla="*/ 297160 h 3330872"/>
                          <a:gd name="connsiteX28" fmla="*/ 1903194 w 1904849"/>
                          <a:gd name="connsiteY28" fmla="*/ 0 h 3330872"/>
                          <a:gd name="connsiteX29" fmla="*/ 1892300 w 1904849"/>
                          <a:gd name="connsiteY29" fmla="*/ 282872 h 3330872"/>
                          <a:gd name="connsiteX30" fmla="*/ 1866900 w 1904849"/>
                          <a:gd name="connsiteY30" fmla="*/ 535285 h 3330872"/>
                          <a:gd name="connsiteX31" fmla="*/ 1685925 w 1904849"/>
                          <a:gd name="connsiteY31" fmla="*/ 621010 h 3330872"/>
                          <a:gd name="connsiteX32" fmla="*/ 1547813 w 1904849"/>
                          <a:gd name="connsiteY32" fmla="*/ 706735 h 3330872"/>
                          <a:gd name="connsiteX33" fmla="*/ 1471613 w 1904849"/>
                          <a:gd name="connsiteY33" fmla="*/ 754360 h 3330872"/>
                          <a:gd name="connsiteX34" fmla="*/ 1443038 w 1904849"/>
                          <a:gd name="connsiteY34" fmla="*/ 792460 h 3330872"/>
                          <a:gd name="connsiteX35" fmla="*/ 1423988 w 1904849"/>
                          <a:gd name="connsiteY35" fmla="*/ 821035 h 3330872"/>
                          <a:gd name="connsiteX36" fmla="*/ 1333500 w 1904849"/>
                          <a:gd name="connsiteY36" fmla="*/ 871835 h 3330872"/>
                          <a:gd name="connsiteX37" fmla="*/ 1303338 w 1904849"/>
                          <a:gd name="connsiteY37" fmla="*/ 897235 h 3330872"/>
                          <a:gd name="connsiteX38" fmla="*/ 1257300 w 1904849"/>
                          <a:gd name="connsiteY38" fmla="*/ 987722 h 3330872"/>
                          <a:gd name="connsiteX39" fmla="*/ 1169988 w 1904849"/>
                          <a:gd name="connsiteY39" fmla="*/ 1227435 h 3330872"/>
                          <a:gd name="connsiteX40" fmla="*/ 1139825 w 1904849"/>
                          <a:gd name="connsiteY40" fmla="*/ 1363960 h 3330872"/>
                          <a:gd name="connsiteX41" fmla="*/ 1133475 w 1904849"/>
                          <a:gd name="connsiteY41" fmla="*/ 1416347 h 3330872"/>
                          <a:gd name="connsiteX42" fmla="*/ 1123950 w 1904849"/>
                          <a:gd name="connsiteY42" fmla="*/ 1459210 h 3330872"/>
                          <a:gd name="connsiteX43" fmla="*/ 1090613 w 1904849"/>
                          <a:gd name="connsiteY43" fmla="*/ 1568747 h 3330872"/>
                          <a:gd name="connsiteX44" fmla="*/ 823913 w 1904849"/>
                          <a:gd name="connsiteY44" fmla="*/ 2502197 h 3330872"/>
                          <a:gd name="connsiteX45" fmla="*/ 704850 w 1904849"/>
                          <a:gd name="connsiteY45" fmla="*/ 3002260 h 3330872"/>
                          <a:gd name="connsiteX46" fmla="*/ 728663 w 1904849"/>
                          <a:gd name="connsiteY46" fmla="*/ 3049885 h 3330872"/>
                          <a:gd name="connsiteX47" fmla="*/ 742950 w 1904849"/>
                          <a:gd name="connsiteY47" fmla="*/ 3097510 h 3330872"/>
                          <a:gd name="connsiteX48" fmla="*/ 762000 w 1904849"/>
                          <a:gd name="connsiteY48" fmla="*/ 3126085 h 3330872"/>
                          <a:gd name="connsiteX49" fmla="*/ 857250 w 1904849"/>
                          <a:gd name="connsiteY49" fmla="*/ 3145135 h 3330872"/>
                          <a:gd name="connsiteX50" fmla="*/ 1071563 w 1904849"/>
                          <a:gd name="connsiteY50" fmla="*/ 2997497 h 3330872"/>
                          <a:gd name="connsiteX51" fmla="*/ 1166813 w 1904849"/>
                          <a:gd name="connsiteY51" fmla="*/ 2878435 h 3330872"/>
                          <a:gd name="connsiteX52" fmla="*/ 1195388 w 1904849"/>
                          <a:gd name="connsiteY52" fmla="*/ 2830810 h 3330872"/>
                          <a:gd name="connsiteX53" fmla="*/ 1263650 w 1904849"/>
                          <a:gd name="connsiteY53" fmla="*/ 2737147 h 3330872"/>
                          <a:gd name="connsiteX54" fmla="*/ 1338263 w 1904849"/>
                          <a:gd name="connsiteY54" fmla="*/ 2654597 h 3330872"/>
                          <a:gd name="connsiteX55" fmla="*/ 1333500 w 1904849"/>
                          <a:gd name="connsiteY55" fmla="*/ 2630785 h 3330872"/>
                          <a:gd name="connsiteX56" fmla="*/ 1389063 w 1904849"/>
                          <a:gd name="connsiteY56" fmla="*/ 2602210 h 3330872"/>
                          <a:gd name="connsiteX57" fmla="*/ 1490663 w 1904849"/>
                          <a:gd name="connsiteY57" fmla="*/ 2616497 h 3330872"/>
                          <a:gd name="connsiteX58" fmla="*/ 1566863 w 1904849"/>
                          <a:gd name="connsiteY58" fmla="*/ 2649835 h 3330872"/>
                          <a:gd name="connsiteX59" fmla="*/ 1624013 w 1904849"/>
                          <a:gd name="connsiteY59" fmla="*/ 2587922 h 3330872"/>
                          <a:gd name="connsiteX60" fmla="*/ 1719263 w 1904849"/>
                          <a:gd name="connsiteY60" fmla="*/ 2583160 h 3330872"/>
                          <a:gd name="connsiteX61" fmla="*/ 1868488 w 1904849"/>
                          <a:gd name="connsiteY61" fmla="*/ 2491085 h 3330872"/>
                          <a:gd name="connsiteX62" fmla="*/ 1766888 w 1904849"/>
                          <a:gd name="connsiteY62" fmla="*/ 2573635 h 3330872"/>
                          <a:gd name="connsiteX63" fmla="*/ 1695450 w 1904849"/>
                          <a:gd name="connsiteY63" fmla="*/ 2621260 h 3330872"/>
                          <a:gd name="connsiteX64" fmla="*/ 1716088 w 1904849"/>
                          <a:gd name="connsiteY64" fmla="*/ 2687935 h 3330872"/>
                          <a:gd name="connsiteX65" fmla="*/ 1757363 w 1904849"/>
                          <a:gd name="connsiteY65" fmla="*/ 2740322 h 3330872"/>
                          <a:gd name="connsiteX66" fmla="*/ 1758950 w 1904849"/>
                          <a:gd name="connsiteY66" fmla="*/ 2724447 h 3330872"/>
                          <a:gd name="connsiteX67" fmla="*/ 1633538 w 1904849"/>
                          <a:gd name="connsiteY67" fmla="*/ 2695872 h 3330872"/>
                          <a:gd name="connsiteX68" fmla="*/ 1562100 w 1904849"/>
                          <a:gd name="connsiteY68" fmla="*/ 2687935 h 3330872"/>
                          <a:gd name="connsiteX69" fmla="*/ 1485900 w 1904849"/>
                          <a:gd name="connsiteY69" fmla="*/ 2706985 h 3330872"/>
                          <a:gd name="connsiteX70" fmla="*/ 1444625 w 1904849"/>
                          <a:gd name="connsiteY70" fmla="*/ 2733972 h 3330872"/>
                          <a:gd name="connsiteX71" fmla="*/ 1400175 w 1904849"/>
                          <a:gd name="connsiteY71" fmla="*/ 2911772 h 3330872"/>
                          <a:gd name="connsiteX72" fmla="*/ 1409700 w 1904849"/>
                          <a:gd name="connsiteY72" fmla="*/ 2983210 h 3330872"/>
                          <a:gd name="connsiteX73" fmla="*/ 1524000 w 1904849"/>
                          <a:gd name="connsiteY73" fmla="*/ 3083222 h 3330872"/>
                          <a:gd name="connsiteX74" fmla="*/ 1624013 w 1904849"/>
                          <a:gd name="connsiteY74" fmla="*/ 3178472 h 3330872"/>
                          <a:gd name="connsiteX75" fmla="*/ 1733550 w 1904849"/>
                          <a:gd name="connsiteY75" fmla="*/ 3283247 h 3330872"/>
                          <a:gd name="connsiteX76" fmla="*/ 1781175 w 1904849"/>
                          <a:gd name="connsiteY76" fmla="*/ 3330872 h 3330872"/>
                          <a:gd name="connsiteX77" fmla="*/ 1490663 w 1904849"/>
                          <a:gd name="connsiteY77" fmla="*/ 3330872 h 3330872"/>
                          <a:gd name="connsiteX78" fmla="*/ 1428750 w 1904849"/>
                          <a:gd name="connsiteY78" fmla="*/ 3273722 h 3330872"/>
                          <a:gd name="connsiteX79" fmla="*/ 1300163 w 1904849"/>
                          <a:gd name="connsiteY79" fmla="*/ 3216572 h 3330872"/>
                          <a:gd name="connsiteX80" fmla="*/ 1200150 w 1904849"/>
                          <a:gd name="connsiteY80" fmla="*/ 3164185 h 3330872"/>
                          <a:gd name="connsiteX81" fmla="*/ 1047750 w 1904849"/>
                          <a:gd name="connsiteY81" fmla="*/ 3187997 h 3330872"/>
                          <a:gd name="connsiteX82" fmla="*/ 1047750 w 1904849"/>
                          <a:gd name="connsiteY82" fmla="*/ 3230860 h 3330872"/>
                          <a:gd name="connsiteX83" fmla="*/ 1109663 w 1904849"/>
                          <a:gd name="connsiteY83" fmla="*/ 3330872 h 3330872"/>
                          <a:gd name="connsiteX84" fmla="*/ 857250 w 1904849"/>
                          <a:gd name="connsiteY84" fmla="*/ 3330872 h 3330872"/>
                          <a:gd name="connsiteX85" fmla="*/ 747713 w 1904849"/>
                          <a:gd name="connsiteY85" fmla="*/ 3292772 h 3330872"/>
                          <a:gd name="connsiteX86" fmla="*/ 676275 w 1904849"/>
                          <a:gd name="connsiteY86" fmla="*/ 3278485 h 3330872"/>
                          <a:gd name="connsiteX87" fmla="*/ 528638 w 1904849"/>
                          <a:gd name="connsiteY87" fmla="*/ 3094335 h 3330872"/>
                          <a:gd name="connsiteX88" fmla="*/ 442913 w 1904849"/>
                          <a:gd name="connsiteY88" fmla="*/ 3073697 h 3330872"/>
                          <a:gd name="connsiteX89" fmla="*/ 319088 w 1904849"/>
                          <a:gd name="connsiteY89" fmla="*/ 3130847 h 3330872"/>
                          <a:gd name="connsiteX90" fmla="*/ 295275 w 1904849"/>
                          <a:gd name="connsiteY90" fmla="*/ 3197522 h 3330872"/>
                          <a:gd name="connsiteX91" fmla="*/ 295275 w 1904849"/>
                          <a:gd name="connsiteY91" fmla="*/ 3264197 h 3330872"/>
                          <a:gd name="connsiteX92" fmla="*/ 304800 w 1904849"/>
                          <a:gd name="connsiteY92" fmla="*/ 3321347 h 3330872"/>
                          <a:gd name="connsiteX93" fmla="*/ 0 w 1904849"/>
                          <a:gd name="connsiteY93" fmla="*/ 3311822 h 33308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752600 w 1904849"/>
                          <a:gd name="connsiteY27" fmla="*/ 2844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47813 w 1904849"/>
                          <a:gd name="connsiteY32" fmla="*/ 694035 h 3318172"/>
                          <a:gd name="connsiteX33" fmla="*/ 1471613 w 1904849"/>
                          <a:gd name="connsiteY33" fmla="*/ 741660 h 3318172"/>
                          <a:gd name="connsiteX34" fmla="*/ 1443038 w 1904849"/>
                          <a:gd name="connsiteY34" fmla="*/ 779760 h 3318172"/>
                          <a:gd name="connsiteX35" fmla="*/ 1423988 w 1904849"/>
                          <a:gd name="connsiteY35" fmla="*/ 808335 h 3318172"/>
                          <a:gd name="connsiteX36" fmla="*/ 1333500 w 1904849"/>
                          <a:gd name="connsiteY36" fmla="*/ 859135 h 3318172"/>
                          <a:gd name="connsiteX37" fmla="*/ 1303338 w 1904849"/>
                          <a:gd name="connsiteY37" fmla="*/ 884535 h 3318172"/>
                          <a:gd name="connsiteX38" fmla="*/ 1257300 w 1904849"/>
                          <a:gd name="connsiteY38" fmla="*/ 975022 h 3318172"/>
                          <a:gd name="connsiteX39" fmla="*/ 1169988 w 1904849"/>
                          <a:gd name="connsiteY39" fmla="*/ 1214735 h 3318172"/>
                          <a:gd name="connsiteX40" fmla="*/ 1139825 w 1904849"/>
                          <a:gd name="connsiteY40" fmla="*/ 1351260 h 3318172"/>
                          <a:gd name="connsiteX41" fmla="*/ 1133475 w 1904849"/>
                          <a:gd name="connsiteY41" fmla="*/ 1403647 h 3318172"/>
                          <a:gd name="connsiteX42" fmla="*/ 1123950 w 1904849"/>
                          <a:gd name="connsiteY42" fmla="*/ 1446510 h 3318172"/>
                          <a:gd name="connsiteX43" fmla="*/ 1090613 w 1904849"/>
                          <a:gd name="connsiteY43" fmla="*/ 1556047 h 3318172"/>
                          <a:gd name="connsiteX44" fmla="*/ 823913 w 1904849"/>
                          <a:gd name="connsiteY44" fmla="*/ 2489497 h 3318172"/>
                          <a:gd name="connsiteX45" fmla="*/ 704850 w 1904849"/>
                          <a:gd name="connsiteY45" fmla="*/ 2989560 h 3318172"/>
                          <a:gd name="connsiteX46" fmla="*/ 728663 w 1904849"/>
                          <a:gd name="connsiteY46" fmla="*/ 3037185 h 3318172"/>
                          <a:gd name="connsiteX47" fmla="*/ 742950 w 1904849"/>
                          <a:gd name="connsiteY47" fmla="*/ 3084810 h 3318172"/>
                          <a:gd name="connsiteX48" fmla="*/ 762000 w 1904849"/>
                          <a:gd name="connsiteY48" fmla="*/ 3113385 h 3318172"/>
                          <a:gd name="connsiteX49" fmla="*/ 857250 w 1904849"/>
                          <a:gd name="connsiteY49" fmla="*/ 3132435 h 3318172"/>
                          <a:gd name="connsiteX50" fmla="*/ 1071563 w 1904849"/>
                          <a:gd name="connsiteY50" fmla="*/ 2984797 h 3318172"/>
                          <a:gd name="connsiteX51" fmla="*/ 1166813 w 1904849"/>
                          <a:gd name="connsiteY51" fmla="*/ 2865735 h 3318172"/>
                          <a:gd name="connsiteX52" fmla="*/ 1195388 w 1904849"/>
                          <a:gd name="connsiteY52" fmla="*/ 2818110 h 3318172"/>
                          <a:gd name="connsiteX53" fmla="*/ 1263650 w 1904849"/>
                          <a:gd name="connsiteY53" fmla="*/ 2724447 h 3318172"/>
                          <a:gd name="connsiteX54" fmla="*/ 1338263 w 1904849"/>
                          <a:gd name="connsiteY54" fmla="*/ 2641897 h 3318172"/>
                          <a:gd name="connsiteX55" fmla="*/ 1333500 w 1904849"/>
                          <a:gd name="connsiteY55" fmla="*/ 2618085 h 3318172"/>
                          <a:gd name="connsiteX56" fmla="*/ 1389063 w 1904849"/>
                          <a:gd name="connsiteY56" fmla="*/ 2589510 h 3318172"/>
                          <a:gd name="connsiteX57" fmla="*/ 1490663 w 1904849"/>
                          <a:gd name="connsiteY57" fmla="*/ 2603797 h 3318172"/>
                          <a:gd name="connsiteX58" fmla="*/ 1566863 w 1904849"/>
                          <a:gd name="connsiteY58" fmla="*/ 2637135 h 3318172"/>
                          <a:gd name="connsiteX59" fmla="*/ 1624013 w 1904849"/>
                          <a:gd name="connsiteY59" fmla="*/ 2575222 h 3318172"/>
                          <a:gd name="connsiteX60" fmla="*/ 1719263 w 1904849"/>
                          <a:gd name="connsiteY60" fmla="*/ 2570460 h 3318172"/>
                          <a:gd name="connsiteX61" fmla="*/ 1868488 w 1904849"/>
                          <a:gd name="connsiteY61" fmla="*/ 2478385 h 3318172"/>
                          <a:gd name="connsiteX62" fmla="*/ 1766888 w 1904849"/>
                          <a:gd name="connsiteY62" fmla="*/ 2560935 h 3318172"/>
                          <a:gd name="connsiteX63" fmla="*/ 1695450 w 1904849"/>
                          <a:gd name="connsiteY63" fmla="*/ 2608560 h 3318172"/>
                          <a:gd name="connsiteX64" fmla="*/ 1716088 w 1904849"/>
                          <a:gd name="connsiteY64" fmla="*/ 2675235 h 3318172"/>
                          <a:gd name="connsiteX65" fmla="*/ 1757363 w 1904849"/>
                          <a:gd name="connsiteY65" fmla="*/ 2727622 h 3318172"/>
                          <a:gd name="connsiteX66" fmla="*/ 1758950 w 1904849"/>
                          <a:gd name="connsiteY66" fmla="*/ 2711747 h 3318172"/>
                          <a:gd name="connsiteX67" fmla="*/ 1633538 w 1904849"/>
                          <a:gd name="connsiteY67" fmla="*/ 2683172 h 3318172"/>
                          <a:gd name="connsiteX68" fmla="*/ 1562100 w 1904849"/>
                          <a:gd name="connsiteY68" fmla="*/ 2675235 h 3318172"/>
                          <a:gd name="connsiteX69" fmla="*/ 1485900 w 1904849"/>
                          <a:gd name="connsiteY69" fmla="*/ 2694285 h 3318172"/>
                          <a:gd name="connsiteX70" fmla="*/ 1444625 w 1904849"/>
                          <a:gd name="connsiteY70" fmla="*/ 2721272 h 3318172"/>
                          <a:gd name="connsiteX71" fmla="*/ 1400175 w 1904849"/>
                          <a:gd name="connsiteY71" fmla="*/ 2899072 h 3318172"/>
                          <a:gd name="connsiteX72" fmla="*/ 1409700 w 1904849"/>
                          <a:gd name="connsiteY72" fmla="*/ 2970510 h 3318172"/>
                          <a:gd name="connsiteX73" fmla="*/ 1524000 w 1904849"/>
                          <a:gd name="connsiteY73" fmla="*/ 3070522 h 3318172"/>
                          <a:gd name="connsiteX74" fmla="*/ 1624013 w 1904849"/>
                          <a:gd name="connsiteY74" fmla="*/ 3165772 h 3318172"/>
                          <a:gd name="connsiteX75" fmla="*/ 1733550 w 1904849"/>
                          <a:gd name="connsiteY75" fmla="*/ 3270547 h 3318172"/>
                          <a:gd name="connsiteX76" fmla="*/ 1781175 w 1904849"/>
                          <a:gd name="connsiteY76" fmla="*/ 3318172 h 3318172"/>
                          <a:gd name="connsiteX77" fmla="*/ 1490663 w 1904849"/>
                          <a:gd name="connsiteY77" fmla="*/ 3318172 h 3318172"/>
                          <a:gd name="connsiteX78" fmla="*/ 1428750 w 1904849"/>
                          <a:gd name="connsiteY78" fmla="*/ 3261022 h 3318172"/>
                          <a:gd name="connsiteX79" fmla="*/ 1300163 w 1904849"/>
                          <a:gd name="connsiteY79" fmla="*/ 3203872 h 3318172"/>
                          <a:gd name="connsiteX80" fmla="*/ 1200150 w 1904849"/>
                          <a:gd name="connsiteY80" fmla="*/ 3151485 h 3318172"/>
                          <a:gd name="connsiteX81" fmla="*/ 1047750 w 1904849"/>
                          <a:gd name="connsiteY81" fmla="*/ 3175297 h 3318172"/>
                          <a:gd name="connsiteX82" fmla="*/ 1047750 w 1904849"/>
                          <a:gd name="connsiteY82" fmla="*/ 3218160 h 3318172"/>
                          <a:gd name="connsiteX83" fmla="*/ 1109663 w 1904849"/>
                          <a:gd name="connsiteY83" fmla="*/ 3318172 h 3318172"/>
                          <a:gd name="connsiteX84" fmla="*/ 857250 w 1904849"/>
                          <a:gd name="connsiteY84" fmla="*/ 3318172 h 3318172"/>
                          <a:gd name="connsiteX85" fmla="*/ 747713 w 1904849"/>
                          <a:gd name="connsiteY85" fmla="*/ 3280072 h 3318172"/>
                          <a:gd name="connsiteX86" fmla="*/ 676275 w 1904849"/>
                          <a:gd name="connsiteY86" fmla="*/ 3265785 h 3318172"/>
                          <a:gd name="connsiteX87" fmla="*/ 528638 w 1904849"/>
                          <a:gd name="connsiteY87" fmla="*/ 3081635 h 3318172"/>
                          <a:gd name="connsiteX88" fmla="*/ 442913 w 1904849"/>
                          <a:gd name="connsiteY88" fmla="*/ 3060997 h 3318172"/>
                          <a:gd name="connsiteX89" fmla="*/ 319088 w 1904849"/>
                          <a:gd name="connsiteY89" fmla="*/ 3118147 h 3318172"/>
                          <a:gd name="connsiteX90" fmla="*/ 295275 w 1904849"/>
                          <a:gd name="connsiteY90" fmla="*/ 3184822 h 3318172"/>
                          <a:gd name="connsiteX91" fmla="*/ 295275 w 1904849"/>
                          <a:gd name="connsiteY91" fmla="*/ 3251497 h 3318172"/>
                          <a:gd name="connsiteX92" fmla="*/ 304800 w 1904849"/>
                          <a:gd name="connsiteY92" fmla="*/ 3308647 h 3318172"/>
                          <a:gd name="connsiteX93" fmla="*/ 0 w 1904849"/>
                          <a:gd name="connsiteY93"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8921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47813 w 1904849"/>
                          <a:gd name="connsiteY32" fmla="*/ 694035 h 3318172"/>
                          <a:gd name="connsiteX33" fmla="*/ 1471613 w 1904849"/>
                          <a:gd name="connsiteY33" fmla="*/ 741660 h 3318172"/>
                          <a:gd name="connsiteX34" fmla="*/ 1443038 w 1904849"/>
                          <a:gd name="connsiteY34" fmla="*/ 779760 h 3318172"/>
                          <a:gd name="connsiteX35" fmla="*/ 1423988 w 1904849"/>
                          <a:gd name="connsiteY35" fmla="*/ 808335 h 3318172"/>
                          <a:gd name="connsiteX36" fmla="*/ 1333500 w 1904849"/>
                          <a:gd name="connsiteY36" fmla="*/ 859135 h 3318172"/>
                          <a:gd name="connsiteX37" fmla="*/ 1303338 w 1904849"/>
                          <a:gd name="connsiteY37" fmla="*/ 884535 h 3318172"/>
                          <a:gd name="connsiteX38" fmla="*/ 1257300 w 1904849"/>
                          <a:gd name="connsiteY38" fmla="*/ 975022 h 3318172"/>
                          <a:gd name="connsiteX39" fmla="*/ 1169988 w 1904849"/>
                          <a:gd name="connsiteY39" fmla="*/ 1214735 h 3318172"/>
                          <a:gd name="connsiteX40" fmla="*/ 1139825 w 1904849"/>
                          <a:gd name="connsiteY40" fmla="*/ 1351260 h 3318172"/>
                          <a:gd name="connsiteX41" fmla="*/ 1133475 w 1904849"/>
                          <a:gd name="connsiteY41" fmla="*/ 1403647 h 3318172"/>
                          <a:gd name="connsiteX42" fmla="*/ 1123950 w 1904849"/>
                          <a:gd name="connsiteY42" fmla="*/ 1446510 h 3318172"/>
                          <a:gd name="connsiteX43" fmla="*/ 1090613 w 1904849"/>
                          <a:gd name="connsiteY43" fmla="*/ 1556047 h 3318172"/>
                          <a:gd name="connsiteX44" fmla="*/ 823913 w 1904849"/>
                          <a:gd name="connsiteY44" fmla="*/ 2489497 h 3318172"/>
                          <a:gd name="connsiteX45" fmla="*/ 704850 w 1904849"/>
                          <a:gd name="connsiteY45" fmla="*/ 2989560 h 3318172"/>
                          <a:gd name="connsiteX46" fmla="*/ 728663 w 1904849"/>
                          <a:gd name="connsiteY46" fmla="*/ 3037185 h 3318172"/>
                          <a:gd name="connsiteX47" fmla="*/ 742950 w 1904849"/>
                          <a:gd name="connsiteY47" fmla="*/ 3084810 h 3318172"/>
                          <a:gd name="connsiteX48" fmla="*/ 762000 w 1904849"/>
                          <a:gd name="connsiteY48" fmla="*/ 3113385 h 3318172"/>
                          <a:gd name="connsiteX49" fmla="*/ 857250 w 1904849"/>
                          <a:gd name="connsiteY49" fmla="*/ 3132435 h 3318172"/>
                          <a:gd name="connsiteX50" fmla="*/ 1071563 w 1904849"/>
                          <a:gd name="connsiteY50" fmla="*/ 2984797 h 3318172"/>
                          <a:gd name="connsiteX51" fmla="*/ 1166813 w 1904849"/>
                          <a:gd name="connsiteY51" fmla="*/ 2865735 h 3318172"/>
                          <a:gd name="connsiteX52" fmla="*/ 1195388 w 1904849"/>
                          <a:gd name="connsiteY52" fmla="*/ 2818110 h 3318172"/>
                          <a:gd name="connsiteX53" fmla="*/ 1263650 w 1904849"/>
                          <a:gd name="connsiteY53" fmla="*/ 2724447 h 3318172"/>
                          <a:gd name="connsiteX54" fmla="*/ 1338263 w 1904849"/>
                          <a:gd name="connsiteY54" fmla="*/ 2641897 h 3318172"/>
                          <a:gd name="connsiteX55" fmla="*/ 1333500 w 1904849"/>
                          <a:gd name="connsiteY55" fmla="*/ 2618085 h 3318172"/>
                          <a:gd name="connsiteX56" fmla="*/ 1389063 w 1904849"/>
                          <a:gd name="connsiteY56" fmla="*/ 2589510 h 3318172"/>
                          <a:gd name="connsiteX57" fmla="*/ 1490663 w 1904849"/>
                          <a:gd name="connsiteY57" fmla="*/ 2603797 h 3318172"/>
                          <a:gd name="connsiteX58" fmla="*/ 1566863 w 1904849"/>
                          <a:gd name="connsiteY58" fmla="*/ 2637135 h 3318172"/>
                          <a:gd name="connsiteX59" fmla="*/ 1624013 w 1904849"/>
                          <a:gd name="connsiteY59" fmla="*/ 2575222 h 3318172"/>
                          <a:gd name="connsiteX60" fmla="*/ 1719263 w 1904849"/>
                          <a:gd name="connsiteY60" fmla="*/ 2570460 h 3318172"/>
                          <a:gd name="connsiteX61" fmla="*/ 1868488 w 1904849"/>
                          <a:gd name="connsiteY61" fmla="*/ 2478385 h 3318172"/>
                          <a:gd name="connsiteX62" fmla="*/ 1766888 w 1904849"/>
                          <a:gd name="connsiteY62" fmla="*/ 2560935 h 3318172"/>
                          <a:gd name="connsiteX63" fmla="*/ 1695450 w 1904849"/>
                          <a:gd name="connsiteY63" fmla="*/ 2608560 h 3318172"/>
                          <a:gd name="connsiteX64" fmla="*/ 1716088 w 1904849"/>
                          <a:gd name="connsiteY64" fmla="*/ 2675235 h 3318172"/>
                          <a:gd name="connsiteX65" fmla="*/ 1757363 w 1904849"/>
                          <a:gd name="connsiteY65" fmla="*/ 2727622 h 3318172"/>
                          <a:gd name="connsiteX66" fmla="*/ 1758950 w 1904849"/>
                          <a:gd name="connsiteY66" fmla="*/ 2711747 h 3318172"/>
                          <a:gd name="connsiteX67" fmla="*/ 1633538 w 1904849"/>
                          <a:gd name="connsiteY67" fmla="*/ 2683172 h 3318172"/>
                          <a:gd name="connsiteX68" fmla="*/ 1562100 w 1904849"/>
                          <a:gd name="connsiteY68" fmla="*/ 2675235 h 3318172"/>
                          <a:gd name="connsiteX69" fmla="*/ 1485900 w 1904849"/>
                          <a:gd name="connsiteY69" fmla="*/ 2694285 h 3318172"/>
                          <a:gd name="connsiteX70" fmla="*/ 1444625 w 1904849"/>
                          <a:gd name="connsiteY70" fmla="*/ 2721272 h 3318172"/>
                          <a:gd name="connsiteX71" fmla="*/ 1400175 w 1904849"/>
                          <a:gd name="connsiteY71" fmla="*/ 2899072 h 3318172"/>
                          <a:gd name="connsiteX72" fmla="*/ 1409700 w 1904849"/>
                          <a:gd name="connsiteY72" fmla="*/ 2970510 h 3318172"/>
                          <a:gd name="connsiteX73" fmla="*/ 1524000 w 1904849"/>
                          <a:gd name="connsiteY73" fmla="*/ 3070522 h 3318172"/>
                          <a:gd name="connsiteX74" fmla="*/ 1624013 w 1904849"/>
                          <a:gd name="connsiteY74" fmla="*/ 3165772 h 3318172"/>
                          <a:gd name="connsiteX75" fmla="*/ 1733550 w 1904849"/>
                          <a:gd name="connsiteY75" fmla="*/ 3270547 h 3318172"/>
                          <a:gd name="connsiteX76" fmla="*/ 1781175 w 1904849"/>
                          <a:gd name="connsiteY76" fmla="*/ 3318172 h 3318172"/>
                          <a:gd name="connsiteX77" fmla="*/ 1490663 w 1904849"/>
                          <a:gd name="connsiteY77" fmla="*/ 3318172 h 3318172"/>
                          <a:gd name="connsiteX78" fmla="*/ 1428750 w 1904849"/>
                          <a:gd name="connsiteY78" fmla="*/ 3261022 h 3318172"/>
                          <a:gd name="connsiteX79" fmla="*/ 1300163 w 1904849"/>
                          <a:gd name="connsiteY79" fmla="*/ 3203872 h 3318172"/>
                          <a:gd name="connsiteX80" fmla="*/ 1200150 w 1904849"/>
                          <a:gd name="connsiteY80" fmla="*/ 3151485 h 3318172"/>
                          <a:gd name="connsiteX81" fmla="*/ 1047750 w 1904849"/>
                          <a:gd name="connsiteY81" fmla="*/ 3175297 h 3318172"/>
                          <a:gd name="connsiteX82" fmla="*/ 1047750 w 1904849"/>
                          <a:gd name="connsiteY82" fmla="*/ 3218160 h 3318172"/>
                          <a:gd name="connsiteX83" fmla="*/ 1109663 w 1904849"/>
                          <a:gd name="connsiteY83" fmla="*/ 3318172 h 3318172"/>
                          <a:gd name="connsiteX84" fmla="*/ 857250 w 1904849"/>
                          <a:gd name="connsiteY84" fmla="*/ 3318172 h 3318172"/>
                          <a:gd name="connsiteX85" fmla="*/ 747713 w 1904849"/>
                          <a:gd name="connsiteY85" fmla="*/ 3280072 h 3318172"/>
                          <a:gd name="connsiteX86" fmla="*/ 676275 w 1904849"/>
                          <a:gd name="connsiteY86" fmla="*/ 3265785 h 3318172"/>
                          <a:gd name="connsiteX87" fmla="*/ 528638 w 1904849"/>
                          <a:gd name="connsiteY87" fmla="*/ 3081635 h 3318172"/>
                          <a:gd name="connsiteX88" fmla="*/ 442913 w 1904849"/>
                          <a:gd name="connsiteY88" fmla="*/ 3060997 h 3318172"/>
                          <a:gd name="connsiteX89" fmla="*/ 319088 w 1904849"/>
                          <a:gd name="connsiteY89" fmla="*/ 3118147 h 3318172"/>
                          <a:gd name="connsiteX90" fmla="*/ 295275 w 1904849"/>
                          <a:gd name="connsiteY90" fmla="*/ 3184822 h 3318172"/>
                          <a:gd name="connsiteX91" fmla="*/ 295275 w 1904849"/>
                          <a:gd name="connsiteY91" fmla="*/ 3251497 h 3318172"/>
                          <a:gd name="connsiteX92" fmla="*/ 304800 w 1904849"/>
                          <a:gd name="connsiteY92" fmla="*/ 3308647 h 3318172"/>
                          <a:gd name="connsiteX93" fmla="*/ 0 w 1904849"/>
                          <a:gd name="connsiteY93"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8921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47813 w 1904849"/>
                          <a:gd name="connsiteY32" fmla="*/ 694035 h 3318172"/>
                          <a:gd name="connsiteX33" fmla="*/ 1471613 w 1904849"/>
                          <a:gd name="connsiteY33" fmla="*/ 741660 h 3318172"/>
                          <a:gd name="connsiteX34" fmla="*/ 1443038 w 1904849"/>
                          <a:gd name="connsiteY34" fmla="*/ 779760 h 3318172"/>
                          <a:gd name="connsiteX35" fmla="*/ 1423988 w 1904849"/>
                          <a:gd name="connsiteY35" fmla="*/ 808335 h 3318172"/>
                          <a:gd name="connsiteX36" fmla="*/ 1333500 w 1904849"/>
                          <a:gd name="connsiteY36" fmla="*/ 859135 h 3318172"/>
                          <a:gd name="connsiteX37" fmla="*/ 1303338 w 1904849"/>
                          <a:gd name="connsiteY37" fmla="*/ 884535 h 3318172"/>
                          <a:gd name="connsiteX38" fmla="*/ 1257300 w 1904849"/>
                          <a:gd name="connsiteY38" fmla="*/ 975022 h 3318172"/>
                          <a:gd name="connsiteX39" fmla="*/ 1169988 w 1904849"/>
                          <a:gd name="connsiteY39" fmla="*/ 1214735 h 3318172"/>
                          <a:gd name="connsiteX40" fmla="*/ 1139825 w 1904849"/>
                          <a:gd name="connsiteY40" fmla="*/ 1351260 h 3318172"/>
                          <a:gd name="connsiteX41" fmla="*/ 1133475 w 1904849"/>
                          <a:gd name="connsiteY41" fmla="*/ 1403647 h 3318172"/>
                          <a:gd name="connsiteX42" fmla="*/ 1123950 w 1904849"/>
                          <a:gd name="connsiteY42" fmla="*/ 1446510 h 3318172"/>
                          <a:gd name="connsiteX43" fmla="*/ 1090613 w 1904849"/>
                          <a:gd name="connsiteY43" fmla="*/ 1556047 h 3318172"/>
                          <a:gd name="connsiteX44" fmla="*/ 823913 w 1904849"/>
                          <a:gd name="connsiteY44" fmla="*/ 2489497 h 3318172"/>
                          <a:gd name="connsiteX45" fmla="*/ 704850 w 1904849"/>
                          <a:gd name="connsiteY45" fmla="*/ 2989560 h 3318172"/>
                          <a:gd name="connsiteX46" fmla="*/ 728663 w 1904849"/>
                          <a:gd name="connsiteY46" fmla="*/ 3037185 h 3318172"/>
                          <a:gd name="connsiteX47" fmla="*/ 742950 w 1904849"/>
                          <a:gd name="connsiteY47" fmla="*/ 3084810 h 3318172"/>
                          <a:gd name="connsiteX48" fmla="*/ 762000 w 1904849"/>
                          <a:gd name="connsiteY48" fmla="*/ 3113385 h 3318172"/>
                          <a:gd name="connsiteX49" fmla="*/ 857250 w 1904849"/>
                          <a:gd name="connsiteY49" fmla="*/ 3132435 h 3318172"/>
                          <a:gd name="connsiteX50" fmla="*/ 1071563 w 1904849"/>
                          <a:gd name="connsiteY50" fmla="*/ 2984797 h 3318172"/>
                          <a:gd name="connsiteX51" fmla="*/ 1166813 w 1904849"/>
                          <a:gd name="connsiteY51" fmla="*/ 2865735 h 3318172"/>
                          <a:gd name="connsiteX52" fmla="*/ 1195388 w 1904849"/>
                          <a:gd name="connsiteY52" fmla="*/ 2818110 h 3318172"/>
                          <a:gd name="connsiteX53" fmla="*/ 1263650 w 1904849"/>
                          <a:gd name="connsiteY53" fmla="*/ 2724447 h 3318172"/>
                          <a:gd name="connsiteX54" fmla="*/ 1338263 w 1904849"/>
                          <a:gd name="connsiteY54" fmla="*/ 2641897 h 3318172"/>
                          <a:gd name="connsiteX55" fmla="*/ 1333500 w 1904849"/>
                          <a:gd name="connsiteY55" fmla="*/ 2618085 h 3318172"/>
                          <a:gd name="connsiteX56" fmla="*/ 1389063 w 1904849"/>
                          <a:gd name="connsiteY56" fmla="*/ 2589510 h 3318172"/>
                          <a:gd name="connsiteX57" fmla="*/ 1490663 w 1904849"/>
                          <a:gd name="connsiteY57" fmla="*/ 2603797 h 3318172"/>
                          <a:gd name="connsiteX58" fmla="*/ 1566863 w 1904849"/>
                          <a:gd name="connsiteY58" fmla="*/ 2637135 h 3318172"/>
                          <a:gd name="connsiteX59" fmla="*/ 1624013 w 1904849"/>
                          <a:gd name="connsiteY59" fmla="*/ 2575222 h 3318172"/>
                          <a:gd name="connsiteX60" fmla="*/ 1719263 w 1904849"/>
                          <a:gd name="connsiteY60" fmla="*/ 2570460 h 3318172"/>
                          <a:gd name="connsiteX61" fmla="*/ 1868488 w 1904849"/>
                          <a:gd name="connsiteY61" fmla="*/ 2478385 h 3318172"/>
                          <a:gd name="connsiteX62" fmla="*/ 1766888 w 1904849"/>
                          <a:gd name="connsiteY62" fmla="*/ 2560935 h 3318172"/>
                          <a:gd name="connsiteX63" fmla="*/ 1695450 w 1904849"/>
                          <a:gd name="connsiteY63" fmla="*/ 2608560 h 3318172"/>
                          <a:gd name="connsiteX64" fmla="*/ 1716088 w 1904849"/>
                          <a:gd name="connsiteY64" fmla="*/ 2675235 h 3318172"/>
                          <a:gd name="connsiteX65" fmla="*/ 1757363 w 1904849"/>
                          <a:gd name="connsiteY65" fmla="*/ 2727622 h 3318172"/>
                          <a:gd name="connsiteX66" fmla="*/ 1758950 w 1904849"/>
                          <a:gd name="connsiteY66" fmla="*/ 2711747 h 3318172"/>
                          <a:gd name="connsiteX67" fmla="*/ 1633538 w 1904849"/>
                          <a:gd name="connsiteY67" fmla="*/ 2683172 h 3318172"/>
                          <a:gd name="connsiteX68" fmla="*/ 1562100 w 1904849"/>
                          <a:gd name="connsiteY68" fmla="*/ 2675235 h 3318172"/>
                          <a:gd name="connsiteX69" fmla="*/ 1485900 w 1904849"/>
                          <a:gd name="connsiteY69" fmla="*/ 2694285 h 3318172"/>
                          <a:gd name="connsiteX70" fmla="*/ 1444625 w 1904849"/>
                          <a:gd name="connsiteY70" fmla="*/ 2721272 h 3318172"/>
                          <a:gd name="connsiteX71" fmla="*/ 1400175 w 1904849"/>
                          <a:gd name="connsiteY71" fmla="*/ 2899072 h 3318172"/>
                          <a:gd name="connsiteX72" fmla="*/ 1409700 w 1904849"/>
                          <a:gd name="connsiteY72" fmla="*/ 2970510 h 3318172"/>
                          <a:gd name="connsiteX73" fmla="*/ 1524000 w 1904849"/>
                          <a:gd name="connsiteY73" fmla="*/ 3070522 h 3318172"/>
                          <a:gd name="connsiteX74" fmla="*/ 1624013 w 1904849"/>
                          <a:gd name="connsiteY74" fmla="*/ 3165772 h 3318172"/>
                          <a:gd name="connsiteX75" fmla="*/ 1733550 w 1904849"/>
                          <a:gd name="connsiteY75" fmla="*/ 3270547 h 3318172"/>
                          <a:gd name="connsiteX76" fmla="*/ 1781175 w 1904849"/>
                          <a:gd name="connsiteY76" fmla="*/ 3318172 h 3318172"/>
                          <a:gd name="connsiteX77" fmla="*/ 1490663 w 1904849"/>
                          <a:gd name="connsiteY77" fmla="*/ 3318172 h 3318172"/>
                          <a:gd name="connsiteX78" fmla="*/ 1428750 w 1904849"/>
                          <a:gd name="connsiteY78" fmla="*/ 3261022 h 3318172"/>
                          <a:gd name="connsiteX79" fmla="*/ 1300163 w 1904849"/>
                          <a:gd name="connsiteY79" fmla="*/ 3203872 h 3318172"/>
                          <a:gd name="connsiteX80" fmla="*/ 1200150 w 1904849"/>
                          <a:gd name="connsiteY80" fmla="*/ 3151485 h 3318172"/>
                          <a:gd name="connsiteX81" fmla="*/ 1047750 w 1904849"/>
                          <a:gd name="connsiteY81" fmla="*/ 3175297 h 3318172"/>
                          <a:gd name="connsiteX82" fmla="*/ 1047750 w 1904849"/>
                          <a:gd name="connsiteY82" fmla="*/ 3218160 h 3318172"/>
                          <a:gd name="connsiteX83" fmla="*/ 1109663 w 1904849"/>
                          <a:gd name="connsiteY83" fmla="*/ 3318172 h 3318172"/>
                          <a:gd name="connsiteX84" fmla="*/ 857250 w 1904849"/>
                          <a:gd name="connsiteY84" fmla="*/ 3318172 h 3318172"/>
                          <a:gd name="connsiteX85" fmla="*/ 747713 w 1904849"/>
                          <a:gd name="connsiteY85" fmla="*/ 3280072 h 3318172"/>
                          <a:gd name="connsiteX86" fmla="*/ 676275 w 1904849"/>
                          <a:gd name="connsiteY86" fmla="*/ 3265785 h 3318172"/>
                          <a:gd name="connsiteX87" fmla="*/ 528638 w 1904849"/>
                          <a:gd name="connsiteY87" fmla="*/ 3081635 h 3318172"/>
                          <a:gd name="connsiteX88" fmla="*/ 442913 w 1904849"/>
                          <a:gd name="connsiteY88" fmla="*/ 3060997 h 3318172"/>
                          <a:gd name="connsiteX89" fmla="*/ 319088 w 1904849"/>
                          <a:gd name="connsiteY89" fmla="*/ 3118147 h 3318172"/>
                          <a:gd name="connsiteX90" fmla="*/ 295275 w 1904849"/>
                          <a:gd name="connsiteY90" fmla="*/ 3184822 h 3318172"/>
                          <a:gd name="connsiteX91" fmla="*/ 295275 w 1904849"/>
                          <a:gd name="connsiteY91" fmla="*/ 3251497 h 3318172"/>
                          <a:gd name="connsiteX92" fmla="*/ 304800 w 1904849"/>
                          <a:gd name="connsiteY92" fmla="*/ 3308647 h 3318172"/>
                          <a:gd name="connsiteX93" fmla="*/ 0 w 1904849"/>
                          <a:gd name="connsiteY93"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320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47813 w 1904849"/>
                          <a:gd name="connsiteY32" fmla="*/ 694035 h 3318172"/>
                          <a:gd name="connsiteX33" fmla="*/ 1471613 w 1904849"/>
                          <a:gd name="connsiteY33" fmla="*/ 741660 h 3318172"/>
                          <a:gd name="connsiteX34" fmla="*/ 1443038 w 1904849"/>
                          <a:gd name="connsiteY34" fmla="*/ 779760 h 3318172"/>
                          <a:gd name="connsiteX35" fmla="*/ 1423988 w 1904849"/>
                          <a:gd name="connsiteY35" fmla="*/ 808335 h 3318172"/>
                          <a:gd name="connsiteX36" fmla="*/ 1333500 w 1904849"/>
                          <a:gd name="connsiteY36" fmla="*/ 859135 h 3318172"/>
                          <a:gd name="connsiteX37" fmla="*/ 1303338 w 1904849"/>
                          <a:gd name="connsiteY37" fmla="*/ 884535 h 3318172"/>
                          <a:gd name="connsiteX38" fmla="*/ 1257300 w 1904849"/>
                          <a:gd name="connsiteY38" fmla="*/ 975022 h 3318172"/>
                          <a:gd name="connsiteX39" fmla="*/ 1169988 w 1904849"/>
                          <a:gd name="connsiteY39" fmla="*/ 1214735 h 3318172"/>
                          <a:gd name="connsiteX40" fmla="*/ 1139825 w 1904849"/>
                          <a:gd name="connsiteY40" fmla="*/ 1351260 h 3318172"/>
                          <a:gd name="connsiteX41" fmla="*/ 1133475 w 1904849"/>
                          <a:gd name="connsiteY41" fmla="*/ 1403647 h 3318172"/>
                          <a:gd name="connsiteX42" fmla="*/ 1123950 w 1904849"/>
                          <a:gd name="connsiteY42" fmla="*/ 1446510 h 3318172"/>
                          <a:gd name="connsiteX43" fmla="*/ 1090613 w 1904849"/>
                          <a:gd name="connsiteY43" fmla="*/ 1556047 h 3318172"/>
                          <a:gd name="connsiteX44" fmla="*/ 823913 w 1904849"/>
                          <a:gd name="connsiteY44" fmla="*/ 2489497 h 3318172"/>
                          <a:gd name="connsiteX45" fmla="*/ 704850 w 1904849"/>
                          <a:gd name="connsiteY45" fmla="*/ 2989560 h 3318172"/>
                          <a:gd name="connsiteX46" fmla="*/ 728663 w 1904849"/>
                          <a:gd name="connsiteY46" fmla="*/ 3037185 h 3318172"/>
                          <a:gd name="connsiteX47" fmla="*/ 742950 w 1904849"/>
                          <a:gd name="connsiteY47" fmla="*/ 3084810 h 3318172"/>
                          <a:gd name="connsiteX48" fmla="*/ 762000 w 1904849"/>
                          <a:gd name="connsiteY48" fmla="*/ 3113385 h 3318172"/>
                          <a:gd name="connsiteX49" fmla="*/ 857250 w 1904849"/>
                          <a:gd name="connsiteY49" fmla="*/ 3132435 h 3318172"/>
                          <a:gd name="connsiteX50" fmla="*/ 1071563 w 1904849"/>
                          <a:gd name="connsiteY50" fmla="*/ 2984797 h 3318172"/>
                          <a:gd name="connsiteX51" fmla="*/ 1166813 w 1904849"/>
                          <a:gd name="connsiteY51" fmla="*/ 2865735 h 3318172"/>
                          <a:gd name="connsiteX52" fmla="*/ 1195388 w 1904849"/>
                          <a:gd name="connsiteY52" fmla="*/ 2818110 h 3318172"/>
                          <a:gd name="connsiteX53" fmla="*/ 1263650 w 1904849"/>
                          <a:gd name="connsiteY53" fmla="*/ 2724447 h 3318172"/>
                          <a:gd name="connsiteX54" fmla="*/ 1338263 w 1904849"/>
                          <a:gd name="connsiteY54" fmla="*/ 2641897 h 3318172"/>
                          <a:gd name="connsiteX55" fmla="*/ 1333500 w 1904849"/>
                          <a:gd name="connsiteY55" fmla="*/ 2618085 h 3318172"/>
                          <a:gd name="connsiteX56" fmla="*/ 1389063 w 1904849"/>
                          <a:gd name="connsiteY56" fmla="*/ 2589510 h 3318172"/>
                          <a:gd name="connsiteX57" fmla="*/ 1490663 w 1904849"/>
                          <a:gd name="connsiteY57" fmla="*/ 2603797 h 3318172"/>
                          <a:gd name="connsiteX58" fmla="*/ 1566863 w 1904849"/>
                          <a:gd name="connsiteY58" fmla="*/ 2637135 h 3318172"/>
                          <a:gd name="connsiteX59" fmla="*/ 1624013 w 1904849"/>
                          <a:gd name="connsiteY59" fmla="*/ 2575222 h 3318172"/>
                          <a:gd name="connsiteX60" fmla="*/ 1719263 w 1904849"/>
                          <a:gd name="connsiteY60" fmla="*/ 2570460 h 3318172"/>
                          <a:gd name="connsiteX61" fmla="*/ 1868488 w 1904849"/>
                          <a:gd name="connsiteY61" fmla="*/ 2478385 h 3318172"/>
                          <a:gd name="connsiteX62" fmla="*/ 1766888 w 1904849"/>
                          <a:gd name="connsiteY62" fmla="*/ 2560935 h 3318172"/>
                          <a:gd name="connsiteX63" fmla="*/ 1695450 w 1904849"/>
                          <a:gd name="connsiteY63" fmla="*/ 2608560 h 3318172"/>
                          <a:gd name="connsiteX64" fmla="*/ 1716088 w 1904849"/>
                          <a:gd name="connsiteY64" fmla="*/ 2675235 h 3318172"/>
                          <a:gd name="connsiteX65" fmla="*/ 1757363 w 1904849"/>
                          <a:gd name="connsiteY65" fmla="*/ 2727622 h 3318172"/>
                          <a:gd name="connsiteX66" fmla="*/ 1758950 w 1904849"/>
                          <a:gd name="connsiteY66" fmla="*/ 2711747 h 3318172"/>
                          <a:gd name="connsiteX67" fmla="*/ 1633538 w 1904849"/>
                          <a:gd name="connsiteY67" fmla="*/ 2683172 h 3318172"/>
                          <a:gd name="connsiteX68" fmla="*/ 1562100 w 1904849"/>
                          <a:gd name="connsiteY68" fmla="*/ 2675235 h 3318172"/>
                          <a:gd name="connsiteX69" fmla="*/ 1485900 w 1904849"/>
                          <a:gd name="connsiteY69" fmla="*/ 2694285 h 3318172"/>
                          <a:gd name="connsiteX70" fmla="*/ 1444625 w 1904849"/>
                          <a:gd name="connsiteY70" fmla="*/ 2721272 h 3318172"/>
                          <a:gd name="connsiteX71" fmla="*/ 1400175 w 1904849"/>
                          <a:gd name="connsiteY71" fmla="*/ 2899072 h 3318172"/>
                          <a:gd name="connsiteX72" fmla="*/ 1409700 w 1904849"/>
                          <a:gd name="connsiteY72" fmla="*/ 2970510 h 3318172"/>
                          <a:gd name="connsiteX73" fmla="*/ 1524000 w 1904849"/>
                          <a:gd name="connsiteY73" fmla="*/ 3070522 h 3318172"/>
                          <a:gd name="connsiteX74" fmla="*/ 1624013 w 1904849"/>
                          <a:gd name="connsiteY74" fmla="*/ 3165772 h 3318172"/>
                          <a:gd name="connsiteX75" fmla="*/ 1733550 w 1904849"/>
                          <a:gd name="connsiteY75" fmla="*/ 3270547 h 3318172"/>
                          <a:gd name="connsiteX76" fmla="*/ 1781175 w 1904849"/>
                          <a:gd name="connsiteY76" fmla="*/ 3318172 h 3318172"/>
                          <a:gd name="connsiteX77" fmla="*/ 1490663 w 1904849"/>
                          <a:gd name="connsiteY77" fmla="*/ 3318172 h 3318172"/>
                          <a:gd name="connsiteX78" fmla="*/ 1428750 w 1904849"/>
                          <a:gd name="connsiteY78" fmla="*/ 3261022 h 3318172"/>
                          <a:gd name="connsiteX79" fmla="*/ 1300163 w 1904849"/>
                          <a:gd name="connsiteY79" fmla="*/ 3203872 h 3318172"/>
                          <a:gd name="connsiteX80" fmla="*/ 1200150 w 1904849"/>
                          <a:gd name="connsiteY80" fmla="*/ 3151485 h 3318172"/>
                          <a:gd name="connsiteX81" fmla="*/ 1047750 w 1904849"/>
                          <a:gd name="connsiteY81" fmla="*/ 3175297 h 3318172"/>
                          <a:gd name="connsiteX82" fmla="*/ 1047750 w 1904849"/>
                          <a:gd name="connsiteY82" fmla="*/ 3218160 h 3318172"/>
                          <a:gd name="connsiteX83" fmla="*/ 1109663 w 1904849"/>
                          <a:gd name="connsiteY83" fmla="*/ 3318172 h 3318172"/>
                          <a:gd name="connsiteX84" fmla="*/ 857250 w 1904849"/>
                          <a:gd name="connsiteY84" fmla="*/ 3318172 h 3318172"/>
                          <a:gd name="connsiteX85" fmla="*/ 747713 w 1904849"/>
                          <a:gd name="connsiteY85" fmla="*/ 3280072 h 3318172"/>
                          <a:gd name="connsiteX86" fmla="*/ 676275 w 1904849"/>
                          <a:gd name="connsiteY86" fmla="*/ 3265785 h 3318172"/>
                          <a:gd name="connsiteX87" fmla="*/ 528638 w 1904849"/>
                          <a:gd name="connsiteY87" fmla="*/ 3081635 h 3318172"/>
                          <a:gd name="connsiteX88" fmla="*/ 442913 w 1904849"/>
                          <a:gd name="connsiteY88" fmla="*/ 3060997 h 3318172"/>
                          <a:gd name="connsiteX89" fmla="*/ 319088 w 1904849"/>
                          <a:gd name="connsiteY89" fmla="*/ 3118147 h 3318172"/>
                          <a:gd name="connsiteX90" fmla="*/ 295275 w 1904849"/>
                          <a:gd name="connsiteY90" fmla="*/ 3184822 h 3318172"/>
                          <a:gd name="connsiteX91" fmla="*/ 295275 w 1904849"/>
                          <a:gd name="connsiteY91" fmla="*/ 3251497 h 3318172"/>
                          <a:gd name="connsiteX92" fmla="*/ 304800 w 1904849"/>
                          <a:gd name="connsiteY92" fmla="*/ 3308647 h 3318172"/>
                          <a:gd name="connsiteX93" fmla="*/ 0 w 1904849"/>
                          <a:gd name="connsiteY93"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320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47813 w 1904849"/>
                          <a:gd name="connsiteY32" fmla="*/ 694035 h 3318172"/>
                          <a:gd name="connsiteX33" fmla="*/ 1471613 w 1904849"/>
                          <a:gd name="connsiteY33" fmla="*/ 741660 h 3318172"/>
                          <a:gd name="connsiteX34" fmla="*/ 1443038 w 1904849"/>
                          <a:gd name="connsiteY34" fmla="*/ 779760 h 3318172"/>
                          <a:gd name="connsiteX35" fmla="*/ 1423988 w 1904849"/>
                          <a:gd name="connsiteY35" fmla="*/ 808335 h 3318172"/>
                          <a:gd name="connsiteX36" fmla="*/ 1333500 w 1904849"/>
                          <a:gd name="connsiteY36" fmla="*/ 859135 h 3318172"/>
                          <a:gd name="connsiteX37" fmla="*/ 1303338 w 1904849"/>
                          <a:gd name="connsiteY37" fmla="*/ 884535 h 3318172"/>
                          <a:gd name="connsiteX38" fmla="*/ 1257300 w 1904849"/>
                          <a:gd name="connsiteY38" fmla="*/ 975022 h 3318172"/>
                          <a:gd name="connsiteX39" fmla="*/ 1169988 w 1904849"/>
                          <a:gd name="connsiteY39" fmla="*/ 1214735 h 3318172"/>
                          <a:gd name="connsiteX40" fmla="*/ 1139825 w 1904849"/>
                          <a:gd name="connsiteY40" fmla="*/ 1351260 h 3318172"/>
                          <a:gd name="connsiteX41" fmla="*/ 1133475 w 1904849"/>
                          <a:gd name="connsiteY41" fmla="*/ 1403647 h 3318172"/>
                          <a:gd name="connsiteX42" fmla="*/ 1123950 w 1904849"/>
                          <a:gd name="connsiteY42" fmla="*/ 1446510 h 3318172"/>
                          <a:gd name="connsiteX43" fmla="*/ 1090613 w 1904849"/>
                          <a:gd name="connsiteY43" fmla="*/ 1556047 h 3318172"/>
                          <a:gd name="connsiteX44" fmla="*/ 823913 w 1904849"/>
                          <a:gd name="connsiteY44" fmla="*/ 2489497 h 3318172"/>
                          <a:gd name="connsiteX45" fmla="*/ 704850 w 1904849"/>
                          <a:gd name="connsiteY45" fmla="*/ 2989560 h 3318172"/>
                          <a:gd name="connsiteX46" fmla="*/ 728663 w 1904849"/>
                          <a:gd name="connsiteY46" fmla="*/ 3037185 h 3318172"/>
                          <a:gd name="connsiteX47" fmla="*/ 742950 w 1904849"/>
                          <a:gd name="connsiteY47" fmla="*/ 3084810 h 3318172"/>
                          <a:gd name="connsiteX48" fmla="*/ 762000 w 1904849"/>
                          <a:gd name="connsiteY48" fmla="*/ 3113385 h 3318172"/>
                          <a:gd name="connsiteX49" fmla="*/ 857250 w 1904849"/>
                          <a:gd name="connsiteY49" fmla="*/ 3132435 h 3318172"/>
                          <a:gd name="connsiteX50" fmla="*/ 1071563 w 1904849"/>
                          <a:gd name="connsiteY50" fmla="*/ 2984797 h 3318172"/>
                          <a:gd name="connsiteX51" fmla="*/ 1166813 w 1904849"/>
                          <a:gd name="connsiteY51" fmla="*/ 2865735 h 3318172"/>
                          <a:gd name="connsiteX52" fmla="*/ 1195388 w 1904849"/>
                          <a:gd name="connsiteY52" fmla="*/ 2818110 h 3318172"/>
                          <a:gd name="connsiteX53" fmla="*/ 1263650 w 1904849"/>
                          <a:gd name="connsiteY53" fmla="*/ 2724447 h 3318172"/>
                          <a:gd name="connsiteX54" fmla="*/ 1338263 w 1904849"/>
                          <a:gd name="connsiteY54" fmla="*/ 2641897 h 3318172"/>
                          <a:gd name="connsiteX55" fmla="*/ 1333500 w 1904849"/>
                          <a:gd name="connsiteY55" fmla="*/ 2618085 h 3318172"/>
                          <a:gd name="connsiteX56" fmla="*/ 1389063 w 1904849"/>
                          <a:gd name="connsiteY56" fmla="*/ 2589510 h 3318172"/>
                          <a:gd name="connsiteX57" fmla="*/ 1490663 w 1904849"/>
                          <a:gd name="connsiteY57" fmla="*/ 2603797 h 3318172"/>
                          <a:gd name="connsiteX58" fmla="*/ 1566863 w 1904849"/>
                          <a:gd name="connsiteY58" fmla="*/ 2637135 h 3318172"/>
                          <a:gd name="connsiteX59" fmla="*/ 1624013 w 1904849"/>
                          <a:gd name="connsiteY59" fmla="*/ 2575222 h 3318172"/>
                          <a:gd name="connsiteX60" fmla="*/ 1719263 w 1904849"/>
                          <a:gd name="connsiteY60" fmla="*/ 2570460 h 3318172"/>
                          <a:gd name="connsiteX61" fmla="*/ 1868488 w 1904849"/>
                          <a:gd name="connsiteY61" fmla="*/ 2478385 h 3318172"/>
                          <a:gd name="connsiteX62" fmla="*/ 1766888 w 1904849"/>
                          <a:gd name="connsiteY62" fmla="*/ 2560935 h 3318172"/>
                          <a:gd name="connsiteX63" fmla="*/ 1695450 w 1904849"/>
                          <a:gd name="connsiteY63" fmla="*/ 2608560 h 3318172"/>
                          <a:gd name="connsiteX64" fmla="*/ 1716088 w 1904849"/>
                          <a:gd name="connsiteY64" fmla="*/ 2675235 h 3318172"/>
                          <a:gd name="connsiteX65" fmla="*/ 1757363 w 1904849"/>
                          <a:gd name="connsiteY65" fmla="*/ 2727622 h 3318172"/>
                          <a:gd name="connsiteX66" fmla="*/ 1758950 w 1904849"/>
                          <a:gd name="connsiteY66" fmla="*/ 2711747 h 3318172"/>
                          <a:gd name="connsiteX67" fmla="*/ 1633538 w 1904849"/>
                          <a:gd name="connsiteY67" fmla="*/ 2683172 h 3318172"/>
                          <a:gd name="connsiteX68" fmla="*/ 1562100 w 1904849"/>
                          <a:gd name="connsiteY68" fmla="*/ 2675235 h 3318172"/>
                          <a:gd name="connsiteX69" fmla="*/ 1485900 w 1904849"/>
                          <a:gd name="connsiteY69" fmla="*/ 2694285 h 3318172"/>
                          <a:gd name="connsiteX70" fmla="*/ 1444625 w 1904849"/>
                          <a:gd name="connsiteY70" fmla="*/ 2721272 h 3318172"/>
                          <a:gd name="connsiteX71" fmla="*/ 1400175 w 1904849"/>
                          <a:gd name="connsiteY71" fmla="*/ 2899072 h 3318172"/>
                          <a:gd name="connsiteX72" fmla="*/ 1409700 w 1904849"/>
                          <a:gd name="connsiteY72" fmla="*/ 2970510 h 3318172"/>
                          <a:gd name="connsiteX73" fmla="*/ 1524000 w 1904849"/>
                          <a:gd name="connsiteY73" fmla="*/ 3070522 h 3318172"/>
                          <a:gd name="connsiteX74" fmla="*/ 1624013 w 1904849"/>
                          <a:gd name="connsiteY74" fmla="*/ 3165772 h 3318172"/>
                          <a:gd name="connsiteX75" fmla="*/ 1733550 w 1904849"/>
                          <a:gd name="connsiteY75" fmla="*/ 3270547 h 3318172"/>
                          <a:gd name="connsiteX76" fmla="*/ 1781175 w 1904849"/>
                          <a:gd name="connsiteY76" fmla="*/ 3318172 h 3318172"/>
                          <a:gd name="connsiteX77" fmla="*/ 1490663 w 1904849"/>
                          <a:gd name="connsiteY77" fmla="*/ 3318172 h 3318172"/>
                          <a:gd name="connsiteX78" fmla="*/ 1428750 w 1904849"/>
                          <a:gd name="connsiteY78" fmla="*/ 3261022 h 3318172"/>
                          <a:gd name="connsiteX79" fmla="*/ 1300163 w 1904849"/>
                          <a:gd name="connsiteY79" fmla="*/ 3203872 h 3318172"/>
                          <a:gd name="connsiteX80" fmla="*/ 1200150 w 1904849"/>
                          <a:gd name="connsiteY80" fmla="*/ 3151485 h 3318172"/>
                          <a:gd name="connsiteX81" fmla="*/ 1047750 w 1904849"/>
                          <a:gd name="connsiteY81" fmla="*/ 3175297 h 3318172"/>
                          <a:gd name="connsiteX82" fmla="*/ 1047750 w 1904849"/>
                          <a:gd name="connsiteY82" fmla="*/ 3218160 h 3318172"/>
                          <a:gd name="connsiteX83" fmla="*/ 1109663 w 1904849"/>
                          <a:gd name="connsiteY83" fmla="*/ 3318172 h 3318172"/>
                          <a:gd name="connsiteX84" fmla="*/ 857250 w 1904849"/>
                          <a:gd name="connsiteY84" fmla="*/ 3318172 h 3318172"/>
                          <a:gd name="connsiteX85" fmla="*/ 747713 w 1904849"/>
                          <a:gd name="connsiteY85" fmla="*/ 3280072 h 3318172"/>
                          <a:gd name="connsiteX86" fmla="*/ 676275 w 1904849"/>
                          <a:gd name="connsiteY86" fmla="*/ 3265785 h 3318172"/>
                          <a:gd name="connsiteX87" fmla="*/ 528638 w 1904849"/>
                          <a:gd name="connsiteY87" fmla="*/ 3081635 h 3318172"/>
                          <a:gd name="connsiteX88" fmla="*/ 442913 w 1904849"/>
                          <a:gd name="connsiteY88" fmla="*/ 3060997 h 3318172"/>
                          <a:gd name="connsiteX89" fmla="*/ 319088 w 1904849"/>
                          <a:gd name="connsiteY89" fmla="*/ 3118147 h 3318172"/>
                          <a:gd name="connsiteX90" fmla="*/ 295275 w 1904849"/>
                          <a:gd name="connsiteY90" fmla="*/ 3184822 h 3318172"/>
                          <a:gd name="connsiteX91" fmla="*/ 295275 w 1904849"/>
                          <a:gd name="connsiteY91" fmla="*/ 3251497 h 3318172"/>
                          <a:gd name="connsiteX92" fmla="*/ 304800 w 1904849"/>
                          <a:gd name="connsiteY92" fmla="*/ 3308647 h 3318172"/>
                          <a:gd name="connsiteX93" fmla="*/ 0 w 1904849"/>
                          <a:gd name="connsiteY93"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320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74006 w 1904849"/>
                          <a:gd name="connsiteY32" fmla="*/ 717847 h 3318172"/>
                          <a:gd name="connsiteX33" fmla="*/ 1471613 w 1904849"/>
                          <a:gd name="connsiteY33" fmla="*/ 741660 h 3318172"/>
                          <a:gd name="connsiteX34" fmla="*/ 1443038 w 1904849"/>
                          <a:gd name="connsiteY34" fmla="*/ 779760 h 3318172"/>
                          <a:gd name="connsiteX35" fmla="*/ 1423988 w 1904849"/>
                          <a:gd name="connsiteY35" fmla="*/ 808335 h 3318172"/>
                          <a:gd name="connsiteX36" fmla="*/ 1333500 w 1904849"/>
                          <a:gd name="connsiteY36" fmla="*/ 859135 h 3318172"/>
                          <a:gd name="connsiteX37" fmla="*/ 1303338 w 1904849"/>
                          <a:gd name="connsiteY37" fmla="*/ 884535 h 3318172"/>
                          <a:gd name="connsiteX38" fmla="*/ 1257300 w 1904849"/>
                          <a:gd name="connsiteY38" fmla="*/ 975022 h 3318172"/>
                          <a:gd name="connsiteX39" fmla="*/ 1169988 w 1904849"/>
                          <a:gd name="connsiteY39" fmla="*/ 1214735 h 3318172"/>
                          <a:gd name="connsiteX40" fmla="*/ 1139825 w 1904849"/>
                          <a:gd name="connsiteY40" fmla="*/ 1351260 h 3318172"/>
                          <a:gd name="connsiteX41" fmla="*/ 1133475 w 1904849"/>
                          <a:gd name="connsiteY41" fmla="*/ 1403647 h 3318172"/>
                          <a:gd name="connsiteX42" fmla="*/ 1123950 w 1904849"/>
                          <a:gd name="connsiteY42" fmla="*/ 1446510 h 3318172"/>
                          <a:gd name="connsiteX43" fmla="*/ 1090613 w 1904849"/>
                          <a:gd name="connsiteY43" fmla="*/ 1556047 h 3318172"/>
                          <a:gd name="connsiteX44" fmla="*/ 823913 w 1904849"/>
                          <a:gd name="connsiteY44" fmla="*/ 2489497 h 3318172"/>
                          <a:gd name="connsiteX45" fmla="*/ 704850 w 1904849"/>
                          <a:gd name="connsiteY45" fmla="*/ 2989560 h 3318172"/>
                          <a:gd name="connsiteX46" fmla="*/ 728663 w 1904849"/>
                          <a:gd name="connsiteY46" fmla="*/ 3037185 h 3318172"/>
                          <a:gd name="connsiteX47" fmla="*/ 742950 w 1904849"/>
                          <a:gd name="connsiteY47" fmla="*/ 3084810 h 3318172"/>
                          <a:gd name="connsiteX48" fmla="*/ 762000 w 1904849"/>
                          <a:gd name="connsiteY48" fmla="*/ 3113385 h 3318172"/>
                          <a:gd name="connsiteX49" fmla="*/ 857250 w 1904849"/>
                          <a:gd name="connsiteY49" fmla="*/ 3132435 h 3318172"/>
                          <a:gd name="connsiteX50" fmla="*/ 1071563 w 1904849"/>
                          <a:gd name="connsiteY50" fmla="*/ 2984797 h 3318172"/>
                          <a:gd name="connsiteX51" fmla="*/ 1166813 w 1904849"/>
                          <a:gd name="connsiteY51" fmla="*/ 2865735 h 3318172"/>
                          <a:gd name="connsiteX52" fmla="*/ 1195388 w 1904849"/>
                          <a:gd name="connsiteY52" fmla="*/ 2818110 h 3318172"/>
                          <a:gd name="connsiteX53" fmla="*/ 1263650 w 1904849"/>
                          <a:gd name="connsiteY53" fmla="*/ 2724447 h 3318172"/>
                          <a:gd name="connsiteX54" fmla="*/ 1338263 w 1904849"/>
                          <a:gd name="connsiteY54" fmla="*/ 2641897 h 3318172"/>
                          <a:gd name="connsiteX55" fmla="*/ 1333500 w 1904849"/>
                          <a:gd name="connsiteY55" fmla="*/ 2618085 h 3318172"/>
                          <a:gd name="connsiteX56" fmla="*/ 1389063 w 1904849"/>
                          <a:gd name="connsiteY56" fmla="*/ 2589510 h 3318172"/>
                          <a:gd name="connsiteX57" fmla="*/ 1490663 w 1904849"/>
                          <a:gd name="connsiteY57" fmla="*/ 2603797 h 3318172"/>
                          <a:gd name="connsiteX58" fmla="*/ 1566863 w 1904849"/>
                          <a:gd name="connsiteY58" fmla="*/ 2637135 h 3318172"/>
                          <a:gd name="connsiteX59" fmla="*/ 1624013 w 1904849"/>
                          <a:gd name="connsiteY59" fmla="*/ 2575222 h 3318172"/>
                          <a:gd name="connsiteX60" fmla="*/ 1719263 w 1904849"/>
                          <a:gd name="connsiteY60" fmla="*/ 2570460 h 3318172"/>
                          <a:gd name="connsiteX61" fmla="*/ 1868488 w 1904849"/>
                          <a:gd name="connsiteY61" fmla="*/ 2478385 h 3318172"/>
                          <a:gd name="connsiteX62" fmla="*/ 1766888 w 1904849"/>
                          <a:gd name="connsiteY62" fmla="*/ 2560935 h 3318172"/>
                          <a:gd name="connsiteX63" fmla="*/ 1695450 w 1904849"/>
                          <a:gd name="connsiteY63" fmla="*/ 2608560 h 3318172"/>
                          <a:gd name="connsiteX64" fmla="*/ 1716088 w 1904849"/>
                          <a:gd name="connsiteY64" fmla="*/ 2675235 h 3318172"/>
                          <a:gd name="connsiteX65" fmla="*/ 1757363 w 1904849"/>
                          <a:gd name="connsiteY65" fmla="*/ 2727622 h 3318172"/>
                          <a:gd name="connsiteX66" fmla="*/ 1758950 w 1904849"/>
                          <a:gd name="connsiteY66" fmla="*/ 2711747 h 3318172"/>
                          <a:gd name="connsiteX67" fmla="*/ 1633538 w 1904849"/>
                          <a:gd name="connsiteY67" fmla="*/ 2683172 h 3318172"/>
                          <a:gd name="connsiteX68" fmla="*/ 1562100 w 1904849"/>
                          <a:gd name="connsiteY68" fmla="*/ 2675235 h 3318172"/>
                          <a:gd name="connsiteX69" fmla="*/ 1485900 w 1904849"/>
                          <a:gd name="connsiteY69" fmla="*/ 2694285 h 3318172"/>
                          <a:gd name="connsiteX70" fmla="*/ 1444625 w 1904849"/>
                          <a:gd name="connsiteY70" fmla="*/ 2721272 h 3318172"/>
                          <a:gd name="connsiteX71" fmla="*/ 1400175 w 1904849"/>
                          <a:gd name="connsiteY71" fmla="*/ 2899072 h 3318172"/>
                          <a:gd name="connsiteX72" fmla="*/ 1409700 w 1904849"/>
                          <a:gd name="connsiteY72" fmla="*/ 2970510 h 3318172"/>
                          <a:gd name="connsiteX73" fmla="*/ 1524000 w 1904849"/>
                          <a:gd name="connsiteY73" fmla="*/ 3070522 h 3318172"/>
                          <a:gd name="connsiteX74" fmla="*/ 1624013 w 1904849"/>
                          <a:gd name="connsiteY74" fmla="*/ 3165772 h 3318172"/>
                          <a:gd name="connsiteX75" fmla="*/ 1733550 w 1904849"/>
                          <a:gd name="connsiteY75" fmla="*/ 3270547 h 3318172"/>
                          <a:gd name="connsiteX76" fmla="*/ 1781175 w 1904849"/>
                          <a:gd name="connsiteY76" fmla="*/ 3318172 h 3318172"/>
                          <a:gd name="connsiteX77" fmla="*/ 1490663 w 1904849"/>
                          <a:gd name="connsiteY77" fmla="*/ 3318172 h 3318172"/>
                          <a:gd name="connsiteX78" fmla="*/ 1428750 w 1904849"/>
                          <a:gd name="connsiteY78" fmla="*/ 3261022 h 3318172"/>
                          <a:gd name="connsiteX79" fmla="*/ 1300163 w 1904849"/>
                          <a:gd name="connsiteY79" fmla="*/ 3203872 h 3318172"/>
                          <a:gd name="connsiteX80" fmla="*/ 1200150 w 1904849"/>
                          <a:gd name="connsiteY80" fmla="*/ 3151485 h 3318172"/>
                          <a:gd name="connsiteX81" fmla="*/ 1047750 w 1904849"/>
                          <a:gd name="connsiteY81" fmla="*/ 3175297 h 3318172"/>
                          <a:gd name="connsiteX82" fmla="*/ 1047750 w 1904849"/>
                          <a:gd name="connsiteY82" fmla="*/ 3218160 h 3318172"/>
                          <a:gd name="connsiteX83" fmla="*/ 1109663 w 1904849"/>
                          <a:gd name="connsiteY83" fmla="*/ 3318172 h 3318172"/>
                          <a:gd name="connsiteX84" fmla="*/ 857250 w 1904849"/>
                          <a:gd name="connsiteY84" fmla="*/ 3318172 h 3318172"/>
                          <a:gd name="connsiteX85" fmla="*/ 747713 w 1904849"/>
                          <a:gd name="connsiteY85" fmla="*/ 3280072 h 3318172"/>
                          <a:gd name="connsiteX86" fmla="*/ 676275 w 1904849"/>
                          <a:gd name="connsiteY86" fmla="*/ 3265785 h 3318172"/>
                          <a:gd name="connsiteX87" fmla="*/ 528638 w 1904849"/>
                          <a:gd name="connsiteY87" fmla="*/ 3081635 h 3318172"/>
                          <a:gd name="connsiteX88" fmla="*/ 442913 w 1904849"/>
                          <a:gd name="connsiteY88" fmla="*/ 3060997 h 3318172"/>
                          <a:gd name="connsiteX89" fmla="*/ 319088 w 1904849"/>
                          <a:gd name="connsiteY89" fmla="*/ 3118147 h 3318172"/>
                          <a:gd name="connsiteX90" fmla="*/ 295275 w 1904849"/>
                          <a:gd name="connsiteY90" fmla="*/ 3184822 h 3318172"/>
                          <a:gd name="connsiteX91" fmla="*/ 295275 w 1904849"/>
                          <a:gd name="connsiteY91" fmla="*/ 3251497 h 3318172"/>
                          <a:gd name="connsiteX92" fmla="*/ 304800 w 1904849"/>
                          <a:gd name="connsiteY92" fmla="*/ 3308647 h 3318172"/>
                          <a:gd name="connsiteX93" fmla="*/ 0 w 1904849"/>
                          <a:gd name="connsiteY93"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320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74006 w 1904849"/>
                          <a:gd name="connsiteY32" fmla="*/ 717847 h 3318172"/>
                          <a:gd name="connsiteX33" fmla="*/ 1488281 w 1904849"/>
                          <a:gd name="connsiteY33" fmla="*/ 770235 h 3318172"/>
                          <a:gd name="connsiteX34" fmla="*/ 1443038 w 1904849"/>
                          <a:gd name="connsiteY34" fmla="*/ 779760 h 3318172"/>
                          <a:gd name="connsiteX35" fmla="*/ 1423988 w 1904849"/>
                          <a:gd name="connsiteY35" fmla="*/ 808335 h 3318172"/>
                          <a:gd name="connsiteX36" fmla="*/ 1333500 w 1904849"/>
                          <a:gd name="connsiteY36" fmla="*/ 859135 h 3318172"/>
                          <a:gd name="connsiteX37" fmla="*/ 1303338 w 1904849"/>
                          <a:gd name="connsiteY37" fmla="*/ 884535 h 3318172"/>
                          <a:gd name="connsiteX38" fmla="*/ 1257300 w 1904849"/>
                          <a:gd name="connsiteY38" fmla="*/ 975022 h 3318172"/>
                          <a:gd name="connsiteX39" fmla="*/ 1169988 w 1904849"/>
                          <a:gd name="connsiteY39" fmla="*/ 1214735 h 3318172"/>
                          <a:gd name="connsiteX40" fmla="*/ 1139825 w 1904849"/>
                          <a:gd name="connsiteY40" fmla="*/ 1351260 h 3318172"/>
                          <a:gd name="connsiteX41" fmla="*/ 1133475 w 1904849"/>
                          <a:gd name="connsiteY41" fmla="*/ 1403647 h 3318172"/>
                          <a:gd name="connsiteX42" fmla="*/ 1123950 w 1904849"/>
                          <a:gd name="connsiteY42" fmla="*/ 1446510 h 3318172"/>
                          <a:gd name="connsiteX43" fmla="*/ 1090613 w 1904849"/>
                          <a:gd name="connsiteY43" fmla="*/ 1556047 h 3318172"/>
                          <a:gd name="connsiteX44" fmla="*/ 823913 w 1904849"/>
                          <a:gd name="connsiteY44" fmla="*/ 2489497 h 3318172"/>
                          <a:gd name="connsiteX45" fmla="*/ 704850 w 1904849"/>
                          <a:gd name="connsiteY45" fmla="*/ 2989560 h 3318172"/>
                          <a:gd name="connsiteX46" fmla="*/ 728663 w 1904849"/>
                          <a:gd name="connsiteY46" fmla="*/ 3037185 h 3318172"/>
                          <a:gd name="connsiteX47" fmla="*/ 742950 w 1904849"/>
                          <a:gd name="connsiteY47" fmla="*/ 3084810 h 3318172"/>
                          <a:gd name="connsiteX48" fmla="*/ 762000 w 1904849"/>
                          <a:gd name="connsiteY48" fmla="*/ 3113385 h 3318172"/>
                          <a:gd name="connsiteX49" fmla="*/ 857250 w 1904849"/>
                          <a:gd name="connsiteY49" fmla="*/ 3132435 h 3318172"/>
                          <a:gd name="connsiteX50" fmla="*/ 1071563 w 1904849"/>
                          <a:gd name="connsiteY50" fmla="*/ 2984797 h 3318172"/>
                          <a:gd name="connsiteX51" fmla="*/ 1166813 w 1904849"/>
                          <a:gd name="connsiteY51" fmla="*/ 2865735 h 3318172"/>
                          <a:gd name="connsiteX52" fmla="*/ 1195388 w 1904849"/>
                          <a:gd name="connsiteY52" fmla="*/ 2818110 h 3318172"/>
                          <a:gd name="connsiteX53" fmla="*/ 1263650 w 1904849"/>
                          <a:gd name="connsiteY53" fmla="*/ 2724447 h 3318172"/>
                          <a:gd name="connsiteX54" fmla="*/ 1338263 w 1904849"/>
                          <a:gd name="connsiteY54" fmla="*/ 2641897 h 3318172"/>
                          <a:gd name="connsiteX55" fmla="*/ 1333500 w 1904849"/>
                          <a:gd name="connsiteY55" fmla="*/ 2618085 h 3318172"/>
                          <a:gd name="connsiteX56" fmla="*/ 1389063 w 1904849"/>
                          <a:gd name="connsiteY56" fmla="*/ 2589510 h 3318172"/>
                          <a:gd name="connsiteX57" fmla="*/ 1490663 w 1904849"/>
                          <a:gd name="connsiteY57" fmla="*/ 2603797 h 3318172"/>
                          <a:gd name="connsiteX58" fmla="*/ 1566863 w 1904849"/>
                          <a:gd name="connsiteY58" fmla="*/ 2637135 h 3318172"/>
                          <a:gd name="connsiteX59" fmla="*/ 1624013 w 1904849"/>
                          <a:gd name="connsiteY59" fmla="*/ 2575222 h 3318172"/>
                          <a:gd name="connsiteX60" fmla="*/ 1719263 w 1904849"/>
                          <a:gd name="connsiteY60" fmla="*/ 2570460 h 3318172"/>
                          <a:gd name="connsiteX61" fmla="*/ 1868488 w 1904849"/>
                          <a:gd name="connsiteY61" fmla="*/ 2478385 h 3318172"/>
                          <a:gd name="connsiteX62" fmla="*/ 1766888 w 1904849"/>
                          <a:gd name="connsiteY62" fmla="*/ 2560935 h 3318172"/>
                          <a:gd name="connsiteX63" fmla="*/ 1695450 w 1904849"/>
                          <a:gd name="connsiteY63" fmla="*/ 2608560 h 3318172"/>
                          <a:gd name="connsiteX64" fmla="*/ 1716088 w 1904849"/>
                          <a:gd name="connsiteY64" fmla="*/ 2675235 h 3318172"/>
                          <a:gd name="connsiteX65" fmla="*/ 1757363 w 1904849"/>
                          <a:gd name="connsiteY65" fmla="*/ 2727622 h 3318172"/>
                          <a:gd name="connsiteX66" fmla="*/ 1758950 w 1904849"/>
                          <a:gd name="connsiteY66" fmla="*/ 2711747 h 3318172"/>
                          <a:gd name="connsiteX67" fmla="*/ 1633538 w 1904849"/>
                          <a:gd name="connsiteY67" fmla="*/ 2683172 h 3318172"/>
                          <a:gd name="connsiteX68" fmla="*/ 1562100 w 1904849"/>
                          <a:gd name="connsiteY68" fmla="*/ 2675235 h 3318172"/>
                          <a:gd name="connsiteX69" fmla="*/ 1485900 w 1904849"/>
                          <a:gd name="connsiteY69" fmla="*/ 2694285 h 3318172"/>
                          <a:gd name="connsiteX70" fmla="*/ 1444625 w 1904849"/>
                          <a:gd name="connsiteY70" fmla="*/ 2721272 h 3318172"/>
                          <a:gd name="connsiteX71" fmla="*/ 1400175 w 1904849"/>
                          <a:gd name="connsiteY71" fmla="*/ 2899072 h 3318172"/>
                          <a:gd name="connsiteX72" fmla="*/ 1409700 w 1904849"/>
                          <a:gd name="connsiteY72" fmla="*/ 2970510 h 3318172"/>
                          <a:gd name="connsiteX73" fmla="*/ 1524000 w 1904849"/>
                          <a:gd name="connsiteY73" fmla="*/ 3070522 h 3318172"/>
                          <a:gd name="connsiteX74" fmla="*/ 1624013 w 1904849"/>
                          <a:gd name="connsiteY74" fmla="*/ 3165772 h 3318172"/>
                          <a:gd name="connsiteX75" fmla="*/ 1733550 w 1904849"/>
                          <a:gd name="connsiteY75" fmla="*/ 3270547 h 3318172"/>
                          <a:gd name="connsiteX76" fmla="*/ 1781175 w 1904849"/>
                          <a:gd name="connsiteY76" fmla="*/ 3318172 h 3318172"/>
                          <a:gd name="connsiteX77" fmla="*/ 1490663 w 1904849"/>
                          <a:gd name="connsiteY77" fmla="*/ 3318172 h 3318172"/>
                          <a:gd name="connsiteX78" fmla="*/ 1428750 w 1904849"/>
                          <a:gd name="connsiteY78" fmla="*/ 3261022 h 3318172"/>
                          <a:gd name="connsiteX79" fmla="*/ 1300163 w 1904849"/>
                          <a:gd name="connsiteY79" fmla="*/ 3203872 h 3318172"/>
                          <a:gd name="connsiteX80" fmla="*/ 1200150 w 1904849"/>
                          <a:gd name="connsiteY80" fmla="*/ 3151485 h 3318172"/>
                          <a:gd name="connsiteX81" fmla="*/ 1047750 w 1904849"/>
                          <a:gd name="connsiteY81" fmla="*/ 3175297 h 3318172"/>
                          <a:gd name="connsiteX82" fmla="*/ 1047750 w 1904849"/>
                          <a:gd name="connsiteY82" fmla="*/ 3218160 h 3318172"/>
                          <a:gd name="connsiteX83" fmla="*/ 1109663 w 1904849"/>
                          <a:gd name="connsiteY83" fmla="*/ 3318172 h 3318172"/>
                          <a:gd name="connsiteX84" fmla="*/ 857250 w 1904849"/>
                          <a:gd name="connsiteY84" fmla="*/ 3318172 h 3318172"/>
                          <a:gd name="connsiteX85" fmla="*/ 747713 w 1904849"/>
                          <a:gd name="connsiteY85" fmla="*/ 3280072 h 3318172"/>
                          <a:gd name="connsiteX86" fmla="*/ 676275 w 1904849"/>
                          <a:gd name="connsiteY86" fmla="*/ 3265785 h 3318172"/>
                          <a:gd name="connsiteX87" fmla="*/ 528638 w 1904849"/>
                          <a:gd name="connsiteY87" fmla="*/ 3081635 h 3318172"/>
                          <a:gd name="connsiteX88" fmla="*/ 442913 w 1904849"/>
                          <a:gd name="connsiteY88" fmla="*/ 3060997 h 3318172"/>
                          <a:gd name="connsiteX89" fmla="*/ 319088 w 1904849"/>
                          <a:gd name="connsiteY89" fmla="*/ 3118147 h 3318172"/>
                          <a:gd name="connsiteX90" fmla="*/ 295275 w 1904849"/>
                          <a:gd name="connsiteY90" fmla="*/ 3184822 h 3318172"/>
                          <a:gd name="connsiteX91" fmla="*/ 295275 w 1904849"/>
                          <a:gd name="connsiteY91" fmla="*/ 3251497 h 3318172"/>
                          <a:gd name="connsiteX92" fmla="*/ 304800 w 1904849"/>
                          <a:gd name="connsiteY92" fmla="*/ 3308647 h 3318172"/>
                          <a:gd name="connsiteX93" fmla="*/ 0 w 1904849"/>
                          <a:gd name="connsiteY93"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320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74006 w 1904849"/>
                          <a:gd name="connsiteY32" fmla="*/ 717847 h 3318172"/>
                          <a:gd name="connsiteX33" fmla="*/ 1488281 w 1904849"/>
                          <a:gd name="connsiteY33" fmla="*/ 770235 h 3318172"/>
                          <a:gd name="connsiteX34" fmla="*/ 1452563 w 1904849"/>
                          <a:gd name="connsiteY34" fmla="*/ 805954 h 3318172"/>
                          <a:gd name="connsiteX35" fmla="*/ 1423988 w 1904849"/>
                          <a:gd name="connsiteY35" fmla="*/ 808335 h 3318172"/>
                          <a:gd name="connsiteX36" fmla="*/ 1333500 w 1904849"/>
                          <a:gd name="connsiteY36" fmla="*/ 859135 h 3318172"/>
                          <a:gd name="connsiteX37" fmla="*/ 1303338 w 1904849"/>
                          <a:gd name="connsiteY37" fmla="*/ 884535 h 3318172"/>
                          <a:gd name="connsiteX38" fmla="*/ 1257300 w 1904849"/>
                          <a:gd name="connsiteY38" fmla="*/ 975022 h 3318172"/>
                          <a:gd name="connsiteX39" fmla="*/ 1169988 w 1904849"/>
                          <a:gd name="connsiteY39" fmla="*/ 1214735 h 3318172"/>
                          <a:gd name="connsiteX40" fmla="*/ 1139825 w 1904849"/>
                          <a:gd name="connsiteY40" fmla="*/ 1351260 h 3318172"/>
                          <a:gd name="connsiteX41" fmla="*/ 1133475 w 1904849"/>
                          <a:gd name="connsiteY41" fmla="*/ 1403647 h 3318172"/>
                          <a:gd name="connsiteX42" fmla="*/ 1123950 w 1904849"/>
                          <a:gd name="connsiteY42" fmla="*/ 1446510 h 3318172"/>
                          <a:gd name="connsiteX43" fmla="*/ 1090613 w 1904849"/>
                          <a:gd name="connsiteY43" fmla="*/ 1556047 h 3318172"/>
                          <a:gd name="connsiteX44" fmla="*/ 823913 w 1904849"/>
                          <a:gd name="connsiteY44" fmla="*/ 2489497 h 3318172"/>
                          <a:gd name="connsiteX45" fmla="*/ 704850 w 1904849"/>
                          <a:gd name="connsiteY45" fmla="*/ 2989560 h 3318172"/>
                          <a:gd name="connsiteX46" fmla="*/ 728663 w 1904849"/>
                          <a:gd name="connsiteY46" fmla="*/ 3037185 h 3318172"/>
                          <a:gd name="connsiteX47" fmla="*/ 742950 w 1904849"/>
                          <a:gd name="connsiteY47" fmla="*/ 3084810 h 3318172"/>
                          <a:gd name="connsiteX48" fmla="*/ 762000 w 1904849"/>
                          <a:gd name="connsiteY48" fmla="*/ 3113385 h 3318172"/>
                          <a:gd name="connsiteX49" fmla="*/ 857250 w 1904849"/>
                          <a:gd name="connsiteY49" fmla="*/ 3132435 h 3318172"/>
                          <a:gd name="connsiteX50" fmla="*/ 1071563 w 1904849"/>
                          <a:gd name="connsiteY50" fmla="*/ 2984797 h 3318172"/>
                          <a:gd name="connsiteX51" fmla="*/ 1166813 w 1904849"/>
                          <a:gd name="connsiteY51" fmla="*/ 2865735 h 3318172"/>
                          <a:gd name="connsiteX52" fmla="*/ 1195388 w 1904849"/>
                          <a:gd name="connsiteY52" fmla="*/ 2818110 h 3318172"/>
                          <a:gd name="connsiteX53" fmla="*/ 1263650 w 1904849"/>
                          <a:gd name="connsiteY53" fmla="*/ 2724447 h 3318172"/>
                          <a:gd name="connsiteX54" fmla="*/ 1338263 w 1904849"/>
                          <a:gd name="connsiteY54" fmla="*/ 2641897 h 3318172"/>
                          <a:gd name="connsiteX55" fmla="*/ 1333500 w 1904849"/>
                          <a:gd name="connsiteY55" fmla="*/ 2618085 h 3318172"/>
                          <a:gd name="connsiteX56" fmla="*/ 1389063 w 1904849"/>
                          <a:gd name="connsiteY56" fmla="*/ 2589510 h 3318172"/>
                          <a:gd name="connsiteX57" fmla="*/ 1490663 w 1904849"/>
                          <a:gd name="connsiteY57" fmla="*/ 2603797 h 3318172"/>
                          <a:gd name="connsiteX58" fmla="*/ 1566863 w 1904849"/>
                          <a:gd name="connsiteY58" fmla="*/ 2637135 h 3318172"/>
                          <a:gd name="connsiteX59" fmla="*/ 1624013 w 1904849"/>
                          <a:gd name="connsiteY59" fmla="*/ 2575222 h 3318172"/>
                          <a:gd name="connsiteX60" fmla="*/ 1719263 w 1904849"/>
                          <a:gd name="connsiteY60" fmla="*/ 2570460 h 3318172"/>
                          <a:gd name="connsiteX61" fmla="*/ 1868488 w 1904849"/>
                          <a:gd name="connsiteY61" fmla="*/ 2478385 h 3318172"/>
                          <a:gd name="connsiteX62" fmla="*/ 1766888 w 1904849"/>
                          <a:gd name="connsiteY62" fmla="*/ 2560935 h 3318172"/>
                          <a:gd name="connsiteX63" fmla="*/ 1695450 w 1904849"/>
                          <a:gd name="connsiteY63" fmla="*/ 2608560 h 3318172"/>
                          <a:gd name="connsiteX64" fmla="*/ 1716088 w 1904849"/>
                          <a:gd name="connsiteY64" fmla="*/ 2675235 h 3318172"/>
                          <a:gd name="connsiteX65" fmla="*/ 1757363 w 1904849"/>
                          <a:gd name="connsiteY65" fmla="*/ 2727622 h 3318172"/>
                          <a:gd name="connsiteX66" fmla="*/ 1758950 w 1904849"/>
                          <a:gd name="connsiteY66" fmla="*/ 2711747 h 3318172"/>
                          <a:gd name="connsiteX67" fmla="*/ 1633538 w 1904849"/>
                          <a:gd name="connsiteY67" fmla="*/ 2683172 h 3318172"/>
                          <a:gd name="connsiteX68" fmla="*/ 1562100 w 1904849"/>
                          <a:gd name="connsiteY68" fmla="*/ 2675235 h 3318172"/>
                          <a:gd name="connsiteX69" fmla="*/ 1485900 w 1904849"/>
                          <a:gd name="connsiteY69" fmla="*/ 2694285 h 3318172"/>
                          <a:gd name="connsiteX70" fmla="*/ 1444625 w 1904849"/>
                          <a:gd name="connsiteY70" fmla="*/ 2721272 h 3318172"/>
                          <a:gd name="connsiteX71" fmla="*/ 1400175 w 1904849"/>
                          <a:gd name="connsiteY71" fmla="*/ 2899072 h 3318172"/>
                          <a:gd name="connsiteX72" fmla="*/ 1409700 w 1904849"/>
                          <a:gd name="connsiteY72" fmla="*/ 2970510 h 3318172"/>
                          <a:gd name="connsiteX73" fmla="*/ 1524000 w 1904849"/>
                          <a:gd name="connsiteY73" fmla="*/ 3070522 h 3318172"/>
                          <a:gd name="connsiteX74" fmla="*/ 1624013 w 1904849"/>
                          <a:gd name="connsiteY74" fmla="*/ 3165772 h 3318172"/>
                          <a:gd name="connsiteX75" fmla="*/ 1733550 w 1904849"/>
                          <a:gd name="connsiteY75" fmla="*/ 3270547 h 3318172"/>
                          <a:gd name="connsiteX76" fmla="*/ 1781175 w 1904849"/>
                          <a:gd name="connsiteY76" fmla="*/ 3318172 h 3318172"/>
                          <a:gd name="connsiteX77" fmla="*/ 1490663 w 1904849"/>
                          <a:gd name="connsiteY77" fmla="*/ 3318172 h 3318172"/>
                          <a:gd name="connsiteX78" fmla="*/ 1428750 w 1904849"/>
                          <a:gd name="connsiteY78" fmla="*/ 3261022 h 3318172"/>
                          <a:gd name="connsiteX79" fmla="*/ 1300163 w 1904849"/>
                          <a:gd name="connsiteY79" fmla="*/ 3203872 h 3318172"/>
                          <a:gd name="connsiteX80" fmla="*/ 1200150 w 1904849"/>
                          <a:gd name="connsiteY80" fmla="*/ 3151485 h 3318172"/>
                          <a:gd name="connsiteX81" fmla="*/ 1047750 w 1904849"/>
                          <a:gd name="connsiteY81" fmla="*/ 3175297 h 3318172"/>
                          <a:gd name="connsiteX82" fmla="*/ 1047750 w 1904849"/>
                          <a:gd name="connsiteY82" fmla="*/ 3218160 h 3318172"/>
                          <a:gd name="connsiteX83" fmla="*/ 1109663 w 1904849"/>
                          <a:gd name="connsiteY83" fmla="*/ 3318172 h 3318172"/>
                          <a:gd name="connsiteX84" fmla="*/ 857250 w 1904849"/>
                          <a:gd name="connsiteY84" fmla="*/ 3318172 h 3318172"/>
                          <a:gd name="connsiteX85" fmla="*/ 747713 w 1904849"/>
                          <a:gd name="connsiteY85" fmla="*/ 3280072 h 3318172"/>
                          <a:gd name="connsiteX86" fmla="*/ 676275 w 1904849"/>
                          <a:gd name="connsiteY86" fmla="*/ 3265785 h 3318172"/>
                          <a:gd name="connsiteX87" fmla="*/ 528638 w 1904849"/>
                          <a:gd name="connsiteY87" fmla="*/ 3081635 h 3318172"/>
                          <a:gd name="connsiteX88" fmla="*/ 442913 w 1904849"/>
                          <a:gd name="connsiteY88" fmla="*/ 3060997 h 3318172"/>
                          <a:gd name="connsiteX89" fmla="*/ 319088 w 1904849"/>
                          <a:gd name="connsiteY89" fmla="*/ 3118147 h 3318172"/>
                          <a:gd name="connsiteX90" fmla="*/ 295275 w 1904849"/>
                          <a:gd name="connsiteY90" fmla="*/ 3184822 h 3318172"/>
                          <a:gd name="connsiteX91" fmla="*/ 295275 w 1904849"/>
                          <a:gd name="connsiteY91" fmla="*/ 3251497 h 3318172"/>
                          <a:gd name="connsiteX92" fmla="*/ 304800 w 1904849"/>
                          <a:gd name="connsiteY92" fmla="*/ 3308647 h 3318172"/>
                          <a:gd name="connsiteX93" fmla="*/ 0 w 1904849"/>
                          <a:gd name="connsiteY93"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320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74006 w 1904849"/>
                          <a:gd name="connsiteY32" fmla="*/ 717847 h 3318172"/>
                          <a:gd name="connsiteX33" fmla="*/ 1488281 w 1904849"/>
                          <a:gd name="connsiteY33" fmla="*/ 770235 h 3318172"/>
                          <a:gd name="connsiteX34" fmla="*/ 1452563 w 1904849"/>
                          <a:gd name="connsiteY34" fmla="*/ 805954 h 3318172"/>
                          <a:gd name="connsiteX35" fmla="*/ 1393031 w 1904849"/>
                          <a:gd name="connsiteY35" fmla="*/ 860722 h 3318172"/>
                          <a:gd name="connsiteX36" fmla="*/ 1333500 w 1904849"/>
                          <a:gd name="connsiteY36" fmla="*/ 859135 h 3318172"/>
                          <a:gd name="connsiteX37" fmla="*/ 1303338 w 1904849"/>
                          <a:gd name="connsiteY37" fmla="*/ 884535 h 3318172"/>
                          <a:gd name="connsiteX38" fmla="*/ 1257300 w 1904849"/>
                          <a:gd name="connsiteY38" fmla="*/ 975022 h 3318172"/>
                          <a:gd name="connsiteX39" fmla="*/ 1169988 w 1904849"/>
                          <a:gd name="connsiteY39" fmla="*/ 1214735 h 3318172"/>
                          <a:gd name="connsiteX40" fmla="*/ 1139825 w 1904849"/>
                          <a:gd name="connsiteY40" fmla="*/ 1351260 h 3318172"/>
                          <a:gd name="connsiteX41" fmla="*/ 1133475 w 1904849"/>
                          <a:gd name="connsiteY41" fmla="*/ 1403647 h 3318172"/>
                          <a:gd name="connsiteX42" fmla="*/ 1123950 w 1904849"/>
                          <a:gd name="connsiteY42" fmla="*/ 1446510 h 3318172"/>
                          <a:gd name="connsiteX43" fmla="*/ 1090613 w 1904849"/>
                          <a:gd name="connsiteY43" fmla="*/ 1556047 h 3318172"/>
                          <a:gd name="connsiteX44" fmla="*/ 823913 w 1904849"/>
                          <a:gd name="connsiteY44" fmla="*/ 2489497 h 3318172"/>
                          <a:gd name="connsiteX45" fmla="*/ 704850 w 1904849"/>
                          <a:gd name="connsiteY45" fmla="*/ 2989560 h 3318172"/>
                          <a:gd name="connsiteX46" fmla="*/ 728663 w 1904849"/>
                          <a:gd name="connsiteY46" fmla="*/ 3037185 h 3318172"/>
                          <a:gd name="connsiteX47" fmla="*/ 742950 w 1904849"/>
                          <a:gd name="connsiteY47" fmla="*/ 3084810 h 3318172"/>
                          <a:gd name="connsiteX48" fmla="*/ 762000 w 1904849"/>
                          <a:gd name="connsiteY48" fmla="*/ 3113385 h 3318172"/>
                          <a:gd name="connsiteX49" fmla="*/ 857250 w 1904849"/>
                          <a:gd name="connsiteY49" fmla="*/ 3132435 h 3318172"/>
                          <a:gd name="connsiteX50" fmla="*/ 1071563 w 1904849"/>
                          <a:gd name="connsiteY50" fmla="*/ 2984797 h 3318172"/>
                          <a:gd name="connsiteX51" fmla="*/ 1166813 w 1904849"/>
                          <a:gd name="connsiteY51" fmla="*/ 2865735 h 3318172"/>
                          <a:gd name="connsiteX52" fmla="*/ 1195388 w 1904849"/>
                          <a:gd name="connsiteY52" fmla="*/ 2818110 h 3318172"/>
                          <a:gd name="connsiteX53" fmla="*/ 1263650 w 1904849"/>
                          <a:gd name="connsiteY53" fmla="*/ 2724447 h 3318172"/>
                          <a:gd name="connsiteX54" fmla="*/ 1338263 w 1904849"/>
                          <a:gd name="connsiteY54" fmla="*/ 2641897 h 3318172"/>
                          <a:gd name="connsiteX55" fmla="*/ 1333500 w 1904849"/>
                          <a:gd name="connsiteY55" fmla="*/ 2618085 h 3318172"/>
                          <a:gd name="connsiteX56" fmla="*/ 1389063 w 1904849"/>
                          <a:gd name="connsiteY56" fmla="*/ 2589510 h 3318172"/>
                          <a:gd name="connsiteX57" fmla="*/ 1490663 w 1904849"/>
                          <a:gd name="connsiteY57" fmla="*/ 2603797 h 3318172"/>
                          <a:gd name="connsiteX58" fmla="*/ 1566863 w 1904849"/>
                          <a:gd name="connsiteY58" fmla="*/ 2637135 h 3318172"/>
                          <a:gd name="connsiteX59" fmla="*/ 1624013 w 1904849"/>
                          <a:gd name="connsiteY59" fmla="*/ 2575222 h 3318172"/>
                          <a:gd name="connsiteX60" fmla="*/ 1719263 w 1904849"/>
                          <a:gd name="connsiteY60" fmla="*/ 2570460 h 3318172"/>
                          <a:gd name="connsiteX61" fmla="*/ 1868488 w 1904849"/>
                          <a:gd name="connsiteY61" fmla="*/ 2478385 h 3318172"/>
                          <a:gd name="connsiteX62" fmla="*/ 1766888 w 1904849"/>
                          <a:gd name="connsiteY62" fmla="*/ 2560935 h 3318172"/>
                          <a:gd name="connsiteX63" fmla="*/ 1695450 w 1904849"/>
                          <a:gd name="connsiteY63" fmla="*/ 2608560 h 3318172"/>
                          <a:gd name="connsiteX64" fmla="*/ 1716088 w 1904849"/>
                          <a:gd name="connsiteY64" fmla="*/ 2675235 h 3318172"/>
                          <a:gd name="connsiteX65" fmla="*/ 1757363 w 1904849"/>
                          <a:gd name="connsiteY65" fmla="*/ 2727622 h 3318172"/>
                          <a:gd name="connsiteX66" fmla="*/ 1758950 w 1904849"/>
                          <a:gd name="connsiteY66" fmla="*/ 2711747 h 3318172"/>
                          <a:gd name="connsiteX67" fmla="*/ 1633538 w 1904849"/>
                          <a:gd name="connsiteY67" fmla="*/ 2683172 h 3318172"/>
                          <a:gd name="connsiteX68" fmla="*/ 1562100 w 1904849"/>
                          <a:gd name="connsiteY68" fmla="*/ 2675235 h 3318172"/>
                          <a:gd name="connsiteX69" fmla="*/ 1485900 w 1904849"/>
                          <a:gd name="connsiteY69" fmla="*/ 2694285 h 3318172"/>
                          <a:gd name="connsiteX70" fmla="*/ 1444625 w 1904849"/>
                          <a:gd name="connsiteY70" fmla="*/ 2721272 h 3318172"/>
                          <a:gd name="connsiteX71" fmla="*/ 1400175 w 1904849"/>
                          <a:gd name="connsiteY71" fmla="*/ 2899072 h 3318172"/>
                          <a:gd name="connsiteX72" fmla="*/ 1409700 w 1904849"/>
                          <a:gd name="connsiteY72" fmla="*/ 2970510 h 3318172"/>
                          <a:gd name="connsiteX73" fmla="*/ 1524000 w 1904849"/>
                          <a:gd name="connsiteY73" fmla="*/ 3070522 h 3318172"/>
                          <a:gd name="connsiteX74" fmla="*/ 1624013 w 1904849"/>
                          <a:gd name="connsiteY74" fmla="*/ 3165772 h 3318172"/>
                          <a:gd name="connsiteX75" fmla="*/ 1733550 w 1904849"/>
                          <a:gd name="connsiteY75" fmla="*/ 3270547 h 3318172"/>
                          <a:gd name="connsiteX76" fmla="*/ 1781175 w 1904849"/>
                          <a:gd name="connsiteY76" fmla="*/ 3318172 h 3318172"/>
                          <a:gd name="connsiteX77" fmla="*/ 1490663 w 1904849"/>
                          <a:gd name="connsiteY77" fmla="*/ 3318172 h 3318172"/>
                          <a:gd name="connsiteX78" fmla="*/ 1428750 w 1904849"/>
                          <a:gd name="connsiteY78" fmla="*/ 3261022 h 3318172"/>
                          <a:gd name="connsiteX79" fmla="*/ 1300163 w 1904849"/>
                          <a:gd name="connsiteY79" fmla="*/ 3203872 h 3318172"/>
                          <a:gd name="connsiteX80" fmla="*/ 1200150 w 1904849"/>
                          <a:gd name="connsiteY80" fmla="*/ 3151485 h 3318172"/>
                          <a:gd name="connsiteX81" fmla="*/ 1047750 w 1904849"/>
                          <a:gd name="connsiteY81" fmla="*/ 3175297 h 3318172"/>
                          <a:gd name="connsiteX82" fmla="*/ 1047750 w 1904849"/>
                          <a:gd name="connsiteY82" fmla="*/ 3218160 h 3318172"/>
                          <a:gd name="connsiteX83" fmla="*/ 1109663 w 1904849"/>
                          <a:gd name="connsiteY83" fmla="*/ 3318172 h 3318172"/>
                          <a:gd name="connsiteX84" fmla="*/ 857250 w 1904849"/>
                          <a:gd name="connsiteY84" fmla="*/ 3318172 h 3318172"/>
                          <a:gd name="connsiteX85" fmla="*/ 747713 w 1904849"/>
                          <a:gd name="connsiteY85" fmla="*/ 3280072 h 3318172"/>
                          <a:gd name="connsiteX86" fmla="*/ 676275 w 1904849"/>
                          <a:gd name="connsiteY86" fmla="*/ 3265785 h 3318172"/>
                          <a:gd name="connsiteX87" fmla="*/ 528638 w 1904849"/>
                          <a:gd name="connsiteY87" fmla="*/ 3081635 h 3318172"/>
                          <a:gd name="connsiteX88" fmla="*/ 442913 w 1904849"/>
                          <a:gd name="connsiteY88" fmla="*/ 3060997 h 3318172"/>
                          <a:gd name="connsiteX89" fmla="*/ 319088 w 1904849"/>
                          <a:gd name="connsiteY89" fmla="*/ 3118147 h 3318172"/>
                          <a:gd name="connsiteX90" fmla="*/ 295275 w 1904849"/>
                          <a:gd name="connsiteY90" fmla="*/ 3184822 h 3318172"/>
                          <a:gd name="connsiteX91" fmla="*/ 295275 w 1904849"/>
                          <a:gd name="connsiteY91" fmla="*/ 3251497 h 3318172"/>
                          <a:gd name="connsiteX92" fmla="*/ 304800 w 1904849"/>
                          <a:gd name="connsiteY92" fmla="*/ 3308647 h 3318172"/>
                          <a:gd name="connsiteX93" fmla="*/ 0 w 1904849"/>
                          <a:gd name="connsiteY93"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320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74006 w 1904849"/>
                          <a:gd name="connsiteY32" fmla="*/ 717847 h 3318172"/>
                          <a:gd name="connsiteX33" fmla="*/ 1488281 w 1904849"/>
                          <a:gd name="connsiteY33" fmla="*/ 770235 h 3318172"/>
                          <a:gd name="connsiteX34" fmla="*/ 1452563 w 1904849"/>
                          <a:gd name="connsiteY34" fmla="*/ 805954 h 3318172"/>
                          <a:gd name="connsiteX35" fmla="*/ 1393031 w 1904849"/>
                          <a:gd name="connsiteY35" fmla="*/ 860722 h 3318172"/>
                          <a:gd name="connsiteX36" fmla="*/ 1333500 w 1904849"/>
                          <a:gd name="connsiteY36" fmla="*/ 901998 h 3318172"/>
                          <a:gd name="connsiteX37" fmla="*/ 1303338 w 1904849"/>
                          <a:gd name="connsiteY37" fmla="*/ 884535 h 3318172"/>
                          <a:gd name="connsiteX38" fmla="*/ 1257300 w 1904849"/>
                          <a:gd name="connsiteY38" fmla="*/ 975022 h 3318172"/>
                          <a:gd name="connsiteX39" fmla="*/ 1169988 w 1904849"/>
                          <a:gd name="connsiteY39" fmla="*/ 1214735 h 3318172"/>
                          <a:gd name="connsiteX40" fmla="*/ 1139825 w 1904849"/>
                          <a:gd name="connsiteY40" fmla="*/ 1351260 h 3318172"/>
                          <a:gd name="connsiteX41" fmla="*/ 1133475 w 1904849"/>
                          <a:gd name="connsiteY41" fmla="*/ 1403647 h 3318172"/>
                          <a:gd name="connsiteX42" fmla="*/ 1123950 w 1904849"/>
                          <a:gd name="connsiteY42" fmla="*/ 1446510 h 3318172"/>
                          <a:gd name="connsiteX43" fmla="*/ 1090613 w 1904849"/>
                          <a:gd name="connsiteY43" fmla="*/ 1556047 h 3318172"/>
                          <a:gd name="connsiteX44" fmla="*/ 823913 w 1904849"/>
                          <a:gd name="connsiteY44" fmla="*/ 2489497 h 3318172"/>
                          <a:gd name="connsiteX45" fmla="*/ 704850 w 1904849"/>
                          <a:gd name="connsiteY45" fmla="*/ 2989560 h 3318172"/>
                          <a:gd name="connsiteX46" fmla="*/ 728663 w 1904849"/>
                          <a:gd name="connsiteY46" fmla="*/ 3037185 h 3318172"/>
                          <a:gd name="connsiteX47" fmla="*/ 742950 w 1904849"/>
                          <a:gd name="connsiteY47" fmla="*/ 3084810 h 3318172"/>
                          <a:gd name="connsiteX48" fmla="*/ 762000 w 1904849"/>
                          <a:gd name="connsiteY48" fmla="*/ 3113385 h 3318172"/>
                          <a:gd name="connsiteX49" fmla="*/ 857250 w 1904849"/>
                          <a:gd name="connsiteY49" fmla="*/ 3132435 h 3318172"/>
                          <a:gd name="connsiteX50" fmla="*/ 1071563 w 1904849"/>
                          <a:gd name="connsiteY50" fmla="*/ 2984797 h 3318172"/>
                          <a:gd name="connsiteX51" fmla="*/ 1166813 w 1904849"/>
                          <a:gd name="connsiteY51" fmla="*/ 2865735 h 3318172"/>
                          <a:gd name="connsiteX52" fmla="*/ 1195388 w 1904849"/>
                          <a:gd name="connsiteY52" fmla="*/ 2818110 h 3318172"/>
                          <a:gd name="connsiteX53" fmla="*/ 1263650 w 1904849"/>
                          <a:gd name="connsiteY53" fmla="*/ 2724447 h 3318172"/>
                          <a:gd name="connsiteX54" fmla="*/ 1338263 w 1904849"/>
                          <a:gd name="connsiteY54" fmla="*/ 2641897 h 3318172"/>
                          <a:gd name="connsiteX55" fmla="*/ 1333500 w 1904849"/>
                          <a:gd name="connsiteY55" fmla="*/ 2618085 h 3318172"/>
                          <a:gd name="connsiteX56" fmla="*/ 1389063 w 1904849"/>
                          <a:gd name="connsiteY56" fmla="*/ 2589510 h 3318172"/>
                          <a:gd name="connsiteX57" fmla="*/ 1490663 w 1904849"/>
                          <a:gd name="connsiteY57" fmla="*/ 2603797 h 3318172"/>
                          <a:gd name="connsiteX58" fmla="*/ 1566863 w 1904849"/>
                          <a:gd name="connsiteY58" fmla="*/ 2637135 h 3318172"/>
                          <a:gd name="connsiteX59" fmla="*/ 1624013 w 1904849"/>
                          <a:gd name="connsiteY59" fmla="*/ 2575222 h 3318172"/>
                          <a:gd name="connsiteX60" fmla="*/ 1719263 w 1904849"/>
                          <a:gd name="connsiteY60" fmla="*/ 2570460 h 3318172"/>
                          <a:gd name="connsiteX61" fmla="*/ 1868488 w 1904849"/>
                          <a:gd name="connsiteY61" fmla="*/ 2478385 h 3318172"/>
                          <a:gd name="connsiteX62" fmla="*/ 1766888 w 1904849"/>
                          <a:gd name="connsiteY62" fmla="*/ 2560935 h 3318172"/>
                          <a:gd name="connsiteX63" fmla="*/ 1695450 w 1904849"/>
                          <a:gd name="connsiteY63" fmla="*/ 2608560 h 3318172"/>
                          <a:gd name="connsiteX64" fmla="*/ 1716088 w 1904849"/>
                          <a:gd name="connsiteY64" fmla="*/ 2675235 h 3318172"/>
                          <a:gd name="connsiteX65" fmla="*/ 1757363 w 1904849"/>
                          <a:gd name="connsiteY65" fmla="*/ 2727622 h 3318172"/>
                          <a:gd name="connsiteX66" fmla="*/ 1758950 w 1904849"/>
                          <a:gd name="connsiteY66" fmla="*/ 2711747 h 3318172"/>
                          <a:gd name="connsiteX67" fmla="*/ 1633538 w 1904849"/>
                          <a:gd name="connsiteY67" fmla="*/ 2683172 h 3318172"/>
                          <a:gd name="connsiteX68" fmla="*/ 1562100 w 1904849"/>
                          <a:gd name="connsiteY68" fmla="*/ 2675235 h 3318172"/>
                          <a:gd name="connsiteX69" fmla="*/ 1485900 w 1904849"/>
                          <a:gd name="connsiteY69" fmla="*/ 2694285 h 3318172"/>
                          <a:gd name="connsiteX70" fmla="*/ 1444625 w 1904849"/>
                          <a:gd name="connsiteY70" fmla="*/ 2721272 h 3318172"/>
                          <a:gd name="connsiteX71" fmla="*/ 1400175 w 1904849"/>
                          <a:gd name="connsiteY71" fmla="*/ 2899072 h 3318172"/>
                          <a:gd name="connsiteX72" fmla="*/ 1409700 w 1904849"/>
                          <a:gd name="connsiteY72" fmla="*/ 2970510 h 3318172"/>
                          <a:gd name="connsiteX73" fmla="*/ 1524000 w 1904849"/>
                          <a:gd name="connsiteY73" fmla="*/ 3070522 h 3318172"/>
                          <a:gd name="connsiteX74" fmla="*/ 1624013 w 1904849"/>
                          <a:gd name="connsiteY74" fmla="*/ 3165772 h 3318172"/>
                          <a:gd name="connsiteX75" fmla="*/ 1733550 w 1904849"/>
                          <a:gd name="connsiteY75" fmla="*/ 3270547 h 3318172"/>
                          <a:gd name="connsiteX76" fmla="*/ 1781175 w 1904849"/>
                          <a:gd name="connsiteY76" fmla="*/ 3318172 h 3318172"/>
                          <a:gd name="connsiteX77" fmla="*/ 1490663 w 1904849"/>
                          <a:gd name="connsiteY77" fmla="*/ 3318172 h 3318172"/>
                          <a:gd name="connsiteX78" fmla="*/ 1428750 w 1904849"/>
                          <a:gd name="connsiteY78" fmla="*/ 3261022 h 3318172"/>
                          <a:gd name="connsiteX79" fmla="*/ 1300163 w 1904849"/>
                          <a:gd name="connsiteY79" fmla="*/ 3203872 h 3318172"/>
                          <a:gd name="connsiteX80" fmla="*/ 1200150 w 1904849"/>
                          <a:gd name="connsiteY80" fmla="*/ 3151485 h 3318172"/>
                          <a:gd name="connsiteX81" fmla="*/ 1047750 w 1904849"/>
                          <a:gd name="connsiteY81" fmla="*/ 3175297 h 3318172"/>
                          <a:gd name="connsiteX82" fmla="*/ 1047750 w 1904849"/>
                          <a:gd name="connsiteY82" fmla="*/ 3218160 h 3318172"/>
                          <a:gd name="connsiteX83" fmla="*/ 1109663 w 1904849"/>
                          <a:gd name="connsiteY83" fmla="*/ 3318172 h 3318172"/>
                          <a:gd name="connsiteX84" fmla="*/ 857250 w 1904849"/>
                          <a:gd name="connsiteY84" fmla="*/ 3318172 h 3318172"/>
                          <a:gd name="connsiteX85" fmla="*/ 747713 w 1904849"/>
                          <a:gd name="connsiteY85" fmla="*/ 3280072 h 3318172"/>
                          <a:gd name="connsiteX86" fmla="*/ 676275 w 1904849"/>
                          <a:gd name="connsiteY86" fmla="*/ 3265785 h 3318172"/>
                          <a:gd name="connsiteX87" fmla="*/ 528638 w 1904849"/>
                          <a:gd name="connsiteY87" fmla="*/ 3081635 h 3318172"/>
                          <a:gd name="connsiteX88" fmla="*/ 442913 w 1904849"/>
                          <a:gd name="connsiteY88" fmla="*/ 3060997 h 3318172"/>
                          <a:gd name="connsiteX89" fmla="*/ 319088 w 1904849"/>
                          <a:gd name="connsiteY89" fmla="*/ 3118147 h 3318172"/>
                          <a:gd name="connsiteX90" fmla="*/ 295275 w 1904849"/>
                          <a:gd name="connsiteY90" fmla="*/ 3184822 h 3318172"/>
                          <a:gd name="connsiteX91" fmla="*/ 295275 w 1904849"/>
                          <a:gd name="connsiteY91" fmla="*/ 3251497 h 3318172"/>
                          <a:gd name="connsiteX92" fmla="*/ 304800 w 1904849"/>
                          <a:gd name="connsiteY92" fmla="*/ 3308647 h 3318172"/>
                          <a:gd name="connsiteX93" fmla="*/ 0 w 1904849"/>
                          <a:gd name="connsiteY93"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320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685925 w 1904849"/>
                          <a:gd name="connsiteY31" fmla="*/ 608310 h 3318172"/>
                          <a:gd name="connsiteX32" fmla="*/ 1574006 w 1904849"/>
                          <a:gd name="connsiteY32" fmla="*/ 717847 h 3318172"/>
                          <a:gd name="connsiteX33" fmla="*/ 1488281 w 1904849"/>
                          <a:gd name="connsiteY33" fmla="*/ 770235 h 3318172"/>
                          <a:gd name="connsiteX34" fmla="*/ 1452563 w 1904849"/>
                          <a:gd name="connsiteY34" fmla="*/ 805954 h 3318172"/>
                          <a:gd name="connsiteX35" fmla="*/ 1393031 w 1904849"/>
                          <a:gd name="connsiteY35" fmla="*/ 860722 h 3318172"/>
                          <a:gd name="connsiteX36" fmla="*/ 1333500 w 1904849"/>
                          <a:gd name="connsiteY36" fmla="*/ 901998 h 3318172"/>
                          <a:gd name="connsiteX37" fmla="*/ 1257300 w 1904849"/>
                          <a:gd name="connsiteY37" fmla="*/ 975022 h 3318172"/>
                          <a:gd name="connsiteX38" fmla="*/ 1169988 w 1904849"/>
                          <a:gd name="connsiteY38" fmla="*/ 1214735 h 3318172"/>
                          <a:gd name="connsiteX39" fmla="*/ 1139825 w 1904849"/>
                          <a:gd name="connsiteY39" fmla="*/ 1351260 h 3318172"/>
                          <a:gd name="connsiteX40" fmla="*/ 1133475 w 1904849"/>
                          <a:gd name="connsiteY40" fmla="*/ 1403647 h 3318172"/>
                          <a:gd name="connsiteX41" fmla="*/ 1123950 w 1904849"/>
                          <a:gd name="connsiteY41" fmla="*/ 1446510 h 3318172"/>
                          <a:gd name="connsiteX42" fmla="*/ 1090613 w 1904849"/>
                          <a:gd name="connsiteY42" fmla="*/ 1556047 h 3318172"/>
                          <a:gd name="connsiteX43" fmla="*/ 823913 w 1904849"/>
                          <a:gd name="connsiteY43" fmla="*/ 2489497 h 3318172"/>
                          <a:gd name="connsiteX44" fmla="*/ 704850 w 1904849"/>
                          <a:gd name="connsiteY44" fmla="*/ 2989560 h 3318172"/>
                          <a:gd name="connsiteX45" fmla="*/ 728663 w 1904849"/>
                          <a:gd name="connsiteY45" fmla="*/ 3037185 h 3318172"/>
                          <a:gd name="connsiteX46" fmla="*/ 742950 w 1904849"/>
                          <a:gd name="connsiteY46" fmla="*/ 3084810 h 3318172"/>
                          <a:gd name="connsiteX47" fmla="*/ 762000 w 1904849"/>
                          <a:gd name="connsiteY47" fmla="*/ 3113385 h 3318172"/>
                          <a:gd name="connsiteX48" fmla="*/ 857250 w 1904849"/>
                          <a:gd name="connsiteY48" fmla="*/ 3132435 h 3318172"/>
                          <a:gd name="connsiteX49" fmla="*/ 1071563 w 1904849"/>
                          <a:gd name="connsiteY49" fmla="*/ 2984797 h 3318172"/>
                          <a:gd name="connsiteX50" fmla="*/ 1166813 w 1904849"/>
                          <a:gd name="connsiteY50" fmla="*/ 2865735 h 3318172"/>
                          <a:gd name="connsiteX51" fmla="*/ 1195388 w 1904849"/>
                          <a:gd name="connsiteY51" fmla="*/ 2818110 h 3318172"/>
                          <a:gd name="connsiteX52" fmla="*/ 1263650 w 1904849"/>
                          <a:gd name="connsiteY52" fmla="*/ 2724447 h 3318172"/>
                          <a:gd name="connsiteX53" fmla="*/ 1338263 w 1904849"/>
                          <a:gd name="connsiteY53" fmla="*/ 2641897 h 3318172"/>
                          <a:gd name="connsiteX54" fmla="*/ 1333500 w 1904849"/>
                          <a:gd name="connsiteY54" fmla="*/ 2618085 h 3318172"/>
                          <a:gd name="connsiteX55" fmla="*/ 1389063 w 1904849"/>
                          <a:gd name="connsiteY55" fmla="*/ 2589510 h 3318172"/>
                          <a:gd name="connsiteX56" fmla="*/ 1490663 w 1904849"/>
                          <a:gd name="connsiteY56" fmla="*/ 2603797 h 3318172"/>
                          <a:gd name="connsiteX57" fmla="*/ 1566863 w 1904849"/>
                          <a:gd name="connsiteY57" fmla="*/ 2637135 h 3318172"/>
                          <a:gd name="connsiteX58" fmla="*/ 1624013 w 1904849"/>
                          <a:gd name="connsiteY58" fmla="*/ 2575222 h 3318172"/>
                          <a:gd name="connsiteX59" fmla="*/ 1719263 w 1904849"/>
                          <a:gd name="connsiteY59" fmla="*/ 2570460 h 3318172"/>
                          <a:gd name="connsiteX60" fmla="*/ 1868488 w 1904849"/>
                          <a:gd name="connsiteY60" fmla="*/ 2478385 h 3318172"/>
                          <a:gd name="connsiteX61" fmla="*/ 1766888 w 1904849"/>
                          <a:gd name="connsiteY61" fmla="*/ 2560935 h 3318172"/>
                          <a:gd name="connsiteX62" fmla="*/ 1695450 w 1904849"/>
                          <a:gd name="connsiteY62" fmla="*/ 2608560 h 3318172"/>
                          <a:gd name="connsiteX63" fmla="*/ 1716088 w 1904849"/>
                          <a:gd name="connsiteY63" fmla="*/ 2675235 h 3318172"/>
                          <a:gd name="connsiteX64" fmla="*/ 1757363 w 1904849"/>
                          <a:gd name="connsiteY64" fmla="*/ 2727622 h 3318172"/>
                          <a:gd name="connsiteX65" fmla="*/ 1758950 w 1904849"/>
                          <a:gd name="connsiteY65" fmla="*/ 2711747 h 3318172"/>
                          <a:gd name="connsiteX66" fmla="*/ 1633538 w 1904849"/>
                          <a:gd name="connsiteY66" fmla="*/ 2683172 h 3318172"/>
                          <a:gd name="connsiteX67" fmla="*/ 1562100 w 1904849"/>
                          <a:gd name="connsiteY67" fmla="*/ 2675235 h 3318172"/>
                          <a:gd name="connsiteX68" fmla="*/ 1485900 w 1904849"/>
                          <a:gd name="connsiteY68" fmla="*/ 2694285 h 3318172"/>
                          <a:gd name="connsiteX69" fmla="*/ 1444625 w 1904849"/>
                          <a:gd name="connsiteY69" fmla="*/ 2721272 h 3318172"/>
                          <a:gd name="connsiteX70" fmla="*/ 1400175 w 1904849"/>
                          <a:gd name="connsiteY70" fmla="*/ 2899072 h 3318172"/>
                          <a:gd name="connsiteX71" fmla="*/ 1409700 w 1904849"/>
                          <a:gd name="connsiteY71" fmla="*/ 2970510 h 3318172"/>
                          <a:gd name="connsiteX72" fmla="*/ 1524000 w 1904849"/>
                          <a:gd name="connsiteY72" fmla="*/ 3070522 h 3318172"/>
                          <a:gd name="connsiteX73" fmla="*/ 1624013 w 1904849"/>
                          <a:gd name="connsiteY73" fmla="*/ 3165772 h 3318172"/>
                          <a:gd name="connsiteX74" fmla="*/ 1733550 w 1904849"/>
                          <a:gd name="connsiteY74" fmla="*/ 3270547 h 3318172"/>
                          <a:gd name="connsiteX75" fmla="*/ 1781175 w 1904849"/>
                          <a:gd name="connsiteY75" fmla="*/ 3318172 h 3318172"/>
                          <a:gd name="connsiteX76" fmla="*/ 1490663 w 1904849"/>
                          <a:gd name="connsiteY76" fmla="*/ 3318172 h 3318172"/>
                          <a:gd name="connsiteX77" fmla="*/ 1428750 w 1904849"/>
                          <a:gd name="connsiteY77" fmla="*/ 3261022 h 3318172"/>
                          <a:gd name="connsiteX78" fmla="*/ 1300163 w 1904849"/>
                          <a:gd name="connsiteY78" fmla="*/ 3203872 h 3318172"/>
                          <a:gd name="connsiteX79" fmla="*/ 1200150 w 1904849"/>
                          <a:gd name="connsiteY79" fmla="*/ 3151485 h 3318172"/>
                          <a:gd name="connsiteX80" fmla="*/ 1047750 w 1904849"/>
                          <a:gd name="connsiteY80" fmla="*/ 3175297 h 3318172"/>
                          <a:gd name="connsiteX81" fmla="*/ 1047750 w 1904849"/>
                          <a:gd name="connsiteY81" fmla="*/ 3218160 h 3318172"/>
                          <a:gd name="connsiteX82" fmla="*/ 1109663 w 1904849"/>
                          <a:gd name="connsiteY82" fmla="*/ 3318172 h 3318172"/>
                          <a:gd name="connsiteX83" fmla="*/ 857250 w 1904849"/>
                          <a:gd name="connsiteY83" fmla="*/ 3318172 h 3318172"/>
                          <a:gd name="connsiteX84" fmla="*/ 747713 w 1904849"/>
                          <a:gd name="connsiteY84" fmla="*/ 3280072 h 3318172"/>
                          <a:gd name="connsiteX85" fmla="*/ 676275 w 1904849"/>
                          <a:gd name="connsiteY85" fmla="*/ 3265785 h 3318172"/>
                          <a:gd name="connsiteX86" fmla="*/ 528638 w 1904849"/>
                          <a:gd name="connsiteY86" fmla="*/ 3081635 h 3318172"/>
                          <a:gd name="connsiteX87" fmla="*/ 442913 w 1904849"/>
                          <a:gd name="connsiteY87" fmla="*/ 3060997 h 3318172"/>
                          <a:gd name="connsiteX88" fmla="*/ 319088 w 1904849"/>
                          <a:gd name="connsiteY88" fmla="*/ 3118147 h 3318172"/>
                          <a:gd name="connsiteX89" fmla="*/ 295275 w 1904849"/>
                          <a:gd name="connsiteY89" fmla="*/ 3184822 h 3318172"/>
                          <a:gd name="connsiteX90" fmla="*/ 295275 w 1904849"/>
                          <a:gd name="connsiteY90" fmla="*/ 3251497 h 3318172"/>
                          <a:gd name="connsiteX91" fmla="*/ 304800 w 1904849"/>
                          <a:gd name="connsiteY91" fmla="*/ 3308647 h 3318172"/>
                          <a:gd name="connsiteX92" fmla="*/ 0 w 1904849"/>
                          <a:gd name="connsiteY92"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320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735931 w 1904849"/>
                          <a:gd name="connsiteY31" fmla="*/ 622598 h 3318172"/>
                          <a:gd name="connsiteX32" fmla="*/ 1574006 w 1904849"/>
                          <a:gd name="connsiteY32" fmla="*/ 717847 h 3318172"/>
                          <a:gd name="connsiteX33" fmla="*/ 1488281 w 1904849"/>
                          <a:gd name="connsiteY33" fmla="*/ 770235 h 3318172"/>
                          <a:gd name="connsiteX34" fmla="*/ 1452563 w 1904849"/>
                          <a:gd name="connsiteY34" fmla="*/ 805954 h 3318172"/>
                          <a:gd name="connsiteX35" fmla="*/ 1393031 w 1904849"/>
                          <a:gd name="connsiteY35" fmla="*/ 860722 h 3318172"/>
                          <a:gd name="connsiteX36" fmla="*/ 1333500 w 1904849"/>
                          <a:gd name="connsiteY36" fmla="*/ 901998 h 3318172"/>
                          <a:gd name="connsiteX37" fmla="*/ 1257300 w 1904849"/>
                          <a:gd name="connsiteY37" fmla="*/ 975022 h 3318172"/>
                          <a:gd name="connsiteX38" fmla="*/ 1169988 w 1904849"/>
                          <a:gd name="connsiteY38" fmla="*/ 1214735 h 3318172"/>
                          <a:gd name="connsiteX39" fmla="*/ 1139825 w 1904849"/>
                          <a:gd name="connsiteY39" fmla="*/ 1351260 h 3318172"/>
                          <a:gd name="connsiteX40" fmla="*/ 1133475 w 1904849"/>
                          <a:gd name="connsiteY40" fmla="*/ 1403647 h 3318172"/>
                          <a:gd name="connsiteX41" fmla="*/ 1123950 w 1904849"/>
                          <a:gd name="connsiteY41" fmla="*/ 1446510 h 3318172"/>
                          <a:gd name="connsiteX42" fmla="*/ 1090613 w 1904849"/>
                          <a:gd name="connsiteY42" fmla="*/ 1556047 h 3318172"/>
                          <a:gd name="connsiteX43" fmla="*/ 823913 w 1904849"/>
                          <a:gd name="connsiteY43" fmla="*/ 2489497 h 3318172"/>
                          <a:gd name="connsiteX44" fmla="*/ 704850 w 1904849"/>
                          <a:gd name="connsiteY44" fmla="*/ 2989560 h 3318172"/>
                          <a:gd name="connsiteX45" fmla="*/ 728663 w 1904849"/>
                          <a:gd name="connsiteY45" fmla="*/ 3037185 h 3318172"/>
                          <a:gd name="connsiteX46" fmla="*/ 742950 w 1904849"/>
                          <a:gd name="connsiteY46" fmla="*/ 3084810 h 3318172"/>
                          <a:gd name="connsiteX47" fmla="*/ 762000 w 1904849"/>
                          <a:gd name="connsiteY47" fmla="*/ 3113385 h 3318172"/>
                          <a:gd name="connsiteX48" fmla="*/ 857250 w 1904849"/>
                          <a:gd name="connsiteY48" fmla="*/ 3132435 h 3318172"/>
                          <a:gd name="connsiteX49" fmla="*/ 1071563 w 1904849"/>
                          <a:gd name="connsiteY49" fmla="*/ 2984797 h 3318172"/>
                          <a:gd name="connsiteX50" fmla="*/ 1166813 w 1904849"/>
                          <a:gd name="connsiteY50" fmla="*/ 2865735 h 3318172"/>
                          <a:gd name="connsiteX51" fmla="*/ 1195388 w 1904849"/>
                          <a:gd name="connsiteY51" fmla="*/ 2818110 h 3318172"/>
                          <a:gd name="connsiteX52" fmla="*/ 1263650 w 1904849"/>
                          <a:gd name="connsiteY52" fmla="*/ 2724447 h 3318172"/>
                          <a:gd name="connsiteX53" fmla="*/ 1338263 w 1904849"/>
                          <a:gd name="connsiteY53" fmla="*/ 2641897 h 3318172"/>
                          <a:gd name="connsiteX54" fmla="*/ 1333500 w 1904849"/>
                          <a:gd name="connsiteY54" fmla="*/ 2618085 h 3318172"/>
                          <a:gd name="connsiteX55" fmla="*/ 1389063 w 1904849"/>
                          <a:gd name="connsiteY55" fmla="*/ 2589510 h 3318172"/>
                          <a:gd name="connsiteX56" fmla="*/ 1490663 w 1904849"/>
                          <a:gd name="connsiteY56" fmla="*/ 2603797 h 3318172"/>
                          <a:gd name="connsiteX57" fmla="*/ 1566863 w 1904849"/>
                          <a:gd name="connsiteY57" fmla="*/ 2637135 h 3318172"/>
                          <a:gd name="connsiteX58" fmla="*/ 1624013 w 1904849"/>
                          <a:gd name="connsiteY58" fmla="*/ 2575222 h 3318172"/>
                          <a:gd name="connsiteX59" fmla="*/ 1719263 w 1904849"/>
                          <a:gd name="connsiteY59" fmla="*/ 2570460 h 3318172"/>
                          <a:gd name="connsiteX60" fmla="*/ 1868488 w 1904849"/>
                          <a:gd name="connsiteY60" fmla="*/ 2478385 h 3318172"/>
                          <a:gd name="connsiteX61" fmla="*/ 1766888 w 1904849"/>
                          <a:gd name="connsiteY61" fmla="*/ 2560935 h 3318172"/>
                          <a:gd name="connsiteX62" fmla="*/ 1695450 w 1904849"/>
                          <a:gd name="connsiteY62" fmla="*/ 2608560 h 3318172"/>
                          <a:gd name="connsiteX63" fmla="*/ 1716088 w 1904849"/>
                          <a:gd name="connsiteY63" fmla="*/ 2675235 h 3318172"/>
                          <a:gd name="connsiteX64" fmla="*/ 1757363 w 1904849"/>
                          <a:gd name="connsiteY64" fmla="*/ 2727622 h 3318172"/>
                          <a:gd name="connsiteX65" fmla="*/ 1758950 w 1904849"/>
                          <a:gd name="connsiteY65" fmla="*/ 2711747 h 3318172"/>
                          <a:gd name="connsiteX66" fmla="*/ 1633538 w 1904849"/>
                          <a:gd name="connsiteY66" fmla="*/ 2683172 h 3318172"/>
                          <a:gd name="connsiteX67" fmla="*/ 1562100 w 1904849"/>
                          <a:gd name="connsiteY67" fmla="*/ 2675235 h 3318172"/>
                          <a:gd name="connsiteX68" fmla="*/ 1485900 w 1904849"/>
                          <a:gd name="connsiteY68" fmla="*/ 2694285 h 3318172"/>
                          <a:gd name="connsiteX69" fmla="*/ 1444625 w 1904849"/>
                          <a:gd name="connsiteY69" fmla="*/ 2721272 h 3318172"/>
                          <a:gd name="connsiteX70" fmla="*/ 1400175 w 1904849"/>
                          <a:gd name="connsiteY70" fmla="*/ 2899072 h 3318172"/>
                          <a:gd name="connsiteX71" fmla="*/ 1409700 w 1904849"/>
                          <a:gd name="connsiteY71" fmla="*/ 2970510 h 3318172"/>
                          <a:gd name="connsiteX72" fmla="*/ 1524000 w 1904849"/>
                          <a:gd name="connsiteY72" fmla="*/ 3070522 h 3318172"/>
                          <a:gd name="connsiteX73" fmla="*/ 1624013 w 1904849"/>
                          <a:gd name="connsiteY73" fmla="*/ 3165772 h 3318172"/>
                          <a:gd name="connsiteX74" fmla="*/ 1733550 w 1904849"/>
                          <a:gd name="connsiteY74" fmla="*/ 3270547 h 3318172"/>
                          <a:gd name="connsiteX75" fmla="*/ 1781175 w 1904849"/>
                          <a:gd name="connsiteY75" fmla="*/ 3318172 h 3318172"/>
                          <a:gd name="connsiteX76" fmla="*/ 1490663 w 1904849"/>
                          <a:gd name="connsiteY76" fmla="*/ 3318172 h 3318172"/>
                          <a:gd name="connsiteX77" fmla="*/ 1428750 w 1904849"/>
                          <a:gd name="connsiteY77" fmla="*/ 3261022 h 3318172"/>
                          <a:gd name="connsiteX78" fmla="*/ 1300163 w 1904849"/>
                          <a:gd name="connsiteY78" fmla="*/ 3203872 h 3318172"/>
                          <a:gd name="connsiteX79" fmla="*/ 1200150 w 1904849"/>
                          <a:gd name="connsiteY79" fmla="*/ 3151485 h 3318172"/>
                          <a:gd name="connsiteX80" fmla="*/ 1047750 w 1904849"/>
                          <a:gd name="connsiteY80" fmla="*/ 3175297 h 3318172"/>
                          <a:gd name="connsiteX81" fmla="*/ 1047750 w 1904849"/>
                          <a:gd name="connsiteY81" fmla="*/ 3218160 h 3318172"/>
                          <a:gd name="connsiteX82" fmla="*/ 1109663 w 1904849"/>
                          <a:gd name="connsiteY82" fmla="*/ 3318172 h 3318172"/>
                          <a:gd name="connsiteX83" fmla="*/ 857250 w 1904849"/>
                          <a:gd name="connsiteY83" fmla="*/ 3318172 h 3318172"/>
                          <a:gd name="connsiteX84" fmla="*/ 747713 w 1904849"/>
                          <a:gd name="connsiteY84" fmla="*/ 3280072 h 3318172"/>
                          <a:gd name="connsiteX85" fmla="*/ 676275 w 1904849"/>
                          <a:gd name="connsiteY85" fmla="*/ 3265785 h 3318172"/>
                          <a:gd name="connsiteX86" fmla="*/ 528638 w 1904849"/>
                          <a:gd name="connsiteY86" fmla="*/ 3081635 h 3318172"/>
                          <a:gd name="connsiteX87" fmla="*/ 442913 w 1904849"/>
                          <a:gd name="connsiteY87" fmla="*/ 3060997 h 3318172"/>
                          <a:gd name="connsiteX88" fmla="*/ 319088 w 1904849"/>
                          <a:gd name="connsiteY88" fmla="*/ 3118147 h 3318172"/>
                          <a:gd name="connsiteX89" fmla="*/ 295275 w 1904849"/>
                          <a:gd name="connsiteY89" fmla="*/ 3184822 h 3318172"/>
                          <a:gd name="connsiteX90" fmla="*/ 295275 w 1904849"/>
                          <a:gd name="connsiteY90" fmla="*/ 3251497 h 3318172"/>
                          <a:gd name="connsiteX91" fmla="*/ 304800 w 1904849"/>
                          <a:gd name="connsiteY91" fmla="*/ 3308647 h 3318172"/>
                          <a:gd name="connsiteX92" fmla="*/ 0 w 1904849"/>
                          <a:gd name="connsiteY92" fmla="*/ 3299122 h 3318172"/>
                          <a:gd name="connsiteX0" fmla="*/ 0 w 1904849"/>
                          <a:gd name="connsiteY0" fmla="*/ 3299122 h 3318172"/>
                          <a:gd name="connsiteX1" fmla="*/ 38100 w 1904849"/>
                          <a:gd name="connsiteY1" fmla="*/ 3137197 h 3318172"/>
                          <a:gd name="connsiteX2" fmla="*/ 61913 w 1904849"/>
                          <a:gd name="connsiteY2" fmla="*/ 2899072 h 3318172"/>
                          <a:gd name="connsiteX3" fmla="*/ 142875 w 1904849"/>
                          <a:gd name="connsiteY3" fmla="*/ 2770485 h 3318172"/>
                          <a:gd name="connsiteX4" fmla="*/ 206375 w 1904849"/>
                          <a:gd name="connsiteY4" fmla="*/ 2686347 h 3318172"/>
                          <a:gd name="connsiteX5" fmla="*/ 276225 w 1904849"/>
                          <a:gd name="connsiteY5" fmla="*/ 2630785 h 3318172"/>
                          <a:gd name="connsiteX6" fmla="*/ 428625 w 1904849"/>
                          <a:gd name="connsiteY6" fmla="*/ 2568872 h 3318172"/>
                          <a:gd name="connsiteX7" fmla="*/ 557213 w 1904849"/>
                          <a:gd name="connsiteY7" fmla="*/ 2494260 h 3318172"/>
                          <a:gd name="connsiteX8" fmla="*/ 590550 w 1904849"/>
                          <a:gd name="connsiteY8" fmla="*/ 2418060 h 3318172"/>
                          <a:gd name="connsiteX9" fmla="*/ 600075 w 1904849"/>
                          <a:gd name="connsiteY9" fmla="*/ 2399010 h 3318172"/>
                          <a:gd name="connsiteX10" fmla="*/ 609600 w 1904849"/>
                          <a:gd name="connsiteY10" fmla="*/ 2308522 h 3318172"/>
                          <a:gd name="connsiteX11" fmla="*/ 633413 w 1904849"/>
                          <a:gd name="connsiteY11" fmla="*/ 2175172 h 3318172"/>
                          <a:gd name="connsiteX12" fmla="*/ 647700 w 1904849"/>
                          <a:gd name="connsiteY12" fmla="*/ 2065635 h 3318172"/>
                          <a:gd name="connsiteX13" fmla="*/ 738188 w 1904849"/>
                          <a:gd name="connsiteY13" fmla="*/ 1765597 h 3318172"/>
                          <a:gd name="connsiteX14" fmla="*/ 781050 w 1904849"/>
                          <a:gd name="connsiteY14" fmla="*/ 1565572 h 3318172"/>
                          <a:gd name="connsiteX15" fmla="*/ 838200 w 1904849"/>
                          <a:gd name="connsiteY15" fmla="*/ 1317922 h 3318172"/>
                          <a:gd name="connsiteX16" fmla="*/ 966788 w 1904849"/>
                          <a:gd name="connsiteY16" fmla="*/ 1089322 h 3318172"/>
                          <a:gd name="connsiteX17" fmla="*/ 1100138 w 1904849"/>
                          <a:gd name="connsiteY17" fmla="*/ 994072 h 3318172"/>
                          <a:gd name="connsiteX18" fmla="*/ 1114425 w 1904849"/>
                          <a:gd name="connsiteY18" fmla="*/ 960735 h 3318172"/>
                          <a:gd name="connsiteX19" fmla="*/ 1114425 w 1904849"/>
                          <a:gd name="connsiteY19" fmla="*/ 913110 h 3318172"/>
                          <a:gd name="connsiteX20" fmla="*/ 1119188 w 1904849"/>
                          <a:gd name="connsiteY20" fmla="*/ 875010 h 3318172"/>
                          <a:gd name="connsiteX21" fmla="*/ 1090613 w 1904849"/>
                          <a:gd name="connsiteY21" fmla="*/ 784522 h 3318172"/>
                          <a:gd name="connsiteX22" fmla="*/ 1108075 w 1904849"/>
                          <a:gd name="connsiteY22" fmla="*/ 667047 h 3318172"/>
                          <a:gd name="connsiteX23" fmla="*/ 1295400 w 1904849"/>
                          <a:gd name="connsiteY23" fmla="*/ 517822 h 3318172"/>
                          <a:gd name="connsiteX24" fmla="*/ 1484313 w 1904849"/>
                          <a:gd name="connsiteY24" fmla="*/ 367010 h 3318172"/>
                          <a:gd name="connsiteX25" fmla="*/ 1628775 w 1904849"/>
                          <a:gd name="connsiteY25" fmla="*/ 344785 h 3318172"/>
                          <a:gd name="connsiteX26" fmla="*/ 1752600 w 1904849"/>
                          <a:gd name="connsiteY26" fmla="*/ 303510 h 3318172"/>
                          <a:gd name="connsiteX27" fmla="*/ 1854200 w 1904849"/>
                          <a:gd name="connsiteY27" fmla="*/ 132060 h 3318172"/>
                          <a:gd name="connsiteX28" fmla="*/ 1903194 w 1904849"/>
                          <a:gd name="connsiteY28" fmla="*/ 0 h 3318172"/>
                          <a:gd name="connsiteX29" fmla="*/ 1892300 w 1904849"/>
                          <a:gd name="connsiteY29" fmla="*/ 270172 h 3318172"/>
                          <a:gd name="connsiteX30" fmla="*/ 1866900 w 1904849"/>
                          <a:gd name="connsiteY30" fmla="*/ 522585 h 3318172"/>
                          <a:gd name="connsiteX31" fmla="*/ 1735931 w 1904849"/>
                          <a:gd name="connsiteY31" fmla="*/ 622598 h 3318172"/>
                          <a:gd name="connsiteX32" fmla="*/ 1574006 w 1904849"/>
                          <a:gd name="connsiteY32" fmla="*/ 717847 h 3318172"/>
                          <a:gd name="connsiteX33" fmla="*/ 1488281 w 1904849"/>
                          <a:gd name="connsiteY33" fmla="*/ 770235 h 3318172"/>
                          <a:gd name="connsiteX34" fmla="*/ 1452563 w 1904849"/>
                          <a:gd name="connsiteY34" fmla="*/ 805954 h 3318172"/>
                          <a:gd name="connsiteX35" fmla="*/ 1393031 w 1904849"/>
                          <a:gd name="connsiteY35" fmla="*/ 860722 h 3318172"/>
                          <a:gd name="connsiteX36" fmla="*/ 1333500 w 1904849"/>
                          <a:gd name="connsiteY36" fmla="*/ 901998 h 3318172"/>
                          <a:gd name="connsiteX37" fmla="*/ 1257300 w 1904849"/>
                          <a:gd name="connsiteY37" fmla="*/ 975022 h 3318172"/>
                          <a:gd name="connsiteX38" fmla="*/ 1169988 w 1904849"/>
                          <a:gd name="connsiteY38" fmla="*/ 1214735 h 3318172"/>
                          <a:gd name="connsiteX39" fmla="*/ 1139825 w 1904849"/>
                          <a:gd name="connsiteY39" fmla="*/ 1351260 h 3318172"/>
                          <a:gd name="connsiteX40" fmla="*/ 1133475 w 1904849"/>
                          <a:gd name="connsiteY40" fmla="*/ 1403647 h 3318172"/>
                          <a:gd name="connsiteX41" fmla="*/ 1123950 w 1904849"/>
                          <a:gd name="connsiteY41" fmla="*/ 1446510 h 3318172"/>
                          <a:gd name="connsiteX42" fmla="*/ 1090613 w 1904849"/>
                          <a:gd name="connsiteY42" fmla="*/ 1556047 h 3318172"/>
                          <a:gd name="connsiteX43" fmla="*/ 823913 w 1904849"/>
                          <a:gd name="connsiteY43" fmla="*/ 2489497 h 3318172"/>
                          <a:gd name="connsiteX44" fmla="*/ 704850 w 1904849"/>
                          <a:gd name="connsiteY44" fmla="*/ 2989560 h 3318172"/>
                          <a:gd name="connsiteX45" fmla="*/ 728663 w 1904849"/>
                          <a:gd name="connsiteY45" fmla="*/ 3037185 h 3318172"/>
                          <a:gd name="connsiteX46" fmla="*/ 742950 w 1904849"/>
                          <a:gd name="connsiteY46" fmla="*/ 3084810 h 3318172"/>
                          <a:gd name="connsiteX47" fmla="*/ 762000 w 1904849"/>
                          <a:gd name="connsiteY47" fmla="*/ 3113385 h 3318172"/>
                          <a:gd name="connsiteX48" fmla="*/ 857250 w 1904849"/>
                          <a:gd name="connsiteY48" fmla="*/ 3132435 h 3318172"/>
                          <a:gd name="connsiteX49" fmla="*/ 1071563 w 1904849"/>
                          <a:gd name="connsiteY49" fmla="*/ 2984797 h 3318172"/>
                          <a:gd name="connsiteX50" fmla="*/ 1166813 w 1904849"/>
                          <a:gd name="connsiteY50" fmla="*/ 2865735 h 3318172"/>
                          <a:gd name="connsiteX51" fmla="*/ 1195388 w 1904849"/>
                          <a:gd name="connsiteY51" fmla="*/ 2818110 h 3318172"/>
                          <a:gd name="connsiteX52" fmla="*/ 1263650 w 1904849"/>
                          <a:gd name="connsiteY52" fmla="*/ 2724447 h 3318172"/>
                          <a:gd name="connsiteX53" fmla="*/ 1338263 w 1904849"/>
                          <a:gd name="connsiteY53" fmla="*/ 2641897 h 3318172"/>
                          <a:gd name="connsiteX54" fmla="*/ 1333500 w 1904849"/>
                          <a:gd name="connsiteY54" fmla="*/ 2618085 h 3318172"/>
                          <a:gd name="connsiteX55" fmla="*/ 1389063 w 1904849"/>
                          <a:gd name="connsiteY55" fmla="*/ 2589510 h 3318172"/>
                          <a:gd name="connsiteX56" fmla="*/ 1490663 w 1904849"/>
                          <a:gd name="connsiteY56" fmla="*/ 2603797 h 3318172"/>
                          <a:gd name="connsiteX57" fmla="*/ 1566863 w 1904849"/>
                          <a:gd name="connsiteY57" fmla="*/ 2637135 h 3318172"/>
                          <a:gd name="connsiteX58" fmla="*/ 1624013 w 1904849"/>
                          <a:gd name="connsiteY58" fmla="*/ 2575222 h 3318172"/>
                          <a:gd name="connsiteX59" fmla="*/ 1719263 w 1904849"/>
                          <a:gd name="connsiteY59" fmla="*/ 2570460 h 3318172"/>
                          <a:gd name="connsiteX60" fmla="*/ 1868488 w 1904849"/>
                          <a:gd name="connsiteY60" fmla="*/ 2478385 h 3318172"/>
                          <a:gd name="connsiteX61" fmla="*/ 1766888 w 1904849"/>
                          <a:gd name="connsiteY61" fmla="*/ 2560935 h 3318172"/>
                          <a:gd name="connsiteX62" fmla="*/ 1695450 w 1904849"/>
                          <a:gd name="connsiteY62" fmla="*/ 2608560 h 3318172"/>
                          <a:gd name="connsiteX63" fmla="*/ 1716088 w 1904849"/>
                          <a:gd name="connsiteY63" fmla="*/ 2675235 h 3318172"/>
                          <a:gd name="connsiteX64" fmla="*/ 1757363 w 1904849"/>
                          <a:gd name="connsiteY64" fmla="*/ 2727622 h 3318172"/>
                          <a:gd name="connsiteX65" fmla="*/ 1758950 w 1904849"/>
                          <a:gd name="connsiteY65" fmla="*/ 2711747 h 3318172"/>
                          <a:gd name="connsiteX66" fmla="*/ 1633538 w 1904849"/>
                          <a:gd name="connsiteY66" fmla="*/ 2683172 h 3318172"/>
                          <a:gd name="connsiteX67" fmla="*/ 1562100 w 1904849"/>
                          <a:gd name="connsiteY67" fmla="*/ 2675235 h 3318172"/>
                          <a:gd name="connsiteX68" fmla="*/ 1485900 w 1904849"/>
                          <a:gd name="connsiteY68" fmla="*/ 2694285 h 3318172"/>
                          <a:gd name="connsiteX69" fmla="*/ 1444625 w 1904849"/>
                          <a:gd name="connsiteY69" fmla="*/ 2721272 h 3318172"/>
                          <a:gd name="connsiteX70" fmla="*/ 1400175 w 1904849"/>
                          <a:gd name="connsiteY70" fmla="*/ 2899072 h 3318172"/>
                          <a:gd name="connsiteX71" fmla="*/ 1409700 w 1904849"/>
                          <a:gd name="connsiteY71" fmla="*/ 2970510 h 3318172"/>
                          <a:gd name="connsiteX72" fmla="*/ 1524000 w 1904849"/>
                          <a:gd name="connsiteY72" fmla="*/ 3070522 h 3318172"/>
                          <a:gd name="connsiteX73" fmla="*/ 1624013 w 1904849"/>
                          <a:gd name="connsiteY73" fmla="*/ 3165772 h 3318172"/>
                          <a:gd name="connsiteX74" fmla="*/ 1733550 w 1904849"/>
                          <a:gd name="connsiteY74" fmla="*/ 3270547 h 3318172"/>
                          <a:gd name="connsiteX75" fmla="*/ 1781175 w 1904849"/>
                          <a:gd name="connsiteY75" fmla="*/ 3318172 h 3318172"/>
                          <a:gd name="connsiteX76" fmla="*/ 1490663 w 1904849"/>
                          <a:gd name="connsiteY76" fmla="*/ 3318172 h 3318172"/>
                          <a:gd name="connsiteX77" fmla="*/ 1428750 w 1904849"/>
                          <a:gd name="connsiteY77" fmla="*/ 3261022 h 3318172"/>
                          <a:gd name="connsiteX78" fmla="*/ 1300163 w 1904849"/>
                          <a:gd name="connsiteY78" fmla="*/ 3203872 h 3318172"/>
                          <a:gd name="connsiteX79" fmla="*/ 1200150 w 1904849"/>
                          <a:gd name="connsiteY79" fmla="*/ 3151485 h 3318172"/>
                          <a:gd name="connsiteX80" fmla="*/ 1047750 w 1904849"/>
                          <a:gd name="connsiteY80" fmla="*/ 3175297 h 3318172"/>
                          <a:gd name="connsiteX81" fmla="*/ 1047750 w 1904849"/>
                          <a:gd name="connsiteY81" fmla="*/ 3218160 h 3318172"/>
                          <a:gd name="connsiteX82" fmla="*/ 1109663 w 1904849"/>
                          <a:gd name="connsiteY82" fmla="*/ 3318172 h 3318172"/>
                          <a:gd name="connsiteX83" fmla="*/ 857250 w 1904849"/>
                          <a:gd name="connsiteY83" fmla="*/ 3318172 h 3318172"/>
                          <a:gd name="connsiteX84" fmla="*/ 747713 w 1904849"/>
                          <a:gd name="connsiteY84" fmla="*/ 3280072 h 3318172"/>
                          <a:gd name="connsiteX85" fmla="*/ 676275 w 1904849"/>
                          <a:gd name="connsiteY85" fmla="*/ 3265785 h 3318172"/>
                          <a:gd name="connsiteX86" fmla="*/ 528638 w 1904849"/>
                          <a:gd name="connsiteY86" fmla="*/ 3081635 h 3318172"/>
                          <a:gd name="connsiteX87" fmla="*/ 442913 w 1904849"/>
                          <a:gd name="connsiteY87" fmla="*/ 3060997 h 3318172"/>
                          <a:gd name="connsiteX88" fmla="*/ 319088 w 1904849"/>
                          <a:gd name="connsiteY88" fmla="*/ 3118147 h 3318172"/>
                          <a:gd name="connsiteX89" fmla="*/ 295275 w 1904849"/>
                          <a:gd name="connsiteY89" fmla="*/ 3184822 h 3318172"/>
                          <a:gd name="connsiteX90" fmla="*/ 295275 w 1904849"/>
                          <a:gd name="connsiteY90" fmla="*/ 3251497 h 3318172"/>
                          <a:gd name="connsiteX91" fmla="*/ 304800 w 1904849"/>
                          <a:gd name="connsiteY91" fmla="*/ 3308647 h 3318172"/>
                          <a:gd name="connsiteX92" fmla="*/ 0 w 1904849"/>
                          <a:gd name="connsiteY92" fmla="*/ 3299122 h 3318172"/>
                          <a:gd name="connsiteX0" fmla="*/ 0 w 1912470"/>
                          <a:gd name="connsiteY0" fmla="*/ 3299122 h 3318172"/>
                          <a:gd name="connsiteX1" fmla="*/ 38100 w 1912470"/>
                          <a:gd name="connsiteY1" fmla="*/ 3137197 h 3318172"/>
                          <a:gd name="connsiteX2" fmla="*/ 61913 w 1912470"/>
                          <a:gd name="connsiteY2" fmla="*/ 2899072 h 3318172"/>
                          <a:gd name="connsiteX3" fmla="*/ 142875 w 1912470"/>
                          <a:gd name="connsiteY3" fmla="*/ 2770485 h 3318172"/>
                          <a:gd name="connsiteX4" fmla="*/ 206375 w 1912470"/>
                          <a:gd name="connsiteY4" fmla="*/ 2686347 h 3318172"/>
                          <a:gd name="connsiteX5" fmla="*/ 276225 w 1912470"/>
                          <a:gd name="connsiteY5" fmla="*/ 2630785 h 3318172"/>
                          <a:gd name="connsiteX6" fmla="*/ 428625 w 1912470"/>
                          <a:gd name="connsiteY6" fmla="*/ 2568872 h 3318172"/>
                          <a:gd name="connsiteX7" fmla="*/ 557213 w 1912470"/>
                          <a:gd name="connsiteY7" fmla="*/ 2494260 h 3318172"/>
                          <a:gd name="connsiteX8" fmla="*/ 590550 w 1912470"/>
                          <a:gd name="connsiteY8" fmla="*/ 2418060 h 3318172"/>
                          <a:gd name="connsiteX9" fmla="*/ 600075 w 1912470"/>
                          <a:gd name="connsiteY9" fmla="*/ 2399010 h 3318172"/>
                          <a:gd name="connsiteX10" fmla="*/ 609600 w 1912470"/>
                          <a:gd name="connsiteY10" fmla="*/ 2308522 h 3318172"/>
                          <a:gd name="connsiteX11" fmla="*/ 633413 w 1912470"/>
                          <a:gd name="connsiteY11" fmla="*/ 2175172 h 3318172"/>
                          <a:gd name="connsiteX12" fmla="*/ 647700 w 1912470"/>
                          <a:gd name="connsiteY12" fmla="*/ 2065635 h 3318172"/>
                          <a:gd name="connsiteX13" fmla="*/ 738188 w 1912470"/>
                          <a:gd name="connsiteY13" fmla="*/ 1765597 h 3318172"/>
                          <a:gd name="connsiteX14" fmla="*/ 781050 w 1912470"/>
                          <a:gd name="connsiteY14" fmla="*/ 1565572 h 3318172"/>
                          <a:gd name="connsiteX15" fmla="*/ 838200 w 1912470"/>
                          <a:gd name="connsiteY15" fmla="*/ 1317922 h 3318172"/>
                          <a:gd name="connsiteX16" fmla="*/ 966788 w 1912470"/>
                          <a:gd name="connsiteY16" fmla="*/ 1089322 h 3318172"/>
                          <a:gd name="connsiteX17" fmla="*/ 1100138 w 1912470"/>
                          <a:gd name="connsiteY17" fmla="*/ 994072 h 3318172"/>
                          <a:gd name="connsiteX18" fmla="*/ 1114425 w 1912470"/>
                          <a:gd name="connsiteY18" fmla="*/ 960735 h 3318172"/>
                          <a:gd name="connsiteX19" fmla="*/ 1114425 w 1912470"/>
                          <a:gd name="connsiteY19" fmla="*/ 913110 h 3318172"/>
                          <a:gd name="connsiteX20" fmla="*/ 1119188 w 1912470"/>
                          <a:gd name="connsiteY20" fmla="*/ 875010 h 3318172"/>
                          <a:gd name="connsiteX21" fmla="*/ 1090613 w 1912470"/>
                          <a:gd name="connsiteY21" fmla="*/ 784522 h 3318172"/>
                          <a:gd name="connsiteX22" fmla="*/ 1108075 w 1912470"/>
                          <a:gd name="connsiteY22" fmla="*/ 667047 h 3318172"/>
                          <a:gd name="connsiteX23" fmla="*/ 1295400 w 1912470"/>
                          <a:gd name="connsiteY23" fmla="*/ 517822 h 3318172"/>
                          <a:gd name="connsiteX24" fmla="*/ 1484313 w 1912470"/>
                          <a:gd name="connsiteY24" fmla="*/ 367010 h 3318172"/>
                          <a:gd name="connsiteX25" fmla="*/ 1628775 w 1912470"/>
                          <a:gd name="connsiteY25" fmla="*/ 344785 h 3318172"/>
                          <a:gd name="connsiteX26" fmla="*/ 1752600 w 1912470"/>
                          <a:gd name="connsiteY26" fmla="*/ 303510 h 3318172"/>
                          <a:gd name="connsiteX27" fmla="*/ 1854200 w 1912470"/>
                          <a:gd name="connsiteY27" fmla="*/ 132060 h 3318172"/>
                          <a:gd name="connsiteX28" fmla="*/ 1903194 w 1912470"/>
                          <a:gd name="connsiteY28" fmla="*/ 0 h 3318172"/>
                          <a:gd name="connsiteX29" fmla="*/ 1892300 w 1912470"/>
                          <a:gd name="connsiteY29" fmla="*/ 270172 h 3318172"/>
                          <a:gd name="connsiteX30" fmla="*/ 1883569 w 1912470"/>
                          <a:gd name="connsiteY30" fmla="*/ 541635 h 3318172"/>
                          <a:gd name="connsiteX31" fmla="*/ 1735931 w 1912470"/>
                          <a:gd name="connsiteY31" fmla="*/ 622598 h 3318172"/>
                          <a:gd name="connsiteX32" fmla="*/ 1574006 w 1912470"/>
                          <a:gd name="connsiteY32" fmla="*/ 717847 h 3318172"/>
                          <a:gd name="connsiteX33" fmla="*/ 1488281 w 1912470"/>
                          <a:gd name="connsiteY33" fmla="*/ 770235 h 3318172"/>
                          <a:gd name="connsiteX34" fmla="*/ 1452563 w 1912470"/>
                          <a:gd name="connsiteY34" fmla="*/ 805954 h 3318172"/>
                          <a:gd name="connsiteX35" fmla="*/ 1393031 w 1912470"/>
                          <a:gd name="connsiteY35" fmla="*/ 860722 h 3318172"/>
                          <a:gd name="connsiteX36" fmla="*/ 1333500 w 1912470"/>
                          <a:gd name="connsiteY36" fmla="*/ 901998 h 3318172"/>
                          <a:gd name="connsiteX37" fmla="*/ 1257300 w 1912470"/>
                          <a:gd name="connsiteY37" fmla="*/ 975022 h 3318172"/>
                          <a:gd name="connsiteX38" fmla="*/ 1169988 w 1912470"/>
                          <a:gd name="connsiteY38" fmla="*/ 1214735 h 3318172"/>
                          <a:gd name="connsiteX39" fmla="*/ 1139825 w 1912470"/>
                          <a:gd name="connsiteY39" fmla="*/ 1351260 h 3318172"/>
                          <a:gd name="connsiteX40" fmla="*/ 1133475 w 1912470"/>
                          <a:gd name="connsiteY40" fmla="*/ 1403647 h 3318172"/>
                          <a:gd name="connsiteX41" fmla="*/ 1123950 w 1912470"/>
                          <a:gd name="connsiteY41" fmla="*/ 1446510 h 3318172"/>
                          <a:gd name="connsiteX42" fmla="*/ 1090613 w 1912470"/>
                          <a:gd name="connsiteY42" fmla="*/ 1556047 h 3318172"/>
                          <a:gd name="connsiteX43" fmla="*/ 823913 w 1912470"/>
                          <a:gd name="connsiteY43" fmla="*/ 2489497 h 3318172"/>
                          <a:gd name="connsiteX44" fmla="*/ 704850 w 1912470"/>
                          <a:gd name="connsiteY44" fmla="*/ 2989560 h 3318172"/>
                          <a:gd name="connsiteX45" fmla="*/ 728663 w 1912470"/>
                          <a:gd name="connsiteY45" fmla="*/ 3037185 h 3318172"/>
                          <a:gd name="connsiteX46" fmla="*/ 742950 w 1912470"/>
                          <a:gd name="connsiteY46" fmla="*/ 3084810 h 3318172"/>
                          <a:gd name="connsiteX47" fmla="*/ 762000 w 1912470"/>
                          <a:gd name="connsiteY47" fmla="*/ 3113385 h 3318172"/>
                          <a:gd name="connsiteX48" fmla="*/ 857250 w 1912470"/>
                          <a:gd name="connsiteY48" fmla="*/ 3132435 h 3318172"/>
                          <a:gd name="connsiteX49" fmla="*/ 1071563 w 1912470"/>
                          <a:gd name="connsiteY49" fmla="*/ 2984797 h 3318172"/>
                          <a:gd name="connsiteX50" fmla="*/ 1166813 w 1912470"/>
                          <a:gd name="connsiteY50" fmla="*/ 2865735 h 3318172"/>
                          <a:gd name="connsiteX51" fmla="*/ 1195388 w 1912470"/>
                          <a:gd name="connsiteY51" fmla="*/ 2818110 h 3318172"/>
                          <a:gd name="connsiteX52" fmla="*/ 1263650 w 1912470"/>
                          <a:gd name="connsiteY52" fmla="*/ 2724447 h 3318172"/>
                          <a:gd name="connsiteX53" fmla="*/ 1338263 w 1912470"/>
                          <a:gd name="connsiteY53" fmla="*/ 2641897 h 3318172"/>
                          <a:gd name="connsiteX54" fmla="*/ 1333500 w 1912470"/>
                          <a:gd name="connsiteY54" fmla="*/ 2618085 h 3318172"/>
                          <a:gd name="connsiteX55" fmla="*/ 1389063 w 1912470"/>
                          <a:gd name="connsiteY55" fmla="*/ 2589510 h 3318172"/>
                          <a:gd name="connsiteX56" fmla="*/ 1490663 w 1912470"/>
                          <a:gd name="connsiteY56" fmla="*/ 2603797 h 3318172"/>
                          <a:gd name="connsiteX57" fmla="*/ 1566863 w 1912470"/>
                          <a:gd name="connsiteY57" fmla="*/ 2637135 h 3318172"/>
                          <a:gd name="connsiteX58" fmla="*/ 1624013 w 1912470"/>
                          <a:gd name="connsiteY58" fmla="*/ 2575222 h 3318172"/>
                          <a:gd name="connsiteX59" fmla="*/ 1719263 w 1912470"/>
                          <a:gd name="connsiteY59" fmla="*/ 2570460 h 3318172"/>
                          <a:gd name="connsiteX60" fmla="*/ 1868488 w 1912470"/>
                          <a:gd name="connsiteY60" fmla="*/ 2478385 h 3318172"/>
                          <a:gd name="connsiteX61" fmla="*/ 1766888 w 1912470"/>
                          <a:gd name="connsiteY61" fmla="*/ 2560935 h 3318172"/>
                          <a:gd name="connsiteX62" fmla="*/ 1695450 w 1912470"/>
                          <a:gd name="connsiteY62" fmla="*/ 2608560 h 3318172"/>
                          <a:gd name="connsiteX63" fmla="*/ 1716088 w 1912470"/>
                          <a:gd name="connsiteY63" fmla="*/ 2675235 h 3318172"/>
                          <a:gd name="connsiteX64" fmla="*/ 1757363 w 1912470"/>
                          <a:gd name="connsiteY64" fmla="*/ 2727622 h 3318172"/>
                          <a:gd name="connsiteX65" fmla="*/ 1758950 w 1912470"/>
                          <a:gd name="connsiteY65" fmla="*/ 2711747 h 3318172"/>
                          <a:gd name="connsiteX66" fmla="*/ 1633538 w 1912470"/>
                          <a:gd name="connsiteY66" fmla="*/ 2683172 h 3318172"/>
                          <a:gd name="connsiteX67" fmla="*/ 1562100 w 1912470"/>
                          <a:gd name="connsiteY67" fmla="*/ 2675235 h 3318172"/>
                          <a:gd name="connsiteX68" fmla="*/ 1485900 w 1912470"/>
                          <a:gd name="connsiteY68" fmla="*/ 2694285 h 3318172"/>
                          <a:gd name="connsiteX69" fmla="*/ 1444625 w 1912470"/>
                          <a:gd name="connsiteY69" fmla="*/ 2721272 h 3318172"/>
                          <a:gd name="connsiteX70" fmla="*/ 1400175 w 1912470"/>
                          <a:gd name="connsiteY70" fmla="*/ 2899072 h 3318172"/>
                          <a:gd name="connsiteX71" fmla="*/ 1409700 w 1912470"/>
                          <a:gd name="connsiteY71" fmla="*/ 2970510 h 3318172"/>
                          <a:gd name="connsiteX72" fmla="*/ 1524000 w 1912470"/>
                          <a:gd name="connsiteY72" fmla="*/ 3070522 h 3318172"/>
                          <a:gd name="connsiteX73" fmla="*/ 1624013 w 1912470"/>
                          <a:gd name="connsiteY73" fmla="*/ 3165772 h 3318172"/>
                          <a:gd name="connsiteX74" fmla="*/ 1733550 w 1912470"/>
                          <a:gd name="connsiteY74" fmla="*/ 3270547 h 3318172"/>
                          <a:gd name="connsiteX75" fmla="*/ 1781175 w 1912470"/>
                          <a:gd name="connsiteY75" fmla="*/ 3318172 h 3318172"/>
                          <a:gd name="connsiteX76" fmla="*/ 1490663 w 1912470"/>
                          <a:gd name="connsiteY76" fmla="*/ 3318172 h 3318172"/>
                          <a:gd name="connsiteX77" fmla="*/ 1428750 w 1912470"/>
                          <a:gd name="connsiteY77" fmla="*/ 3261022 h 3318172"/>
                          <a:gd name="connsiteX78" fmla="*/ 1300163 w 1912470"/>
                          <a:gd name="connsiteY78" fmla="*/ 3203872 h 3318172"/>
                          <a:gd name="connsiteX79" fmla="*/ 1200150 w 1912470"/>
                          <a:gd name="connsiteY79" fmla="*/ 3151485 h 3318172"/>
                          <a:gd name="connsiteX80" fmla="*/ 1047750 w 1912470"/>
                          <a:gd name="connsiteY80" fmla="*/ 3175297 h 3318172"/>
                          <a:gd name="connsiteX81" fmla="*/ 1047750 w 1912470"/>
                          <a:gd name="connsiteY81" fmla="*/ 3218160 h 3318172"/>
                          <a:gd name="connsiteX82" fmla="*/ 1109663 w 1912470"/>
                          <a:gd name="connsiteY82" fmla="*/ 3318172 h 3318172"/>
                          <a:gd name="connsiteX83" fmla="*/ 857250 w 1912470"/>
                          <a:gd name="connsiteY83" fmla="*/ 3318172 h 3318172"/>
                          <a:gd name="connsiteX84" fmla="*/ 747713 w 1912470"/>
                          <a:gd name="connsiteY84" fmla="*/ 3280072 h 3318172"/>
                          <a:gd name="connsiteX85" fmla="*/ 676275 w 1912470"/>
                          <a:gd name="connsiteY85" fmla="*/ 3265785 h 3318172"/>
                          <a:gd name="connsiteX86" fmla="*/ 528638 w 1912470"/>
                          <a:gd name="connsiteY86" fmla="*/ 3081635 h 3318172"/>
                          <a:gd name="connsiteX87" fmla="*/ 442913 w 1912470"/>
                          <a:gd name="connsiteY87" fmla="*/ 3060997 h 3318172"/>
                          <a:gd name="connsiteX88" fmla="*/ 319088 w 1912470"/>
                          <a:gd name="connsiteY88" fmla="*/ 3118147 h 3318172"/>
                          <a:gd name="connsiteX89" fmla="*/ 295275 w 1912470"/>
                          <a:gd name="connsiteY89" fmla="*/ 3184822 h 3318172"/>
                          <a:gd name="connsiteX90" fmla="*/ 295275 w 1912470"/>
                          <a:gd name="connsiteY90" fmla="*/ 3251497 h 3318172"/>
                          <a:gd name="connsiteX91" fmla="*/ 304800 w 1912470"/>
                          <a:gd name="connsiteY91" fmla="*/ 3308647 h 3318172"/>
                          <a:gd name="connsiteX92" fmla="*/ 0 w 1912470"/>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08075 w 1903194"/>
                          <a:gd name="connsiteY22" fmla="*/ 667047 h 3318172"/>
                          <a:gd name="connsiteX23" fmla="*/ 1295400 w 1903194"/>
                          <a:gd name="connsiteY23" fmla="*/ 517822 h 3318172"/>
                          <a:gd name="connsiteX24" fmla="*/ 1484313 w 1903194"/>
                          <a:gd name="connsiteY24" fmla="*/ 367010 h 3318172"/>
                          <a:gd name="connsiteX25" fmla="*/ 1628775 w 1903194"/>
                          <a:gd name="connsiteY25" fmla="*/ 344785 h 3318172"/>
                          <a:gd name="connsiteX26" fmla="*/ 1752600 w 1903194"/>
                          <a:gd name="connsiteY26" fmla="*/ 303510 h 3318172"/>
                          <a:gd name="connsiteX27" fmla="*/ 1854200 w 1903194"/>
                          <a:gd name="connsiteY27" fmla="*/ 132060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5400 w 1903194"/>
                          <a:gd name="connsiteY23" fmla="*/ 517822 h 3318172"/>
                          <a:gd name="connsiteX24" fmla="*/ 1484313 w 1903194"/>
                          <a:gd name="connsiteY24" fmla="*/ 367010 h 3318172"/>
                          <a:gd name="connsiteX25" fmla="*/ 1628775 w 1903194"/>
                          <a:gd name="connsiteY25" fmla="*/ 344785 h 3318172"/>
                          <a:gd name="connsiteX26" fmla="*/ 1752600 w 1903194"/>
                          <a:gd name="connsiteY26" fmla="*/ 303510 h 3318172"/>
                          <a:gd name="connsiteX27" fmla="*/ 1854200 w 1903194"/>
                          <a:gd name="connsiteY27" fmla="*/ 132060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7781 w 1903194"/>
                          <a:gd name="connsiteY23" fmla="*/ 563066 h 3318172"/>
                          <a:gd name="connsiteX24" fmla="*/ 1484313 w 1903194"/>
                          <a:gd name="connsiteY24" fmla="*/ 367010 h 3318172"/>
                          <a:gd name="connsiteX25" fmla="*/ 1628775 w 1903194"/>
                          <a:gd name="connsiteY25" fmla="*/ 344785 h 3318172"/>
                          <a:gd name="connsiteX26" fmla="*/ 1752600 w 1903194"/>
                          <a:gd name="connsiteY26" fmla="*/ 303510 h 3318172"/>
                          <a:gd name="connsiteX27" fmla="*/ 1854200 w 1903194"/>
                          <a:gd name="connsiteY27" fmla="*/ 132060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7781 w 1903194"/>
                          <a:gd name="connsiteY23" fmla="*/ 563066 h 3318172"/>
                          <a:gd name="connsiteX24" fmla="*/ 1465263 w 1903194"/>
                          <a:gd name="connsiteY24" fmla="*/ 421779 h 3318172"/>
                          <a:gd name="connsiteX25" fmla="*/ 1628775 w 1903194"/>
                          <a:gd name="connsiteY25" fmla="*/ 344785 h 3318172"/>
                          <a:gd name="connsiteX26" fmla="*/ 1752600 w 1903194"/>
                          <a:gd name="connsiteY26" fmla="*/ 303510 h 3318172"/>
                          <a:gd name="connsiteX27" fmla="*/ 1854200 w 1903194"/>
                          <a:gd name="connsiteY27" fmla="*/ 132060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7781 w 1903194"/>
                          <a:gd name="connsiteY23" fmla="*/ 563066 h 3318172"/>
                          <a:gd name="connsiteX24" fmla="*/ 1465263 w 1903194"/>
                          <a:gd name="connsiteY24" fmla="*/ 421779 h 3318172"/>
                          <a:gd name="connsiteX25" fmla="*/ 1652588 w 1903194"/>
                          <a:gd name="connsiteY25" fmla="*/ 378122 h 3318172"/>
                          <a:gd name="connsiteX26" fmla="*/ 1752600 w 1903194"/>
                          <a:gd name="connsiteY26" fmla="*/ 303510 h 3318172"/>
                          <a:gd name="connsiteX27" fmla="*/ 1854200 w 1903194"/>
                          <a:gd name="connsiteY27" fmla="*/ 132060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7781 w 1903194"/>
                          <a:gd name="connsiteY23" fmla="*/ 563066 h 3318172"/>
                          <a:gd name="connsiteX24" fmla="*/ 1465263 w 1903194"/>
                          <a:gd name="connsiteY24" fmla="*/ 421779 h 3318172"/>
                          <a:gd name="connsiteX25" fmla="*/ 1652588 w 1903194"/>
                          <a:gd name="connsiteY25" fmla="*/ 378122 h 3318172"/>
                          <a:gd name="connsiteX26" fmla="*/ 1740694 w 1903194"/>
                          <a:gd name="connsiteY26" fmla="*/ 343991 h 3318172"/>
                          <a:gd name="connsiteX27" fmla="*/ 1854200 w 1903194"/>
                          <a:gd name="connsiteY27" fmla="*/ 132060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7781 w 1903194"/>
                          <a:gd name="connsiteY23" fmla="*/ 563066 h 3318172"/>
                          <a:gd name="connsiteX24" fmla="*/ 1465263 w 1903194"/>
                          <a:gd name="connsiteY24" fmla="*/ 421779 h 3318172"/>
                          <a:gd name="connsiteX25" fmla="*/ 1652588 w 1903194"/>
                          <a:gd name="connsiteY25" fmla="*/ 378122 h 3318172"/>
                          <a:gd name="connsiteX26" fmla="*/ 1740694 w 1903194"/>
                          <a:gd name="connsiteY26" fmla="*/ 343991 h 3318172"/>
                          <a:gd name="connsiteX27" fmla="*/ 1854200 w 1903194"/>
                          <a:gd name="connsiteY27" fmla="*/ 132060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7781 w 1903194"/>
                          <a:gd name="connsiteY23" fmla="*/ 563066 h 3318172"/>
                          <a:gd name="connsiteX24" fmla="*/ 1465263 w 1903194"/>
                          <a:gd name="connsiteY24" fmla="*/ 421779 h 3318172"/>
                          <a:gd name="connsiteX25" fmla="*/ 1652588 w 1903194"/>
                          <a:gd name="connsiteY25" fmla="*/ 378122 h 3318172"/>
                          <a:gd name="connsiteX26" fmla="*/ 1740694 w 1903194"/>
                          <a:gd name="connsiteY26" fmla="*/ 343991 h 3318172"/>
                          <a:gd name="connsiteX27" fmla="*/ 1854200 w 1903194"/>
                          <a:gd name="connsiteY27" fmla="*/ 132060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7781 w 1903194"/>
                          <a:gd name="connsiteY23" fmla="*/ 563066 h 3318172"/>
                          <a:gd name="connsiteX24" fmla="*/ 1465263 w 1903194"/>
                          <a:gd name="connsiteY24" fmla="*/ 421779 h 3318172"/>
                          <a:gd name="connsiteX25" fmla="*/ 1652588 w 1903194"/>
                          <a:gd name="connsiteY25" fmla="*/ 378122 h 3318172"/>
                          <a:gd name="connsiteX26" fmla="*/ 1740694 w 1903194"/>
                          <a:gd name="connsiteY26" fmla="*/ 343991 h 3318172"/>
                          <a:gd name="connsiteX27" fmla="*/ 1849437 w 1903194"/>
                          <a:gd name="connsiteY27" fmla="*/ 143966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7781 w 1903194"/>
                          <a:gd name="connsiteY23" fmla="*/ 563066 h 3318172"/>
                          <a:gd name="connsiteX24" fmla="*/ 1465263 w 1903194"/>
                          <a:gd name="connsiteY24" fmla="*/ 421779 h 3318172"/>
                          <a:gd name="connsiteX25" fmla="*/ 1652588 w 1903194"/>
                          <a:gd name="connsiteY25" fmla="*/ 378122 h 3318172"/>
                          <a:gd name="connsiteX26" fmla="*/ 1740694 w 1903194"/>
                          <a:gd name="connsiteY26" fmla="*/ 343991 h 3318172"/>
                          <a:gd name="connsiteX27" fmla="*/ 1849437 w 1903194"/>
                          <a:gd name="connsiteY27" fmla="*/ 143966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7781 w 1903194"/>
                          <a:gd name="connsiteY23" fmla="*/ 563066 h 3318172"/>
                          <a:gd name="connsiteX24" fmla="*/ 1465263 w 1903194"/>
                          <a:gd name="connsiteY24" fmla="*/ 421779 h 3318172"/>
                          <a:gd name="connsiteX25" fmla="*/ 1652588 w 1903194"/>
                          <a:gd name="connsiteY25" fmla="*/ 378122 h 3318172"/>
                          <a:gd name="connsiteX26" fmla="*/ 1740694 w 1903194"/>
                          <a:gd name="connsiteY26" fmla="*/ 343991 h 3318172"/>
                          <a:gd name="connsiteX27" fmla="*/ 1828006 w 1903194"/>
                          <a:gd name="connsiteY27" fmla="*/ 148728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299122 h 3318172"/>
                          <a:gd name="connsiteX1" fmla="*/ 38100 w 1903194"/>
                          <a:gd name="connsiteY1" fmla="*/ 3137197 h 3318172"/>
                          <a:gd name="connsiteX2" fmla="*/ 61913 w 1903194"/>
                          <a:gd name="connsiteY2" fmla="*/ 2899072 h 3318172"/>
                          <a:gd name="connsiteX3" fmla="*/ 142875 w 1903194"/>
                          <a:gd name="connsiteY3" fmla="*/ 2770485 h 3318172"/>
                          <a:gd name="connsiteX4" fmla="*/ 206375 w 1903194"/>
                          <a:gd name="connsiteY4" fmla="*/ 2686347 h 3318172"/>
                          <a:gd name="connsiteX5" fmla="*/ 276225 w 1903194"/>
                          <a:gd name="connsiteY5" fmla="*/ 2630785 h 3318172"/>
                          <a:gd name="connsiteX6" fmla="*/ 428625 w 1903194"/>
                          <a:gd name="connsiteY6" fmla="*/ 2568872 h 3318172"/>
                          <a:gd name="connsiteX7" fmla="*/ 557213 w 1903194"/>
                          <a:gd name="connsiteY7" fmla="*/ 2494260 h 3318172"/>
                          <a:gd name="connsiteX8" fmla="*/ 590550 w 1903194"/>
                          <a:gd name="connsiteY8" fmla="*/ 2418060 h 3318172"/>
                          <a:gd name="connsiteX9" fmla="*/ 600075 w 1903194"/>
                          <a:gd name="connsiteY9" fmla="*/ 2399010 h 3318172"/>
                          <a:gd name="connsiteX10" fmla="*/ 609600 w 1903194"/>
                          <a:gd name="connsiteY10" fmla="*/ 2308522 h 3318172"/>
                          <a:gd name="connsiteX11" fmla="*/ 633413 w 1903194"/>
                          <a:gd name="connsiteY11" fmla="*/ 2175172 h 3318172"/>
                          <a:gd name="connsiteX12" fmla="*/ 647700 w 1903194"/>
                          <a:gd name="connsiteY12" fmla="*/ 2065635 h 3318172"/>
                          <a:gd name="connsiteX13" fmla="*/ 738188 w 1903194"/>
                          <a:gd name="connsiteY13" fmla="*/ 1765597 h 3318172"/>
                          <a:gd name="connsiteX14" fmla="*/ 781050 w 1903194"/>
                          <a:gd name="connsiteY14" fmla="*/ 1565572 h 3318172"/>
                          <a:gd name="connsiteX15" fmla="*/ 838200 w 1903194"/>
                          <a:gd name="connsiteY15" fmla="*/ 1317922 h 3318172"/>
                          <a:gd name="connsiteX16" fmla="*/ 966788 w 1903194"/>
                          <a:gd name="connsiteY16" fmla="*/ 1089322 h 3318172"/>
                          <a:gd name="connsiteX17" fmla="*/ 1100138 w 1903194"/>
                          <a:gd name="connsiteY17" fmla="*/ 994072 h 3318172"/>
                          <a:gd name="connsiteX18" fmla="*/ 1114425 w 1903194"/>
                          <a:gd name="connsiteY18" fmla="*/ 960735 h 3318172"/>
                          <a:gd name="connsiteX19" fmla="*/ 1114425 w 1903194"/>
                          <a:gd name="connsiteY19" fmla="*/ 913110 h 3318172"/>
                          <a:gd name="connsiteX20" fmla="*/ 1119188 w 1903194"/>
                          <a:gd name="connsiteY20" fmla="*/ 875010 h 3318172"/>
                          <a:gd name="connsiteX21" fmla="*/ 1090613 w 1903194"/>
                          <a:gd name="connsiteY21" fmla="*/ 784522 h 3318172"/>
                          <a:gd name="connsiteX22" fmla="*/ 1124744 w 1903194"/>
                          <a:gd name="connsiteY22" fmla="*/ 690859 h 3318172"/>
                          <a:gd name="connsiteX23" fmla="*/ 1297781 w 1903194"/>
                          <a:gd name="connsiteY23" fmla="*/ 563066 h 3318172"/>
                          <a:gd name="connsiteX24" fmla="*/ 1465263 w 1903194"/>
                          <a:gd name="connsiteY24" fmla="*/ 421779 h 3318172"/>
                          <a:gd name="connsiteX25" fmla="*/ 1652588 w 1903194"/>
                          <a:gd name="connsiteY25" fmla="*/ 378122 h 3318172"/>
                          <a:gd name="connsiteX26" fmla="*/ 1740694 w 1903194"/>
                          <a:gd name="connsiteY26" fmla="*/ 343991 h 3318172"/>
                          <a:gd name="connsiteX27" fmla="*/ 1828006 w 1903194"/>
                          <a:gd name="connsiteY27" fmla="*/ 148728 h 3318172"/>
                          <a:gd name="connsiteX28" fmla="*/ 1903194 w 1903194"/>
                          <a:gd name="connsiteY28" fmla="*/ 0 h 3318172"/>
                          <a:gd name="connsiteX29" fmla="*/ 1892300 w 1903194"/>
                          <a:gd name="connsiteY29" fmla="*/ 270172 h 3318172"/>
                          <a:gd name="connsiteX30" fmla="*/ 1883569 w 1903194"/>
                          <a:gd name="connsiteY30" fmla="*/ 541635 h 3318172"/>
                          <a:gd name="connsiteX31" fmla="*/ 1735931 w 1903194"/>
                          <a:gd name="connsiteY31" fmla="*/ 622598 h 3318172"/>
                          <a:gd name="connsiteX32" fmla="*/ 1574006 w 1903194"/>
                          <a:gd name="connsiteY32" fmla="*/ 717847 h 3318172"/>
                          <a:gd name="connsiteX33" fmla="*/ 1488281 w 1903194"/>
                          <a:gd name="connsiteY33" fmla="*/ 770235 h 3318172"/>
                          <a:gd name="connsiteX34" fmla="*/ 1452563 w 1903194"/>
                          <a:gd name="connsiteY34" fmla="*/ 805954 h 3318172"/>
                          <a:gd name="connsiteX35" fmla="*/ 1393031 w 1903194"/>
                          <a:gd name="connsiteY35" fmla="*/ 860722 h 3318172"/>
                          <a:gd name="connsiteX36" fmla="*/ 1333500 w 1903194"/>
                          <a:gd name="connsiteY36" fmla="*/ 901998 h 3318172"/>
                          <a:gd name="connsiteX37" fmla="*/ 1257300 w 1903194"/>
                          <a:gd name="connsiteY37" fmla="*/ 975022 h 3318172"/>
                          <a:gd name="connsiteX38" fmla="*/ 1169988 w 1903194"/>
                          <a:gd name="connsiteY38" fmla="*/ 1214735 h 3318172"/>
                          <a:gd name="connsiteX39" fmla="*/ 1139825 w 1903194"/>
                          <a:gd name="connsiteY39" fmla="*/ 1351260 h 3318172"/>
                          <a:gd name="connsiteX40" fmla="*/ 1133475 w 1903194"/>
                          <a:gd name="connsiteY40" fmla="*/ 1403647 h 3318172"/>
                          <a:gd name="connsiteX41" fmla="*/ 1123950 w 1903194"/>
                          <a:gd name="connsiteY41" fmla="*/ 1446510 h 3318172"/>
                          <a:gd name="connsiteX42" fmla="*/ 1090613 w 1903194"/>
                          <a:gd name="connsiteY42" fmla="*/ 1556047 h 3318172"/>
                          <a:gd name="connsiteX43" fmla="*/ 823913 w 1903194"/>
                          <a:gd name="connsiteY43" fmla="*/ 2489497 h 3318172"/>
                          <a:gd name="connsiteX44" fmla="*/ 704850 w 1903194"/>
                          <a:gd name="connsiteY44" fmla="*/ 2989560 h 3318172"/>
                          <a:gd name="connsiteX45" fmla="*/ 728663 w 1903194"/>
                          <a:gd name="connsiteY45" fmla="*/ 3037185 h 3318172"/>
                          <a:gd name="connsiteX46" fmla="*/ 742950 w 1903194"/>
                          <a:gd name="connsiteY46" fmla="*/ 3084810 h 3318172"/>
                          <a:gd name="connsiteX47" fmla="*/ 762000 w 1903194"/>
                          <a:gd name="connsiteY47" fmla="*/ 3113385 h 3318172"/>
                          <a:gd name="connsiteX48" fmla="*/ 857250 w 1903194"/>
                          <a:gd name="connsiteY48" fmla="*/ 3132435 h 3318172"/>
                          <a:gd name="connsiteX49" fmla="*/ 1071563 w 1903194"/>
                          <a:gd name="connsiteY49" fmla="*/ 2984797 h 3318172"/>
                          <a:gd name="connsiteX50" fmla="*/ 1166813 w 1903194"/>
                          <a:gd name="connsiteY50" fmla="*/ 2865735 h 3318172"/>
                          <a:gd name="connsiteX51" fmla="*/ 1195388 w 1903194"/>
                          <a:gd name="connsiteY51" fmla="*/ 2818110 h 3318172"/>
                          <a:gd name="connsiteX52" fmla="*/ 1263650 w 1903194"/>
                          <a:gd name="connsiteY52" fmla="*/ 2724447 h 3318172"/>
                          <a:gd name="connsiteX53" fmla="*/ 1338263 w 1903194"/>
                          <a:gd name="connsiteY53" fmla="*/ 2641897 h 3318172"/>
                          <a:gd name="connsiteX54" fmla="*/ 1333500 w 1903194"/>
                          <a:gd name="connsiteY54" fmla="*/ 2618085 h 3318172"/>
                          <a:gd name="connsiteX55" fmla="*/ 1389063 w 1903194"/>
                          <a:gd name="connsiteY55" fmla="*/ 2589510 h 3318172"/>
                          <a:gd name="connsiteX56" fmla="*/ 1490663 w 1903194"/>
                          <a:gd name="connsiteY56" fmla="*/ 2603797 h 3318172"/>
                          <a:gd name="connsiteX57" fmla="*/ 1566863 w 1903194"/>
                          <a:gd name="connsiteY57" fmla="*/ 2637135 h 3318172"/>
                          <a:gd name="connsiteX58" fmla="*/ 1624013 w 1903194"/>
                          <a:gd name="connsiteY58" fmla="*/ 2575222 h 3318172"/>
                          <a:gd name="connsiteX59" fmla="*/ 1719263 w 1903194"/>
                          <a:gd name="connsiteY59" fmla="*/ 2570460 h 3318172"/>
                          <a:gd name="connsiteX60" fmla="*/ 1868488 w 1903194"/>
                          <a:gd name="connsiteY60" fmla="*/ 2478385 h 3318172"/>
                          <a:gd name="connsiteX61" fmla="*/ 1766888 w 1903194"/>
                          <a:gd name="connsiteY61" fmla="*/ 2560935 h 3318172"/>
                          <a:gd name="connsiteX62" fmla="*/ 1695450 w 1903194"/>
                          <a:gd name="connsiteY62" fmla="*/ 2608560 h 3318172"/>
                          <a:gd name="connsiteX63" fmla="*/ 1716088 w 1903194"/>
                          <a:gd name="connsiteY63" fmla="*/ 2675235 h 3318172"/>
                          <a:gd name="connsiteX64" fmla="*/ 1757363 w 1903194"/>
                          <a:gd name="connsiteY64" fmla="*/ 2727622 h 3318172"/>
                          <a:gd name="connsiteX65" fmla="*/ 1758950 w 1903194"/>
                          <a:gd name="connsiteY65" fmla="*/ 2711747 h 3318172"/>
                          <a:gd name="connsiteX66" fmla="*/ 1633538 w 1903194"/>
                          <a:gd name="connsiteY66" fmla="*/ 2683172 h 3318172"/>
                          <a:gd name="connsiteX67" fmla="*/ 1562100 w 1903194"/>
                          <a:gd name="connsiteY67" fmla="*/ 2675235 h 3318172"/>
                          <a:gd name="connsiteX68" fmla="*/ 1485900 w 1903194"/>
                          <a:gd name="connsiteY68" fmla="*/ 2694285 h 3318172"/>
                          <a:gd name="connsiteX69" fmla="*/ 1444625 w 1903194"/>
                          <a:gd name="connsiteY69" fmla="*/ 2721272 h 3318172"/>
                          <a:gd name="connsiteX70" fmla="*/ 1400175 w 1903194"/>
                          <a:gd name="connsiteY70" fmla="*/ 2899072 h 3318172"/>
                          <a:gd name="connsiteX71" fmla="*/ 1409700 w 1903194"/>
                          <a:gd name="connsiteY71" fmla="*/ 2970510 h 3318172"/>
                          <a:gd name="connsiteX72" fmla="*/ 1524000 w 1903194"/>
                          <a:gd name="connsiteY72" fmla="*/ 3070522 h 3318172"/>
                          <a:gd name="connsiteX73" fmla="*/ 1624013 w 1903194"/>
                          <a:gd name="connsiteY73" fmla="*/ 3165772 h 3318172"/>
                          <a:gd name="connsiteX74" fmla="*/ 1733550 w 1903194"/>
                          <a:gd name="connsiteY74" fmla="*/ 3270547 h 3318172"/>
                          <a:gd name="connsiteX75" fmla="*/ 1781175 w 1903194"/>
                          <a:gd name="connsiteY75" fmla="*/ 3318172 h 3318172"/>
                          <a:gd name="connsiteX76" fmla="*/ 1490663 w 1903194"/>
                          <a:gd name="connsiteY76" fmla="*/ 3318172 h 3318172"/>
                          <a:gd name="connsiteX77" fmla="*/ 1428750 w 1903194"/>
                          <a:gd name="connsiteY77" fmla="*/ 3261022 h 3318172"/>
                          <a:gd name="connsiteX78" fmla="*/ 1300163 w 1903194"/>
                          <a:gd name="connsiteY78" fmla="*/ 3203872 h 3318172"/>
                          <a:gd name="connsiteX79" fmla="*/ 1200150 w 1903194"/>
                          <a:gd name="connsiteY79" fmla="*/ 3151485 h 3318172"/>
                          <a:gd name="connsiteX80" fmla="*/ 1047750 w 1903194"/>
                          <a:gd name="connsiteY80" fmla="*/ 3175297 h 3318172"/>
                          <a:gd name="connsiteX81" fmla="*/ 1047750 w 1903194"/>
                          <a:gd name="connsiteY81" fmla="*/ 3218160 h 3318172"/>
                          <a:gd name="connsiteX82" fmla="*/ 1109663 w 1903194"/>
                          <a:gd name="connsiteY82" fmla="*/ 3318172 h 3318172"/>
                          <a:gd name="connsiteX83" fmla="*/ 857250 w 1903194"/>
                          <a:gd name="connsiteY83" fmla="*/ 3318172 h 3318172"/>
                          <a:gd name="connsiteX84" fmla="*/ 747713 w 1903194"/>
                          <a:gd name="connsiteY84" fmla="*/ 3280072 h 3318172"/>
                          <a:gd name="connsiteX85" fmla="*/ 676275 w 1903194"/>
                          <a:gd name="connsiteY85" fmla="*/ 3265785 h 3318172"/>
                          <a:gd name="connsiteX86" fmla="*/ 528638 w 1903194"/>
                          <a:gd name="connsiteY86" fmla="*/ 3081635 h 3318172"/>
                          <a:gd name="connsiteX87" fmla="*/ 442913 w 1903194"/>
                          <a:gd name="connsiteY87" fmla="*/ 3060997 h 3318172"/>
                          <a:gd name="connsiteX88" fmla="*/ 319088 w 1903194"/>
                          <a:gd name="connsiteY88" fmla="*/ 3118147 h 3318172"/>
                          <a:gd name="connsiteX89" fmla="*/ 295275 w 1903194"/>
                          <a:gd name="connsiteY89" fmla="*/ 3184822 h 3318172"/>
                          <a:gd name="connsiteX90" fmla="*/ 295275 w 1903194"/>
                          <a:gd name="connsiteY90" fmla="*/ 3251497 h 3318172"/>
                          <a:gd name="connsiteX91" fmla="*/ 304800 w 1903194"/>
                          <a:gd name="connsiteY91" fmla="*/ 3308647 h 3318172"/>
                          <a:gd name="connsiteX92" fmla="*/ 0 w 1903194"/>
                          <a:gd name="connsiteY92" fmla="*/ 3299122 h 3318172"/>
                          <a:gd name="connsiteX0" fmla="*/ 0 w 1903194"/>
                          <a:gd name="connsiteY0" fmla="*/ 3312793 h 3331843"/>
                          <a:gd name="connsiteX1" fmla="*/ 38100 w 1903194"/>
                          <a:gd name="connsiteY1" fmla="*/ 3150868 h 3331843"/>
                          <a:gd name="connsiteX2" fmla="*/ 61913 w 1903194"/>
                          <a:gd name="connsiteY2" fmla="*/ 2912743 h 3331843"/>
                          <a:gd name="connsiteX3" fmla="*/ 142875 w 1903194"/>
                          <a:gd name="connsiteY3" fmla="*/ 2784156 h 3331843"/>
                          <a:gd name="connsiteX4" fmla="*/ 206375 w 1903194"/>
                          <a:gd name="connsiteY4" fmla="*/ 2700018 h 3331843"/>
                          <a:gd name="connsiteX5" fmla="*/ 276225 w 1903194"/>
                          <a:gd name="connsiteY5" fmla="*/ 2644456 h 3331843"/>
                          <a:gd name="connsiteX6" fmla="*/ 428625 w 1903194"/>
                          <a:gd name="connsiteY6" fmla="*/ 2582543 h 3331843"/>
                          <a:gd name="connsiteX7" fmla="*/ 557213 w 1903194"/>
                          <a:gd name="connsiteY7" fmla="*/ 2507931 h 3331843"/>
                          <a:gd name="connsiteX8" fmla="*/ 590550 w 1903194"/>
                          <a:gd name="connsiteY8" fmla="*/ 2431731 h 3331843"/>
                          <a:gd name="connsiteX9" fmla="*/ 600075 w 1903194"/>
                          <a:gd name="connsiteY9" fmla="*/ 2412681 h 3331843"/>
                          <a:gd name="connsiteX10" fmla="*/ 609600 w 1903194"/>
                          <a:gd name="connsiteY10" fmla="*/ 2322193 h 3331843"/>
                          <a:gd name="connsiteX11" fmla="*/ 633413 w 1903194"/>
                          <a:gd name="connsiteY11" fmla="*/ 2188843 h 3331843"/>
                          <a:gd name="connsiteX12" fmla="*/ 647700 w 1903194"/>
                          <a:gd name="connsiteY12" fmla="*/ 2079306 h 3331843"/>
                          <a:gd name="connsiteX13" fmla="*/ 738188 w 1903194"/>
                          <a:gd name="connsiteY13" fmla="*/ 1779268 h 3331843"/>
                          <a:gd name="connsiteX14" fmla="*/ 781050 w 1903194"/>
                          <a:gd name="connsiteY14" fmla="*/ 1579243 h 3331843"/>
                          <a:gd name="connsiteX15" fmla="*/ 838200 w 1903194"/>
                          <a:gd name="connsiteY15" fmla="*/ 1331593 h 3331843"/>
                          <a:gd name="connsiteX16" fmla="*/ 966788 w 1903194"/>
                          <a:gd name="connsiteY16" fmla="*/ 1102993 h 3331843"/>
                          <a:gd name="connsiteX17" fmla="*/ 1100138 w 1903194"/>
                          <a:gd name="connsiteY17" fmla="*/ 1007743 h 3331843"/>
                          <a:gd name="connsiteX18" fmla="*/ 1114425 w 1903194"/>
                          <a:gd name="connsiteY18" fmla="*/ 974406 h 3331843"/>
                          <a:gd name="connsiteX19" fmla="*/ 1114425 w 1903194"/>
                          <a:gd name="connsiteY19" fmla="*/ 926781 h 3331843"/>
                          <a:gd name="connsiteX20" fmla="*/ 1119188 w 1903194"/>
                          <a:gd name="connsiteY20" fmla="*/ 888681 h 3331843"/>
                          <a:gd name="connsiteX21" fmla="*/ 1090613 w 1903194"/>
                          <a:gd name="connsiteY21" fmla="*/ 798193 h 3331843"/>
                          <a:gd name="connsiteX22" fmla="*/ 1124744 w 1903194"/>
                          <a:gd name="connsiteY22" fmla="*/ 704530 h 3331843"/>
                          <a:gd name="connsiteX23" fmla="*/ 1297781 w 1903194"/>
                          <a:gd name="connsiteY23" fmla="*/ 576737 h 3331843"/>
                          <a:gd name="connsiteX24" fmla="*/ 1465263 w 1903194"/>
                          <a:gd name="connsiteY24" fmla="*/ 435450 h 3331843"/>
                          <a:gd name="connsiteX25" fmla="*/ 1652588 w 1903194"/>
                          <a:gd name="connsiteY25" fmla="*/ 391793 h 3331843"/>
                          <a:gd name="connsiteX26" fmla="*/ 1740694 w 1903194"/>
                          <a:gd name="connsiteY26" fmla="*/ 357662 h 3331843"/>
                          <a:gd name="connsiteX27" fmla="*/ 1828006 w 1903194"/>
                          <a:gd name="connsiteY27" fmla="*/ 162399 h 3331843"/>
                          <a:gd name="connsiteX28" fmla="*/ 1807149 w 1903194"/>
                          <a:gd name="connsiteY28" fmla="*/ 52567 h 3331843"/>
                          <a:gd name="connsiteX29" fmla="*/ 1903194 w 1903194"/>
                          <a:gd name="connsiteY29" fmla="*/ 13671 h 3331843"/>
                          <a:gd name="connsiteX30" fmla="*/ 1892300 w 1903194"/>
                          <a:gd name="connsiteY30" fmla="*/ 283843 h 3331843"/>
                          <a:gd name="connsiteX31" fmla="*/ 1883569 w 1903194"/>
                          <a:gd name="connsiteY31" fmla="*/ 555306 h 3331843"/>
                          <a:gd name="connsiteX32" fmla="*/ 1735931 w 1903194"/>
                          <a:gd name="connsiteY32" fmla="*/ 636269 h 3331843"/>
                          <a:gd name="connsiteX33" fmla="*/ 1574006 w 1903194"/>
                          <a:gd name="connsiteY33" fmla="*/ 731518 h 3331843"/>
                          <a:gd name="connsiteX34" fmla="*/ 1488281 w 1903194"/>
                          <a:gd name="connsiteY34" fmla="*/ 783906 h 3331843"/>
                          <a:gd name="connsiteX35" fmla="*/ 1452563 w 1903194"/>
                          <a:gd name="connsiteY35" fmla="*/ 819625 h 3331843"/>
                          <a:gd name="connsiteX36" fmla="*/ 1393031 w 1903194"/>
                          <a:gd name="connsiteY36" fmla="*/ 874393 h 3331843"/>
                          <a:gd name="connsiteX37" fmla="*/ 1333500 w 1903194"/>
                          <a:gd name="connsiteY37" fmla="*/ 915669 h 3331843"/>
                          <a:gd name="connsiteX38" fmla="*/ 1257300 w 1903194"/>
                          <a:gd name="connsiteY38" fmla="*/ 988693 h 3331843"/>
                          <a:gd name="connsiteX39" fmla="*/ 1169988 w 1903194"/>
                          <a:gd name="connsiteY39" fmla="*/ 1228406 h 3331843"/>
                          <a:gd name="connsiteX40" fmla="*/ 1139825 w 1903194"/>
                          <a:gd name="connsiteY40" fmla="*/ 1364931 h 3331843"/>
                          <a:gd name="connsiteX41" fmla="*/ 1133475 w 1903194"/>
                          <a:gd name="connsiteY41" fmla="*/ 1417318 h 3331843"/>
                          <a:gd name="connsiteX42" fmla="*/ 1123950 w 1903194"/>
                          <a:gd name="connsiteY42" fmla="*/ 1460181 h 3331843"/>
                          <a:gd name="connsiteX43" fmla="*/ 1090613 w 1903194"/>
                          <a:gd name="connsiteY43" fmla="*/ 1569718 h 3331843"/>
                          <a:gd name="connsiteX44" fmla="*/ 823913 w 1903194"/>
                          <a:gd name="connsiteY44" fmla="*/ 2503168 h 3331843"/>
                          <a:gd name="connsiteX45" fmla="*/ 704850 w 1903194"/>
                          <a:gd name="connsiteY45" fmla="*/ 3003231 h 3331843"/>
                          <a:gd name="connsiteX46" fmla="*/ 728663 w 1903194"/>
                          <a:gd name="connsiteY46" fmla="*/ 3050856 h 3331843"/>
                          <a:gd name="connsiteX47" fmla="*/ 742950 w 1903194"/>
                          <a:gd name="connsiteY47" fmla="*/ 3098481 h 3331843"/>
                          <a:gd name="connsiteX48" fmla="*/ 762000 w 1903194"/>
                          <a:gd name="connsiteY48" fmla="*/ 3127056 h 3331843"/>
                          <a:gd name="connsiteX49" fmla="*/ 857250 w 1903194"/>
                          <a:gd name="connsiteY49" fmla="*/ 3146106 h 3331843"/>
                          <a:gd name="connsiteX50" fmla="*/ 1071563 w 1903194"/>
                          <a:gd name="connsiteY50" fmla="*/ 2998468 h 3331843"/>
                          <a:gd name="connsiteX51" fmla="*/ 1166813 w 1903194"/>
                          <a:gd name="connsiteY51" fmla="*/ 2879406 h 3331843"/>
                          <a:gd name="connsiteX52" fmla="*/ 1195388 w 1903194"/>
                          <a:gd name="connsiteY52" fmla="*/ 2831781 h 3331843"/>
                          <a:gd name="connsiteX53" fmla="*/ 1263650 w 1903194"/>
                          <a:gd name="connsiteY53" fmla="*/ 2738118 h 3331843"/>
                          <a:gd name="connsiteX54" fmla="*/ 1338263 w 1903194"/>
                          <a:gd name="connsiteY54" fmla="*/ 2655568 h 3331843"/>
                          <a:gd name="connsiteX55" fmla="*/ 1333500 w 1903194"/>
                          <a:gd name="connsiteY55" fmla="*/ 2631756 h 3331843"/>
                          <a:gd name="connsiteX56" fmla="*/ 1389063 w 1903194"/>
                          <a:gd name="connsiteY56" fmla="*/ 2603181 h 3331843"/>
                          <a:gd name="connsiteX57" fmla="*/ 1490663 w 1903194"/>
                          <a:gd name="connsiteY57" fmla="*/ 2617468 h 3331843"/>
                          <a:gd name="connsiteX58" fmla="*/ 1566863 w 1903194"/>
                          <a:gd name="connsiteY58" fmla="*/ 2650806 h 3331843"/>
                          <a:gd name="connsiteX59" fmla="*/ 1624013 w 1903194"/>
                          <a:gd name="connsiteY59" fmla="*/ 2588893 h 3331843"/>
                          <a:gd name="connsiteX60" fmla="*/ 1719263 w 1903194"/>
                          <a:gd name="connsiteY60" fmla="*/ 2584131 h 3331843"/>
                          <a:gd name="connsiteX61" fmla="*/ 1868488 w 1903194"/>
                          <a:gd name="connsiteY61" fmla="*/ 2492056 h 3331843"/>
                          <a:gd name="connsiteX62" fmla="*/ 1766888 w 1903194"/>
                          <a:gd name="connsiteY62" fmla="*/ 2574606 h 3331843"/>
                          <a:gd name="connsiteX63" fmla="*/ 1695450 w 1903194"/>
                          <a:gd name="connsiteY63" fmla="*/ 2622231 h 3331843"/>
                          <a:gd name="connsiteX64" fmla="*/ 1716088 w 1903194"/>
                          <a:gd name="connsiteY64" fmla="*/ 2688906 h 3331843"/>
                          <a:gd name="connsiteX65" fmla="*/ 1757363 w 1903194"/>
                          <a:gd name="connsiteY65" fmla="*/ 2741293 h 3331843"/>
                          <a:gd name="connsiteX66" fmla="*/ 1758950 w 1903194"/>
                          <a:gd name="connsiteY66" fmla="*/ 2725418 h 3331843"/>
                          <a:gd name="connsiteX67" fmla="*/ 1633538 w 1903194"/>
                          <a:gd name="connsiteY67" fmla="*/ 2696843 h 3331843"/>
                          <a:gd name="connsiteX68" fmla="*/ 1562100 w 1903194"/>
                          <a:gd name="connsiteY68" fmla="*/ 2688906 h 3331843"/>
                          <a:gd name="connsiteX69" fmla="*/ 1485900 w 1903194"/>
                          <a:gd name="connsiteY69" fmla="*/ 2707956 h 3331843"/>
                          <a:gd name="connsiteX70" fmla="*/ 1444625 w 1903194"/>
                          <a:gd name="connsiteY70" fmla="*/ 2734943 h 3331843"/>
                          <a:gd name="connsiteX71" fmla="*/ 1400175 w 1903194"/>
                          <a:gd name="connsiteY71" fmla="*/ 2912743 h 3331843"/>
                          <a:gd name="connsiteX72" fmla="*/ 1409700 w 1903194"/>
                          <a:gd name="connsiteY72" fmla="*/ 2984181 h 3331843"/>
                          <a:gd name="connsiteX73" fmla="*/ 1524000 w 1903194"/>
                          <a:gd name="connsiteY73" fmla="*/ 3084193 h 3331843"/>
                          <a:gd name="connsiteX74" fmla="*/ 1624013 w 1903194"/>
                          <a:gd name="connsiteY74" fmla="*/ 3179443 h 3331843"/>
                          <a:gd name="connsiteX75" fmla="*/ 1733550 w 1903194"/>
                          <a:gd name="connsiteY75" fmla="*/ 3284218 h 3331843"/>
                          <a:gd name="connsiteX76" fmla="*/ 1781175 w 1903194"/>
                          <a:gd name="connsiteY76" fmla="*/ 3331843 h 3331843"/>
                          <a:gd name="connsiteX77" fmla="*/ 1490663 w 1903194"/>
                          <a:gd name="connsiteY77" fmla="*/ 3331843 h 3331843"/>
                          <a:gd name="connsiteX78" fmla="*/ 1428750 w 1903194"/>
                          <a:gd name="connsiteY78" fmla="*/ 3274693 h 3331843"/>
                          <a:gd name="connsiteX79" fmla="*/ 1300163 w 1903194"/>
                          <a:gd name="connsiteY79" fmla="*/ 3217543 h 3331843"/>
                          <a:gd name="connsiteX80" fmla="*/ 1200150 w 1903194"/>
                          <a:gd name="connsiteY80" fmla="*/ 3165156 h 3331843"/>
                          <a:gd name="connsiteX81" fmla="*/ 1047750 w 1903194"/>
                          <a:gd name="connsiteY81" fmla="*/ 3188968 h 3331843"/>
                          <a:gd name="connsiteX82" fmla="*/ 1047750 w 1903194"/>
                          <a:gd name="connsiteY82" fmla="*/ 3231831 h 3331843"/>
                          <a:gd name="connsiteX83" fmla="*/ 1109663 w 1903194"/>
                          <a:gd name="connsiteY83" fmla="*/ 3331843 h 3331843"/>
                          <a:gd name="connsiteX84" fmla="*/ 857250 w 1903194"/>
                          <a:gd name="connsiteY84" fmla="*/ 3331843 h 3331843"/>
                          <a:gd name="connsiteX85" fmla="*/ 747713 w 1903194"/>
                          <a:gd name="connsiteY85" fmla="*/ 3293743 h 3331843"/>
                          <a:gd name="connsiteX86" fmla="*/ 676275 w 1903194"/>
                          <a:gd name="connsiteY86" fmla="*/ 3279456 h 3331843"/>
                          <a:gd name="connsiteX87" fmla="*/ 528638 w 1903194"/>
                          <a:gd name="connsiteY87" fmla="*/ 3095306 h 3331843"/>
                          <a:gd name="connsiteX88" fmla="*/ 442913 w 1903194"/>
                          <a:gd name="connsiteY88" fmla="*/ 3074668 h 3331843"/>
                          <a:gd name="connsiteX89" fmla="*/ 319088 w 1903194"/>
                          <a:gd name="connsiteY89" fmla="*/ 3131818 h 3331843"/>
                          <a:gd name="connsiteX90" fmla="*/ 295275 w 1903194"/>
                          <a:gd name="connsiteY90" fmla="*/ 3198493 h 3331843"/>
                          <a:gd name="connsiteX91" fmla="*/ 295275 w 1903194"/>
                          <a:gd name="connsiteY91" fmla="*/ 3265168 h 3331843"/>
                          <a:gd name="connsiteX92" fmla="*/ 304800 w 1903194"/>
                          <a:gd name="connsiteY92" fmla="*/ 3322318 h 3331843"/>
                          <a:gd name="connsiteX93" fmla="*/ 0 w 1903194"/>
                          <a:gd name="connsiteY93" fmla="*/ 3312793 h 3331843"/>
                          <a:gd name="connsiteX0" fmla="*/ 0 w 1903194"/>
                          <a:gd name="connsiteY0" fmla="*/ 3314492 h 3333542"/>
                          <a:gd name="connsiteX1" fmla="*/ 38100 w 1903194"/>
                          <a:gd name="connsiteY1" fmla="*/ 3152567 h 3333542"/>
                          <a:gd name="connsiteX2" fmla="*/ 61913 w 1903194"/>
                          <a:gd name="connsiteY2" fmla="*/ 2914442 h 3333542"/>
                          <a:gd name="connsiteX3" fmla="*/ 142875 w 1903194"/>
                          <a:gd name="connsiteY3" fmla="*/ 2785855 h 3333542"/>
                          <a:gd name="connsiteX4" fmla="*/ 206375 w 1903194"/>
                          <a:gd name="connsiteY4" fmla="*/ 2701717 h 3333542"/>
                          <a:gd name="connsiteX5" fmla="*/ 276225 w 1903194"/>
                          <a:gd name="connsiteY5" fmla="*/ 2646155 h 3333542"/>
                          <a:gd name="connsiteX6" fmla="*/ 428625 w 1903194"/>
                          <a:gd name="connsiteY6" fmla="*/ 2584242 h 3333542"/>
                          <a:gd name="connsiteX7" fmla="*/ 557213 w 1903194"/>
                          <a:gd name="connsiteY7" fmla="*/ 2509630 h 3333542"/>
                          <a:gd name="connsiteX8" fmla="*/ 590550 w 1903194"/>
                          <a:gd name="connsiteY8" fmla="*/ 2433430 h 3333542"/>
                          <a:gd name="connsiteX9" fmla="*/ 600075 w 1903194"/>
                          <a:gd name="connsiteY9" fmla="*/ 2414380 h 3333542"/>
                          <a:gd name="connsiteX10" fmla="*/ 609600 w 1903194"/>
                          <a:gd name="connsiteY10" fmla="*/ 2323892 h 3333542"/>
                          <a:gd name="connsiteX11" fmla="*/ 633413 w 1903194"/>
                          <a:gd name="connsiteY11" fmla="*/ 2190542 h 3333542"/>
                          <a:gd name="connsiteX12" fmla="*/ 647700 w 1903194"/>
                          <a:gd name="connsiteY12" fmla="*/ 2081005 h 3333542"/>
                          <a:gd name="connsiteX13" fmla="*/ 738188 w 1903194"/>
                          <a:gd name="connsiteY13" fmla="*/ 1780967 h 3333542"/>
                          <a:gd name="connsiteX14" fmla="*/ 781050 w 1903194"/>
                          <a:gd name="connsiteY14" fmla="*/ 1580942 h 3333542"/>
                          <a:gd name="connsiteX15" fmla="*/ 838200 w 1903194"/>
                          <a:gd name="connsiteY15" fmla="*/ 1333292 h 3333542"/>
                          <a:gd name="connsiteX16" fmla="*/ 966788 w 1903194"/>
                          <a:gd name="connsiteY16" fmla="*/ 1104692 h 3333542"/>
                          <a:gd name="connsiteX17" fmla="*/ 1100138 w 1903194"/>
                          <a:gd name="connsiteY17" fmla="*/ 1009442 h 3333542"/>
                          <a:gd name="connsiteX18" fmla="*/ 1114425 w 1903194"/>
                          <a:gd name="connsiteY18" fmla="*/ 976105 h 3333542"/>
                          <a:gd name="connsiteX19" fmla="*/ 1114425 w 1903194"/>
                          <a:gd name="connsiteY19" fmla="*/ 928480 h 3333542"/>
                          <a:gd name="connsiteX20" fmla="*/ 1119188 w 1903194"/>
                          <a:gd name="connsiteY20" fmla="*/ 890380 h 3333542"/>
                          <a:gd name="connsiteX21" fmla="*/ 1090613 w 1903194"/>
                          <a:gd name="connsiteY21" fmla="*/ 799892 h 3333542"/>
                          <a:gd name="connsiteX22" fmla="*/ 1124744 w 1903194"/>
                          <a:gd name="connsiteY22" fmla="*/ 706229 h 3333542"/>
                          <a:gd name="connsiteX23" fmla="*/ 1297781 w 1903194"/>
                          <a:gd name="connsiteY23" fmla="*/ 578436 h 3333542"/>
                          <a:gd name="connsiteX24" fmla="*/ 1465263 w 1903194"/>
                          <a:gd name="connsiteY24" fmla="*/ 437149 h 3333542"/>
                          <a:gd name="connsiteX25" fmla="*/ 1652588 w 1903194"/>
                          <a:gd name="connsiteY25" fmla="*/ 393492 h 3333542"/>
                          <a:gd name="connsiteX26" fmla="*/ 1740694 w 1903194"/>
                          <a:gd name="connsiteY26" fmla="*/ 359361 h 3333542"/>
                          <a:gd name="connsiteX27" fmla="*/ 1828006 w 1903194"/>
                          <a:gd name="connsiteY27" fmla="*/ 164098 h 3333542"/>
                          <a:gd name="connsiteX28" fmla="*/ 1145161 w 1903194"/>
                          <a:gd name="connsiteY28" fmla="*/ 44741 h 3333542"/>
                          <a:gd name="connsiteX29" fmla="*/ 1903194 w 1903194"/>
                          <a:gd name="connsiteY29" fmla="*/ 15370 h 3333542"/>
                          <a:gd name="connsiteX30" fmla="*/ 1892300 w 1903194"/>
                          <a:gd name="connsiteY30" fmla="*/ 285542 h 3333542"/>
                          <a:gd name="connsiteX31" fmla="*/ 1883569 w 1903194"/>
                          <a:gd name="connsiteY31" fmla="*/ 557005 h 3333542"/>
                          <a:gd name="connsiteX32" fmla="*/ 1735931 w 1903194"/>
                          <a:gd name="connsiteY32" fmla="*/ 637968 h 3333542"/>
                          <a:gd name="connsiteX33" fmla="*/ 1574006 w 1903194"/>
                          <a:gd name="connsiteY33" fmla="*/ 733217 h 3333542"/>
                          <a:gd name="connsiteX34" fmla="*/ 1488281 w 1903194"/>
                          <a:gd name="connsiteY34" fmla="*/ 785605 h 3333542"/>
                          <a:gd name="connsiteX35" fmla="*/ 1452563 w 1903194"/>
                          <a:gd name="connsiteY35" fmla="*/ 821324 h 3333542"/>
                          <a:gd name="connsiteX36" fmla="*/ 1393031 w 1903194"/>
                          <a:gd name="connsiteY36" fmla="*/ 876092 h 3333542"/>
                          <a:gd name="connsiteX37" fmla="*/ 1333500 w 1903194"/>
                          <a:gd name="connsiteY37" fmla="*/ 917368 h 3333542"/>
                          <a:gd name="connsiteX38" fmla="*/ 1257300 w 1903194"/>
                          <a:gd name="connsiteY38" fmla="*/ 990392 h 3333542"/>
                          <a:gd name="connsiteX39" fmla="*/ 1169988 w 1903194"/>
                          <a:gd name="connsiteY39" fmla="*/ 1230105 h 3333542"/>
                          <a:gd name="connsiteX40" fmla="*/ 1139825 w 1903194"/>
                          <a:gd name="connsiteY40" fmla="*/ 1366630 h 3333542"/>
                          <a:gd name="connsiteX41" fmla="*/ 1133475 w 1903194"/>
                          <a:gd name="connsiteY41" fmla="*/ 1419017 h 3333542"/>
                          <a:gd name="connsiteX42" fmla="*/ 1123950 w 1903194"/>
                          <a:gd name="connsiteY42" fmla="*/ 1461880 h 3333542"/>
                          <a:gd name="connsiteX43" fmla="*/ 1090613 w 1903194"/>
                          <a:gd name="connsiteY43" fmla="*/ 1571417 h 3333542"/>
                          <a:gd name="connsiteX44" fmla="*/ 823913 w 1903194"/>
                          <a:gd name="connsiteY44" fmla="*/ 2504867 h 3333542"/>
                          <a:gd name="connsiteX45" fmla="*/ 704850 w 1903194"/>
                          <a:gd name="connsiteY45" fmla="*/ 3004930 h 3333542"/>
                          <a:gd name="connsiteX46" fmla="*/ 728663 w 1903194"/>
                          <a:gd name="connsiteY46" fmla="*/ 3052555 h 3333542"/>
                          <a:gd name="connsiteX47" fmla="*/ 742950 w 1903194"/>
                          <a:gd name="connsiteY47" fmla="*/ 3100180 h 3333542"/>
                          <a:gd name="connsiteX48" fmla="*/ 762000 w 1903194"/>
                          <a:gd name="connsiteY48" fmla="*/ 3128755 h 3333542"/>
                          <a:gd name="connsiteX49" fmla="*/ 857250 w 1903194"/>
                          <a:gd name="connsiteY49" fmla="*/ 3147805 h 3333542"/>
                          <a:gd name="connsiteX50" fmla="*/ 1071563 w 1903194"/>
                          <a:gd name="connsiteY50" fmla="*/ 3000167 h 3333542"/>
                          <a:gd name="connsiteX51" fmla="*/ 1166813 w 1903194"/>
                          <a:gd name="connsiteY51" fmla="*/ 2881105 h 3333542"/>
                          <a:gd name="connsiteX52" fmla="*/ 1195388 w 1903194"/>
                          <a:gd name="connsiteY52" fmla="*/ 2833480 h 3333542"/>
                          <a:gd name="connsiteX53" fmla="*/ 1263650 w 1903194"/>
                          <a:gd name="connsiteY53" fmla="*/ 2739817 h 3333542"/>
                          <a:gd name="connsiteX54" fmla="*/ 1338263 w 1903194"/>
                          <a:gd name="connsiteY54" fmla="*/ 2657267 h 3333542"/>
                          <a:gd name="connsiteX55" fmla="*/ 1333500 w 1903194"/>
                          <a:gd name="connsiteY55" fmla="*/ 2633455 h 3333542"/>
                          <a:gd name="connsiteX56" fmla="*/ 1389063 w 1903194"/>
                          <a:gd name="connsiteY56" fmla="*/ 2604880 h 3333542"/>
                          <a:gd name="connsiteX57" fmla="*/ 1490663 w 1903194"/>
                          <a:gd name="connsiteY57" fmla="*/ 2619167 h 3333542"/>
                          <a:gd name="connsiteX58" fmla="*/ 1566863 w 1903194"/>
                          <a:gd name="connsiteY58" fmla="*/ 2652505 h 3333542"/>
                          <a:gd name="connsiteX59" fmla="*/ 1624013 w 1903194"/>
                          <a:gd name="connsiteY59" fmla="*/ 2590592 h 3333542"/>
                          <a:gd name="connsiteX60" fmla="*/ 1719263 w 1903194"/>
                          <a:gd name="connsiteY60" fmla="*/ 2585830 h 3333542"/>
                          <a:gd name="connsiteX61" fmla="*/ 1868488 w 1903194"/>
                          <a:gd name="connsiteY61" fmla="*/ 2493755 h 3333542"/>
                          <a:gd name="connsiteX62" fmla="*/ 1766888 w 1903194"/>
                          <a:gd name="connsiteY62" fmla="*/ 2576305 h 3333542"/>
                          <a:gd name="connsiteX63" fmla="*/ 1695450 w 1903194"/>
                          <a:gd name="connsiteY63" fmla="*/ 2623930 h 3333542"/>
                          <a:gd name="connsiteX64" fmla="*/ 1716088 w 1903194"/>
                          <a:gd name="connsiteY64" fmla="*/ 2690605 h 3333542"/>
                          <a:gd name="connsiteX65" fmla="*/ 1757363 w 1903194"/>
                          <a:gd name="connsiteY65" fmla="*/ 2742992 h 3333542"/>
                          <a:gd name="connsiteX66" fmla="*/ 1758950 w 1903194"/>
                          <a:gd name="connsiteY66" fmla="*/ 2727117 h 3333542"/>
                          <a:gd name="connsiteX67" fmla="*/ 1633538 w 1903194"/>
                          <a:gd name="connsiteY67" fmla="*/ 2698542 h 3333542"/>
                          <a:gd name="connsiteX68" fmla="*/ 1562100 w 1903194"/>
                          <a:gd name="connsiteY68" fmla="*/ 2690605 h 3333542"/>
                          <a:gd name="connsiteX69" fmla="*/ 1485900 w 1903194"/>
                          <a:gd name="connsiteY69" fmla="*/ 2709655 h 3333542"/>
                          <a:gd name="connsiteX70" fmla="*/ 1444625 w 1903194"/>
                          <a:gd name="connsiteY70" fmla="*/ 2736642 h 3333542"/>
                          <a:gd name="connsiteX71" fmla="*/ 1400175 w 1903194"/>
                          <a:gd name="connsiteY71" fmla="*/ 2914442 h 3333542"/>
                          <a:gd name="connsiteX72" fmla="*/ 1409700 w 1903194"/>
                          <a:gd name="connsiteY72" fmla="*/ 2985880 h 3333542"/>
                          <a:gd name="connsiteX73" fmla="*/ 1524000 w 1903194"/>
                          <a:gd name="connsiteY73" fmla="*/ 3085892 h 3333542"/>
                          <a:gd name="connsiteX74" fmla="*/ 1624013 w 1903194"/>
                          <a:gd name="connsiteY74" fmla="*/ 3181142 h 3333542"/>
                          <a:gd name="connsiteX75" fmla="*/ 1733550 w 1903194"/>
                          <a:gd name="connsiteY75" fmla="*/ 3285917 h 3333542"/>
                          <a:gd name="connsiteX76" fmla="*/ 1781175 w 1903194"/>
                          <a:gd name="connsiteY76" fmla="*/ 3333542 h 3333542"/>
                          <a:gd name="connsiteX77" fmla="*/ 1490663 w 1903194"/>
                          <a:gd name="connsiteY77" fmla="*/ 3333542 h 3333542"/>
                          <a:gd name="connsiteX78" fmla="*/ 1428750 w 1903194"/>
                          <a:gd name="connsiteY78" fmla="*/ 3276392 h 3333542"/>
                          <a:gd name="connsiteX79" fmla="*/ 1300163 w 1903194"/>
                          <a:gd name="connsiteY79" fmla="*/ 3219242 h 3333542"/>
                          <a:gd name="connsiteX80" fmla="*/ 1200150 w 1903194"/>
                          <a:gd name="connsiteY80" fmla="*/ 3166855 h 3333542"/>
                          <a:gd name="connsiteX81" fmla="*/ 1047750 w 1903194"/>
                          <a:gd name="connsiteY81" fmla="*/ 3190667 h 3333542"/>
                          <a:gd name="connsiteX82" fmla="*/ 1047750 w 1903194"/>
                          <a:gd name="connsiteY82" fmla="*/ 3233530 h 3333542"/>
                          <a:gd name="connsiteX83" fmla="*/ 1109663 w 1903194"/>
                          <a:gd name="connsiteY83" fmla="*/ 3333542 h 3333542"/>
                          <a:gd name="connsiteX84" fmla="*/ 857250 w 1903194"/>
                          <a:gd name="connsiteY84" fmla="*/ 3333542 h 3333542"/>
                          <a:gd name="connsiteX85" fmla="*/ 747713 w 1903194"/>
                          <a:gd name="connsiteY85" fmla="*/ 3295442 h 3333542"/>
                          <a:gd name="connsiteX86" fmla="*/ 676275 w 1903194"/>
                          <a:gd name="connsiteY86" fmla="*/ 3281155 h 3333542"/>
                          <a:gd name="connsiteX87" fmla="*/ 528638 w 1903194"/>
                          <a:gd name="connsiteY87" fmla="*/ 3097005 h 3333542"/>
                          <a:gd name="connsiteX88" fmla="*/ 442913 w 1903194"/>
                          <a:gd name="connsiteY88" fmla="*/ 3076367 h 3333542"/>
                          <a:gd name="connsiteX89" fmla="*/ 319088 w 1903194"/>
                          <a:gd name="connsiteY89" fmla="*/ 3133517 h 3333542"/>
                          <a:gd name="connsiteX90" fmla="*/ 295275 w 1903194"/>
                          <a:gd name="connsiteY90" fmla="*/ 3200192 h 3333542"/>
                          <a:gd name="connsiteX91" fmla="*/ 295275 w 1903194"/>
                          <a:gd name="connsiteY91" fmla="*/ 3266867 h 3333542"/>
                          <a:gd name="connsiteX92" fmla="*/ 304800 w 1903194"/>
                          <a:gd name="connsiteY92" fmla="*/ 3324017 h 3333542"/>
                          <a:gd name="connsiteX93" fmla="*/ 0 w 1903194"/>
                          <a:gd name="connsiteY93" fmla="*/ 3314492 h 3333542"/>
                          <a:gd name="connsiteX0" fmla="*/ 0 w 1903194"/>
                          <a:gd name="connsiteY0" fmla="*/ 3311356 h 3330406"/>
                          <a:gd name="connsiteX1" fmla="*/ 38100 w 1903194"/>
                          <a:gd name="connsiteY1" fmla="*/ 3149431 h 3330406"/>
                          <a:gd name="connsiteX2" fmla="*/ 61913 w 1903194"/>
                          <a:gd name="connsiteY2" fmla="*/ 2911306 h 3330406"/>
                          <a:gd name="connsiteX3" fmla="*/ 142875 w 1903194"/>
                          <a:gd name="connsiteY3" fmla="*/ 2782719 h 3330406"/>
                          <a:gd name="connsiteX4" fmla="*/ 206375 w 1903194"/>
                          <a:gd name="connsiteY4" fmla="*/ 2698581 h 3330406"/>
                          <a:gd name="connsiteX5" fmla="*/ 276225 w 1903194"/>
                          <a:gd name="connsiteY5" fmla="*/ 2643019 h 3330406"/>
                          <a:gd name="connsiteX6" fmla="*/ 428625 w 1903194"/>
                          <a:gd name="connsiteY6" fmla="*/ 2581106 h 3330406"/>
                          <a:gd name="connsiteX7" fmla="*/ 557213 w 1903194"/>
                          <a:gd name="connsiteY7" fmla="*/ 2506494 h 3330406"/>
                          <a:gd name="connsiteX8" fmla="*/ 590550 w 1903194"/>
                          <a:gd name="connsiteY8" fmla="*/ 2430294 h 3330406"/>
                          <a:gd name="connsiteX9" fmla="*/ 600075 w 1903194"/>
                          <a:gd name="connsiteY9" fmla="*/ 2411244 h 3330406"/>
                          <a:gd name="connsiteX10" fmla="*/ 609600 w 1903194"/>
                          <a:gd name="connsiteY10" fmla="*/ 2320756 h 3330406"/>
                          <a:gd name="connsiteX11" fmla="*/ 633413 w 1903194"/>
                          <a:gd name="connsiteY11" fmla="*/ 2187406 h 3330406"/>
                          <a:gd name="connsiteX12" fmla="*/ 647700 w 1903194"/>
                          <a:gd name="connsiteY12" fmla="*/ 2077869 h 3330406"/>
                          <a:gd name="connsiteX13" fmla="*/ 738188 w 1903194"/>
                          <a:gd name="connsiteY13" fmla="*/ 1777831 h 3330406"/>
                          <a:gd name="connsiteX14" fmla="*/ 781050 w 1903194"/>
                          <a:gd name="connsiteY14" fmla="*/ 1577806 h 3330406"/>
                          <a:gd name="connsiteX15" fmla="*/ 838200 w 1903194"/>
                          <a:gd name="connsiteY15" fmla="*/ 1330156 h 3330406"/>
                          <a:gd name="connsiteX16" fmla="*/ 966788 w 1903194"/>
                          <a:gd name="connsiteY16" fmla="*/ 1101556 h 3330406"/>
                          <a:gd name="connsiteX17" fmla="*/ 1100138 w 1903194"/>
                          <a:gd name="connsiteY17" fmla="*/ 1006306 h 3330406"/>
                          <a:gd name="connsiteX18" fmla="*/ 1114425 w 1903194"/>
                          <a:gd name="connsiteY18" fmla="*/ 972969 h 3330406"/>
                          <a:gd name="connsiteX19" fmla="*/ 1114425 w 1903194"/>
                          <a:gd name="connsiteY19" fmla="*/ 925344 h 3330406"/>
                          <a:gd name="connsiteX20" fmla="*/ 1119188 w 1903194"/>
                          <a:gd name="connsiteY20" fmla="*/ 887244 h 3330406"/>
                          <a:gd name="connsiteX21" fmla="*/ 1090613 w 1903194"/>
                          <a:gd name="connsiteY21" fmla="*/ 796756 h 3330406"/>
                          <a:gd name="connsiteX22" fmla="*/ 1124744 w 1903194"/>
                          <a:gd name="connsiteY22" fmla="*/ 703093 h 3330406"/>
                          <a:gd name="connsiteX23" fmla="*/ 1297781 w 1903194"/>
                          <a:gd name="connsiteY23" fmla="*/ 575300 h 3330406"/>
                          <a:gd name="connsiteX24" fmla="*/ 1465263 w 1903194"/>
                          <a:gd name="connsiteY24" fmla="*/ 434013 h 3330406"/>
                          <a:gd name="connsiteX25" fmla="*/ 1652588 w 1903194"/>
                          <a:gd name="connsiteY25" fmla="*/ 390356 h 3330406"/>
                          <a:gd name="connsiteX26" fmla="*/ 1740694 w 1903194"/>
                          <a:gd name="connsiteY26" fmla="*/ 356225 h 3330406"/>
                          <a:gd name="connsiteX27" fmla="*/ 1828006 w 1903194"/>
                          <a:gd name="connsiteY27" fmla="*/ 160962 h 3330406"/>
                          <a:gd name="connsiteX28" fmla="*/ 1145161 w 1903194"/>
                          <a:gd name="connsiteY28" fmla="*/ 41605 h 3330406"/>
                          <a:gd name="connsiteX29" fmla="*/ 1903194 w 1903194"/>
                          <a:gd name="connsiteY29" fmla="*/ 12234 h 3330406"/>
                          <a:gd name="connsiteX30" fmla="*/ 1892300 w 1903194"/>
                          <a:gd name="connsiteY30" fmla="*/ 282406 h 3330406"/>
                          <a:gd name="connsiteX31" fmla="*/ 1883569 w 1903194"/>
                          <a:gd name="connsiteY31" fmla="*/ 553869 h 3330406"/>
                          <a:gd name="connsiteX32" fmla="*/ 1735931 w 1903194"/>
                          <a:gd name="connsiteY32" fmla="*/ 634832 h 3330406"/>
                          <a:gd name="connsiteX33" fmla="*/ 1574006 w 1903194"/>
                          <a:gd name="connsiteY33" fmla="*/ 730081 h 3330406"/>
                          <a:gd name="connsiteX34" fmla="*/ 1488281 w 1903194"/>
                          <a:gd name="connsiteY34" fmla="*/ 782469 h 3330406"/>
                          <a:gd name="connsiteX35" fmla="*/ 1452563 w 1903194"/>
                          <a:gd name="connsiteY35" fmla="*/ 818188 h 3330406"/>
                          <a:gd name="connsiteX36" fmla="*/ 1393031 w 1903194"/>
                          <a:gd name="connsiteY36" fmla="*/ 872956 h 3330406"/>
                          <a:gd name="connsiteX37" fmla="*/ 1333500 w 1903194"/>
                          <a:gd name="connsiteY37" fmla="*/ 914232 h 3330406"/>
                          <a:gd name="connsiteX38" fmla="*/ 1257300 w 1903194"/>
                          <a:gd name="connsiteY38" fmla="*/ 987256 h 3330406"/>
                          <a:gd name="connsiteX39" fmla="*/ 1169988 w 1903194"/>
                          <a:gd name="connsiteY39" fmla="*/ 1226969 h 3330406"/>
                          <a:gd name="connsiteX40" fmla="*/ 1139825 w 1903194"/>
                          <a:gd name="connsiteY40" fmla="*/ 1363494 h 3330406"/>
                          <a:gd name="connsiteX41" fmla="*/ 1133475 w 1903194"/>
                          <a:gd name="connsiteY41" fmla="*/ 1415881 h 3330406"/>
                          <a:gd name="connsiteX42" fmla="*/ 1123950 w 1903194"/>
                          <a:gd name="connsiteY42" fmla="*/ 1458744 h 3330406"/>
                          <a:gd name="connsiteX43" fmla="*/ 1090613 w 1903194"/>
                          <a:gd name="connsiteY43" fmla="*/ 1568281 h 3330406"/>
                          <a:gd name="connsiteX44" fmla="*/ 823913 w 1903194"/>
                          <a:gd name="connsiteY44" fmla="*/ 2501731 h 3330406"/>
                          <a:gd name="connsiteX45" fmla="*/ 704850 w 1903194"/>
                          <a:gd name="connsiteY45" fmla="*/ 3001794 h 3330406"/>
                          <a:gd name="connsiteX46" fmla="*/ 728663 w 1903194"/>
                          <a:gd name="connsiteY46" fmla="*/ 3049419 h 3330406"/>
                          <a:gd name="connsiteX47" fmla="*/ 742950 w 1903194"/>
                          <a:gd name="connsiteY47" fmla="*/ 3097044 h 3330406"/>
                          <a:gd name="connsiteX48" fmla="*/ 762000 w 1903194"/>
                          <a:gd name="connsiteY48" fmla="*/ 3125619 h 3330406"/>
                          <a:gd name="connsiteX49" fmla="*/ 857250 w 1903194"/>
                          <a:gd name="connsiteY49" fmla="*/ 3144669 h 3330406"/>
                          <a:gd name="connsiteX50" fmla="*/ 1071563 w 1903194"/>
                          <a:gd name="connsiteY50" fmla="*/ 2997031 h 3330406"/>
                          <a:gd name="connsiteX51" fmla="*/ 1166813 w 1903194"/>
                          <a:gd name="connsiteY51" fmla="*/ 2877969 h 3330406"/>
                          <a:gd name="connsiteX52" fmla="*/ 1195388 w 1903194"/>
                          <a:gd name="connsiteY52" fmla="*/ 2830344 h 3330406"/>
                          <a:gd name="connsiteX53" fmla="*/ 1263650 w 1903194"/>
                          <a:gd name="connsiteY53" fmla="*/ 2736681 h 3330406"/>
                          <a:gd name="connsiteX54" fmla="*/ 1338263 w 1903194"/>
                          <a:gd name="connsiteY54" fmla="*/ 2654131 h 3330406"/>
                          <a:gd name="connsiteX55" fmla="*/ 1333500 w 1903194"/>
                          <a:gd name="connsiteY55" fmla="*/ 2630319 h 3330406"/>
                          <a:gd name="connsiteX56" fmla="*/ 1389063 w 1903194"/>
                          <a:gd name="connsiteY56" fmla="*/ 2601744 h 3330406"/>
                          <a:gd name="connsiteX57" fmla="*/ 1490663 w 1903194"/>
                          <a:gd name="connsiteY57" fmla="*/ 2616031 h 3330406"/>
                          <a:gd name="connsiteX58" fmla="*/ 1566863 w 1903194"/>
                          <a:gd name="connsiteY58" fmla="*/ 2649369 h 3330406"/>
                          <a:gd name="connsiteX59" fmla="*/ 1624013 w 1903194"/>
                          <a:gd name="connsiteY59" fmla="*/ 2587456 h 3330406"/>
                          <a:gd name="connsiteX60" fmla="*/ 1719263 w 1903194"/>
                          <a:gd name="connsiteY60" fmla="*/ 2582694 h 3330406"/>
                          <a:gd name="connsiteX61" fmla="*/ 1868488 w 1903194"/>
                          <a:gd name="connsiteY61" fmla="*/ 2490619 h 3330406"/>
                          <a:gd name="connsiteX62" fmla="*/ 1766888 w 1903194"/>
                          <a:gd name="connsiteY62" fmla="*/ 2573169 h 3330406"/>
                          <a:gd name="connsiteX63" fmla="*/ 1695450 w 1903194"/>
                          <a:gd name="connsiteY63" fmla="*/ 2620794 h 3330406"/>
                          <a:gd name="connsiteX64" fmla="*/ 1716088 w 1903194"/>
                          <a:gd name="connsiteY64" fmla="*/ 2687469 h 3330406"/>
                          <a:gd name="connsiteX65" fmla="*/ 1757363 w 1903194"/>
                          <a:gd name="connsiteY65" fmla="*/ 2739856 h 3330406"/>
                          <a:gd name="connsiteX66" fmla="*/ 1758950 w 1903194"/>
                          <a:gd name="connsiteY66" fmla="*/ 2723981 h 3330406"/>
                          <a:gd name="connsiteX67" fmla="*/ 1633538 w 1903194"/>
                          <a:gd name="connsiteY67" fmla="*/ 2695406 h 3330406"/>
                          <a:gd name="connsiteX68" fmla="*/ 1562100 w 1903194"/>
                          <a:gd name="connsiteY68" fmla="*/ 2687469 h 3330406"/>
                          <a:gd name="connsiteX69" fmla="*/ 1485900 w 1903194"/>
                          <a:gd name="connsiteY69" fmla="*/ 2706519 h 3330406"/>
                          <a:gd name="connsiteX70" fmla="*/ 1444625 w 1903194"/>
                          <a:gd name="connsiteY70" fmla="*/ 2733506 h 3330406"/>
                          <a:gd name="connsiteX71" fmla="*/ 1400175 w 1903194"/>
                          <a:gd name="connsiteY71" fmla="*/ 2911306 h 3330406"/>
                          <a:gd name="connsiteX72" fmla="*/ 1409700 w 1903194"/>
                          <a:gd name="connsiteY72" fmla="*/ 2982744 h 3330406"/>
                          <a:gd name="connsiteX73" fmla="*/ 1524000 w 1903194"/>
                          <a:gd name="connsiteY73" fmla="*/ 3082756 h 3330406"/>
                          <a:gd name="connsiteX74" fmla="*/ 1624013 w 1903194"/>
                          <a:gd name="connsiteY74" fmla="*/ 3178006 h 3330406"/>
                          <a:gd name="connsiteX75" fmla="*/ 1733550 w 1903194"/>
                          <a:gd name="connsiteY75" fmla="*/ 3282781 h 3330406"/>
                          <a:gd name="connsiteX76" fmla="*/ 1781175 w 1903194"/>
                          <a:gd name="connsiteY76" fmla="*/ 3330406 h 3330406"/>
                          <a:gd name="connsiteX77" fmla="*/ 1490663 w 1903194"/>
                          <a:gd name="connsiteY77" fmla="*/ 3330406 h 3330406"/>
                          <a:gd name="connsiteX78" fmla="*/ 1428750 w 1903194"/>
                          <a:gd name="connsiteY78" fmla="*/ 3273256 h 3330406"/>
                          <a:gd name="connsiteX79" fmla="*/ 1300163 w 1903194"/>
                          <a:gd name="connsiteY79" fmla="*/ 3216106 h 3330406"/>
                          <a:gd name="connsiteX80" fmla="*/ 1200150 w 1903194"/>
                          <a:gd name="connsiteY80" fmla="*/ 3163719 h 3330406"/>
                          <a:gd name="connsiteX81" fmla="*/ 1047750 w 1903194"/>
                          <a:gd name="connsiteY81" fmla="*/ 3187531 h 3330406"/>
                          <a:gd name="connsiteX82" fmla="*/ 1047750 w 1903194"/>
                          <a:gd name="connsiteY82" fmla="*/ 3230394 h 3330406"/>
                          <a:gd name="connsiteX83" fmla="*/ 1109663 w 1903194"/>
                          <a:gd name="connsiteY83" fmla="*/ 3330406 h 3330406"/>
                          <a:gd name="connsiteX84" fmla="*/ 857250 w 1903194"/>
                          <a:gd name="connsiteY84" fmla="*/ 3330406 h 3330406"/>
                          <a:gd name="connsiteX85" fmla="*/ 747713 w 1903194"/>
                          <a:gd name="connsiteY85" fmla="*/ 3292306 h 3330406"/>
                          <a:gd name="connsiteX86" fmla="*/ 676275 w 1903194"/>
                          <a:gd name="connsiteY86" fmla="*/ 3278019 h 3330406"/>
                          <a:gd name="connsiteX87" fmla="*/ 528638 w 1903194"/>
                          <a:gd name="connsiteY87" fmla="*/ 3093869 h 3330406"/>
                          <a:gd name="connsiteX88" fmla="*/ 442913 w 1903194"/>
                          <a:gd name="connsiteY88" fmla="*/ 3073231 h 3330406"/>
                          <a:gd name="connsiteX89" fmla="*/ 319088 w 1903194"/>
                          <a:gd name="connsiteY89" fmla="*/ 3130381 h 3330406"/>
                          <a:gd name="connsiteX90" fmla="*/ 295275 w 1903194"/>
                          <a:gd name="connsiteY90" fmla="*/ 3197056 h 3330406"/>
                          <a:gd name="connsiteX91" fmla="*/ 295275 w 1903194"/>
                          <a:gd name="connsiteY91" fmla="*/ 3263731 h 3330406"/>
                          <a:gd name="connsiteX92" fmla="*/ 304800 w 1903194"/>
                          <a:gd name="connsiteY92" fmla="*/ 3320881 h 3330406"/>
                          <a:gd name="connsiteX93" fmla="*/ 0 w 1903194"/>
                          <a:gd name="connsiteY93" fmla="*/ 3311356 h 3330406"/>
                          <a:gd name="connsiteX0" fmla="*/ 0 w 1903194"/>
                          <a:gd name="connsiteY0" fmla="*/ 3289984 h 3309034"/>
                          <a:gd name="connsiteX1" fmla="*/ 38100 w 1903194"/>
                          <a:gd name="connsiteY1" fmla="*/ 3128059 h 3309034"/>
                          <a:gd name="connsiteX2" fmla="*/ 61913 w 1903194"/>
                          <a:gd name="connsiteY2" fmla="*/ 2889934 h 3309034"/>
                          <a:gd name="connsiteX3" fmla="*/ 142875 w 1903194"/>
                          <a:gd name="connsiteY3" fmla="*/ 2761347 h 3309034"/>
                          <a:gd name="connsiteX4" fmla="*/ 206375 w 1903194"/>
                          <a:gd name="connsiteY4" fmla="*/ 2677209 h 3309034"/>
                          <a:gd name="connsiteX5" fmla="*/ 276225 w 1903194"/>
                          <a:gd name="connsiteY5" fmla="*/ 2621647 h 3309034"/>
                          <a:gd name="connsiteX6" fmla="*/ 428625 w 1903194"/>
                          <a:gd name="connsiteY6" fmla="*/ 2559734 h 3309034"/>
                          <a:gd name="connsiteX7" fmla="*/ 557213 w 1903194"/>
                          <a:gd name="connsiteY7" fmla="*/ 2485122 h 3309034"/>
                          <a:gd name="connsiteX8" fmla="*/ 590550 w 1903194"/>
                          <a:gd name="connsiteY8" fmla="*/ 2408922 h 3309034"/>
                          <a:gd name="connsiteX9" fmla="*/ 600075 w 1903194"/>
                          <a:gd name="connsiteY9" fmla="*/ 2389872 h 3309034"/>
                          <a:gd name="connsiteX10" fmla="*/ 609600 w 1903194"/>
                          <a:gd name="connsiteY10" fmla="*/ 2299384 h 3309034"/>
                          <a:gd name="connsiteX11" fmla="*/ 633413 w 1903194"/>
                          <a:gd name="connsiteY11" fmla="*/ 2166034 h 3309034"/>
                          <a:gd name="connsiteX12" fmla="*/ 647700 w 1903194"/>
                          <a:gd name="connsiteY12" fmla="*/ 2056497 h 3309034"/>
                          <a:gd name="connsiteX13" fmla="*/ 738188 w 1903194"/>
                          <a:gd name="connsiteY13" fmla="*/ 1756459 h 3309034"/>
                          <a:gd name="connsiteX14" fmla="*/ 781050 w 1903194"/>
                          <a:gd name="connsiteY14" fmla="*/ 1556434 h 3309034"/>
                          <a:gd name="connsiteX15" fmla="*/ 838200 w 1903194"/>
                          <a:gd name="connsiteY15" fmla="*/ 1308784 h 3309034"/>
                          <a:gd name="connsiteX16" fmla="*/ 966788 w 1903194"/>
                          <a:gd name="connsiteY16" fmla="*/ 1080184 h 3309034"/>
                          <a:gd name="connsiteX17" fmla="*/ 1100138 w 1903194"/>
                          <a:gd name="connsiteY17" fmla="*/ 984934 h 3309034"/>
                          <a:gd name="connsiteX18" fmla="*/ 1114425 w 1903194"/>
                          <a:gd name="connsiteY18" fmla="*/ 951597 h 3309034"/>
                          <a:gd name="connsiteX19" fmla="*/ 1114425 w 1903194"/>
                          <a:gd name="connsiteY19" fmla="*/ 903972 h 3309034"/>
                          <a:gd name="connsiteX20" fmla="*/ 1119188 w 1903194"/>
                          <a:gd name="connsiteY20" fmla="*/ 865872 h 3309034"/>
                          <a:gd name="connsiteX21" fmla="*/ 1090613 w 1903194"/>
                          <a:gd name="connsiteY21" fmla="*/ 775384 h 3309034"/>
                          <a:gd name="connsiteX22" fmla="*/ 1124744 w 1903194"/>
                          <a:gd name="connsiteY22" fmla="*/ 681721 h 3309034"/>
                          <a:gd name="connsiteX23" fmla="*/ 1297781 w 1903194"/>
                          <a:gd name="connsiteY23" fmla="*/ 553928 h 3309034"/>
                          <a:gd name="connsiteX24" fmla="*/ 1465263 w 1903194"/>
                          <a:gd name="connsiteY24" fmla="*/ 412641 h 3309034"/>
                          <a:gd name="connsiteX25" fmla="*/ 1652588 w 1903194"/>
                          <a:gd name="connsiteY25" fmla="*/ 368984 h 3309034"/>
                          <a:gd name="connsiteX26" fmla="*/ 1740694 w 1903194"/>
                          <a:gd name="connsiteY26" fmla="*/ 334853 h 3309034"/>
                          <a:gd name="connsiteX27" fmla="*/ 1828006 w 1903194"/>
                          <a:gd name="connsiteY27" fmla="*/ 139590 h 3309034"/>
                          <a:gd name="connsiteX28" fmla="*/ 1145161 w 1903194"/>
                          <a:gd name="connsiteY28" fmla="*/ 20233 h 3309034"/>
                          <a:gd name="connsiteX29" fmla="*/ 1903194 w 1903194"/>
                          <a:gd name="connsiteY29" fmla="*/ 17056 h 3309034"/>
                          <a:gd name="connsiteX30" fmla="*/ 1892300 w 1903194"/>
                          <a:gd name="connsiteY30" fmla="*/ 261034 h 3309034"/>
                          <a:gd name="connsiteX31" fmla="*/ 1883569 w 1903194"/>
                          <a:gd name="connsiteY31" fmla="*/ 532497 h 3309034"/>
                          <a:gd name="connsiteX32" fmla="*/ 1735931 w 1903194"/>
                          <a:gd name="connsiteY32" fmla="*/ 613460 h 3309034"/>
                          <a:gd name="connsiteX33" fmla="*/ 1574006 w 1903194"/>
                          <a:gd name="connsiteY33" fmla="*/ 708709 h 3309034"/>
                          <a:gd name="connsiteX34" fmla="*/ 1488281 w 1903194"/>
                          <a:gd name="connsiteY34" fmla="*/ 761097 h 3309034"/>
                          <a:gd name="connsiteX35" fmla="*/ 1452563 w 1903194"/>
                          <a:gd name="connsiteY35" fmla="*/ 796816 h 3309034"/>
                          <a:gd name="connsiteX36" fmla="*/ 1393031 w 1903194"/>
                          <a:gd name="connsiteY36" fmla="*/ 851584 h 3309034"/>
                          <a:gd name="connsiteX37" fmla="*/ 1333500 w 1903194"/>
                          <a:gd name="connsiteY37" fmla="*/ 892860 h 3309034"/>
                          <a:gd name="connsiteX38" fmla="*/ 1257300 w 1903194"/>
                          <a:gd name="connsiteY38" fmla="*/ 965884 h 3309034"/>
                          <a:gd name="connsiteX39" fmla="*/ 1169988 w 1903194"/>
                          <a:gd name="connsiteY39" fmla="*/ 1205597 h 3309034"/>
                          <a:gd name="connsiteX40" fmla="*/ 1139825 w 1903194"/>
                          <a:gd name="connsiteY40" fmla="*/ 1342122 h 3309034"/>
                          <a:gd name="connsiteX41" fmla="*/ 1133475 w 1903194"/>
                          <a:gd name="connsiteY41" fmla="*/ 1394509 h 3309034"/>
                          <a:gd name="connsiteX42" fmla="*/ 1123950 w 1903194"/>
                          <a:gd name="connsiteY42" fmla="*/ 1437372 h 3309034"/>
                          <a:gd name="connsiteX43" fmla="*/ 1090613 w 1903194"/>
                          <a:gd name="connsiteY43" fmla="*/ 1546909 h 3309034"/>
                          <a:gd name="connsiteX44" fmla="*/ 823913 w 1903194"/>
                          <a:gd name="connsiteY44" fmla="*/ 2480359 h 3309034"/>
                          <a:gd name="connsiteX45" fmla="*/ 704850 w 1903194"/>
                          <a:gd name="connsiteY45" fmla="*/ 2980422 h 3309034"/>
                          <a:gd name="connsiteX46" fmla="*/ 728663 w 1903194"/>
                          <a:gd name="connsiteY46" fmla="*/ 3028047 h 3309034"/>
                          <a:gd name="connsiteX47" fmla="*/ 742950 w 1903194"/>
                          <a:gd name="connsiteY47" fmla="*/ 3075672 h 3309034"/>
                          <a:gd name="connsiteX48" fmla="*/ 762000 w 1903194"/>
                          <a:gd name="connsiteY48" fmla="*/ 3104247 h 3309034"/>
                          <a:gd name="connsiteX49" fmla="*/ 857250 w 1903194"/>
                          <a:gd name="connsiteY49" fmla="*/ 3123297 h 3309034"/>
                          <a:gd name="connsiteX50" fmla="*/ 1071563 w 1903194"/>
                          <a:gd name="connsiteY50" fmla="*/ 2975659 h 3309034"/>
                          <a:gd name="connsiteX51" fmla="*/ 1166813 w 1903194"/>
                          <a:gd name="connsiteY51" fmla="*/ 2856597 h 3309034"/>
                          <a:gd name="connsiteX52" fmla="*/ 1195388 w 1903194"/>
                          <a:gd name="connsiteY52" fmla="*/ 2808972 h 3309034"/>
                          <a:gd name="connsiteX53" fmla="*/ 1263650 w 1903194"/>
                          <a:gd name="connsiteY53" fmla="*/ 2715309 h 3309034"/>
                          <a:gd name="connsiteX54" fmla="*/ 1338263 w 1903194"/>
                          <a:gd name="connsiteY54" fmla="*/ 2632759 h 3309034"/>
                          <a:gd name="connsiteX55" fmla="*/ 1333500 w 1903194"/>
                          <a:gd name="connsiteY55" fmla="*/ 2608947 h 3309034"/>
                          <a:gd name="connsiteX56" fmla="*/ 1389063 w 1903194"/>
                          <a:gd name="connsiteY56" fmla="*/ 2580372 h 3309034"/>
                          <a:gd name="connsiteX57" fmla="*/ 1490663 w 1903194"/>
                          <a:gd name="connsiteY57" fmla="*/ 2594659 h 3309034"/>
                          <a:gd name="connsiteX58" fmla="*/ 1566863 w 1903194"/>
                          <a:gd name="connsiteY58" fmla="*/ 2627997 h 3309034"/>
                          <a:gd name="connsiteX59" fmla="*/ 1624013 w 1903194"/>
                          <a:gd name="connsiteY59" fmla="*/ 2566084 h 3309034"/>
                          <a:gd name="connsiteX60" fmla="*/ 1719263 w 1903194"/>
                          <a:gd name="connsiteY60" fmla="*/ 2561322 h 3309034"/>
                          <a:gd name="connsiteX61" fmla="*/ 1868488 w 1903194"/>
                          <a:gd name="connsiteY61" fmla="*/ 2469247 h 3309034"/>
                          <a:gd name="connsiteX62" fmla="*/ 1766888 w 1903194"/>
                          <a:gd name="connsiteY62" fmla="*/ 2551797 h 3309034"/>
                          <a:gd name="connsiteX63" fmla="*/ 1695450 w 1903194"/>
                          <a:gd name="connsiteY63" fmla="*/ 2599422 h 3309034"/>
                          <a:gd name="connsiteX64" fmla="*/ 1716088 w 1903194"/>
                          <a:gd name="connsiteY64" fmla="*/ 2666097 h 3309034"/>
                          <a:gd name="connsiteX65" fmla="*/ 1757363 w 1903194"/>
                          <a:gd name="connsiteY65" fmla="*/ 2718484 h 3309034"/>
                          <a:gd name="connsiteX66" fmla="*/ 1758950 w 1903194"/>
                          <a:gd name="connsiteY66" fmla="*/ 2702609 h 3309034"/>
                          <a:gd name="connsiteX67" fmla="*/ 1633538 w 1903194"/>
                          <a:gd name="connsiteY67" fmla="*/ 2674034 h 3309034"/>
                          <a:gd name="connsiteX68" fmla="*/ 1562100 w 1903194"/>
                          <a:gd name="connsiteY68" fmla="*/ 2666097 h 3309034"/>
                          <a:gd name="connsiteX69" fmla="*/ 1485900 w 1903194"/>
                          <a:gd name="connsiteY69" fmla="*/ 2685147 h 3309034"/>
                          <a:gd name="connsiteX70" fmla="*/ 1444625 w 1903194"/>
                          <a:gd name="connsiteY70" fmla="*/ 2712134 h 3309034"/>
                          <a:gd name="connsiteX71" fmla="*/ 1400175 w 1903194"/>
                          <a:gd name="connsiteY71" fmla="*/ 2889934 h 3309034"/>
                          <a:gd name="connsiteX72" fmla="*/ 1409700 w 1903194"/>
                          <a:gd name="connsiteY72" fmla="*/ 2961372 h 3309034"/>
                          <a:gd name="connsiteX73" fmla="*/ 1524000 w 1903194"/>
                          <a:gd name="connsiteY73" fmla="*/ 3061384 h 3309034"/>
                          <a:gd name="connsiteX74" fmla="*/ 1624013 w 1903194"/>
                          <a:gd name="connsiteY74" fmla="*/ 3156634 h 3309034"/>
                          <a:gd name="connsiteX75" fmla="*/ 1733550 w 1903194"/>
                          <a:gd name="connsiteY75" fmla="*/ 3261409 h 3309034"/>
                          <a:gd name="connsiteX76" fmla="*/ 1781175 w 1903194"/>
                          <a:gd name="connsiteY76" fmla="*/ 3309034 h 3309034"/>
                          <a:gd name="connsiteX77" fmla="*/ 1490663 w 1903194"/>
                          <a:gd name="connsiteY77" fmla="*/ 3309034 h 3309034"/>
                          <a:gd name="connsiteX78" fmla="*/ 1428750 w 1903194"/>
                          <a:gd name="connsiteY78" fmla="*/ 3251884 h 3309034"/>
                          <a:gd name="connsiteX79" fmla="*/ 1300163 w 1903194"/>
                          <a:gd name="connsiteY79" fmla="*/ 3194734 h 3309034"/>
                          <a:gd name="connsiteX80" fmla="*/ 1200150 w 1903194"/>
                          <a:gd name="connsiteY80" fmla="*/ 3142347 h 3309034"/>
                          <a:gd name="connsiteX81" fmla="*/ 1047750 w 1903194"/>
                          <a:gd name="connsiteY81" fmla="*/ 3166159 h 3309034"/>
                          <a:gd name="connsiteX82" fmla="*/ 1047750 w 1903194"/>
                          <a:gd name="connsiteY82" fmla="*/ 3209022 h 3309034"/>
                          <a:gd name="connsiteX83" fmla="*/ 1109663 w 1903194"/>
                          <a:gd name="connsiteY83" fmla="*/ 3309034 h 3309034"/>
                          <a:gd name="connsiteX84" fmla="*/ 857250 w 1903194"/>
                          <a:gd name="connsiteY84" fmla="*/ 3309034 h 3309034"/>
                          <a:gd name="connsiteX85" fmla="*/ 747713 w 1903194"/>
                          <a:gd name="connsiteY85" fmla="*/ 3270934 h 3309034"/>
                          <a:gd name="connsiteX86" fmla="*/ 676275 w 1903194"/>
                          <a:gd name="connsiteY86" fmla="*/ 3256647 h 3309034"/>
                          <a:gd name="connsiteX87" fmla="*/ 528638 w 1903194"/>
                          <a:gd name="connsiteY87" fmla="*/ 3072497 h 3309034"/>
                          <a:gd name="connsiteX88" fmla="*/ 442913 w 1903194"/>
                          <a:gd name="connsiteY88" fmla="*/ 3051859 h 3309034"/>
                          <a:gd name="connsiteX89" fmla="*/ 319088 w 1903194"/>
                          <a:gd name="connsiteY89" fmla="*/ 3109009 h 3309034"/>
                          <a:gd name="connsiteX90" fmla="*/ 295275 w 1903194"/>
                          <a:gd name="connsiteY90" fmla="*/ 3175684 h 3309034"/>
                          <a:gd name="connsiteX91" fmla="*/ 295275 w 1903194"/>
                          <a:gd name="connsiteY91" fmla="*/ 3242359 h 3309034"/>
                          <a:gd name="connsiteX92" fmla="*/ 304800 w 1903194"/>
                          <a:gd name="connsiteY92" fmla="*/ 3299509 h 3309034"/>
                          <a:gd name="connsiteX93" fmla="*/ 0 w 1903194"/>
                          <a:gd name="connsiteY93" fmla="*/ 3289984 h 3309034"/>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145161 w 1903194"/>
                          <a:gd name="connsiteY28" fmla="*/ 4372 h 3293173"/>
                          <a:gd name="connsiteX29" fmla="*/ 1903194 w 1903194"/>
                          <a:gd name="connsiteY29" fmla="*/ 1195 h 3293173"/>
                          <a:gd name="connsiteX30" fmla="*/ 1892300 w 1903194"/>
                          <a:gd name="connsiteY30" fmla="*/ 245173 h 3293173"/>
                          <a:gd name="connsiteX31" fmla="*/ 1883569 w 1903194"/>
                          <a:gd name="connsiteY31" fmla="*/ 516636 h 3293173"/>
                          <a:gd name="connsiteX32" fmla="*/ 1735931 w 1903194"/>
                          <a:gd name="connsiteY32" fmla="*/ 597599 h 3293173"/>
                          <a:gd name="connsiteX33" fmla="*/ 1574006 w 1903194"/>
                          <a:gd name="connsiteY33" fmla="*/ 692848 h 3293173"/>
                          <a:gd name="connsiteX34" fmla="*/ 1488281 w 1903194"/>
                          <a:gd name="connsiteY34" fmla="*/ 745236 h 3293173"/>
                          <a:gd name="connsiteX35" fmla="*/ 1452563 w 1903194"/>
                          <a:gd name="connsiteY35" fmla="*/ 780955 h 3293173"/>
                          <a:gd name="connsiteX36" fmla="*/ 1393031 w 1903194"/>
                          <a:gd name="connsiteY36" fmla="*/ 835723 h 3293173"/>
                          <a:gd name="connsiteX37" fmla="*/ 1333500 w 1903194"/>
                          <a:gd name="connsiteY37" fmla="*/ 876999 h 3293173"/>
                          <a:gd name="connsiteX38" fmla="*/ 1257300 w 1903194"/>
                          <a:gd name="connsiteY38" fmla="*/ 950023 h 3293173"/>
                          <a:gd name="connsiteX39" fmla="*/ 1169988 w 1903194"/>
                          <a:gd name="connsiteY39" fmla="*/ 1189736 h 3293173"/>
                          <a:gd name="connsiteX40" fmla="*/ 1139825 w 1903194"/>
                          <a:gd name="connsiteY40" fmla="*/ 1326261 h 3293173"/>
                          <a:gd name="connsiteX41" fmla="*/ 1133475 w 1903194"/>
                          <a:gd name="connsiteY41" fmla="*/ 1378648 h 3293173"/>
                          <a:gd name="connsiteX42" fmla="*/ 1123950 w 1903194"/>
                          <a:gd name="connsiteY42" fmla="*/ 1421511 h 3293173"/>
                          <a:gd name="connsiteX43" fmla="*/ 1090613 w 1903194"/>
                          <a:gd name="connsiteY43" fmla="*/ 1531048 h 3293173"/>
                          <a:gd name="connsiteX44" fmla="*/ 823913 w 1903194"/>
                          <a:gd name="connsiteY44" fmla="*/ 2464498 h 3293173"/>
                          <a:gd name="connsiteX45" fmla="*/ 704850 w 1903194"/>
                          <a:gd name="connsiteY45" fmla="*/ 2964561 h 3293173"/>
                          <a:gd name="connsiteX46" fmla="*/ 728663 w 1903194"/>
                          <a:gd name="connsiteY46" fmla="*/ 3012186 h 3293173"/>
                          <a:gd name="connsiteX47" fmla="*/ 742950 w 1903194"/>
                          <a:gd name="connsiteY47" fmla="*/ 3059811 h 3293173"/>
                          <a:gd name="connsiteX48" fmla="*/ 762000 w 1903194"/>
                          <a:gd name="connsiteY48" fmla="*/ 3088386 h 3293173"/>
                          <a:gd name="connsiteX49" fmla="*/ 857250 w 1903194"/>
                          <a:gd name="connsiteY49" fmla="*/ 3107436 h 3293173"/>
                          <a:gd name="connsiteX50" fmla="*/ 1071563 w 1903194"/>
                          <a:gd name="connsiteY50" fmla="*/ 2959798 h 3293173"/>
                          <a:gd name="connsiteX51" fmla="*/ 1166813 w 1903194"/>
                          <a:gd name="connsiteY51" fmla="*/ 2840736 h 3293173"/>
                          <a:gd name="connsiteX52" fmla="*/ 1195388 w 1903194"/>
                          <a:gd name="connsiteY52" fmla="*/ 2793111 h 3293173"/>
                          <a:gd name="connsiteX53" fmla="*/ 1263650 w 1903194"/>
                          <a:gd name="connsiteY53" fmla="*/ 2699448 h 3293173"/>
                          <a:gd name="connsiteX54" fmla="*/ 1338263 w 1903194"/>
                          <a:gd name="connsiteY54" fmla="*/ 2616898 h 3293173"/>
                          <a:gd name="connsiteX55" fmla="*/ 1333500 w 1903194"/>
                          <a:gd name="connsiteY55" fmla="*/ 2593086 h 3293173"/>
                          <a:gd name="connsiteX56" fmla="*/ 1389063 w 1903194"/>
                          <a:gd name="connsiteY56" fmla="*/ 2564511 h 3293173"/>
                          <a:gd name="connsiteX57" fmla="*/ 1490663 w 1903194"/>
                          <a:gd name="connsiteY57" fmla="*/ 2578798 h 3293173"/>
                          <a:gd name="connsiteX58" fmla="*/ 1566863 w 1903194"/>
                          <a:gd name="connsiteY58" fmla="*/ 2612136 h 3293173"/>
                          <a:gd name="connsiteX59" fmla="*/ 1624013 w 1903194"/>
                          <a:gd name="connsiteY59" fmla="*/ 2550223 h 3293173"/>
                          <a:gd name="connsiteX60" fmla="*/ 1719263 w 1903194"/>
                          <a:gd name="connsiteY60" fmla="*/ 2545461 h 3293173"/>
                          <a:gd name="connsiteX61" fmla="*/ 1868488 w 1903194"/>
                          <a:gd name="connsiteY61" fmla="*/ 2453386 h 3293173"/>
                          <a:gd name="connsiteX62" fmla="*/ 1766888 w 1903194"/>
                          <a:gd name="connsiteY62" fmla="*/ 2535936 h 3293173"/>
                          <a:gd name="connsiteX63" fmla="*/ 1695450 w 1903194"/>
                          <a:gd name="connsiteY63" fmla="*/ 2583561 h 3293173"/>
                          <a:gd name="connsiteX64" fmla="*/ 1716088 w 1903194"/>
                          <a:gd name="connsiteY64" fmla="*/ 2650236 h 3293173"/>
                          <a:gd name="connsiteX65" fmla="*/ 1757363 w 1903194"/>
                          <a:gd name="connsiteY65" fmla="*/ 2702623 h 3293173"/>
                          <a:gd name="connsiteX66" fmla="*/ 1758950 w 1903194"/>
                          <a:gd name="connsiteY66" fmla="*/ 2686748 h 3293173"/>
                          <a:gd name="connsiteX67" fmla="*/ 1633538 w 1903194"/>
                          <a:gd name="connsiteY67" fmla="*/ 2658173 h 3293173"/>
                          <a:gd name="connsiteX68" fmla="*/ 1562100 w 1903194"/>
                          <a:gd name="connsiteY68" fmla="*/ 2650236 h 3293173"/>
                          <a:gd name="connsiteX69" fmla="*/ 1485900 w 1903194"/>
                          <a:gd name="connsiteY69" fmla="*/ 2669286 h 3293173"/>
                          <a:gd name="connsiteX70" fmla="*/ 1444625 w 1903194"/>
                          <a:gd name="connsiteY70" fmla="*/ 2696273 h 3293173"/>
                          <a:gd name="connsiteX71" fmla="*/ 1400175 w 1903194"/>
                          <a:gd name="connsiteY71" fmla="*/ 2874073 h 3293173"/>
                          <a:gd name="connsiteX72" fmla="*/ 1409700 w 1903194"/>
                          <a:gd name="connsiteY72" fmla="*/ 2945511 h 3293173"/>
                          <a:gd name="connsiteX73" fmla="*/ 1524000 w 1903194"/>
                          <a:gd name="connsiteY73" fmla="*/ 3045523 h 3293173"/>
                          <a:gd name="connsiteX74" fmla="*/ 1624013 w 1903194"/>
                          <a:gd name="connsiteY74" fmla="*/ 3140773 h 3293173"/>
                          <a:gd name="connsiteX75" fmla="*/ 1733550 w 1903194"/>
                          <a:gd name="connsiteY75" fmla="*/ 3245548 h 3293173"/>
                          <a:gd name="connsiteX76" fmla="*/ 1781175 w 1903194"/>
                          <a:gd name="connsiteY76" fmla="*/ 3293173 h 3293173"/>
                          <a:gd name="connsiteX77" fmla="*/ 1490663 w 1903194"/>
                          <a:gd name="connsiteY77" fmla="*/ 3293173 h 3293173"/>
                          <a:gd name="connsiteX78" fmla="*/ 1428750 w 1903194"/>
                          <a:gd name="connsiteY78" fmla="*/ 3236023 h 3293173"/>
                          <a:gd name="connsiteX79" fmla="*/ 1300163 w 1903194"/>
                          <a:gd name="connsiteY79" fmla="*/ 3178873 h 3293173"/>
                          <a:gd name="connsiteX80" fmla="*/ 1200150 w 1903194"/>
                          <a:gd name="connsiteY80" fmla="*/ 3126486 h 3293173"/>
                          <a:gd name="connsiteX81" fmla="*/ 1047750 w 1903194"/>
                          <a:gd name="connsiteY81" fmla="*/ 3150298 h 3293173"/>
                          <a:gd name="connsiteX82" fmla="*/ 1047750 w 1903194"/>
                          <a:gd name="connsiteY82" fmla="*/ 3193161 h 3293173"/>
                          <a:gd name="connsiteX83" fmla="*/ 1109663 w 1903194"/>
                          <a:gd name="connsiteY83" fmla="*/ 3293173 h 3293173"/>
                          <a:gd name="connsiteX84" fmla="*/ 857250 w 1903194"/>
                          <a:gd name="connsiteY84" fmla="*/ 3293173 h 3293173"/>
                          <a:gd name="connsiteX85" fmla="*/ 747713 w 1903194"/>
                          <a:gd name="connsiteY85" fmla="*/ 3255073 h 3293173"/>
                          <a:gd name="connsiteX86" fmla="*/ 676275 w 1903194"/>
                          <a:gd name="connsiteY86" fmla="*/ 3240786 h 3293173"/>
                          <a:gd name="connsiteX87" fmla="*/ 528638 w 1903194"/>
                          <a:gd name="connsiteY87" fmla="*/ 3056636 h 3293173"/>
                          <a:gd name="connsiteX88" fmla="*/ 442913 w 1903194"/>
                          <a:gd name="connsiteY88" fmla="*/ 3035998 h 3293173"/>
                          <a:gd name="connsiteX89" fmla="*/ 319088 w 1903194"/>
                          <a:gd name="connsiteY89" fmla="*/ 3093148 h 3293173"/>
                          <a:gd name="connsiteX90" fmla="*/ 295275 w 1903194"/>
                          <a:gd name="connsiteY90" fmla="*/ 3159823 h 3293173"/>
                          <a:gd name="connsiteX91" fmla="*/ 295275 w 1903194"/>
                          <a:gd name="connsiteY91" fmla="*/ 3226498 h 3293173"/>
                          <a:gd name="connsiteX92" fmla="*/ 304800 w 1903194"/>
                          <a:gd name="connsiteY92" fmla="*/ 3283648 h 3293173"/>
                          <a:gd name="connsiteX93" fmla="*/ 0 w 1903194"/>
                          <a:gd name="connsiteY93"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454724 w 1903194"/>
                          <a:gd name="connsiteY28" fmla="*/ 49617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69988 w 1903194"/>
                          <a:gd name="connsiteY40" fmla="*/ 1189736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23913 w 1903194"/>
                          <a:gd name="connsiteY45" fmla="*/ 2464498 h 3293173"/>
                          <a:gd name="connsiteX46" fmla="*/ 704850 w 1903194"/>
                          <a:gd name="connsiteY46" fmla="*/ 2964561 h 3293173"/>
                          <a:gd name="connsiteX47" fmla="*/ 728663 w 1903194"/>
                          <a:gd name="connsiteY47" fmla="*/ 3012186 h 3293173"/>
                          <a:gd name="connsiteX48" fmla="*/ 742950 w 1903194"/>
                          <a:gd name="connsiteY48" fmla="*/ 3059811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421386 w 1903194"/>
                          <a:gd name="connsiteY28" fmla="*/ 113911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69988 w 1903194"/>
                          <a:gd name="connsiteY40" fmla="*/ 1189736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23913 w 1903194"/>
                          <a:gd name="connsiteY45" fmla="*/ 2464498 h 3293173"/>
                          <a:gd name="connsiteX46" fmla="*/ 704850 w 1903194"/>
                          <a:gd name="connsiteY46" fmla="*/ 2964561 h 3293173"/>
                          <a:gd name="connsiteX47" fmla="*/ 728663 w 1903194"/>
                          <a:gd name="connsiteY47" fmla="*/ 3012186 h 3293173"/>
                          <a:gd name="connsiteX48" fmla="*/ 742950 w 1903194"/>
                          <a:gd name="connsiteY48" fmla="*/ 3059811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69988 w 1903194"/>
                          <a:gd name="connsiteY40" fmla="*/ 1189736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23913 w 1903194"/>
                          <a:gd name="connsiteY45" fmla="*/ 2464498 h 3293173"/>
                          <a:gd name="connsiteX46" fmla="*/ 704850 w 1903194"/>
                          <a:gd name="connsiteY46" fmla="*/ 2964561 h 3293173"/>
                          <a:gd name="connsiteX47" fmla="*/ 728663 w 1903194"/>
                          <a:gd name="connsiteY47" fmla="*/ 3012186 h 3293173"/>
                          <a:gd name="connsiteX48" fmla="*/ 742950 w 1903194"/>
                          <a:gd name="connsiteY48" fmla="*/ 3059811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69988 w 1903194"/>
                          <a:gd name="connsiteY40" fmla="*/ 1189736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23913 w 1903194"/>
                          <a:gd name="connsiteY45" fmla="*/ 2464498 h 3293173"/>
                          <a:gd name="connsiteX46" fmla="*/ 704850 w 1903194"/>
                          <a:gd name="connsiteY46" fmla="*/ 2964561 h 3293173"/>
                          <a:gd name="connsiteX47" fmla="*/ 728663 w 1903194"/>
                          <a:gd name="connsiteY47" fmla="*/ 3012186 h 3293173"/>
                          <a:gd name="connsiteX48" fmla="*/ 742950 w 1903194"/>
                          <a:gd name="connsiteY48" fmla="*/ 3059811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69988 w 1903194"/>
                          <a:gd name="connsiteY40" fmla="*/ 1189736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23913 w 1903194"/>
                          <a:gd name="connsiteY45" fmla="*/ 2464498 h 3293173"/>
                          <a:gd name="connsiteX46" fmla="*/ 704850 w 1903194"/>
                          <a:gd name="connsiteY46" fmla="*/ 2964561 h 3293173"/>
                          <a:gd name="connsiteX47" fmla="*/ 728663 w 1903194"/>
                          <a:gd name="connsiteY47" fmla="*/ 3012186 h 3293173"/>
                          <a:gd name="connsiteX48" fmla="*/ 742950 w 1903194"/>
                          <a:gd name="connsiteY48" fmla="*/ 3059811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69988 w 1903194"/>
                          <a:gd name="connsiteY40" fmla="*/ 1189736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23913 w 1903194"/>
                          <a:gd name="connsiteY45" fmla="*/ 2464498 h 3293173"/>
                          <a:gd name="connsiteX46" fmla="*/ 704850 w 1903194"/>
                          <a:gd name="connsiteY46" fmla="*/ 2964561 h 3293173"/>
                          <a:gd name="connsiteX47" fmla="*/ 728663 w 1903194"/>
                          <a:gd name="connsiteY47" fmla="*/ 3012186 h 3293173"/>
                          <a:gd name="connsiteX48" fmla="*/ 742950 w 1903194"/>
                          <a:gd name="connsiteY48" fmla="*/ 3059811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69988 w 1903194"/>
                          <a:gd name="connsiteY40" fmla="*/ 1189736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23913 w 1903194"/>
                          <a:gd name="connsiteY45" fmla="*/ 2464498 h 3293173"/>
                          <a:gd name="connsiteX46" fmla="*/ 704850 w 1903194"/>
                          <a:gd name="connsiteY46" fmla="*/ 2964561 h 3293173"/>
                          <a:gd name="connsiteX47" fmla="*/ 728663 w 1903194"/>
                          <a:gd name="connsiteY47" fmla="*/ 3012186 h 3293173"/>
                          <a:gd name="connsiteX48" fmla="*/ 742950 w 1903194"/>
                          <a:gd name="connsiteY48" fmla="*/ 3059811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23913 w 1903194"/>
                          <a:gd name="connsiteY45" fmla="*/ 2464498 h 3293173"/>
                          <a:gd name="connsiteX46" fmla="*/ 704850 w 1903194"/>
                          <a:gd name="connsiteY46" fmla="*/ 2964561 h 3293173"/>
                          <a:gd name="connsiteX47" fmla="*/ 728663 w 1903194"/>
                          <a:gd name="connsiteY47" fmla="*/ 3012186 h 3293173"/>
                          <a:gd name="connsiteX48" fmla="*/ 742950 w 1903194"/>
                          <a:gd name="connsiteY48" fmla="*/ 3059811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04850 w 1903194"/>
                          <a:gd name="connsiteY46" fmla="*/ 2964561 h 3293173"/>
                          <a:gd name="connsiteX47" fmla="*/ 728663 w 1903194"/>
                          <a:gd name="connsiteY47" fmla="*/ 3012186 h 3293173"/>
                          <a:gd name="connsiteX48" fmla="*/ 742950 w 1903194"/>
                          <a:gd name="connsiteY48" fmla="*/ 3059811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2950 w 1903194"/>
                          <a:gd name="connsiteY48" fmla="*/ 3059811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62000 w 1903194"/>
                          <a:gd name="connsiteY49" fmla="*/ 3088386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107436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090767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090767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28750 w 1903194"/>
                          <a:gd name="connsiteY79" fmla="*/ 3236023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090767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490663 w 1903194"/>
                          <a:gd name="connsiteY78" fmla="*/ 3293173 h 3293173"/>
                          <a:gd name="connsiteX79" fmla="*/ 1435893 w 1903194"/>
                          <a:gd name="connsiteY79" fmla="*/ 3219355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090767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500188 w 1903194"/>
                          <a:gd name="connsiteY78" fmla="*/ 3288410 h 3293173"/>
                          <a:gd name="connsiteX79" fmla="*/ 1435893 w 1903194"/>
                          <a:gd name="connsiteY79" fmla="*/ 3219355 h 3293173"/>
                          <a:gd name="connsiteX80" fmla="*/ 1300163 w 1903194"/>
                          <a:gd name="connsiteY80" fmla="*/ 317887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090767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500188 w 1903194"/>
                          <a:gd name="connsiteY78" fmla="*/ 3288410 h 3293173"/>
                          <a:gd name="connsiteX79" fmla="*/ 1435893 w 1903194"/>
                          <a:gd name="connsiteY79" fmla="*/ 3219355 h 3293173"/>
                          <a:gd name="connsiteX80" fmla="*/ 1300163 w 1903194"/>
                          <a:gd name="connsiteY80" fmla="*/ 3159823 h 3293173"/>
                          <a:gd name="connsiteX81" fmla="*/ 1200150 w 1903194"/>
                          <a:gd name="connsiteY81" fmla="*/ 3126486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090767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500188 w 1903194"/>
                          <a:gd name="connsiteY78" fmla="*/ 3288410 h 3293173"/>
                          <a:gd name="connsiteX79" fmla="*/ 1435893 w 1903194"/>
                          <a:gd name="connsiteY79" fmla="*/ 3219355 h 3293173"/>
                          <a:gd name="connsiteX80" fmla="*/ 1300163 w 1903194"/>
                          <a:gd name="connsiteY80" fmla="*/ 3159823 h 3293173"/>
                          <a:gd name="connsiteX81" fmla="*/ 1195387 w 1903194"/>
                          <a:gd name="connsiteY81" fmla="*/ 3112199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76275 w 1903194"/>
                          <a:gd name="connsiteY87" fmla="*/ 324078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090767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500188 w 1903194"/>
                          <a:gd name="connsiteY78" fmla="*/ 3288410 h 3293173"/>
                          <a:gd name="connsiteX79" fmla="*/ 1435893 w 1903194"/>
                          <a:gd name="connsiteY79" fmla="*/ 3219355 h 3293173"/>
                          <a:gd name="connsiteX80" fmla="*/ 1300163 w 1903194"/>
                          <a:gd name="connsiteY80" fmla="*/ 3159823 h 3293173"/>
                          <a:gd name="connsiteX81" fmla="*/ 1195387 w 1903194"/>
                          <a:gd name="connsiteY81" fmla="*/ 3112199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92944 w 1903194"/>
                          <a:gd name="connsiteY87" fmla="*/ 3221736 h 3293173"/>
                          <a:gd name="connsiteX88" fmla="*/ 528638 w 1903194"/>
                          <a:gd name="connsiteY88" fmla="*/ 3056636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090767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500188 w 1903194"/>
                          <a:gd name="connsiteY78" fmla="*/ 3288410 h 3293173"/>
                          <a:gd name="connsiteX79" fmla="*/ 1435893 w 1903194"/>
                          <a:gd name="connsiteY79" fmla="*/ 3219355 h 3293173"/>
                          <a:gd name="connsiteX80" fmla="*/ 1300163 w 1903194"/>
                          <a:gd name="connsiteY80" fmla="*/ 3159823 h 3293173"/>
                          <a:gd name="connsiteX81" fmla="*/ 1195387 w 1903194"/>
                          <a:gd name="connsiteY81" fmla="*/ 3112199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92944 w 1903194"/>
                          <a:gd name="connsiteY87" fmla="*/ 3221736 h 3293173"/>
                          <a:gd name="connsiteX88" fmla="*/ 540544 w 1903194"/>
                          <a:gd name="connsiteY88" fmla="*/ 3042348 h 3293173"/>
                          <a:gd name="connsiteX89" fmla="*/ 442913 w 1903194"/>
                          <a:gd name="connsiteY89" fmla="*/ 3035998 h 3293173"/>
                          <a:gd name="connsiteX90" fmla="*/ 319088 w 1903194"/>
                          <a:gd name="connsiteY90" fmla="*/ 3093148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090767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500188 w 1903194"/>
                          <a:gd name="connsiteY78" fmla="*/ 3288410 h 3293173"/>
                          <a:gd name="connsiteX79" fmla="*/ 1435893 w 1903194"/>
                          <a:gd name="connsiteY79" fmla="*/ 3219355 h 3293173"/>
                          <a:gd name="connsiteX80" fmla="*/ 1300163 w 1903194"/>
                          <a:gd name="connsiteY80" fmla="*/ 3159823 h 3293173"/>
                          <a:gd name="connsiteX81" fmla="*/ 1195387 w 1903194"/>
                          <a:gd name="connsiteY81" fmla="*/ 3112199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92944 w 1903194"/>
                          <a:gd name="connsiteY87" fmla="*/ 3221736 h 3293173"/>
                          <a:gd name="connsiteX88" fmla="*/ 540544 w 1903194"/>
                          <a:gd name="connsiteY88" fmla="*/ 3042348 h 3293173"/>
                          <a:gd name="connsiteX89" fmla="*/ 442913 w 1903194"/>
                          <a:gd name="connsiteY89" fmla="*/ 3035998 h 3293173"/>
                          <a:gd name="connsiteX90" fmla="*/ 323851 w 1903194"/>
                          <a:gd name="connsiteY90" fmla="*/ 3100291 h 3293173"/>
                          <a:gd name="connsiteX91" fmla="*/ 295275 w 1903194"/>
                          <a:gd name="connsiteY91" fmla="*/ 3159823 h 3293173"/>
                          <a:gd name="connsiteX92" fmla="*/ 295275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293173"/>
                          <a:gd name="connsiteX1" fmla="*/ 38100 w 1903194"/>
                          <a:gd name="connsiteY1" fmla="*/ 3112198 h 3293173"/>
                          <a:gd name="connsiteX2" fmla="*/ 61913 w 1903194"/>
                          <a:gd name="connsiteY2" fmla="*/ 2874073 h 3293173"/>
                          <a:gd name="connsiteX3" fmla="*/ 142875 w 1903194"/>
                          <a:gd name="connsiteY3" fmla="*/ 2745486 h 3293173"/>
                          <a:gd name="connsiteX4" fmla="*/ 206375 w 1903194"/>
                          <a:gd name="connsiteY4" fmla="*/ 2661348 h 3293173"/>
                          <a:gd name="connsiteX5" fmla="*/ 276225 w 1903194"/>
                          <a:gd name="connsiteY5" fmla="*/ 2605786 h 3293173"/>
                          <a:gd name="connsiteX6" fmla="*/ 428625 w 1903194"/>
                          <a:gd name="connsiteY6" fmla="*/ 2543873 h 3293173"/>
                          <a:gd name="connsiteX7" fmla="*/ 557213 w 1903194"/>
                          <a:gd name="connsiteY7" fmla="*/ 2469261 h 3293173"/>
                          <a:gd name="connsiteX8" fmla="*/ 590550 w 1903194"/>
                          <a:gd name="connsiteY8" fmla="*/ 2393061 h 3293173"/>
                          <a:gd name="connsiteX9" fmla="*/ 600075 w 1903194"/>
                          <a:gd name="connsiteY9" fmla="*/ 2374011 h 3293173"/>
                          <a:gd name="connsiteX10" fmla="*/ 609600 w 1903194"/>
                          <a:gd name="connsiteY10" fmla="*/ 2283523 h 3293173"/>
                          <a:gd name="connsiteX11" fmla="*/ 633413 w 1903194"/>
                          <a:gd name="connsiteY11" fmla="*/ 2150173 h 3293173"/>
                          <a:gd name="connsiteX12" fmla="*/ 647700 w 1903194"/>
                          <a:gd name="connsiteY12" fmla="*/ 2040636 h 3293173"/>
                          <a:gd name="connsiteX13" fmla="*/ 738188 w 1903194"/>
                          <a:gd name="connsiteY13" fmla="*/ 1740598 h 3293173"/>
                          <a:gd name="connsiteX14" fmla="*/ 781050 w 1903194"/>
                          <a:gd name="connsiteY14" fmla="*/ 1540573 h 3293173"/>
                          <a:gd name="connsiteX15" fmla="*/ 838200 w 1903194"/>
                          <a:gd name="connsiteY15" fmla="*/ 1292923 h 3293173"/>
                          <a:gd name="connsiteX16" fmla="*/ 966788 w 1903194"/>
                          <a:gd name="connsiteY16" fmla="*/ 1064323 h 3293173"/>
                          <a:gd name="connsiteX17" fmla="*/ 1100138 w 1903194"/>
                          <a:gd name="connsiteY17" fmla="*/ 969073 h 3293173"/>
                          <a:gd name="connsiteX18" fmla="*/ 1114425 w 1903194"/>
                          <a:gd name="connsiteY18" fmla="*/ 935736 h 3293173"/>
                          <a:gd name="connsiteX19" fmla="*/ 1114425 w 1903194"/>
                          <a:gd name="connsiteY19" fmla="*/ 888111 h 3293173"/>
                          <a:gd name="connsiteX20" fmla="*/ 1119188 w 1903194"/>
                          <a:gd name="connsiteY20" fmla="*/ 850011 h 3293173"/>
                          <a:gd name="connsiteX21" fmla="*/ 1090613 w 1903194"/>
                          <a:gd name="connsiteY21" fmla="*/ 759523 h 3293173"/>
                          <a:gd name="connsiteX22" fmla="*/ 1124744 w 1903194"/>
                          <a:gd name="connsiteY22" fmla="*/ 665860 h 3293173"/>
                          <a:gd name="connsiteX23" fmla="*/ 1297781 w 1903194"/>
                          <a:gd name="connsiteY23" fmla="*/ 538067 h 3293173"/>
                          <a:gd name="connsiteX24" fmla="*/ 1465263 w 1903194"/>
                          <a:gd name="connsiteY24" fmla="*/ 396780 h 3293173"/>
                          <a:gd name="connsiteX25" fmla="*/ 1652588 w 1903194"/>
                          <a:gd name="connsiteY25" fmla="*/ 353123 h 3293173"/>
                          <a:gd name="connsiteX26" fmla="*/ 1740694 w 1903194"/>
                          <a:gd name="connsiteY26" fmla="*/ 318992 h 3293173"/>
                          <a:gd name="connsiteX27" fmla="*/ 1828006 w 1903194"/>
                          <a:gd name="connsiteY27" fmla="*/ 123729 h 3293173"/>
                          <a:gd name="connsiteX28" fmla="*/ 1357093 w 1903194"/>
                          <a:gd name="connsiteY28" fmla="*/ 32949 h 3293173"/>
                          <a:gd name="connsiteX29" fmla="*/ 1145161 w 1903194"/>
                          <a:gd name="connsiteY29" fmla="*/ 4372 h 3293173"/>
                          <a:gd name="connsiteX30" fmla="*/ 1903194 w 1903194"/>
                          <a:gd name="connsiteY30" fmla="*/ 1195 h 3293173"/>
                          <a:gd name="connsiteX31" fmla="*/ 1892300 w 1903194"/>
                          <a:gd name="connsiteY31" fmla="*/ 245173 h 3293173"/>
                          <a:gd name="connsiteX32" fmla="*/ 1883569 w 1903194"/>
                          <a:gd name="connsiteY32" fmla="*/ 516636 h 3293173"/>
                          <a:gd name="connsiteX33" fmla="*/ 1735931 w 1903194"/>
                          <a:gd name="connsiteY33" fmla="*/ 597599 h 3293173"/>
                          <a:gd name="connsiteX34" fmla="*/ 1574006 w 1903194"/>
                          <a:gd name="connsiteY34" fmla="*/ 692848 h 3293173"/>
                          <a:gd name="connsiteX35" fmla="*/ 1488281 w 1903194"/>
                          <a:gd name="connsiteY35" fmla="*/ 745236 h 3293173"/>
                          <a:gd name="connsiteX36" fmla="*/ 1452563 w 1903194"/>
                          <a:gd name="connsiteY36" fmla="*/ 780955 h 3293173"/>
                          <a:gd name="connsiteX37" fmla="*/ 1393031 w 1903194"/>
                          <a:gd name="connsiteY37" fmla="*/ 835723 h 3293173"/>
                          <a:gd name="connsiteX38" fmla="*/ 1333500 w 1903194"/>
                          <a:gd name="connsiteY38" fmla="*/ 876999 h 3293173"/>
                          <a:gd name="connsiteX39" fmla="*/ 1257300 w 1903194"/>
                          <a:gd name="connsiteY39" fmla="*/ 950023 h 3293173"/>
                          <a:gd name="connsiteX40" fmla="*/ 1189038 w 1903194"/>
                          <a:gd name="connsiteY40" fmla="*/ 1184974 h 3293173"/>
                          <a:gd name="connsiteX41" fmla="*/ 1139825 w 1903194"/>
                          <a:gd name="connsiteY41" fmla="*/ 1326261 h 3293173"/>
                          <a:gd name="connsiteX42" fmla="*/ 1133475 w 1903194"/>
                          <a:gd name="connsiteY42" fmla="*/ 1378648 h 3293173"/>
                          <a:gd name="connsiteX43" fmla="*/ 1123950 w 1903194"/>
                          <a:gd name="connsiteY43" fmla="*/ 1421511 h 3293173"/>
                          <a:gd name="connsiteX44" fmla="*/ 1090613 w 1903194"/>
                          <a:gd name="connsiteY44" fmla="*/ 1531048 h 3293173"/>
                          <a:gd name="connsiteX45" fmla="*/ 838201 w 1903194"/>
                          <a:gd name="connsiteY45" fmla="*/ 2464498 h 3293173"/>
                          <a:gd name="connsiteX46" fmla="*/ 733425 w 1903194"/>
                          <a:gd name="connsiteY46" fmla="*/ 2950274 h 3293173"/>
                          <a:gd name="connsiteX47" fmla="*/ 728663 w 1903194"/>
                          <a:gd name="connsiteY47" fmla="*/ 3012186 h 3293173"/>
                          <a:gd name="connsiteX48" fmla="*/ 740569 w 1903194"/>
                          <a:gd name="connsiteY48" fmla="*/ 3045524 h 3293173"/>
                          <a:gd name="connsiteX49" fmla="*/ 771525 w 1903194"/>
                          <a:gd name="connsiteY49" fmla="*/ 3076480 h 3293173"/>
                          <a:gd name="connsiteX50" fmla="*/ 857250 w 1903194"/>
                          <a:gd name="connsiteY50" fmla="*/ 3090767 h 3293173"/>
                          <a:gd name="connsiteX51" fmla="*/ 1071563 w 1903194"/>
                          <a:gd name="connsiteY51" fmla="*/ 2959798 h 3293173"/>
                          <a:gd name="connsiteX52" fmla="*/ 1166813 w 1903194"/>
                          <a:gd name="connsiteY52" fmla="*/ 2840736 h 3293173"/>
                          <a:gd name="connsiteX53" fmla="*/ 1195388 w 1903194"/>
                          <a:gd name="connsiteY53" fmla="*/ 2793111 h 3293173"/>
                          <a:gd name="connsiteX54" fmla="*/ 1263650 w 1903194"/>
                          <a:gd name="connsiteY54" fmla="*/ 2699448 h 3293173"/>
                          <a:gd name="connsiteX55" fmla="*/ 1338263 w 1903194"/>
                          <a:gd name="connsiteY55" fmla="*/ 2616898 h 3293173"/>
                          <a:gd name="connsiteX56" fmla="*/ 1333500 w 1903194"/>
                          <a:gd name="connsiteY56" fmla="*/ 2593086 h 3293173"/>
                          <a:gd name="connsiteX57" fmla="*/ 1389063 w 1903194"/>
                          <a:gd name="connsiteY57" fmla="*/ 2564511 h 3293173"/>
                          <a:gd name="connsiteX58" fmla="*/ 1490663 w 1903194"/>
                          <a:gd name="connsiteY58" fmla="*/ 2578798 h 3293173"/>
                          <a:gd name="connsiteX59" fmla="*/ 1566863 w 1903194"/>
                          <a:gd name="connsiteY59" fmla="*/ 2612136 h 3293173"/>
                          <a:gd name="connsiteX60" fmla="*/ 1624013 w 1903194"/>
                          <a:gd name="connsiteY60" fmla="*/ 2550223 h 3293173"/>
                          <a:gd name="connsiteX61" fmla="*/ 1719263 w 1903194"/>
                          <a:gd name="connsiteY61" fmla="*/ 2545461 h 3293173"/>
                          <a:gd name="connsiteX62" fmla="*/ 1868488 w 1903194"/>
                          <a:gd name="connsiteY62" fmla="*/ 2453386 h 3293173"/>
                          <a:gd name="connsiteX63" fmla="*/ 1766888 w 1903194"/>
                          <a:gd name="connsiteY63" fmla="*/ 2535936 h 3293173"/>
                          <a:gd name="connsiteX64" fmla="*/ 1695450 w 1903194"/>
                          <a:gd name="connsiteY64" fmla="*/ 2583561 h 3293173"/>
                          <a:gd name="connsiteX65" fmla="*/ 1716088 w 1903194"/>
                          <a:gd name="connsiteY65" fmla="*/ 2650236 h 3293173"/>
                          <a:gd name="connsiteX66" fmla="*/ 1757363 w 1903194"/>
                          <a:gd name="connsiteY66" fmla="*/ 2702623 h 3293173"/>
                          <a:gd name="connsiteX67" fmla="*/ 1758950 w 1903194"/>
                          <a:gd name="connsiteY67" fmla="*/ 2686748 h 3293173"/>
                          <a:gd name="connsiteX68" fmla="*/ 1633538 w 1903194"/>
                          <a:gd name="connsiteY68" fmla="*/ 2658173 h 3293173"/>
                          <a:gd name="connsiteX69" fmla="*/ 1562100 w 1903194"/>
                          <a:gd name="connsiteY69" fmla="*/ 2650236 h 3293173"/>
                          <a:gd name="connsiteX70" fmla="*/ 1485900 w 1903194"/>
                          <a:gd name="connsiteY70" fmla="*/ 2669286 h 3293173"/>
                          <a:gd name="connsiteX71" fmla="*/ 1444625 w 1903194"/>
                          <a:gd name="connsiteY71" fmla="*/ 2696273 h 3293173"/>
                          <a:gd name="connsiteX72" fmla="*/ 1400175 w 1903194"/>
                          <a:gd name="connsiteY72" fmla="*/ 2874073 h 3293173"/>
                          <a:gd name="connsiteX73" fmla="*/ 1409700 w 1903194"/>
                          <a:gd name="connsiteY73" fmla="*/ 2945511 h 3293173"/>
                          <a:gd name="connsiteX74" fmla="*/ 1524000 w 1903194"/>
                          <a:gd name="connsiteY74" fmla="*/ 3045523 h 3293173"/>
                          <a:gd name="connsiteX75" fmla="*/ 1624013 w 1903194"/>
                          <a:gd name="connsiteY75" fmla="*/ 3140773 h 3293173"/>
                          <a:gd name="connsiteX76" fmla="*/ 1733550 w 1903194"/>
                          <a:gd name="connsiteY76" fmla="*/ 3245548 h 3293173"/>
                          <a:gd name="connsiteX77" fmla="*/ 1781175 w 1903194"/>
                          <a:gd name="connsiteY77" fmla="*/ 3293173 h 3293173"/>
                          <a:gd name="connsiteX78" fmla="*/ 1500188 w 1903194"/>
                          <a:gd name="connsiteY78" fmla="*/ 3288410 h 3293173"/>
                          <a:gd name="connsiteX79" fmla="*/ 1435893 w 1903194"/>
                          <a:gd name="connsiteY79" fmla="*/ 3219355 h 3293173"/>
                          <a:gd name="connsiteX80" fmla="*/ 1300163 w 1903194"/>
                          <a:gd name="connsiteY80" fmla="*/ 3159823 h 3293173"/>
                          <a:gd name="connsiteX81" fmla="*/ 1195387 w 1903194"/>
                          <a:gd name="connsiteY81" fmla="*/ 3112199 h 3293173"/>
                          <a:gd name="connsiteX82" fmla="*/ 1047750 w 1903194"/>
                          <a:gd name="connsiteY82" fmla="*/ 3150298 h 3293173"/>
                          <a:gd name="connsiteX83" fmla="*/ 1047750 w 1903194"/>
                          <a:gd name="connsiteY83" fmla="*/ 3193161 h 3293173"/>
                          <a:gd name="connsiteX84" fmla="*/ 1109663 w 1903194"/>
                          <a:gd name="connsiteY84" fmla="*/ 3293173 h 3293173"/>
                          <a:gd name="connsiteX85" fmla="*/ 857250 w 1903194"/>
                          <a:gd name="connsiteY85" fmla="*/ 3293173 h 3293173"/>
                          <a:gd name="connsiteX86" fmla="*/ 747713 w 1903194"/>
                          <a:gd name="connsiteY86" fmla="*/ 3255073 h 3293173"/>
                          <a:gd name="connsiteX87" fmla="*/ 692944 w 1903194"/>
                          <a:gd name="connsiteY87" fmla="*/ 3221736 h 3293173"/>
                          <a:gd name="connsiteX88" fmla="*/ 540544 w 1903194"/>
                          <a:gd name="connsiteY88" fmla="*/ 3042348 h 3293173"/>
                          <a:gd name="connsiteX89" fmla="*/ 442913 w 1903194"/>
                          <a:gd name="connsiteY89" fmla="*/ 3035998 h 3293173"/>
                          <a:gd name="connsiteX90" fmla="*/ 323851 w 1903194"/>
                          <a:gd name="connsiteY90" fmla="*/ 3100291 h 3293173"/>
                          <a:gd name="connsiteX91" fmla="*/ 295275 w 1903194"/>
                          <a:gd name="connsiteY91" fmla="*/ 3159823 h 3293173"/>
                          <a:gd name="connsiteX92" fmla="*/ 321469 w 1903194"/>
                          <a:gd name="connsiteY92" fmla="*/ 3226498 h 3293173"/>
                          <a:gd name="connsiteX93" fmla="*/ 304800 w 1903194"/>
                          <a:gd name="connsiteY93" fmla="*/ 3283648 h 3293173"/>
                          <a:gd name="connsiteX94" fmla="*/ 0 w 1903194"/>
                          <a:gd name="connsiteY94" fmla="*/ 3274123 h 3293173"/>
                          <a:gd name="connsiteX0" fmla="*/ 0 w 1903194"/>
                          <a:gd name="connsiteY0" fmla="*/ 3274123 h 3314604"/>
                          <a:gd name="connsiteX1" fmla="*/ 38100 w 1903194"/>
                          <a:gd name="connsiteY1" fmla="*/ 3112198 h 3314604"/>
                          <a:gd name="connsiteX2" fmla="*/ 61913 w 1903194"/>
                          <a:gd name="connsiteY2" fmla="*/ 2874073 h 3314604"/>
                          <a:gd name="connsiteX3" fmla="*/ 142875 w 1903194"/>
                          <a:gd name="connsiteY3" fmla="*/ 2745486 h 3314604"/>
                          <a:gd name="connsiteX4" fmla="*/ 206375 w 1903194"/>
                          <a:gd name="connsiteY4" fmla="*/ 2661348 h 3314604"/>
                          <a:gd name="connsiteX5" fmla="*/ 276225 w 1903194"/>
                          <a:gd name="connsiteY5" fmla="*/ 2605786 h 3314604"/>
                          <a:gd name="connsiteX6" fmla="*/ 428625 w 1903194"/>
                          <a:gd name="connsiteY6" fmla="*/ 2543873 h 3314604"/>
                          <a:gd name="connsiteX7" fmla="*/ 557213 w 1903194"/>
                          <a:gd name="connsiteY7" fmla="*/ 2469261 h 3314604"/>
                          <a:gd name="connsiteX8" fmla="*/ 590550 w 1903194"/>
                          <a:gd name="connsiteY8" fmla="*/ 2393061 h 3314604"/>
                          <a:gd name="connsiteX9" fmla="*/ 600075 w 1903194"/>
                          <a:gd name="connsiteY9" fmla="*/ 2374011 h 3314604"/>
                          <a:gd name="connsiteX10" fmla="*/ 609600 w 1903194"/>
                          <a:gd name="connsiteY10" fmla="*/ 2283523 h 3314604"/>
                          <a:gd name="connsiteX11" fmla="*/ 633413 w 1903194"/>
                          <a:gd name="connsiteY11" fmla="*/ 2150173 h 3314604"/>
                          <a:gd name="connsiteX12" fmla="*/ 647700 w 1903194"/>
                          <a:gd name="connsiteY12" fmla="*/ 2040636 h 3314604"/>
                          <a:gd name="connsiteX13" fmla="*/ 738188 w 1903194"/>
                          <a:gd name="connsiteY13" fmla="*/ 1740598 h 3314604"/>
                          <a:gd name="connsiteX14" fmla="*/ 781050 w 1903194"/>
                          <a:gd name="connsiteY14" fmla="*/ 1540573 h 3314604"/>
                          <a:gd name="connsiteX15" fmla="*/ 838200 w 1903194"/>
                          <a:gd name="connsiteY15" fmla="*/ 1292923 h 3314604"/>
                          <a:gd name="connsiteX16" fmla="*/ 966788 w 1903194"/>
                          <a:gd name="connsiteY16" fmla="*/ 1064323 h 3314604"/>
                          <a:gd name="connsiteX17" fmla="*/ 1100138 w 1903194"/>
                          <a:gd name="connsiteY17" fmla="*/ 969073 h 3314604"/>
                          <a:gd name="connsiteX18" fmla="*/ 1114425 w 1903194"/>
                          <a:gd name="connsiteY18" fmla="*/ 935736 h 3314604"/>
                          <a:gd name="connsiteX19" fmla="*/ 1114425 w 1903194"/>
                          <a:gd name="connsiteY19" fmla="*/ 888111 h 3314604"/>
                          <a:gd name="connsiteX20" fmla="*/ 1119188 w 1903194"/>
                          <a:gd name="connsiteY20" fmla="*/ 850011 h 3314604"/>
                          <a:gd name="connsiteX21" fmla="*/ 1090613 w 1903194"/>
                          <a:gd name="connsiteY21" fmla="*/ 759523 h 3314604"/>
                          <a:gd name="connsiteX22" fmla="*/ 1124744 w 1903194"/>
                          <a:gd name="connsiteY22" fmla="*/ 665860 h 3314604"/>
                          <a:gd name="connsiteX23" fmla="*/ 1297781 w 1903194"/>
                          <a:gd name="connsiteY23" fmla="*/ 538067 h 3314604"/>
                          <a:gd name="connsiteX24" fmla="*/ 1465263 w 1903194"/>
                          <a:gd name="connsiteY24" fmla="*/ 396780 h 3314604"/>
                          <a:gd name="connsiteX25" fmla="*/ 1652588 w 1903194"/>
                          <a:gd name="connsiteY25" fmla="*/ 353123 h 3314604"/>
                          <a:gd name="connsiteX26" fmla="*/ 1740694 w 1903194"/>
                          <a:gd name="connsiteY26" fmla="*/ 318992 h 3314604"/>
                          <a:gd name="connsiteX27" fmla="*/ 1828006 w 1903194"/>
                          <a:gd name="connsiteY27" fmla="*/ 123729 h 3314604"/>
                          <a:gd name="connsiteX28" fmla="*/ 1357093 w 1903194"/>
                          <a:gd name="connsiteY28" fmla="*/ 32949 h 3314604"/>
                          <a:gd name="connsiteX29" fmla="*/ 1145161 w 1903194"/>
                          <a:gd name="connsiteY29" fmla="*/ 4372 h 3314604"/>
                          <a:gd name="connsiteX30" fmla="*/ 1903194 w 1903194"/>
                          <a:gd name="connsiteY30" fmla="*/ 1195 h 3314604"/>
                          <a:gd name="connsiteX31" fmla="*/ 1892300 w 1903194"/>
                          <a:gd name="connsiteY31" fmla="*/ 245173 h 3314604"/>
                          <a:gd name="connsiteX32" fmla="*/ 1883569 w 1903194"/>
                          <a:gd name="connsiteY32" fmla="*/ 516636 h 3314604"/>
                          <a:gd name="connsiteX33" fmla="*/ 1735931 w 1903194"/>
                          <a:gd name="connsiteY33" fmla="*/ 597599 h 3314604"/>
                          <a:gd name="connsiteX34" fmla="*/ 1574006 w 1903194"/>
                          <a:gd name="connsiteY34" fmla="*/ 692848 h 3314604"/>
                          <a:gd name="connsiteX35" fmla="*/ 1488281 w 1903194"/>
                          <a:gd name="connsiteY35" fmla="*/ 745236 h 3314604"/>
                          <a:gd name="connsiteX36" fmla="*/ 1452563 w 1903194"/>
                          <a:gd name="connsiteY36" fmla="*/ 780955 h 3314604"/>
                          <a:gd name="connsiteX37" fmla="*/ 1393031 w 1903194"/>
                          <a:gd name="connsiteY37" fmla="*/ 835723 h 3314604"/>
                          <a:gd name="connsiteX38" fmla="*/ 1333500 w 1903194"/>
                          <a:gd name="connsiteY38" fmla="*/ 876999 h 3314604"/>
                          <a:gd name="connsiteX39" fmla="*/ 1257300 w 1903194"/>
                          <a:gd name="connsiteY39" fmla="*/ 950023 h 3314604"/>
                          <a:gd name="connsiteX40" fmla="*/ 1189038 w 1903194"/>
                          <a:gd name="connsiteY40" fmla="*/ 1184974 h 3314604"/>
                          <a:gd name="connsiteX41" fmla="*/ 1139825 w 1903194"/>
                          <a:gd name="connsiteY41" fmla="*/ 1326261 h 3314604"/>
                          <a:gd name="connsiteX42" fmla="*/ 1133475 w 1903194"/>
                          <a:gd name="connsiteY42" fmla="*/ 1378648 h 3314604"/>
                          <a:gd name="connsiteX43" fmla="*/ 1123950 w 1903194"/>
                          <a:gd name="connsiteY43" fmla="*/ 1421511 h 3314604"/>
                          <a:gd name="connsiteX44" fmla="*/ 1090613 w 1903194"/>
                          <a:gd name="connsiteY44" fmla="*/ 1531048 h 3314604"/>
                          <a:gd name="connsiteX45" fmla="*/ 838201 w 1903194"/>
                          <a:gd name="connsiteY45" fmla="*/ 2464498 h 3314604"/>
                          <a:gd name="connsiteX46" fmla="*/ 733425 w 1903194"/>
                          <a:gd name="connsiteY46" fmla="*/ 2950274 h 3314604"/>
                          <a:gd name="connsiteX47" fmla="*/ 728663 w 1903194"/>
                          <a:gd name="connsiteY47" fmla="*/ 3012186 h 3314604"/>
                          <a:gd name="connsiteX48" fmla="*/ 740569 w 1903194"/>
                          <a:gd name="connsiteY48" fmla="*/ 3045524 h 3314604"/>
                          <a:gd name="connsiteX49" fmla="*/ 771525 w 1903194"/>
                          <a:gd name="connsiteY49" fmla="*/ 3076480 h 3314604"/>
                          <a:gd name="connsiteX50" fmla="*/ 857250 w 1903194"/>
                          <a:gd name="connsiteY50" fmla="*/ 3090767 h 3314604"/>
                          <a:gd name="connsiteX51" fmla="*/ 1071563 w 1903194"/>
                          <a:gd name="connsiteY51" fmla="*/ 2959798 h 3314604"/>
                          <a:gd name="connsiteX52" fmla="*/ 1166813 w 1903194"/>
                          <a:gd name="connsiteY52" fmla="*/ 2840736 h 3314604"/>
                          <a:gd name="connsiteX53" fmla="*/ 1195388 w 1903194"/>
                          <a:gd name="connsiteY53" fmla="*/ 2793111 h 3314604"/>
                          <a:gd name="connsiteX54" fmla="*/ 1263650 w 1903194"/>
                          <a:gd name="connsiteY54" fmla="*/ 2699448 h 3314604"/>
                          <a:gd name="connsiteX55" fmla="*/ 1338263 w 1903194"/>
                          <a:gd name="connsiteY55" fmla="*/ 2616898 h 3314604"/>
                          <a:gd name="connsiteX56" fmla="*/ 1333500 w 1903194"/>
                          <a:gd name="connsiteY56" fmla="*/ 2593086 h 3314604"/>
                          <a:gd name="connsiteX57" fmla="*/ 1389063 w 1903194"/>
                          <a:gd name="connsiteY57" fmla="*/ 2564511 h 3314604"/>
                          <a:gd name="connsiteX58" fmla="*/ 1490663 w 1903194"/>
                          <a:gd name="connsiteY58" fmla="*/ 2578798 h 3314604"/>
                          <a:gd name="connsiteX59" fmla="*/ 1566863 w 1903194"/>
                          <a:gd name="connsiteY59" fmla="*/ 2612136 h 3314604"/>
                          <a:gd name="connsiteX60" fmla="*/ 1624013 w 1903194"/>
                          <a:gd name="connsiteY60" fmla="*/ 2550223 h 3314604"/>
                          <a:gd name="connsiteX61" fmla="*/ 1719263 w 1903194"/>
                          <a:gd name="connsiteY61" fmla="*/ 2545461 h 3314604"/>
                          <a:gd name="connsiteX62" fmla="*/ 1868488 w 1903194"/>
                          <a:gd name="connsiteY62" fmla="*/ 2453386 h 3314604"/>
                          <a:gd name="connsiteX63" fmla="*/ 1766888 w 1903194"/>
                          <a:gd name="connsiteY63" fmla="*/ 2535936 h 3314604"/>
                          <a:gd name="connsiteX64" fmla="*/ 1695450 w 1903194"/>
                          <a:gd name="connsiteY64" fmla="*/ 2583561 h 3314604"/>
                          <a:gd name="connsiteX65" fmla="*/ 1716088 w 1903194"/>
                          <a:gd name="connsiteY65" fmla="*/ 2650236 h 3314604"/>
                          <a:gd name="connsiteX66" fmla="*/ 1757363 w 1903194"/>
                          <a:gd name="connsiteY66" fmla="*/ 2702623 h 3314604"/>
                          <a:gd name="connsiteX67" fmla="*/ 1758950 w 1903194"/>
                          <a:gd name="connsiteY67" fmla="*/ 2686748 h 3314604"/>
                          <a:gd name="connsiteX68" fmla="*/ 1633538 w 1903194"/>
                          <a:gd name="connsiteY68" fmla="*/ 2658173 h 3314604"/>
                          <a:gd name="connsiteX69" fmla="*/ 1562100 w 1903194"/>
                          <a:gd name="connsiteY69" fmla="*/ 2650236 h 3314604"/>
                          <a:gd name="connsiteX70" fmla="*/ 1485900 w 1903194"/>
                          <a:gd name="connsiteY70" fmla="*/ 2669286 h 3314604"/>
                          <a:gd name="connsiteX71" fmla="*/ 1444625 w 1903194"/>
                          <a:gd name="connsiteY71" fmla="*/ 2696273 h 3314604"/>
                          <a:gd name="connsiteX72" fmla="*/ 1400175 w 1903194"/>
                          <a:gd name="connsiteY72" fmla="*/ 2874073 h 3314604"/>
                          <a:gd name="connsiteX73" fmla="*/ 1409700 w 1903194"/>
                          <a:gd name="connsiteY73" fmla="*/ 2945511 h 3314604"/>
                          <a:gd name="connsiteX74" fmla="*/ 1524000 w 1903194"/>
                          <a:gd name="connsiteY74" fmla="*/ 3045523 h 3314604"/>
                          <a:gd name="connsiteX75" fmla="*/ 1624013 w 1903194"/>
                          <a:gd name="connsiteY75" fmla="*/ 3140773 h 3314604"/>
                          <a:gd name="connsiteX76" fmla="*/ 1733550 w 1903194"/>
                          <a:gd name="connsiteY76" fmla="*/ 3245548 h 3314604"/>
                          <a:gd name="connsiteX77" fmla="*/ 1781175 w 1903194"/>
                          <a:gd name="connsiteY77" fmla="*/ 3293173 h 3314604"/>
                          <a:gd name="connsiteX78" fmla="*/ 1500188 w 1903194"/>
                          <a:gd name="connsiteY78" fmla="*/ 3288410 h 3314604"/>
                          <a:gd name="connsiteX79" fmla="*/ 1435893 w 1903194"/>
                          <a:gd name="connsiteY79" fmla="*/ 3219355 h 3314604"/>
                          <a:gd name="connsiteX80" fmla="*/ 1300163 w 1903194"/>
                          <a:gd name="connsiteY80" fmla="*/ 3159823 h 3314604"/>
                          <a:gd name="connsiteX81" fmla="*/ 1195387 w 1903194"/>
                          <a:gd name="connsiteY81" fmla="*/ 3112199 h 3314604"/>
                          <a:gd name="connsiteX82" fmla="*/ 1047750 w 1903194"/>
                          <a:gd name="connsiteY82" fmla="*/ 3150298 h 3314604"/>
                          <a:gd name="connsiteX83" fmla="*/ 1047750 w 1903194"/>
                          <a:gd name="connsiteY83" fmla="*/ 3193161 h 3314604"/>
                          <a:gd name="connsiteX84" fmla="*/ 1109663 w 1903194"/>
                          <a:gd name="connsiteY84" fmla="*/ 3293173 h 3314604"/>
                          <a:gd name="connsiteX85" fmla="*/ 857250 w 1903194"/>
                          <a:gd name="connsiteY85" fmla="*/ 3293173 h 3314604"/>
                          <a:gd name="connsiteX86" fmla="*/ 747713 w 1903194"/>
                          <a:gd name="connsiteY86" fmla="*/ 3255073 h 3314604"/>
                          <a:gd name="connsiteX87" fmla="*/ 692944 w 1903194"/>
                          <a:gd name="connsiteY87" fmla="*/ 3221736 h 3314604"/>
                          <a:gd name="connsiteX88" fmla="*/ 540544 w 1903194"/>
                          <a:gd name="connsiteY88" fmla="*/ 3042348 h 3314604"/>
                          <a:gd name="connsiteX89" fmla="*/ 442913 w 1903194"/>
                          <a:gd name="connsiteY89" fmla="*/ 3035998 h 3314604"/>
                          <a:gd name="connsiteX90" fmla="*/ 323851 w 1903194"/>
                          <a:gd name="connsiteY90" fmla="*/ 3100291 h 3314604"/>
                          <a:gd name="connsiteX91" fmla="*/ 295275 w 1903194"/>
                          <a:gd name="connsiteY91" fmla="*/ 3159823 h 3314604"/>
                          <a:gd name="connsiteX92" fmla="*/ 321469 w 1903194"/>
                          <a:gd name="connsiteY92" fmla="*/ 3226498 h 3314604"/>
                          <a:gd name="connsiteX93" fmla="*/ 321469 w 1903194"/>
                          <a:gd name="connsiteY93" fmla="*/ 3314604 h 3314604"/>
                          <a:gd name="connsiteX94" fmla="*/ 0 w 1903194"/>
                          <a:gd name="connsiteY94" fmla="*/ 3274123 h 3314604"/>
                          <a:gd name="connsiteX0" fmla="*/ 0 w 1869856"/>
                          <a:gd name="connsiteY0" fmla="*/ 3314604 h 3314604"/>
                          <a:gd name="connsiteX1" fmla="*/ 4762 w 1869856"/>
                          <a:gd name="connsiteY1" fmla="*/ 3112198 h 3314604"/>
                          <a:gd name="connsiteX2" fmla="*/ 28575 w 1869856"/>
                          <a:gd name="connsiteY2" fmla="*/ 2874073 h 3314604"/>
                          <a:gd name="connsiteX3" fmla="*/ 109537 w 1869856"/>
                          <a:gd name="connsiteY3" fmla="*/ 2745486 h 3314604"/>
                          <a:gd name="connsiteX4" fmla="*/ 173037 w 1869856"/>
                          <a:gd name="connsiteY4" fmla="*/ 2661348 h 3314604"/>
                          <a:gd name="connsiteX5" fmla="*/ 242887 w 1869856"/>
                          <a:gd name="connsiteY5" fmla="*/ 2605786 h 3314604"/>
                          <a:gd name="connsiteX6" fmla="*/ 395287 w 1869856"/>
                          <a:gd name="connsiteY6" fmla="*/ 2543873 h 3314604"/>
                          <a:gd name="connsiteX7" fmla="*/ 523875 w 1869856"/>
                          <a:gd name="connsiteY7" fmla="*/ 2469261 h 3314604"/>
                          <a:gd name="connsiteX8" fmla="*/ 557212 w 1869856"/>
                          <a:gd name="connsiteY8" fmla="*/ 2393061 h 3314604"/>
                          <a:gd name="connsiteX9" fmla="*/ 566737 w 1869856"/>
                          <a:gd name="connsiteY9" fmla="*/ 2374011 h 3314604"/>
                          <a:gd name="connsiteX10" fmla="*/ 576262 w 1869856"/>
                          <a:gd name="connsiteY10" fmla="*/ 2283523 h 3314604"/>
                          <a:gd name="connsiteX11" fmla="*/ 600075 w 1869856"/>
                          <a:gd name="connsiteY11" fmla="*/ 2150173 h 3314604"/>
                          <a:gd name="connsiteX12" fmla="*/ 614362 w 1869856"/>
                          <a:gd name="connsiteY12" fmla="*/ 2040636 h 3314604"/>
                          <a:gd name="connsiteX13" fmla="*/ 704850 w 1869856"/>
                          <a:gd name="connsiteY13" fmla="*/ 1740598 h 3314604"/>
                          <a:gd name="connsiteX14" fmla="*/ 747712 w 1869856"/>
                          <a:gd name="connsiteY14" fmla="*/ 1540573 h 3314604"/>
                          <a:gd name="connsiteX15" fmla="*/ 804862 w 1869856"/>
                          <a:gd name="connsiteY15" fmla="*/ 1292923 h 3314604"/>
                          <a:gd name="connsiteX16" fmla="*/ 933450 w 1869856"/>
                          <a:gd name="connsiteY16" fmla="*/ 1064323 h 3314604"/>
                          <a:gd name="connsiteX17" fmla="*/ 1066800 w 1869856"/>
                          <a:gd name="connsiteY17" fmla="*/ 969073 h 3314604"/>
                          <a:gd name="connsiteX18" fmla="*/ 1081087 w 1869856"/>
                          <a:gd name="connsiteY18" fmla="*/ 935736 h 3314604"/>
                          <a:gd name="connsiteX19" fmla="*/ 1081087 w 1869856"/>
                          <a:gd name="connsiteY19" fmla="*/ 888111 h 3314604"/>
                          <a:gd name="connsiteX20" fmla="*/ 1085850 w 1869856"/>
                          <a:gd name="connsiteY20" fmla="*/ 850011 h 3314604"/>
                          <a:gd name="connsiteX21" fmla="*/ 1057275 w 1869856"/>
                          <a:gd name="connsiteY21" fmla="*/ 759523 h 3314604"/>
                          <a:gd name="connsiteX22" fmla="*/ 1091406 w 1869856"/>
                          <a:gd name="connsiteY22" fmla="*/ 665860 h 3314604"/>
                          <a:gd name="connsiteX23" fmla="*/ 1264443 w 1869856"/>
                          <a:gd name="connsiteY23" fmla="*/ 538067 h 3314604"/>
                          <a:gd name="connsiteX24" fmla="*/ 1431925 w 1869856"/>
                          <a:gd name="connsiteY24" fmla="*/ 396780 h 3314604"/>
                          <a:gd name="connsiteX25" fmla="*/ 1619250 w 1869856"/>
                          <a:gd name="connsiteY25" fmla="*/ 353123 h 3314604"/>
                          <a:gd name="connsiteX26" fmla="*/ 1707356 w 1869856"/>
                          <a:gd name="connsiteY26" fmla="*/ 318992 h 3314604"/>
                          <a:gd name="connsiteX27" fmla="*/ 1794668 w 1869856"/>
                          <a:gd name="connsiteY27" fmla="*/ 123729 h 3314604"/>
                          <a:gd name="connsiteX28" fmla="*/ 1323755 w 1869856"/>
                          <a:gd name="connsiteY28" fmla="*/ 32949 h 3314604"/>
                          <a:gd name="connsiteX29" fmla="*/ 1111823 w 1869856"/>
                          <a:gd name="connsiteY29" fmla="*/ 4372 h 3314604"/>
                          <a:gd name="connsiteX30" fmla="*/ 1869856 w 1869856"/>
                          <a:gd name="connsiteY30" fmla="*/ 1195 h 3314604"/>
                          <a:gd name="connsiteX31" fmla="*/ 1858962 w 1869856"/>
                          <a:gd name="connsiteY31" fmla="*/ 245173 h 3314604"/>
                          <a:gd name="connsiteX32" fmla="*/ 1850231 w 1869856"/>
                          <a:gd name="connsiteY32" fmla="*/ 516636 h 3314604"/>
                          <a:gd name="connsiteX33" fmla="*/ 1702593 w 1869856"/>
                          <a:gd name="connsiteY33" fmla="*/ 597599 h 3314604"/>
                          <a:gd name="connsiteX34" fmla="*/ 1540668 w 1869856"/>
                          <a:gd name="connsiteY34" fmla="*/ 692848 h 3314604"/>
                          <a:gd name="connsiteX35" fmla="*/ 1454943 w 1869856"/>
                          <a:gd name="connsiteY35" fmla="*/ 745236 h 3314604"/>
                          <a:gd name="connsiteX36" fmla="*/ 1419225 w 1869856"/>
                          <a:gd name="connsiteY36" fmla="*/ 780955 h 3314604"/>
                          <a:gd name="connsiteX37" fmla="*/ 1359693 w 1869856"/>
                          <a:gd name="connsiteY37" fmla="*/ 835723 h 3314604"/>
                          <a:gd name="connsiteX38" fmla="*/ 1300162 w 1869856"/>
                          <a:gd name="connsiteY38" fmla="*/ 876999 h 3314604"/>
                          <a:gd name="connsiteX39" fmla="*/ 1223962 w 1869856"/>
                          <a:gd name="connsiteY39" fmla="*/ 950023 h 3314604"/>
                          <a:gd name="connsiteX40" fmla="*/ 1155700 w 1869856"/>
                          <a:gd name="connsiteY40" fmla="*/ 1184974 h 3314604"/>
                          <a:gd name="connsiteX41" fmla="*/ 1106487 w 1869856"/>
                          <a:gd name="connsiteY41" fmla="*/ 1326261 h 3314604"/>
                          <a:gd name="connsiteX42" fmla="*/ 1100137 w 1869856"/>
                          <a:gd name="connsiteY42" fmla="*/ 1378648 h 3314604"/>
                          <a:gd name="connsiteX43" fmla="*/ 1090612 w 1869856"/>
                          <a:gd name="connsiteY43" fmla="*/ 1421511 h 3314604"/>
                          <a:gd name="connsiteX44" fmla="*/ 1057275 w 1869856"/>
                          <a:gd name="connsiteY44" fmla="*/ 1531048 h 3314604"/>
                          <a:gd name="connsiteX45" fmla="*/ 804863 w 1869856"/>
                          <a:gd name="connsiteY45" fmla="*/ 2464498 h 3314604"/>
                          <a:gd name="connsiteX46" fmla="*/ 700087 w 1869856"/>
                          <a:gd name="connsiteY46" fmla="*/ 2950274 h 3314604"/>
                          <a:gd name="connsiteX47" fmla="*/ 695325 w 1869856"/>
                          <a:gd name="connsiteY47" fmla="*/ 3012186 h 3314604"/>
                          <a:gd name="connsiteX48" fmla="*/ 707231 w 1869856"/>
                          <a:gd name="connsiteY48" fmla="*/ 3045524 h 3314604"/>
                          <a:gd name="connsiteX49" fmla="*/ 738187 w 1869856"/>
                          <a:gd name="connsiteY49" fmla="*/ 3076480 h 3314604"/>
                          <a:gd name="connsiteX50" fmla="*/ 823912 w 1869856"/>
                          <a:gd name="connsiteY50" fmla="*/ 3090767 h 3314604"/>
                          <a:gd name="connsiteX51" fmla="*/ 1038225 w 1869856"/>
                          <a:gd name="connsiteY51" fmla="*/ 2959798 h 3314604"/>
                          <a:gd name="connsiteX52" fmla="*/ 1133475 w 1869856"/>
                          <a:gd name="connsiteY52" fmla="*/ 2840736 h 3314604"/>
                          <a:gd name="connsiteX53" fmla="*/ 1162050 w 1869856"/>
                          <a:gd name="connsiteY53" fmla="*/ 2793111 h 3314604"/>
                          <a:gd name="connsiteX54" fmla="*/ 1230312 w 1869856"/>
                          <a:gd name="connsiteY54" fmla="*/ 2699448 h 3314604"/>
                          <a:gd name="connsiteX55" fmla="*/ 1304925 w 1869856"/>
                          <a:gd name="connsiteY55" fmla="*/ 2616898 h 3314604"/>
                          <a:gd name="connsiteX56" fmla="*/ 1300162 w 1869856"/>
                          <a:gd name="connsiteY56" fmla="*/ 2593086 h 3314604"/>
                          <a:gd name="connsiteX57" fmla="*/ 1355725 w 1869856"/>
                          <a:gd name="connsiteY57" fmla="*/ 2564511 h 3314604"/>
                          <a:gd name="connsiteX58" fmla="*/ 1457325 w 1869856"/>
                          <a:gd name="connsiteY58" fmla="*/ 2578798 h 3314604"/>
                          <a:gd name="connsiteX59" fmla="*/ 1533525 w 1869856"/>
                          <a:gd name="connsiteY59" fmla="*/ 2612136 h 3314604"/>
                          <a:gd name="connsiteX60" fmla="*/ 1590675 w 1869856"/>
                          <a:gd name="connsiteY60" fmla="*/ 2550223 h 3314604"/>
                          <a:gd name="connsiteX61" fmla="*/ 1685925 w 1869856"/>
                          <a:gd name="connsiteY61" fmla="*/ 2545461 h 3314604"/>
                          <a:gd name="connsiteX62" fmla="*/ 1835150 w 1869856"/>
                          <a:gd name="connsiteY62" fmla="*/ 2453386 h 3314604"/>
                          <a:gd name="connsiteX63" fmla="*/ 1733550 w 1869856"/>
                          <a:gd name="connsiteY63" fmla="*/ 2535936 h 3314604"/>
                          <a:gd name="connsiteX64" fmla="*/ 1662112 w 1869856"/>
                          <a:gd name="connsiteY64" fmla="*/ 2583561 h 3314604"/>
                          <a:gd name="connsiteX65" fmla="*/ 1682750 w 1869856"/>
                          <a:gd name="connsiteY65" fmla="*/ 2650236 h 3314604"/>
                          <a:gd name="connsiteX66" fmla="*/ 1724025 w 1869856"/>
                          <a:gd name="connsiteY66" fmla="*/ 2702623 h 3314604"/>
                          <a:gd name="connsiteX67" fmla="*/ 1725612 w 1869856"/>
                          <a:gd name="connsiteY67" fmla="*/ 2686748 h 3314604"/>
                          <a:gd name="connsiteX68" fmla="*/ 1600200 w 1869856"/>
                          <a:gd name="connsiteY68" fmla="*/ 2658173 h 3314604"/>
                          <a:gd name="connsiteX69" fmla="*/ 1528762 w 1869856"/>
                          <a:gd name="connsiteY69" fmla="*/ 2650236 h 3314604"/>
                          <a:gd name="connsiteX70" fmla="*/ 1452562 w 1869856"/>
                          <a:gd name="connsiteY70" fmla="*/ 2669286 h 3314604"/>
                          <a:gd name="connsiteX71" fmla="*/ 1411287 w 1869856"/>
                          <a:gd name="connsiteY71" fmla="*/ 2696273 h 3314604"/>
                          <a:gd name="connsiteX72" fmla="*/ 1366837 w 1869856"/>
                          <a:gd name="connsiteY72" fmla="*/ 2874073 h 3314604"/>
                          <a:gd name="connsiteX73" fmla="*/ 1376362 w 1869856"/>
                          <a:gd name="connsiteY73" fmla="*/ 2945511 h 3314604"/>
                          <a:gd name="connsiteX74" fmla="*/ 1490662 w 1869856"/>
                          <a:gd name="connsiteY74" fmla="*/ 3045523 h 3314604"/>
                          <a:gd name="connsiteX75" fmla="*/ 1590675 w 1869856"/>
                          <a:gd name="connsiteY75" fmla="*/ 3140773 h 3314604"/>
                          <a:gd name="connsiteX76" fmla="*/ 1700212 w 1869856"/>
                          <a:gd name="connsiteY76" fmla="*/ 3245548 h 3314604"/>
                          <a:gd name="connsiteX77" fmla="*/ 1747837 w 1869856"/>
                          <a:gd name="connsiteY77" fmla="*/ 3293173 h 3314604"/>
                          <a:gd name="connsiteX78" fmla="*/ 1466850 w 1869856"/>
                          <a:gd name="connsiteY78" fmla="*/ 3288410 h 3314604"/>
                          <a:gd name="connsiteX79" fmla="*/ 1402555 w 1869856"/>
                          <a:gd name="connsiteY79" fmla="*/ 3219355 h 3314604"/>
                          <a:gd name="connsiteX80" fmla="*/ 1266825 w 1869856"/>
                          <a:gd name="connsiteY80" fmla="*/ 3159823 h 3314604"/>
                          <a:gd name="connsiteX81" fmla="*/ 1162049 w 1869856"/>
                          <a:gd name="connsiteY81" fmla="*/ 3112199 h 3314604"/>
                          <a:gd name="connsiteX82" fmla="*/ 1014412 w 1869856"/>
                          <a:gd name="connsiteY82" fmla="*/ 3150298 h 3314604"/>
                          <a:gd name="connsiteX83" fmla="*/ 1014412 w 1869856"/>
                          <a:gd name="connsiteY83" fmla="*/ 3193161 h 3314604"/>
                          <a:gd name="connsiteX84" fmla="*/ 1076325 w 1869856"/>
                          <a:gd name="connsiteY84" fmla="*/ 3293173 h 3314604"/>
                          <a:gd name="connsiteX85" fmla="*/ 823912 w 1869856"/>
                          <a:gd name="connsiteY85" fmla="*/ 3293173 h 3314604"/>
                          <a:gd name="connsiteX86" fmla="*/ 714375 w 1869856"/>
                          <a:gd name="connsiteY86" fmla="*/ 3255073 h 3314604"/>
                          <a:gd name="connsiteX87" fmla="*/ 659606 w 1869856"/>
                          <a:gd name="connsiteY87" fmla="*/ 3221736 h 3314604"/>
                          <a:gd name="connsiteX88" fmla="*/ 507206 w 1869856"/>
                          <a:gd name="connsiteY88" fmla="*/ 3042348 h 3314604"/>
                          <a:gd name="connsiteX89" fmla="*/ 409575 w 1869856"/>
                          <a:gd name="connsiteY89" fmla="*/ 3035998 h 3314604"/>
                          <a:gd name="connsiteX90" fmla="*/ 290513 w 1869856"/>
                          <a:gd name="connsiteY90" fmla="*/ 3100291 h 3314604"/>
                          <a:gd name="connsiteX91" fmla="*/ 261937 w 1869856"/>
                          <a:gd name="connsiteY91" fmla="*/ 3159823 h 3314604"/>
                          <a:gd name="connsiteX92" fmla="*/ 288131 w 1869856"/>
                          <a:gd name="connsiteY92" fmla="*/ 3226498 h 3314604"/>
                          <a:gd name="connsiteX93" fmla="*/ 288131 w 1869856"/>
                          <a:gd name="connsiteY93" fmla="*/ 3314604 h 3314604"/>
                          <a:gd name="connsiteX94" fmla="*/ 0 w 1869856"/>
                          <a:gd name="connsiteY94" fmla="*/ 3314604 h 3314604"/>
                          <a:gd name="connsiteX0" fmla="*/ 0 w 1869856"/>
                          <a:gd name="connsiteY0" fmla="*/ 3314604 h 3314604"/>
                          <a:gd name="connsiteX1" fmla="*/ 4762 w 1869856"/>
                          <a:gd name="connsiteY1" fmla="*/ 3112198 h 3314604"/>
                          <a:gd name="connsiteX2" fmla="*/ 28575 w 1869856"/>
                          <a:gd name="connsiteY2" fmla="*/ 2874073 h 3314604"/>
                          <a:gd name="connsiteX3" fmla="*/ 109537 w 1869856"/>
                          <a:gd name="connsiteY3" fmla="*/ 2745486 h 3314604"/>
                          <a:gd name="connsiteX4" fmla="*/ 173037 w 1869856"/>
                          <a:gd name="connsiteY4" fmla="*/ 2661348 h 3314604"/>
                          <a:gd name="connsiteX5" fmla="*/ 242887 w 1869856"/>
                          <a:gd name="connsiteY5" fmla="*/ 2605786 h 3314604"/>
                          <a:gd name="connsiteX6" fmla="*/ 395287 w 1869856"/>
                          <a:gd name="connsiteY6" fmla="*/ 2543873 h 3314604"/>
                          <a:gd name="connsiteX7" fmla="*/ 523875 w 1869856"/>
                          <a:gd name="connsiteY7" fmla="*/ 2469261 h 3314604"/>
                          <a:gd name="connsiteX8" fmla="*/ 557212 w 1869856"/>
                          <a:gd name="connsiteY8" fmla="*/ 2393061 h 3314604"/>
                          <a:gd name="connsiteX9" fmla="*/ 566737 w 1869856"/>
                          <a:gd name="connsiteY9" fmla="*/ 2374011 h 3314604"/>
                          <a:gd name="connsiteX10" fmla="*/ 576262 w 1869856"/>
                          <a:gd name="connsiteY10" fmla="*/ 2283523 h 3314604"/>
                          <a:gd name="connsiteX11" fmla="*/ 600075 w 1869856"/>
                          <a:gd name="connsiteY11" fmla="*/ 2150173 h 3314604"/>
                          <a:gd name="connsiteX12" fmla="*/ 614362 w 1869856"/>
                          <a:gd name="connsiteY12" fmla="*/ 2040636 h 3314604"/>
                          <a:gd name="connsiteX13" fmla="*/ 704850 w 1869856"/>
                          <a:gd name="connsiteY13" fmla="*/ 1740598 h 3314604"/>
                          <a:gd name="connsiteX14" fmla="*/ 747712 w 1869856"/>
                          <a:gd name="connsiteY14" fmla="*/ 1540573 h 3314604"/>
                          <a:gd name="connsiteX15" fmla="*/ 804862 w 1869856"/>
                          <a:gd name="connsiteY15" fmla="*/ 1292923 h 3314604"/>
                          <a:gd name="connsiteX16" fmla="*/ 933450 w 1869856"/>
                          <a:gd name="connsiteY16" fmla="*/ 1064323 h 3314604"/>
                          <a:gd name="connsiteX17" fmla="*/ 1066800 w 1869856"/>
                          <a:gd name="connsiteY17" fmla="*/ 969073 h 3314604"/>
                          <a:gd name="connsiteX18" fmla="*/ 1081087 w 1869856"/>
                          <a:gd name="connsiteY18" fmla="*/ 935736 h 3314604"/>
                          <a:gd name="connsiteX19" fmla="*/ 1081087 w 1869856"/>
                          <a:gd name="connsiteY19" fmla="*/ 888111 h 3314604"/>
                          <a:gd name="connsiteX20" fmla="*/ 1085850 w 1869856"/>
                          <a:gd name="connsiteY20" fmla="*/ 850011 h 3314604"/>
                          <a:gd name="connsiteX21" fmla="*/ 1057275 w 1869856"/>
                          <a:gd name="connsiteY21" fmla="*/ 759523 h 3314604"/>
                          <a:gd name="connsiteX22" fmla="*/ 1091406 w 1869856"/>
                          <a:gd name="connsiteY22" fmla="*/ 665860 h 3314604"/>
                          <a:gd name="connsiteX23" fmla="*/ 1264443 w 1869856"/>
                          <a:gd name="connsiteY23" fmla="*/ 538067 h 3314604"/>
                          <a:gd name="connsiteX24" fmla="*/ 1431925 w 1869856"/>
                          <a:gd name="connsiteY24" fmla="*/ 396780 h 3314604"/>
                          <a:gd name="connsiteX25" fmla="*/ 1619250 w 1869856"/>
                          <a:gd name="connsiteY25" fmla="*/ 353123 h 3314604"/>
                          <a:gd name="connsiteX26" fmla="*/ 1707356 w 1869856"/>
                          <a:gd name="connsiteY26" fmla="*/ 318992 h 3314604"/>
                          <a:gd name="connsiteX27" fmla="*/ 1794668 w 1869856"/>
                          <a:gd name="connsiteY27" fmla="*/ 123729 h 3314604"/>
                          <a:gd name="connsiteX28" fmla="*/ 1323755 w 1869856"/>
                          <a:gd name="connsiteY28" fmla="*/ 32949 h 3314604"/>
                          <a:gd name="connsiteX29" fmla="*/ 1111823 w 1869856"/>
                          <a:gd name="connsiteY29" fmla="*/ 4372 h 3314604"/>
                          <a:gd name="connsiteX30" fmla="*/ 1869856 w 1869856"/>
                          <a:gd name="connsiteY30" fmla="*/ 1195 h 3314604"/>
                          <a:gd name="connsiteX31" fmla="*/ 1858962 w 1869856"/>
                          <a:gd name="connsiteY31" fmla="*/ 245173 h 3314604"/>
                          <a:gd name="connsiteX32" fmla="*/ 1850231 w 1869856"/>
                          <a:gd name="connsiteY32" fmla="*/ 516636 h 3314604"/>
                          <a:gd name="connsiteX33" fmla="*/ 1702593 w 1869856"/>
                          <a:gd name="connsiteY33" fmla="*/ 597599 h 3314604"/>
                          <a:gd name="connsiteX34" fmla="*/ 1540668 w 1869856"/>
                          <a:gd name="connsiteY34" fmla="*/ 692848 h 3314604"/>
                          <a:gd name="connsiteX35" fmla="*/ 1454943 w 1869856"/>
                          <a:gd name="connsiteY35" fmla="*/ 745236 h 3314604"/>
                          <a:gd name="connsiteX36" fmla="*/ 1419225 w 1869856"/>
                          <a:gd name="connsiteY36" fmla="*/ 780955 h 3314604"/>
                          <a:gd name="connsiteX37" fmla="*/ 1359693 w 1869856"/>
                          <a:gd name="connsiteY37" fmla="*/ 835723 h 3314604"/>
                          <a:gd name="connsiteX38" fmla="*/ 1300162 w 1869856"/>
                          <a:gd name="connsiteY38" fmla="*/ 876999 h 3314604"/>
                          <a:gd name="connsiteX39" fmla="*/ 1223962 w 1869856"/>
                          <a:gd name="connsiteY39" fmla="*/ 950023 h 3314604"/>
                          <a:gd name="connsiteX40" fmla="*/ 1155700 w 1869856"/>
                          <a:gd name="connsiteY40" fmla="*/ 1184974 h 3314604"/>
                          <a:gd name="connsiteX41" fmla="*/ 1106487 w 1869856"/>
                          <a:gd name="connsiteY41" fmla="*/ 1326261 h 3314604"/>
                          <a:gd name="connsiteX42" fmla="*/ 1100137 w 1869856"/>
                          <a:gd name="connsiteY42" fmla="*/ 1378648 h 3314604"/>
                          <a:gd name="connsiteX43" fmla="*/ 1090612 w 1869856"/>
                          <a:gd name="connsiteY43" fmla="*/ 1421511 h 3314604"/>
                          <a:gd name="connsiteX44" fmla="*/ 1057275 w 1869856"/>
                          <a:gd name="connsiteY44" fmla="*/ 1531048 h 3314604"/>
                          <a:gd name="connsiteX45" fmla="*/ 804863 w 1869856"/>
                          <a:gd name="connsiteY45" fmla="*/ 2464498 h 3314604"/>
                          <a:gd name="connsiteX46" fmla="*/ 700087 w 1869856"/>
                          <a:gd name="connsiteY46" fmla="*/ 2950274 h 3314604"/>
                          <a:gd name="connsiteX47" fmla="*/ 695325 w 1869856"/>
                          <a:gd name="connsiteY47" fmla="*/ 3012186 h 3314604"/>
                          <a:gd name="connsiteX48" fmla="*/ 707231 w 1869856"/>
                          <a:gd name="connsiteY48" fmla="*/ 3045524 h 3314604"/>
                          <a:gd name="connsiteX49" fmla="*/ 738187 w 1869856"/>
                          <a:gd name="connsiteY49" fmla="*/ 3076480 h 3314604"/>
                          <a:gd name="connsiteX50" fmla="*/ 823912 w 1869856"/>
                          <a:gd name="connsiteY50" fmla="*/ 3090767 h 3314604"/>
                          <a:gd name="connsiteX51" fmla="*/ 1038225 w 1869856"/>
                          <a:gd name="connsiteY51" fmla="*/ 2959798 h 3314604"/>
                          <a:gd name="connsiteX52" fmla="*/ 1133475 w 1869856"/>
                          <a:gd name="connsiteY52" fmla="*/ 2840736 h 3314604"/>
                          <a:gd name="connsiteX53" fmla="*/ 1162050 w 1869856"/>
                          <a:gd name="connsiteY53" fmla="*/ 2793111 h 3314604"/>
                          <a:gd name="connsiteX54" fmla="*/ 1230312 w 1869856"/>
                          <a:gd name="connsiteY54" fmla="*/ 2699448 h 3314604"/>
                          <a:gd name="connsiteX55" fmla="*/ 1304925 w 1869856"/>
                          <a:gd name="connsiteY55" fmla="*/ 2616898 h 3314604"/>
                          <a:gd name="connsiteX56" fmla="*/ 1300162 w 1869856"/>
                          <a:gd name="connsiteY56" fmla="*/ 2593086 h 3314604"/>
                          <a:gd name="connsiteX57" fmla="*/ 1355725 w 1869856"/>
                          <a:gd name="connsiteY57" fmla="*/ 2564511 h 3314604"/>
                          <a:gd name="connsiteX58" fmla="*/ 1457325 w 1869856"/>
                          <a:gd name="connsiteY58" fmla="*/ 2578798 h 3314604"/>
                          <a:gd name="connsiteX59" fmla="*/ 1533525 w 1869856"/>
                          <a:gd name="connsiteY59" fmla="*/ 2612136 h 3314604"/>
                          <a:gd name="connsiteX60" fmla="*/ 1590675 w 1869856"/>
                          <a:gd name="connsiteY60" fmla="*/ 2550223 h 3314604"/>
                          <a:gd name="connsiteX61" fmla="*/ 1685925 w 1869856"/>
                          <a:gd name="connsiteY61" fmla="*/ 2545461 h 3314604"/>
                          <a:gd name="connsiteX62" fmla="*/ 1835150 w 1869856"/>
                          <a:gd name="connsiteY62" fmla="*/ 2453386 h 3314604"/>
                          <a:gd name="connsiteX63" fmla="*/ 1733550 w 1869856"/>
                          <a:gd name="connsiteY63" fmla="*/ 2535936 h 3314604"/>
                          <a:gd name="connsiteX64" fmla="*/ 1662112 w 1869856"/>
                          <a:gd name="connsiteY64" fmla="*/ 2583561 h 3314604"/>
                          <a:gd name="connsiteX65" fmla="*/ 1682750 w 1869856"/>
                          <a:gd name="connsiteY65" fmla="*/ 2650236 h 3314604"/>
                          <a:gd name="connsiteX66" fmla="*/ 1724025 w 1869856"/>
                          <a:gd name="connsiteY66" fmla="*/ 2702623 h 3314604"/>
                          <a:gd name="connsiteX67" fmla="*/ 1725612 w 1869856"/>
                          <a:gd name="connsiteY67" fmla="*/ 2686748 h 3314604"/>
                          <a:gd name="connsiteX68" fmla="*/ 1600200 w 1869856"/>
                          <a:gd name="connsiteY68" fmla="*/ 2658173 h 3314604"/>
                          <a:gd name="connsiteX69" fmla="*/ 1528762 w 1869856"/>
                          <a:gd name="connsiteY69" fmla="*/ 2650236 h 3314604"/>
                          <a:gd name="connsiteX70" fmla="*/ 1452562 w 1869856"/>
                          <a:gd name="connsiteY70" fmla="*/ 2669286 h 3314604"/>
                          <a:gd name="connsiteX71" fmla="*/ 1411287 w 1869856"/>
                          <a:gd name="connsiteY71" fmla="*/ 2696273 h 3314604"/>
                          <a:gd name="connsiteX72" fmla="*/ 1366837 w 1869856"/>
                          <a:gd name="connsiteY72" fmla="*/ 2874073 h 3314604"/>
                          <a:gd name="connsiteX73" fmla="*/ 1376362 w 1869856"/>
                          <a:gd name="connsiteY73" fmla="*/ 2945511 h 3314604"/>
                          <a:gd name="connsiteX74" fmla="*/ 1490662 w 1869856"/>
                          <a:gd name="connsiteY74" fmla="*/ 3045523 h 3314604"/>
                          <a:gd name="connsiteX75" fmla="*/ 1590675 w 1869856"/>
                          <a:gd name="connsiteY75" fmla="*/ 3140773 h 3314604"/>
                          <a:gd name="connsiteX76" fmla="*/ 1700212 w 1869856"/>
                          <a:gd name="connsiteY76" fmla="*/ 3245548 h 3314604"/>
                          <a:gd name="connsiteX77" fmla="*/ 1747837 w 1869856"/>
                          <a:gd name="connsiteY77" fmla="*/ 3293173 h 3314604"/>
                          <a:gd name="connsiteX78" fmla="*/ 1466850 w 1869856"/>
                          <a:gd name="connsiteY78" fmla="*/ 3288410 h 3314604"/>
                          <a:gd name="connsiteX79" fmla="*/ 1402555 w 1869856"/>
                          <a:gd name="connsiteY79" fmla="*/ 3219355 h 3314604"/>
                          <a:gd name="connsiteX80" fmla="*/ 1266825 w 1869856"/>
                          <a:gd name="connsiteY80" fmla="*/ 3159823 h 3314604"/>
                          <a:gd name="connsiteX81" fmla="*/ 1162049 w 1869856"/>
                          <a:gd name="connsiteY81" fmla="*/ 3112199 h 3314604"/>
                          <a:gd name="connsiteX82" fmla="*/ 1014412 w 1869856"/>
                          <a:gd name="connsiteY82" fmla="*/ 3150298 h 3314604"/>
                          <a:gd name="connsiteX83" fmla="*/ 1014412 w 1869856"/>
                          <a:gd name="connsiteY83" fmla="*/ 3193161 h 3314604"/>
                          <a:gd name="connsiteX84" fmla="*/ 1076325 w 1869856"/>
                          <a:gd name="connsiteY84" fmla="*/ 3293173 h 3314604"/>
                          <a:gd name="connsiteX85" fmla="*/ 823912 w 1869856"/>
                          <a:gd name="connsiteY85" fmla="*/ 3293173 h 3314604"/>
                          <a:gd name="connsiteX86" fmla="*/ 714375 w 1869856"/>
                          <a:gd name="connsiteY86" fmla="*/ 3255073 h 3314604"/>
                          <a:gd name="connsiteX87" fmla="*/ 659606 w 1869856"/>
                          <a:gd name="connsiteY87" fmla="*/ 3221736 h 3314604"/>
                          <a:gd name="connsiteX88" fmla="*/ 507206 w 1869856"/>
                          <a:gd name="connsiteY88" fmla="*/ 3042348 h 3314604"/>
                          <a:gd name="connsiteX89" fmla="*/ 409575 w 1869856"/>
                          <a:gd name="connsiteY89" fmla="*/ 3035998 h 3314604"/>
                          <a:gd name="connsiteX90" fmla="*/ 290513 w 1869856"/>
                          <a:gd name="connsiteY90" fmla="*/ 3100291 h 3314604"/>
                          <a:gd name="connsiteX91" fmla="*/ 261937 w 1869856"/>
                          <a:gd name="connsiteY91" fmla="*/ 3159823 h 3314604"/>
                          <a:gd name="connsiteX92" fmla="*/ 288131 w 1869856"/>
                          <a:gd name="connsiteY92" fmla="*/ 3226498 h 3314604"/>
                          <a:gd name="connsiteX93" fmla="*/ 288131 w 1869856"/>
                          <a:gd name="connsiteY93" fmla="*/ 3314604 h 3314604"/>
                          <a:gd name="connsiteX94" fmla="*/ 0 w 1869856"/>
                          <a:gd name="connsiteY94" fmla="*/ 3314604 h 3314604"/>
                          <a:gd name="connsiteX0" fmla="*/ 0 w 1869856"/>
                          <a:gd name="connsiteY0" fmla="*/ 3314604 h 3314604"/>
                          <a:gd name="connsiteX1" fmla="*/ 4762 w 1869856"/>
                          <a:gd name="connsiteY1" fmla="*/ 3112198 h 3314604"/>
                          <a:gd name="connsiteX2" fmla="*/ 28575 w 1869856"/>
                          <a:gd name="connsiteY2" fmla="*/ 2874073 h 3314604"/>
                          <a:gd name="connsiteX3" fmla="*/ 109537 w 1869856"/>
                          <a:gd name="connsiteY3" fmla="*/ 2745486 h 3314604"/>
                          <a:gd name="connsiteX4" fmla="*/ 173037 w 1869856"/>
                          <a:gd name="connsiteY4" fmla="*/ 2661348 h 3314604"/>
                          <a:gd name="connsiteX5" fmla="*/ 242887 w 1869856"/>
                          <a:gd name="connsiteY5" fmla="*/ 2605786 h 3314604"/>
                          <a:gd name="connsiteX6" fmla="*/ 395287 w 1869856"/>
                          <a:gd name="connsiteY6" fmla="*/ 2543873 h 3314604"/>
                          <a:gd name="connsiteX7" fmla="*/ 523875 w 1869856"/>
                          <a:gd name="connsiteY7" fmla="*/ 2469261 h 3314604"/>
                          <a:gd name="connsiteX8" fmla="*/ 557212 w 1869856"/>
                          <a:gd name="connsiteY8" fmla="*/ 2393061 h 3314604"/>
                          <a:gd name="connsiteX9" fmla="*/ 566737 w 1869856"/>
                          <a:gd name="connsiteY9" fmla="*/ 2374011 h 3314604"/>
                          <a:gd name="connsiteX10" fmla="*/ 576262 w 1869856"/>
                          <a:gd name="connsiteY10" fmla="*/ 2283523 h 3314604"/>
                          <a:gd name="connsiteX11" fmla="*/ 600075 w 1869856"/>
                          <a:gd name="connsiteY11" fmla="*/ 2150173 h 3314604"/>
                          <a:gd name="connsiteX12" fmla="*/ 614362 w 1869856"/>
                          <a:gd name="connsiteY12" fmla="*/ 2040636 h 3314604"/>
                          <a:gd name="connsiteX13" fmla="*/ 704850 w 1869856"/>
                          <a:gd name="connsiteY13" fmla="*/ 1740598 h 3314604"/>
                          <a:gd name="connsiteX14" fmla="*/ 747712 w 1869856"/>
                          <a:gd name="connsiteY14" fmla="*/ 1540573 h 3314604"/>
                          <a:gd name="connsiteX15" fmla="*/ 804862 w 1869856"/>
                          <a:gd name="connsiteY15" fmla="*/ 1292923 h 3314604"/>
                          <a:gd name="connsiteX16" fmla="*/ 933450 w 1869856"/>
                          <a:gd name="connsiteY16" fmla="*/ 1064323 h 3314604"/>
                          <a:gd name="connsiteX17" fmla="*/ 1066800 w 1869856"/>
                          <a:gd name="connsiteY17" fmla="*/ 969073 h 3314604"/>
                          <a:gd name="connsiteX18" fmla="*/ 1081087 w 1869856"/>
                          <a:gd name="connsiteY18" fmla="*/ 935736 h 3314604"/>
                          <a:gd name="connsiteX19" fmla="*/ 1081087 w 1869856"/>
                          <a:gd name="connsiteY19" fmla="*/ 888111 h 3314604"/>
                          <a:gd name="connsiteX20" fmla="*/ 1085850 w 1869856"/>
                          <a:gd name="connsiteY20" fmla="*/ 850011 h 3314604"/>
                          <a:gd name="connsiteX21" fmla="*/ 1057275 w 1869856"/>
                          <a:gd name="connsiteY21" fmla="*/ 759523 h 3314604"/>
                          <a:gd name="connsiteX22" fmla="*/ 1091406 w 1869856"/>
                          <a:gd name="connsiteY22" fmla="*/ 665860 h 3314604"/>
                          <a:gd name="connsiteX23" fmla="*/ 1264443 w 1869856"/>
                          <a:gd name="connsiteY23" fmla="*/ 538067 h 3314604"/>
                          <a:gd name="connsiteX24" fmla="*/ 1431925 w 1869856"/>
                          <a:gd name="connsiteY24" fmla="*/ 396780 h 3314604"/>
                          <a:gd name="connsiteX25" fmla="*/ 1619250 w 1869856"/>
                          <a:gd name="connsiteY25" fmla="*/ 353123 h 3314604"/>
                          <a:gd name="connsiteX26" fmla="*/ 1707356 w 1869856"/>
                          <a:gd name="connsiteY26" fmla="*/ 318992 h 3314604"/>
                          <a:gd name="connsiteX27" fmla="*/ 1794668 w 1869856"/>
                          <a:gd name="connsiteY27" fmla="*/ 123729 h 3314604"/>
                          <a:gd name="connsiteX28" fmla="*/ 1323755 w 1869856"/>
                          <a:gd name="connsiteY28" fmla="*/ 32949 h 3314604"/>
                          <a:gd name="connsiteX29" fmla="*/ 1111823 w 1869856"/>
                          <a:gd name="connsiteY29" fmla="*/ 4372 h 3314604"/>
                          <a:gd name="connsiteX30" fmla="*/ 1869856 w 1869856"/>
                          <a:gd name="connsiteY30" fmla="*/ 1195 h 3314604"/>
                          <a:gd name="connsiteX31" fmla="*/ 1858962 w 1869856"/>
                          <a:gd name="connsiteY31" fmla="*/ 245173 h 3314604"/>
                          <a:gd name="connsiteX32" fmla="*/ 1850231 w 1869856"/>
                          <a:gd name="connsiteY32" fmla="*/ 516636 h 3314604"/>
                          <a:gd name="connsiteX33" fmla="*/ 1702593 w 1869856"/>
                          <a:gd name="connsiteY33" fmla="*/ 597599 h 3314604"/>
                          <a:gd name="connsiteX34" fmla="*/ 1540668 w 1869856"/>
                          <a:gd name="connsiteY34" fmla="*/ 692848 h 3314604"/>
                          <a:gd name="connsiteX35" fmla="*/ 1454943 w 1869856"/>
                          <a:gd name="connsiteY35" fmla="*/ 745236 h 3314604"/>
                          <a:gd name="connsiteX36" fmla="*/ 1419225 w 1869856"/>
                          <a:gd name="connsiteY36" fmla="*/ 780955 h 3314604"/>
                          <a:gd name="connsiteX37" fmla="*/ 1359693 w 1869856"/>
                          <a:gd name="connsiteY37" fmla="*/ 835723 h 3314604"/>
                          <a:gd name="connsiteX38" fmla="*/ 1300162 w 1869856"/>
                          <a:gd name="connsiteY38" fmla="*/ 876999 h 3314604"/>
                          <a:gd name="connsiteX39" fmla="*/ 1223962 w 1869856"/>
                          <a:gd name="connsiteY39" fmla="*/ 950023 h 3314604"/>
                          <a:gd name="connsiteX40" fmla="*/ 1155700 w 1869856"/>
                          <a:gd name="connsiteY40" fmla="*/ 1184974 h 3314604"/>
                          <a:gd name="connsiteX41" fmla="*/ 1106487 w 1869856"/>
                          <a:gd name="connsiteY41" fmla="*/ 1326261 h 3314604"/>
                          <a:gd name="connsiteX42" fmla="*/ 1100137 w 1869856"/>
                          <a:gd name="connsiteY42" fmla="*/ 1378648 h 3314604"/>
                          <a:gd name="connsiteX43" fmla="*/ 1090612 w 1869856"/>
                          <a:gd name="connsiteY43" fmla="*/ 1421511 h 3314604"/>
                          <a:gd name="connsiteX44" fmla="*/ 1057275 w 1869856"/>
                          <a:gd name="connsiteY44" fmla="*/ 1531048 h 3314604"/>
                          <a:gd name="connsiteX45" fmla="*/ 804863 w 1869856"/>
                          <a:gd name="connsiteY45" fmla="*/ 2464498 h 3314604"/>
                          <a:gd name="connsiteX46" fmla="*/ 700087 w 1869856"/>
                          <a:gd name="connsiteY46" fmla="*/ 2950274 h 3314604"/>
                          <a:gd name="connsiteX47" fmla="*/ 695325 w 1869856"/>
                          <a:gd name="connsiteY47" fmla="*/ 3012186 h 3314604"/>
                          <a:gd name="connsiteX48" fmla="*/ 707231 w 1869856"/>
                          <a:gd name="connsiteY48" fmla="*/ 3045524 h 3314604"/>
                          <a:gd name="connsiteX49" fmla="*/ 738187 w 1869856"/>
                          <a:gd name="connsiteY49" fmla="*/ 3076480 h 3314604"/>
                          <a:gd name="connsiteX50" fmla="*/ 823912 w 1869856"/>
                          <a:gd name="connsiteY50" fmla="*/ 3090767 h 3314604"/>
                          <a:gd name="connsiteX51" fmla="*/ 1038225 w 1869856"/>
                          <a:gd name="connsiteY51" fmla="*/ 2959798 h 3314604"/>
                          <a:gd name="connsiteX52" fmla="*/ 1133475 w 1869856"/>
                          <a:gd name="connsiteY52" fmla="*/ 2840736 h 3314604"/>
                          <a:gd name="connsiteX53" fmla="*/ 1162050 w 1869856"/>
                          <a:gd name="connsiteY53" fmla="*/ 2793111 h 3314604"/>
                          <a:gd name="connsiteX54" fmla="*/ 1230312 w 1869856"/>
                          <a:gd name="connsiteY54" fmla="*/ 2699448 h 3314604"/>
                          <a:gd name="connsiteX55" fmla="*/ 1304925 w 1869856"/>
                          <a:gd name="connsiteY55" fmla="*/ 2616898 h 3314604"/>
                          <a:gd name="connsiteX56" fmla="*/ 1300162 w 1869856"/>
                          <a:gd name="connsiteY56" fmla="*/ 2593086 h 3314604"/>
                          <a:gd name="connsiteX57" fmla="*/ 1355725 w 1869856"/>
                          <a:gd name="connsiteY57" fmla="*/ 2564511 h 3314604"/>
                          <a:gd name="connsiteX58" fmla="*/ 1457325 w 1869856"/>
                          <a:gd name="connsiteY58" fmla="*/ 2578798 h 3314604"/>
                          <a:gd name="connsiteX59" fmla="*/ 1533525 w 1869856"/>
                          <a:gd name="connsiteY59" fmla="*/ 2612136 h 3314604"/>
                          <a:gd name="connsiteX60" fmla="*/ 1590675 w 1869856"/>
                          <a:gd name="connsiteY60" fmla="*/ 2550223 h 3314604"/>
                          <a:gd name="connsiteX61" fmla="*/ 1685925 w 1869856"/>
                          <a:gd name="connsiteY61" fmla="*/ 2545461 h 3314604"/>
                          <a:gd name="connsiteX62" fmla="*/ 1835150 w 1869856"/>
                          <a:gd name="connsiteY62" fmla="*/ 2453386 h 3314604"/>
                          <a:gd name="connsiteX63" fmla="*/ 1733550 w 1869856"/>
                          <a:gd name="connsiteY63" fmla="*/ 2535936 h 3314604"/>
                          <a:gd name="connsiteX64" fmla="*/ 1662112 w 1869856"/>
                          <a:gd name="connsiteY64" fmla="*/ 2583561 h 3314604"/>
                          <a:gd name="connsiteX65" fmla="*/ 1682750 w 1869856"/>
                          <a:gd name="connsiteY65" fmla="*/ 2650236 h 3314604"/>
                          <a:gd name="connsiteX66" fmla="*/ 1724025 w 1869856"/>
                          <a:gd name="connsiteY66" fmla="*/ 2702623 h 3314604"/>
                          <a:gd name="connsiteX67" fmla="*/ 1725612 w 1869856"/>
                          <a:gd name="connsiteY67" fmla="*/ 2686748 h 3314604"/>
                          <a:gd name="connsiteX68" fmla="*/ 1600200 w 1869856"/>
                          <a:gd name="connsiteY68" fmla="*/ 2658173 h 3314604"/>
                          <a:gd name="connsiteX69" fmla="*/ 1528762 w 1869856"/>
                          <a:gd name="connsiteY69" fmla="*/ 2650236 h 3314604"/>
                          <a:gd name="connsiteX70" fmla="*/ 1452562 w 1869856"/>
                          <a:gd name="connsiteY70" fmla="*/ 2669286 h 3314604"/>
                          <a:gd name="connsiteX71" fmla="*/ 1411287 w 1869856"/>
                          <a:gd name="connsiteY71" fmla="*/ 2696273 h 3314604"/>
                          <a:gd name="connsiteX72" fmla="*/ 1366837 w 1869856"/>
                          <a:gd name="connsiteY72" fmla="*/ 2874073 h 3314604"/>
                          <a:gd name="connsiteX73" fmla="*/ 1376362 w 1869856"/>
                          <a:gd name="connsiteY73" fmla="*/ 2945511 h 3314604"/>
                          <a:gd name="connsiteX74" fmla="*/ 1490662 w 1869856"/>
                          <a:gd name="connsiteY74" fmla="*/ 3045523 h 3314604"/>
                          <a:gd name="connsiteX75" fmla="*/ 1590675 w 1869856"/>
                          <a:gd name="connsiteY75" fmla="*/ 3140773 h 3314604"/>
                          <a:gd name="connsiteX76" fmla="*/ 1700212 w 1869856"/>
                          <a:gd name="connsiteY76" fmla="*/ 3245548 h 3314604"/>
                          <a:gd name="connsiteX77" fmla="*/ 1747837 w 1869856"/>
                          <a:gd name="connsiteY77" fmla="*/ 3293173 h 3314604"/>
                          <a:gd name="connsiteX78" fmla="*/ 1466850 w 1869856"/>
                          <a:gd name="connsiteY78" fmla="*/ 3288410 h 3314604"/>
                          <a:gd name="connsiteX79" fmla="*/ 1402555 w 1869856"/>
                          <a:gd name="connsiteY79" fmla="*/ 3219355 h 3314604"/>
                          <a:gd name="connsiteX80" fmla="*/ 1266825 w 1869856"/>
                          <a:gd name="connsiteY80" fmla="*/ 3159823 h 3314604"/>
                          <a:gd name="connsiteX81" fmla="*/ 1162049 w 1869856"/>
                          <a:gd name="connsiteY81" fmla="*/ 3112199 h 3314604"/>
                          <a:gd name="connsiteX82" fmla="*/ 1014412 w 1869856"/>
                          <a:gd name="connsiteY82" fmla="*/ 3150298 h 3314604"/>
                          <a:gd name="connsiteX83" fmla="*/ 1014412 w 1869856"/>
                          <a:gd name="connsiteY83" fmla="*/ 3193161 h 3314604"/>
                          <a:gd name="connsiteX84" fmla="*/ 1076325 w 1869856"/>
                          <a:gd name="connsiteY84" fmla="*/ 3293173 h 3314604"/>
                          <a:gd name="connsiteX85" fmla="*/ 823912 w 1869856"/>
                          <a:gd name="connsiteY85" fmla="*/ 3293173 h 3314604"/>
                          <a:gd name="connsiteX86" fmla="*/ 714375 w 1869856"/>
                          <a:gd name="connsiteY86" fmla="*/ 3255073 h 3314604"/>
                          <a:gd name="connsiteX87" fmla="*/ 659606 w 1869856"/>
                          <a:gd name="connsiteY87" fmla="*/ 3221736 h 3314604"/>
                          <a:gd name="connsiteX88" fmla="*/ 507206 w 1869856"/>
                          <a:gd name="connsiteY88" fmla="*/ 3042348 h 3314604"/>
                          <a:gd name="connsiteX89" fmla="*/ 409575 w 1869856"/>
                          <a:gd name="connsiteY89" fmla="*/ 3035998 h 3314604"/>
                          <a:gd name="connsiteX90" fmla="*/ 290513 w 1869856"/>
                          <a:gd name="connsiteY90" fmla="*/ 3100291 h 3314604"/>
                          <a:gd name="connsiteX91" fmla="*/ 261937 w 1869856"/>
                          <a:gd name="connsiteY91" fmla="*/ 3159823 h 3314604"/>
                          <a:gd name="connsiteX92" fmla="*/ 288131 w 1869856"/>
                          <a:gd name="connsiteY92" fmla="*/ 3226498 h 3314604"/>
                          <a:gd name="connsiteX93" fmla="*/ 288131 w 1869856"/>
                          <a:gd name="connsiteY93" fmla="*/ 3300316 h 3314604"/>
                          <a:gd name="connsiteX94" fmla="*/ 0 w 1869856"/>
                          <a:gd name="connsiteY94" fmla="*/ 3314604 h 3314604"/>
                          <a:gd name="connsiteX0" fmla="*/ 0 w 1872237"/>
                          <a:gd name="connsiteY0" fmla="*/ 3305079 h 3305079"/>
                          <a:gd name="connsiteX1" fmla="*/ 7143 w 1872237"/>
                          <a:gd name="connsiteY1" fmla="*/ 3112198 h 3305079"/>
                          <a:gd name="connsiteX2" fmla="*/ 30956 w 1872237"/>
                          <a:gd name="connsiteY2" fmla="*/ 2874073 h 3305079"/>
                          <a:gd name="connsiteX3" fmla="*/ 111918 w 1872237"/>
                          <a:gd name="connsiteY3" fmla="*/ 2745486 h 3305079"/>
                          <a:gd name="connsiteX4" fmla="*/ 175418 w 1872237"/>
                          <a:gd name="connsiteY4" fmla="*/ 2661348 h 3305079"/>
                          <a:gd name="connsiteX5" fmla="*/ 245268 w 1872237"/>
                          <a:gd name="connsiteY5" fmla="*/ 2605786 h 3305079"/>
                          <a:gd name="connsiteX6" fmla="*/ 397668 w 1872237"/>
                          <a:gd name="connsiteY6" fmla="*/ 2543873 h 3305079"/>
                          <a:gd name="connsiteX7" fmla="*/ 526256 w 1872237"/>
                          <a:gd name="connsiteY7" fmla="*/ 2469261 h 3305079"/>
                          <a:gd name="connsiteX8" fmla="*/ 559593 w 1872237"/>
                          <a:gd name="connsiteY8" fmla="*/ 2393061 h 3305079"/>
                          <a:gd name="connsiteX9" fmla="*/ 569118 w 1872237"/>
                          <a:gd name="connsiteY9" fmla="*/ 2374011 h 3305079"/>
                          <a:gd name="connsiteX10" fmla="*/ 578643 w 1872237"/>
                          <a:gd name="connsiteY10" fmla="*/ 2283523 h 3305079"/>
                          <a:gd name="connsiteX11" fmla="*/ 602456 w 1872237"/>
                          <a:gd name="connsiteY11" fmla="*/ 2150173 h 3305079"/>
                          <a:gd name="connsiteX12" fmla="*/ 616743 w 1872237"/>
                          <a:gd name="connsiteY12" fmla="*/ 2040636 h 3305079"/>
                          <a:gd name="connsiteX13" fmla="*/ 707231 w 1872237"/>
                          <a:gd name="connsiteY13" fmla="*/ 1740598 h 3305079"/>
                          <a:gd name="connsiteX14" fmla="*/ 750093 w 1872237"/>
                          <a:gd name="connsiteY14" fmla="*/ 1540573 h 3305079"/>
                          <a:gd name="connsiteX15" fmla="*/ 807243 w 1872237"/>
                          <a:gd name="connsiteY15" fmla="*/ 1292923 h 3305079"/>
                          <a:gd name="connsiteX16" fmla="*/ 935831 w 1872237"/>
                          <a:gd name="connsiteY16" fmla="*/ 1064323 h 3305079"/>
                          <a:gd name="connsiteX17" fmla="*/ 1069181 w 1872237"/>
                          <a:gd name="connsiteY17" fmla="*/ 969073 h 3305079"/>
                          <a:gd name="connsiteX18" fmla="*/ 1083468 w 1872237"/>
                          <a:gd name="connsiteY18" fmla="*/ 935736 h 3305079"/>
                          <a:gd name="connsiteX19" fmla="*/ 1083468 w 1872237"/>
                          <a:gd name="connsiteY19" fmla="*/ 888111 h 3305079"/>
                          <a:gd name="connsiteX20" fmla="*/ 1088231 w 1872237"/>
                          <a:gd name="connsiteY20" fmla="*/ 850011 h 3305079"/>
                          <a:gd name="connsiteX21" fmla="*/ 1059656 w 1872237"/>
                          <a:gd name="connsiteY21" fmla="*/ 759523 h 3305079"/>
                          <a:gd name="connsiteX22" fmla="*/ 1093787 w 1872237"/>
                          <a:gd name="connsiteY22" fmla="*/ 665860 h 3305079"/>
                          <a:gd name="connsiteX23" fmla="*/ 1266824 w 1872237"/>
                          <a:gd name="connsiteY23" fmla="*/ 538067 h 3305079"/>
                          <a:gd name="connsiteX24" fmla="*/ 1434306 w 1872237"/>
                          <a:gd name="connsiteY24" fmla="*/ 396780 h 3305079"/>
                          <a:gd name="connsiteX25" fmla="*/ 1621631 w 1872237"/>
                          <a:gd name="connsiteY25" fmla="*/ 353123 h 3305079"/>
                          <a:gd name="connsiteX26" fmla="*/ 1709737 w 1872237"/>
                          <a:gd name="connsiteY26" fmla="*/ 318992 h 3305079"/>
                          <a:gd name="connsiteX27" fmla="*/ 1797049 w 1872237"/>
                          <a:gd name="connsiteY27" fmla="*/ 123729 h 3305079"/>
                          <a:gd name="connsiteX28" fmla="*/ 1326136 w 1872237"/>
                          <a:gd name="connsiteY28" fmla="*/ 32949 h 3305079"/>
                          <a:gd name="connsiteX29" fmla="*/ 1114204 w 1872237"/>
                          <a:gd name="connsiteY29" fmla="*/ 4372 h 3305079"/>
                          <a:gd name="connsiteX30" fmla="*/ 1872237 w 1872237"/>
                          <a:gd name="connsiteY30" fmla="*/ 1195 h 3305079"/>
                          <a:gd name="connsiteX31" fmla="*/ 1861343 w 1872237"/>
                          <a:gd name="connsiteY31" fmla="*/ 245173 h 3305079"/>
                          <a:gd name="connsiteX32" fmla="*/ 1852612 w 1872237"/>
                          <a:gd name="connsiteY32" fmla="*/ 516636 h 3305079"/>
                          <a:gd name="connsiteX33" fmla="*/ 1704974 w 1872237"/>
                          <a:gd name="connsiteY33" fmla="*/ 597599 h 3305079"/>
                          <a:gd name="connsiteX34" fmla="*/ 1543049 w 1872237"/>
                          <a:gd name="connsiteY34" fmla="*/ 692848 h 3305079"/>
                          <a:gd name="connsiteX35" fmla="*/ 1457324 w 1872237"/>
                          <a:gd name="connsiteY35" fmla="*/ 745236 h 3305079"/>
                          <a:gd name="connsiteX36" fmla="*/ 1421606 w 1872237"/>
                          <a:gd name="connsiteY36" fmla="*/ 780955 h 3305079"/>
                          <a:gd name="connsiteX37" fmla="*/ 1362074 w 1872237"/>
                          <a:gd name="connsiteY37" fmla="*/ 835723 h 3305079"/>
                          <a:gd name="connsiteX38" fmla="*/ 1302543 w 1872237"/>
                          <a:gd name="connsiteY38" fmla="*/ 876999 h 3305079"/>
                          <a:gd name="connsiteX39" fmla="*/ 1226343 w 1872237"/>
                          <a:gd name="connsiteY39" fmla="*/ 950023 h 3305079"/>
                          <a:gd name="connsiteX40" fmla="*/ 1158081 w 1872237"/>
                          <a:gd name="connsiteY40" fmla="*/ 1184974 h 3305079"/>
                          <a:gd name="connsiteX41" fmla="*/ 1108868 w 1872237"/>
                          <a:gd name="connsiteY41" fmla="*/ 1326261 h 3305079"/>
                          <a:gd name="connsiteX42" fmla="*/ 1102518 w 1872237"/>
                          <a:gd name="connsiteY42" fmla="*/ 1378648 h 3305079"/>
                          <a:gd name="connsiteX43" fmla="*/ 1092993 w 1872237"/>
                          <a:gd name="connsiteY43" fmla="*/ 1421511 h 3305079"/>
                          <a:gd name="connsiteX44" fmla="*/ 1059656 w 1872237"/>
                          <a:gd name="connsiteY44" fmla="*/ 1531048 h 3305079"/>
                          <a:gd name="connsiteX45" fmla="*/ 807244 w 1872237"/>
                          <a:gd name="connsiteY45" fmla="*/ 2464498 h 3305079"/>
                          <a:gd name="connsiteX46" fmla="*/ 702468 w 1872237"/>
                          <a:gd name="connsiteY46" fmla="*/ 2950274 h 3305079"/>
                          <a:gd name="connsiteX47" fmla="*/ 697706 w 1872237"/>
                          <a:gd name="connsiteY47" fmla="*/ 3012186 h 3305079"/>
                          <a:gd name="connsiteX48" fmla="*/ 709612 w 1872237"/>
                          <a:gd name="connsiteY48" fmla="*/ 3045524 h 3305079"/>
                          <a:gd name="connsiteX49" fmla="*/ 740568 w 1872237"/>
                          <a:gd name="connsiteY49" fmla="*/ 3076480 h 3305079"/>
                          <a:gd name="connsiteX50" fmla="*/ 826293 w 1872237"/>
                          <a:gd name="connsiteY50" fmla="*/ 3090767 h 3305079"/>
                          <a:gd name="connsiteX51" fmla="*/ 1040606 w 1872237"/>
                          <a:gd name="connsiteY51" fmla="*/ 2959798 h 3305079"/>
                          <a:gd name="connsiteX52" fmla="*/ 1135856 w 1872237"/>
                          <a:gd name="connsiteY52" fmla="*/ 2840736 h 3305079"/>
                          <a:gd name="connsiteX53" fmla="*/ 1164431 w 1872237"/>
                          <a:gd name="connsiteY53" fmla="*/ 2793111 h 3305079"/>
                          <a:gd name="connsiteX54" fmla="*/ 1232693 w 1872237"/>
                          <a:gd name="connsiteY54" fmla="*/ 2699448 h 3305079"/>
                          <a:gd name="connsiteX55" fmla="*/ 1307306 w 1872237"/>
                          <a:gd name="connsiteY55" fmla="*/ 2616898 h 3305079"/>
                          <a:gd name="connsiteX56" fmla="*/ 1302543 w 1872237"/>
                          <a:gd name="connsiteY56" fmla="*/ 2593086 h 3305079"/>
                          <a:gd name="connsiteX57" fmla="*/ 1358106 w 1872237"/>
                          <a:gd name="connsiteY57" fmla="*/ 2564511 h 3305079"/>
                          <a:gd name="connsiteX58" fmla="*/ 1459706 w 1872237"/>
                          <a:gd name="connsiteY58" fmla="*/ 2578798 h 3305079"/>
                          <a:gd name="connsiteX59" fmla="*/ 1535906 w 1872237"/>
                          <a:gd name="connsiteY59" fmla="*/ 2612136 h 3305079"/>
                          <a:gd name="connsiteX60" fmla="*/ 1593056 w 1872237"/>
                          <a:gd name="connsiteY60" fmla="*/ 2550223 h 3305079"/>
                          <a:gd name="connsiteX61" fmla="*/ 1688306 w 1872237"/>
                          <a:gd name="connsiteY61" fmla="*/ 2545461 h 3305079"/>
                          <a:gd name="connsiteX62" fmla="*/ 1837531 w 1872237"/>
                          <a:gd name="connsiteY62" fmla="*/ 2453386 h 3305079"/>
                          <a:gd name="connsiteX63" fmla="*/ 1735931 w 1872237"/>
                          <a:gd name="connsiteY63" fmla="*/ 2535936 h 3305079"/>
                          <a:gd name="connsiteX64" fmla="*/ 1664493 w 1872237"/>
                          <a:gd name="connsiteY64" fmla="*/ 2583561 h 3305079"/>
                          <a:gd name="connsiteX65" fmla="*/ 1685131 w 1872237"/>
                          <a:gd name="connsiteY65" fmla="*/ 2650236 h 3305079"/>
                          <a:gd name="connsiteX66" fmla="*/ 1726406 w 1872237"/>
                          <a:gd name="connsiteY66" fmla="*/ 2702623 h 3305079"/>
                          <a:gd name="connsiteX67" fmla="*/ 1727993 w 1872237"/>
                          <a:gd name="connsiteY67" fmla="*/ 2686748 h 3305079"/>
                          <a:gd name="connsiteX68" fmla="*/ 1602581 w 1872237"/>
                          <a:gd name="connsiteY68" fmla="*/ 2658173 h 3305079"/>
                          <a:gd name="connsiteX69" fmla="*/ 1531143 w 1872237"/>
                          <a:gd name="connsiteY69" fmla="*/ 2650236 h 3305079"/>
                          <a:gd name="connsiteX70" fmla="*/ 1454943 w 1872237"/>
                          <a:gd name="connsiteY70" fmla="*/ 2669286 h 3305079"/>
                          <a:gd name="connsiteX71" fmla="*/ 1413668 w 1872237"/>
                          <a:gd name="connsiteY71" fmla="*/ 2696273 h 3305079"/>
                          <a:gd name="connsiteX72" fmla="*/ 1369218 w 1872237"/>
                          <a:gd name="connsiteY72" fmla="*/ 2874073 h 3305079"/>
                          <a:gd name="connsiteX73" fmla="*/ 1378743 w 1872237"/>
                          <a:gd name="connsiteY73" fmla="*/ 2945511 h 3305079"/>
                          <a:gd name="connsiteX74" fmla="*/ 1493043 w 1872237"/>
                          <a:gd name="connsiteY74" fmla="*/ 3045523 h 3305079"/>
                          <a:gd name="connsiteX75" fmla="*/ 1593056 w 1872237"/>
                          <a:gd name="connsiteY75" fmla="*/ 3140773 h 3305079"/>
                          <a:gd name="connsiteX76" fmla="*/ 1702593 w 1872237"/>
                          <a:gd name="connsiteY76" fmla="*/ 3245548 h 3305079"/>
                          <a:gd name="connsiteX77" fmla="*/ 1750218 w 1872237"/>
                          <a:gd name="connsiteY77" fmla="*/ 3293173 h 3305079"/>
                          <a:gd name="connsiteX78" fmla="*/ 1469231 w 1872237"/>
                          <a:gd name="connsiteY78" fmla="*/ 3288410 h 3305079"/>
                          <a:gd name="connsiteX79" fmla="*/ 1404936 w 1872237"/>
                          <a:gd name="connsiteY79" fmla="*/ 3219355 h 3305079"/>
                          <a:gd name="connsiteX80" fmla="*/ 1269206 w 1872237"/>
                          <a:gd name="connsiteY80" fmla="*/ 3159823 h 3305079"/>
                          <a:gd name="connsiteX81" fmla="*/ 1164430 w 1872237"/>
                          <a:gd name="connsiteY81" fmla="*/ 3112199 h 3305079"/>
                          <a:gd name="connsiteX82" fmla="*/ 1016793 w 1872237"/>
                          <a:gd name="connsiteY82" fmla="*/ 3150298 h 3305079"/>
                          <a:gd name="connsiteX83" fmla="*/ 1016793 w 1872237"/>
                          <a:gd name="connsiteY83" fmla="*/ 3193161 h 3305079"/>
                          <a:gd name="connsiteX84" fmla="*/ 1078706 w 1872237"/>
                          <a:gd name="connsiteY84" fmla="*/ 3293173 h 3305079"/>
                          <a:gd name="connsiteX85" fmla="*/ 826293 w 1872237"/>
                          <a:gd name="connsiteY85" fmla="*/ 3293173 h 3305079"/>
                          <a:gd name="connsiteX86" fmla="*/ 716756 w 1872237"/>
                          <a:gd name="connsiteY86" fmla="*/ 3255073 h 3305079"/>
                          <a:gd name="connsiteX87" fmla="*/ 661987 w 1872237"/>
                          <a:gd name="connsiteY87" fmla="*/ 3221736 h 3305079"/>
                          <a:gd name="connsiteX88" fmla="*/ 509587 w 1872237"/>
                          <a:gd name="connsiteY88" fmla="*/ 3042348 h 3305079"/>
                          <a:gd name="connsiteX89" fmla="*/ 411956 w 1872237"/>
                          <a:gd name="connsiteY89" fmla="*/ 3035998 h 3305079"/>
                          <a:gd name="connsiteX90" fmla="*/ 292894 w 1872237"/>
                          <a:gd name="connsiteY90" fmla="*/ 3100291 h 3305079"/>
                          <a:gd name="connsiteX91" fmla="*/ 264318 w 1872237"/>
                          <a:gd name="connsiteY91" fmla="*/ 3159823 h 3305079"/>
                          <a:gd name="connsiteX92" fmla="*/ 290512 w 1872237"/>
                          <a:gd name="connsiteY92" fmla="*/ 3226498 h 3305079"/>
                          <a:gd name="connsiteX93" fmla="*/ 290512 w 1872237"/>
                          <a:gd name="connsiteY93" fmla="*/ 3300316 h 3305079"/>
                          <a:gd name="connsiteX94" fmla="*/ 0 w 1872237"/>
                          <a:gd name="connsiteY94" fmla="*/ 3305079 h 3305079"/>
                          <a:gd name="connsiteX0" fmla="*/ 0 w 1872237"/>
                          <a:gd name="connsiteY0" fmla="*/ 3305079 h 3305079"/>
                          <a:gd name="connsiteX1" fmla="*/ 7143 w 1872237"/>
                          <a:gd name="connsiteY1" fmla="*/ 3112198 h 3305079"/>
                          <a:gd name="connsiteX2" fmla="*/ 30956 w 1872237"/>
                          <a:gd name="connsiteY2" fmla="*/ 2874073 h 3305079"/>
                          <a:gd name="connsiteX3" fmla="*/ 111918 w 1872237"/>
                          <a:gd name="connsiteY3" fmla="*/ 2745486 h 3305079"/>
                          <a:gd name="connsiteX4" fmla="*/ 175418 w 1872237"/>
                          <a:gd name="connsiteY4" fmla="*/ 2661348 h 3305079"/>
                          <a:gd name="connsiteX5" fmla="*/ 245268 w 1872237"/>
                          <a:gd name="connsiteY5" fmla="*/ 2605786 h 3305079"/>
                          <a:gd name="connsiteX6" fmla="*/ 397668 w 1872237"/>
                          <a:gd name="connsiteY6" fmla="*/ 2543873 h 3305079"/>
                          <a:gd name="connsiteX7" fmla="*/ 526256 w 1872237"/>
                          <a:gd name="connsiteY7" fmla="*/ 2469261 h 3305079"/>
                          <a:gd name="connsiteX8" fmla="*/ 559593 w 1872237"/>
                          <a:gd name="connsiteY8" fmla="*/ 2393061 h 3305079"/>
                          <a:gd name="connsiteX9" fmla="*/ 569118 w 1872237"/>
                          <a:gd name="connsiteY9" fmla="*/ 2374011 h 3305079"/>
                          <a:gd name="connsiteX10" fmla="*/ 578643 w 1872237"/>
                          <a:gd name="connsiteY10" fmla="*/ 2283523 h 3305079"/>
                          <a:gd name="connsiteX11" fmla="*/ 602456 w 1872237"/>
                          <a:gd name="connsiteY11" fmla="*/ 2150173 h 3305079"/>
                          <a:gd name="connsiteX12" fmla="*/ 616743 w 1872237"/>
                          <a:gd name="connsiteY12" fmla="*/ 2040636 h 3305079"/>
                          <a:gd name="connsiteX13" fmla="*/ 707231 w 1872237"/>
                          <a:gd name="connsiteY13" fmla="*/ 1740598 h 3305079"/>
                          <a:gd name="connsiteX14" fmla="*/ 750093 w 1872237"/>
                          <a:gd name="connsiteY14" fmla="*/ 1540573 h 3305079"/>
                          <a:gd name="connsiteX15" fmla="*/ 807243 w 1872237"/>
                          <a:gd name="connsiteY15" fmla="*/ 1292923 h 3305079"/>
                          <a:gd name="connsiteX16" fmla="*/ 935831 w 1872237"/>
                          <a:gd name="connsiteY16" fmla="*/ 1064323 h 3305079"/>
                          <a:gd name="connsiteX17" fmla="*/ 1069181 w 1872237"/>
                          <a:gd name="connsiteY17" fmla="*/ 969073 h 3305079"/>
                          <a:gd name="connsiteX18" fmla="*/ 1083468 w 1872237"/>
                          <a:gd name="connsiteY18" fmla="*/ 935736 h 3305079"/>
                          <a:gd name="connsiteX19" fmla="*/ 1083468 w 1872237"/>
                          <a:gd name="connsiteY19" fmla="*/ 888111 h 3305079"/>
                          <a:gd name="connsiteX20" fmla="*/ 1088231 w 1872237"/>
                          <a:gd name="connsiteY20" fmla="*/ 850011 h 3305079"/>
                          <a:gd name="connsiteX21" fmla="*/ 1059656 w 1872237"/>
                          <a:gd name="connsiteY21" fmla="*/ 759523 h 3305079"/>
                          <a:gd name="connsiteX22" fmla="*/ 1093787 w 1872237"/>
                          <a:gd name="connsiteY22" fmla="*/ 665860 h 3305079"/>
                          <a:gd name="connsiteX23" fmla="*/ 1266824 w 1872237"/>
                          <a:gd name="connsiteY23" fmla="*/ 538067 h 3305079"/>
                          <a:gd name="connsiteX24" fmla="*/ 1434306 w 1872237"/>
                          <a:gd name="connsiteY24" fmla="*/ 396780 h 3305079"/>
                          <a:gd name="connsiteX25" fmla="*/ 1621631 w 1872237"/>
                          <a:gd name="connsiteY25" fmla="*/ 353123 h 3305079"/>
                          <a:gd name="connsiteX26" fmla="*/ 1709737 w 1872237"/>
                          <a:gd name="connsiteY26" fmla="*/ 318992 h 3305079"/>
                          <a:gd name="connsiteX27" fmla="*/ 1797049 w 1872237"/>
                          <a:gd name="connsiteY27" fmla="*/ 123729 h 3305079"/>
                          <a:gd name="connsiteX28" fmla="*/ 1326136 w 1872237"/>
                          <a:gd name="connsiteY28" fmla="*/ 32949 h 3305079"/>
                          <a:gd name="connsiteX29" fmla="*/ 1114204 w 1872237"/>
                          <a:gd name="connsiteY29" fmla="*/ 4372 h 3305079"/>
                          <a:gd name="connsiteX30" fmla="*/ 1872237 w 1872237"/>
                          <a:gd name="connsiteY30" fmla="*/ 1195 h 3305079"/>
                          <a:gd name="connsiteX31" fmla="*/ 1861343 w 1872237"/>
                          <a:gd name="connsiteY31" fmla="*/ 245173 h 3305079"/>
                          <a:gd name="connsiteX32" fmla="*/ 1852612 w 1872237"/>
                          <a:gd name="connsiteY32" fmla="*/ 516636 h 3305079"/>
                          <a:gd name="connsiteX33" fmla="*/ 1704974 w 1872237"/>
                          <a:gd name="connsiteY33" fmla="*/ 597599 h 3305079"/>
                          <a:gd name="connsiteX34" fmla="*/ 1543049 w 1872237"/>
                          <a:gd name="connsiteY34" fmla="*/ 692848 h 3305079"/>
                          <a:gd name="connsiteX35" fmla="*/ 1457324 w 1872237"/>
                          <a:gd name="connsiteY35" fmla="*/ 745236 h 3305079"/>
                          <a:gd name="connsiteX36" fmla="*/ 1421606 w 1872237"/>
                          <a:gd name="connsiteY36" fmla="*/ 780955 h 3305079"/>
                          <a:gd name="connsiteX37" fmla="*/ 1362074 w 1872237"/>
                          <a:gd name="connsiteY37" fmla="*/ 835723 h 3305079"/>
                          <a:gd name="connsiteX38" fmla="*/ 1302543 w 1872237"/>
                          <a:gd name="connsiteY38" fmla="*/ 876999 h 3305079"/>
                          <a:gd name="connsiteX39" fmla="*/ 1226343 w 1872237"/>
                          <a:gd name="connsiteY39" fmla="*/ 950023 h 3305079"/>
                          <a:gd name="connsiteX40" fmla="*/ 1158081 w 1872237"/>
                          <a:gd name="connsiteY40" fmla="*/ 1184974 h 3305079"/>
                          <a:gd name="connsiteX41" fmla="*/ 1108868 w 1872237"/>
                          <a:gd name="connsiteY41" fmla="*/ 1326261 h 3305079"/>
                          <a:gd name="connsiteX42" fmla="*/ 1102518 w 1872237"/>
                          <a:gd name="connsiteY42" fmla="*/ 1378648 h 3305079"/>
                          <a:gd name="connsiteX43" fmla="*/ 1092993 w 1872237"/>
                          <a:gd name="connsiteY43" fmla="*/ 1421511 h 3305079"/>
                          <a:gd name="connsiteX44" fmla="*/ 1059656 w 1872237"/>
                          <a:gd name="connsiteY44" fmla="*/ 1531048 h 3305079"/>
                          <a:gd name="connsiteX45" fmla="*/ 807244 w 1872237"/>
                          <a:gd name="connsiteY45" fmla="*/ 2464498 h 3305079"/>
                          <a:gd name="connsiteX46" fmla="*/ 702468 w 1872237"/>
                          <a:gd name="connsiteY46" fmla="*/ 2950274 h 3305079"/>
                          <a:gd name="connsiteX47" fmla="*/ 697706 w 1872237"/>
                          <a:gd name="connsiteY47" fmla="*/ 3012186 h 3305079"/>
                          <a:gd name="connsiteX48" fmla="*/ 709612 w 1872237"/>
                          <a:gd name="connsiteY48" fmla="*/ 3045524 h 3305079"/>
                          <a:gd name="connsiteX49" fmla="*/ 740568 w 1872237"/>
                          <a:gd name="connsiteY49" fmla="*/ 3076480 h 3305079"/>
                          <a:gd name="connsiteX50" fmla="*/ 826293 w 1872237"/>
                          <a:gd name="connsiteY50" fmla="*/ 3090767 h 3305079"/>
                          <a:gd name="connsiteX51" fmla="*/ 1040606 w 1872237"/>
                          <a:gd name="connsiteY51" fmla="*/ 2959798 h 3305079"/>
                          <a:gd name="connsiteX52" fmla="*/ 1135856 w 1872237"/>
                          <a:gd name="connsiteY52" fmla="*/ 2840736 h 3305079"/>
                          <a:gd name="connsiteX53" fmla="*/ 1164431 w 1872237"/>
                          <a:gd name="connsiteY53" fmla="*/ 2793111 h 3305079"/>
                          <a:gd name="connsiteX54" fmla="*/ 1232693 w 1872237"/>
                          <a:gd name="connsiteY54" fmla="*/ 2699448 h 3305079"/>
                          <a:gd name="connsiteX55" fmla="*/ 1307306 w 1872237"/>
                          <a:gd name="connsiteY55" fmla="*/ 2616898 h 3305079"/>
                          <a:gd name="connsiteX56" fmla="*/ 1302543 w 1872237"/>
                          <a:gd name="connsiteY56" fmla="*/ 2593086 h 3305079"/>
                          <a:gd name="connsiteX57" fmla="*/ 1358106 w 1872237"/>
                          <a:gd name="connsiteY57" fmla="*/ 2564511 h 3305079"/>
                          <a:gd name="connsiteX58" fmla="*/ 1459706 w 1872237"/>
                          <a:gd name="connsiteY58" fmla="*/ 2578798 h 3305079"/>
                          <a:gd name="connsiteX59" fmla="*/ 1535906 w 1872237"/>
                          <a:gd name="connsiteY59" fmla="*/ 2612136 h 3305079"/>
                          <a:gd name="connsiteX60" fmla="*/ 1593056 w 1872237"/>
                          <a:gd name="connsiteY60" fmla="*/ 2550223 h 3305079"/>
                          <a:gd name="connsiteX61" fmla="*/ 1688306 w 1872237"/>
                          <a:gd name="connsiteY61" fmla="*/ 2545461 h 3305079"/>
                          <a:gd name="connsiteX62" fmla="*/ 1837531 w 1872237"/>
                          <a:gd name="connsiteY62" fmla="*/ 2453386 h 3305079"/>
                          <a:gd name="connsiteX63" fmla="*/ 1735931 w 1872237"/>
                          <a:gd name="connsiteY63" fmla="*/ 2535936 h 3305079"/>
                          <a:gd name="connsiteX64" fmla="*/ 1664493 w 1872237"/>
                          <a:gd name="connsiteY64" fmla="*/ 2583561 h 3305079"/>
                          <a:gd name="connsiteX65" fmla="*/ 1685131 w 1872237"/>
                          <a:gd name="connsiteY65" fmla="*/ 2650236 h 3305079"/>
                          <a:gd name="connsiteX66" fmla="*/ 1726406 w 1872237"/>
                          <a:gd name="connsiteY66" fmla="*/ 2702623 h 3305079"/>
                          <a:gd name="connsiteX67" fmla="*/ 1727993 w 1872237"/>
                          <a:gd name="connsiteY67" fmla="*/ 2686748 h 3305079"/>
                          <a:gd name="connsiteX68" fmla="*/ 1602581 w 1872237"/>
                          <a:gd name="connsiteY68" fmla="*/ 2658173 h 3305079"/>
                          <a:gd name="connsiteX69" fmla="*/ 1531143 w 1872237"/>
                          <a:gd name="connsiteY69" fmla="*/ 2650236 h 3305079"/>
                          <a:gd name="connsiteX70" fmla="*/ 1454943 w 1872237"/>
                          <a:gd name="connsiteY70" fmla="*/ 2669286 h 3305079"/>
                          <a:gd name="connsiteX71" fmla="*/ 1413668 w 1872237"/>
                          <a:gd name="connsiteY71" fmla="*/ 2696273 h 3305079"/>
                          <a:gd name="connsiteX72" fmla="*/ 1369218 w 1872237"/>
                          <a:gd name="connsiteY72" fmla="*/ 2874073 h 3305079"/>
                          <a:gd name="connsiteX73" fmla="*/ 1378743 w 1872237"/>
                          <a:gd name="connsiteY73" fmla="*/ 2945511 h 3305079"/>
                          <a:gd name="connsiteX74" fmla="*/ 1493043 w 1872237"/>
                          <a:gd name="connsiteY74" fmla="*/ 3045523 h 3305079"/>
                          <a:gd name="connsiteX75" fmla="*/ 1593056 w 1872237"/>
                          <a:gd name="connsiteY75" fmla="*/ 3140773 h 3305079"/>
                          <a:gd name="connsiteX76" fmla="*/ 1702593 w 1872237"/>
                          <a:gd name="connsiteY76" fmla="*/ 3245548 h 3305079"/>
                          <a:gd name="connsiteX77" fmla="*/ 1750218 w 1872237"/>
                          <a:gd name="connsiteY77" fmla="*/ 3293173 h 3305079"/>
                          <a:gd name="connsiteX78" fmla="*/ 1469231 w 1872237"/>
                          <a:gd name="connsiteY78" fmla="*/ 3288410 h 3305079"/>
                          <a:gd name="connsiteX79" fmla="*/ 1404936 w 1872237"/>
                          <a:gd name="connsiteY79" fmla="*/ 3219355 h 3305079"/>
                          <a:gd name="connsiteX80" fmla="*/ 1269206 w 1872237"/>
                          <a:gd name="connsiteY80" fmla="*/ 3159823 h 3305079"/>
                          <a:gd name="connsiteX81" fmla="*/ 1164430 w 1872237"/>
                          <a:gd name="connsiteY81" fmla="*/ 3112199 h 3305079"/>
                          <a:gd name="connsiteX82" fmla="*/ 1016793 w 1872237"/>
                          <a:gd name="connsiteY82" fmla="*/ 3150298 h 3305079"/>
                          <a:gd name="connsiteX83" fmla="*/ 1016793 w 1872237"/>
                          <a:gd name="connsiteY83" fmla="*/ 3193161 h 3305079"/>
                          <a:gd name="connsiteX84" fmla="*/ 1078706 w 1872237"/>
                          <a:gd name="connsiteY84" fmla="*/ 3293173 h 3305079"/>
                          <a:gd name="connsiteX85" fmla="*/ 826293 w 1872237"/>
                          <a:gd name="connsiteY85" fmla="*/ 3293173 h 3305079"/>
                          <a:gd name="connsiteX86" fmla="*/ 716756 w 1872237"/>
                          <a:gd name="connsiteY86" fmla="*/ 3255073 h 3305079"/>
                          <a:gd name="connsiteX87" fmla="*/ 661987 w 1872237"/>
                          <a:gd name="connsiteY87" fmla="*/ 3221736 h 3305079"/>
                          <a:gd name="connsiteX88" fmla="*/ 509587 w 1872237"/>
                          <a:gd name="connsiteY88" fmla="*/ 3042348 h 3305079"/>
                          <a:gd name="connsiteX89" fmla="*/ 411956 w 1872237"/>
                          <a:gd name="connsiteY89" fmla="*/ 3035998 h 3305079"/>
                          <a:gd name="connsiteX90" fmla="*/ 292894 w 1872237"/>
                          <a:gd name="connsiteY90" fmla="*/ 3100291 h 3305079"/>
                          <a:gd name="connsiteX91" fmla="*/ 264318 w 1872237"/>
                          <a:gd name="connsiteY91" fmla="*/ 3159823 h 3305079"/>
                          <a:gd name="connsiteX92" fmla="*/ 290512 w 1872237"/>
                          <a:gd name="connsiteY92" fmla="*/ 3226498 h 3305079"/>
                          <a:gd name="connsiteX93" fmla="*/ 290512 w 1872237"/>
                          <a:gd name="connsiteY93" fmla="*/ 3300316 h 3305079"/>
                          <a:gd name="connsiteX94" fmla="*/ 0 w 1872237"/>
                          <a:gd name="connsiteY94" fmla="*/ 3305079 h 3305079"/>
                          <a:gd name="connsiteX0" fmla="*/ 0 w 1872237"/>
                          <a:gd name="connsiteY0" fmla="*/ 3305079 h 3305079"/>
                          <a:gd name="connsiteX1" fmla="*/ 30955 w 1872237"/>
                          <a:gd name="connsiteY1" fmla="*/ 3112198 h 3305079"/>
                          <a:gd name="connsiteX2" fmla="*/ 30956 w 1872237"/>
                          <a:gd name="connsiteY2" fmla="*/ 2874073 h 3305079"/>
                          <a:gd name="connsiteX3" fmla="*/ 111918 w 1872237"/>
                          <a:gd name="connsiteY3" fmla="*/ 2745486 h 3305079"/>
                          <a:gd name="connsiteX4" fmla="*/ 175418 w 1872237"/>
                          <a:gd name="connsiteY4" fmla="*/ 2661348 h 3305079"/>
                          <a:gd name="connsiteX5" fmla="*/ 245268 w 1872237"/>
                          <a:gd name="connsiteY5" fmla="*/ 2605786 h 3305079"/>
                          <a:gd name="connsiteX6" fmla="*/ 397668 w 1872237"/>
                          <a:gd name="connsiteY6" fmla="*/ 2543873 h 3305079"/>
                          <a:gd name="connsiteX7" fmla="*/ 526256 w 1872237"/>
                          <a:gd name="connsiteY7" fmla="*/ 2469261 h 3305079"/>
                          <a:gd name="connsiteX8" fmla="*/ 559593 w 1872237"/>
                          <a:gd name="connsiteY8" fmla="*/ 2393061 h 3305079"/>
                          <a:gd name="connsiteX9" fmla="*/ 569118 w 1872237"/>
                          <a:gd name="connsiteY9" fmla="*/ 2374011 h 3305079"/>
                          <a:gd name="connsiteX10" fmla="*/ 578643 w 1872237"/>
                          <a:gd name="connsiteY10" fmla="*/ 2283523 h 3305079"/>
                          <a:gd name="connsiteX11" fmla="*/ 602456 w 1872237"/>
                          <a:gd name="connsiteY11" fmla="*/ 2150173 h 3305079"/>
                          <a:gd name="connsiteX12" fmla="*/ 616743 w 1872237"/>
                          <a:gd name="connsiteY12" fmla="*/ 2040636 h 3305079"/>
                          <a:gd name="connsiteX13" fmla="*/ 707231 w 1872237"/>
                          <a:gd name="connsiteY13" fmla="*/ 1740598 h 3305079"/>
                          <a:gd name="connsiteX14" fmla="*/ 750093 w 1872237"/>
                          <a:gd name="connsiteY14" fmla="*/ 1540573 h 3305079"/>
                          <a:gd name="connsiteX15" fmla="*/ 807243 w 1872237"/>
                          <a:gd name="connsiteY15" fmla="*/ 1292923 h 3305079"/>
                          <a:gd name="connsiteX16" fmla="*/ 935831 w 1872237"/>
                          <a:gd name="connsiteY16" fmla="*/ 1064323 h 3305079"/>
                          <a:gd name="connsiteX17" fmla="*/ 1069181 w 1872237"/>
                          <a:gd name="connsiteY17" fmla="*/ 969073 h 3305079"/>
                          <a:gd name="connsiteX18" fmla="*/ 1083468 w 1872237"/>
                          <a:gd name="connsiteY18" fmla="*/ 935736 h 3305079"/>
                          <a:gd name="connsiteX19" fmla="*/ 1083468 w 1872237"/>
                          <a:gd name="connsiteY19" fmla="*/ 888111 h 3305079"/>
                          <a:gd name="connsiteX20" fmla="*/ 1088231 w 1872237"/>
                          <a:gd name="connsiteY20" fmla="*/ 850011 h 3305079"/>
                          <a:gd name="connsiteX21" fmla="*/ 1059656 w 1872237"/>
                          <a:gd name="connsiteY21" fmla="*/ 759523 h 3305079"/>
                          <a:gd name="connsiteX22" fmla="*/ 1093787 w 1872237"/>
                          <a:gd name="connsiteY22" fmla="*/ 665860 h 3305079"/>
                          <a:gd name="connsiteX23" fmla="*/ 1266824 w 1872237"/>
                          <a:gd name="connsiteY23" fmla="*/ 538067 h 3305079"/>
                          <a:gd name="connsiteX24" fmla="*/ 1434306 w 1872237"/>
                          <a:gd name="connsiteY24" fmla="*/ 396780 h 3305079"/>
                          <a:gd name="connsiteX25" fmla="*/ 1621631 w 1872237"/>
                          <a:gd name="connsiteY25" fmla="*/ 353123 h 3305079"/>
                          <a:gd name="connsiteX26" fmla="*/ 1709737 w 1872237"/>
                          <a:gd name="connsiteY26" fmla="*/ 318992 h 3305079"/>
                          <a:gd name="connsiteX27" fmla="*/ 1797049 w 1872237"/>
                          <a:gd name="connsiteY27" fmla="*/ 123729 h 3305079"/>
                          <a:gd name="connsiteX28" fmla="*/ 1326136 w 1872237"/>
                          <a:gd name="connsiteY28" fmla="*/ 32949 h 3305079"/>
                          <a:gd name="connsiteX29" fmla="*/ 1114204 w 1872237"/>
                          <a:gd name="connsiteY29" fmla="*/ 4372 h 3305079"/>
                          <a:gd name="connsiteX30" fmla="*/ 1872237 w 1872237"/>
                          <a:gd name="connsiteY30" fmla="*/ 1195 h 3305079"/>
                          <a:gd name="connsiteX31" fmla="*/ 1861343 w 1872237"/>
                          <a:gd name="connsiteY31" fmla="*/ 245173 h 3305079"/>
                          <a:gd name="connsiteX32" fmla="*/ 1852612 w 1872237"/>
                          <a:gd name="connsiteY32" fmla="*/ 516636 h 3305079"/>
                          <a:gd name="connsiteX33" fmla="*/ 1704974 w 1872237"/>
                          <a:gd name="connsiteY33" fmla="*/ 597599 h 3305079"/>
                          <a:gd name="connsiteX34" fmla="*/ 1543049 w 1872237"/>
                          <a:gd name="connsiteY34" fmla="*/ 692848 h 3305079"/>
                          <a:gd name="connsiteX35" fmla="*/ 1457324 w 1872237"/>
                          <a:gd name="connsiteY35" fmla="*/ 745236 h 3305079"/>
                          <a:gd name="connsiteX36" fmla="*/ 1421606 w 1872237"/>
                          <a:gd name="connsiteY36" fmla="*/ 780955 h 3305079"/>
                          <a:gd name="connsiteX37" fmla="*/ 1362074 w 1872237"/>
                          <a:gd name="connsiteY37" fmla="*/ 835723 h 3305079"/>
                          <a:gd name="connsiteX38" fmla="*/ 1302543 w 1872237"/>
                          <a:gd name="connsiteY38" fmla="*/ 876999 h 3305079"/>
                          <a:gd name="connsiteX39" fmla="*/ 1226343 w 1872237"/>
                          <a:gd name="connsiteY39" fmla="*/ 950023 h 3305079"/>
                          <a:gd name="connsiteX40" fmla="*/ 1158081 w 1872237"/>
                          <a:gd name="connsiteY40" fmla="*/ 1184974 h 3305079"/>
                          <a:gd name="connsiteX41" fmla="*/ 1108868 w 1872237"/>
                          <a:gd name="connsiteY41" fmla="*/ 1326261 h 3305079"/>
                          <a:gd name="connsiteX42" fmla="*/ 1102518 w 1872237"/>
                          <a:gd name="connsiteY42" fmla="*/ 1378648 h 3305079"/>
                          <a:gd name="connsiteX43" fmla="*/ 1092993 w 1872237"/>
                          <a:gd name="connsiteY43" fmla="*/ 1421511 h 3305079"/>
                          <a:gd name="connsiteX44" fmla="*/ 1059656 w 1872237"/>
                          <a:gd name="connsiteY44" fmla="*/ 1531048 h 3305079"/>
                          <a:gd name="connsiteX45" fmla="*/ 807244 w 1872237"/>
                          <a:gd name="connsiteY45" fmla="*/ 2464498 h 3305079"/>
                          <a:gd name="connsiteX46" fmla="*/ 702468 w 1872237"/>
                          <a:gd name="connsiteY46" fmla="*/ 2950274 h 3305079"/>
                          <a:gd name="connsiteX47" fmla="*/ 697706 w 1872237"/>
                          <a:gd name="connsiteY47" fmla="*/ 3012186 h 3305079"/>
                          <a:gd name="connsiteX48" fmla="*/ 709612 w 1872237"/>
                          <a:gd name="connsiteY48" fmla="*/ 3045524 h 3305079"/>
                          <a:gd name="connsiteX49" fmla="*/ 740568 w 1872237"/>
                          <a:gd name="connsiteY49" fmla="*/ 3076480 h 3305079"/>
                          <a:gd name="connsiteX50" fmla="*/ 826293 w 1872237"/>
                          <a:gd name="connsiteY50" fmla="*/ 3090767 h 3305079"/>
                          <a:gd name="connsiteX51" fmla="*/ 1040606 w 1872237"/>
                          <a:gd name="connsiteY51" fmla="*/ 2959798 h 3305079"/>
                          <a:gd name="connsiteX52" fmla="*/ 1135856 w 1872237"/>
                          <a:gd name="connsiteY52" fmla="*/ 2840736 h 3305079"/>
                          <a:gd name="connsiteX53" fmla="*/ 1164431 w 1872237"/>
                          <a:gd name="connsiteY53" fmla="*/ 2793111 h 3305079"/>
                          <a:gd name="connsiteX54" fmla="*/ 1232693 w 1872237"/>
                          <a:gd name="connsiteY54" fmla="*/ 2699448 h 3305079"/>
                          <a:gd name="connsiteX55" fmla="*/ 1307306 w 1872237"/>
                          <a:gd name="connsiteY55" fmla="*/ 2616898 h 3305079"/>
                          <a:gd name="connsiteX56" fmla="*/ 1302543 w 1872237"/>
                          <a:gd name="connsiteY56" fmla="*/ 2593086 h 3305079"/>
                          <a:gd name="connsiteX57" fmla="*/ 1358106 w 1872237"/>
                          <a:gd name="connsiteY57" fmla="*/ 2564511 h 3305079"/>
                          <a:gd name="connsiteX58" fmla="*/ 1459706 w 1872237"/>
                          <a:gd name="connsiteY58" fmla="*/ 2578798 h 3305079"/>
                          <a:gd name="connsiteX59" fmla="*/ 1535906 w 1872237"/>
                          <a:gd name="connsiteY59" fmla="*/ 2612136 h 3305079"/>
                          <a:gd name="connsiteX60" fmla="*/ 1593056 w 1872237"/>
                          <a:gd name="connsiteY60" fmla="*/ 2550223 h 3305079"/>
                          <a:gd name="connsiteX61" fmla="*/ 1688306 w 1872237"/>
                          <a:gd name="connsiteY61" fmla="*/ 2545461 h 3305079"/>
                          <a:gd name="connsiteX62" fmla="*/ 1837531 w 1872237"/>
                          <a:gd name="connsiteY62" fmla="*/ 2453386 h 3305079"/>
                          <a:gd name="connsiteX63" fmla="*/ 1735931 w 1872237"/>
                          <a:gd name="connsiteY63" fmla="*/ 2535936 h 3305079"/>
                          <a:gd name="connsiteX64" fmla="*/ 1664493 w 1872237"/>
                          <a:gd name="connsiteY64" fmla="*/ 2583561 h 3305079"/>
                          <a:gd name="connsiteX65" fmla="*/ 1685131 w 1872237"/>
                          <a:gd name="connsiteY65" fmla="*/ 2650236 h 3305079"/>
                          <a:gd name="connsiteX66" fmla="*/ 1726406 w 1872237"/>
                          <a:gd name="connsiteY66" fmla="*/ 2702623 h 3305079"/>
                          <a:gd name="connsiteX67" fmla="*/ 1727993 w 1872237"/>
                          <a:gd name="connsiteY67" fmla="*/ 2686748 h 3305079"/>
                          <a:gd name="connsiteX68" fmla="*/ 1602581 w 1872237"/>
                          <a:gd name="connsiteY68" fmla="*/ 2658173 h 3305079"/>
                          <a:gd name="connsiteX69" fmla="*/ 1531143 w 1872237"/>
                          <a:gd name="connsiteY69" fmla="*/ 2650236 h 3305079"/>
                          <a:gd name="connsiteX70" fmla="*/ 1454943 w 1872237"/>
                          <a:gd name="connsiteY70" fmla="*/ 2669286 h 3305079"/>
                          <a:gd name="connsiteX71" fmla="*/ 1413668 w 1872237"/>
                          <a:gd name="connsiteY71" fmla="*/ 2696273 h 3305079"/>
                          <a:gd name="connsiteX72" fmla="*/ 1369218 w 1872237"/>
                          <a:gd name="connsiteY72" fmla="*/ 2874073 h 3305079"/>
                          <a:gd name="connsiteX73" fmla="*/ 1378743 w 1872237"/>
                          <a:gd name="connsiteY73" fmla="*/ 2945511 h 3305079"/>
                          <a:gd name="connsiteX74" fmla="*/ 1493043 w 1872237"/>
                          <a:gd name="connsiteY74" fmla="*/ 3045523 h 3305079"/>
                          <a:gd name="connsiteX75" fmla="*/ 1593056 w 1872237"/>
                          <a:gd name="connsiteY75" fmla="*/ 3140773 h 3305079"/>
                          <a:gd name="connsiteX76" fmla="*/ 1702593 w 1872237"/>
                          <a:gd name="connsiteY76" fmla="*/ 3245548 h 3305079"/>
                          <a:gd name="connsiteX77" fmla="*/ 1750218 w 1872237"/>
                          <a:gd name="connsiteY77" fmla="*/ 3293173 h 3305079"/>
                          <a:gd name="connsiteX78" fmla="*/ 1469231 w 1872237"/>
                          <a:gd name="connsiteY78" fmla="*/ 3288410 h 3305079"/>
                          <a:gd name="connsiteX79" fmla="*/ 1404936 w 1872237"/>
                          <a:gd name="connsiteY79" fmla="*/ 3219355 h 3305079"/>
                          <a:gd name="connsiteX80" fmla="*/ 1269206 w 1872237"/>
                          <a:gd name="connsiteY80" fmla="*/ 3159823 h 3305079"/>
                          <a:gd name="connsiteX81" fmla="*/ 1164430 w 1872237"/>
                          <a:gd name="connsiteY81" fmla="*/ 3112199 h 3305079"/>
                          <a:gd name="connsiteX82" fmla="*/ 1016793 w 1872237"/>
                          <a:gd name="connsiteY82" fmla="*/ 3150298 h 3305079"/>
                          <a:gd name="connsiteX83" fmla="*/ 1016793 w 1872237"/>
                          <a:gd name="connsiteY83" fmla="*/ 3193161 h 3305079"/>
                          <a:gd name="connsiteX84" fmla="*/ 1078706 w 1872237"/>
                          <a:gd name="connsiteY84" fmla="*/ 3293173 h 3305079"/>
                          <a:gd name="connsiteX85" fmla="*/ 826293 w 1872237"/>
                          <a:gd name="connsiteY85" fmla="*/ 3293173 h 3305079"/>
                          <a:gd name="connsiteX86" fmla="*/ 716756 w 1872237"/>
                          <a:gd name="connsiteY86" fmla="*/ 3255073 h 3305079"/>
                          <a:gd name="connsiteX87" fmla="*/ 661987 w 1872237"/>
                          <a:gd name="connsiteY87" fmla="*/ 3221736 h 3305079"/>
                          <a:gd name="connsiteX88" fmla="*/ 509587 w 1872237"/>
                          <a:gd name="connsiteY88" fmla="*/ 3042348 h 3305079"/>
                          <a:gd name="connsiteX89" fmla="*/ 411956 w 1872237"/>
                          <a:gd name="connsiteY89" fmla="*/ 3035998 h 3305079"/>
                          <a:gd name="connsiteX90" fmla="*/ 292894 w 1872237"/>
                          <a:gd name="connsiteY90" fmla="*/ 3100291 h 3305079"/>
                          <a:gd name="connsiteX91" fmla="*/ 264318 w 1872237"/>
                          <a:gd name="connsiteY91" fmla="*/ 3159823 h 3305079"/>
                          <a:gd name="connsiteX92" fmla="*/ 290512 w 1872237"/>
                          <a:gd name="connsiteY92" fmla="*/ 3226498 h 3305079"/>
                          <a:gd name="connsiteX93" fmla="*/ 290512 w 1872237"/>
                          <a:gd name="connsiteY93" fmla="*/ 3300316 h 3305079"/>
                          <a:gd name="connsiteX94" fmla="*/ 0 w 1872237"/>
                          <a:gd name="connsiteY94" fmla="*/ 3305079 h 3305079"/>
                          <a:gd name="connsiteX0" fmla="*/ 0 w 1872237"/>
                          <a:gd name="connsiteY0" fmla="*/ 3305079 h 3305079"/>
                          <a:gd name="connsiteX1" fmla="*/ 30955 w 1872237"/>
                          <a:gd name="connsiteY1" fmla="*/ 3112198 h 3305079"/>
                          <a:gd name="connsiteX2" fmla="*/ 45244 w 1872237"/>
                          <a:gd name="connsiteY2" fmla="*/ 2876454 h 3305079"/>
                          <a:gd name="connsiteX3" fmla="*/ 111918 w 1872237"/>
                          <a:gd name="connsiteY3" fmla="*/ 2745486 h 3305079"/>
                          <a:gd name="connsiteX4" fmla="*/ 175418 w 1872237"/>
                          <a:gd name="connsiteY4" fmla="*/ 2661348 h 3305079"/>
                          <a:gd name="connsiteX5" fmla="*/ 245268 w 1872237"/>
                          <a:gd name="connsiteY5" fmla="*/ 2605786 h 3305079"/>
                          <a:gd name="connsiteX6" fmla="*/ 397668 w 1872237"/>
                          <a:gd name="connsiteY6" fmla="*/ 2543873 h 3305079"/>
                          <a:gd name="connsiteX7" fmla="*/ 526256 w 1872237"/>
                          <a:gd name="connsiteY7" fmla="*/ 2469261 h 3305079"/>
                          <a:gd name="connsiteX8" fmla="*/ 559593 w 1872237"/>
                          <a:gd name="connsiteY8" fmla="*/ 2393061 h 3305079"/>
                          <a:gd name="connsiteX9" fmla="*/ 569118 w 1872237"/>
                          <a:gd name="connsiteY9" fmla="*/ 2374011 h 3305079"/>
                          <a:gd name="connsiteX10" fmla="*/ 578643 w 1872237"/>
                          <a:gd name="connsiteY10" fmla="*/ 2283523 h 3305079"/>
                          <a:gd name="connsiteX11" fmla="*/ 602456 w 1872237"/>
                          <a:gd name="connsiteY11" fmla="*/ 2150173 h 3305079"/>
                          <a:gd name="connsiteX12" fmla="*/ 616743 w 1872237"/>
                          <a:gd name="connsiteY12" fmla="*/ 2040636 h 3305079"/>
                          <a:gd name="connsiteX13" fmla="*/ 707231 w 1872237"/>
                          <a:gd name="connsiteY13" fmla="*/ 1740598 h 3305079"/>
                          <a:gd name="connsiteX14" fmla="*/ 750093 w 1872237"/>
                          <a:gd name="connsiteY14" fmla="*/ 1540573 h 3305079"/>
                          <a:gd name="connsiteX15" fmla="*/ 807243 w 1872237"/>
                          <a:gd name="connsiteY15" fmla="*/ 1292923 h 3305079"/>
                          <a:gd name="connsiteX16" fmla="*/ 935831 w 1872237"/>
                          <a:gd name="connsiteY16" fmla="*/ 1064323 h 3305079"/>
                          <a:gd name="connsiteX17" fmla="*/ 1069181 w 1872237"/>
                          <a:gd name="connsiteY17" fmla="*/ 969073 h 3305079"/>
                          <a:gd name="connsiteX18" fmla="*/ 1083468 w 1872237"/>
                          <a:gd name="connsiteY18" fmla="*/ 935736 h 3305079"/>
                          <a:gd name="connsiteX19" fmla="*/ 1083468 w 1872237"/>
                          <a:gd name="connsiteY19" fmla="*/ 888111 h 3305079"/>
                          <a:gd name="connsiteX20" fmla="*/ 1088231 w 1872237"/>
                          <a:gd name="connsiteY20" fmla="*/ 850011 h 3305079"/>
                          <a:gd name="connsiteX21" fmla="*/ 1059656 w 1872237"/>
                          <a:gd name="connsiteY21" fmla="*/ 759523 h 3305079"/>
                          <a:gd name="connsiteX22" fmla="*/ 1093787 w 1872237"/>
                          <a:gd name="connsiteY22" fmla="*/ 665860 h 3305079"/>
                          <a:gd name="connsiteX23" fmla="*/ 1266824 w 1872237"/>
                          <a:gd name="connsiteY23" fmla="*/ 538067 h 3305079"/>
                          <a:gd name="connsiteX24" fmla="*/ 1434306 w 1872237"/>
                          <a:gd name="connsiteY24" fmla="*/ 396780 h 3305079"/>
                          <a:gd name="connsiteX25" fmla="*/ 1621631 w 1872237"/>
                          <a:gd name="connsiteY25" fmla="*/ 353123 h 3305079"/>
                          <a:gd name="connsiteX26" fmla="*/ 1709737 w 1872237"/>
                          <a:gd name="connsiteY26" fmla="*/ 318992 h 3305079"/>
                          <a:gd name="connsiteX27" fmla="*/ 1797049 w 1872237"/>
                          <a:gd name="connsiteY27" fmla="*/ 123729 h 3305079"/>
                          <a:gd name="connsiteX28" fmla="*/ 1326136 w 1872237"/>
                          <a:gd name="connsiteY28" fmla="*/ 32949 h 3305079"/>
                          <a:gd name="connsiteX29" fmla="*/ 1114204 w 1872237"/>
                          <a:gd name="connsiteY29" fmla="*/ 4372 h 3305079"/>
                          <a:gd name="connsiteX30" fmla="*/ 1872237 w 1872237"/>
                          <a:gd name="connsiteY30" fmla="*/ 1195 h 3305079"/>
                          <a:gd name="connsiteX31" fmla="*/ 1861343 w 1872237"/>
                          <a:gd name="connsiteY31" fmla="*/ 245173 h 3305079"/>
                          <a:gd name="connsiteX32" fmla="*/ 1852612 w 1872237"/>
                          <a:gd name="connsiteY32" fmla="*/ 516636 h 3305079"/>
                          <a:gd name="connsiteX33" fmla="*/ 1704974 w 1872237"/>
                          <a:gd name="connsiteY33" fmla="*/ 597599 h 3305079"/>
                          <a:gd name="connsiteX34" fmla="*/ 1543049 w 1872237"/>
                          <a:gd name="connsiteY34" fmla="*/ 692848 h 3305079"/>
                          <a:gd name="connsiteX35" fmla="*/ 1457324 w 1872237"/>
                          <a:gd name="connsiteY35" fmla="*/ 745236 h 3305079"/>
                          <a:gd name="connsiteX36" fmla="*/ 1421606 w 1872237"/>
                          <a:gd name="connsiteY36" fmla="*/ 780955 h 3305079"/>
                          <a:gd name="connsiteX37" fmla="*/ 1362074 w 1872237"/>
                          <a:gd name="connsiteY37" fmla="*/ 835723 h 3305079"/>
                          <a:gd name="connsiteX38" fmla="*/ 1302543 w 1872237"/>
                          <a:gd name="connsiteY38" fmla="*/ 876999 h 3305079"/>
                          <a:gd name="connsiteX39" fmla="*/ 1226343 w 1872237"/>
                          <a:gd name="connsiteY39" fmla="*/ 950023 h 3305079"/>
                          <a:gd name="connsiteX40" fmla="*/ 1158081 w 1872237"/>
                          <a:gd name="connsiteY40" fmla="*/ 1184974 h 3305079"/>
                          <a:gd name="connsiteX41" fmla="*/ 1108868 w 1872237"/>
                          <a:gd name="connsiteY41" fmla="*/ 1326261 h 3305079"/>
                          <a:gd name="connsiteX42" fmla="*/ 1102518 w 1872237"/>
                          <a:gd name="connsiteY42" fmla="*/ 1378648 h 3305079"/>
                          <a:gd name="connsiteX43" fmla="*/ 1092993 w 1872237"/>
                          <a:gd name="connsiteY43" fmla="*/ 1421511 h 3305079"/>
                          <a:gd name="connsiteX44" fmla="*/ 1059656 w 1872237"/>
                          <a:gd name="connsiteY44" fmla="*/ 1531048 h 3305079"/>
                          <a:gd name="connsiteX45" fmla="*/ 807244 w 1872237"/>
                          <a:gd name="connsiteY45" fmla="*/ 2464498 h 3305079"/>
                          <a:gd name="connsiteX46" fmla="*/ 702468 w 1872237"/>
                          <a:gd name="connsiteY46" fmla="*/ 2950274 h 3305079"/>
                          <a:gd name="connsiteX47" fmla="*/ 697706 w 1872237"/>
                          <a:gd name="connsiteY47" fmla="*/ 3012186 h 3305079"/>
                          <a:gd name="connsiteX48" fmla="*/ 709612 w 1872237"/>
                          <a:gd name="connsiteY48" fmla="*/ 3045524 h 3305079"/>
                          <a:gd name="connsiteX49" fmla="*/ 740568 w 1872237"/>
                          <a:gd name="connsiteY49" fmla="*/ 3076480 h 3305079"/>
                          <a:gd name="connsiteX50" fmla="*/ 826293 w 1872237"/>
                          <a:gd name="connsiteY50" fmla="*/ 3090767 h 3305079"/>
                          <a:gd name="connsiteX51" fmla="*/ 1040606 w 1872237"/>
                          <a:gd name="connsiteY51" fmla="*/ 2959798 h 3305079"/>
                          <a:gd name="connsiteX52" fmla="*/ 1135856 w 1872237"/>
                          <a:gd name="connsiteY52" fmla="*/ 2840736 h 3305079"/>
                          <a:gd name="connsiteX53" fmla="*/ 1164431 w 1872237"/>
                          <a:gd name="connsiteY53" fmla="*/ 2793111 h 3305079"/>
                          <a:gd name="connsiteX54" fmla="*/ 1232693 w 1872237"/>
                          <a:gd name="connsiteY54" fmla="*/ 2699448 h 3305079"/>
                          <a:gd name="connsiteX55" fmla="*/ 1307306 w 1872237"/>
                          <a:gd name="connsiteY55" fmla="*/ 2616898 h 3305079"/>
                          <a:gd name="connsiteX56" fmla="*/ 1302543 w 1872237"/>
                          <a:gd name="connsiteY56" fmla="*/ 2593086 h 3305079"/>
                          <a:gd name="connsiteX57" fmla="*/ 1358106 w 1872237"/>
                          <a:gd name="connsiteY57" fmla="*/ 2564511 h 3305079"/>
                          <a:gd name="connsiteX58" fmla="*/ 1459706 w 1872237"/>
                          <a:gd name="connsiteY58" fmla="*/ 2578798 h 3305079"/>
                          <a:gd name="connsiteX59" fmla="*/ 1535906 w 1872237"/>
                          <a:gd name="connsiteY59" fmla="*/ 2612136 h 3305079"/>
                          <a:gd name="connsiteX60" fmla="*/ 1593056 w 1872237"/>
                          <a:gd name="connsiteY60" fmla="*/ 2550223 h 3305079"/>
                          <a:gd name="connsiteX61" fmla="*/ 1688306 w 1872237"/>
                          <a:gd name="connsiteY61" fmla="*/ 2545461 h 3305079"/>
                          <a:gd name="connsiteX62" fmla="*/ 1837531 w 1872237"/>
                          <a:gd name="connsiteY62" fmla="*/ 2453386 h 3305079"/>
                          <a:gd name="connsiteX63" fmla="*/ 1735931 w 1872237"/>
                          <a:gd name="connsiteY63" fmla="*/ 2535936 h 3305079"/>
                          <a:gd name="connsiteX64" fmla="*/ 1664493 w 1872237"/>
                          <a:gd name="connsiteY64" fmla="*/ 2583561 h 3305079"/>
                          <a:gd name="connsiteX65" fmla="*/ 1685131 w 1872237"/>
                          <a:gd name="connsiteY65" fmla="*/ 2650236 h 3305079"/>
                          <a:gd name="connsiteX66" fmla="*/ 1726406 w 1872237"/>
                          <a:gd name="connsiteY66" fmla="*/ 2702623 h 3305079"/>
                          <a:gd name="connsiteX67" fmla="*/ 1727993 w 1872237"/>
                          <a:gd name="connsiteY67" fmla="*/ 2686748 h 3305079"/>
                          <a:gd name="connsiteX68" fmla="*/ 1602581 w 1872237"/>
                          <a:gd name="connsiteY68" fmla="*/ 2658173 h 3305079"/>
                          <a:gd name="connsiteX69" fmla="*/ 1531143 w 1872237"/>
                          <a:gd name="connsiteY69" fmla="*/ 2650236 h 3305079"/>
                          <a:gd name="connsiteX70" fmla="*/ 1454943 w 1872237"/>
                          <a:gd name="connsiteY70" fmla="*/ 2669286 h 3305079"/>
                          <a:gd name="connsiteX71" fmla="*/ 1413668 w 1872237"/>
                          <a:gd name="connsiteY71" fmla="*/ 2696273 h 3305079"/>
                          <a:gd name="connsiteX72" fmla="*/ 1369218 w 1872237"/>
                          <a:gd name="connsiteY72" fmla="*/ 2874073 h 3305079"/>
                          <a:gd name="connsiteX73" fmla="*/ 1378743 w 1872237"/>
                          <a:gd name="connsiteY73" fmla="*/ 2945511 h 3305079"/>
                          <a:gd name="connsiteX74" fmla="*/ 1493043 w 1872237"/>
                          <a:gd name="connsiteY74" fmla="*/ 3045523 h 3305079"/>
                          <a:gd name="connsiteX75" fmla="*/ 1593056 w 1872237"/>
                          <a:gd name="connsiteY75" fmla="*/ 3140773 h 3305079"/>
                          <a:gd name="connsiteX76" fmla="*/ 1702593 w 1872237"/>
                          <a:gd name="connsiteY76" fmla="*/ 3245548 h 3305079"/>
                          <a:gd name="connsiteX77" fmla="*/ 1750218 w 1872237"/>
                          <a:gd name="connsiteY77" fmla="*/ 3293173 h 3305079"/>
                          <a:gd name="connsiteX78" fmla="*/ 1469231 w 1872237"/>
                          <a:gd name="connsiteY78" fmla="*/ 3288410 h 3305079"/>
                          <a:gd name="connsiteX79" fmla="*/ 1404936 w 1872237"/>
                          <a:gd name="connsiteY79" fmla="*/ 3219355 h 3305079"/>
                          <a:gd name="connsiteX80" fmla="*/ 1269206 w 1872237"/>
                          <a:gd name="connsiteY80" fmla="*/ 3159823 h 3305079"/>
                          <a:gd name="connsiteX81" fmla="*/ 1164430 w 1872237"/>
                          <a:gd name="connsiteY81" fmla="*/ 3112199 h 3305079"/>
                          <a:gd name="connsiteX82" fmla="*/ 1016793 w 1872237"/>
                          <a:gd name="connsiteY82" fmla="*/ 3150298 h 3305079"/>
                          <a:gd name="connsiteX83" fmla="*/ 1016793 w 1872237"/>
                          <a:gd name="connsiteY83" fmla="*/ 3193161 h 3305079"/>
                          <a:gd name="connsiteX84" fmla="*/ 1078706 w 1872237"/>
                          <a:gd name="connsiteY84" fmla="*/ 3293173 h 3305079"/>
                          <a:gd name="connsiteX85" fmla="*/ 826293 w 1872237"/>
                          <a:gd name="connsiteY85" fmla="*/ 3293173 h 3305079"/>
                          <a:gd name="connsiteX86" fmla="*/ 716756 w 1872237"/>
                          <a:gd name="connsiteY86" fmla="*/ 3255073 h 3305079"/>
                          <a:gd name="connsiteX87" fmla="*/ 661987 w 1872237"/>
                          <a:gd name="connsiteY87" fmla="*/ 3221736 h 3305079"/>
                          <a:gd name="connsiteX88" fmla="*/ 509587 w 1872237"/>
                          <a:gd name="connsiteY88" fmla="*/ 3042348 h 3305079"/>
                          <a:gd name="connsiteX89" fmla="*/ 411956 w 1872237"/>
                          <a:gd name="connsiteY89" fmla="*/ 3035998 h 3305079"/>
                          <a:gd name="connsiteX90" fmla="*/ 292894 w 1872237"/>
                          <a:gd name="connsiteY90" fmla="*/ 3100291 h 3305079"/>
                          <a:gd name="connsiteX91" fmla="*/ 264318 w 1872237"/>
                          <a:gd name="connsiteY91" fmla="*/ 3159823 h 3305079"/>
                          <a:gd name="connsiteX92" fmla="*/ 290512 w 1872237"/>
                          <a:gd name="connsiteY92" fmla="*/ 3226498 h 3305079"/>
                          <a:gd name="connsiteX93" fmla="*/ 290512 w 1872237"/>
                          <a:gd name="connsiteY93" fmla="*/ 3300316 h 3305079"/>
                          <a:gd name="connsiteX94" fmla="*/ 0 w 1872237"/>
                          <a:gd name="connsiteY94" fmla="*/ 3305079 h 3305079"/>
                          <a:gd name="connsiteX0" fmla="*/ 0 w 1872237"/>
                          <a:gd name="connsiteY0" fmla="*/ 3305079 h 3305079"/>
                          <a:gd name="connsiteX1" fmla="*/ 30955 w 1872237"/>
                          <a:gd name="connsiteY1" fmla="*/ 3112198 h 3305079"/>
                          <a:gd name="connsiteX2" fmla="*/ 45244 w 1872237"/>
                          <a:gd name="connsiteY2" fmla="*/ 2876454 h 3305079"/>
                          <a:gd name="connsiteX3" fmla="*/ 133349 w 1872237"/>
                          <a:gd name="connsiteY3" fmla="*/ 2747867 h 3305079"/>
                          <a:gd name="connsiteX4" fmla="*/ 175418 w 1872237"/>
                          <a:gd name="connsiteY4" fmla="*/ 2661348 h 3305079"/>
                          <a:gd name="connsiteX5" fmla="*/ 245268 w 1872237"/>
                          <a:gd name="connsiteY5" fmla="*/ 2605786 h 3305079"/>
                          <a:gd name="connsiteX6" fmla="*/ 397668 w 1872237"/>
                          <a:gd name="connsiteY6" fmla="*/ 2543873 h 3305079"/>
                          <a:gd name="connsiteX7" fmla="*/ 526256 w 1872237"/>
                          <a:gd name="connsiteY7" fmla="*/ 2469261 h 3305079"/>
                          <a:gd name="connsiteX8" fmla="*/ 559593 w 1872237"/>
                          <a:gd name="connsiteY8" fmla="*/ 2393061 h 3305079"/>
                          <a:gd name="connsiteX9" fmla="*/ 569118 w 1872237"/>
                          <a:gd name="connsiteY9" fmla="*/ 2374011 h 3305079"/>
                          <a:gd name="connsiteX10" fmla="*/ 578643 w 1872237"/>
                          <a:gd name="connsiteY10" fmla="*/ 2283523 h 3305079"/>
                          <a:gd name="connsiteX11" fmla="*/ 602456 w 1872237"/>
                          <a:gd name="connsiteY11" fmla="*/ 2150173 h 3305079"/>
                          <a:gd name="connsiteX12" fmla="*/ 616743 w 1872237"/>
                          <a:gd name="connsiteY12" fmla="*/ 2040636 h 3305079"/>
                          <a:gd name="connsiteX13" fmla="*/ 707231 w 1872237"/>
                          <a:gd name="connsiteY13" fmla="*/ 1740598 h 3305079"/>
                          <a:gd name="connsiteX14" fmla="*/ 750093 w 1872237"/>
                          <a:gd name="connsiteY14" fmla="*/ 1540573 h 3305079"/>
                          <a:gd name="connsiteX15" fmla="*/ 807243 w 1872237"/>
                          <a:gd name="connsiteY15" fmla="*/ 1292923 h 3305079"/>
                          <a:gd name="connsiteX16" fmla="*/ 935831 w 1872237"/>
                          <a:gd name="connsiteY16" fmla="*/ 1064323 h 3305079"/>
                          <a:gd name="connsiteX17" fmla="*/ 1069181 w 1872237"/>
                          <a:gd name="connsiteY17" fmla="*/ 969073 h 3305079"/>
                          <a:gd name="connsiteX18" fmla="*/ 1083468 w 1872237"/>
                          <a:gd name="connsiteY18" fmla="*/ 935736 h 3305079"/>
                          <a:gd name="connsiteX19" fmla="*/ 1083468 w 1872237"/>
                          <a:gd name="connsiteY19" fmla="*/ 888111 h 3305079"/>
                          <a:gd name="connsiteX20" fmla="*/ 1088231 w 1872237"/>
                          <a:gd name="connsiteY20" fmla="*/ 850011 h 3305079"/>
                          <a:gd name="connsiteX21" fmla="*/ 1059656 w 1872237"/>
                          <a:gd name="connsiteY21" fmla="*/ 759523 h 3305079"/>
                          <a:gd name="connsiteX22" fmla="*/ 1093787 w 1872237"/>
                          <a:gd name="connsiteY22" fmla="*/ 665860 h 3305079"/>
                          <a:gd name="connsiteX23" fmla="*/ 1266824 w 1872237"/>
                          <a:gd name="connsiteY23" fmla="*/ 538067 h 3305079"/>
                          <a:gd name="connsiteX24" fmla="*/ 1434306 w 1872237"/>
                          <a:gd name="connsiteY24" fmla="*/ 396780 h 3305079"/>
                          <a:gd name="connsiteX25" fmla="*/ 1621631 w 1872237"/>
                          <a:gd name="connsiteY25" fmla="*/ 353123 h 3305079"/>
                          <a:gd name="connsiteX26" fmla="*/ 1709737 w 1872237"/>
                          <a:gd name="connsiteY26" fmla="*/ 318992 h 3305079"/>
                          <a:gd name="connsiteX27" fmla="*/ 1797049 w 1872237"/>
                          <a:gd name="connsiteY27" fmla="*/ 123729 h 3305079"/>
                          <a:gd name="connsiteX28" fmla="*/ 1326136 w 1872237"/>
                          <a:gd name="connsiteY28" fmla="*/ 32949 h 3305079"/>
                          <a:gd name="connsiteX29" fmla="*/ 1114204 w 1872237"/>
                          <a:gd name="connsiteY29" fmla="*/ 4372 h 3305079"/>
                          <a:gd name="connsiteX30" fmla="*/ 1872237 w 1872237"/>
                          <a:gd name="connsiteY30" fmla="*/ 1195 h 3305079"/>
                          <a:gd name="connsiteX31" fmla="*/ 1861343 w 1872237"/>
                          <a:gd name="connsiteY31" fmla="*/ 245173 h 3305079"/>
                          <a:gd name="connsiteX32" fmla="*/ 1852612 w 1872237"/>
                          <a:gd name="connsiteY32" fmla="*/ 516636 h 3305079"/>
                          <a:gd name="connsiteX33" fmla="*/ 1704974 w 1872237"/>
                          <a:gd name="connsiteY33" fmla="*/ 597599 h 3305079"/>
                          <a:gd name="connsiteX34" fmla="*/ 1543049 w 1872237"/>
                          <a:gd name="connsiteY34" fmla="*/ 692848 h 3305079"/>
                          <a:gd name="connsiteX35" fmla="*/ 1457324 w 1872237"/>
                          <a:gd name="connsiteY35" fmla="*/ 745236 h 3305079"/>
                          <a:gd name="connsiteX36" fmla="*/ 1421606 w 1872237"/>
                          <a:gd name="connsiteY36" fmla="*/ 780955 h 3305079"/>
                          <a:gd name="connsiteX37" fmla="*/ 1362074 w 1872237"/>
                          <a:gd name="connsiteY37" fmla="*/ 835723 h 3305079"/>
                          <a:gd name="connsiteX38" fmla="*/ 1302543 w 1872237"/>
                          <a:gd name="connsiteY38" fmla="*/ 876999 h 3305079"/>
                          <a:gd name="connsiteX39" fmla="*/ 1226343 w 1872237"/>
                          <a:gd name="connsiteY39" fmla="*/ 950023 h 3305079"/>
                          <a:gd name="connsiteX40" fmla="*/ 1158081 w 1872237"/>
                          <a:gd name="connsiteY40" fmla="*/ 1184974 h 3305079"/>
                          <a:gd name="connsiteX41" fmla="*/ 1108868 w 1872237"/>
                          <a:gd name="connsiteY41" fmla="*/ 1326261 h 3305079"/>
                          <a:gd name="connsiteX42" fmla="*/ 1102518 w 1872237"/>
                          <a:gd name="connsiteY42" fmla="*/ 1378648 h 3305079"/>
                          <a:gd name="connsiteX43" fmla="*/ 1092993 w 1872237"/>
                          <a:gd name="connsiteY43" fmla="*/ 1421511 h 3305079"/>
                          <a:gd name="connsiteX44" fmla="*/ 1059656 w 1872237"/>
                          <a:gd name="connsiteY44" fmla="*/ 1531048 h 3305079"/>
                          <a:gd name="connsiteX45" fmla="*/ 807244 w 1872237"/>
                          <a:gd name="connsiteY45" fmla="*/ 2464498 h 3305079"/>
                          <a:gd name="connsiteX46" fmla="*/ 702468 w 1872237"/>
                          <a:gd name="connsiteY46" fmla="*/ 2950274 h 3305079"/>
                          <a:gd name="connsiteX47" fmla="*/ 697706 w 1872237"/>
                          <a:gd name="connsiteY47" fmla="*/ 3012186 h 3305079"/>
                          <a:gd name="connsiteX48" fmla="*/ 709612 w 1872237"/>
                          <a:gd name="connsiteY48" fmla="*/ 3045524 h 3305079"/>
                          <a:gd name="connsiteX49" fmla="*/ 740568 w 1872237"/>
                          <a:gd name="connsiteY49" fmla="*/ 3076480 h 3305079"/>
                          <a:gd name="connsiteX50" fmla="*/ 826293 w 1872237"/>
                          <a:gd name="connsiteY50" fmla="*/ 3090767 h 3305079"/>
                          <a:gd name="connsiteX51" fmla="*/ 1040606 w 1872237"/>
                          <a:gd name="connsiteY51" fmla="*/ 2959798 h 3305079"/>
                          <a:gd name="connsiteX52" fmla="*/ 1135856 w 1872237"/>
                          <a:gd name="connsiteY52" fmla="*/ 2840736 h 3305079"/>
                          <a:gd name="connsiteX53" fmla="*/ 1164431 w 1872237"/>
                          <a:gd name="connsiteY53" fmla="*/ 2793111 h 3305079"/>
                          <a:gd name="connsiteX54" fmla="*/ 1232693 w 1872237"/>
                          <a:gd name="connsiteY54" fmla="*/ 2699448 h 3305079"/>
                          <a:gd name="connsiteX55" fmla="*/ 1307306 w 1872237"/>
                          <a:gd name="connsiteY55" fmla="*/ 2616898 h 3305079"/>
                          <a:gd name="connsiteX56" fmla="*/ 1302543 w 1872237"/>
                          <a:gd name="connsiteY56" fmla="*/ 2593086 h 3305079"/>
                          <a:gd name="connsiteX57" fmla="*/ 1358106 w 1872237"/>
                          <a:gd name="connsiteY57" fmla="*/ 2564511 h 3305079"/>
                          <a:gd name="connsiteX58" fmla="*/ 1459706 w 1872237"/>
                          <a:gd name="connsiteY58" fmla="*/ 2578798 h 3305079"/>
                          <a:gd name="connsiteX59" fmla="*/ 1535906 w 1872237"/>
                          <a:gd name="connsiteY59" fmla="*/ 2612136 h 3305079"/>
                          <a:gd name="connsiteX60" fmla="*/ 1593056 w 1872237"/>
                          <a:gd name="connsiteY60" fmla="*/ 2550223 h 3305079"/>
                          <a:gd name="connsiteX61" fmla="*/ 1688306 w 1872237"/>
                          <a:gd name="connsiteY61" fmla="*/ 2545461 h 3305079"/>
                          <a:gd name="connsiteX62" fmla="*/ 1837531 w 1872237"/>
                          <a:gd name="connsiteY62" fmla="*/ 2453386 h 3305079"/>
                          <a:gd name="connsiteX63" fmla="*/ 1735931 w 1872237"/>
                          <a:gd name="connsiteY63" fmla="*/ 2535936 h 3305079"/>
                          <a:gd name="connsiteX64" fmla="*/ 1664493 w 1872237"/>
                          <a:gd name="connsiteY64" fmla="*/ 2583561 h 3305079"/>
                          <a:gd name="connsiteX65" fmla="*/ 1685131 w 1872237"/>
                          <a:gd name="connsiteY65" fmla="*/ 2650236 h 3305079"/>
                          <a:gd name="connsiteX66" fmla="*/ 1726406 w 1872237"/>
                          <a:gd name="connsiteY66" fmla="*/ 2702623 h 3305079"/>
                          <a:gd name="connsiteX67" fmla="*/ 1727993 w 1872237"/>
                          <a:gd name="connsiteY67" fmla="*/ 2686748 h 3305079"/>
                          <a:gd name="connsiteX68" fmla="*/ 1602581 w 1872237"/>
                          <a:gd name="connsiteY68" fmla="*/ 2658173 h 3305079"/>
                          <a:gd name="connsiteX69" fmla="*/ 1531143 w 1872237"/>
                          <a:gd name="connsiteY69" fmla="*/ 2650236 h 3305079"/>
                          <a:gd name="connsiteX70" fmla="*/ 1454943 w 1872237"/>
                          <a:gd name="connsiteY70" fmla="*/ 2669286 h 3305079"/>
                          <a:gd name="connsiteX71" fmla="*/ 1413668 w 1872237"/>
                          <a:gd name="connsiteY71" fmla="*/ 2696273 h 3305079"/>
                          <a:gd name="connsiteX72" fmla="*/ 1369218 w 1872237"/>
                          <a:gd name="connsiteY72" fmla="*/ 2874073 h 3305079"/>
                          <a:gd name="connsiteX73" fmla="*/ 1378743 w 1872237"/>
                          <a:gd name="connsiteY73" fmla="*/ 2945511 h 3305079"/>
                          <a:gd name="connsiteX74" fmla="*/ 1493043 w 1872237"/>
                          <a:gd name="connsiteY74" fmla="*/ 3045523 h 3305079"/>
                          <a:gd name="connsiteX75" fmla="*/ 1593056 w 1872237"/>
                          <a:gd name="connsiteY75" fmla="*/ 3140773 h 3305079"/>
                          <a:gd name="connsiteX76" fmla="*/ 1702593 w 1872237"/>
                          <a:gd name="connsiteY76" fmla="*/ 3245548 h 3305079"/>
                          <a:gd name="connsiteX77" fmla="*/ 1750218 w 1872237"/>
                          <a:gd name="connsiteY77" fmla="*/ 3293173 h 3305079"/>
                          <a:gd name="connsiteX78" fmla="*/ 1469231 w 1872237"/>
                          <a:gd name="connsiteY78" fmla="*/ 3288410 h 3305079"/>
                          <a:gd name="connsiteX79" fmla="*/ 1404936 w 1872237"/>
                          <a:gd name="connsiteY79" fmla="*/ 3219355 h 3305079"/>
                          <a:gd name="connsiteX80" fmla="*/ 1269206 w 1872237"/>
                          <a:gd name="connsiteY80" fmla="*/ 3159823 h 3305079"/>
                          <a:gd name="connsiteX81" fmla="*/ 1164430 w 1872237"/>
                          <a:gd name="connsiteY81" fmla="*/ 3112199 h 3305079"/>
                          <a:gd name="connsiteX82" fmla="*/ 1016793 w 1872237"/>
                          <a:gd name="connsiteY82" fmla="*/ 3150298 h 3305079"/>
                          <a:gd name="connsiteX83" fmla="*/ 1016793 w 1872237"/>
                          <a:gd name="connsiteY83" fmla="*/ 3193161 h 3305079"/>
                          <a:gd name="connsiteX84" fmla="*/ 1078706 w 1872237"/>
                          <a:gd name="connsiteY84" fmla="*/ 3293173 h 3305079"/>
                          <a:gd name="connsiteX85" fmla="*/ 826293 w 1872237"/>
                          <a:gd name="connsiteY85" fmla="*/ 3293173 h 3305079"/>
                          <a:gd name="connsiteX86" fmla="*/ 716756 w 1872237"/>
                          <a:gd name="connsiteY86" fmla="*/ 3255073 h 3305079"/>
                          <a:gd name="connsiteX87" fmla="*/ 661987 w 1872237"/>
                          <a:gd name="connsiteY87" fmla="*/ 3221736 h 3305079"/>
                          <a:gd name="connsiteX88" fmla="*/ 509587 w 1872237"/>
                          <a:gd name="connsiteY88" fmla="*/ 3042348 h 3305079"/>
                          <a:gd name="connsiteX89" fmla="*/ 411956 w 1872237"/>
                          <a:gd name="connsiteY89" fmla="*/ 3035998 h 3305079"/>
                          <a:gd name="connsiteX90" fmla="*/ 292894 w 1872237"/>
                          <a:gd name="connsiteY90" fmla="*/ 3100291 h 3305079"/>
                          <a:gd name="connsiteX91" fmla="*/ 264318 w 1872237"/>
                          <a:gd name="connsiteY91" fmla="*/ 3159823 h 3305079"/>
                          <a:gd name="connsiteX92" fmla="*/ 290512 w 1872237"/>
                          <a:gd name="connsiteY92" fmla="*/ 3226498 h 3305079"/>
                          <a:gd name="connsiteX93" fmla="*/ 290512 w 1872237"/>
                          <a:gd name="connsiteY93" fmla="*/ 3300316 h 3305079"/>
                          <a:gd name="connsiteX94" fmla="*/ 0 w 1872237"/>
                          <a:gd name="connsiteY94" fmla="*/ 3305079 h 3305079"/>
                          <a:gd name="connsiteX0" fmla="*/ 0 w 1872237"/>
                          <a:gd name="connsiteY0" fmla="*/ 3305079 h 3305079"/>
                          <a:gd name="connsiteX1" fmla="*/ 30955 w 1872237"/>
                          <a:gd name="connsiteY1" fmla="*/ 3112198 h 3305079"/>
                          <a:gd name="connsiteX2" fmla="*/ 45244 w 1872237"/>
                          <a:gd name="connsiteY2" fmla="*/ 2876454 h 3305079"/>
                          <a:gd name="connsiteX3" fmla="*/ 133349 w 1872237"/>
                          <a:gd name="connsiteY3" fmla="*/ 2747867 h 3305079"/>
                          <a:gd name="connsiteX4" fmla="*/ 182562 w 1872237"/>
                          <a:gd name="connsiteY4" fmla="*/ 2661348 h 3305079"/>
                          <a:gd name="connsiteX5" fmla="*/ 245268 w 1872237"/>
                          <a:gd name="connsiteY5" fmla="*/ 2605786 h 3305079"/>
                          <a:gd name="connsiteX6" fmla="*/ 397668 w 1872237"/>
                          <a:gd name="connsiteY6" fmla="*/ 2543873 h 3305079"/>
                          <a:gd name="connsiteX7" fmla="*/ 526256 w 1872237"/>
                          <a:gd name="connsiteY7" fmla="*/ 2469261 h 3305079"/>
                          <a:gd name="connsiteX8" fmla="*/ 559593 w 1872237"/>
                          <a:gd name="connsiteY8" fmla="*/ 2393061 h 3305079"/>
                          <a:gd name="connsiteX9" fmla="*/ 569118 w 1872237"/>
                          <a:gd name="connsiteY9" fmla="*/ 2374011 h 3305079"/>
                          <a:gd name="connsiteX10" fmla="*/ 578643 w 1872237"/>
                          <a:gd name="connsiteY10" fmla="*/ 2283523 h 3305079"/>
                          <a:gd name="connsiteX11" fmla="*/ 602456 w 1872237"/>
                          <a:gd name="connsiteY11" fmla="*/ 2150173 h 3305079"/>
                          <a:gd name="connsiteX12" fmla="*/ 616743 w 1872237"/>
                          <a:gd name="connsiteY12" fmla="*/ 2040636 h 3305079"/>
                          <a:gd name="connsiteX13" fmla="*/ 707231 w 1872237"/>
                          <a:gd name="connsiteY13" fmla="*/ 1740598 h 3305079"/>
                          <a:gd name="connsiteX14" fmla="*/ 750093 w 1872237"/>
                          <a:gd name="connsiteY14" fmla="*/ 1540573 h 3305079"/>
                          <a:gd name="connsiteX15" fmla="*/ 807243 w 1872237"/>
                          <a:gd name="connsiteY15" fmla="*/ 1292923 h 3305079"/>
                          <a:gd name="connsiteX16" fmla="*/ 935831 w 1872237"/>
                          <a:gd name="connsiteY16" fmla="*/ 1064323 h 3305079"/>
                          <a:gd name="connsiteX17" fmla="*/ 1069181 w 1872237"/>
                          <a:gd name="connsiteY17" fmla="*/ 969073 h 3305079"/>
                          <a:gd name="connsiteX18" fmla="*/ 1083468 w 1872237"/>
                          <a:gd name="connsiteY18" fmla="*/ 935736 h 3305079"/>
                          <a:gd name="connsiteX19" fmla="*/ 1083468 w 1872237"/>
                          <a:gd name="connsiteY19" fmla="*/ 888111 h 3305079"/>
                          <a:gd name="connsiteX20" fmla="*/ 1088231 w 1872237"/>
                          <a:gd name="connsiteY20" fmla="*/ 850011 h 3305079"/>
                          <a:gd name="connsiteX21" fmla="*/ 1059656 w 1872237"/>
                          <a:gd name="connsiteY21" fmla="*/ 759523 h 3305079"/>
                          <a:gd name="connsiteX22" fmla="*/ 1093787 w 1872237"/>
                          <a:gd name="connsiteY22" fmla="*/ 665860 h 3305079"/>
                          <a:gd name="connsiteX23" fmla="*/ 1266824 w 1872237"/>
                          <a:gd name="connsiteY23" fmla="*/ 538067 h 3305079"/>
                          <a:gd name="connsiteX24" fmla="*/ 1434306 w 1872237"/>
                          <a:gd name="connsiteY24" fmla="*/ 396780 h 3305079"/>
                          <a:gd name="connsiteX25" fmla="*/ 1621631 w 1872237"/>
                          <a:gd name="connsiteY25" fmla="*/ 353123 h 3305079"/>
                          <a:gd name="connsiteX26" fmla="*/ 1709737 w 1872237"/>
                          <a:gd name="connsiteY26" fmla="*/ 318992 h 3305079"/>
                          <a:gd name="connsiteX27" fmla="*/ 1797049 w 1872237"/>
                          <a:gd name="connsiteY27" fmla="*/ 123729 h 3305079"/>
                          <a:gd name="connsiteX28" fmla="*/ 1326136 w 1872237"/>
                          <a:gd name="connsiteY28" fmla="*/ 32949 h 3305079"/>
                          <a:gd name="connsiteX29" fmla="*/ 1114204 w 1872237"/>
                          <a:gd name="connsiteY29" fmla="*/ 4372 h 3305079"/>
                          <a:gd name="connsiteX30" fmla="*/ 1872237 w 1872237"/>
                          <a:gd name="connsiteY30" fmla="*/ 1195 h 3305079"/>
                          <a:gd name="connsiteX31" fmla="*/ 1861343 w 1872237"/>
                          <a:gd name="connsiteY31" fmla="*/ 245173 h 3305079"/>
                          <a:gd name="connsiteX32" fmla="*/ 1852612 w 1872237"/>
                          <a:gd name="connsiteY32" fmla="*/ 516636 h 3305079"/>
                          <a:gd name="connsiteX33" fmla="*/ 1704974 w 1872237"/>
                          <a:gd name="connsiteY33" fmla="*/ 597599 h 3305079"/>
                          <a:gd name="connsiteX34" fmla="*/ 1543049 w 1872237"/>
                          <a:gd name="connsiteY34" fmla="*/ 692848 h 3305079"/>
                          <a:gd name="connsiteX35" fmla="*/ 1457324 w 1872237"/>
                          <a:gd name="connsiteY35" fmla="*/ 745236 h 3305079"/>
                          <a:gd name="connsiteX36" fmla="*/ 1421606 w 1872237"/>
                          <a:gd name="connsiteY36" fmla="*/ 780955 h 3305079"/>
                          <a:gd name="connsiteX37" fmla="*/ 1362074 w 1872237"/>
                          <a:gd name="connsiteY37" fmla="*/ 835723 h 3305079"/>
                          <a:gd name="connsiteX38" fmla="*/ 1302543 w 1872237"/>
                          <a:gd name="connsiteY38" fmla="*/ 876999 h 3305079"/>
                          <a:gd name="connsiteX39" fmla="*/ 1226343 w 1872237"/>
                          <a:gd name="connsiteY39" fmla="*/ 950023 h 3305079"/>
                          <a:gd name="connsiteX40" fmla="*/ 1158081 w 1872237"/>
                          <a:gd name="connsiteY40" fmla="*/ 1184974 h 3305079"/>
                          <a:gd name="connsiteX41" fmla="*/ 1108868 w 1872237"/>
                          <a:gd name="connsiteY41" fmla="*/ 1326261 h 3305079"/>
                          <a:gd name="connsiteX42" fmla="*/ 1102518 w 1872237"/>
                          <a:gd name="connsiteY42" fmla="*/ 1378648 h 3305079"/>
                          <a:gd name="connsiteX43" fmla="*/ 1092993 w 1872237"/>
                          <a:gd name="connsiteY43" fmla="*/ 1421511 h 3305079"/>
                          <a:gd name="connsiteX44" fmla="*/ 1059656 w 1872237"/>
                          <a:gd name="connsiteY44" fmla="*/ 1531048 h 3305079"/>
                          <a:gd name="connsiteX45" fmla="*/ 807244 w 1872237"/>
                          <a:gd name="connsiteY45" fmla="*/ 2464498 h 3305079"/>
                          <a:gd name="connsiteX46" fmla="*/ 702468 w 1872237"/>
                          <a:gd name="connsiteY46" fmla="*/ 2950274 h 3305079"/>
                          <a:gd name="connsiteX47" fmla="*/ 697706 w 1872237"/>
                          <a:gd name="connsiteY47" fmla="*/ 3012186 h 3305079"/>
                          <a:gd name="connsiteX48" fmla="*/ 709612 w 1872237"/>
                          <a:gd name="connsiteY48" fmla="*/ 3045524 h 3305079"/>
                          <a:gd name="connsiteX49" fmla="*/ 740568 w 1872237"/>
                          <a:gd name="connsiteY49" fmla="*/ 3076480 h 3305079"/>
                          <a:gd name="connsiteX50" fmla="*/ 826293 w 1872237"/>
                          <a:gd name="connsiteY50" fmla="*/ 3090767 h 3305079"/>
                          <a:gd name="connsiteX51" fmla="*/ 1040606 w 1872237"/>
                          <a:gd name="connsiteY51" fmla="*/ 2959798 h 3305079"/>
                          <a:gd name="connsiteX52" fmla="*/ 1135856 w 1872237"/>
                          <a:gd name="connsiteY52" fmla="*/ 2840736 h 3305079"/>
                          <a:gd name="connsiteX53" fmla="*/ 1164431 w 1872237"/>
                          <a:gd name="connsiteY53" fmla="*/ 2793111 h 3305079"/>
                          <a:gd name="connsiteX54" fmla="*/ 1232693 w 1872237"/>
                          <a:gd name="connsiteY54" fmla="*/ 2699448 h 3305079"/>
                          <a:gd name="connsiteX55" fmla="*/ 1307306 w 1872237"/>
                          <a:gd name="connsiteY55" fmla="*/ 2616898 h 3305079"/>
                          <a:gd name="connsiteX56" fmla="*/ 1302543 w 1872237"/>
                          <a:gd name="connsiteY56" fmla="*/ 2593086 h 3305079"/>
                          <a:gd name="connsiteX57" fmla="*/ 1358106 w 1872237"/>
                          <a:gd name="connsiteY57" fmla="*/ 2564511 h 3305079"/>
                          <a:gd name="connsiteX58" fmla="*/ 1459706 w 1872237"/>
                          <a:gd name="connsiteY58" fmla="*/ 2578798 h 3305079"/>
                          <a:gd name="connsiteX59" fmla="*/ 1535906 w 1872237"/>
                          <a:gd name="connsiteY59" fmla="*/ 2612136 h 3305079"/>
                          <a:gd name="connsiteX60" fmla="*/ 1593056 w 1872237"/>
                          <a:gd name="connsiteY60" fmla="*/ 2550223 h 3305079"/>
                          <a:gd name="connsiteX61" fmla="*/ 1688306 w 1872237"/>
                          <a:gd name="connsiteY61" fmla="*/ 2545461 h 3305079"/>
                          <a:gd name="connsiteX62" fmla="*/ 1837531 w 1872237"/>
                          <a:gd name="connsiteY62" fmla="*/ 2453386 h 3305079"/>
                          <a:gd name="connsiteX63" fmla="*/ 1735931 w 1872237"/>
                          <a:gd name="connsiteY63" fmla="*/ 2535936 h 3305079"/>
                          <a:gd name="connsiteX64" fmla="*/ 1664493 w 1872237"/>
                          <a:gd name="connsiteY64" fmla="*/ 2583561 h 3305079"/>
                          <a:gd name="connsiteX65" fmla="*/ 1685131 w 1872237"/>
                          <a:gd name="connsiteY65" fmla="*/ 2650236 h 3305079"/>
                          <a:gd name="connsiteX66" fmla="*/ 1726406 w 1872237"/>
                          <a:gd name="connsiteY66" fmla="*/ 2702623 h 3305079"/>
                          <a:gd name="connsiteX67" fmla="*/ 1727993 w 1872237"/>
                          <a:gd name="connsiteY67" fmla="*/ 2686748 h 3305079"/>
                          <a:gd name="connsiteX68" fmla="*/ 1602581 w 1872237"/>
                          <a:gd name="connsiteY68" fmla="*/ 2658173 h 3305079"/>
                          <a:gd name="connsiteX69" fmla="*/ 1531143 w 1872237"/>
                          <a:gd name="connsiteY69" fmla="*/ 2650236 h 3305079"/>
                          <a:gd name="connsiteX70" fmla="*/ 1454943 w 1872237"/>
                          <a:gd name="connsiteY70" fmla="*/ 2669286 h 3305079"/>
                          <a:gd name="connsiteX71" fmla="*/ 1413668 w 1872237"/>
                          <a:gd name="connsiteY71" fmla="*/ 2696273 h 3305079"/>
                          <a:gd name="connsiteX72" fmla="*/ 1369218 w 1872237"/>
                          <a:gd name="connsiteY72" fmla="*/ 2874073 h 3305079"/>
                          <a:gd name="connsiteX73" fmla="*/ 1378743 w 1872237"/>
                          <a:gd name="connsiteY73" fmla="*/ 2945511 h 3305079"/>
                          <a:gd name="connsiteX74" fmla="*/ 1493043 w 1872237"/>
                          <a:gd name="connsiteY74" fmla="*/ 3045523 h 3305079"/>
                          <a:gd name="connsiteX75" fmla="*/ 1593056 w 1872237"/>
                          <a:gd name="connsiteY75" fmla="*/ 3140773 h 3305079"/>
                          <a:gd name="connsiteX76" fmla="*/ 1702593 w 1872237"/>
                          <a:gd name="connsiteY76" fmla="*/ 3245548 h 3305079"/>
                          <a:gd name="connsiteX77" fmla="*/ 1750218 w 1872237"/>
                          <a:gd name="connsiteY77" fmla="*/ 3293173 h 3305079"/>
                          <a:gd name="connsiteX78" fmla="*/ 1469231 w 1872237"/>
                          <a:gd name="connsiteY78" fmla="*/ 3288410 h 3305079"/>
                          <a:gd name="connsiteX79" fmla="*/ 1404936 w 1872237"/>
                          <a:gd name="connsiteY79" fmla="*/ 3219355 h 3305079"/>
                          <a:gd name="connsiteX80" fmla="*/ 1269206 w 1872237"/>
                          <a:gd name="connsiteY80" fmla="*/ 3159823 h 3305079"/>
                          <a:gd name="connsiteX81" fmla="*/ 1164430 w 1872237"/>
                          <a:gd name="connsiteY81" fmla="*/ 3112199 h 3305079"/>
                          <a:gd name="connsiteX82" fmla="*/ 1016793 w 1872237"/>
                          <a:gd name="connsiteY82" fmla="*/ 3150298 h 3305079"/>
                          <a:gd name="connsiteX83" fmla="*/ 1016793 w 1872237"/>
                          <a:gd name="connsiteY83" fmla="*/ 3193161 h 3305079"/>
                          <a:gd name="connsiteX84" fmla="*/ 1078706 w 1872237"/>
                          <a:gd name="connsiteY84" fmla="*/ 3293173 h 3305079"/>
                          <a:gd name="connsiteX85" fmla="*/ 826293 w 1872237"/>
                          <a:gd name="connsiteY85" fmla="*/ 3293173 h 3305079"/>
                          <a:gd name="connsiteX86" fmla="*/ 716756 w 1872237"/>
                          <a:gd name="connsiteY86" fmla="*/ 3255073 h 3305079"/>
                          <a:gd name="connsiteX87" fmla="*/ 661987 w 1872237"/>
                          <a:gd name="connsiteY87" fmla="*/ 3221736 h 3305079"/>
                          <a:gd name="connsiteX88" fmla="*/ 509587 w 1872237"/>
                          <a:gd name="connsiteY88" fmla="*/ 3042348 h 3305079"/>
                          <a:gd name="connsiteX89" fmla="*/ 411956 w 1872237"/>
                          <a:gd name="connsiteY89" fmla="*/ 3035998 h 3305079"/>
                          <a:gd name="connsiteX90" fmla="*/ 292894 w 1872237"/>
                          <a:gd name="connsiteY90" fmla="*/ 3100291 h 3305079"/>
                          <a:gd name="connsiteX91" fmla="*/ 264318 w 1872237"/>
                          <a:gd name="connsiteY91" fmla="*/ 3159823 h 3305079"/>
                          <a:gd name="connsiteX92" fmla="*/ 290512 w 1872237"/>
                          <a:gd name="connsiteY92" fmla="*/ 3226498 h 3305079"/>
                          <a:gd name="connsiteX93" fmla="*/ 290512 w 1872237"/>
                          <a:gd name="connsiteY93" fmla="*/ 3300316 h 3305079"/>
                          <a:gd name="connsiteX94" fmla="*/ 0 w 1872237"/>
                          <a:gd name="connsiteY94" fmla="*/ 3305079 h 3305079"/>
                          <a:gd name="connsiteX0" fmla="*/ 0 w 1872237"/>
                          <a:gd name="connsiteY0" fmla="*/ 3305079 h 3305079"/>
                          <a:gd name="connsiteX1" fmla="*/ 30955 w 1872237"/>
                          <a:gd name="connsiteY1" fmla="*/ 3112198 h 3305079"/>
                          <a:gd name="connsiteX2" fmla="*/ 45244 w 1872237"/>
                          <a:gd name="connsiteY2" fmla="*/ 2876454 h 3305079"/>
                          <a:gd name="connsiteX3" fmla="*/ 133349 w 1872237"/>
                          <a:gd name="connsiteY3" fmla="*/ 2747867 h 3305079"/>
                          <a:gd name="connsiteX4" fmla="*/ 182562 w 1872237"/>
                          <a:gd name="connsiteY4" fmla="*/ 2661348 h 3305079"/>
                          <a:gd name="connsiteX5" fmla="*/ 245268 w 1872237"/>
                          <a:gd name="connsiteY5" fmla="*/ 2605786 h 3305079"/>
                          <a:gd name="connsiteX6" fmla="*/ 397668 w 1872237"/>
                          <a:gd name="connsiteY6" fmla="*/ 2543873 h 3305079"/>
                          <a:gd name="connsiteX7" fmla="*/ 526256 w 1872237"/>
                          <a:gd name="connsiteY7" fmla="*/ 2469261 h 3305079"/>
                          <a:gd name="connsiteX8" fmla="*/ 557212 w 1872237"/>
                          <a:gd name="connsiteY8" fmla="*/ 2428779 h 3305079"/>
                          <a:gd name="connsiteX9" fmla="*/ 569118 w 1872237"/>
                          <a:gd name="connsiteY9" fmla="*/ 2374011 h 3305079"/>
                          <a:gd name="connsiteX10" fmla="*/ 578643 w 1872237"/>
                          <a:gd name="connsiteY10" fmla="*/ 2283523 h 3305079"/>
                          <a:gd name="connsiteX11" fmla="*/ 602456 w 1872237"/>
                          <a:gd name="connsiteY11" fmla="*/ 2150173 h 3305079"/>
                          <a:gd name="connsiteX12" fmla="*/ 616743 w 1872237"/>
                          <a:gd name="connsiteY12" fmla="*/ 2040636 h 3305079"/>
                          <a:gd name="connsiteX13" fmla="*/ 707231 w 1872237"/>
                          <a:gd name="connsiteY13" fmla="*/ 1740598 h 3305079"/>
                          <a:gd name="connsiteX14" fmla="*/ 750093 w 1872237"/>
                          <a:gd name="connsiteY14" fmla="*/ 1540573 h 3305079"/>
                          <a:gd name="connsiteX15" fmla="*/ 807243 w 1872237"/>
                          <a:gd name="connsiteY15" fmla="*/ 1292923 h 3305079"/>
                          <a:gd name="connsiteX16" fmla="*/ 935831 w 1872237"/>
                          <a:gd name="connsiteY16" fmla="*/ 1064323 h 3305079"/>
                          <a:gd name="connsiteX17" fmla="*/ 1069181 w 1872237"/>
                          <a:gd name="connsiteY17" fmla="*/ 969073 h 3305079"/>
                          <a:gd name="connsiteX18" fmla="*/ 1083468 w 1872237"/>
                          <a:gd name="connsiteY18" fmla="*/ 935736 h 3305079"/>
                          <a:gd name="connsiteX19" fmla="*/ 1083468 w 1872237"/>
                          <a:gd name="connsiteY19" fmla="*/ 888111 h 3305079"/>
                          <a:gd name="connsiteX20" fmla="*/ 1088231 w 1872237"/>
                          <a:gd name="connsiteY20" fmla="*/ 850011 h 3305079"/>
                          <a:gd name="connsiteX21" fmla="*/ 1059656 w 1872237"/>
                          <a:gd name="connsiteY21" fmla="*/ 759523 h 3305079"/>
                          <a:gd name="connsiteX22" fmla="*/ 1093787 w 1872237"/>
                          <a:gd name="connsiteY22" fmla="*/ 665860 h 3305079"/>
                          <a:gd name="connsiteX23" fmla="*/ 1266824 w 1872237"/>
                          <a:gd name="connsiteY23" fmla="*/ 538067 h 3305079"/>
                          <a:gd name="connsiteX24" fmla="*/ 1434306 w 1872237"/>
                          <a:gd name="connsiteY24" fmla="*/ 396780 h 3305079"/>
                          <a:gd name="connsiteX25" fmla="*/ 1621631 w 1872237"/>
                          <a:gd name="connsiteY25" fmla="*/ 353123 h 3305079"/>
                          <a:gd name="connsiteX26" fmla="*/ 1709737 w 1872237"/>
                          <a:gd name="connsiteY26" fmla="*/ 318992 h 3305079"/>
                          <a:gd name="connsiteX27" fmla="*/ 1797049 w 1872237"/>
                          <a:gd name="connsiteY27" fmla="*/ 123729 h 3305079"/>
                          <a:gd name="connsiteX28" fmla="*/ 1326136 w 1872237"/>
                          <a:gd name="connsiteY28" fmla="*/ 32949 h 3305079"/>
                          <a:gd name="connsiteX29" fmla="*/ 1114204 w 1872237"/>
                          <a:gd name="connsiteY29" fmla="*/ 4372 h 3305079"/>
                          <a:gd name="connsiteX30" fmla="*/ 1872237 w 1872237"/>
                          <a:gd name="connsiteY30" fmla="*/ 1195 h 3305079"/>
                          <a:gd name="connsiteX31" fmla="*/ 1861343 w 1872237"/>
                          <a:gd name="connsiteY31" fmla="*/ 245173 h 3305079"/>
                          <a:gd name="connsiteX32" fmla="*/ 1852612 w 1872237"/>
                          <a:gd name="connsiteY32" fmla="*/ 516636 h 3305079"/>
                          <a:gd name="connsiteX33" fmla="*/ 1704974 w 1872237"/>
                          <a:gd name="connsiteY33" fmla="*/ 597599 h 3305079"/>
                          <a:gd name="connsiteX34" fmla="*/ 1543049 w 1872237"/>
                          <a:gd name="connsiteY34" fmla="*/ 692848 h 3305079"/>
                          <a:gd name="connsiteX35" fmla="*/ 1457324 w 1872237"/>
                          <a:gd name="connsiteY35" fmla="*/ 745236 h 3305079"/>
                          <a:gd name="connsiteX36" fmla="*/ 1421606 w 1872237"/>
                          <a:gd name="connsiteY36" fmla="*/ 780955 h 3305079"/>
                          <a:gd name="connsiteX37" fmla="*/ 1362074 w 1872237"/>
                          <a:gd name="connsiteY37" fmla="*/ 835723 h 3305079"/>
                          <a:gd name="connsiteX38" fmla="*/ 1302543 w 1872237"/>
                          <a:gd name="connsiteY38" fmla="*/ 876999 h 3305079"/>
                          <a:gd name="connsiteX39" fmla="*/ 1226343 w 1872237"/>
                          <a:gd name="connsiteY39" fmla="*/ 950023 h 3305079"/>
                          <a:gd name="connsiteX40" fmla="*/ 1158081 w 1872237"/>
                          <a:gd name="connsiteY40" fmla="*/ 1184974 h 3305079"/>
                          <a:gd name="connsiteX41" fmla="*/ 1108868 w 1872237"/>
                          <a:gd name="connsiteY41" fmla="*/ 1326261 h 3305079"/>
                          <a:gd name="connsiteX42" fmla="*/ 1102518 w 1872237"/>
                          <a:gd name="connsiteY42" fmla="*/ 1378648 h 3305079"/>
                          <a:gd name="connsiteX43" fmla="*/ 1092993 w 1872237"/>
                          <a:gd name="connsiteY43" fmla="*/ 1421511 h 3305079"/>
                          <a:gd name="connsiteX44" fmla="*/ 1059656 w 1872237"/>
                          <a:gd name="connsiteY44" fmla="*/ 1531048 h 3305079"/>
                          <a:gd name="connsiteX45" fmla="*/ 807244 w 1872237"/>
                          <a:gd name="connsiteY45" fmla="*/ 2464498 h 3305079"/>
                          <a:gd name="connsiteX46" fmla="*/ 702468 w 1872237"/>
                          <a:gd name="connsiteY46" fmla="*/ 2950274 h 3305079"/>
                          <a:gd name="connsiteX47" fmla="*/ 697706 w 1872237"/>
                          <a:gd name="connsiteY47" fmla="*/ 3012186 h 3305079"/>
                          <a:gd name="connsiteX48" fmla="*/ 709612 w 1872237"/>
                          <a:gd name="connsiteY48" fmla="*/ 3045524 h 3305079"/>
                          <a:gd name="connsiteX49" fmla="*/ 740568 w 1872237"/>
                          <a:gd name="connsiteY49" fmla="*/ 3076480 h 3305079"/>
                          <a:gd name="connsiteX50" fmla="*/ 826293 w 1872237"/>
                          <a:gd name="connsiteY50" fmla="*/ 3090767 h 3305079"/>
                          <a:gd name="connsiteX51" fmla="*/ 1040606 w 1872237"/>
                          <a:gd name="connsiteY51" fmla="*/ 2959798 h 3305079"/>
                          <a:gd name="connsiteX52" fmla="*/ 1135856 w 1872237"/>
                          <a:gd name="connsiteY52" fmla="*/ 2840736 h 3305079"/>
                          <a:gd name="connsiteX53" fmla="*/ 1164431 w 1872237"/>
                          <a:gd name="connsiteY53" fmla="*/ 2793111 h 3305079"/>
                          <a:gd name="connsiteX54" fmla="*/ 1232693 w 1872237"/>
                          <a:gd name="connsiteY54" fmla="*/ 2699448 h 3305079"/>
                          <a:gd name="connsiteX55" fmla="*/ 1307306 w 1872237"/>
                          <a:gd name="connsiteY55" fmla="*/ 2616898 h 3305079"/>
                          <a:gd name="connsiteX56" fmla="*/ 1302543 w 1872237"/>
                          <a:gd name="connsiteY56" fmla="*/ 2593086 h 3305079"/>
                          <a:gd name="connsiteX57" fmla="*/ 1358106 w 1872237"/>
                          <a:gd name="connsiteY57" fmla="*/ 2564511 h 3305079"/>
                          <a:gd name="connsiteX58" fmla="*/ 1459706 w 1872237"/>
                          <a:gd name="connsiteY58" fmla="*/ 2578798 h 3305079"/>
                          <a:gd name="connsiteX59" fmla="*/ 1535906 w 1872237"/>
                          <a:gd name="connsiteY59" fmla="*/ 2612136 h 3305079"/>
                          <a:gd name="connsiteX60" fmla="*/ 1593056 w 1872237"/>
                          <a:gd name="connsiteY60" fmla="*/ 2550223 h 3305079"/>
                          <a:gd name="connsiteX61" fmla="*/ 1688306 w 1872237"/>
                          <a:gd name="connsiteY61" fmla="*/ 2545461 h 3305079"/>
                          <a:gd name="connsiteX62" fmla="*/ 1837531 w 1872237"/>
                          <a:gd name="connsiteY62" fmla="*/ 2453386 h 3305079"/>
                          <a:gd name="connsiteX63" fmla="*/ 1735931 w 1872237"/>
                          <a:gd name="connsiteY63" fmla="*/ 2535936 h 3305079"/>
                          <a:gd name="connsiteX64" fmla="*/ 1664493 w 1872237"/>
                          <a:gd name="connsiteY64" fmla="*/ 2583561 h 3305079"/>
                          <a:gd name="connsiteX65" fmla="*/ 1685131 w 1872237"/>
                          <a:gd name="connsiteY65" fmla="*/ 2650236 h 3305079"/>
                          <a:gd name="connsiteX66" fmla="*/ 1726406 w 1872237"/>
                          <a:gd name="connsiteY66" fmla="*/ 2702623 h 3305079"/>
                          <a:gd name="connsiteX67" fmla="*/ 1727993 w 1872237"/>
                          <a:gd name="connsiteY67" fmla="*/ 2686748 h 3305079"/>
                          <a:gd name="connsiteX68" fmla="*/ 1602581 w 1872237"/>
                          <a:gd name="connsiteY68" fmla="*/ 2658173 h 3305079"/>
                          <a:gd name="connsiteX69" fmla="*/ 1531143 w 1872237"/>
                          <a:gd name="connsiteY69" fmla="*/ 2650236 h 3305079"/>
                          <a:gd name="connsiteX70" fmla="*/ 1454943 w 1872237"/>
                          <a:gd name="connsiteY70" fmla="*/ 2669286 h 3305079"/>
                          <a:gd name="connsiteX71" fmla="*/ 1413668 w 1872237"/>
                          <a:gd name="connsiteY71" fmla="*/ 2696273 h 3305079"/>
                          <a:gd name="connsiteX72" fmla="*/ 1369218 w 1872237"/>
                          <a:gd name="connsiteY72" fmla="*/ 2874073 h 3305079"/>
                          <a:gd name="connsiteX73" fmla="*/ 1378743 w 1872237"/>
                          <a:gd name="connsiteY73" fmla="*/ 2945511 h 3305079"/>
                          <a:gd name="connsiteX74" fmla="*/ 1493043 w 1872237"/>
                          <a:gd name="connsiteY74" fmla="*/ 3045523 h 3305079"/>
                          <a:gd name="connsiteX75" fmla="*/ 1593056 w 1872237"/>
                          <a:gd name="connsiteY75" fmla="*/ 3140773 h 3305079"/>
                          <a:gd name="connsiteX76" fmla="*/ 1702593 w 1872237"/>
                          <a:gd name="connsiteY76" fmla="*/ 3245548 h 3305079"/>
                          <a:gd name="connsiteX77" fmla="*/ 1750218 w 1872237"/>
                          <a:gd name="connsiteY77" fmla="*/ 3293173 h 3305079"/>
                          <a:gd name="connsiteX78" fmla="*/ 1469231 w 1872237"/>
                          <a:gd name="connsiteY78" fmla="*/ 3288410 h 3305079"/>
                          <a:gd name="connsiteX79" fmla="*/ 1404936 w 1872237"/>
                          <a:gd name="connsiteY79" fmla="*/ 3219355 h 3305079"/>
                          <a:gd name="connsiteX80" fmla="*/ 1269206 w 1872237"/>
                          <a:gd name="connsiteY80" fmla="*/ 3159823 h 3305079"/>
                          <a:gd name="connsiteX81" fmla="*/ 1164430 w 1872237"/>
                          <a:gd name="connsiteY81" fmla="*/ 3112199 h 3305079"/>
                          <a:gd name="connsiteX82" fmla="*/ 1016793 w 1872237"/>
                          <a:gd name="connsiteY82" fmla="*/ 3150298 h 3305079"/>
                          <a:gd name="connsiteX83" fmla="*/ 1016793 w 1872237"/>
                          <a:gd name="connsiteY83" fmla="*/ 3193161 h 3305079"/>
                          <a:gd name="connsiteX84" fmla="*/ 1078706 w 1872237"/>
                          <a:gd name="connsiteY84" fmla="*/ 3293173 h 3305079"/>
                          <a:gd name="connsiteX85" fmla="*/ 826293 w 1872237"/>
                          <a:gd name="connsiteY85" fmla="*/ 3293173 h 3305079"/>
                          <a:gd name="connsiteX86" fmla="*/ 716756 w 1872237"/>
                          <a:gd name="connsiteY86" fmla="*/ 3255073 h 3305079"/>
                          <a:gd name="connsiteX87" fmla="*/ 661987 w 1872237"/>
                          <a:gd name="connsiteY87" fmla="*/ 3221736 h 3305079"/>
                          <a:gd name="connsiteX88" fmla="*/ 509587 w 1872237"/>
                          <a:gd name="connsiteY88" fmla="*/ 3042348 h 3305079"/>
                          <a:gd name="connsiteX89" fmla="*/ 411956 w 1872237"/>
                          <a:gd name="connsiteY89" fmla="*/ 3035998 h 3305079"/>
                          <a:gd name="connsiteX90" fmla="*/ 292894 w 1872237"/>
                          <a:gd name="connsiteY90" fmla="*/ 3100291 h 3305079"/>
                          <a:gd name="connsiteX91" fmla="*/ 264318 w 1872237"/>
                          <a:gd name="connsiteY91" fmla="*/ 3159823 h 3305079"/>
                          <a:gd name="connsiteX92" fmla="*/ 290512 w 1872237"/>
                          <a:gd name="connsiteY92" fmla="*/ 3226498 h 3305079"/>
                          <a:gd name="connsiteX93" fmla="*/ 290512 w 1872237"/>
                          <a:gd name="connsiteY93" fmla="*/ 3300316 h 3305079"/>
                          <a:gd name="connsiteX94" fmla="*/ 0 w 1872237"/>
                          <a:gd name="connsiteY94" fmla="*/ 3305079 h 3305079"/>
                          <a:gd name="connsiteX0" fmla="*/ 0 w 1872237"/>
                          <a:gd name="connsiteY0" fmla="*/ 3305079 h 3305079"/>
                          <a:gd name="connsiteX1" fmla="*/ 30955 w 1872237"/>
                          <a:gd name="connsiteY1" fmla="*/ 3112198 h 3305079"/>
                          <a:gd name="connsiteX2" fmla="*/ 45244 w 1872237"/>
                          <a:gd name="connsiteY2" fmla="*/ 2876454 h 3305079"/>
                          <a:gd name="connsiteX3" fmla="*/ 133349 w 1872237"/>
                          <a:gd name="connsiteY3" fmla="*/ 2747867 h 3305079"/>
                          <a:gd name="connsiteX4" fmla="*/ 182562 w 1872237"/>
                          <a:gd name="connsiteY4" fmla="*/ 2661348 h 3305079"/>
                          <a:gd name="connsiteX5" fmla="*/ 245268 w 1872237"/>
                          <a:gd name="connsiteY5" fmla="*/ 2605786 h 3305079"/>
                          <a:gd name="connsiteX6" fmla="*/ 397668 w 1872237"/>
                          <a:gd name="connsiteY6" fmla="*/ 2543873 h 3305079"/>
                          <a:gd name="connsiteX7" fmla="*/ 526256 w 1872237"/>
                          <a:gd name="connsiteY7" fmla="*/ 2469261 h 3305079"/>
                          <a:gd name="connsiteX8" fmla="*/ 557212 w 1872237"/>
                          <a:gd name="connsiteY8" fmla="*/ 2428779 h 3305079"/>
                          <a:gd name="connsiteX9" fmla="*/ 569118 w 1872237"/>
                          <a:gd name="connsiteY9" fmla="*/ 2374011 h 3305079"/>
                          <a:gd name="connsiteX10" fmla="*/ 578643 w 1872237"/>
                          <a:gd name="connsiteY10" fmla="*/ 2283523 h 3305079"/>
                          <a:gd name="connsiteX11" fmla="*/ 602456 w 1872237"/>
                          <a:gd name="connsiteY11" fmla="*/ 2150173 h 3305079"/>
                          <a:gd name="connsiteX12" fmla="*/ 616743 w 1872237"/>
                          <a:gd name="connsiteY12" fmla="*/ 2040636 h 3305079"/>
                          <a:gd name="connsiteX13" fmla="*/ 707231 w 1872237"/>
                          <a:gd name="connsiteY13" fmla="*/ 1740598 h 3305079"/>
                          <a:gd name="connsiteX14" fmla="*/ 750093 w 1872237"/>
                          <a:gd name="connsiteY14" fmla="*/ 1540573 h 3305079"/>
                          <a:gd name="connsiteX15" fmla="*/ 807243 w 1872237"/>
                          <a:gd name="connsiteY15" fmla="*/ 1292923 h 3305079"/>
                          <a:gd name="connsiteX16" fmla="*/ 935831 w 1872237"/>
                          <a:gd name="connsiteY16" fmla="*/ 1064323 h 3305079"/>
                          <a:gd name="connsiteX17" fmla="*/ 1069181 w 1872237"/>
                          <a:gd name="connsiteY17" fmla="*/ 969073 h 3305079"/>
                          <a:gd name="connsiteX18" fmla="*/ 1083468 w 1872237"/>
                          <a:gd name="connsiteY18" fmla="*/ 935736 h 3305079"/>
                          <a:gd name="connsiteX19" fmla="*/ 1083468 w 1872237"/>
                          <a:gd name="connsiteY19" fmla="*/ 888111 h 3305079"/>
                          <a:gd name="connsiteX20" fmla="*/ 1088231 w 1872237"/>
                          <a:gd name="connsiteY20" fmla="*/ 850011 h 3305079"/>
                          <a:gd name="connsiteX21" fmla="*/ 1059656 w 1872237"/>
                          <a:gd name="connsiteY21" fmla="*/ 759523 h 3305079"/>
                          <a:gd name="connsiteX22" fmla="*/ 1093787 w 1872237"/>
                          <a:gd name="connsiteY22" fmla="*/ 665860 h 3305079"/>
                          <a:gd name="connsiteX23" fmla="*/ 1266824 w 1872237"/>
                          <a:gd name="connsiteY23" fmla="*/ 538067 h 3305079"/>
                          <a:gd name="connsiteX24" fmla="*/ 1434306 w 1872237"/>
                          <a:gd name="connsiteY24" fmla="*/ 396780 h 3305079"/>
                          <a:gd name="connsiteX25" fmla="*/ 1621631 w 1872237"/>
                          <a:gd name="connsiteY25" fmla="*/ 353123 h 3305079"/>
                          <a:gd name="connsiteX26" fmla="*/ 1709737 w 1872237"/>
                          <a:gd name="connsiteY26" fmla="*/ 318992 h 3305079"/>
                          <a:gd name="connsiteX27" fmla="*/ 1797049 w 1872237"/>
                          <a:gd name="connsiteY27" fmla="*/ 123729 h 3305079"/>
                          <a:gd name="connsiteX28" fmla="*/ 1326136 w 1872237"/>
                          <a:gd name="connsiteY28" fmla="*/ 32949 h 3305079"/>
                          <a:gd name="connsiteX29" fmla="*/ 1114204 w 1872237"/>
                          <a:gd name="connsiteY29" fmla="*/ 4372 h 3305079"/>
                          <a:gd name="connsiteX30" fmla="*/ 1872237 w 1872237"/>
                          <a:gd name="connsiteY30" fmla="*/ 1195 h 3305079"/>
                          <a:gd name="connsiteX31" fmla="*/ 1861343 w 1872237"/>
                          <a:gd name="connsiteY31" fmla="*/ 245173 h 3305079"/>
                          <a:gd name="connsiteX32" fmla="*/ 1852612 w 1872237"/>
                          <a:gd name="connsiteY32" fmla="*/ 516636 h 3305079"/>
                          <a:gd name="connsiteX33" fmla="*/ 1704974 w 1872237"/>
                          <a:gd name="connsiteY33" fmla="*/ 597599 h 3305079"/>
                          <a:gd name="connsiteX34" fmla="*/ 1543049 w 1872237"/>
                          <a:gd name="connsiteY34" fmla="*/ 692848 h 3305079"/>
                          <a:gd name="connsiteX35" fmla="*/ 1457324 w 1872237"/>
                          <a:gd name="connsiteY35" fmla="*/ 745236 h 3305079"/>
                          <a:gd name="connsiteX36" fmla="*/ 1421606 w 1872237"/>
                          <a:gd name="connsiteY36" fmla="*/ 780955 h 3305079"/>
                          <a:gd name="connsiteX37" fmla="*/ 1362074 w 1872237"/>
                          <a:gd name="connsiteY37" fmla="*/ 835723 h 3305079"/>
                          <a:gd name="connsiteX38" fmla="*/ 1302543 w 1872237"/>
                          <a:gd name="connsiteY38" fmla="*/ 876999 h 3305079"/>
                          <a:gd name="connsiteX39" fmla="*/ 1226343 w 1872237"/>
                          <a:gd name="connsiteY39" fmla="*/ 950023 h 3305079"/>
                          <a:gd name="connsiteX40" fmla="*/ 1158081 w 1872237"/>
                          <a:gd name="connsiteY40" fmla="*/ 1184974 h 3305079"/>
                          <a:gd name="connsiteX41" fmla="*/ 1108868 w 1872237"/>
                          <a:gd name="connsiteY41" fmla="*/ 1326261 h 3305079"/>
                          <a:gd name="connsiteX42" fmla="*/ 1102518 w 1872237"/>
                          <a:gd name="connsiteY42" fmla="*/ 1378648 h 3305079"/>
                          <a:gd name="connsiteX43" fmla="*/ 1092993 w 1872237"/>
                          <a:gd name="connsiteY43" fmla="*/ 1421511 h 3305079"/>
                          <a:gd name="connsiteX44" fmla="*/ 1059656 w 1872237"/>
                          <a:gd name="connsiteY44" fmla="*/ 1531048 h 3305079"/>
                          <a:gd name="connsiteX45" fmla="*/ 807244 w 1872237"/>
                          <a:gd name="connsiteY45" fmla="*/ 2464498 h 3305079"/>
                          <a:gd name="connsiteX46" fmla="*/ 702468 w 1872237"/>
                          <a:gd name="connsiteY46" fmla="*/ 2950274 h 3305079"/>
                          <a:gd name="connsiteX47" fmla="*/ 697706 w 1872237"/>
                          <a:gd name="connsiteY47" fmla="*/ 3012186 h 3305079"/>
                          <a:gd name="connsiteX48" fmla="*/ 709612 w 1872237"/>
                          <a:gd name="connsiteY48" fmla="*/ 3045524 h 3305079"/>
                          <a:gd name="connsiteX49" fmla="*/ 740568 w 1872237"/>
                          <a:gd name="connsiteY49" fmla="*/ 3076480 h 3305079"/>
                          <a:gd name="connsiteX50" fmla="*/ 826293 w 1872237"/>
                          <a:gd name="connsiteY50" fmla="*/ 3090767 h 3305079"/>
                          <a:gd name="connsiteX51" fmla="*/ 1040606 w 1872237"/>
                          <a:gd name="connsiteY51" fmla="*/ 2959798 h 3305079"/>
                          <a:gd name="connsiteX52" fmla="*/ 1135856 w 1872237"/>
                          <a:gd name="connsiteY52" fmla="*/ 2840736 h 3305079"/>
                          <a:gd name="connsiteX53" fmla="*/ 1164431 w 1872237"/>
                          <a:gd name="connsiteY53" fmla="*/ 2793111 h 3305079"/>
                          <a:gd name="connsiteX54" fmla="*/ 1232693 w 1872237"/>
                          <a:gd name="connsiteY54" fmla="*/ 2699448 h 3305079"/>
                          <a:gd name="connsiteX55" fmla="*/ 1307306 w 1872237"/>
                          <a:gd name="connsiteY55" fmla="*/ 2616898 h 3305079"/>
                          <a:gd name="connsiteX56" fmla="*/ 1302543 w 1872237"/>
                          <a:gd name="connsiteY56" fmla="*/ 2593086 h 3305079"/>
                          <a:gd name="connsiteX57" fmla="*/ 1358106 w 1872237"/>
                          <a:gd name="connsiteY57" fmla="*/ 2564511 h 3305079"/>
                          <a:gd name="connsiteX58" fmla="*/ 1459706 w 1872237"/>
                          <a:gd name="connsiteY58" fmla="*/ 2578798 h 3305079"/>
                          <a:gd name="connsiteX59" fmla="*/ 1535906 w 1872237"/>
                          <a:gd name="connsiteY59" fmla="*/ 2612136 h 3305079"/>
                          <a:gd name="connsiteX60" fmla="*/ 1593056 w 1872237"/>
                          <a:gd name="connsiteY60" fmla="*/ 2550223 h 3305079"/>
                          <a:gd name="connsiteX61" fmla="*/ 1688306 w 1872237"/>
                          <a:gd name="connsiteY61" fmla="*/ 2545461 h 3305079"/>
                          <a:gd name="connsiteX62" fmla="*/ 1837531 w 1872237"/>
                          <a:gd name="connsiteY62" fmla="*/ 2453386 h 3305079"/>
                          <a:gd name="connsiteX63" fmla="*/ 1735931 w 1872237"/>
                          <a:gd name="connsiteY63" fmla="*/ 2535936 h 3305079"/>
                          <a:gd name="connsiteX64" fmla="*/ 1664493 w 1872237"/>
                          <a:gd name="connsiteY64" fmla="*/ 2583561 h 3305079"/>
                          <a:gd name="connsiteX65" fmla="*/ 1685131 w 1872237"/>
                          <a:gd name="connsiteY65" fmla="*/ 2650236 h 3305079"/>
                          <a:gd name="connsiteX66" fmla="*/ 1726406 w 1872237"/>
                          <a:gd name="connsiteY66" fmla="*/ 2702623 h 3305079"/>
                          <a:gd name="connsiteX67" fmla="*/ 1727993 w 1872237"/>
                          <a:gd name="connsiteY67" fmla="*/ 2686748 h 3305079"/>
                          <a:gd name="connsiteX68" fmla="*/ 1602581 w 1872237"/>
                          <a:gd name="connsiteY68" fmla="*/ 2658173 h 3305079"/>
                          <a:gd name="connsiteX69" fmla="*/ 1531143 w 1872237"/>
                          <a:gd name="connsiteY69" fmla="*/ 2650236 h 3305079"/>
                          <a:gd name="connsiteX70" fmla="*/ 1454943 w 1872237"/>
                          <a:gd name="connsiteY70" fmla="*/ 2669286 h 3305079"/>
                          <a:gd name="connsiteX71" fmla="*/ 1413668 w 1872237"/>
                          <a:gd name="connsiteY71" fmla="*/ 2696273 h 3305079"/>
                          <a:gd name="connsiteX72" fmla="*/ 1369218 w 1872237"/>
                          <a:gd name="connsiteY72" fmla="*/ 2874073 h 3305079"/>
                          <a:gd name="connsiteX73" fmla="*/ 1378743 w 1872237"/>
                          <a:gd name="connsiteY73" fmla="*/ 2945511 h 3305079"/>
                          <a:gd name="connsiteX74" fmla="*/ 1493043 w 1872237"/>
                          <a:gd name="connsiteY74" fmla="*/ 3045523 h 3305079"/>
                          <a:gd name="connsiteX75" fmla="*/ 1593056 w 1872237"/>
                          <a:gd name="connsiteY75" fmla="*/ 3140773 h 3305079"/>
                          <a:gd name="connsiteX76" fmla="*/ 1702593 w 1872237"/>
                          <a:gd name="connsiteY76" fmla="*/ 3245548 h 3305079"/>
                          <a:gd name="connsiteX77" fmla="*/ 1750218 w 1872237"/>
                          <a:gd name="connsiteY77" fmla="*/ 3293173 h 3305079"/>
                          <a:gd name="connsiteX78" fmla="*/ 1469231 w 1872237"/>
                          <a:gd name="connsiteY78" fmla="*/ 3288410 h 3305079"/>
                          <a:gd name="connsiteX79" fmla="*/ 1404936 w 1872237"/>
                          <a:gd name="connsiteY79" fmla="*/ 3219355 h 3305079"/>
                          <a:gd name="connsiteX80" fmla="*/ 1269206 w 1872237"/>
                          <a:gd name="connsiteY80" fmla="*/ 3159823 h 3305079"/>
                          <a:gd name="connsiteX81" fmla="*/ 1164430 w 1872237"/>
                          <a:gd name="connsiteY81" fmla="*/ 3112199 h 3305079"/>
                          <a:gd name="connsiteX82" fmla="*/ 1016793 w 1872237"/>
                          <a:gd name="connsiteY82" fmla="*/ 3150298 h 3305079"/>
                          <a:gd name="connsiteX83" fmla="*/ 1016793 w 1872237"/>
                          <a:gd name="connsiteY83" fmla="*/ 3193161 h 3305079"/>
                          <a:gd name="connsiteX84" fmla="*/ 1078706 w 1872237"/>
                          <a:gd name="connsiteY84" fmla="*/ 3293173 h 3305079"/>
                          <a:gd name="connsiteX85" fmla="*/ 835818 w 1872237"/>
                          <a:gd name="connsiteY85" fmla="*/ 3259836 h 3305079"/>
                          <a:gd name="connsiteX86" fmla="*/ 716756 w 1872237"/>
                          <a:gd name="connsiteY86" fmla="*/ 3255073 h 3305079"/>
                          <a:gd name="connsiteX87" fmla="*/ 661987 w 1872237"/>
                          <a:gd name="connsiteY87" fmla="*/ 3221736 h 3305079"/>
                          <a:gd name="connsiteX88" fmla="*/ 509587 w 1872237"/>
                          <a:gd name="connsiteY88" fmla="*/ 3042348 h 3305079"/>
                          <a:gd name="connsiteX89" fmla="*/ 411956 w 1872237"/>
                          <a:gd name="connsiteY89" fmla="*/ 3035998 h 3305079"/>
                          <a:gd name="connsiteX90" fmla="*/ 292894 w 1872237"/>
                          <a:gd name="connsiteY90" fmla="*/ 3100291 h 3305079"/>
                          <a:gd name="connsiteX91" fmla="*/ 264318 w 1872237"/>
                          <a:gd name="connsiteY91" fmla="*/ 3159823 h 3305079"/>
                          <a:gd name="connsiteX92" fmla="*/ 290512 w 1872237"/>
                          <a:gd name="connsiteY92" fmla="*/ 3226498 h 3305079"/>
                          <a:gd name="connsiteX93" fmla="*/ 290512 w 1872237"/>
                          <a:gd name="connsiteY93" fmla="*/ 3300316 h 3305079"/>
                          <a:gd name="connsiteX94" fmla="*/ 0 w 1872237"/>
                          <a:gd name="connsiteY94" fmla="*/ 3305079 h 3305079"/>
                          <a:gd name="connsiteX0" fmla="*/ 0 w 1872237"/>
                          <a:gd name="connsiteY0" fmla="*/ 3305079 h 3307460"/>
                          <a:gd name="connsiteX1" fmla="*/ 30955 w 1872237"/>
                          <a:gd name="connsiteY1" fmla="*/ 3112198 h 3307460"/>
                          <a:gd name="connsiteX2" fmla="*/ 45244 w 1872237"/>
                          <a:gd name="connsiteY2" fmla="*/ 2876454 h 3307460"/>
                          <a:gd name="connsiteX3" fmla="*/ 133349 w 1872237"/>
                          <a:gd name="connsiteY3" fmla="*/ 2747867 h 3307460"/>
                          <a:gd name="connsiteX4" fmla="*/ 182562 w 1872237"/>
                          <a:gd name="connsiteY4" fmla="*/ 2661348 h 3307460"/>
                          <a:gd name="connsiteX5" fmla="*/ 245268 w 1872237"/>
                          <a:gd name="connsiteY5" fmla="*/ 2605786 h 3307460"/>
                          <a:gd name="connsiteX6" fmla="*/ 397668 w 1872237"/>
                          <a:gd name="connsiteY6" fmla="*/ 2543873 h 3307460"/>
                          <a:gd name="connsiteX7" fmla="*/ 526256 w 1872237"/>
                          <a:gd name="connsiteY7" fmla="*/ 2469261 h 3307460"/>
                          <a:gd name="connsiteX8" fmla="*/ 557212 w 1872237"/>
                          <a:gd name="connsiteY8" fmla="*/ 2428779 h 3307460"/>
                          <a:gd name="connsiteX9" fmla="*/ 569118 w 1872237"/>
                          <a:gd name="connsiteY9" fmla="*/ 2374011 h 3307460"/>
                          <a:gd name="connsiteX10" fmla="*/ 578643 w 1872237"/>
                          <a:gd name="connsiteY10" fmla="*/ 2283523 h 3307460"/>
                          <a:gd name="connsiteX11" fmla="*/ 602456 w 1872237"/>
                          <a:gd name="connsiteY11" fmla="*/ 2150173 h 3307460"/>
                          <a:gd name="connsiteX12" fmla="*/ 616743 w 1872237"/>
                          <a:gd name="connsiteY12" fmla="*/ 2040636 h 3307460"/>
                          <a:gd name="connsiteX13" fmla="*/ 707231 w 1872237"/>
                          <a:gd name="connsiteY13" fmla="*/ 1740598 h 3307460"/>
                          <a:gd name="connsiteX14" fmla="*/ 750093 w 1872237"/>
                          <a:gd name="connsiteY14" fmla="*/ 1540573 h 3307460"/>
                          <a:gd name="connsiteX15" fmla="*/ 807243 w 1872237"/>
                          <a:gd name="connsiteY15" fmla="*/ 1292923 h 3307460"/>
                          <a:gd name="connsiteX16" fmla="*/ 935831 w 1872237"/>
                          <a:gd name="connsiteY16" fmla="*/ 1064323 h 3307460"/>
                          <a:gd name="connsiteX17" fmla="*/ 1069181 w 1872237"/>
                          <a:gd name="connsiteY17" fmla="*/ 969073 h 3307460"/>
                          <a:gd name="connsiteX18" fmla="*/ 1083468 w 1872237"/>
                          <a:gd name="connsiteY18" fmla="*/ 935736 h 3307460"/>
                          <a:gd name="connsiteX19" fmla="*/ 1083468 w 1872237"/>
                          <a:gd name="connsiteY19" fmla="*/ 888111 h 3307460"/>
                          <a:gd name="connsiteX20" fmla="*/ 1088231 w 1872237"/>
                          <a:gd name="connsiteY20" fmla="*/ 850011 h 3307460"/>
                          <a:gd name="connsiteX21" fmla="*/ 1059656 w 1872237"/>
                          <a:gd name="connsiteY21" fmla="*/ 759523 h 3307460"/>
                          <a:gd name="connsiteX22" fmla="*/ 1093787 w 1872237"/>
                          <a:gd name="connsiteY22" fmla="*/ 665860 h 3307460"/>
                          <a:gd name="connsiteX23" fmla="*/ 1266824 w 1872237"/>
                          <a:gd name="connsiteY23" fmla="*/ 538067 h 3307460"/>
                          <a:gd name="connsiteX24" fmla="*/ 1434306 w 1872237"/>
                          <a:gd name="connsiteY24" fmla="*/ 396780 h 3307460"/>
                          <a:gd name="connsiteX25" fmla="*/ 1621631 w 1872237"/>
                          <a:gd name="connsiteY25" fmla="*/ 353123 h 3307460"/>
                          <a:gd name="connsiteX26" fmla="*/ 1709737 w 1872237"/>
                          <a:gd name="connsiteY26" fmla="*/ 318992 h 3307460"/>
                          <a:gd name="connsiteX27" fmla="*/ 1797049 w 1872237"/>
                          <a:gd name="connsiteY27" fmla="*/ 123729 h 3307460"/>
                          <a:gd name="connsiteX28" fmla="*/ 1326136 w 1872237"/>
                          <a:gd name="connsiteY28" fmla="*/ 32949 h 3307460"/>
                          <a:gd name="connsiteX29" fmla="*/ 1114204 w 1872237"/>
                          <a:gd name="connsiteY29" fmla="*/ 4372 h 3307460"/>
                          <a:gd name="connsiteX30" fmla="*/ 1872237 w 1872237"/>
                          <a:gd name="connsiteY30" fmla="*/ 1195 h 3307460"/>
                          <a:gd name="connsiteX31" fmla="*/ 1861343 w 1872237"/>
                          <a:gd name="connsiteY31" fmla="*/ 245173 h 3307460"/>
                          <a:gd name="connsiteX32" fmla="*/ 1852612 w 1872237"/>
                          <a:gd name="connsiteY32" fmla="*/ 516636 h 3307460"/>
                          <a:gd name="connsiteX33" fmla="*/ 1704974 w 1872237"/>
                          <a:gd name="connsiteY33" fmla="*/ 597599 h 3307460"/>
                          <a:gd name="connsiteX34" fmla="*/ 1543049 w 1872237"/>
                          <a:gd name="connsiteY34" fmla="*/ 692848 h 3307460"/>
                          <a:gd name="connsiteX35" fmla="*/ 1457324 w 1872237"/>
                          <a:gd name="connsiteY35" fmla="*/ 745236 h 3307460"/>
                          <a:gd name="connsiteX36" fmla="*/ 1421606 w 1872237"/>
                          <a:gd name="connsiteY36" fmla="*/ 780955 h 3307460"/>
                          <a:gd name="connsiteX37" fmla="*/ 1362074 w 1872237"/>
                          <a:gd name="connsiteY37" fmla="*/ 835723 h 3307460"/>
                          <a:gd name="connsiteX38" fmla="*/ 1302543 w 1872237"/>
                          <a:gd name="connsiteY38" fmla="*/ 876999 h 3307460"/>
                          <a:gd name="connsiteX39" fmla="*/ 1226343 w 1872237"/>
                          <a:gd name="connsiteY39" fmla="*/ 950023 h 3307460"/>
                          <a:gd name="connsiteX40" fmla="*/ 1158081 w 1872237"/>
                          <a:gd name="connsiteY40" fmla="*/ 1184974 h 3307460"/>
                          <a:gd name="connsiteX41" fmla="*/ 1108868 w 1872237"/>
                          <a:gd name="connsiteY41" fmla="*/ 1326261 h 3307460"/>
                          <a:gd name="connsiteX42" fmla="*/ 1102518 w 1872237"/>
                          <a:gd name="connsiteY42" fmla="*/ 1378648 h 3307460"/>
                          <a:gd name="connsiteX43" fmla="*/ 1092993 w 1872237"/>
                          <a:gd name="connsiteY43" fmla="*/ 1421511 h 3307460"/>
                          <a:gd name="connsiteX44" fmla="*/ 1059656 w 1872237"/>
                          <a:gd name="connsiteY44" fmla="*/ 1531048 h 3307460"/>
                          <a:gd name="connsiteX45" fmla="*/ 807244 w 1872237"/>
                          <a:gd name="connsiteY45" fmla="*/ 2464498 h 3307460"/>
                          <a:gd name="connsiteX46" fmla="*/ 702468 w 1872237"/>
                          <a:gd name="connsiteY46" fmla="*/ 2950274 h 3307460"/>
                          <a:gd name="connsiteX47" fmla="*/ 697706 w 1872237"/>
                          <a:gd name="connsiteY47" fmla="*/ 3012186 h 3307460"/>
                          <a:gd name="connsiteX48" fmla="*/ 709612 w 1872237"/>
                          <a:gd name="connsiteY48" fmla="*/ 3045524 h 3307460"/>
                          <a:gd name="connsiteX49" fmla="*/ 740568 w 1872237"/>
                          <a:gd name="connsiteY49" fmla="*/ 3076480 h 3307460"/>
                          <a:gd name="connsiteX50" fmla="*/ 826293 w 1872237"/>
                          <a:gd name="connsiteY50" fmla="*/ 3090767 h 3307460"/>
                          <a:gd name="connsiteX51" fmla="*/ 1040606 w 1872237"/>
                          <a:gd name="connsiteY51" fmla="*/ 2959798 h 3307460"/>
                          <a:gd name="connsiteX52" fmla="*/ 1135856 w 1872237"/>
                          <a:gd name="connsiteY52" fmla="*/ 2840736 h 3307460"/>
                          <a:gd name="connsiteX53" fmla="*/ 1164431 w 1872237"/>
                          <a:gd name="connsiteY53" fmla="*/ 2793111 h 3307460"/>
                          <a:gd name="connsiteX54" fmla="*/ 1232693 w 1872237"/>
                          <a:gd name="connsiteY54" fmla="*/ 2699448 h 3307460"/>
                          <a:gd name="connsiteX55" fmla="*/ 1307306 w 1872237"/>
                          <a:gd name="connsiteY55" fmla="*/ 2616898 h 3307460"/>
                          <a:gd name="connsiteX56" fmla="*/ 1302543 w 1872237"/>
                          <a:gd name="connsiteY56" fmla="*/ 2593086 h 3307460"/>
                          <a:gd name="connsiteX57" fmla="*/ 1358106 w 1872237"/>
                          <a:gd name="connsiteY57" fmla="*/ 2564511 h 3307460"/>
                          <a:gd name="connsiteX58" fmla="*/ 1459706 w 1872237"/>
                          <a:gd name="connsiteY58" fmla="*/ 2578798 h 3307460"/>
                          <a:gd name="connsiteX59" fmla="*/ 1535906 w 1872237"/>
                          <a:gd name="connsiteY59" fmla="*/ 2612136 h 3307460"/>
                          <a:gd name="connsiteX60" fmla="*/ 1593056 w 1872237"/>
                          <a:gd name="connsiteY60" fmla="*/ 2550223 h 3307460"/>
                          <a:gd name="connsiteX61" fmla="*/ 1688306 w 1872237"/>
                          <a:gd name="connsiteY61" fmla="*/ 2545461 h 3307460"/>
                          <a:gd name="connsiteX62" fmla="*/ 1837531 w 1872237"/>
                          <a:gd name="connsiteY62" fmla="*/ 2453386 h 3307460"/>
                          <a:gd name="connsiteX63" fmla="*/ 1735931 w 1872237"/>
                          <a:gd name="connsiteY63" fmla="*/ 2535936 h 3307460"/>
                          <a:gd name="connsiteX64" fmla="*/ 1664493 w 1872237"/>
                          <a:gd name="connsiteY64" fmla="*/ 2583561 h 3307460"/>
                          <a:gd name="connsiteX65" fmla="*/ 1685131 w 1872237"/>
                          <a:gd name="connsiteY65" fmla="*/ 2650236 h 3307460"/>
                          <a:gd name="connsiteX66" fmla="*/ 1726406 w 1872237"/>
                          <a:gd name="connsiteY66" fmla="*/ 2702623 h 3307460"/>
                          <a:gd name="connsiteX67" fmla="*/ 1727993 w 1872237"/>
                          <a:gd name="connsiteY67" fmla="*/ 2686748 h 3307460"/>
                          <a:gd name="connsiteX68" fmla="*/ 1602581 w 1872237"/>
                          <a:gd name="connsiteY68" fmla="*/ 2658173 h 3307460"/>
                          <a:gd name="connsiteX69" fmla="*/ 1531143 w 1872237"/>
                          <a:gd name="connsiteY69" fmla="*/ 2650236 h 3307460"/>
                          <a:gd name="connsiteX70" fmla="*/ 1454943 w 1872237"/>
                          <a:gd name="connsiteY70" fmla="*/ 2669286 h 3307460"/>
                          <a:gd name="connsiteX71" fmla="*/ 1413668 w 1872237"/>
                          <a:gd name="connsiteY71" fmla="*/ 2696273 h 3307460"/>
                          <a:gd name="connsiteX72" fmla="*/ 1369218 w 1872237"/>
                          <a:gd name="connsiteY72" fmla="*/ 2874073 h 3307460"/>
                          <a:gd name="connsiteX73" fmla="*/ 1378743 w 1872237"/>
                          <a:gd name="connsiteY73" fmla="*/ 2945511 h 3307460"/>
                          <a:gd name="connsiteX74" fmla="*/ 1493043 w 1872237"/>
                          <a:gd name="connsiteY74" fmla="*/ 3045523 h 3307460"/>
                          <a:gd name="connsiteX75" fmla="*/ 1593056 w 1872237"/>
                          <a:gd name="connsiteY75" fmla="*/ 3140773 h 3307460"/>
                          <a:gd name="connsiteX76" fmla="*/ 1702593 w 1872237"/>
                          <a:gd name="connsiteY76" fmla="*/ 3245548 h 3307460"/>
                          <a:gd name="connsiteX77" fmla="*/ 1750218 w 1872237"/>
                          <a:gd name="connsiteY77" fmla="*/ 3293173 h 3307460"/>
                          <a:gd name="connsiteX78" fmla="*/ 1478756 w 1872237"/>
                          <a:gd name="connsiteY78" fmla="*/ 3307460 h 3307460"/>
                          <a:gd name="connsiteX79" fmla="*/ 1404936 w 1872237"/>
                          <a:gd name="connsiteY79" fmla="*/ 3219355 h 3307460"/>
                          <a:gd name="connsiteX80" fmla="*/ 1269206 w 1872237"/>
                          <a:gd name="connsiteY80" fmla="*/ 3159823 h 3307460"/>
                          <a:gd name="connsiteX81" fmla="*/ 1164430 w 1872237"/>
                          <a:gd name="connsiteY81" fmla="*/ 3112199 h 3307460"/>
                          <a:gd name="connsiteX82" fmla="*/ 1016793 w 1872237"/>
                          <a:gd name="connsiteY82" fmla="*/ 3150298 h 3307460"/>
                          <a:gd name="connsiteX83" fmla="*/ 1016793 w 1872237"/>
                          <a:gd name="connsiteY83" fmla="*/ 3193161 h 3307460"/>
                          <a:gd name="connsiteX84" fmla="*/ 1078706 w 1872237"/>
                          <a:gd name="connsiteY84" fmla="*/ 3293173 h 3307460"/>
                          <a:gd name="connsiteX85" fmla="*/ 835818 w 1872237"/>
                          <a:gd name="connsiteY85" fmla="*/ 3259836 h 3307460"/>
                          <a:gd name="connsiteX86" fmla="*/ 716756 w 1872237"/>
                          <a:gd name="connsiteY86" fmla="*/ 3255073 h 3307460"/>
                          <a:gd name="connsiteX87" fmla="*/ 661987 w 1872237"/>
                          <a:gd name="connsiteY87" fmla="*/ 3221736 h 3307460"/>
                          <a:gd name="connsiteX88" fmla="*/ 509587 w 1872237"/>
                          <a:gd name="connsiteY88" fmla="*/ 3042348 h 3307460"/>
                          <a:gd name="connsiteX89" fmla="*/ 411956 w 1872237"/>
                          <a:gd name="connsiteY89" fmla="*/ 3035998 h 3307460"/>
                          <a:gd name="connsiteX90" fmla="*/ 292894 w 1872237"/>
                          <a:gd name="connsiteY90" fmla="*/ 3100291 h 3307460"/>
                          <a:gd name="connsiteX91" fmla="*/ 264318 w 1872237"/>
                          <a:gd name="connsiteY91" fmla="*/ 3159823 h 3307460"/>
                          <a:gd name="connsiteX92" fmla="*/ 290512 w 1872237"/>
                          <a:gd name="connsiteY92" fmla="*/ 3226498 h 3307460"/>
                          <a:gd name="connsiteX93" fmla="*/ 290512 w 1872237"/>
                          <a:gd name="connsiteY93" fmla="*/ 3300316 h 3307460"/>
                          <a:gd name="connsiteX94" fmla="*/ 0 w 1872237"/>
                          <a:gd name="connsiteY94" fmla="*/ 3305079 h 3307460"/>
                          <a:gd name="connsiteX0" fmla="*/ 0 w 1872237"/>
                          <a:gd name="connsiteY0" fmla="*/ 3307189 h 3309570"/>
                          <a:gd name="connsiteX1" fmla="*/ 30955 w 1872237"/>
                          <a:gd name="connsiteY1" fmla="*/ 3114308 h 3309570"/>
                          <a:gd name="connsiteX2" fmla="*/ 45244 w 1872237"/>
                          <a:gd name="connsiteY2" fmla="*/ 2878564 h 3309570"/>
                          <a:gd name="connsiteX3" fmla="*/ 133349 w 1872237"/>
                          <a:gd name="connsiteY3" fmla="*/ 2749977 h 3309570"/>
                          <a:gd name="connsiteX4" fmla="*/ 182562 w 1872237"/>
                          <a:gd name="connsiteY4" fmla="*/ 2663458 h 3309570"/>
                          <a:gd name="connsiteX5" fmla="*/ 245268 w 1872237"/>
                          <a:gd name="connsiteY5" fmla="*/ 2607896 h 3309570"/>
                          <a:gd name="connsiteX6" fmla="*/ 397668 w 1872237"/>
                          <a:gd name="connsiteY6" fmla="*/ 2545983 h 3309570"/>
                          <a:gd name="connsiteX7" fmla="*/ 526256 w 1872237"/>
                          <a:gd name="connsiteY7" fmla="*/ 2471371 h 3309570"/>
                          <a:gd name="connsiteX8" fmla="*/ 557212 w 1872237"/>
                          <a:gd name="connsiteY8" fmla="*/ 2430889 h 3309570"/>
                          <a:gd name="connsiteX9" fmla="*/ 569118 w 1872237"/>
                          <a:gd name="connsiteY9" fmla="*/ 2376121 h 3309570"/>
                          <a:gd name="connsiteX10" fmla="*/ 578643 w 1872237"/>
                          <a:gd name="connsiteY10" fmla="*/ 2285633 h 3309570"/>
                          <a:gd name="connsiteX11" fmla="*/ 602456 w 1872237"/>
                          <a:gd name="connsiteY11" fmla="*/ 2152283 h 3309570"/>
                          <a:gd name="connsiteX12" fmla="*/ 616743 w 1872237"/>
                          <a:gd name="connsiteY12" fmla="*/ 2042746 h 3309570"/>
                          <a:gd name="connsiteX13" fmla="*/ 707231 w 1872237"/>
                          <a:gd name="connsiteY13" fmla="*/ 1742708 h 3309570"/>
                          <a:gd name="connsiteX14" fmla="*/ 750093 w 1872237"/>
                          <a:gd name="connsiteY14" fmla="*/ 1542683 h 3309570"/>
                          <a:gd name="connsiteX15" fmla="*/ 807243 w 1872237"/>
                          <a:gd name="connsiteY15" fmla="*/ 1295033 h 3309570"/>
                          <a:gd name="connsiteX16" fmla="*/ 935831 w 1872237"/>
                          <a:gd name="connsiteY16" fmla="*/ 1066433 h 3309570"/>
                          <a:gd name="connsiteX17" fmla="*/ 1069181 w 1872237"/>
                          <a:gd name="connsiteY17" fmla="*/ 971183 h 3309570"/>
                          <a:gd name="connsiteX18" fmla="*/ 1083468 w 1872237"/>
                          <a:gd name="connsiteY18" fmla="*/ 937846 h 3309570"/>
                          <a:gd name="connsiteX19" fmla="*/ 1083468 w 1872237"/>
                          <a:gd name="connsiteY19" fmla="*/ 890221 h 3309570"/>
                          <a:gd name="connsiteX20" fmla="*/ 1088231 w 1872237"/>
                          <a:gd name="connsiteY20" fmla="*/ 852121 h 3309570"/>
                          <a:gd name="connsiteX21" fmla="*/ 1059656 w 1872237"/>
                          <a:gd name="connsiteY21" fmla="*/ 761633 h 3309570"/>
                          <a:gd name="connsiteX22" fmla="*/ 1093787 w 1872237"/>
                          <a:gd name="connsiteY22" fmla="*/ 667970 h 3309570"/>
                          <a:gd name="connsiteX23" fmla="*/ 1266824 w 1872237"/>
                          <a:gd name="connsiteY23" fmla="*/ 540177 h 3309570"/>
                          <a:gd name="connsiteX24" fmla="*/ 1434306 w 1872237"/>
                          <a:gd name="connsiteY24" fmla="*/ 398890 h 3309570"/>
                          <a:gd name="connsiteX25" fmla="*/ 1621631 w 1872237"/>
                          <a:gd name="connsiteY25" fmla="*/ 355233 h 3309570"/>
                          <a:gd name="connsiteX26" fmla="*/ 1709737 w 1872237"/>
                          <a:gd name="connsiteY26" fmla="*/ 321102 h 3309570"/>
                          <a:gd name="connsiteX27" fmla="*/ 1797049 w 1872237"/>
                          <a:gd name="connsiteY27" fmla="*/ 125839 h 3309570"/>
                          <a:gd name="connsiteX28" fmla="*/ 1326136 w 1872237"/>
                          <a:gd name="connsiteY28" fmla="*/ 35059 h 3309570"/>
                          <a:gd name="connsiteX29" fmla="*/ 1114204 w 1872237"/>
                          <a:gd name="connsiteY29" fmla="*/ 1719 h 3309570"/>
                          <a:gd name="connsiteX30" fmla="*/ 1872237 w 1872237"/>
                          <a:gd name="connsiteY30" fmla="*/ 3305 h 3309570"/>
                          <a:gd name="connsiteX31" fmla="*/ 1861343 w 1872237"/>
                          <a:gd name="connsiteY31" fmla="*/ 247283 h 3309570"/>
                          <a:gd name="connsiteX32" fmla="*/ 1852612 w 1872237"/>
                          <a:gd name="connsiteY32" fmla="*/ 518746 h 3309570"/>
                          <a:gd name="connsiteX33" fmla="*/ 1704974 w 1872237"/>
                          <a:gd name="connsiteY33" fmla="*/ 599709 h 3309570"/>
                          <a:gd name="connsiteX34" fmla="*/ 1543049 w 1872237"/>
                          <a:gd name="connsiteY34" fmla="*/ 694958 h 3309570"/>
                          <a:gd name="connsiteX35" fmla="*/ 1457324 w 1872237"/>
                          <a:gd name="connsiteY35" fmla="*/ 747346 h 3309570"/>
                          <a:gd name="connsiteX36" fmla="*/ 1421606 w 1872237"/>
                          <a:gd name="connsiteY36" fmla="*/ 783065 h 3309570"/>
                          <a:gd name="connsiteX37" fmla="*/ 1362074 w 1872237"/>
                          <a:gd name="connsiteY37" fmla="*/ 837833 h 3309570"/>
                          <a:gd name="connsiteX38" fmla="*/ 1302543 w 1872237"/>
                          <a:gd name="connsiteY38" fmla="*/ 879109 h 3309570"/>
                          <a:gd name="connsiteX39" fmla="*/ 1226343 w 1872237"/>
                          <a:gd name="connsiteY39" fmla="*/ 952133 h 3309570"/>
                          <a:gd name="connsiteX40" fmla="*/ 1158081 w 1872237"/>
                          <a:gd name="connsiteY40" fmla="*/ 1187084 h 3309570"/>
                          <a:gd name="connsiteX41" fmla="*/ 1108868 w 1872237"/>
                          <a:gd name="connsiteY41" fmla="*/ 1328371 h 3309570"/>
                          <a:gd name="connsiteX42" fmla="*/ 1102518 w 1872237"/>
                          <a:gd name="connsiteY42" fmla="*/ 1380758 h 3309570"/>
                          <a:gd name="connsiteX43" fmla="*/ 1092993 w 1872237"/>
                          <a:gd name="connsiteY43" fmla="*/ 1423621 h 3309570"/>
                          <a:gd name="connsiteX44" fmla="*/ 1059656 w 1872237"/>
                          <a:gd name="connsiteY44" fmla="*/ 1533158 h 3309570"/>
                          <a:gd name="connsiteX45" fmla="*/ 807244 w 1872237"/>
                          <a:gd name="connsiteY45" fmla="*/ 2466608 h 3309570"/>
                          <a:gd name="connsiteX46" fmla="*/ 702468 w 1872237"/>
                          <a:gd name="connsiteY46" fmla="*/ 2952384 h 3309570"/>
                          <a:gd name="connsiteX47" fmla="*/ 697706 w 1872237"/>
                          <a:gd name="connsiteY47" fmla="*/ 3014296 h 3309570"/>
                          <a:gd name="connsiteX48" fmla="*/ 709612 w 1872237"/>
                          <a:gd name="connsiteY48" fmla="*/ 3047634 h 3309570"/>
                          <a:gd name="connsiteX49" fmla="*/ 740568 w 1872237"/>
                          <a:gd name="connsiteY49" fmla="*/ 3078590 h 3309570"/>
                          <a:gd name="connsiteX50" fmla="*/ 826293 w 1872237"/>
                          <a:gd name="connsiteY50" fmla="*/ 3092877 h 3309570"/>
                          <a:gd name="connsiteX51" fmla="*/ 1040606 w 1872237"/>
                          <a:gd name="connsiteY51" fmla="*/ 2961908 h 3309570"/>
                          <a:gd name="connsiteX52" fmla="*/ 1135856 w 1872237"/>
                          <a:gd name="connsiteY52" fmla="*/ 2842846 h 3309570"/>
                          <a:gd name="connsiteX53" fmla="*/ 1164431 w 1872237"/>
                          <a:gd name="connsiteY53" fmla="*/ 2795221 h 3309570"/>
                          <a:gd name="connsiteX54" fmla="*/ 1232693 w 1872237"/>
                          <a:gd name="connsiteY54" fmla="*/ 2701558 h 3309570"/>
                          <a:gd name="connsiteX55" fmla="*/ 1307306 w 1872237"/>
                          <a:gd name="connsiteY55" fmla="*/ 2619008 h 3309570"/>
                          <a:gd name="connsiteX56" fmla="*/ 1302543 w 1872237"/>
                          <a:gd name="connsiteY56" fmla="*/ 2595196 h 3309570"/>
                          <a:gd name="connsiteX57" fmla="*/ 1358106 w 1872237"/>
                          <a:gd name="connsiteY57" fmla="*/ 2566621 h 3309570"/>
                          <a:gd name="connsiteX58" fmla="*/ 1459706 w 1872237"/>
                          <a:gd name="connsiteY58" fmla="*/ 2580908 h 3309570"/>
                          <a:gd name="connsiteX59" fmla="*/ 1535906 w 1872237"/>
                          <a:gd name="connsiteY59" fmla="*/ 2614246 h 3309570"/>
                          <a:gd name="connsiteX60" fmla="*/ 1593056 w 1872237"/>
                          <a:gd name="connsiteY60" fmla="*/ 2552333 h 3309570"/>
                          <a:gd name="connsiteX61" fmla="*/ 1688306 w 1872237"/>
                          <a:gd name="connsiteY61" fmla="*/ 2547571 h 3309570"/>
                          <a:gd name="connsiteX62" fmla="*/ 1837531 w 1872237"/>
                          <a:gd name="connsiteY62" fmla="*/ 2455496 h 3309570"/>
                          <a:gd name="connsiteX63" fmla="*/ 1735931 w 1872237"/>
                          <a:gd name="connsiteY63" fmla="*/ 2538046 h 3309570"/>
                          <a:gd name="connsiteX64" fmla="*/ 1664493 w 1872237"/>
                          <a:gd name="connsiteY64" fmla="*/ 2585671 h 3309570"/>
                          <a:gd name="connsiteX65" fmla="*/ 1685131 w 1872237"/>
                          <a:gd name="connsiteY65" fmla="*/ 2652346 h 3309570"/>
                          <a:gd name="connsiteX66" fmla="*/ 1726406 w 1872237"/>
                          <a:gd name="connsiteY66" fmla="*/ 2704733 h 3309570"/>
                          <a:gd name="connsiteX67" fmla="*/ 1727993 w 1872237"/>
                          <a:gd name="connsiteY67" fmla="*/ 2688858 h 3309570"/>
                          <a:gd name="connsiteX68" fmla="*/ 1602581 w 1872237"/>
                          <a:gd name="connsiteY68" fmla="*/ 2660283 h 3309570"/>
                          <a:gd name="connsiteX69" fmla="*/ 1531143 w 1872237"/>
                          <a:gd name="connsiteY69" fmla="*/ 2652346 h 3309570"/>
                          <a:gd name="connsiteX70" fmla="*/ 1454943 w 1872237"/>
                          <a:gd name="connsiteY70" fmla="*/ 2671396 h 3309570"/>
                          <a:gd name="connsiteX71" fmla="*/ 1413668 w 1872237"/>
                          <a:gd name="connsiteY71" fmla="*/ 2698383 h 3309570"/>
                          <a:gd name="connsiteX72" fmla="*/ 1369218 w 1872237"/>
                          <a:gd name="connsiteY72" fmla="*/ 2876183 h 3309570"/>
                          <a:gd name="connsiteX73" fmla="*/ 1378743 w 1872237"/>
                          <a:gd name="connsiteY73" fmla="*/ 2947621 h 3309570"/>
                          <a:gd name="connsiteX74" fmla="*/ 1493043 w 1872237"/>
                          <a:gd name="connsiteY74" fmla="*/ 3047633 h 3309570"/>
                          <a:gd name="connsiteX75" fmla="*/ 1593056 w 1872237"/>
                          <a:gd name="connsiteY75" fmla="*/ 3142883 h 3309570"/>
                          <a:gd name="connsiteX76" fmla="*/ 1702593 w 1872237"/>
                          <a:gd name="connsiteY76" fmla="*/ 3247658 h 3309570"/>
                          <a:gd name="connsiteX77" fmla="*/ 1750218 w 1872237"/>
                          <a:gd name="connsiteY77" fmla="*/ 3295283 h 3309570"/>
                          <a:gd name="connsiteX78" fmla="*/ 1478756 w 1872237"/>
                          <a:gd name="connsiteY78" fmla="*/ 3309570 h 3309570"/>
                          <a:gd name="connsiteX79" fmla="*/ 1404936 w 1872237"/>
                          <a:gd name="connsiteY79" fmla="*/ 3221465 h 3309570"/>
                          <a:gd name="connsiteX80" fmla="*/ 1269206 w 1872237"/>
                          <a:gd name="connsiteY80" fmla="*/ 3161933 h 3309570"/>
                          <a:gd name="connsiteX81" fmla="*/ 1164430 w 1872237"/>
                          <a:gd name="connsiteY81" fmla="*/ 3114309 h 3309570"/>
                          <a:gd name="connsiteX82" fmla="*/ 1016793 w 1872237"/>
                          <a:gd name="connsiteY82" fmla="*/ 3152408 h 3309570"/>
                          <a:gd name="connsiteX83" fmla="*/ 1016793 w 1872237"/>
                          <a:gd name="connsiteY83" fmla="*/ 3195271 h 3309570"/>
                          <a:gd name="connsiteX84" fmla="*/ 1078706 w 1872237"/>
                          <a:gd name="connsiteY84" fmla="*/ 3295283 h 3309570"/>
                          <a:gd name="connsiteX85" fmla="*/ 835818 w 1872237"/>
                          <a:gd name="connsiteY85" fmla="*/ 3261946 h 3309570"/>
                          <a:gd name="connsiteX86" fmla="*/ 716756 w 1872237"/>
                          <a:gd name="connsiteY86" fmla="*/ 3257183 h 3309570"/>
                          <a:gd name="connsiteX87" fmla="*/ 661987 w 1872237"/>
                          <a:gd name="connsiteY87" fmla="*/ 3223846 h 3309570"/>
                          <a:gd name="connsiteX88" fmla="*/ 509587 w 1872237"/>
                          <a:gd name="connsiteY88" fmla="*/ 3044458 h 3309570"/>
                          <a:gd name="connsiteX89" fmla="*/ 411956 w 1872237"/>
                          <a:gd name="connsiteY89" fmla="*/ 3038108 h 3309570"/>
                          <a:gd name="connsiteX90" fmla="*/ 292894 w 1872237"/>
                          <a:gd name="connsiteY90" fmla="*/ 3102401 h 3309570"/>
                          <a:gd name="connsiteX91" fmla="*/ 264318 w 1872237"/>
                          <a:gd name="connsiteY91" fmla="*/ 3161933 h 3309570"/>
                          <a:gd name="connsiteX92" fmla="*/ 290512 w 1872237"/>
                          <a:gd name="connsiteY92" fmla="*/ 3228608 h 3309570"/>
                          <a:gd name="connsiteX93" fmla="*/ 290512 w 1872237"/>
                          <a:gd name="connsiteY93" fmla="*/ 3302426 h 3309570"/>
                          <a:gd name="connsiteX94" fmla="*/ 0 w 1872237"/>
                          <a:gd name="connsiteY94" fmla="*/ 3307189 h 3309570"/>
                          <a:gd name="connsiteX0" fmla="*/ 0 w 1872237"/>
                          <a:gd name="connsiteY0" fmla="*/ 3307189 h 3309570"/>
                          <a:gd name="connsiteX1" fmla="*/ 30955 w 1872237"/>
                          <a:gd name="connsiteY1" fmla="*/ 3114308 h 3309570"/>
                          <a:gd name="connsiteX2" fmla="*/ 45244 w 1872237"/>
                          <a:gd name="connsiteY2" fmla="*/ 2878564 h 3309570"/>
                          <a:gd name="connsiteX3" fmla="*/ 133349 w 1872237"/>
                          <a:gd name="connsiteY3" fmla="*/ 2749977 h 3309570"/>
                          <a:gd name="connsiteX4" fmla="*/ 182562 w 1872237"/>
                          <a:gd name="connsiteY4" fmla="*/ 2663458 h 3309570"/>
                          <a:gd name="connsiteX5" fmla="*/ 245268 w 1872237"/>
                          <a:gd name="connsiteY5" fmla="*/ 2607896 h 3309570"/>
                          <a:gd name="connsiteX6" fmla="*/ 397668 w 1872237"/>
                          <a:gd name="connsiteY6" fmla="*/ 2545983 h 3309570"/>
                          <a:gd name="connsiteX7" fmla="*/ 526256 w 1872237"/>
                          <a:gd name="connsiteY7" fmla="*/ 2471371 h 3309570"/>
                          <a:gd name="connsiteX8" fmla="*/ 557212 w 1872237"/>
                          <a:gd name="connsiteY8" fmla="*/ 2430889 h 3309570"/>
                          <a:gd name="connsiteX9" fmla="*/ 569118 w 1872237"/>
                          <a:gd name="connsiteY9" fmla="*/ 2376121 h 3309570"/>
                          <a:gd name="connsiteX10" fmla="*/ 578643 w 1872237"/>
                          <a:gd name="connsiteY10" fmla="*/ 2285633 h 3309570"/>
                          <a:gd name="connsiteX11" fmla="*/ 602456 w 1872237"/>
                          <a:gd name="connsiteY11" fmla="*/ 2152283 h 3309570"/>
                          <a:gd name="connsiteX12" fmla="*/ 616743 w 1872237"/>
                          <a:gd name="connsiteY12" fmla="*/ 2042746 h 3309570"/>
                          <a:gd name="connsiteX13" fmla="*/ 707231 w 1872237"/>
                          <a:gd name="connsiteY13" fmla="*/ 1742708 h 3309570"/>
                          <a:gd name="connsiteX14" fmla="*/ 750093 w 1872237"/>
                          <a:gd name="connsiteY14" fmla="*/ 1542683 h 3309570"/>
                          <a:gd name="connsiteX15" fmla="*/ 807243 w 1872237"/>
                          <a:gd name="connsiteY15" fmla="*/ 1295033 h 3309570"/>
                          <a:gd name="connsiteX16" fmla="*/ 935831 w 1872237"/>
                          <a:gd name="connsiteY16" fmla="*/ 1066433 h 3309570"/>
                          <a:gd name="connsiteX17" fmla="*/ 1069181 w 1872237"/>
                          <a:gd name="connsiteY17" fmla="*/ 971183 h 3309570"/>
                          <a:gd name="connsiteX18" fmla="*/ 1083468 w 1872237"/>
                          <a:gd name="connsiteY18" fmla="*/ 937846 h 3309570"/>
                          <a:gd name="connsiteX19" fmla="*/ 1083468 w 1872237"/>
                          <a:gd name="connsiteY19" fmla="*/ 890221 h 3309570"/>
                          <a:gd name="connsiteX20" fmla="*/ 1088231 w 1872237"/>
                          <a:gd name="connsiteY20" fmla="*/ 852121 h 3309570"/>
                          <a:gd name="connsiteX21" fmla="*/ 1059656 w 1872237"/>
                          <a:gd name="connsiteY21" fmla="*/ 761633 h 3309570"/>
                          <a:gd name="connsiteX22" fmla="*/ 1093787 w 1872237"/>
                          <a:gd name="connsiteY22" fmla="*/ 667970 h 3309570"/>
                          <a:gd name="connsiteX23" fmla="*/ 1266824 w 1872237"/>
                          <a:gd name="connsiteY23" fmla="*/ 540177 h 3309570"/>
                          <a:gd name="connsiteX24" fmla="*/ 1434306 w 1872237"/>
                          <a:gd name="connsiteY24" fmla="*/ 398890 h 3309570"/>
                          <a:gd name="connsiteX25" fmla="*/ 1621631 w 1872237"/>
                          <a:gd name="connsiteY25" fmla="*/ 355233 h 3309570"/>
                          <a:gd name="connsiteX26" fmla="*/ 1709737 w 1872237"/>
                          <a:gd name="connsiteY26" fmla="*/ 321102 h 3309570"/>
                          <a:gd name="connsiteX27" fmla="*/ 1797049 w 1872237"/>
                          <a:gd name="connsiteY27" fmla="*/ 125839 h 3309570"/>
                          <a:gd name="connsiteX28" fmla="*/ 1326136 w 1872237"/>
                          <a:gd name="connsiteY28" fmla="*/ 35059 h 3309570"/>
                          <a:gd name="connsiteX29" fmla="*/ 1114204 w 1872237"/>
                          <a:gd name="connsiteY29" fmla="*/ 1719 h 3309570"/>
                          <a:gd name="connsiteX30" fmla="*/ 1872237 w 1872237"/>
                          <a:gd name="connsiteY30" fmla="*/ 3305 h 3309570"/>
                          <a:gd name="connsiteX31" fmla="*/ 1861343 w 1872237"/>
                          <a:gd name="connsiteY31" fmla="*/ 247283 h 3309570"/>
                          <a:gd name="connsiteX32" fmla="*/ 1852612 w 1872237"/>
                          <a:gd name="connsiteY32" fmla="*/ 518746 h 3309570"/>
                          <a:gd name="connsiteX33" fmla="*/ 1704974 w 1872237"/>
                          <a:gd name="connsiteY33" fmla="*/ 599709 h 3309570"/>
                          <a:gd name="connsiteX34" fmla="*/ 1543049 w 1872237"/>
                          <a:gd name="connsiteY34" fmla="*/ 694958 h 3309570"/>
                          <a:gd name="connsiteX35" fmla="*/ 1457324 w 1872237"/>
                          <a:gd name="connsiteY35" fmla="*/ 747346 h 3309570"/>
                          <a:gd name="connsiteX36" fmla="*/ 1421606 w 1872237"/>
                          <a:gd name="connsiteY36" fmla="*/ 783065 h 3309570"/>
                          <a:gd name="connsiteX37" fmla="*/ 1362074 w 1872237"/>
                          <a:gd name="connsiteY37" fmla="*/ 837833 h 3309570"/>
                          <a:gd name="connsiteX38" fmla="*/ 1302543 w 1872237"/>
                          <a:gd name="connsiteY38" fmla="*/ 879109 h 3309570"/>
                          <a:gd name="connsiteX39" fmla="*/ 1226343 w 1872237"/>
                          <a:gd name="connsiteY39" fmla="*/ 952133 h 3309570"/>
                          <a:gd name="connsiteX40" fmla="*/ 1158081 w 1872237"/>
                          <a:gd name="connsiteY40" fmla="*/ 1187084 h 3309570"/>
                          <a:gd name="connsiteX41" fmla="*/ 1108868 w 1872237"/>
                          <a:gd name="connsiteY41" fmla="*/ 1328371 h 3309570"/>
                          <a:gd name="connsiteX42" fmla="*/ 1102518 w 1872237"/>
                          <a:gd name="connsiteY42" fmla="*/ 1380758 h 3309570"/>
                          <a:gd name="connsiteX43" fmla="*/ 1092993 w 1872237"/>
                          <a:gd name="connsiteY43" fmla="*/ 1423621 h 3309570"/>
                          <a:gd name="connsiteX44" fmla="*/ 1059656 w 1872237"/>
                          <a:gd name="connsiteY44" fmla="*/ 1533158 h 3309570"/>
                          <a:gd name="connsiteX45" fmla="*/ 807244 w 1872237"/>
                          <a:gd name="connsiteY45" fmla="*/ 2466608 h 3309570"/>
                          <a:gd name="connsiteX46" fmla="*/ 702468 w 1872237"/>
                          <a:gd name="connsiteY46" fmla="*/ 2952384 h 3309570"/>
                          <a:gd name="connsiteX47" fmla="*/ 697706 w 1872237"/>
                          <a:gd name="connsiteY47" fmla="*/ 3014296 h 3309570"/>
                          <a:gd name="connsiteX48" fmla="*/ 709612 w 1872237"/>
                          <a:gd name="connsiteY48" fmla="*/ 3047634 h 3309570"/>
                          <a:gd name="connsiteX49" fmla="*/ 740568 w 1872237"/>
                          <a:gd name="connsiteY49" fmla="*/ 3078590 h 3309570"/>
                          <a:gd name="connsiteX50" fmla="*/ 826293 w 1872237"/>
                          <a:gd name="connsiteY50" fmla="*/ 3092877 h 3309570"/>
                          <a:gd name="connsiteX51" fmla="*/ 1040606 w 1872237"/>
                          <a:gd name="connsiteY51" fmla="*/ 2961908 h 3309570"/>
                          <a:gd name="connsiteX52" fmla="*/ 1135856 w 1872237"/>
                          <a:gd name="connsiteY52" fmla="*/ 2842846 h 3309570"/>
                          <a:gd name="connsiteX53" fmla="*/ 1164431 w 1872237"/>
                          <a:gd name="connsiteY53" fmla="*/ 2795221 h 3309570"/>
                          <a:gd name="connsiteX54" fmla="*/ 1232693 w 1872237"/>
                          <a:gd name="connsiteY54" fmla="*/ 2701558 h 3309570"/>
                          <a:gd name="connsiteX55" fmla="*/ 1307306 w 1872237"/>
                          <a:gd name="connsiteY55" fmla="*/ 2619008 h 3309570"/>
                          <a:gd name="connsiteX56" fmla="*/ 1302543 w 1872237"/>
                          <a:gd name="connsiteY56" fmla="*/ 2595196 h 3309570"/>
                          <a:gd name="connsiteX57" fmla="*/ 1358106 w 1872237"/>
                          <a:gd name="connsiteY57" fmla="*/ 2566621 h 3309570"/>
                          <a:gd name="connsiteX58" fmla="*/ 1459706 w 1872237"/>
                          <a:gd name="connsiteY58" fmla="*/ 2580908 h 3309570"/>
                          <a:gd name="connsiteX59" fmla="*/ 1535906 w 1872237"/>
                          <a:gd name="connsiteY59" fmla="*/ 2614246 h 3309570"/>
                          <a:gd name="connsiteX60" fmla="*/ 1593056 w 1872237"/>
                          <a:gd name="connsiteY60" fmla="*/ 2552333 h 3309570"/>
                          <a:gd name="connsiteX61" fmla="*/ 1688306 w 1872237"/>
                          <a:gd name="connsiteY61" fmla="*/ 2547571 h 3309570"/>
                          <a:gd name="connsiteX62" fmla="*/ 1837531 w 1872237"/>
                          <a:gd name="connsiteY62" fmla="*/ 2455496 h 3309570"/>
                          <a:gd name="connsiteX63" fmla="*/ 1735931 w 1872237"/>
                          <a:gd name="connsiteY63" fmla="*/ 2538046 h 3309570"/>
                          <a:gd name="connsiteX64" fmla="*/ 1664493 w 1872237"/>
                          <a:gd name="connsiteY64" fmla="*/ 2585671 h 3309570"/>
                          <a:gd name="connsiteX65" fmla="*/ 1685131 w 1872237"/>
                          <a:gd name="connsiteY65" fmla="*/ 2652346 h 3309570"/>
                          <a:gd name="connsiteX66" fmla="*/ 1726406 w 1872237"/>
                          <a:gd name="connsiteY66" fmla="*/ 2704733 h 3309570"/>
                          <a:gd name="connsiteX67" fmla="*/ 1727993 w 1872237"/>
                          <a:gd name="connsiteY67" fmla="*/ 2688858 h 3309570"/>
                          <a:gd name="connsiteX68" fmla="*/ 1602581 w 1872237"/>
                          <a:gd name="connsiteY68" fmla="*/ 2660283 h 3309570"/>
                          <a:gd name="connsiteX69" fmla="*/ 1531143 w 1872237"/>
                          <a:gd name="connsiteY69" fmla="*/ 2652346 h 3309570"/>
                          <a:gd name="connsiteX70" fmla="*/ 1454943 w 1872237"/>
                          <a:gd name="connsiteY70" fmla="*/ 2671396 h 3309570"/>
                          <a:gd name="connsiteX71" fmla="*/ 1413668 w 1872237"/>
                          <a:gd name="connsiteY71" fmla="*/ 2698383 h 3309570"/>
                          <a:gd name="connsiteX72" fmla="*/ 1369218 w 1872237"/>
                          <a:gd name="connsiteY72" fmla="*/ 2876183 h 3309570"/>
                          <a:gd name="connsiteX73" fmla="*/ 1378743 w 1872237"/>
                          <a:gd name="connsiteY73" fmla="*/ 2947621 h 3309570"/>
                          <a:gd name="connsiteX74" fmla="*/ 1493043 w 1872237"/>
                          <a:gd name="connsiteY74" fmla="*/ 3047633 h 3309570"/>
                          <a:gd name="connsiteX75" fmla="*/ 1593056 w 1872237"/>
                          <a:gd name="connsiteY75" fmla="*/ 3142883 h 3309570"/>
                          <a:gd name="connsiteX76" fmla="*/ 1702593 w 1872237"/>
                          <a:gd name="connsiteY76" fmla="*/ 3247658 h 3309570"/>
                          <a:gd name="connsiteX77" fmla="*/ 1750218 w 1872237"/>
                          <a:gd name="connsiteY77" fmla="*/ 3295283 h 3309570"/>
                          <a:gd name="connsiteX78" fmla="*/ 1478756 w 1872237"/>
                          <a:gd name="connsiteY78" fmla="*/ 3309570 h 3309570"/>
                          <a:gd name="connsiteX79" fmla="*/ 1404936 w 1872237"/>
                          <a:gd name="connsiteY79" fmla="*/ 3221465 h 3309570"/>
                          <a:gd name="connsiteX80" fmla="*/ 1269206 w 1872237"/>
                          <a:gd name="connsiteY80" fmla="*/ 3161933 h 3309570"/>
                          <a:gd name="connsiteX81" fmla="*/ 1164430 w 1872237"/>
                          <a:gd name="connsiteY81" fmla="*/ 3114309 h 3309570"/>
                          <a:gd name="connsiteX82" fmla="*/ 1016793 w 1872237"/>
                          <a:gd name="connsiteY82" fmla="*/ 3152408 h 3309570"/>
                          <a:gd name="connsiteX83" fmla="*/ 1016793 w 1872237"/>
                          <a:gd name="connsiteY83" fmla="*/ 3195271 h 3309570"/>
                          <a:gd name="connsiteX84" fmla="*/ 1078706 w 1872237"/>
                          <a:gd name="connsiteY84" fmla="*/ 3295283 h 3309570"/>
                          <a:gd name="connsiteX85" fmla="*/ 835818 w 1872237"/>
                          <a:gd name="connsiteY85" fmla="*/ 3261946 h 3309570"/>
                          <a:gd name="connsiteX86" fmla="*/ 716756 w 1872237"/>
                          <a:gd name="connsiteY86" fmla="*/ 3257183 h 3309570"/>
                          <a:gd name="connsiteX87" fmla="*/ 661987 w 1872237"/>
                          <a:gd name="connsiteY87" fmla="*/ 3223846 h 3309570"/>
                          <a:gd name="connsiteX88" fmla="*/ 509587 w 1872237"/>
                          <a:gd name="connsiteY88" fmla="*/ 3044458 h 3309570"/>
                          <a:gd name="connsiteX89" fmla="*/ 411956 w 1872237"/>
                          <a:gd name="connsiteY89" fmla="*/ 3038108 h 3309570"/>
                          <a:gd name="connsiteX90" fmla="*/ 292894 w 1872237"/>
                          <a:gd name="connsiteY90" fmla="*/ 3102401 h 3309570"/>
                          <a:gd name="connsiteX91" fmla="*/ 264318 w 1872237"/>
                          <a:gd name="connsiteY91" fmla="*/ 3161933 h 3309570"/>
                          <a:gd name="connsiteX92" fmla="*/ 290512 w 1872237"/>
                          <a:gd name="connsiteY92" fmla="*/ 3228608 h 3309570"/>
                          <a:gd name="connsiteX93" fmla="*/ 290512 w 1872237"/>
                          <a:gd name="connsiteY93" fmla="*/ 3302426 h 3309570"/>
                          <a:gd name="connsiteX94" fmla="*/ 0 w 1872237"/>
                          <a:gd name="connsiteY94" fmla="*/ 3307189 h 330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872237" h="3309570">
                            <a:moveTo>
                              <a:pt x="0" y="3307189"/>
                            </a:moveTo>
                            <a:lnTo>
                              <a:pt x="30955" y="3114308"/>
                            </a:lnTo>
                            <a:cubicBezTo>
                              <a:pt x="30955" y="3034933"/>
                              <a:pt x="45244" y="2957939"/>
                              <a:pt x="45244" y="2878564"/>
                            </a:cubicBezTo>
                            <a:lnTo>
                              <a:pt x="133349" y="2749977"/>
                            </a:lnTo>
                            <a:lnTo>
                              <a:pt x="182562" y="2663458"/>
                            </a:lnTo>
                            <a:lnTo>
                              <a:pt x="245268" y="2607896"/>
                            </a:lnTo>
                            <a:lnTo>
                              <a:pt x="397668" y="2545983"/>
                            </a:lnTo>
                            <a:lnTo>
                              <a:pt x="526256" y="2471371"/>
                            </a:lnTo>
                            <a:lnTo>
                              <a:pt x="557212" y="2430889"/>
                            </a:lnTo>
                            <a:lnTo>
                              <a:pt x="569118" y="2376121"/>
                            </a:lnTo>
                            <a:lnTo>
                              <a:pt x="578643" y="2285633"/>
                            </a:lnTo>
                            <a:lnTo>
                              <a:pt x="602456" y="2152283"/>
                            </a:lnTo>
                            <a:lnTo>
                              <a:pt x="616743" y="2042746"/>
                            </a:lnTo>
                            <a:lnTo>
                              <a:pt x="707231" y="1742708"/>
                            </a:lnTo>
                            <a:lnTo>
                              <a:pt x="750093" y="1542683"/>
                            </a:lnTo>
                            <a:lnTo>
                              <a:pt x="807243" y="1295033"/>
                            </a:lnTo>
                            <a:lnTo>
                              <a:pt x="935831" y="1066433"/>
                            </a:lnTo>
                            <a:lnTo>
                              <a:pt x="1069181" y="971183"/>
                            </a:lnTo>
                            <a:lnTo>
                              <a:pt x="1083468" y="937846"/>
                            </a:lnTo>
                            <a:lnTo>
                              <a:pt x="1083468" y="890221"/>
                            </a:lnTo>
                            <a:lnTo>
                              <a:pt x="1088231" y="852121"/>
                            </a:lnTo>
                            <a:lnTo>
                              <a:pt x="1059656" y="761633"/>
                            </a:lnTo>
                            <a:lnTo>
                              <a:pt x="1093787" y="667970"/>
                            </a:lnTo>
                            <a:lnTo>
                              <a:pt x="1266824" y="540177"/>
                            </a:lnTo>
                            <a:lnTo>
                              <a:pt x="1434306" y="398890"/>
                            </a:lnTo>
                            <a:lnTo>
                              <a:pt x="1621631" y="355233"/>
                            </a:lnTo>
                            <a:lnTo>
                              <a:pt x="1709737" y="321102"/>
                            </a:lnTo>
                            <a:cubicBezTo>
                              <a:pt x="1823772" y="214739"/>
                              <a:pt x="1816363" y="206007"/>
                              <a:pt x="1797049" y="125839"/>
                            </a:cubicBezTo>
                            <a:cubicBezTo>
                              <a:pt x="1754149" y="61893"/>
                              <a:pt x="1489949" y="66858"/>
                              <a:pt x="1326136" y="35059"/>
                            </a:cubicBezTo>
                            <a:cubicBezTo>
                              <a:pt x="1186135" y="29454"/>
                              <a:pt x="1039459" y="-4499"/>
                              <a:pt x="1114204" y="1719"/>
                            </a:cubicBezTo>
                            <a:cubicBezTo>
                              <a:pt x="1160073" y="-1637"/>
                              <a:pt x="1815183" y="478"/>
                              <a:pt x="1872237" y="3305"/>
                            </a:cubicBezTo>
                            <a:lnTo>
                              <a:pt x="1861343" y="247283"/>
                            </a:lnTo>
                            <a:cubicBezTo>
                              <a:pt x="1880393" y="496521"/>
                              <a:pt x="1872456" y="441752"/>
                              <a:pt x="1852612" y="518746"/>
                            </a:cubicBezTo>
                            <a:lnTo>
                              <a:pt x="1704974" y="599709"/>
                            </a:lnTo>
                            <a:cubicBezTo>
                              <a:pt x="1650999" y="633839"/>
                              <a:pt x="1584324" y="670352"/>
                              <a:pt x="1543049" y="694958"/>
                            </a:cubicBezTo>
                            <a:cubicBezTo>
                              <a:pt x="1501774" y="719564"/>
                              <a:pt x="1485899" y="729883"/>
                              <a:pt x="1457324" y="747346"/>
                            </a:cubicBezTo>
                            <a:lnTo>
                              <a:pt x="1421606" y="783065"/>
                            </a:lnTo>
                            <a:lnTo>
                              <a:pt x="1362074" y="837833"/>
                            </a:lnTo>
                            <a:lnTo>
                              <a:pt x="1302543" y="879109"/>
                            </a:lnTo>
                            <a:lnTo>
                              <a:pt x="1226343" y="952133"/>
                            </a:lnTo>
                            <a:lnTo>
                              <a:pt x="1158081" y="1187084"/>
                            </a:lnTo>
                            <a:lnTo>
                              <a:pt x="1108868" y="1328371"/>
                            </a:lnTo>
                            <a:lnTo>
                              <a:pt x="1102518" y="1380758"/>
                            </a:lnTo>
                            <a:lnTo>
                              <a:pt x="1092993" y="1423621"/>
                            </a:lnTo>
                            <a:lnTo>
                              <a:pt x="1059656" y="1533158"/>
                            </a:lnTo>
                            <a:lnTo>
                              <a:pt x="807244" y="2466608"/>
                            </a:lnTo>
                            <a:lnTo>
                              <a:pt x="702468" y="2952384"/>
                            </a:lnTo>
                            <a:lnTo>
                              <a:pt x="697706" y="3014296"/>
                            </a:lnTo>
                            <a:lnTo>
                              <a:pt x="709612" y="3047634"/>
                            </a:lnTo>
                            <a:lnTo>
                              <a:pt x="740568" y="3078590"/>
                            </a:lnTo>
                            <a:lnTo>
                              <a:pt x="826293" y="3092877"/>
                            </a:lnTo>
                            <a:cubicBezTo>
                              <a:pt x="919162" y="3049221"/>
                              <a:pt x="969168" y="3005564"/>
                              <a:pt x="1040606" y="2961908"/>
                            </a:cubicBezTo>
                            <a:lnTo>
                              <a:pt x="1135856" y="2842846"/>
                            </a:lnTo>
                            <a:lnTo>
                              <a:pt x="1164431" y="2795221"/>
                            </a:lnTo>
                            <a:lnTo>
                              <a:pt x="1232693" y="2701558"/>
                            </a:lnTo>
                            <a:lnTo>
                              <a:pt x="1307306" y="2619008"/>
                            </a:lnTo>
                            <a:lnTo>
                              <a:pt x="1302543" y="2595196"/>
                            </a:lnTo>
                            <a:lnTo>
                              <a:pt x="1358106" y="2566621"/>
                            </a:lnTo>
                            <a:lnTo>
                              <a:pt x="1459706" y="2580908"/>
                            </a:lnTo>
                            <a:lnTo>
                              <a:pt x="1535906" y="2614246"/>
                            </a:lnTo>
                            <a:lnTo>
                              <a:pt x="1593056" y="2552333"/>
                            </a:lnTo>
                            <a:lnTo>
                              <a:pt x="1688306" y="2547571"/>
                            </a:lnTo>
                            <a:cubicBezTo>
                              <a:pt x="1738048" y="2515821"/>
                              <a:pt x="1790964" y="2461846"/>
                              <a:pt x="1837531" y="2455496"/>
                            </a:cubicBezTo>
                            <a:cubicBezTo>
                              <a:pt x="1811073" y="2503121"/>
                              <a:pt x="1764771" y="2516350"/>
                              <a:pt x="1735931" y="2538046"/>
                            </a:cubicBezTo>
                            <a:cubicBezTo>
                              <a:pt x="1707091" y="2559742"/>
                              <a:pt x="1688306" y="2569796"/>
                              <a:pt x="1664493" y="2585671"/>
                            </a:cubicBezTo>
                            <a:cubicBezTo>
                              <a:pt x="1671372" y="2607896"/>
                              <a:pt x="1668727" y="2630121"/>
                              <a:pt x="1685131" y="2652346"/>
                            </a:cubicBezTo>
                            <a:lnTo>
                              <a:pt x="1726406" y="2704733"/>
                            </a:lnTo>
                            <a:lnTo>
                              <a:pt x="1727993" y="2688858"/>
                            </a:lnTo>
                            <a:cubicBezTo>
                              <a:pt x="1686189" y="2695208"/>
                              <a:pt x="1644385" y="2669808"/>
                              <a:pt x="1602581" y="2660283"/>
                            </a:cubicBezTo>
                            <a:lnTo>
                              <a:pt x="1531143" y="2652346"/>
                            </a:lnTo>
                            <a:lnTo>
                              <a:pt x="1454943" y="2671396"/>
                            </a:lnTo>
                            <a:lnTo>
                              <a:pt x="1413668" y="2698383"/>
                            </a:lnTo>
                            <a:cubicBezTo>
                              <a:pt x="1398851" y="2757650"/>
                              <a:pt x="1375039" y="2834643"/>
                              <a:pt x="1369218" y="2876183"/>
                            </a:cubicBezTo>
                            <a:cubicBezTo>
                              <a:pt x="1363397" y="2917723"/>
                              <a:pt x="1375568" y="2923808"/>
                              <a:pt x="1378743" y="2947621"/>
                            </a:cubicBezTo>
                            <a:lnTo>
                              <a:pt x="1493043" y="3047633"/>
                            </a:lnTo>
                            <a:lnTo>
                              <a:pt x="1593056" y="3142883"/>
                            </a:lnTo>
                            <a:lnTo>
                              <a:pt x="1702593" y="3247658"/>
                            </a:lnTo>
                            <a:lnTo>
                              <a:pt x="1750218" y="3295283"/>
                            </a:lnTo>
                            <a:lnTo>
                              <a:pt x="1478756" y="3309570"/>
                            </a:lnTo>
                            <a:lnTo>
                              <a:pt x="1404936" y="3221465"/>
                            </a:lnTo>
                            <a:lnTo>
                              <a:pt x="1269206" y="3161933"/>
                            </a:lnTo>
                            <a:lnTo>
                              <a:pt x="1164430" y="3114309"/>
                            </a:lnTo>
                            <a:lnTo>
                              <a:pt x="1016793" y="3152408"/>
                            </a:lnTo>
                            <a:lnTo>
                              <a:pt x="1016793" y="3195271"/>
                            </a:lnTo>
                            <a:lnTo>
                              <a:pt x="1078706" y="3295283"/>
                            </a:lnTo>
                            <a:lnTo>
                              <a:pt x="835818" y="3261946"/>
                            </a:lnTo>
                            <a:lnTo>
                              <a:pt x="716756" y="3257183"/>
                            </a:lnTo>
                            <a:lnTo>
                              <a:pt x="661987" y="3223846"/>
                            </a:lnTo>
                            <a:lnTo>
                              <a:pt x="509587" y="3044458"/>
                            </a:lnTo>
                            <a:lnTo>
                              <a:pt x="411956" y="3038108"/>
                            </a:lnTo>
                            <a:lnTo>
                              <a:pt x="292894" y="3102401"/>
                            </a:lnTo>
                            <a:lnTo>
                              <a:pt x="264318" y="3161933"/>
                            </a:lnTo>
                            <a:lnTo>
                              <a:pt x="290512" y="3228608"/>
                            </a:lnTo>
                            <a:lnTo>
                              <a:pt x="290512" y="3302426"/>
                            </a:lnTo>
                            <a:cubicBezTo>
                              <a:pt x="194468" y="3302426"/>
                              <a:pt x="96044" y="3302426"/>
                              <a:pt x="0" y="3307189"/>
                            </a:cubicBezTo>
                            <a:close/>
                          </a:path>
                        </a:pathLst>
                      </a:custGeom>
                      <a:noFill/>
                      <a:ln w="15875">
                        <a:solidFill>
                          <a:schemeClr val="tx1"/>
                        </a:solidFill>
                        <a:prstDash val="sysDot"/>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Freeform: Shape 92">
                      <a:extLst>
                        <a:ext uri="{FF2B5EF4-FFF2-40B4-BE49-F238E27FC236}">
                          <a16:creationId xmlns:a16="http://schemas.microsoft.com/office/drawing/2014/main" id="{74D59649-3A97-4207-AF42-E1FDFE6F256C}"/>
                        </a:ext>
                      </a:extLst>
                    </p:cNvPr>
                    <p:cNvSpPr>
                      <a:spLocks noChangeAspect="1"/>
                    </p:cNvSpPr>
                    <p:nvPr/>
                  </p:nvSpPr>
                  <p:spPr>
                    <a:xfrm>
                      <a:off x="3945451" y="1235631"/>
                      <a:ext cx="822661" cy="699085"/>
                    </a:xfrm>
                    <a:custGeom>
                      <a:avLst/>
                      <a:gdLst>
                        <a:gd name="connsiteX0" fmla="*/ 0 w 965200"/>
                        <a:gd name="connsiteY0" fmla="*/ 0 h 946150"/>
                        <a:gd name="connsiteX1" fmla="*/ 57150 w 965200"/>
                        <a:gd name="connsiteY1" fmla="*/ 107950 h 946150"/>
                        <a:gd name="connsiteX2" fmla="*/ 190500 w 965200"/>
                        <a:gd name="connsiteY2" fmla="*/ 95250 h 946150"/>
                        <a:gd name="connsiteX3" fmla="*/ 254000 w 965200"/>
                        <a:gd name="connsiteY3" fmla="*/ 133350 h 946150"/>
                        <a:gd name="connsiteX4" fmla="*/ 349250 w 965200"/>
                        <a:gd name="connsiteY4" fmla="*/ 146050 h 946150"/>
                        <a:gd name="connsiteX5" fmla="*/ 393700 w 965200"/>
                        <a:gd name="connsiteY5" fmla="*/ 146050 h 946150"/>
                        <a:gd name="connsiteX6" fmla="*/ 431800 w 965200"/>
                        <a:gd name="connsiteY6" fmla="*/ 190500 h 946150"/>
                        <a:gd name="connsiteX7" fmla="*/ 444500 w 965200"/>
                        <a:gd name="connsiteY7" fmla="*/ 247650 h 946150"/>
                        <a:gd name="connsiteX8" fmla="*/ 450850 w 965200"/>
                        <a:gd name="connsiteY8" fmla="*/ 323850 h 946150"/>
                        <a:gd name="connsiteX9" fmla="*/ 482600 w 965200"/>
                        <a:gd name="connsiteY9" fmla="*/ 387350 h 946150"/>
                        <a:gd name="connsiteX10" fmla="*/ 520700 w 965200"/>
                        <a:gd name="connsiteY10" fmla="*/ 425450 h 946150"/>
                        <a:gd name="connsiteX11" fmla="*/ 501650 w 965200"/>
                        <a:gd name="connsiteY11" fmla="*/ 488950 h 946150"/>
                        <a:gd name="connsiteX12" fmla="*/ 546100 w 965200"/>
                        <a:gd name="connsiteY12" fmla="*/ 552450 h 946150"/>
                        <a:gd name="connsiteX13" fmla="*/ 635000 w 965200"/>
                        <a:gd name="connsiteY13" fmla="*/ 584200 h 946150"/>
                        <a:gd name="connsiteX14" fmla="*/ 685800 w 965200"/>
                        <a:gd name="connsiteY14" fmla="*/ 584200 h 946150"/>
                        <a:gd name="connsiteX15" fmla="*/ 704850 w 965200"/>
                        <a:gd name="connsiteY15" fmla="*/ 558800 h 946150"/>
                        <a:gd name="connsiteX16" fmla="*/ 736600 w 965200"/>
                        <a:gd name="connsiteY16" fmla="*/ 590550 h 946150"/>
                        <a:gd name="connsiteX17" fmla="*/ 869950 w 965200"/>
                        <a:gd name="connsiteY17" fmla="*/ 641350 h 946150"/>
                        <a:gd name="connsiteX18" fmla="*/ 825500 w 965200"/>
                        <a:gd name="connsiteY18" fmla="*/ 711200 h 946150"/>
                        <a:gd name="connsiteX19" fmla="*/ 876300 w 965200"/>
                        <a:gd name="connsiteY19" fmla="*/ 774700 h 946150"/>
                        <a:gd name="connsiteX20" fmla="*/ 876300 w 965200"/>
                        <a:gd name="connsiteY20" fmla="*/ 825500 h 946150"/>
                        <a:gd name="connsiteX21" fmla="*/ 800100 w 965200"/>
                        <a:gd name="connsiteY21" fmla="*/ 781050 h 946150"/>
                        <a:gd name="connsiteX22" fmla="*/ 800100 w 965200"/>
                        <a:gd name="connsiteY22" fmla="*/ 781050 h 946150"/>
                        <a:gd name="connsiteX23" fmla="*/ 806450 w 965200"/>
                        <a:gd name="connsiteY23" fmla="*/ 869950 h 946150"/>
                        <a:gd name="connsiteX24" fmla="*/ 812800 w 965200"/>
                        <a:gd name="connsiteY24" fmla="*/ 889000 h 946150"/>
                        <a:gd name="connsiteX25" fmla="*/ 889000 w 965200"/>
                        <a:gd name="connsiteY25" fmla="*/ 927100 h 946150"/>
                        <a:gd name="connsiteX26" fmla="*/ 933450 w 965200"/>
                        <a:gd name="connsiteY26" fmla="*/ 946150 h 946150"/>
                        <a:gd name="connsiteX27" fmla="*/ 933450 w 965200"/>
                        <a:gd name="connsiteY27" fmla="*/ 946150 h 946150"/>
                        <a:gd name="connsiteX28" fmla="*/ 933450 w 965200"/>
                        <a:gd name="connsiteY28" fmla="*/ 882650 h 946150"/>
                        <a:gd name="connsiteX29" fmla="*/ 965200 w 965200"/>
                        <a:gd name="connsiteY29" fmla="*/ 882650 h 946150"/>
                        <a:gd name="connsiteX0" fmla="*/ 0 w 977900"/>
                        <a:gd name="connsiteY0" fmla="*/ 0 h 946150"/>
                        <a:gd name="connsiteX1" fmla="*/ 57150 w 977900"/>
                        <a:gd name="connsiteY1" fmla="*/ 107950 h 946150"/>
                        <a:gd name="connsiteX2" fmla="*/ 190500 w 977900"/>
                        <a:gd name="connsiteY2" fmla="*/ 95250 h 946150"/>
                        <a:gd name="connsiteX3" fmla="*/ 254000 w 977900"/>
                        <a:gd name="connsiteY3" fmla="*/ 133350 h 946150"/>
                        <a:gd name="connsiteX4" fmla="*/ 349250 w 977900"/>
                        <a:gd name="connsiteY4" fmla="*/ 146050 h 946150"/>
                        <a:gd name="connsiteX5" fmla="*/ 393700 w 977900"/>
                        <a:gd name="connsiteY5" fmla="*/ 146050 h 946150"/>
                        <a:gd name="connsiteX6" fmla="*/ 431800 w 977900"/>
                        <a:gd name="connsiteY6" fmla="*/ 190500 h 946150"/>
                        <a:gd name="connsiteX7" fmla="*/ 444500 w 977900"/>
                        <a:gd name="connsiteY7" fmla="*/ 247650 h 946150"/>
                        <a:gd name="connsiteX8" fmla="*/ 450850 w 977900"/>
                        <a:gd name="connsiteY8" fmla="*/ 323850 h 946150"/>
                        <a:gd name="connsiteX9" fmla="*/ 482600 w 977900"/>
                        <a:gd name="connsiteY9" fmla="*/ 387350 h 946150"/>
                        <a:gd name="connsiteX10" fmla="*/ 520700 w 977900"/>
                        <a:gd name="connsiteY10" fmla="*/ 425450 h 946150"/>
                        <a:gd name="connsiteX11" fmla="*/ 501650 w 977900"/>
                        <a:gd name="connsiteY11" fmla="*/ 488950 h 946150"/>
                        <a:gd name="connsiteX12" fmla="*/ 546100 w 977900"/>
                        <a:gd name="connsiteY12" fmla="*/ 552450 h 946150"/>
                        <a:gd name="connsiteX13" fmla="*/ 635000 w 977900"/>
                        <a:gd name="connsiteY13" fmla="*/ 584200 h 946150"/>
                        <a:gd name="connsiteX14" fmla="*/ 685800 w 977900"/>
                        <a:gd name="connsiteY14" fmla="*/ 584200 h 946150"/>
                        <a:gd name="connsiteX15" fmla="*/ 704850 w 977900"/>
                        <a:gd name="connsiteY15" fmla="*/ 558800 h 946150"/>
                        <a:gd name="connsiteX16" fmla="*/ 736600 w 977900"/>
                        <a:gd name="connsiteY16" fmla="*/ 590550 h 946150"/>
                        <a:gd name="connsiteX17" fmla="*/ 869950 w 977900"/>
                        <a:gd name="connsiteY17" fmla="*/ 641350 h 946150"/>
                        <a:gd name="connsiteX18" fmla="*/ 825500 w 977900"/>
                        <a:gd name="connsiteY18" fmla="*/ 711200 h 946150"/>
                        <a:gd name="connsiteX19" fmla="*/ 876300 w 977900"/>
                        <a:gd name="connsiteY19" fmla="*/ 774700 h 946150"/>
                        <a:gd name="connsiteX20" fmla="*/ 876300 w 977900"/>
                        <a:gd name="connsiteY20" fmla="*/ 825500 h 946150"/>
                        <a:gd name="connsiteX21" fmla="*/ 800100 w 977900"/>
                        <a:gd name="connsiteY21" fmla="*/ 781050 h 946150"/>
                        <a:gd name="connsiteX22" fmla="*/ 800100 w 977900"/>
                        <a:gd name="connsiteY22" fmla="*/ 781050 h 946150"/>
                        <a:gd name="connsiteX23" fmla="*/ 806450 w 977900"/>
                        <a:gd name="connsiteY23" fmla="*/ 869950 h 946150"/>
                        <a:gd name="connsiteX24" fmla="*/ 812800 w 977900"/>
                        <a:gd name="connsiteY24" fmla="*/ 889000 h 946150"/>
                        <a:gd name="connsiteX25" fmla="*/ 889000 w 977900"/>
                        <a:gd name="connsiteY25" fmla="*/ 927100 h 946150"/>
                        <a:gd name="connsiteX26" fmla="*/ 933450 w 977900"/>
                        <a:gd name="connsiteY26" fmla="*/ 946150 h 946150"/>
                        <a:gd name="connsiteX27" fmla="*/ 933450 w 977900"/>
                        <a:gd name="connsiteY27" fmla="*/ 946150 h 946150"/>
                        <a:gd name="connsiteX28" fmla="*/ 933450 w 977900"/>
                        <a:gd name="connsiteY28" fmla="*/ 882650 h 946150"/>
                        <a:gd name="connsiteX29" fmla="*/ 965200 w 977900"/>
                        <a:gd name="connsiteY29" fmla="*/ 882650 h 946150"/>
                        <a:gd name="connsiteX30" fmla="*/ 977900 w 977900"/>
                        <a:gd name="connsiteY30" fmla="*/ 869950 h 946150"/>
                        <a:gd name="connsiteX0" fmla="*/ 0 w 1060450"/>
                        <a:gd name="connsiteY0" fmla="*/ 0 h 971605"/>
                        <a:gd name="connsiteX1" fmla="*/ 57150 w 1060450"/>
                        <a:gd name="connsiteY1" fmla="*/ 107950 h 971605"/>
                        <a:gd name="connsiteX2" fmla="*/ 190500 w 1060450"/>
                        <a:gd name="connsiteY2" fmla="*/ 95250 h 971605"/>
                        <a:gd name="connsiteX3" fmla="*/ 254000 w 1060450"/>
                        <a:gd name="connsiteY3" fmla="*/ 133350 h 971605"/>
                        <a:gd name="connsiteX4" fmla="*/ 349250 w 1060450"/>
                        <a:gd name="connsiteY4" fmla="*/ 146050 h 971605"/>
                        <a:gd name="connsiteX5" fmla="*/ 393700 w 1060450"/>
                        <a:gd name="connsiteY5" fmla="*/ 146050 h 971605"/>
                        <a:gd name="connsiteX6" fmla="*/ 431800 w 1060450"/>
                        <a:gd name="connsiteY6" fmla="*/ 190500 h 971605"/>
                        <a:gd name="connsiteX7" fmla="*/ 444500 w 1060450"/>
                        <a:gd name="connsiteY7" fmla="*/ 247650 h 971605"/>
                        <a:gd name="connsiteX8" fmla="*/ 450850 w 1060450"/>
                        <a:gd name="connsiteY8" fmla="*/ 323850 h 971605"/>
                        <a:gd name="connsiteX9" fmla="*/ 482600 w 1060450"/>
                        <a:gd name="connsiteY9" fmla="*/ 387350 h 971605"/>
                        <a:gd name="connsiteX10" fmla="*/ 520700 w 1060450"/>
                        <a:gd name="connsiteY10" fmla="*/ 425450 h 971605"/>
                        <a:gd name="connsiteX11" fmla="*/ 501650 w 1060450"/>
                        <a:gd name="connsiteY11" fmla="*/ 488950 h 971605"/>
                        <a:gd name="connsiteX12" fmla="*/ 546100 w 1060450"/>
                        <a:gd name="connsiteY12" fmla="*/ 552450 h 971605"/>
                        <a:gd name="connsiteX13" fmla="*/ 635000 w 1060450"/>
                        <a:gd name="connsiteY13" fmla="*/ 584200 h 971605"/>
                        <a:gd name="connsiteX14" fmla="*/ 685800 w 1060450"/>
                        <a:gd name="connsiteY14" fmla="*/ 584200 h 971605"/>
                        <a:gd name="connsiteX15" fmla="*/ 704850 w 1060450"/>
                        <a:gd name="connsiteY15" fmla="*/ 558800 h 971605"/>
                        <a:gd name="connsiteX16" fmla="*/ 736600 w 1060450"/>
                        <a:gd name="connsiteY16" fmla="*/ 590550 h 971605"/>
                        <a:gd name="connsiteX17" fmla="*/ 869950 w 1060450"/>
                        <a:gd name="connsiteY17" fmla="*/ 641350 h 971605"/>
                        <a:gd name="connsiteX18" fmla="*/ 825500 w 1060450"/>
                        <a:gd name="connsiteY18" fmla="*/ 711200 h 971605"/>
                        <a:gd name="connsiteX19" fmla="*/ 876300 w 1060450"/>
                        <a:gd name="connsiteY19" fmla="*/ 774700 h 971605"/>
                        <a:gd name="connsiteX20" fmla="*/ 876300 w 1060450"/>
                        <a:gd name="connsiteY20" fmla="*/ 825500 h 971605"/>
                        <a:gd name="connsiteX21" fmla="*/ 800100 w 1060450"/>
                        <a:gd name="connsiteY21" fmla="*/ 781050 h 971605"/>
                        <a:gd name="connsiteX22" fmla="*/ 800100 w 1060450"/>
                        <a:gd name="connsiteY22" fmla="*/ 781050 h 971605"/>
                        <a:gd name="connsiteX23" fmla="*/ 806450 w 1060450"/>
                        <a:gd name="connsiteY23" fmla="*/ 869950 h 971605"/>
                        <a:gd name="connsiteX24" fmla="*/ 812800 w 1060450"/>
                        <a:gd name="connsiteY24" fmla="*/ 889000 h 971605"/>
                        <a:gd name="connsiteX25" fmla="*/ 889000 w 1060450"/>
                        <a:gd name="connsiteY25" fmla="*/ 927100 h 971605"/>
                        <a:gd name="connsiteX26" fmla="*/ 933450 w 1060450"/>
                        <a:gd name="connsiteY26" fmla="*/ 946150 h 971605"/>
                        <a:gd name="connsiteX27" fmla="*/ 933450 w 1060450"/>
                        <a:gd name="connsiteY27" fmla="*/ 946150 h 971605"/>
                        <a:gd name="connsiteX28" fmla="*/ 933450 w 1060450"/>
                        <a:gd name="connsiteY28" fmla="*/ 882650 h 971605"/>
                        <a:gd name="connsiteX29" fmla="*/ 965200 w 1060450"/>
                        <a:gd name="connsiteY29" fmla="*/ 882650 h 971605"/>
                        <a:gd name="connsiteX30" fmla="*/ 1060450 w 1060450"/>
                        <a:gd name="connsiteY30" fmla="*/ 971550 h 971605"/>
                        <a:gd name="connsiteX0" fmla="*/ 0 w 1065918"/>
                        <a:gd name="connsiteY0" fmla="*/ 0 h 984250"/>
                        <a:gd name="connsiteX1" fmla="*/ 57150 w 1065918"/>
                        <a:gd name="connsiteY1" fmla="*/ 107950 h 984250"/>
                        <a:gd name="connsiteX2" fmla="*/ 190500 w 1065918"/>
                        <a:gd name="connsiteY2" fmla="*/ 95250 h 984250"/>
                        <a:gd name="connsiteX3" fmla="*/ 254000 w 1065918"/>
                        <a:gd name="connsiteY3" fmla="*/ 133350 h 984250"/>
                        <a:gd name="connsiteX4" fmla="*/ 349250 w 1065918"/>
                        <a:gd name="connsiteY4" fmla="*/ 146050 h 984250"/>
                        <a:gd name="connsiteX5" fmla="*/ 393700 w 1065918"/>
                        <a:gd name="connsiteY5" fmla="*/ 146050 h 984250"/>
                        <a:gd name="connsiteX6" fmla="*/ 431800 w 1065918"/>
                        <a:gd name="connsiteY6" fmla="*/ 190500 h 984250"/>
                        <a:gd name="connsiteX7" fmla="*/ 444500 w 1065918"/>
                        <a:gd name="connsiteY7" fmla="*/ 247650 h 984250"/>
                        <a:gd name="connsiteX8" fmla="*/ 450850 w 1065918"/>
                        <a:gd name="connsiteY8" fmla="*/ 323850 h 984250"/>
                        <a:gd name="connsiteX9" fmla="*/ 482600 w 1065918"/>
                        <a:gd name="connsiteY9" fmla="*/ 387350 h 984250"/>
                        <a:gd name="connsiteX10" fmla="*/ 520700 w 1065918"/>
                        <a:gd name="connsiteY10" fmla="*/ 425450 h 984250"/>
                        <a:gd name="connsiteX11" fmla="*/ 501650 w 1065918"/>
                        <a:gd name="connsiteY11" fmla="*/ 488950 h 984250"/>
                        <a:gd name="connsiteX12" fmla="*/ 546100 w 1065918"/>
                        <a:gd name="connsiteY12" fmla="*/ 552450 h 984250"/>
                        <a:gd name="connsiteX13" fmla="*/ 635000 w 1065918"/>
                        <a:gd name="connsiteY13" fmla="*/ 584200 h 984250"/>
                        <a:gd name="connsiteX14" fmla="*/ 685800 w 1065918"/>
                        <a:gd name="connsiteY14" fmla="*/ 584200 h 984250"/>
                        <a:gd name="connsiteX15" fmla="*/ 704850 w 1065918"/>
                        <a:gd name="connsiteY15" fmla="*/ 558800 h 984250"/>
                        <a:gd name="connsiteX16" fmla="*/ 736600 w 1065918"/>
                        <a:gd name="connsiteY16" fmla="*/ 590550 h 984250"/>
                        <a:gd name="connsiteX17" fmla="*/ 869950 w 1065918"/>
                        <a:gd name="connsiteY17" fmla="*/ 641350 h 984250"/>
                        <a:gd name="connsiteX18" fmla="*/ 825500 w 1065918"/>
                        <a:gd name="connsiteY18" fmla="*/ 711200 h 984250"/>
                        <a:gd name="connsiteX19" fmla="*/ 876300 w 1065918"/>
                        <a:gd name="connsiteY19" fmla="*/ 774700 h 984250"/>
                        <a:gd name="connsiteX20" fmla="*/ 876300 w 1065918"/>
                        <a:gd name="connsiteY20" fmla="*/ 825500 h 984250"/>
                        <a:gd name="connsiteX21" fmla="*/ 800100 w 1065918"/>
                        <a:gd name="connsiteY21" fmla="*/ 781050 h 984250"/>
                        <a:gd name="connsiteX22" fmla="*/ 800100 w 1065918"/>
                        <a:gd name="connsiteY22" fmla="*/ 781050 h 984250"/>
                        <a:gd name="connsiteX23" fmla="*/ 806450 w 1065918"/>
                        <a:gd name="connsiteY23" fmla="*/ 869950 h 984250"/>
                        <a:gd name="connsiteX24" fmla="*/ 812800 w 1065918"/>
                        <a:gd name="connsiteY24" fmla="*/ 889000 h 984250"/>
                        <a:gd name="connsiteX25" fmla="*/ 889000 w 1065918"/>
                        <a:gd name="connsiteY25" fmla="*/ 927100 h 984250"/>
                        <a:gd name="connsiteX26" fmla="*/ 933450 w 1065918"/>
                        <a:gd name="connsiteY26" fmla="*/ 946150 h 984250"/>
                        <a:gd name="connsiteX27" fmla="*/ 933450 w 1065918"/>
                        <a:gd name="connsiteY27" fmla="*/ 946150 h 984250"/>
                        <a:gd name="connsiteX28" fmla="*/ 933450 w 1065918"/>
                        <a:gd name="connsiteY28" fmla="*/ 882650 h 984250"/>
                        <a:gd name="connsiteX29" fmla="*/ 965200 w 1065918"/>
                        <a:gd name="connsiteY29" fmla="*/ 882650 h 984250"/>
                        <a:gd name="connsiteX30" fmla="*/ 1060450 w 1065918"/>
                        <a:gd name="connsiteY30" fmla="*/ 971550 h 984250"/>
                        <a:gd name="connsiteX31" fmla="*/ 1054100 w 1065918"/>
                        <a:gd name="connsiteY31" fmla="*/ 984250 h 984250"/>
                        <a:gd name="connsiteX0" fmla="*/ 0 w 1066800"/>
                        <a:gd name="connsiteY0" fmla="*/ 0 h 990599"/>
                        <a:gd name="connsiteX1" fmla="*/ 57150 w 1066800"/>
                        <a:gd name="connsiteY1" fmla="*/ 107950 h 990599"/>
                        <a:gd name="connsiteX2" fmla="*/ 190500 w 1066800"/>
                        <a:gd name="connsiteY2" fmla="*/ 95250 h 990599"/>
                        <a:gd name="connsiteX3" fmla="*/ 254000 w 1066800"/>
                        <a:gd name="connsiteY3" fmla="*/ 133350 h 990599"/>
                        <a:gd name="connsiteX4" fmla="*/ 349250 w 1066800"/>
                        <a:gd name="connsiteY4" fmla="*/ 146050 h 990599"/>
                        <a:gd name="connsiteX5" fmla="*/ 393700 w 1066800"/>
                        <a:gd name="connsiteY5" fmla="*/ 146050 h 990599"/>
                        <a:gd name="connsiteX6" fmla="*/ 431800 w 1066800"/>
                        <a:gd name="connsiteY6" fmla="*/ 190500 h 990599"/>
                        <a:gd name="connsiteX7" fmla="*/ 444500 w 1066800"/>
                        <a:gd name="connsiteY7" fmla="*/ 247650 h 990599"/>
                        <a:gd name="connsiteX8" fmla="*/ 450850 w 1066800"/>
                        <a:gd name="connsiteY8" fmla="*/ 323850 h 990599"/>
                        <a:gd name="connsiteX9" fmla="*/ 482600 w 1066800"/>
                        <a:gd name="connsiteY9" fmla="*/ 387350 h 990599"/>
                        <a:gd name="connsiteX10" fmla="*/ 520700 w 1066800"/>
                        <a:gd name="connsiteY10" fmla="*/ 425450 h 990599"/>
                        <a:gd name="connsiteX11" fmla="*/ 501650 w 1066800"/>
                        <a:gd name="connsiteY11" fmla="*/ 488950 h 990599"/>
                        <a:gd name="connsiteX12" fmla="*/ 546100 w 1066800"/>
                        <a:gd name="connsiteY12" fmla="*/ 552450 h 990599"/>
                        <a:gd name="connsiteX13" fmla="*/ 635000 w 1066800"/>
                        <a:gd name="connsiteY13" fmla="*/ 584200 h 990599"/>
                        <a:gd name="connsiteX14" fmla="*/ 685800 w 1066800"/>
                        <a:gd name="connsiteY14" fmla="*/ 584200 h 990599"/>
                        <a:gd name="connsiteX15" fmla="*/ 704850 w 1066800"/>
                        <a:gd name="connsiteY15" fmla="*/ 558800 h 990599"/>
                        <a:gd name="connsiteX16" fmla="*/ 736600 w 1066800"/>
                        <a:gd name="connsiteY16" fmla="*/ 590550 h 990599"/>
                        <a:gd name="connsiteX17" fmla="*/ 869950 w 1066800"/>
                        <a:gd name="connsiteY17" fmla="*/ 641350 h 990599"/>
                        <a:gd name="connsiteX18" fmla="*/ 825500 w 1066800"/>
                        <a:gd name="connsiteY18" fmla="*/ 711200 h 990599"/>
                        <a:gd name="connsiteX19" fmla="*/ 876300 w 1066800"/>
                        <a:gd name="connsiteY19" fmla="*/ 774700 h 990599"/>
                        <a:gd name="connsiteX20" fmla="*/ 876300 w 1066800"/>
                        <a:gd name="connsiteY20" fmla="*/ 825500 h 990599"/>
                        <a:gd name="connsiteX21" fmla="*/ 800100 w 1066800"/>
                        <a:gd name="connsiteY21" fmla="*/ 781050 h 990599"/>
                        <a:gd name="connsiteX22" fmla="*/ 800100 w 1066800"/>
                        <a:gd name="connsiteY22" fmla="*/ 781050 h 990599"/>
                        <a:gd name="connsiteX23" fmla="*/ 806450 w 1066800"/>
                        <a:gd name="connsiteY23" fmla="*/ 869950 h 990599"/>
                        <a:gd name="connsiteX24" fmla="*/ 812800 w 1066800"/>
                        <a:gd name="connsiteY24" fmla="*/ 889000 h 990599"/>
                        <a:gd name="connsiteX25" fmla="*/ 889000 w 1066800"/>
                        <a:gd name="connsiteY25" fmla="*/ 927100 h 990599"/>
                        <a:gd name="connsiteX26" fmla="*/ 933450 w 1066800"/>
                        <a:gd name="connsiteY26" fmla="*/ 946150 h 990599"/>
                        <a:gd name="connsiteX27" fmla="*/ 933450 w 1066800"/>
                        <a:gd name="connsiteY27" fmla="*/ 946150 h 990599"/>
                        <a:gd name="connsiteX28" fmla="*/ 933450 w 1066800"/>
                        <a:gd name="connsiteY28" fmla="*/ 882650 h 990599"/>
                        <a:gd name="connsiteX29" fmla="*/ 965200 w 1066800"/>
                        <a:gd name="connsiteY29" fmla="*/ 882650 h 990599"/>
                        <a:gd name="connsiteX30" fmla="*/ 1060450 w 1066800"/>
                        <a:gd name="connsiteY30" fmla="*/ 971550 h 990599"/>
                        <a:gd name="connsiteX31" fmla="*/ 1054100 w 1066800"/>
                        <a:gd name="connsiteY31" fmla="*/ 984250 h 990599"/>
                        <a:gd name="connsiteX32" fmla="*/ 1066800 w 1066800"/>
                        <a:gd name="connsiteY32" fmla="*/ 990599 h 990599"/>
                        <a:gd name="connsiteX0" fmla="*/ 0 w 1066800"/>
                        <a:gd name="connsiteY0" fmla="*/ 0 h 996949"/>
                        <a:gd name="connsiteX1" fmla="*/ 57150 w 1066800"/>
                        <a:gd name="connsiteY1" fmla="*/ 107950 h 996949"/>
                        <a:gd name="connsiteX2" fmla="*/ 190500 w 1066800"/>
                        <a:gd name="connsiteY2" fmla="*/ 95250 h 996949"/>
                        <a:gd name="connsiteX3" fmla="*/ 254000 w 1066800"/>
                        <a:gd name="connsiteY3" fmla="*/ 133350 h 996949"/>
                        <a:gd name="connsiteX4" fmla="*/ 349250 w 1066800"/>
                        <a:gd name="connsiteY4" fmla="*/ 146050 h 996949"/>
                        <a:gd name="connsiteX5" fmla="*/ 393700 w 1066800"/>
                        <a:gd name="connsiteY5" fmla="*/ 146050 h 996949"/>
                        <a:gd name="connsiteX6" fmla="*/ 431800 w 1066800"/>
                        <a:gd name="connsiteY6" fmla="*/ 190500 h 996949"/>
                        <a:gd name="connsiteX7" fmla="*/ 444500 w 1066800"/>
                        <a:gd name="connsiteY7" fmla="*/ 247650 h 996949"/>
                        <a:gd name="connsiteX8" fmla="*/ 450850 w 1066800"/>
                        <a:gd name="connsiteY8" fmla="*/ 323850 h 996949"/>
                        <a:gd name="connsiteX9" fmla="*/ 482600 w 1066800"/>
                        <a:gd name="connsiteY9" fmla="*/ 387350 h 996949"/>
                        <a:gd name="connsiteX10" fmla="*/ 520700 w 1066800"/>
                        <a:gd name="connsiteY10" fmla="*/ 425450 h 996949"/>
                        <a:gd name="connsiteX11" fmla="*/ 501650 w 1066800"/>
                        <a:gd name="connsiteY11" fmla="*/ 488950 h 996949"/>
                        <a:gd name="connsiteX12" fmla="*/ 546100 w 1066800"/>
                        <a:gd name="connsiteY12" fmla="*/ 552450 h 996949"/>
                        <a:gd name="connsiteX13" fmla="*/ 635000 w 1066800"/>
                        <a:gd name="connsiteY13" fmla="*/ 584200 h 996949"/>
                        <a:gd name="connsiteX14" fmla="*/ 685800 w 1066800"/>
                        <a:gd name="connsiteY14" fmla="*/ 584200 h 996949"/>
                        <a:gd name="connsiteX15" fmla="*/ 704850 w 1066800"/>
                        <a:gd name="connsiteY15" fmla="*/ 558800 h 996949"/>
                        <a:gd name="connsiteX16" fmla="*/ 736600 w 1066800"/>
                        <a:gd name="connsiteY16" fmla="*/ 590550 h 996949"/>
                        <a:gd name="connsiteX17" fmla="*/ 869950 w 1066800"/>
                        <a:gd name="connsiteY17" fmla="*/ 641350 h 996949"/>
                        <a:gd name="connsiteX18" fmla="*/ 825500 w 1066800"/>
                        <a:gd name="connsiteY18" fmla="*/ 711200 h 996949"/>
                        <a:gd name="connsiteX19" fmla="*/ 876300 w 1066800"/>
                        <a:gd name="connsiteY19" fmla="*/ 774700 h 996949"/>
                        <a:gd name="connsiteX20" fmla="*/ 876300 w 1066800"/>
                        <a:gd name="connsiteY20" fmla="*/ 825500 h 996949"/>
                        <a:gd name="connsiteX21" fmla="*/ 800100 w 1066800"/>
                        <a:gd name="connsiteY21" fmla="*/ 781050 h 996949"/>
                        <a:gd name="connsiteX22" fmla="*/ 800100 w 1066800"/>
                        <a:gd name="connsiteY22" fmla="*/ 781050 h 996949"/>
                        <a:gd name="connsiteX23" fmla="*/ 806450 w 1066800"/>
                        <a:gd name="connsiteY23" fmla="*/ 869950 h 996949"/>
                        <a:gd name="connsiteX24" fmla="*/ 812800 w 1066800"/>
                        <a:gd name="connsiteY24" fmla="*/ 889000 h 996949"/>
                        <a:gd name="connsiteX25" fmla="*/ 889000 w 1066800"/>
                        <a:gd name="connsiteY25" fmla="*/ 927100 h 996949"/>
                        <a:gd name="connsiteX26" fmla="*/ 933450 w 1066800"/>
                        <a:gd name="connsiteY26" fmla="*/ 946150 h 996949"/>
                        <a:gd name="connsiteX27" fmla="*/ 933450 w 1066800"/>
                        <a:gd name="connsiteY27" fmla="*/ 946150 h 996949"/>
                        <a:gd name="connsiteX28" fmla="*/ 933450 w 1066800"/>
                        <a:gd name="connsiteY28" fmla="*/ 882650 h 996949"/>
                        <a:gd name="connsiteX29" fmla="*/ 965200 w 1066800"/>
                        <a:gd name="connsiteY29" fmla="*/ 882650 h 996949"/>
                        <a:gd name="connsiteX30" fmla="*/ 1060450 w 1066800"/>
                        <a:gd name="connsiteY30" fmla="*/ 971550 h 996949"/>
                        <a:gd name="connsiteX31" fmla="*/ 1054100 w 1066800"/>
                        <a:gd name="connsiteY31" fmla="*/ 984250 h 996949"/>
                        <a:gd name="connsiteX32" fmla="*/ 1066800 w 1066800"/>
                        <a:gd name="connsiteY32" fmla="*/ 990599 h 996949"/>
                        <a:gd name="connsiteX33" fmla="*/ 1066800 w 1066800"/>
                        <a:gd name="connsiteY33" fmla="*/ 996949 h 996949"/>
                        <a:gd name="connsiteX0" fmla="*/ 0 w 1066800"/>
                        <a:gd name="connsiteY0" fmla="*/ 0 h 996949"/>
                        <a:gd name="connsiteX1" fmla="*/ 57150 w 1066800"/>
                        <a:gd name="connsiteY1" fmla="*/ 107950 h 996949"/>
                        <a:gd name="connsiteX2" fmla="*/ 190500 w 1066800"/>
                        <a:gd name="connsiteY2" fmla="*/ 95250 h 996949"/>
                        <a:gd name="connsiteX3" fmla="*/ 254000 w 1066800"/>
                        <a:gd name="connsiteY3" fmla="*/ 133350 h 996949"/>
                        <a:gd name="connsiteX4" fmla="*/ 349250 w 1066800"/>
                        <a:gd name="connsiteY4" fmla="*/ 146050 h 996949"/>
                        <a:gd name="connsiteX5" fmla="*/ 393700 w 1066800"/>
                        <a:gd name="connsiteY5" fmla="*/ 146050 h 996949"/>
                        <a:gd name="connsiteX6" fmla="*/ 431800 w 1066800"/>
                        <a:gd name="connsiteY6" fmla="*/ 190500 h 996949"/>
                        <a:gd name="connsiteX7" fmla="*/ 444500 w 1066800"/>
                        <a:gd name="connsiteY7" fmla="*/ 247650 h 996949"/>
                        <a:gd name="connsiteX8" fmla="*/ 450850 w 1066800"/>
                        <a:gd name="connsiteY8" fmla="*/ 323850 h 996949"/>
                        <a:gd name="connsiteX9" fmla="*/ 482600 w 1066800"/>
                        <a:gd name="connsiteY9" fmla="*/ 387350 h 996949"/>
                        <a:gd name="connsiteX10" fmla="*/ 520700 w 1066800"/>
                        <a:gd name="connsiteY10" fmla="*/ 425450 h 996949"/>
                        <a:gd name="connsiteX11" fmla="*/ 501650 w 1066800"/>
                        <a:gd name="connsiteY11" fmla="*/ 488950 h 996949"/>
                        <a:gd name="connsiteX12" fmla="*/ 546100 w 1066800"/>
                        <a:gd name="connsiteY12" fmla="*/ 552450 h 996949"/>
                        <a:gd name="connsiteX13" fmla="*/ 635000 w 1066800"/>
                        <a:gd name="connsiteY13" fmla="*/ 584200 h 996949"/>
                        <a:gd name="connsiteX14" fmla="*/ 685800 w 1066800"/>
                        <a:gd name="connsiteY14" fmla="*/ 584200 h 996949"/>
                        <a:gd name="connsiteX15" fmla="*/ 704850 w 1066800"/>
                        <a:gd name="connsiteY15" fmla="*/ 558800 h 996949"/>
                        <a:gd name="connsiteX16" fmla="*/ 736600 w 1066800"/>
                        <a:gd name="connsiteY16" fmla="*/ 590550 h 996949"/>
                        <a:gd name="connsiteX17" fmla="*/ 869950 w 1066800"/>
                        <a:gd name="connsiteY17" fmla="*/ 641350 h 996949"/>
                        <a:gd name="connsiteX18" fmla="*/ 825500 w 1066800"/>
                        <a:gd name="connsiteY18" fmla="*/ 711200 h 996949"/>
                        <a:gd name="connsiteX19" fmla="*/ 876300 w 1066800"/>
                        <a:gd name="connsiteY19" fmla="*/ 774700 h 996949"/>
                        <a:gd name="connsiteX20" fmla="*/ 876300 w 1066800"/>
                        <a:gd name="connsiteY20" fmla="*/ 825500 h 996949"/>
                        <a:gd name="connsiteX21" fmla="*/ 800100 w 1066800"/>
                        <a:gd name="connsiteY21" fmla="*/ 781050 h 996949"/>
                        <a:gd name="connsiteX22" fmla="*/ 800100 w 1066800"/>
                        <a:gd name="connsiteY22" fmla="*/ 781050 h 996949"/>
                        <a:gd name="connsiteX23" fmla="*/ 806450 w 1066800"/>
                        <a:gd name="connsiteY23" fmla="*/ 869950 h 996949"/>
                        <a:gd name="connsiteX24" fmla="*/ 812800 w 1066800"/>
                        <a:gd name="connsiteY24" fmla="*/ 889000 h 996949"/>
                        <a:gd name="connsiteX25" fmla="*/ 889000 w 1066800"/>
                        <a:gd name="connsiteY25" fmla="*/ 927100 h 996949"/>
                        <a:gd name="connsiteX26" fmla="*/ 933450 w 1066800"/>
                        <a:gd name="connsiteY26" fmla="*/ 946150 h 996949"/>
                        <a:gd name="connsiteX27" fmla="*/ 933450 w 1066800"/>
                        <a:gd name="connsiteY27" fmla="*/ 946150 h 996949"/>
                        <a:gd name="connsiteX28" fmla="*/ 933450 w 1066800"/>
                        <a:gd name="connsiteY28" fmla="*/ 882650 h 996949"/>
                        <a:gd name="connsiteX29" fmla="*/ 965200 w 1066800"/>
                        <a:gd name="connsiteY29" fmla="*/ 882650 h 996949"/>
                        <a:gd name="connsiteX30" fmla="*/ 1060450 w 1066800"/>
                        <a:gd name="connsiteY30" fmla="*/ 971550 h 996949"/>
                        <a:gd name="connsiteX31" fmla="*/ 1054100 w 1066800"/>
                        <a:gd name="connsiteY31" fmla="*/ 984250 h 996949"/>
                        <a:gd name="connsiteX32" fmla="*/ 1066800 w 1066800"/>
                        <a:gd name="connsiteY32" fmla="*/ 990599 h 996949"/>
                        <a:gd name="connsiteX33" fmla="*/ 1066800 w 1066800"/>
                        <a:gd name="connsiteY33" fmla="*/ 996949 h 996949"/>
                        <a:gd name="connsiteX34" fmla="*/ 1054100 w 1066800"/>
                        <a:gd name="connsiteY34" fmla="*/ 984249 h 996949"/>
                        <a:gd name="connsiteX0" fmla="*/ 0 w 1066800"/>
                        <a:gd name="connsiteY0" fmla="*/ 0 h 996949"/>
                        <a:gd name="connsiteX1" fmla="*/ 57150 w 1066800"/>
                        <a:gd name="connsiteY1" fmla="*/ 107950 h 996949"/>
                        <a:gd name="connsiteX2" fmla="*/ 190500 w 1066800"/>
                        <a:gd name="connsiteY2" fmla="*/ 95250 h 996949"/>
                        <a:gd name="connsiteX3" fmla="*/ 254000 w 1066800"/>
                        <a:gd name="connsiteY3" fmla="*/ 133350 h 996949"/>
                        <a:gd name="connsiteX4" fmla="*/ 349250 w 1066800"/>
                        <a:gd name="connsiteY4" fmla="*/ 146050 h 996949"/>
                        <a:gd name="connsiteX5" fmla="*/ 393700 w 1066800"/>
                        <a:gd name="connsiteY5" fmla="*/ 146050 h 996949"/>
                        <a:gd name="connsiteX6" fmla="*/ 431800 w 1066800"/>
                        <a:gd name="connsiteY6" fmla="*/ 190500 h 996949"/>
                        <a:gd name="connsiteX7" fmla="*/ 444500 w 1066800"/>
                        <a:gd name="connsiteY7" fmla="*/ 247650 h 996949"/>
                        <a:gd name="connsiteX8" fmla="*/ 450850 w 1066800"/>
                        <a:gd name="connsiteY8" fmla="*/ 323850 h 996949"/>
                        <a:gd name="connsiteX9" fmla="*/ 482600 w 1066800"/>
                        <a:gd name="connsiteY9" fmla="*/ 387350 h 996949"/>
                        <a:gd name="connsiteX10" fmla="*/ 520700 w 1066800"/>
                        <a:gd name="connsiteY10" fmla="*/ 425450 h 996949"/>
                        <a:gd name="connsiteX11" fmla="*/ 501650 w 1066800"/>
                        <a:gd name="connsiteY11" fmla="*/ 488950 h 996949"/>
                        <a:gd name="connsiteX12" fmla="*/ 546100 w 1066800"/>
                        <a:gd name="connsiteY12" fmla="*/ 552450 h 996949"/>
                        <a:gd name="connsiteX13" fmla="*/ 635000 w 1066800"/>
                        <a:gd name="connsiteY13" fmla="*/ 584200 h 996949"/>
                        <a:gd name="connsiteX14" fmla="*/ 685800 w 1066800"/>
                        <a:gd name="connsiteY14" fmla="*/ 584200 h 996949"/>
                        <a:gd name="connsiteX15" fmla="*/ 704850 w 1066800"/>
                        <a:gd name="connsiteY15" fmla="*/ 558800 h 996949"/>
                        <a:gd name="connsiteX16" fmla="*/ 736600 w 1066800"/>
                        <a:gd name="connsiteY16" fmla="*/ 590550 h 996949"/>
                        <a:gd name="connsiteX17" fmla="*/ 869950 w 1066800"/>
                        <a:gd name="connsiteY17" fmla="*/ 641350 h 996949"/>
                        <a:gd name="connsiteX18" fmla="*/ 825500 w 1066800"/>
                        <a:gd name="connsiteY18" fmla="*/ 711200 h 996949"/>
                        <a:gd name="connsiteX19" fmla="*/ 876300 w 1066800"/>
                        <a:gd name="connsiteY19" fmla="*/ 774700 h 996949"/>
                        <a:gd name="connsiteX20" fmla="*/ 876300 w 1066800"/>
                        <a:gd name="connsiteY20" fmla="*/ 825500 h 996949"/>
                        <a:gd name="connsiteX21" fmla="*/ 800100 w 1066800"/>
                        <a:gd name="connsiteY21" fmla="*/ 781050 h 996949"/>
                        <a:gd name="connsiteX22" fmla="*/ 800100 w 1066800"/>
                        <a:gd name="connsiteY22" fmla="*/ 781050 h 996949"/>
                        <a:gd name="connsiteX23" fmla="*/ 806450 w 1066800"/>
                        <a:gd name="connsiteY23" fmla="*/ 869950 h 996949"/>
                        <a:gd name="connsiteX24" fmla="*/ 812800 w 1066800"/>
                        <a:gd name="connsiteY24" fmla="*/ 889000 h 996949"/>
                        <a:gd name="connsiteX25" fmla="*/ 889000 w 1066800"/>
                        <a:gd name="connsiteY25" fmla="*/ 927100 h 996949"/>
                        <a:gd name="connsiteX26" fmla="*/ 933450 w 1066800"/>
                        <a:gd name="connsiteY26" fmla="*/ 946150 h 996949"/>
                        <a:gd name="connsiteX27" fmla="*/ 933450 w 1066800"/>
                        <a:gd name="connsiteY27" fmla="*/ 946150 h 996949"/>
                        <a:gd name="connsiteX28" fmla="*/ 933450 w 1066800"/>
                        <a:gd name="connsiteY28" fmla="*/ 882650 h 996949"/>
                        <a:gd name="connsiteX29" fmla="*/ 965200 w 1066800"/>
                        <a:gd name="connsiteY29" fmla="*/ 882650 h 996949"/>
                        <a:gd name="connsiteX30" fmla="*/ 1060450 w 1066800"/>
                        <a:gd name="connsiteY30" fmla="*/ 971550 h 996949"/>
                        <a:gd name="connsiteX31" fmla="*/ 1054100 w 1066800"/>
                        <a:gd name="connsiteY31" fmla="*/ 984250 h 996949"/>
                        <a:gd name="connsiteX32" fmla="*/ 1066800 w 1066800"/>
                        <a:gd name="connsiteY32" fmla="*/ 990599 h 996949"/>
                        <a:gd name="connsiteX33" fmla="*/ 1066800 w 1066800"/>
                        <a:gd name="connsiteY33" fmla="*/ 996949 h 996949"/>
                        <a:gd name="connsiteX34" fmla="*/ 1054100 w 1066800"/>
                        <a:gd name="connsiteY34" fmla="*/ 984249 h 996949"/>
                        <a:gd name="connsiteX35" fmla="*/ 1041400 w 1066800"/>
                        <a:gd name="connsiteY35" fmla="*/ 996949 h 996949"/>
                        <a:gd name="connsiteX0" fmla="*/ 0 w 1314469"/>
                        <a:gd name="connsiteY0" fmla="*/ 0 h 996949"/>
                        <a:gd name="connsiteX1" fmla="*/ 57150 w 1314469"/>
                        <a:gd name="connsiteY1" fmla="*/ 107950 h 996949"/>
                        <a:gd name="connsiteX2" fmla="*/ 190500 w 1314469"/>
                        <a:gd name="connsiteY2" fmla="*/ 95250 h 996949"/>
                        <a:gd name="connsiteX3" fmla="*/ 254000 w 1314469"/>
                        <a:gd name="connsiteY3" fmla="*/ 133350 h 996949"/>
                        <a:gd name="connsiteX4" fmla="*/ 349250 w 1314469"/>
                        <a:gd name="connsiteY4" fmla="*/ 146050 h 996949"/>
                        <a:gd name="connsiteX5" fmla="*/ 393700 w 1314469"/>
                        <a:gd name="connsiteY5" fmla="*/ 146050 h 996949"/>
                        <a:gd name="connsiteX6" fmla="*/ 431800 w 1314469"/>
                        <a:gd name="connsiteY6" fmla="*/ 190500 h 996949"/>
                        <a:gd name="connsiteX7" fmla="*/ 444500 w 1314469"/>
                        <a:gd name="connsiteY7" fmla="*/ 247650 h 996949"/>
                        <a:gd name="connsiteX8" fmla="*/ 450850 w 1314469"/>
                        <a:gd name="connsiteY8" fmla="*/ 323850 h 996949"/>
                        <a:gd name="connsiteX9" fmla="*/ 482600 w 1314469"/>
                        <a:gd name="connsiteY9" fmla="*/ 387350 h 996949"/>
                        <a:gd name="connsiteX10" fmla="*/ 520700 w 1314469"/>
                        <a:gd name="connsiteY10" fmla="*/ 425450 h 996949"/>
                        <a:gd name="connsiteX11" fmla="*/ 501650 w 1314469"/>
                        <a:gd name="connsiteY11" fmla="*/ 488950 h 996949"/>
                        <a:gd name="connsiteX12" fmla="*/ 546100 w 1314469"/>
                        <a:gd name="connsiteY12" fmla="*/ 552450 h 996949"/>
                        <a:gd name="connsiteX13" fmla="*/ 635000 w 1314469"/>
                        <a:gd name="connsiteY13" fmla="*/ 584200 h 996949"/>
                        <a:gd name="connsiteX14" fmla="*/ 685800 w 1314469"/>
                        <a:gd name="connsiteY14" fmla="*/ 584200 h 996949"/>
                        <a:gd name="connsiteX15" fmla="*/ 704850 w 1314469"/>
                        <a:gd name="connsiteY15" fmla="*/ 558800 h 996949"/>
                        <a:gd name="connsiteX16" fmla="*/ 736600 w 1314469"/>
                        <a:gd name="connsiteY16" fmla="*/ 590550 h 996949"/>
                        <a:gd name="connsiteX17" fmla="*/ 869950 w 1314469"/>
                        <a:gd name="connsiteY17" fmla="*/ 641350 h 996949"/>
                        <a:gd name="connsiteX18" fmla="*/ 825500 w 1314469"/>
                        <a:gd name="connsiteY18" fmla="*/ 711200 h 996949"/>
                        <a:gd name="connsiteX19" fmla="*/ 876300 w 1314469"/>
                        <a:gd name="connsiteY19" fmla="*/ 774700 h 996949"/>
                        <a:gd name="connsiteX20" fmla="*/ 876300 w 1314469"/>
                        <a:gd name="connsiteY20" fmla="*/ 825500 h 996949"/>
                        <a:gd name="connsiteX21" fmla="*/ 800100 w 1314469"/>
                        <a:gd name="connsiteY21" fmla="*/ 781050 h 996949"/>
                        <a:gd name="connsiteX22" fmla="*/ 800100 w 1314469"/>
                        <a:gd name="connsiteY22" fmla="*/ 781050 h 996949"/>
                        <a:gd name="connsiteX23" fmla="*/ 806450 w 1314469"/>
                        <a:gd name="connsiteY23" fmla="*/ 869950 h 996949"/>
                        <a:gd name="connsiteX24" fmla="*/ 812800 w 1314469"/>
                        <a:gd name="connsiteY24" fmla="*/ 889000 h 996949"/>
                        <a:gd name="connsiteX25" fmla="*/ 889000 w 1314469"/>
                        <a:gd name="connsiteY25" fmla="*/ 927100 h 996949"/>
                        <a:gd name="connsiteX26" fmla="*/ 933450 w 1314469"/>
                        <a:gd name="connsiteY26" fmla="*/ 946150 h 996949"/>
                        <a:gd name="connsiteX27" fmla="*/ 933450 w 1314469"/>
                        <a:gd name="connsiteY27" fmla="*/ 946150 h 996949"/>
                        <a:gd name="connsiteX28" fmla="*/ 933450 w 1314469"/>
                        <a:gd name="connsiteY28" fmla="*/ 882650 h 996949"/>
                        <a:gd name="connsiteX29" fmla="*/ 965200 w 1314469"/>
                        <a:gd name="connsiteY29" fmla="*/ 882650 h 996949"/>
                        <a:gd name="connsiteX30" fmla="*/ 1060450 w 1314469"/>
                        <a:gd name="connsiteY30" fmla="*/ 971550 h 996949"/>
                        <a:gd name="connsiteX31" fmla="*/ 1054100 w 1314469"/>
                        <a:gd name="connsiteY31" fmla="*/ 984250 h 996949"/>
                        <a:gd name="connsiteX32" fmla="*/ 1066800 w 1314469"/>
                        <a:gd name="connsiteY32" fmla="*/ 990599 h 996949"/>
                        <a:gd name="connsiteX33" fmla="*/ 1066800 w 1314469"/>
                        <a:gd name="connsiteY33" fmla="*/ 996949 h 996949"/>
                        <a:gd name="connsiteX34" fmla="*/ 1054100 w 1314469"/>
                        <a:gd name="connsiteY34" fmla="*/ 984249 h 996949"/>
                        <a:gd name="connsiteX35" fmla="*/ 1314450 w 1314469"/>
                        <a:gd name="connsiteY35" fmla="*/ 349249 h 996949"/>
                        <a:gd name="connsiteX0" fmla="*/ 0 w 1638309"/>
                        <a:gd name="connsiteY0" fmla="*/ 0 h 996949"/>
                        <a:gd name="connsiteX1" fmla="*/ 57150 w 1638309"/>
                        <a:gd name="connsiteY1" fmla="*/ 107950 h 996949"/>
                        <a:gd name="connsiteX2" fmla="*/ 190500 w 1638309"/>
                        <a:gd name="connsiteY2" fmla="*/ 95250 h 996949"/>
                        <a:gd name="connsiteX3" fmla="*/ 254000 w 1638309"/>
                        <a:gd name="connsiteY3" fmla="*/ 133350 h 996949"/>
                        <a:gd name="connsiteX4" fmla="*/ 349250 w 1638309"/>
                        <a:gd name="connsiteY4" fmla="*/ 146050 h 996949"/>
                        <a:gd name="connsiteX5" fmla="*/ 393700 w 1638309"/>
                        <a:gd name="connsiteY5" fmla="*/ 146050 h 996949"/>
                        <a:gd name="connsiteX6" fmla="*/ 431800 w 1638309"/>
                        <a:gd name="connsiteY6" fmla="*/ 190500 h 996949"/>
                        <a:gd name="connsiteX7" fmla="*/ 444500 w 1638309"/>
                        <a:gd name="connsiteY7" fmla="*/ 247650 h 996949"/>
                        <a:gd name="connsiteX8" fmla="*/ 450850 w 1638309"/>
                        <a:gd name="connsiteY8" fmla="*/ 323850 h 996949"/>
                        <a:gd name="connsiteX9" fmla="*/ 482600 w 1638309"/>
                        <a:gd name="connsiteY9" fmla="*/ 387350 h 996949"/>
                        <a:gd name="connsiteX10" fmla="*/ 520700 w 1638309"/>
                        <a:gd name="connsiteY10" fmla="*/ 425450 h 996949"/>
                        <a:gd name="connsiteX11" fmla="*/ 501650 w 1638309"/>
                        <a:gd name="connsiteY11" fmla="*/ 488950 h 996949"/>
                        <a:gd name="connsiteX12" fmla="*/ 546100 w 1638309"/>
                        <a:gd name="connsiteY12" fmla="*/ 552450 h 996949"/>
                        <a:gd name="connsiteX13" fmla="*/ 635000 w 1638309"/>
                        <a:gd name="connsiteY13" fmla="*/ 584200 h 996949"/>
                        <a:gd name="connsiteX14" fmla="*/ 685800 w 1638309"/>
                        <a:gd name="connsiteY14" fmla="*/ 584200 h 996949"/>
                        <a:gd name="connsiteX15" fmla="*/ 704850 w 1638309"/>
                        <a:gd name="connsiteY15" fmla="*/ 558800 h 996949"/>
                        <a:gd name="connsiteX16" fmla="*/ 736600 w 1638309"/>
                        <a:gd name="connsiteY16" fmla="*/ 590550 h 996949"/>
                        <a:gd name="connsiteX17" fmla="*/ 869950 w 1638309"/>
                        <a:gd name="connsiteY17" fmla="*/ 641350 h 996949"/>
                        <a:gd name="connsiteX18" fmla="*/ 825500 w 1638309"/>
                        <a:gd name="connsiteY18" fmla="*/ 711200 h 996949"/>
                        <a:gd name="connsiteX19" fmla="*/ 876300 w 1638309"/>
                        <a:gd name="connsiteY19" fmla="*/ 774700 h 996949"/>
                        <a:gd name="connsiteX20" fmla="*/ 876300 w 1638309"/>
                        <a:gd name="connsiteY20" fmla="*/ 825500 h 996949"/>
                        <a:gd name="connsiteX21" fmla="*/ 800100 w 1638309"/>
                        <a:gd name="connsiteY21" fmla="*/ 781050 h 996949"/>
                        <a:gd name="connsiteX22" fmla="*/ 800100 w 1638309"/>
                        <a:gd name="connsiteY22" fmla="*/ 781050 h 996949"/>
                        <a:gd name="connsiteX23" fmla="*/ 806450 w 1638309"/>
                        <a:gd name="connsiteY23" fmla="*/ 869950 h 996949"/>
                        <a:gd name="connsiteX24" fmla="*/ 812800 w 1638309"/>
                        <a:gd name="connsiteY24" fmla="*/ 889000 h 996949"/>
                        <a:gd name="connsiteX25" fmla="*/ 889000 w 1638309"/>
                        <a:gd name="connsiteY25" fmla="*/ 927100 h 996949"/>
                        <a:gd name="connsiteX26" fmla="*/ 933450 w 1638309"/>
                        <a:gd name="connsiteY26" fmla="*/ 946150 h 996949"/>
                        <a:gd name="connsiteX27" fmla="*/ 933450 w 1638309"/>
                        <a:gd name="connsiteY27" fmla="*/ 946150 h 996949"/>
                        <a:gd name="connsiteX28" fmla="*/ 933450 w 1638309"/>
                        <a:gd name="connsiteY28" fmla="*/ 882650 h 996949"/>
                        <a:gd name="connsiteX29" fmla="*/ 965200 w 1638309"/>
                        <a:gd name="connsiteY29" fmla="*/ 882650 h 996949"/>
                        <a:gd name="connsiteX30" fmla="*/ 1060450 w 1638309"/>
                        <a:gd name="connsiteY30" fmla="*/ 971550 h 996949"/>
                        <a:gd name="connsiteX31" fmla="*/ 1054100 w 1638309"/>
                        <a:gd name="connsiteY31" fmla="*/ 984250 h 996949"/>
                        <a:gd name="connsiteX32" fmla="*/ 1066800 w 1638309"/>
                        <a:gd name="connsiteY32" fmla="*/ 990599 h 996949"/>
                        <a:gd name="connsiteX33" fmla="*/ 1066800 w 1638309"/>
                        <a:gd name="connsiteY33" fmla="*/ 996949 h 996949"/>
                        <a:gd name="connsiteX34" fmla="*/ 1638300 w 1638309"/>
                        <a:gd name="connsiteY34" fmla="*/ 482599 h 996949"/>
                        <a:gd name="connsiteX35" fmla="*/ 1314450 w 1638309"/>
                        <a:gd name="connsiteY35" fmla="*/ 349249 h 996949"/>
                        <a:gd name="connsiteX0" fmla="*/ 0 w 1638437"/>
                        <a:gd name="connsiteY0" fmla="*/ 0 h 990599"/>
                        <a:gd name="connsiteX1" fmla="*/ 57150 w 1638437"/>
                        <a:gd name="connsiteY1" fmla="*/ 107950 h 990599"/>
                        <a:gd name="connsiteX2" fmla="*/ 190500 w 1638437"/>
                        <a:gd name="connsiteY2" fmla="*/ 95250 h 990599"/>
                        <a:gd name="connsiteX3" fmla="*/ 254000 w 1638437"/>
                        <a:gd name="connsiteY3" fmla="*/ 133350 h 990599"/>
                        <a:gd name="connsiteX4" fmla="*/ 349250 w 1638437"/>
                        <a:gd name="connsiteY4" fmla="*/ 146050 h 990599"/>
                        <a:gd name="connsiteX5" fmla="*/ 393700 w 1638437"/>
                        <a:gd name="connsiteY5" fmla="*/ 146050 h 990599"/>
                        <a:gd name="connsiteX6" fmla="*/ 431800 w 1638437"/>
                        <a:gd name="connsiteY6" fmla="*/ 190500 h 990599"/>
                        <a:gd name="connsiteX7" fmla="*/ 444500 w 1638437"/>
                        <a:gd name="connsiteY7" fmla="*/ 247650 h 990599"/>
                        <a:gd name="connsiteX8" fmla="*/ 450850 w 1638437"/>
                        <a:gd name="connsiteY8" fmla="*/ 323850 h 990599"/>
                        <a:gd name="connsiteX9" fmla="*/ 482600 w 1638437"/>
                        <a:gd name="connsiteY9" fmla="*/ 387350 h 990599"/>
                        <a:gd name="connsiteX10" fmla="*/ 520700 w 1638437"/>
                        <a:gd name="connsiteY10" fmla="*/ 425450 h 990599"/>
                        <a:gd name="connsiteX11" fmla="*/ 501650 w 1638437"/>
                        <a:gd name="connsiteY11" fmla="*/ 488950 h 990599"/>
                        <a:gd name="connsiteX12" fmla="*/ 546100 w 1638437"/>
                        <a:gd name="connsiteY12" fmla="*/ 552450 h 990599"/>
                        <a:gd name="connsiteX13" fmla="*/ 635000 w 1638437"/>
                        <a:gd name="connsiteY13" fmla="*/ 584200 h 990599"/>
                        <a:gd name="connsiteX14" fmla="*/ 685800 w 1638437"/>
                        <a:gd name="connsiteY14" fmla="*/ 584200 h 990599"/>
                        <a:gd name="connsiteX15" fmla="*/ 704850 w 1638437"/>
                        <a:gd name="connsiteY15" fmla="*/ 558800 h 990599"/>
                        <a:gd name="connsiteX16" fmla="*/ 736600 w 1638437"/>
                        <a:gd name="connsiteY16" fmla="*/ 590550 h 990599"/>
                        <a:gd name="connsiteX17" fmla="*/ 869950 w 1638437"/>
                        <a:gd name="connsiteY17" fmla="*/ 641350 h 990599"/>
                        <a:gd name="connsiteX18" fmla="*/ 825500 w 1638437"/>
                        <a:gd name="connsiteY18" fmla="*/ 711200 h 990599"/>
                        <a:gd name="connsiteX19" fmla="*/ 876300 w 1638437"/>
                        <a:gd name="connsiteY19" fmla="*/ 774700 h 990599"/>
                        <a:gd name="connsiteX20" fmla="*/ 876300 w 1638437"/>
                        <a:gd name="connsiteY20" fmla="*/ 825500 h 990599"/>
                        <a:gd name="connsiteX21" fmla="*/ 800100 w 1638437"/>
                        <a:gd name="connsiteY21" fmla="*/ 781050 h 990599"/>
                        <a:gd name="connsiteX22" fmla="*/ 800100 w 1638437"/>
                        <a:gd name="connsiteY22" fmla="*/ 781050 h 990599"/>
                        <a:gd name="connsiteX23" fmla="*/ 806450 w 1638437"/>
                        <a:gd name="connsiteY23" fmla="*/ 869950 h 990599"/>
                        <a:gd name="connsiteX24" fmla="*/ 812800 w 1638437"/>
                        <a:gd name="connsiteY24" fmla="*/ 889000 h 990599"/>
                        <a:gd name="connsiteX25" fmla="*/ 889000 w 1638437"/>
                        <a:gd name="connsiteY25" fmla="*/ 927100 h 990599"/>
                        <a:gd name="connsiteX26" fmla="*/ 933450 w 1638437"/>
                        <a:gd name="connsiteY26" fmla="*/ 946150 h 990599"/>
                        <a:gd name="connsiteX27" fmla="*/ 933450 w 1638437"/>
                        <a:gd name="connsiteY27" fmla="*/ 946150 h 990599"/>
                        <a:gd name="connsiteX28" fmla="*/ 933450 w 1638437"/>
                        <a:gd name="connsiteY28" fmla="*/ 882650 h 990599"/>
                        <a:gd name="connsiteX29" fmla="*/ 965200 w 1638437"/>
                        <a:gd name="connsiteY29" fmla="*/ 882650 h 990599"/>
                        <a:gd name="connsiteX30" fmla="*/ 1060450 w 1638437"/>
                        <a:gd name="connsiteY30" fmla="*/ 971550 h 990599"/>
                        <a:gd name="connsiteX31" fmla="*/ 1054100 w 1638437"/>
                        <a:gd name="connsiteY31" fmla="*/ 984250 h 990599"/>
                        <a:gd name="connsiteX32" fmla="*/ 1066800 w 1638437"/>
                        <a:gd name="connsiteY32" fmla="*/ 990599 h 990599"/>
                        <a:gd name="connsiteX33" fmla="*/ 1606550 w 1638437"/>
                        <a:gd name="connsiteY33" fmla="*/ 628649 h 990599"/>
                        <a:gd name="connsiteX34" fmla="*/ 1638300 w 1638437"/>
                        <a:gd name="connsiteY34" fmla="*/ 482599 h 990599"/>
                        <a:gd name="connsiteX35" fmla="*/ 1314450 w 1638437"/>
                        <a:gd name="connsiteY35" fmla="*/ 349249 h 990599"/>
                        <a:gd name="connsiteX0" fmla="*/ 0 w 1638437"/>
                        <a:gd name="connsiteY0" fmla="*/ 0 h 984304"/>
                        <a:gd name="connsiteX1" fmla="*/ 57150 w 1638437"/>
                        <a:gd name="connsiteY1" fmla="*/ 107950 h 984304"/>
                        <a:gd name="connsiteX2" fmla="*/ 190500 w 1638437"/>
                        <a:gd name="connsiteY2" fmla="*/ 95250 h 984304"/>
                        <a:gd name="connsiteX3" fmla="*/ 254000 w 1638437"/>
                        <a:gd name="connsiteY3" fmla="*/ 133350 h 984304"/>
                        <a:gd name="connsiteX4" fmla="*/ 349250 w 1638437"/>
                        <a:gd name="connsiteY4" fmla="*/ 146050 h 984304"/>
                        <a:gd name="connsiteX5" fmla="*/ 393700 w 1638437"/>
                        <a:gd name="connsiteY5" fmla="*/ 146050 h 984304"/>
                        <a:gd name="connsiteX6" fmla="*/ 431800 w 1638437"/>
                        <a:gd name="connsiteY6" fmla="*/ 190500 h 984304"/>
                        <a:gd name="connsiteX7" fmla="*/ 444500 w 1638437"/>
                        <a:gd name="connsiteY7" fmla="*/ 247650 h 984304"/>
                        <a:gd name="connsiteX8" fmla="*/ 450850 w 1638437"/>
                        <a:gd name="connsiteY8" fmla="*/ 323850 h 984304"/>
                        <a:gd name="connsiteX9" fmla="*/ 482600 w 1638437"/>
                        <a:gd name="connsiteY9" fmla="*/ 387350 h 984304"/>
                        <a:gd name="connsiteX10" fmla="*/ 520700 w 1638437"/>
                        <a:gd name="connsiteY10" fmla="*/ 425450 h 984304"/>
                        <a:gd name="connsiteX11" fmla="*/ 501650 w 1638437"/>
                        <a:gd name="connsiteY11" fmla="*/ 488950 h 984304"/>
                        <a:gd name="connsiteX12" fmla="*/ 546100 w 1638437"/>
                        <a:gd name="connsiteY12" fmla="*/ 552450 h 984304"/>
                        <a:gd name="connsiteX13" fmla="*/ 635000 w 1638437"/>
                        <a:gd name="connsiteY13" fmla="*/ 584200 h 984304"/>
                        <a:gd name="connsiteX14" fmla="*/ 685800 w 1638437"/>
                        <a:gd name="connsiteY14" fmla="*/ 584200 h 984304"/>
                        <a:gd name="connsiteX15" fmla="*/ 704850 w 1638437"/>
                        <a:gd name="connsiteY15" fmla="*/ 558800 h 984304"/>
                        <a:gd name="connsiteX16" fmla="*/ 736600 w 1638437"/>
                        <a:gd name="connsiteY16" fmla="*/ 590550 h 984304"/>
                        <a:gd name="connsiteX17" fmla="*/ 869950 w 1638437"/>
                        <a:gd name="connsiteY17" fmla="*/ 641350 h 984304"/>
                        <a:gd name="connsiteX18" fmla="*/ 825500 w 1638437"/>
                        <a:gd name="connsiteY18" fmla="*/ 711200 h 984304"/>
                        <a:gd name="connsiteX19" fmla="*/ 876300 w 1638437"/>
                        <a:gd name="connsiteY19" fmla="*/ 774700 h 984304"/>
                        <a:gd name="connsiteX20" fmla="*/ 876300 w 1638437"/>
                        <a:gd name="connsiteY20" fmla="*/ 825500 h 984304"/>
                        <a:gd name="connsiteX21" fmla="*/ 800100 w 1638437"/>
                        <a:gd name="connsiteY21" fmla="*/ 781050 h 984304"/>
                        <a:gd name="connsiteX22" fmla="*/ 800100 w 1638437"/>
                        <a:gd name="connsiteY22" fmla="*/ 781050 h 984304"/>
                        <a:gd name="connsiteX23" fmla="*/ 806450 w 1638437"/>
                        <a:gd name="connsiteY23" fmla="*/ 869950 h 984304"/>
                        <a:gd name="connsiteX24" fmla="*/ 812800 w 1638437"/>
                        <a:gd name="connsiteY24" fmla="*/ 889000 h 984304"/>
                        <a:gd name="connsiteX25" fmla="*/ 889000 w 1638437"/>
                        <a:gd name="connsiteY25" fmla="*/ 927100 h 984304"/>
                        <a:gd name="connsiteX26" fmla="*/ 933450 w 1638437"/>
                        <a:gd name="connsiteY26" fmla="*/ 946150 h 984304"/>
                        <a:gd name="connsiteX27" fmla="*/ 933450 w 1638437"/>
                        <a:gd name="connsiteY27" fmla="*/ 946150 h 984304"/>
                        <a:gd name="connsiteX28" fmla="*/ 933450 w 1638437"/>
                        <a:gd name="connsiteY28" fmla="*/ 882650 h 984304"/>
                        <a:gd name="connsiteX29" fmla="*/ 965200 w 1638437"/>
                        <a:gd name="connsiteY29" fmla="*/ 882650 h 984304"/>
                        <a:gd name="connsiteX30" fmla="*/ 1060450 w 1638437"/>
                        <a:gd name="connsiteY30" fmla="*/ 971550 h 984304"/>
                        <a:gd name="connsiteX31" fmla="*/ 1054100 w 1638437"/>
                        <a:gd name="connsiteY31" fmla="*/ 984250 h 984304"/>
                        <a:gd name="connsiteX32" fmla="*/ 1320800 w 1638437"/>
                        <a:gd name="connsiteY32" fmla="*/ 850899 h 984304"/>
                        <a:gd name="connsiteX33" fmla="*/ 1606550 w 1638437"/>
                        <a:gd name="connsiteY33" fmla="*/ 628649 h 984304"/>
                        <a:gd name="connsiteX34" fmla="*/ 1638300 w 1638437"/>
                        <a:gd name="connsiteY34" fmla="*/ 482599 h 984304"/>
                        <a:gd name="connsiteX35" fmla="*/ 1314450 w 1638437"/>
                        <a:gd name="connsiteY35" fmla="*/ 349249 h 984304"/>
                        <a:gd name="connsiteX0" fmla="*/ 0 w 1638437"/>
                        <a:gd name="connsiteY0" fmla="*/ 0 h 975858"/>
                        <a:gd name="connsiteX1" fmla="*/ 57150 w 1638437"/>
                        <a:gd name="connsiteY1" fmla="*/ 107950 h 975858"/>
                        <a:gd name="connsiteX2" fmla="*/ 190500 w 1638437"/>
                        <a:gd name="connsiteY2" fmla="*/ 95250 h 975858"/>
                        <a:gd name="connsiteX3" fmla="*/ 254000 w 1638437"/>
                        <a:gd name="connsiteY3" fmla="*/ 133350 h 975858"/>
                        <a:gd name="connsiteX4" fmla="*/ 349250 w 1638437"/>
                        <a:gd name="connsiteY4" fmla="*/ 146050 h 975858"/>
                        <a:gd name="connsiteX5" fmla="*/ 393700 w 1638437"/>
                        <a:gd name="connsiteY5" fmla="*/ 146050 h 975858"/>
                        <a:gd name="connsiteX6" fmla="*/ 431800 w 1638437"/>
                        <a:gd name="connsiteY6" fmla="*/ 190500 h 975858"/>
                        <a:gd name="connsiteX7" fmla="*/ 444500 w 1638437"/>
                        <a:gd name="connsiteY7" fmla="*/ 247650 h 975858"/>
                        <a:gd name="connsiteX8" fmla="*/ 450850 w 1638437"/>
                        <a:gd name="connsiteY8" fmla="*/ 323850 h 975858"/>
                        <a:gd name="connsiteX9" fmla="*/ 482600 w 1638437"/>
                        <a:gd name="connsiteY9" fmla="*/ 387350 h 975858"/>
                        <a:gd name="connsiteX10" fmla="*/ 520700 w 1638437"/>
                        <a:gd name="connsiteY10" fmla="*/ 425450 h 975858"/>
                        <a:gd name="connsiteX11" fmla="*/ 501650 w 1638437"/>
                        <a:gd name="connsiteY11" fmla="*/ 488950 h 975858"/>
                        <a:gd name="connsiteX12" fmla="*/ 546100 w 1638437"/>
                        <a:gd name="connsiteY12" fmla="*/ 552450 h 975858"/>
                        <a:gd name="connsiteX13" fmla="*/ 635000 w 1638437"/>
                        <a:gd name="connsiteY13" fmla="*/ 584200 h 975858"/>
                        <a:gd name="connsiteX14" fmla="*/ 685800 w 1638437"/>
                        <a:gd name="connsiteY14" fmla="*/ 584200 h 975858"/>
                        <a:gd name="connsiteX15" fmla="*/ 704850 w 1638437"/>
                        <a:gd name="connsiteY15" fmla="*/ 558800 h 975858"/>
                        <a:gd name="connsiteX16" fmla="*/ 736600 w 1638437"/>
                        <a:gd name="connsiteY16" fmla="*/ 590550 h 975858"/>
                        <a:gd name="connsiteX17" fmla="*/ 869950 w 1638437"/>
                        <a:gd name="connsiteY17" fmla="*/ 641350 h 975858"/>
                        <a:gd name="connsiteX18" fmla="*/ 825500 w 1638437"/>
                        <a:gd name="connsiteY18" fmla="*/ 711200 h 975858"/>
                        <a:gd name="connsiteX19" fmla="*/ 876300 w 1638437"/>
                        <a:gd name="connsiteY19" fmla="*/ 774700 h 975858"/>
                        <a:gd name="connsiteX20" fmla="*/ 876300 w 1638437"/>
                        <a:gd name="connsiteY20" fmla="*/ 825500 h 975858"/>
                        <a:gd name="connsiteX21" fmla="*/ 800100 w 1638437"/>
                        <a:gd name="connsiteY21" fmla="*/ 781050 h 975858"/>
                        <a:gd name="connsiteX22" fmla="*/ 800100 w 1638437"/>
                        <a:gd name="connsiteY22" fmla="*/ 781050 h 975858"/>
                        <a:gd name="connsiteX23" fmla="*/ 806450 w 1638437"/>
                        <a:gd name="connsiteY23" fmla="*/ 869950 h 975858"/>
                        <a:gd name="connsiteX24" fmla="*/ 812800 w 1638437"/>
                        <a:gd name="connsiteY24" fmla="*/ 889000 h 975858"/>
                        <a:gd name="connsiteX25" fmla="*/ 889000 w 1638437"/>
                        <a:gd name="connsiteY25" fmla="*/ 927100 h 975858"/>
                        <a:gd name="connsiteX26" fmla="*/ 933450 w 1638437"/>
                        <a:gd name="connsiteY26" fmla="*/ 946150 h 975858"/>
                        <a:gd name="connsiteX27" fmla="*/ 933450 w 1638437"/>
                        <a:gd name="connsiteY27" fmla="*/ 946150 h 975858"/>
                        <a:gd name="connsiteX28" fmla="*/ 933450 w 1638437"/>
                        <a:gd name="connsiteY28" fmla="*/ 882650 h 975858"/>
                        <a:gd name="connsiteX29" fmla="*/ 965200 w 1638437"/>
                        <a:gd name="connsiteY29" fmla="*/ 882650 h 975858"/>
                        <a:gd name="connsiteX30" fmla="*/ 1060450 w 1638437"/>
                        <a:gd name="connsiteY30" fmla="*/ 971550 h 975858"/>
                        <a:gd name="connsiteX31" fmla="*/ 1346200 w 1638437"/>
                        <a:gd name="connsiteY31" fmla="*/ 952500 h 975858"/>
                        <a:gd name="connsiteX32" fmla="*/ 1320800 w 1638437"/>
                        <a:gd name="connsiteY32" fmla="*/ 850899 h 975858"/>
                        <a:gd name="connsiteX33" fmla="*/ 1606550 w 1638437"/>
                        <a:gd name="connsiteY33" fmla="*/ 628649 h 975858"/>
                        <a:gd name="connsiteX34" fmla="*/ 1638300 w 1638437"/>
                        <a:gd name="connsiteY34" fmla="*/ 482599 h 975858"/>
                        <a:gd name="connsiteX35" fmla="*/ 1314450 w 1638437"/>
                        <a:gd name="connsiteY35" fmla="*/ 349249 h 975858"/>
                        <a:gd name="connsiteX0" fmla="*/ 0 w 1638437"/>
                        <a:gd name="connsiteY0" fmla="*/ 0 h 1087159"/>
                        <a:gd name="connsiteX1" fmla="*/ 57150 w 1638437"/>
                        <a:gd name="connsiteY1" fmla="*/ 107950 h 1087159"/>
                        <a:gd name="connsiteX2" fmla="*/ 190500 w 1638437"/>
                        <a:gd name="connsiteY2" fmla="*/ 95250 h 1087159"/>
                        <a:gd name="connsiteX3" fmla="*/ 254000 w 1638437"/>
                        <a:gd name="connsiteY3" fmla="*/ 133350 h 1087159"/>
                        <a:gd name="connsiteX4" fmla="*/ 349250 w 1638437"/>
                        <a:gd name="connsiteY4" fmla="*/ 146050 h 1087159"/>
                        <a:gd name="connsiteX5" fmla="*/ 393700 w 1638437"/>
                        <a:gd name="connsiteY5" fmla="*/ 146050 h 1087159"/>
                        <a:gd name="connsiteX6" fmla="*/ 431800 w 1638437"/>
                        <a:gd name="connsiteY6" fmla="*/ 190500 h 1087159"/>
                        <a:gd name="connsiteX7" fmla="*/ 444500 w 1638437"/>
                        <a:gd name="connsiteY7" fmla="*/ 247650 h 1087159"/>
                        <a:gd name="connsiteX8" fmla="*/ 450850 w 1638437"/>
                        <a:gd name="connsiteY8" fmla="*/ 323850 h 1087159"/>
                        <a:gd name="connsiteX9" fmla="*/ 482600 w 1638437"/>
                        <a:gd name="connsiteY9" fmla="*/ 387350 h 1087159"/>
                        <a:gd name="connsiteX10" fmla="*/ 520700 w 1638437"/>
                        <a:gd name="connsiteY10" fmla="*/ 425450 h 1087159"/>
                        <a:gd name="connsiteX11" fmla="*/ 501650 w 1638437"/>
                        <a:gd name="connsiteY11" fmla="*/ 488950 h 1087159"/>
                        <a:gd name="connsiteX12" fmla="*/ 546100 w 1638437"/>
                        <a:gd name="connsiteY12" fmla="*/ 552450 h 1087159"/>
                        <a:gd name="connsiteX13" fmla="*/ 635000 w 1638437"/>
                        <a:gd name="connsiteY13" fmla="*/ 584200 h 1087159"/>
                        <a:gd name="connsiteX14" fmla="*/ 685800 w 1638437"/>
                        <a:gd name="connsiteY14" fmla="*/ 584200 h 1087159"/>
                        <a:gd name="connsiteX15" fmla="*/ 704850 w 1638437"/>
                        <a:gd name="connsiteY15" fmla="*/ 558800 h 1087159"/>
                        <a:gd name="connsiteX16" fmla="*/ 736600 w 1638437"/>
                        <a:gd name="connsiteY16" fmla="*/ 590550 h 1087159"/>
                        <a:gd name="connsiteX17" fmla="*/ 869950 w 1638437"/>
                        <a:gd name="connsiteY17" fmla="*/ 641350 h 1087159"/>
                        <a:gd name="connsiteX18" fmla="*/ 825500 w 1638437"/>
                        <a:gd name="connsiteY18" fmla="*/ 711200 h 1087159"/>
                        <a:gd name="connsiteX19" fmla="*/ 876300 w 1638437"/>
                        <a:gd name="connsiteY19" fmla="*/ 774700 h 1087159"/>
                        <a:gd name="connsiteX20" fmla="*/ 876300 w 1638437"/>
                        <a:gd name="connsiteY20" fmla="*/ 825500 h 1087159"/>
                        <a:gd name="connsiteX21" fmla="*/ 800100 w 1638437"/>
                        <a:gd name="connsiteY21" fmla="*/ 781050 h 1087159"/>
                        <a:gd name="connsiteX22" fmla="*/ 800100 w 1638437"/>
                        <a:gd name="connsiteY22" fmla="*/ 781050 h 1087159"/>
                        <a:gd name="connsiteX23" fmla="*/ 806450 w 1638437"/>
                        <a:gd name="connsiteY23" fmla="*/ 869950 h 1087159"/>
                        <a:gd name="connsiteX24" fmla="*/ 812800 w 1638437"/>
                        <a:gd name="connsiteY24" fmla="*/ 889000 h 1087159"/>
                        <a:gd name="connsiteX25" fmla="*/ 889000 w 1638437"/>
                        <a:gd name="connsiteY25" fmla="*/ 927100 h 1087159"/>
                        <a:gd name="connsiteX26" fmla="*/ 933450 w 1638437"/>
                        <a:gd name="connsiteY26" fmla="*/ 946150 h 1087159"/>
                        <a:gd name="connsiteX27" fmla="*/ 933450 w 1638437"/>
                        <a:gd name="connsiteY27" fmla="*/ 946150 h 1087159"/>
                        <a:gd name="connsiteX28" fmla="*/ 933450 w 1638437"/>
                        <a:gd name="connsiteY28" fmla="*/ 882650 h 1087159"/>
                        <a:gd name="connsiteX29" fmla="*/ 965200 w 1638437"/>
                        <a:gd name="connsiteY29" fmla="*/ 882650 h 1087159"/>
                        <a:gd name="connsiteX30" fmla="*/ 1276350 w 1638437"/>
                        <a:gd name="connsiteY30" fmla="*/ 1085850 h 1087159"/>
                        <a:gd name="connsiteX31" fmla="*/ 1346200 w 1638437"/>
                        <a:gd name="connsiteY31" fmla="*/ 952500 h 1087159"/>
                        <a:gd name="connsiteX32" fmla="*/ 1320800 w 1638437"/>
                        <a:gd name="connsiteY32" fmla="*/ 850899 h 1087159"/>
                        <a:gd name="connsiteX33" fmla="*/ 1606550 w 1638437"/>
                        <a:gd name="connsiteY33" fmla="*/ 628649 h 1087159"/>
                        <a:gd name="connsiteX34" fmla="*/ 1638300 w 1638437"/>
                        <a:gd name="connsiteY34" fmla="*/ 482599 h 1087159"/>
                        <a:gd name="connsiteX35" fmla="*/ 1314450 w 1638437"/>
                        <a:gd name="connsiteY35" fmla="*/ 349249 h 1087159"/>
                        <a:gd name="connsiteX0" fmla="*/ 0 w 1638437"/>
                        <a:gd name="connsiteY0" fmla="*/ 0 h 970136"/>
                        <a:gd name="connsiteX1" fmla="*/ 57150 w 1638437"/>
                        <a:gd name="connsiteY1" fmla="*/ 107950 h 970136"/>
                        <a:gd name="connsiteX2" fmla="*/ 190500 w 1638437"/>
                        <a:gd name="connsiteY2" fmla="*/ 95250 h 970136"/>
                        <a:gd name="connsiteX3" fmla="*/ 254000 w 1638437"/>
                        <a:gd name="connsiteY3" fmla="*/ 133350 h 970136"/>
                        <a:gd name="connsiteX4" fmla="*/ 349250 w 1638437"/>
                        <a:gd name="connsiteY4" fmla="*/ 146050 h 970136"/>
                        <a:gd name="connsiteX5" fmla="*/ 393700 w 1638437"/>
                        <a:gd name="connsiteY5" fmla="*/ 146050 h 970136"/>
                        <a:gd name="connsiteX6" fmla="*/ 431800 w 1638437"/>
                        <a:gd name="connsiteY6" fmla="*/ 190500 h 970136"/>
                        <a:gd name="connsiteX7" fmla="*/ 444500 w 1638437"/>
                        <a:gd name="connsiteY7" fmla="*/ 247650 h 970136"/>
                        <a:gd name="connsiteX8" fmla="*/ 450850 w 1638437"/>
                        <a:gd name="connsiteY8" fmla="*/ 323850 h 970136"/>
                        <a:gd name="connsiteX9" fmla="*/ 482600 w 1638437"/>
                        <a:gd name="connsiteY9" fmla="*/ 387350 h 970136"/>
                        <a:gd name="connsiteX10" fmla="*/ 520700 w 1638437"/>
                        <a:gd name="connsiteY10" fmla="*/ 425450 h 970136"/>
                        <a:gd name="connsiteX11" fmla="*/ 501650 w 1638437"/>
                        <a:gd name="connsiteY11" fmla="*/ 488950 h 970136"/>
                        <a:gd name="connsiteX12" fmla="*/ 546100 w 1638437"/>
                        <a:gd name="connsiteY12" fmla="*/ 552450 h 970136"/>
                        <a:gd name="connsiteX13" fmla="*/ 635000 w 1638437"/>
                        <a:gd name="connsiteY13" fmla="*/ 584200 h 970136"/>
                        <a:gd name="connsiteX14" fmla="*/ 685800 w 1638437"/>
                        <a:gd name="connsiteY14" fmla="*/ 584200 h 970136"/>
                        <a:gd name="connsiteX15" fmla="*/ 704850 w 1638437"/>
                        <a:gd name="connsiteY15" fmla="*/ 558800 h 970136"/>
                        <a:gd name="connsiteX16" fmla="*/ 736600 w 1638437"/>
                        <a:gd name="connsiteY16" fmla="*/ 590550 h 970136"/>
                        <a:gd name="connsiteX17" fmla="*/ 869950 w 1638437"/>
                        <a:gd name="connsiteY17" fmla="*/ 641350 h 970136"/>
                        <a:gd name="connsiteX18" fmla="*/ 825500 w 1638437"/>
                        <a:gd name="connsiteY18" fmla="*/ 711200 h 970136"/>
                        <a:gd name="connsiteX19" fmla="*/ 876300 w 1638437"/>
                        <a:gd name="connsiteY19" fmla="*/ 774700 h 970136"/>
                        <a:gd name="connsiteX20" fmla="*/ 876300 w 1638437"/>
                        <a:gd name="connsiteY20" fmla="*/ 825500 h 970136"/>
                        <a:gd name="connsiteX21" fmla="*/ 800100 w 1638437"/>
                        <a:gd name="connsiteY21" fmla="*/ 781050 h 970136"/>
                        <a:gd name="connsiteX22" fmla="*/ 800100 w 1638437"/>
                        <a:gd name="connsiteY22" fmla="*/ 781050 h 970136"/>
                        <a:gd name="connsiteX23" fmla="*/ 806450 w 1638437"/>
                        <a:gd name="connsiteY23" fmla="*/ 869950 h 970136"/>
                        <a:gd name="connsiteX24" fmla="*/ 812800 w 1638437"/>
                        <a:gd name="connsiteY24" fmla="*/ 889000 h 970136"/>
                        <a:gd name="connsiteX25" fmla="*/ 889000 w 1638437"/>
                        <a:gd name="connsiteY25" fmla="*/ 927100 h 970136"/>
                        <a:gd name="connsiteX26" fmla="*/ 933450 w 1638437"/>
                        <a:gd name="connsiteY26" fmla="*/ 946150 h 970136"/>
                        <a:gd name="connsiteX27" fmla="*/ 933450 w 1638437"/>
                        <a:gd name="connsiteY27" fmla="*/ 946150 h 970136"/>
                        <a:gd name="connsiteX28" fmla="*/ 933450 w 1638437"/>
                        <a:gd name="connsiteY28" fmla="*/ 882650 h 970136"/>
                        <a:gd name="connsiteX29" fmla="*/ 965200 w 1638437"/>
                        <a:gd name="connsiteY29" fmla="*/ 882650 h 970136"/>
                        <a:gd name="connsiteX30" fmla="*/ 1047750 w 1638437"/>
                        <a:gd name="connsiteY30" fmla="*/ 965200 h 970136"/>
                        <a:gd name="connsiteX31" fmla="*/ 1346200 w 1638437"/>
                        <a:gd name="connsiteY31" fmla="*/ 952500 h 970136"/>
                        <a:gd name="connsiteX32" fmla="*/ 1320800 w 1638437"/>
                        <a:gd name="connsiteY32" fmla="*/ 850899 h 970136"/>
                        <a:gd name="connsiteX33" fmla="*/ 1606550 w 1638437"/>
                        <a:gd name="connsiteY33" fmla="*/ 628649 h 970136"/>
                        <a:gd name="connsiteX34" fmla="*/ 1638300 w 1638437"/>
                        <a:gd name="connsiteY34" fmla="*/ 482599 h 970136"/>
                        <a:gd name="connsiteX35" fmla="*/ 1314450 w 1638437"/>
                        <a:gd name="connsiteY35" fmla="*/ 349249 h 970136"/>
                        <a:gd name="connsiteX0" fmla="*/ 0 w 1638437"/>
                        <a:gd name="connsiteY0" fmla="*/ 0 h 968055"/>
                        <a:gd name="connsiteX1" fmla="*/ 57150 w 1638437"/>
                        <a:gd name="connsiteY1" fmla="*/ 107950 h 968055"/>
                        <a:gd name="connsiteX2" fmla="*/ 190500 w 1638437"/>
                        <a:gd name="connsiteY2" fmla="*/ 95250 h 968055"/>
                        <a:gd name="connsiteX3" fmla="*/ 254000 w 1638437"/>
                        <a:gd name="connsiteY3" fmla="*/ 133350 h 968055"/>
                        <a:gd name="connsiteX4" fmla="*/ 349250 w 1638437"/>
                        <a:gd name="connsiteY4" fmla="*/ 146050 h 968055"/>
                        <a:gd name="connsiteX5" fmla="*/ 393700 w 1638437"/>
                        <a:gd name="connsiteY5" fmla="*/ 146050 h 968055"/>
                        <a:gd name="connsiteX6" fmla="*/ 431800 w 1638437"/>
                        <a:gd name="connsiteY6" fmla="*/ 190500 h 968055"/>
                        <a:gd name="connsiteX7" fmla="*/ 444500 w 1638437"/>
                        <a:gd name="connsiteY7" fmla="*/ 247650 h 968055"/>
                        <a:gd name="connsiteX8" fmla="*/ 450850 w 1638437"/>
                        <a:gd name="connsiteY8" fmla="*/ 323850 h 968055"/>
                        <a:gd name="connsiteX9" fmla="*/ 482600 w 1638437"/>
                        <a:gd name="connsiteY9" fmla="*/ 387350 h 968055"/>
                        <a:gd name="connsiteX10" fmla="*/ 520700 w 1638437"/>
                        <a:gd name="connsiteY10" fmla="*/ 425450 h 968055"/>
                        <a:gd name="connsiteX11" fmla="*/ 501650 w 1638437"/>
                        <a:gd name="connsiteY11" fmla="*/ 488950 h 968055"/>
                        <a:gd name="connsiteX12" fmla="*/ 546100 w 1638437"/>
                        <a:gd name="connsiteY12" fmla="*/ 552450 h 968055"/>
                        <a:gd name="connsiteX13" fmla="*/ 635000 w 1638437"/>
                        <a:gd name="connsiteY13" fmla="*/ 584200 h 968055"/>
                        <a:gd name="connsiteX14" fmla="*/ 685800 w 1638437"/>
                        <a:gd name="connsiteY14" fmla="*/ 584200 h 968055"/>
                        <a:gd name="connsiteX15" fmla="*/ 704850 w 1638437"/>
                        <a:gd name="connsiteY15" fmla="*/ 558800 h 968055"/>
                        <a:gd name="connsiteX16" fmla="*/ 736600 w 1638437"/>
                        <a:gd name="connsiteY16" fmla="*/ 590550 h 968055"/>
                        <a:gd name="connsiteX17" fmla="*/ 869950 w 1638437"/>
                        <a:gd name="connsiteY17" fmla="*/ 641350 h 968055"/>
                        <a:gd name="connsiteX18" fmla="*/ 825500 w 1638437"/>
                        <a:gd name="connsiteY18" fmla="*/ 711200 h 968055"/>
                        <a:gd name="connsiteX19" fmla="*/ 876300 w 1638437"/>
                        <a:gd name="connsiteY19" fmla="*/ 774700 h 968055"/>
                        <a:gd name="connsiteX20" fmla="*/ 876300 w 1638437"/>
                        <a:gd name="connsiteY20" fmla="*/ 825500 h 968055"/>
                        <a:gd name="connsiteX21" fmla="*/ 800100 w 1638437"/>
                        <a:gd name="connsiteY21" fmla="*/ 781050 h 968055"/>
                        <a:gd name="connsiteX22" fmla="*/ 800100 w 1638437"/>
                        <a:gd name="connsiteY22" fmla="*/ 781050 h 968055"/>
                        <a:gd name="connsiteX23" fmla="*/ 806450 w 1638437"/>
                        <a:gd name="connsiteY23" fmla="*/ 869950 h 968055"/>
                        <a:gd name="connsiteX24" fmla="*/ 812800 w 1638437"/>
                        <a:gd name="connsiteY24" fmla="*/ 889000 h 968055"/>
                        <a:gd name="connsiteX25" fmla="*/ 889000 w 1638437"/>
                        <a:gd name="connsiteY25" fmla="*/ 927100 h 968055"/>
                        <a:gd name="connsiteX26" fmla="*/ 933450 w 1638437"/>
                        <a:gd name="connsiteY26" fmla="*/ 946150 h 968055"/>
                        <a:gd name="connsiteX27" fmla="*/ 933450 w 1638437"/>
                        <a:gd name="connsiteY27" fmla="*/ 946150 h 968055"/>
                        <a:gd name="connsiteX28" fmla="*/ 933450 w 1638437"/>
                        <a:gd name="connsiteY28" fmla="*/ 882650 h 968055"/>
                        <a:gd name="connsiteX29" fmla="*/ 965200 w 1638437"/>
                        <a:gd name="connsiteY29" fmla="*/ 882650 h 968055"/>
                        <a:gd name="connsiteX30" fmla="*/ 1047750 w 1638437"/>
                        <a:gd name="connsiteY30" fmla="*/ 965200 h 968055"/>
                        <a:gd name="connsiteX31" fmla="*/ 1231900 w 1638437"/>
                        <a:gd name="connsiteY31" fmla="*/ 920750 h 968055"/>
                        <a:gd name="connsiteX32" fmla="*/ 1320800 w 1638437"/>
                        <a:gd name="connsiteY32" fmla="*/ 850899 h 968055"/>
                        <a:gd name="connsiteX33" fmla="*/ 1606550 w 1638437"/>
                        <a:gd name="connsiteY33" fmla="*/ 628649 h 968055"/>
                        <a:gd name="connsiteX34" fmla="*/ 1638300 w 1638437"/>
                        <a:gd name="connsiteY34" fmla="*/ 482599 h 968055"/>
                        <a:gd name="connsiteX35" fmla="*/ 1314450 w 1638437"/>
                        <a:gd name="connsiteY35" fmla="*/ 349249 h 968055"/>
                        <a:gd name="connsiteX0" fmla="*/ 0 w 1638437"/>
                        <a:gd name="connsiteY0" fmla="*/ 0 h 968055"/>
                        <a:gd name="connsiteX1" fmla="*/ 57150 w 1638437"/>
                        <a:gd name="connsiteY1" fmla="*/ 107950 h 968055"/>
                        <a:gd name="connsiteX2" fmla="*/ 190500 w 1638437"/>
                        <a:gd name="connsiteY2" fmla="*/ 95250 h 968055"/>
                        <a:gd name="connsiteX3" fmla="*/ 254000 w 1638437"/>
                        <a:gd name="connsiteY3" fmla="*/ 133350 h 968055"/>
                        <a:gd name="connsiteX4" fmla="*/ 349250 w 1638437"/>
                        <a:gd name="connsiteY4" fmla="*/ 146050 h 968055"/>
                        <a:gd name="connsiteX5" fmla="*/ 393700 w 1638437"/>
                        <a:gd name="connsiteY5" fmla="*/ 146050 h 968055"/>
                        <a:gd name="connsiteX6" fmla="*/ 431800 w 1638437"/>
                        <a:gd name="connsiteY6" fmla="*/ 190500 h 968055"/>
                        <a:gd name="connsiteX7" fmla="*/ 444500 w 1638437"/>
                        <a:gd name="connsiteY7" fmla="*/ 247650 h 968055"/>
                        <a:gd name="connsiteX8" fmla="*/ 450850 w 1638437"/>
                        <a:gd name="connsiteY8" fmla="*/ 323850 h 968055"/>
                        <a:gd name="connsiteX9" fmla="*/ 482600 w 1638437"/>
                        <a:gd name="connsiteY9" fmla="*/ 387350 h 968055"/>
                        <a:gd name="connsiteX10" fmla="*/ 520700 w 1638437"/>
                        <a:gd name="connsiteY10" fmla="*/ 425450 h 968055"/>
                        <a:gd name="connsiteX11" fmla="*/ 501650 w 1638437"/>
                        <a:gd name="connsiteY11" fmla="*/ 488950 h 968055"/>
                        <a:gd name="connsiteX12" fmla="*/ 546100 w 1638437"/>
                        <a:gd name="connsiteY12" fmla="*/ 552450 h 968055"/>
                        <a:gd name="connsiteX13" fmla="*/ 635000 w 1638437"/>
                        <a:gd name="connsiteY13" fmla="*/ 584200 h 968055"/>
                        <a:gd name="connsiteX14" fmla="*/ 685800 w 1638437"/>
                        <a:gd name="connsiteY14" fmla="*/ 584200 h 968055"/>
                        <a:gd name="connsiteX15" fmla="*/ 704850 w 1638437"/>
                        <a:gd name="connsiteY15" fmla="*/ 558800 h 968055"/>
                        <a:gd name="connsiteX16" fmla="*/ 736600 w 1638437"/>
                        <a:gd name="connsiteY16" fmla="*/ 590550 h 968055"/>
                        <a:gd name="connsiteX17" fmla="*/ 869950 w 1638437"/>
                        <a:gd name="connsiteY17" fmla="*/ 641350 h 968055"/>
                        <a:gd name="connsiteX18" fmla="*/ 825500 w 1638437"/>
                        <a:gd name="connsiteY18" fmla="*/ 711200 h 968055"/>
                        <a:gd name="connsiteX19" fmla="*/ 876300 w 1638437"/>
                        <a:gd name="connsiteY19" fmla="*/ 774700 h 968055"/>
                        <a:gd name="connsiteX20" fmla="*/ 876300 w 1638437"/>
                        <a:gd name="connsiteY20" fmla="*/ 825500 h 968055"/>
                        <a:gd name="connsiteX21" fmla="*/ 800100 w 1638437"/>
                        <a:gd name="connsiteY21" fmla="*/ 781050 h 968055"/>
                        <a:gd name="connsiteX22" fmla="*/ 800100 w 1638437"/>
                        <a:gd name="connsiteY22" fmla="*/ 781050 h 968055"/>
                        <a:gd name="connsiteX23" fmla="*/ 806450 w 1638437"/>
                        <a:gd name="connsiteY23" fmla="*/ 869950 h 968055"/>
                        <a:gd name="connsiteX24" fmla="*/ 812800 w 1638437"/>
                        <a:gd name="connsiteY24" fmla="*/ 889000 h 968055"/>
                        <a:gd name="connsiteX25" fmla="*/ 889000 w 1638437"/>
                        <a:gd name="connsiteY25" fmla="*/ 927100 h 968055"/>
                        <a:gd name="connsiteX26" fmla="*/ 933450 w 1638437"/>
                        <a:gd name="connsiteY26" fmla="*/ 946150 h 968055"/>
                        <a:gd name="connsiteX27" fmla="*/ 933450 w 1638437"/>
                        <a:gd name="connsiteY27" fmla="*/ 946150 h 968055"/>
                        <a:gd name="connsiteX28" fmla="*/ 933450 w 1638437"/>
                        <a:gd name="connsiteY28" fmla="*/ 882650 h 968055"/>
                        <a:gd name="connsiteX29" fmla="*/ 965200 w 1638437"/>
                        <a:gd name="connsiteY29" fmla="*/ 882650 h 968055"/>
                        <a:gd name="connsiteX30" fmla="*/ 1047750 w 1638437"/>
                        <a:gd name="connsiteY30" fmla="*/ 965200 h 968055"/>
                        <a:gd name="connsiteX31" fmla="*/ 1231900 w 1638437"/>
                        <a:gd name="connsiteY31" fmla="*/ 920750 h 968055"/>
                        <a:gd name="connsiteX32" fmla="*/ 1219200 w 1638437"/>
                        <a:gd name="connsiteY32" fmla="*/ 819149 h 968055"/>
                        <a:gd name="connsiteX33" fmla="*/ 1606550 w 1638437"/>
                        <a:gd name="connsiteY33" fmla="*/ 628649 h 968055"/>
                        <a:gd name="connsiteX34" fmla="*/ 1638300 w 1638437"/>
                        <a:gd name="connsiteY34" fmla="*/ 482599 h 968055"/>
                        <a:gd name="connsiteX35" fmla="*/ 1314450 w 1638437"/>
                        <a:gd name="connsiteY35" fmla="*/ 349249 h 968055"/>
                        <a:gd name="connsiteX0" fmla="*/ 0 w 1638437"/>
                        <a:gd name="connsiteY0" fmla="*/ 0 h 968055"/>
                        <a:gd name="connsiteX1" fmla="*/ 57150 w 1638437"/>
                        <a:gd name="connsiteY1" fmla="*/ 107950 h 968055"/>
                        <a:gd name="connsiteX2" fmla="*/ 190500 w 1638437"/>
                        <a:gd name="connsiteY2" fmla="*/ 95250 h 968055"/>
                        <a:gd name="connsiteX3" fmla="*/ 254000 w 1638437"/>
                        <a:gd name="connsiteY3" fmla="*/ 133350 h 968055"/>
                        <a:gd name="connsiteX4" fmla="*/ 349250 w 1638437"/>
                        <a:gd name="connsiteY4" fmla="*/ 146050 h 968055"/>
                        <a:gd name="connsiteX5" fmla="*/ 393700 w 1638437"/>
                        <a:gd name="connsiteY5" fmla="*/ 146050 h 968055"/>
                        <a:gd name="connsiteX6" fmla="*/ 431800 w 1638437"/>
                        <a:gd name="connsiteY6" fmla="*/ 190500 h 968055"/>
                        <a:gd name="connsiteX7" fmla="*/ 444500 w 1638437"/>
                        <a:gd name="connsiteY7" fmla="*/ 247650 h 968055"/>
                        <a:gd name="connsiteX8" fmla="*/ 450850 w 1638437"/>
                        <a:gd name="connsiteY8" fmla="*/ 323850 h 968055"/>
                        <a:gd name="connsiteX9" fmla="*/ 482600 w 1638437"/>
                        <a:gd name="connsiteY9" fmla="*/ 387350 h 968055"/>
                        <a:gd name="connsiteX10" fmla="*/ 520700 w 1638437"/>
                        <a:gd name="connsiteY10" fmla="*/ 425450 h 968055"/>
                        <a:gd name="connsiteX11" fmla="*/ 501650 w 1638437"/>
                        <a:gd name="connsiteY11" fmla="*/ 488950 h 968055"/>
                        <a:gd name="connsiteX12" fmla="*/ 546100 w 1638437"/>
                        <a:gd name="connsiteY12" fmla="*/ 552450 h 968055"/>
                        <a:gd name="connsiteX13" fmla="*/ 635000 w 1638437"/>
                        <a:gd name="connsiteY13" fmla="*/ 584200 h 968055"/>
                        <a:gd name="connsiteX14" fmla="*/ 685800 w 1638437"/>
                        <a:gd name="connsiteY14" fmla="*/ 584200 h 968055"/>
                        <a:gd name="connsiteX15" fmla="*/ 704850 w 1638437"/>
                        <a:gd name="connsiteY15" fmla="*/ 558800 h 968055"/>
                        <a:gd name="connsiteX16" fmla="*/ 736600 w 1638437"/>
                        <a:gd name="connsiteY16" fmla="*/ 590550 h 968055"/>
                        <a:gd name="connsiteX17" fmla="*/ 869950 w 1638437"/>
                        <a:gd name="connsiteY17" fmla="*/ 641350 h 968055"/>
                        <a:gd name="connsiteX18" fmla="*/ 825500 w 1638437"/>
                        <a:gd name="connsiteY18" fmla="*/ 711200 h 968055"/>
                        <a:gd name="connsiteX19" fmla="*/ 876300 w 1638437"/>
                        <a:gd name="connsiteY19" fmla="*/ 774700 h 968055"/>
                        <a:gd name="connsiteX20" fmla="*/ 876300 w 1638437"/>
                        <a:gd name="connsiteY20" fmla="*/ 825500 h 968055"/>
                        <a:gd name="connsiteX21" fmla="*/ 800100 w 1638437"/>
                        <a:gd name="connsiteY21" fmla="*/ 781050 h 968055"/>
                        <a:gd name="connsiteX22" fmla="*/ 800100 w 1638437"/>
                        <a:gd name="connsiteY22" fmla="*/ 781050 h 968055"/>
                        <a:gd name="connsiteX23" fmla="*/ 806450 w 1638437"/>
                        <a:gd name="connsiteY23" fmla="*/ 869950 h 968055"/>
                        <a:gd name="connsiteX24" fmla="*/ 812800 w 1638437"/>
                        <a:gd name="connsiteY24" fmla="*/ 889000 h 968055"/>
                        <a:gd name="connsiteX25" fmla="*/ 889000 w 1638437"/>
                        <a:gd name="connsiteY25" fmla="*/ 927100 h 968055"/>
                        <a:gd name="connsiteX26" fmla="*/ 933450 w 1638437"/>
                        <a:gd name="connsiteY26" fmla="*/ 946150 h 968055"/>
                        <a:gd name="connsiteX27" fmla="*/ 933450 w 1638437"/>
                        <a:gd name="connsiteY27" fmla="*/ 946150 h 968055"/>
                        <a:gd name="connsiteX28" fmla="*/ 933450 w 1638437"/>
                        <a:gd name="connsiteY28" fmla="*/ 882650 h 968055"/>
                        <a:gd name="connsiteX29" fmla="*/ 965200 w 1638437"/>
                        <a:gd name="connsiteY29" fmla="*/ 882650 h 968055"/>
                        <a:gd name="connsiteX30" fmla="*/ 1047750 w 1638437"/>
                        <a:gd name="connsiteY30" fmla="*/ 965200 h 968055"/>
                        <a:gd name="connsiteX31" fmla="*/ 1231900 w 1638437"/>
                        <a:gd name="connsiteY31" fmla="*/ 920750 h 968055"/>
                        <a:gd name="connsiteX32" fmla="*/ 1219200 w 1638437"/>
                        <a:gd name="connsiteY32" fmla="*/ 819149 h 968055"/>
                        <a:gd name="connsiteX33" fmla="*/ 1606550 w 1638437"/>
                        <a:gd name="connsiteY33" fmla="*/ 628649 h 968055"/>
                        <a:gd name="connsiteX34" fmla="*/ 1638300 w 1638437"/>
                        <a:gd name="connsiteY34" fmla="*/ 482599 h 968055"/>
                        <a:gd name="connsiteX35" fmla="*/ 1314450 w 1638437"/>
                        <a:gd name="connsiteY35" fmla="*/ 349249 h 968055"/>
                        <a:gd name="connsiteX0" fmla="*/ 0 w 1638311"/>
                        <a:gd name="connsiteY0" fmla="*/ 0 h 968055"/>
                        <a:gd name="connsiteX1" fmla="*/ 57150 w 1638311"/>
                        <a:gd name="connsiteY1" fmla="*/ 107950 h 968055"/>
                        <a:gd name="connsiteX2" fmla="*/ 190500 w 1638311"/>
                        <a:gd name="connsiteY2" fmla="*/ 95250 h 968055"/>
                        <a:gd name="connsiteX3" fmla="*/ 254000 w 1638311"/>
                        <a:gd name="connsiteY3" fmla="*/ 133350 h 968055"/>
                        <a:gd name="connsiteX4" fmla="*/ 349250 w 1638311"/>
                        <a:gd name="connsiteY4" fmla="*/ 146050 h 968055"/>
                        <a:gd name="connsiteX5" fmla="*/ 393700 w 1638311"/>
                        <a:gd name="connsiteY5" fmla="*/ 146050 h 968055"/>
                        <a:gd name="connsiteX6" fmla="*/ 431800 w 1638311"/>
                        <a:gd name="connsiteY6" fmla="*/ 190500 h 968055"/>
                        <a:gd name="connsiteX7" fmla="*/ 444500 w 1638311"/>
                        <a:gd name="connsiteY7" fmla="*/ 247650 h 968055"/>
                        <a:gd name="connsiteX8" fmla="*/ 450850 w 1638311"/>
                        <a:gd name="connsiteY8" fmla="*/ 323850 h 968055"/>
                        <a:gd name="connsiteX9" fmla="*/ 482600 w 1638311"/>
                        <a:gd name="connsiteY9" fmla="*/ 387350 h 968055"/>
                        <a:gd name="connsiteX10" fmla="*/ 520700 w 1638311"/>
                        <a:gd name="connsiteY10" fmla="*/ 425450 h 968055"/>
                        <a:gd name="connsiteX11" fmla="*/ 501650 w 1638311"/>
                        <a:gd name="connsiteY11" fmla="*/ 488950 h 968055"/>
                        <a:gd name="connsiteX12" fmla="*/ 546100 w 1638311"/>
                        <a:gd name="connsiteY12" fmla="*/ 552450 h 968055"/>
                        <a:gd name="connsiteX13" fmla="*/ 635000 w 1638311"/>
                        <a:gd name="connsiteY13" fmla="*/ 584200 h 968055"/>
                        <a:gd name="connsiteX14" fmla="*/ 685800 w 1638311"/>
                        <a:gd name="connsiteY14" fmla="*/ 584200 h 968055"/>
                        <a:gd name="connsiteX15" fmla="*/ 704850 w 1638311"/>
                        <a:gd name="connsiteY15" fmla="*/ 558800 h 968055"/>
                        <a:gd name="connsiteX16" fmla="*/ 736600 w 1638311"/>
                        <a:gd name="connsiteY16" fmla="*/ 590550 h 968055"/>
                        <a:gd name="connsiteX17" fmla="*/ 869950 w 1638311"/>
                        <a:gd name="connsiteY17" fmla="*/ 641350 h 968055"/>
                        <a:gd name="connsiteX18" fmla="*/ 825500 w 1638311"/>
                        <a:gd name="connsiteY18" fmla="*/ 711200 h 968055"/>
                        <a:gd name="connsiteX19" fmla="*/ 876300 w 1638311"/>
                        <a:gd name="connsiteY19" fmla="*/ 774700 h 968055"/>
                        <a:gd name="connsiteX20" fmla="*/ 876300 w 1638311"/>
                        <a:gd name="connsiteY20" fmla="*/ 825500 h 968055"/>
                        <a:gd name="connsiteX21" fmla="*/ 800100 w 1638311"/>
                        <a:gd name="connsiteY21" fmla="*/ 781050 h 968055"/>
                        <a:gd name="connsiteX22" fmla="*/ 800100 w 1638311"/>
                        <a:gd name="connsiteY22" fmla="*/ 781050 h 968055"/>
                        <a:gd name="connsiteX23" fmla="*/ 806450 w 1638311"/>
                        <a:gd name="connsiteY23" fmla="*/ 869950 h 968055"/>
                        <a:gd name="connsiteX24" fmla="*/ 812800 w 1638311"/>
                        <a:gd name="connsiteY24" fmla="*/ 889000 h 968055"/>
                        <a:gd name="connsiteX25" fmla="*/ 889000 w 1638311"/>
                        <a:gd name="connsiteY25" fmla="*/ 927100 h 968055"/>
                        <a:gd name="connsiteX26" fmla="*/ 933450 w 1638311"/>
                        <a:gd name="connsiteY26" fmla="*/ 946150 h 968055"/>
                        <a:gd name="connsiteX27" fmla="*/ 933450 w 1638311"/>
                        <a:gd name="connsiteY27" fmla="*/ 946150 h 968055"/>
                        <a:gd name="connsiteX28" fmla="*/ 933450 w 1638311"/>
                        <a:gd name="connsiteY28" fmla="*/ 882650 h 968055"/>
                        <a:gd name="connsiteX29" fmla="*/ 965200 w 1638311"/>
                        <a:gd name="connsiteY29" fmla="*/ 882650 h 968055"/>
                        <a:gd name="connsiteX30" fmla="*/ 1047750 w 1638311"/>
                        <a:gd name="connsiteY30" fmla="*/ 965200 h 968055"/>
                        <a:gd name="connsiteX31" fmla="*/ 1231900 w 1638311"/>
                        <a:gd name="connsiteY31" fmla="*/ 920750 h 968055"/>
                        <a:gd name="connsiteX32" fmla="*/ 1219200 w 1638311"/>
                        <a:gd name="connsiteY32" fmla="*/ 819149 h 968055"/>
                        <a:gd name="connsiteX33" fmla="*/ 1181100 w 1638311"/>
                        <a:gd name="connsiteY33" fmla="*/ 692149 h 968055"/>
                        <a:gd name="connsiteX34" fmla="*/ 1638300 w 1638311"/>
                        <a:gd name="connsiteY34" fmla="*/ 482599 h 968055"/>
                        <a:gd name="connsiteX35" fmla="*/ 1314450 w 1638311"/>
                        <a:gd name="connsiteY35" fmla="*/ 349249 h 968055"/>
                        <a:gd name="connsiteX0" fmla="*/ 0 w 1638311"/>
                        <a:gd name="connsiteY0" fmla="*/ 0 h 968055"/>
                        <a:gd name="connsiteX1" fmla="*/ 57150 w 1638311"/>
                        <a:gd name="connsiteY1" fmla="*/ 107950 h 968055"/>
                        <a:gd name="connsiteX2" fmla="*/ 190500 w 1638311"/>
                        <a:gd name="connsiteY2" fmla="*/ 95250 h 968055"/>
                        <a:gd name="connsiteX3" fmla="*/ 254000 w 1638311"/>
                        <a:gd name="connsiteY3" fmla="*/ 133350 h 968055"/>
                        <a:gd name="connsiteX4" fmla="*/ 349250 w 1638311"/>
                        <a:gd name="connsiteY4" fmla="*/ 146050 h 968055"/>
                        <a:gd name="connsiteX5" fmla="*/ 393700 w 1638311"/>
                        <a:gd name="connsiteY5" fmla="*/ 146050 h 968055"/>
                        <a:gd name="connsiteX6" fmla="*/ 431800 w 1638311"/>
                        <a:gd name="connsiteY6" fmla="*/ 190500 h 968055"/>
                        <a:gd name="connsiteX7" fmla="*/ 444500 w 1638311"/>
                        <a:gd name="connsiteY7" fmla="*/ 247650 h 968055"/>
                        <a:gd name="connsiteX8" fmla="*/ 450850 w 1638311"/>
                        <a:gd name="connsiteY8" fmla="*/ 323850 h 968055"/>
                        <a:gd name="connsiteX9" fmla="*/ 482600 w 1638311"/>
                        <a:gd name="connsiteY9" fmla="*/ 387350 h 968055"/>
                        <a:gd name="connsiteX10" fmla="*/ 520700 w 1638311"/>
                        <a:gd name="connsiteY10" fmla="*/ 425450 h 968055"/>
                        <a:gd name="connsiteX11" fmla="*/ 501650 w 1638311"/>
                        <a:gd name="connsiteY11" fmla="*/ 488950 h 968055"/>
                        <a:gd name="connsiteX12" fmla="*/ 546100 w 1638311"/>
                        <a:gd name="connsiteY12" fmla="*/ 552450 h 968055"/>
                        <a:gd name="connsiteX13" fmla="*/ 635000 w 1638311"/>
                        <a:gd name="connsiteY13" fmla="*/ 584200 h 968055"/>
                        <a:gd name="connsiteX14" fmla="*/ 685800 w 1638311"/>
                        <a:gd name="connsiteY14" fmla="*/ 584200 h 968055"/>
                        <a:gd name="connsiteX15" fmla="*/ 704850 w 1638311"/>
                        <a:gd name="connsiteY15" fmla="*/ 558800 h 968055"/>
                        <a:gd name="connsiteX16" fmla="*/ 736600 w 1638311"/>
                        <a:gd name="connsiteY16" fmla="*/ 590550 h 968055"/>
                        <a:gd name="connsiteX17" fmla="*/ 869950 w 1638311"/>
                        <a:gd name="connsiteY17" fmla="*/ 641350 h 968055"/>
                        <a:gd name="connsiteX18" fmla="*/ 825500 w 1638311"/>
                        <a:gd name="connsiteY18" fmla="*/ 711200 h 968055"/>
                        <a:gd name="connsiteX19" fmla="*/ 876300 w 1638311"/>
                        <a:gd name="connsiteY19" fmla="*/ 774700 h 968055"/>
                        <a:gd name="connsiteX20" fmla="*/ 876300 w 1638311"/>
                        <a:gd name="connsiteY20" fmla="*/ 825500 h 968055"/>
                        <a:gd name="connsiteX21" fmla="*/ 800100 w 1638311"/>
                        <a:gd name="connsiteY21" fmla="*/ 781050 h 968055"/>
                        <a:gd name="connsiteX22" fmla="*/ 800100 w 1638311"/>
                        <a:gd name="connsiteY22" fmla="*/ 781050 h 968055"/>
                        <a:gd name="connsiteX23" fmla="*/ 806450 w 1638311"/>
                        <a:gd name="connsiteY23" fmla="*/ 869950 h 968055"/>
                        <a:gd name="connsiteX24" fmla="*/ 812800 w 1638311"/>
                        <a:gd name="connsiteY24" fmla="*/ 889000 h 968055"/>
                        <a:gd name="connsiteX25" fmla="*/ 889000 w 1638311"/>
                        <a:gd name="connsiteY25" fmla="*/ 927100 h 968055"/>
                        <a:gd name="connsiteX26" fmla="*/ 933450 w 1638311"/>
                        <a:gd name="connsiteY26" fmla="*/ 946150 h 968055"/>
                        <a:gd name="connsiteX27" fmla="*/ 933450 w 1638311"/>
                        <a:gd name="connsiteY27" fmla="*/ 946150 h 968055"/>
                        <a:gd name="connsiteX28" fmla="*/ 933450 w 1638311"/>
                        <a:gd name="connsiteY28" fmla="*/ 882650 h 968055"/>
                        <a:gd name="connsiteX29" fmla="*/ 965200 w 1638311"/>
                        <a:gd name="connsiteY29" fmla="*/ 882650 h 968055"/>
                        <a:gd name="connsiteX30" fmla="*/ 1047750 w 1638311"/>
                        <a:gd name="connsiteY30" fmla="*/ 965200 h 968055"/>
                        <a:gd name="connsiteX31" fmla="*/ 1231900 w 1638311"/>
                        <a:gd name="connsiteY31" fmla="*/ 920750 h 968055"/>
                        <a:gd name="connsiteX32" fmla="*/ 1219200 w 1638311"/>
                        <a:gd name="connsiteY32" fmla="*/ 819149 h 968055"/>
                        <a:gd name="connsiteX33" fmla="*/ 1181100 w 1638311"/>
                        <a:gd name="connsiteY33" fmla="*/ 692149 h 968055"/>
                        <a:gd name="connsiteX34" fmla="*/ 1638300 w 1638311"/>
                        <a:gd name="connsiteY34" fmla="*/ 482599 h 968055"/>
                        <a:gd name="connsiteX35" fmla="*/ 1314450 w 1638311"/>
                        <a:gd name="connsiteY35" fmla="*/ 349249 h 968055"/>
                        <a:gd name="connsiteX0" fmla="*/ 0 w 1314480"/>
                        <a:gd name="connsiteY0" fmla="*/ 0 h 968055"/>
                        <a:gd name="connsiteX1" fmla="*/ 57150 w 1314480"/>
                        <a:gd name="connsiteY1" fmla="*/ 107950 h 968055"/>
                        <a:gd name="connsiteX2" fmla="*/ 190500 w 1314480"/>
                        <a:gd name="connsiteY2" fmla="*/ 95250 h 968055"/>
                        <a:gd name="connsiteX3" fmla="*/ 254000 w 1314480"/>
                        <a:gd name="connsiteY3" fmla="*/ 133350 h 968055"/>
                        <a:gd name="connsiteX4" fmla="*/ 349250 w 1314480"/>
                        <a:gd name="connsiteY4" fmla="*/ 146050 h 968055"/>
                        <a:gd name="connsiteX5" fmla="*/ 393700 w 1314480"/>
                        <a:gd name="connsiteY5" fmla="*/ 146050 h 968055"/>
                        <a:gd name="connsiteX6" fmla="*/ 431800 w 1314480"/>
                        <a:gd name="connsiteY6" fmla="*/ 190500 h 968055"/>
                        <a:gd name="connsiteX7" fmla="*/ 444500 w 1314480"/>
                        <a:gd name="connsiteY7" fmla="*/ 247650 h 968055"/>
                        <a:gd name="connsiteX8" fmla="*/ 450850 w 1314480"/>
                        <a:gd name="connsiteY8" fmla="*/ 323850 h 968055"/>
                        <a:gd name="connsiteX9" fmla="*/ 482600 w 1314480"/>
                        <a:gd name="connsiteY9" fmla="*/ 387350 h 968055"/>
                        <a:gd name="connsiteX10" fmla="*/ 520700 w 1314480"/>
                        <a:gd name="connsiteY10" fmla="*/ 425450 h 968055"/>
                        <a:gd name="connsiteX11" fmla="*/ 501650 w 1314480"/>
                        <a:gd name="connsiteY11" fmla="*/ 488950 h 968055"/>
                        <a:gd name="connsiteX12" fmla="*/ 546100 w 1314480"/>
                        <a:gd name="connsiteY12" fmla="*/ 552450 h 968055"/>
                        <a:gd name="connsiteX13" fmla="*/ 635000 w 1314480"/>
                        <a:gd name="connsiteY13" fmla="*/ 584200 h 968055"/>
                        <a:gd name="connsiteX14" fmla="*/ 685800 w 1314480"/>
                        <a:gd name="connsiteY14" fmla="*/ 584200 h 968055"/>
                        <a:gd name="connsiteX15" fmla="*/ 704850 w 1314480"/>
                        <a:gd name="connsiteY15" fmla="*/ 558800 h 968055"/>
                        <a:gd name="connsiteX16" fmla="*/ 736600 w 1314480"/>
                        <a:gd name="connsiteY16" fmla="*/ 590550 h 968055"/>
                        <a:gd name="connsiteX17" fmla="*/ 869950 w 1314480"/>
                        <a:gd name="connsiteY17" fmla="*/ 641350 h 968055"/>
                        <a:gd name="connsiteX18" fmla="*/ 825500 w 1314480"/>
                        <a:gd name="connsiteY18" fmla="*/ 711200 h 968055"/>
                        <a:gd name="connsiteX19" fmla="*/ 876300 w 1314480"/>
                        <a:gd name="connsiteY19" fmla="*/ 774700 h 968055"/>
                        <a:gd name="connsiteX20" fmla="*/ 876300 w 1314480"/>
                        <a:gd name="connsiteY20" fmla="*/ 825500 h 968055"/>
                        <a:gd name="connsiteX21" fmla="*/ 800100 w 1314480"/>
                        <a:gd name="connsiteY21" fmla="*/ 781050 h 968055"/>
                        <a:gd name="connsiteX22" fmla="*/ 800100 w 1314480"/>
                        <a:gd name="connsiteY22" fmla="*/ 781050 h 968055"/>
                        <a:gd name="connsiteX23" fmla="*/ 806450 w 1314480"/>
                        <a:gd name="connsiteY23" fmla="*/ 869950 h 968055"/>
                        <a:gd name="connsiteX24" fmla="*/ 812800 w 1314480"/>
                        <a:gd name="connsiteY24" fmla="*/ 889000 h 968055"/>
                        <a:gd name="connsiteX25" fmla="*/ 889000 w 1314480"/>
                        <a:gd name="connsiteY25" fmla="*/ 927100 h 968055"/>
                        <a:gd name="connsiteX26" fmla="*/ 933450 w 1314480"/>
                        <a:gd name="connsiteY26" fmla="*/ 946150 h 968055"/>
                        <a:gd name="connsiteX27" fmla="*/ 933450 w 1314480"/>
                        <a:gd name="connsiteY27" fmla="*/ 946150 h 968055"/>
                        <a:gd name="connsiteX28" fmla="*/ 933450 w 1314480"/>
                        <a:gd name="connsiteY28" fmla="*/ 882650 h 968055"/>
                        <a:gd name="connsiteX29" fmla="*/ 965200 w 1314480"/>
                        <a:gd name="connsiteY29" fmla="*/ 882650 h 968055"/>
                        <a:gd name="connsiteX30" fmla="*/ 1047750 w 1314480"/>
                        <a:gd name="connsiteY30" fmla="*/ 965200 h 968055"/>
                        <a:gd name="connsiteX31" fmla="*/ 1231900 w 1314480"/>
                        <a:gd name="connsiteY31" fmla="*/ 920750 h 968055"/>
                        <a:gd name="connsiteX32" fmla="*/ 1219200 w 1314480"/>
                        <a:gd name="connsiteY32" fmla="*/ 819149 h 968055"/>
                        <a:gd name="connsiteX33" fmla="*/ 1181100 w 1314480"/>
                        <a:gd name="connsiteY33" fmla="*/ 692149 h 968055"/>
                        <a:gd name="connsiteX34" fmla="*/ 1149350 w 1314480"/>
                        <a:gd name="connsiteY34" fmla="*/ 520699 h 968055"/>
                        <a:gd name="connsiteX35" fmla="*/ 1314450 w 1314480"/>
                        <a:gd name="connsiteY35" fmla="*/ 349249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136651 w 1231949"/>
                        <a:gd name="connsiteY36" fmla="*/ 4826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104901 w 1231949"/>
                        <a:gd name="connsiteY37" fmla="*/ 6223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1016001 w 1231949"/>
                        <a:gd name="connsiteY38" fmla="*/ 67945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908051 w 1231949"/>
                        <a:gd name="connsiteY40" fmla="*/ 5207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908051 w 1231949"/>
                        <a:gd name="connsiteY40" fmla="*/ 520700 h 968055"/>
                        <a:gd name="connsiteX41" fmla="*/ 914401 w 1231949"/>
                        <a:gd name="connsiteY41" fmla="*/ 51435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908051 w 1231949"/>
                        <a:gd name="connsiteY40" fmla="*/ 520700 h 968055"/>
                        <a:gd name="connsiteX41" fmla="*/ 914401 w 1231949"/>
                        <a:gd name="connsiteY41" fmla="*/ 514350 h 968055"/>
                        <a:gd name="connsiteX42" fmla="*/ 933451 w 1231949"/>
                        <a:gd name="connsiteY42" fmla="*/ 48895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908051 w 1231949"/>
                        <a:gd name="connsiteY40" fmla="*/ 520700 h 968055"/>
                        <a:gd name="connsiteX41" fmla="*/ 914401 w 1231949"/>
                        <a:gd name="connsiteY41" fmla="*/ 514350 h 968055"/>
                        <a:gd name="connsiteX42" fmla="*/ 298451 w 1231949"/>
                        <a:gd name="connsiteY42" fmla="*/ 254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908051 w 1231949"/>
                        <a:gd name="connsiteY40" fmla="*/ 520700 h 968055"/>
                        <a:gd name="connsiteX41" fmla="*/ 463551 w 1231949"/>
                        <a:gd name="connsiteY41" fmla="*/ 38100 h 968055"/>
                        <a:gd name="connsiteX42" fmla="*/ 298451 w 1231949"/>
                        <a:gd name="connsiteY42" fmla="*/ 254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666751 w 1231949"/>
                        <a:gd name="connsiteY40" fmla="*/ 152400 h 968055"/>
                        <a:gd name="connsiteX41" fmla="*/ 463551 w 1231949"/>
                        <a:gd name="connsiteY41" fmla="*/ 38100 h 968055"/>
                        <a:gd name="connsiteX42" fmla="*/ 298451 w 1231949"/>
                        <a:gd name="connsiteY42" fmla="*/ 254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781051 w 1231949"/>
                        <a:gd name="connsiteY39" fmla="*/ 323850 h 968055"/>
                        <a:gd name="connsiteX40" fmla="*/ 666751 w 1231949"/>
                        <a:gd name="connsiteY40" fmla="*/ 152400 h 968055"/>
                        <a:gd name="connsiteX41" fmla="*/ 463551 w 1231949"/>
                        <a:gd name="connsiteY41" fmla="*/ 38100 h 968055"/>
                        <a:gd name="connsiteX42" fmla="*/ 298451 w 1231949"/>
                        <a:gd name="connsiteY42" fmla="*/ 254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781051 w 1231949"/>
                        <a:gd name="connsiteY39" fmla="*/ 323850 h 968055"/>
                        <a:gd name="connsiteX40" fmla="*/ 666751 w 1231949"/>
                        <a:gd name="connsiteY40" fmla="*/ 152400 h 968055"/>
                        <a:gd name="connsiteX41" fmla="*/ 463551 w 1231949"/>
                        <a:gd name="connsiteY41" fmla="*/ 38100 h 968055"/>
                        <a:gd name="connsiteX42" fmla="*/ 298451 w 1231949"/>
                        <a:gd name="connsiteY42" fmla="*/ 25400 h 968055"/>
                        <a:gd name="connsiteX43" fmla="*/ 292101 w 1231949"/>
                        <a:gd name="connsiteY43" fmla="*/ 25400 h 968055"/>
                        <a:gd name="connsiteX0" fmla="*/ 0 w 1231949"/>
                        <a:gd name="connsiteY0" fmla="*/ 25400 h 993455"/>
                        <a:gd name="connsiteX1" fmla="*/ 57150 w 1231949"/>
                        <a:gd name="connsiteY1" fmla="*/ 133350 h 993455"/>
                        <a:gd name="connsiteX2" fmla="*/ 190500 w 1231949"/>
                        <a:gd name="connsiteY2" fmla="*/ 120650 h 993455"/>
                        <a:gd name="connsiteX3" fmla="*/ 254000 w 1231949"/>
                        <a:gd name="connsiteY3" fmla="*/ 158750 h 993455"/>
                        <a:gd name="connsiteX4" fmla="*/ 349250 w 1231949"/>
                        <a:gd name="connsiteY4" fmla="*/ 171450 h 993455"/>
                        <a:gd name="connsiteX5" fmla="*/ 393700 w 1231949"/>
                        <a:gd name="connsiteY5" fmla="*/ 171450 h 993455"/>
                        <a:gd name="connsiteX6" fmla="*/ 431800 w 1231949"/>
                        <a:gd name="connsiteY6" fmla="*/ 215900 h 993455"/>
                        <a:gd name="connsiteX7" fmla="*/ 444500 w 1231949"/>
                        <a:gd name="connsiteY7" fmla="*/ 273050 h 993455"/>
                        <a:gd name="connsiteX8" fmla="*/ 450850 w 1231949"/>
                        <a:gd name="connsiteY8" fmla="*/ 349250 h 993455"/>
                        <a:gd name="connsiteX9" fmla="*/ 482600 w 1231949"/>
                        <a:gd name="connsiteY9" fmla="*/ 412750 h 993455"/>
                        <a:gd name="connsiteX10" fmla="*/ 520700 w 1231949"/>
                        <a:gd name="connsiteY10" fmla="*/ 450850 h 993455"/>
                        <a:gd name="connsiteX11" fmla="*/ 501650 w 1231949"/>
                        <a:gd name="connsiteY11" fmla="*/ 514350 h 993455"/>
                        <a:gd name="connsiteX12" fmla="*/ 546100 w 1231949"/>
                        <a:gd name="connsiteY12" fmla="*/ 577850 h 993455"/>
                        <a:gd name="connsiteX13" fmla="*/ 635000 w 1231949"/>
                        <a:gd name="connsiteY13" fmla="*/ 609600 h 993455"/>
                        <a:gd name="connsiteX14" fmla="*/ 685800 w 1231949"/>
                        <a:gd name="connsiteY14" fmla="*/ 609600 h 993455"/>
                        <a:gd name="connsiteX15" fmla="*/ 704850 w 1231949"/>
                        <a:gd name="connsiteY15" fmla="*/ 584200 h 993455"/>
                        <a:gd name="connsiteX16" fmla="*/ 736600 w 1231949"/>
                        <a:gd name="connsiteY16" fmla="*/ 615950 h 993455"/>
                        <a:gd name="connsiteX17" fmla="*/ 869950 w 1231949"/>
                        <a:gd name="connsiteY17" fmla="*/ 666750 h 993455"/>
                        <a:gd name="connsiteX18" fmla="*/ 825500 w 1231949"/>
                        <a:gd name="connsiteY18" fmla="*/ 736600 h 993455"/>
                        <a:gd name="connsiteX19" fmla="*/ 876300 w 1231949"/>
                        <a:gd name="connsiteY19" fmla="*/ 800100 h 993455"/>
                        <a:gd name="connsiteX20" fmla="*/ 876300 w 1231949"/>
                        <a:gd name="connsiteY20" fmla="*/ 850900 h 993455"/>
                        <a:gd name="connsiteX21" fmla="*/ 800100 w 1231949"/>
                        <a:gd name="connsiteY21" fmla="*/ 806450 h 993455"/>
                        <a:gd name="connsiteX22" fmla="*/ 800100 w 1231949"/>
                        <a:gd name="connsiteY22" fmla="*/ 806450 h 993455"/>
                        <a:gd name="connsiteX23" fmla="*/ 806450 w 1231949"/>
                        <a:gd name="connsiteY23" fmla="*/ 895350 h 993455"/>
                        <a:gd name="connsiteX24" fmla="*/ 812800 w 1231949"/>
                        <a:gd name="connsiteY24" fmla="*/ 914400 h 993455"/>
                        <a:gd name="connsiteX25" fmla="*/ 889000 w 1231949"/>
                        <a:gd name="connsiteY25" fmla="*/ 952500 h 993455"/>
                        <a:gd name="connsiteX26" fmla="*/ 933450 w 1231949"/>
                        <a:gd name="connsiteY26" fmla="*/ 971550 h 993455"/>
                        <a:gd name="connsiteX27" fmla="*/ 933450 w 1231949"/>
                        <a:gd name="connsiteY27" fmla="*/ 971550 h 993455"/>
                        <a:gd name="connsiteX28" fmla="*/ 933450 w 1231949"/>
                        <a:gd name="connsiteY28" fmla="*/ 908050 h 993455"/>
                        <a:gd name="connsiteX29" fmla="*/ 965200 w 1231949"/>
                        <a:gd name="connsiteY29" fmla="*/ 908050 h 993455"/>
                        <a:gd name="connsiteX30" fmla="*/ 1047750 w 1231949"/>
                        <a:gd name="connsiteY30" fmla="*/ 990600 h 993455"/>
                        <a:gd name="connsiteX31" fmla="*/ 1231900 w 1231949"/>
                        <a:gd name="connsiteY31" fmla="*/ 946150 h 993455"/>
                        <a:gd name="connsiteX32" fmla="*/ 1219200 w 1231949"/>
                        <a:gd name="connsiteY32" fmla="*/ 844549 h 993455"/>
                        <a:gd name="connsiteX33" fmla="*/ 1181100 w 1231949"/>
                        <a:gd name="connsiteY33" fmla="*/ 717549 h 993455"/>
                        <a:gd name="connsiteX34" fmla="*/ 1149350 w 1231949"/>
                        <a:gd name="connsiteY34" fmla="*/ 546099 h 993455"/>
                        <a:gd name="connsiteX35" fmla="*/ 1123950 w 1231949"/>
                        <a:gd name="connsiteY35" fmla="*/ 501649 h 993455"/>
                        <a:gd name="connsiteX36" fmla="*/ 1098551 w 1231949"/>
                        <a:gd name="connsiteY36" fmla="*/ 654050 h 993455"/>
                        <a:gd name="connsiteX37" fmla="*/ 1028701 w 1231949"/>
                        <a:gd name="connsiteY37" fmla="*/ 723900 h 993455"/>
                        <a:gd name="connsiteX38" fmla="*/ 914401 w 1231949"/>
                        <a:gd name="connsiteY38" fmla="*/ 520700 h 993455"/>
                        <a:gd name="connsiteX39" fmla="*/ 781051 w 1231949"/>
                        <a:gd name="connsiteY39" fmla="*/ 349250 h 993455"/>
                        <a:gd name="connsiteX40" fmla="*/ 666751 w 1231949"/>
                        <a:gd name="connsiteY40" fmla="*/ 177800 h 993455"/>
                        <a:gd name="connsiteX41" fmla="*/ 463551 w 1231949"/>
                        <a:gd name="connsiteY41" fmla="*/ 63500 h 993455"/>
                        <a:gd name="connsiteX42" fmla="*/ 298451 w 1231949"/>
                        <a:gd name="connsiteY42" fmla="*/ 50800 h 993455"/>
                        <a:gd name="connsiteX43" fmla="*/ 285751 w 1231949"/>
                        <a:gd name="connsiteY43" fmla="*/ 0 h 993455"/>
                        <a:gd name="connsiteX0" fmla="*/ 0 w 1231949"/>
                        <a:gd name="connsiteY0" fmla="*/ 31750 h 999805"/>
                        <a:gd name="connsiteX1" fmla="*/ 57150 w 1231949"/>
                        <a:gd name="connsiteY1" fmla="*/ 139700 h 999805"/>
                        <a:gd name="connsiteX2" fmla="*/ 190500 w 1231949"/>
                        <a:gd name="connsiteY2" fmla="*/ 127000 h 999805"/>
                        <a:gd name="connsiteX3" fmla="*/ 254000 w 1231949"/>
                        <a:gd name="connsiteY3" fmla="*/ 165100 h 999805"/>
                        <a:gd name="connsiteX4" fmla="*/ 349250 w 1231949"/>
                        <a:gd name="connsiteY4" fmla="*/ 177800 h 999805"/>
                        <a:gd name="connsiteX5" fmla="*/ 393700 w 1231949"/>
                        <a:gd name="connsiteY5" fmla="*/ 177800 h 999805"/>
                        <a:gd name="connsiteX6" fmla="*/ 431800 w 1231949"/>
                        <a:gd name="connsiteY6" fmla="*/ 222250 h 999805"/>
                        <a:gd name="connsiteX7" fmla="*/ 444500 w 1231949"/>
                        <a:gd name="connsiteY7" fmla="*/ 279400 h 999805"/>
                        <a:gd name="connsiteX8" fmla="*/ 450850 w 1231949"/>
                        <a:gd name="connsiteY8" fmla="*/ 355600 h 999805"/>
                        <a:gd name="connsiteX9" fmla="*/ 482600 w 1231949"/>
                        <a:gd name="connsiteY9" fmla="*/ 419100 h 999805"/>
                        <a:gd name="connsiteX10" fmla="*/ 520700 w 1231949"/>
                        <a:gd name="connsiteY10" fmla="*/ 457200 h 999805"/>
                        <a:gd name="connsiteX11" fmla="*/ 501650 w 1231949"/>
                        <a:gd name="connsiteY11" fmla="*/ 520700 h 999805"/>
                        <a:gd name="connsiteX12" fmla="*/ 546100 w 1231949"/>
                        <a:gd name="connsiteY12" fmla="*/ 584200 h 999805"/>
                        <a:gd name="connsiteX13" fmla="*/ 635000 w 1231949"/>
                        <a:gd name="connsiteY13" fmla="*/ 615950 h 999805"/>
                        <a:gd name="connsiteX14" fmla="*/ 685800 w 1231949"/>
                        <a:gd name="connsiteY14" fmla="*/ 615950 h 999805"/>
                        <a:gd name="connsiteX15" fmla="*/ 704850 w 1231949"/>
                        <a:gd name="connsiteY15" fmla="*/ 590550 h 999805"/>
                        <a:gd name="connsiteX16" fmla="*/ 736600 w 1231949"/>
                        <a:gd name="connsiteY16" fmla="*/ 622300 h 999805"/>
                        <a:gd name="connsiteX17" fmla="*/ 869950 w 1231949"/>
                        <a:gd name="connsiteY17" fmla="*/ 673100 h 999805"/>
                        <a:gd name="connsiteX18" fmla="*/ 825500 w 1231949"/>
                        <a:gd name="connsiteY18" fmla="*/ 742950 h 999805"/>
                        <a:gd name="connsiteX19" fmla="*/ 876300 w 1231949"/>
                        <a:gd name="connsiteY19" fmla="*/ 806450 h 999805"/>
                        <a:gd name="connsiteX20" fmla="*/ 876300 w 1231949"/>
                        <a:gd name="connsiteY20" fmla="*/ 857250 h 999805"/>
                        <a:gd name="connsiteX21" fmla="*/ 800100 w 1231949"/>
                        <a:gd name="connsiteY21" fmla="*/ 812800 h 999805"/>
                        <a:gd name="connsiteX22" fmla="*/ 800100 w 1231949"/>
                        <a:gd name="connsiteY22" fmla="*/ 812800 h 999805"/>
                        <a:gd name="connsiteX23" fmla="*/ 806450 w 1231949"/>
                        <a:gd name="connsiteY23" fmla="*/ 901700 h 999805"/>
                        <a:gd name="connsiteX24" fmla="*/ 812800 w 1231949"/>
                        <a:gd name="connsiteY24" fmla="*/ 920750 h 999805"/>
                        <a:gd name="connsiteX25" fmla="*/ 889000 w 1231949"/>
                        <a:gd name="connsiteY25" fmla="*/ 958850 h 999805"/>
                        <a:gd name="connsiteX26" fmla="*/ 933450 w 1231949"/>
                        <a:gd name="connsiteY26" fmla="*/ 977900 h 999805"/>
                        <a:gd name="connsiteX27" fmla="*/ 933450 w 1231949"/>
                        <a:gd name="connsiteY27" fmla="*/ 977900 h 999805"/>
                        <a:gd name="connsiteX28" fmla="*/ 933450 w 1231949"/>
                        <a:gd name="connsiteY28" fmla="*/ 914400 h 999805"/>
                        <a:gd name="connsiteX29" fmla="*/ 965200 w 1231949"/>
                        <a:gd name="connsiteY29" fmla="*/ 914400 h 999805"/>
                        <a:gd name="connsiteX30" fmla="*/ 1047750 w 1231949"/>
                        <a:gd name="connsiteY30" fmla="*/ 996950 h 999805"/>
                        <a:gd name="connsiteX31" fmla="*/ 1231900 w 1231949"/>
                        <a:gd name="connsiteY31" fmla="*/ 952500 h 999805"/>
                        <a:gd name="connsiteX32" fmla="*/ 1219200 w 1231949"/>
                        <a:gd name="connsiteY32" fmla="*/ 850899 h 999805"/>
                        <a:gd name="connsiteX33" fmla="*/ 1181100 w 1231949"/>
                        <a:gd name="connsiteY33" fmla="*/ 723899 h 999805"/>
                        <a:gd name="connsiteX34" fmla="*/ 1149350 w 1231949"/>
                        <a:gd name="connsiteY34" fmla="*/ 552449 h 999805"/>
                        <a:gd name="connsiteX35" fmla="*/ 1123950 w 1231949"/>
                        <a:gd name="connsiteY35" fmla="*/ 507999 h 999805"/>
                        <a:gd name="connsiteX36" fmla="*/ 1098551 w 1231949"/>
                        <a:gd name="connsiteY36" fmla="*/ 660400 h 999805"/>
                        <a:gd name="connsiteX37" fmla="*/ 1028701 w 1231949"/>
                        <a:gd name="connsiteY37" fmla="*/ 730250 h 999805"/>
                        <a:gd name="connsiteX38" fmla="*/ 914401 w 1231949"/>
                        <a:gd name="connsiteY38" fmla="*/ 527050 h 999805"/>
                        <a:gd name="connsiteX39" fmla="*/ 781051 w 1231949"/>
                        <a:gd name="connsiteY39" fmla="*/ 355600 h 999805"/>
                        <a:gd name="connsiteX40" fmla="*/ 666751 w 1231949"/>
                        <a:gd name="connsiteY40" fmla="*/ 184150 h 999805"/>
                        <a:gd name="connsiteX41" fmla="*/ 463551 w 1231949"/>
                        <a:gd name="connsiteY41" fmla="*/ 69850 h 999805"/>
                        <a:gd name="connsiteX42" fmla="*/ 298451 w 1231949"/>
                        <a:gd name="connsiteY42" fmla="*/ 57150 h 999805"/>
                        <a:gd name="connsiteX43" fmla="*/ 285751 w 1231949"/>
                        <a:gd name="connsiteY43" fmla="*/ 6350 h 999805"/>
                        <a:gd name="connsiteX44" fmla="*/ 260351 w 1231949"/>
                        <a:gd name="connsiteY44" fmla="*/ 0 h 999805"/>
                        <a:gd name="connsiteX0" fmla="*/ 0 w 1231949"/>
                        <a:gd name="connsiteY0" fmla="*/ 26631 h 994686"/>
                        <a:gd name="connsiteX1" fmla="*/ 57150 w 1231949"/>
                        <a:gd name="connsiteY1" fmla="*/ 134581 h 994686"/>
                        <a:gd name="connsiteX2" fmla="*/ 190500 w 1231949"/>
                        <a:gd name="connsiteY2" fmla="*/ 121881 h 994686"/>
                        <a:gd name="connsiteX3" fmla="*/ 254000 w 1231949"/>
                        <a:gd name="connsiteY3" fmla="*/ 159981 h 994686"/>
                        <a:gd name="connsiteX4" fmla="*/ 349250 w 1231949"/>
                        <a:gd name="connsiteY4" fmla="*/ 172681 h 994686"/>
                        <a:gd name="connsiteX5" fmla="*/ 393700 w 1231949"/>
                        <a:gd name="connsiteY5" fmla="*/ 172681 h 994686"/>
                        <a:gd name="connsiteX6" fmla="*/ 431800 w 1231949"/>
                        <a:gd name="connsiteY6" fmla="*/ 217131 h 994686"/>
                        <a:gd name="connsiteX7" fmla="*/ 444500 w 1231949"/>
                        <a:gd name="connsiteY7" fmla="*/ 274281 h 994686"/>
                        <a:gd name="connsiteX8" fmla="*/ 450850 w 1231949"/>
                        <a:gd name="connsiteY8" fmla="*/ 350481 h 994686"/>
                        <a:gd name="connsiteX9" fmla="*/ 482600 w 1231949"/>
                        <a:gd name="connsiteY9" fmla="*/ 413981 h 994686"/>
                        <a:gd name="connsiteX10" fmla="*/ 520700 w 1231949"/>
                        <a:gd name="connsiteY10" fmla="*/ 452081 h 994686"/>
                        <a:gd name="connsiteX11" fmla="*/ 501650 w 1231949"/>
                        <a:gd name="connsiteY11" fmla="*/ 515581 h 994686"/>
                        <a:gd name="connsiteX12" fmla="*/ 546100 w 1231949"/>
                        <a:gd name="connsiteY12" fmla="*/ 579081 h 994686"/>
                        <a:gd name="connsiteX13" fmla="*/ 635000 w 1231949"/>
                        <a:gd name="connsiteY13" fmla="*/ 610831 h 994686"/>
                        <a:gd name="connsiteX14" fmla="*/ 685800 w 1231949"/>
                        <a:gd name="connsiteY14" fmla="*/ 610831 h 994686"/>
                        <a:gd name="connsiteX15" fmla="*/ 704850 w 1231949"/>
                        <a:gd name="connsiteY15" fmla="*/ 585431 h 994686"/>
                        <a:gd name="connsiteX16" fmla="*/ 736600 w 1231949"/>
                        <a:gd name="connsiteY16" fmla="*/ 617181 h 994686"/>
                        <a:gd name="connsiteX17" fmla="*/ 869950 w 1231949"/>
                        <a:gd name="connsiteY17" fmla="*/ 667981 h 994686"/>
                        <a:gd name="connsiteX18" fmla="*/ 825500 w 1231949"/>
                        <a:gd name="connsiteY18" fmla="*/ 737831 h 994686"/>
                        <a:gd name="connsiteX19" fmla="*/ 876300 w 1231949"/>
                        <a:gd name="connsiteY19" fmla="*/ 801331 h 994686"/>
                        <a:gd name="connsiteX20" fmla="*/ 876300 w 1231949"/>
                        <a:gd name="connsiteY20" fmla="*/ 852131 h 994686"/>
                        <a:gd name="connsiteX21" fmla="*/ 800100 w 1231949"/>
                        <a:gd name="connsiteY21" fmla="*/ 807681 h 994686"/>
                        <a:gd name="connsiteX22" fmla="*/ 800100 w 1231949"/>
                        <a:gd name="connsiteY22" fmla="*/ 807681 h 994686"/>
                        <a:gd name="connsiteX23" fmla="*/ 806450 w 1231949"/>
                        <a:gd name="connsiteY23" fmla="*/ 896581 h 994686"/>
                        <a:gd name="connsiteX24" fmla="*/ 812800 w 1231949"/>
                        <a:gd name="connsiteY24" fmla="*/ 915631 h 994686"/>
                        <a:gd name="connsiteX25" fmla="*/ 889000 w 1231949"/>
                        <a:gd name="connsiteY25" fmla="*/ 953731 h 994686"/>
                        <a:gd name="connsiteX26" fmla="*/ 933450 w 1231949"/>
                        <a:gd name="connsiteY26" fmla="*/ 972781 h 994686"/>
                        <a:gd name="connsiteX27" fmla="*/ 933450 w 1231949"/>
                        <a:gd name="connsiteY27" fmla="*/ 972781 h 994686"/>
                        <a:gd name="connsiteX28" fmla="*/ 933450 w 1231949"/>
                        <a:gd name="connsiteY28" fmla="*/ 909281 h 994686"/>
                        <a:gd name="connsiteX29" fmla="*/ 965200 w 1231949"/>
                        <a:gd name="connsiteY29" fmla="*/ 909281 h 994686"/>
                        <a:gd name="connsiteX30" fmla="*/ 1047750 w 1231949"/>
                        <a:gd name="connsiteY30" fmla="*/ 991831 h 994686"/>
                        <a:gd name="connsiteX31" fmla="*/ 1231900 w 1231949"/>
                        <a:gd name="connsiteY31" fmla="*/ 947381 h 994686"/>
                        <a:gd name="connsiteX32" fmla="*/ 1219200 w 1231949"/>
                        <a:gd name="connsiteY32" fmla="*/ 845780 h 994686"/>
                        <a:gd name="connsiteX33" fmla="*/ 1181100 w 1231949"/>
                        <a:gd name="connsiteY33" fmla="*/ 718780 h 994686"/>
                        <a:gd name="connsiteX34" fmla="*/ 1149350 w 1231949"/>
                        <a:gd name="connsiteY34" fmla="*/ 547330 h 994686"/>
                        <a:gd name="connsiteX35" fmla="*/ 1123950 w 1231949"/>
                        <a:gd name="connsiteY35" fmla="*/ 502880 h 994686"/>
                        <a:gd name="connsiteX36" fmla="*/ 1098551 w 1231949"/>
                        <a:gd name="connsiteY36" fmla="*/ 655281 h 994686"/>
                        <a:gd name="connsiteX37" fmla="*/ 1028701 w 1231949"/>
                        <a:gd name="connsiteY37" fmla="*/ 725131 h 994686"/>
                        <a:gd name="connsiteX38" fmla="*/ 914401 w 1231949"/>
                        <a:gd name="connsiteY38" fmla="*/ 521931 h 994686"/>
                        <a:gd name="connsiteX39" fmla="*/ 781051 w 1231949"/>
                        <a:gd name="connsiteY39" fmla="*/ 350481 h 994686"/>
                        <a:gd name="connsiteX40" fmla="*/ 666751 w 1231949"/>
                        <a:gd name="connsiteY40" fmla="*/ 179031 h 994686"/>
                        <a:gd name="connsiteX41" fmla="*/ 463551 w 1231949"/>
                        <a:gd name="connsiteY41" fmla="*/ 64731 h 994686"/>
                        <a:gd name="connsiteX42" fmla="*/ 298451 w 1231949"/>
                        <a:gd name="connsiteY42" fmla="*/ 52031 h 994686"/>
                        <a:gd name="connsiteX43" fmla="*/ 285751 w 1231949"/>
                        <a:gd name="connsiteY43" fmla="*/ 1231 h 994686"/>
                        <a:gd name="connsiteX44" fmla="*/ 190501 w 1231949"/>
                        <a:gd name="connsiteY44" fmla="*/ 39331 h 994686"/>
                        <a:gd name="connsiteX0" fmla="*/ 0 w 1231949"/>
                        <a:gd name="connsiteY0" fmla="*/ 26631 h 994686"/>
                        <a:gd name="connsiteX1" fmla="*/ 57150 w 1231949"/>
                        <a:gd name="connsiteY1" fmla="*/ 134581 h 994686"/>
                        <a:gd name="connsiteX2" fmla="*/ 190500 w 1231949"/>
                        <a:gd name="connsiteY2" fmla="*/ 121881 h 994686"/>
                        <a:gd name="connsiteX3" fmla="*/ 254000 w 1231949"/>
                        <a:gd name="connsiteY3" fmla="*/ 159981 h 994686"/>
                        <a:gd name="connsiteX4" fmla="*/ 349250 w 1231949"/>
                        <a:gd name="connsiteY4" fmla="*/ 172681 h 994686"/>
                        <a:gd name="connsiteX5" fmla="*/ 393700 w 1231949"/>
                        <a:gd name="connsiteY5" fmla="*/ 172681 h 994686"/>
                        <a:gd name="connsiteX6" fmla="*/ 431800 w 1231949"/>
                        <a:gd name="connsiteY6" fmla="*/ 217131 h 994686"/>
                        <a:gd name="connsiteX7" fmla="*/ 444500 w 1231949"/>
                        <a:gd name="connsiteY7" fmla="*/ 274281 h 994686"/>
                        <a:gd name="connsiteX8" fmla="*/ 450850 w 1231949"/>
                        <a:gd name="connsiteY8" fmla="*/ 350481 h 994686"/>
                        <a:gd name="connsiteX9" fmla="*/ 482600 w 1231949"/>
                        <a:gd name="connsiteY9" fmla="*/ 413981 h 994686"/>
                        <a:gd name="connsiteX10" fmla="*/ 520700 w 1231949"/>
                        <a:gd name="connsiteY10" fmla="*/ 452081 h 994686"/>
                        <a:gd name="connsiteX11" fmla="*/ 501650 w 1231949"/>
                        <a:gd name="connsiteY11" fmla="*/ 515581 h 994686"/>
                        <a:gd name="connsiteX12" fmla="*/ 546100 w 1231949"/>
                        <a:gd name="connsiteY12" fmla="*/ 579081 h 994686"/>
                        <a:gd name="connsiteX13" fmla="*/ 635000 w 1231949"/>
                        <a:gd name="connsiteY13" fmla="*/ 610831 h 994686"/>
                        <a:gd name="connsiteX14" fmla="*/ 685800 w 1231949"/>
                        <a:gd name="connsiteY14" fmla="*/ 610831 h 994686"/>
                        <a:gd name="connsiteX15" fmla="*/ 704850 w 1231949"/>
                        <a:gd name="connsiteY15" fmla="*/ 585431 h 994686"/>
                        <a:gd name="connsiteX16" fmla="*/ 736600 w 1231949"/>
                        <a:gd name="connsiteY16" fmla="*/ 617181 h 994686"/>
                        <a:gd name="connsiteX17" fmla="*/ 869950 w 1231949"/>
                        <a:gd name="connsiteY17" fmla="*/ 667981 h 994686"/>
                        <a:gd name="connsiteX18" fmla="*/ 825500 w 1231949"/>
                        <a:gd name="connsiteY18" fmla="*/ 737831 h 994686"/>
                        <a:gd name="connsiteX19" fmla="*/ 876300 w 1231949"/>
                        <a:gd name="connsiteY19" fmla="*/ 801331 h 994686"/>
                        <a:gd name="connsiteX20" fmla="*/ 876300 w 1231949"/>
                        <a:gd name="connsiteY20" fmla="*/ 852131 h 994686"/>
                        <a:gd name="connsiteX21" fmla="*/ 800100 w 1231949"/>
                        <a:gd name="connsiteY21" fmla="*/ 807681 h 994686"/>
                        <a:gd name="connsiteX22" fmla="*/ 800100 w 1231949"/>
                        <a:gd name="connsiteY22" fmla="*/ 807681 h 994686"/>
                        <a:gd name="connsiteX23" fmla="*/ 806450 w 1231949"/>
                        <a:gd name="connsiteY23" fmla="*/ 896581 h 994686"/>
                        <a:gd name="connsiteX24" fmla="*/ 812800 w 1231949"/>
                        <a:gd name="connsiteY24" fmla="*/ 915631 h 994686"/>
                        <a:gd name="connsiteX25" fmla="*/ 889000 w 1231949"/>
                        <a:gd name="connsiteY25" fmla="*/ 953731 h 994686"/>
                        <a:gd name="connsiteX26" fmla="*/ 933450 w 1231949"/>
                        <a:gd name="connsiteY26" fmla="*/ 972781 h 994686"/>
                        <a:gd name="connsiteX27" fmla="*/ 933450 w 1231949"/>
                        <a:gd name="connsiteY27" fmla="*/ 972781 h 994686"/>
                        <a:gd name="connsiteX28" fmla="*/ 933450 w 1231949"/>
                        <a:gd name="connsiteY28" fmla="*/ 909281 h 994686"/>
                        <a:gd name="connsiteX29" fmla="*/ 965200 w 1231949"/>
                        <a:gd name="connsiteY29" fmla="*/ 909281 h 994686"/>
                        <a:gd name="connsiteX30" fmla="*/ 1047750 w 1231949"/>
                        <a:gd name="connsiteY30" fmla="*/ 991831 h 994686"/>
                        <a:gd name="connsiteX31" fmla="*/ 1231900 w 1231949"/>
                        <a:gd name="connsiteY31" fmla="*/ 947381 h 994686"/>
                        <a:gd name="connsiteX32" fmla="*/ 1219200 w 1231949"/>
                        <a:gd name="connsiteY32" fmla="*/ 845780 h 994686"/>
                        <a:gd name="connsiteX33" fmla="*/ 1181100 w 1231949"/>
                        <a:gd name="connsiteY33" fmla="*/ 718780 h 994686"/>
                        <a:gd name="connsiteX34" fmla="*/ 1149350 w 1231949"/>
                        <a:gd name="connsiteY34" fmla="*/ 547330 h 994686"/>
                        <a:gd name="connsiteX35" fmla="*/ 1123950 w 1231949"/>
                        <a:gd name="connsiteY35" fmla="*/ 502880 h 994686"/>
                        <a:gd name="connsiteX36" fmla="*/ 1098551 w 1231949"/>
                        <a:gd name="connsiteY36" fmla="*/ 655281 h 994686"/>
                        <a:gd name="connsiteX37" fmla="*/ 1028701 w 1231949"/>
                        <a:gd name="connsiteY37" fmla="*/ 725131 h 994686"/>
                        <a:gd name="connsiteX38" fmla="*/ 914401 w 1231949"/>
                        <a:gd name="connsiteY38" fmla="*/ 521931 h 994686"/>
                        <a:gd name="connsiteX39" fmla="*/ 781051 w 1231949"/>
                        <a:gd name="connsiteY39" fmla="*/ 350481 h 994686"/>
                        <a:gd name="connsiteX40" fmla="*/ 666751 w 1231949"/>
                        <a:gd name="connsiteY40" fmla="*/ 179031 h 994686"/>
                        <a:gd name="connsiteX41" fmla="*/ 463551 w 1231949"/>
                        <a:gd name="connsiteY41" fmla="*/ 64731 h 994686"/>
                        <a:gd name="connsiteX42" fmla="*/ 298451 w 1231949"/>
                        <a:gd name="connsiteY42" fmla="*/ 52031 h 994686"/>
                        <a:gd name="connsiteX43" fmla="*/ 285751 w 1231949"/>
                        <a:gd name="connsiteY43" fmla="*/ 1231 h 994686"/>
                        <a:gd name="connsiteX44" fmla="*/ 190501 w 1231949"/>
                        <a:gd name="connsiteY44" fmla="*/ 39331 h 994686"/>
                        <a:gd name="connsiteX45" fmla="*/ 184151 w 1231949"/>
                        <a:gd name="connsiteY45" fmla="*/ 32980 h 994686"/>
                        <a:gd name="connsiteX0" fmla="*/ 0 w 1231949"/>
                        <a:gd name="connsiteY0" fmla="*/ 26631 h 994686"/>
                        <a:gd name="connsiteX1" fmla="*/ 57150 w 1231949"/>
                        <a:gd name="connsiteY1" fmla="*/ 134581 h 994686"/>
                        <a:gd name="connsiteX2" fmla="*/ 190500 w 1231949"/>
                        <a:gd name="connsiteY2" fmla="*/ 121881 h 994686"/>
                        <a:gd name="connsiteX3" fmla="*/ 254000 w 1231949"/>
                        <a:gd name="connsiteY3" fmla="*/ 159981 h 994686"/>
                        <a:gd name="connsiteX4" fmla="*/ 349250 w 1231949"/>
                        <a:gd name="connsiteY4" fmla="*/ 172681 h 994686"/>
                        <a:gd name="connsiteX5" fmla="*/ 393700 w 1231949"/>
                        <a:gd name="connsiteY5" fmla="*/ 172681 h 994686"/>
                        <a:gd name="connsiteX6" fmla="*/ 431800 w 1231949"/>
                        <a:gd name="connsiteY6" fmla="*/ 217131 h 994686"/>
                        <a:gd name="connsiteX7" fmla="*/ 444500 w 1231949"/>
                        <a:gd name="connsiteY7" fmla="*/ 274281 h 994686"/>
                        <a:gd name="connsiteX8" fmla="*/ 450850 w 1231949"/>
                        <a:gd name="connsiteY8" fmla="*/ 350481 h 994686"/>
                        <a:gd name="connsiteX9" fmla="*/ 482600 w 1231949"/>
                        <a:gd name="connsiteY9" fmla="*/ 413981 h 994686"/>
                        <a:gd name="connsiteX10" fmla="*/ 520700 w 1231949"/>
                        <a:gd name="connsiteY10" fmla="*/ 452081 h 994686"/>
                        <a:gd name="connsiteX11" fmla="*/ 501650 w 1231949"/>
                        <a:gd name="connsiteY11" fmla="*/ 515581 h 994686"/>
                        <a:gd name="connsiteX12" fmla="*/ 546100 w 1231949"/>
                        <a:gd name="connsiteY12" fmla="*/ 579081 h 994686"/>
                        <a:gd name="connsiteX13" fmla="*/ 635000 w 1231949"/>
                        <a:gd name="connsiteY13" fmla="*/ 610831 h 994686"/>
                        <a:gd name="connsiteX14" fmla="*/ 685800 w 1231949"/>
                        <a:gd name="connsiteY14" fmla="*/ 610831 h 994686"/>
                        <a:gd name="connsiteX15" fmla="*/ 704850 w 1231949"/>
                        <a:gd name="connsiteY15" fmla="*/ 585431 h 994686"/>
                        <a:gd name="connsiteX16" fmla="*/ 736600 w 1231949"/>
                        <a:gd name="connsiteY16" fmla="*/ 617181 h 994686"/>
                        <a:gd name="connsiteX17" fmla="*/ 869950 w 1231949"/>
                        <a:gd name="connsiteY17" fmla="*/ 667981 h 994686"/>
                        <a:gd name="connsiteX18" fmla="*/ 825500 w 1231949"/>
                        <a:gd name="connsiteY18" fmla="*/ 737831 h 994686"/>
                        <a:gd name="connsiteX19" fmla="*/ 876300 w 1231949"/>
                        <a:gd name="connsiteY19" fmla="*/ 801331 h 994686"/>
                        <a:gd name="connsiteX20" fmla="*/ 876300 w 1231949"/>
                        <a:gd name="connsiteY20" fmla="*/ 852131 h 994686"/>
                        <a:gd name="connsiteX21" fmla="*/ 800100 w 1231949"/>
                        <a:gd name="connsiteY21" fmla="*/ 807681 h 994686"/>
                        <a:gd name="connsiteX22" fmla="*/ 800100 w 1231949"/>
                        <a:gd name="connsiteY22" fmla="*/ 807681 h 994686"/>
                        <a:gd name="connsiteX23" fmla="*/ 806450 w 1231949"/>
                        <a:gd name="connsiteY23" fmla="*/ 896581 h 994686"/>
                        <a:gd name="connsiteX24" fmla="*/ 812800 w 1231949"/>
                        <a:gd name="connsiteY24" fmla="*/ 915631 h 994686"/>
                        <a:gd name="connsiteX25" fmla="*/ 889000 w 1231949"/>
                        <a:gd name="connsiteY25" fmla="*/ 953731 h 994686"/>
                        <a:gd name="connsiteX26" fmla="*/ 933450 w 1231949"/>
                        <a:gd name="connsiteY26" fmla="*/ 972781 h 994686"/>
                        <a:gd name="connsiteX27" fmla="*/ 933450 w 1231949"/>
                        <a:gd name="connsiteY27" fmla="*/ 972781 h 994686"/>
                        <a:gd name="connsiteX28" fmla="*/ 933450 w 1231949"/>
                        <a:gd name="connsiteY28" fmla="*/ 909281 h 994686"/>
                        <a:gd name="connsiteX29" fmla="*/ 965200 w 1231949"/>
                        <a:gd name="connsiteY29" fmla="*/ 909281 h 994686"/>
                        <a:gd name="connsiteX30" fmla="*/ 1047750 w 1231949"/>
                        <a:gd name="connsiteY30" fmla="*/ 991831 h 994686"/>
                        <a:gd name="connsiteX31" fmla="*/ 1231900 w 1231949"/>
                        <a:gd name="connsiteY31" fmla="*/ 947381 h 994686"/>
                        <a:gd name="connsiteX32" fmla="*/ 1219200 w 1231949"/>
                        <a:gd name="connsiteY32" fmla="*/ 845780 h 994686"/>
                        <a:gd name="connsiteX33" fmla="*/ 1181100 w 1231949"/>
                        <a:gd name="connsiteY33" fmla="*/ 718780 h 994686"/>
                        <a:gd name="connsiteX34" fmla="*/ 1149350 w 1231949"/>
                        <a:gd name="connsiteY34" fmla="*/ 547330 h 994686"/>
                        <a:gd name="connsiteX35" fmla="*/ 1123950 w 1231949"/>
                        <a:gd name="connsiteY35" fmla="*/ 502880 h 994686"/>
                        <a:gd name="connsiteX36" fmla="*/ 1098551 w 1231949"/>
                        <a:gd name="connsiteY36" fmla="*/ 655281 h 994686"/>
                        <a:gd name="connsiteX37" fmla="*/ 1028701 w 1231949"/>
                        <a:gd name="connsiteY37" fmla="*/ 725131 h 994686"/>
                        <a:gd name="connsiteX38" fmla="*/ 914401 w 1231949"/>
                        <a:gd name="connsiteY38" fmla="*/ 521931 h 994686"/>
                        <a:gd name="connsiteX39" fmla="*/ 781051 w 1231949"/>
                        <a:gd name="connsiteY39" fmla="*/ 350481 h 994686"/>
                        <a:gd name="connsiteX40" fmla="*/ 666751 w 1231949"/>
                        <a:gd name="connsiteY40" fmla="*/ 179031 h 994686"/>
                        <a:gd name="connsiteX41" fmla="*/ 463551 w 1231949"/>
                        <a:gd name="connsiteY41" fmla="*/ 64731 h 994686"/>
                        <a:gd name="connsiteX42" fmla="*/ 298451 w 1231949"/>
                        <a:gd name="connsiteY42" fmla="*/ 52031 h 994686"/>
                        <a:gd name="connsiteX43" fmla="*/ 285751 w 1231949"/>
                        <a:gd name="connsiteY43" fmla="*/ 1231 h 994686"/>
                        <a:gd name="connsiteX44" fmla="*/ 190501 w 1231949"/>
                        <a:gd name="connsiteY44" fmla="*/ 39331 h 994686"/>
                        <a:gd name="connsiteX45" fmla="*/ 139701 w 1231949"/>
                        <a:gd name="connsiteY45" fmla="*/ 1230 h 994686"/>
                        <a:gd name="connsiteX0" fmla="*/ 0 w 1231949"/>
                        <a:gd name="connsiteY0" fmla="*/ 38101 h 1006156"/>
                        <a:gd name="connsiteX1" fmla="*/ 57150 w 1231949"/>
                        <a:gd name="connsiteY1" fmla="*/ 146051 h 1006156"/>
                        <a:gd name="connsiteX2" fmla="*/ 190500 w 1231949"/>
                        <a:gd name="connsiteY2" fmla="*/ 133351 h 1006156"/>
                        <a:gd name="connsiteX3" fmla="*/ 254000 w 1231949"/>
                        <a:gd name="connsiteY3" fmla="*/ 171451 h 1006156"/>
                        <a:gd name="connsiteX4" fmla="*/ 349250 w 1231949"/>
                        <a:gd name="connsiteY4" fmla="*/ 184151 h 1006156"/>
                        <a:gd name="connsiteX5" fmla="*/ 393700 w 1231949"/>
                        <a:gd name="connsiteY5" fmla="*/ 184151 h 1006156"/>
                        <a:gd name="connsiteX6" fmla="*/ 431800 w 1231949"/>
                        <a:gd name="connsiteY6" fmla="*/ 228601 h 1006156"/>
                        <a:gd name="connsiteX7" fmla="*/ 444500 w 1231949"/>
                        <a:gd name="connsiteY7" fmla="*/ 285751 h 1006156"/>
                        <a:gd name="connsiteX8" fmla="*/ 450850 w 1231949"/>
                        <a:gd name="connsiteY8" fmla="*/ 361951 h 1006156"/>
                        <a:gd name="connsiteX9" fmla="*/ 482600 w 1231949"/>
                        <a:gd name="connsiteY9" fmla="*/ 425451 h 1006156"/>
                        <a:gd name="connsiteX10" fmla="*/ 520700 w 1231949"/>
                        <a:gd name="connsiteY10" fmla="*/ 463551 h 1006156"/>
                        <a:gd name="connsiteX11" fmla="*/ 501650 w 1231949"/>
                        <a:gd name="connsiteY11" fmla="*/ 527051 h 1006156"/>
                        <a:gd name="connsiteX12" fmla="*/ 546100 w 1231949"/>
                        <a:gd name="connsiteY12" fmla="*/ 590551 h 1006156"/>
                        <a:gd name="connsiteX13" fmla="*/ 635000 w 1231949"/>
                        <a:gd name="connsiteY13" fmla="*/ 622301 h 1006156"/>
                        <a:gd name="connsiteX14" fmla="*/ 685800 w 1231949"/>
                        <a:gd name="connsiteY14" fmla="*/ 622301 h 1006156"/>
                        <a:gd name="connsiteX15" fmla="*/ 704850 w 1231949"/>
                        <a:gd name="connsiteY15" fmla="*/ 596901 h 1006156"/>
                        <a:gd name="connsiteX16" fmla="*/ 736600 w 1231949"/>
                        <a:gd name="connsiteY16" fmla="*/ 628651 h 1006156"/>
                        <a:gd name="connsiteX17" fmla="*/ 869950 w 1231949"/>
                        <a:gd name="connsiteY17" fmla="*/ 679451 h 1006156"/>
                        <a:gd name="connsiteX18" fmla="*/ 825500 w 1231949"/>
                        <a:gd name="connsiteY18" fmla="*/ 749301 h 1006156"/>
                        <a:gd name="connsiteX19" fmla="*/ 876300 w 1231949"/>
                        <a:gd name="connsiteY19" fmla="*/ 812801 h 1006156"/>
                        <a:gd name="connsiteX20" fmla="*/ 876300 w 1231949"/>
                        <a:gd name="connsiteY20" fmla="*/ 863601 h 1006156"/>
                        <a:gd name="connsiteX21" fmla="*/ 800100 w 1231949"/>
                        <a:gd name="connsiteY21" fmla="*/ 819151 h 1006156"/>
                        <a:gd name="connsiteX22" fmla="*/ 800100 w 1231949"/>
                        <a:gd name="connsiteY22" fmla="*/ 819151 h 1006156"/>
                        <a:gd name="connsiteX23" fmla="*/ 806450 w 1231949"/>
                        <a:gd name="connsiteY23" fmla="*/ 908051 h 1006156"/>
                        <a:gd name="connsiteX24" fmla="*/ 812800 w 1231949"/>
                        <a:gd name="connsiteY24" fmla="*/ 927101 h 1006156"/>
                        <a:gd name="connsiteX25" fmla="*/ 889000 w 1231949"/>
                        <a:gd name="connsiteY25" fmla="*/ 965201 h 1006156"/>
                        <a:gd name="connsiteX26" fmla="*/ 933450 w 1231949"/>
                        <a:gd name="connsiteY26" fmla="*/ 984251 h 1006156"/>
                        <a:gd name="connsiteX27" fmla="*/ 933450 w 1231949"/>
                        <a:gd name="connsiteY27" fmla="*/ 984251 h 1006156"/>
                        <a:gd name="connsiteX28" fmla="*/ 933450 w 1231949"/>
                        <a:gd name="connsiteY28" fmla="*/ 920751 h 1006156"/>
                        <a:gd name="connsiteX29" fmla="*/ 965200 w 1231949"/>
                        <a:gd name="connsiteY29" fmla="*/ 920751 h 1006156"/>
                        <a:gd name="connsiteX30" fmla="*/ 1047750 w 1231949"/>
                        <a:gd name="connsiteY30" fmla="*/ 1003301 h 1006156"/>
                        <a:gd name="connsiteX31" fmla="*/ 1231900 w 1231949"/>
                        <a:gd name="connsiteY31" fmla="*/ 958851 h 1006156"/>
                        <a:gd name="connsiteX32" fmla="*/ 1219200 w 1231949"/>
                        <a:gd name="connsiteY32" fmla="*/ 857250 h 1006156"/>
                        <a:gd name="connsiteX33" fmla="*/ 1181100 w 1231949"/>
                        <a:gd name="connsiteY33" fmla="*/ 730250 h 1006156"/>
                        <a:gd name="connsiteX34" fmla="*/ 1149350 w 1231949"/>
                        <a:gd name="connsiteY34" fmla="*/ 558800 h 1006156"/>
                        <a:gd name="connsiteX35" fmla="*/ 1123950 w 1231949"/>
                        <a:gd name="connsiteY35" fmla="*/ 514350 h 1006156"/>
                        <a:gd name="connsiteX36" fmla="*/ 1098551 w 1231949"/>
                        <a:gd name="connsiteY36" fmla="*/ 666751 h 1006156"/>
                        <a:gd name="connsiteX37" fmla="*/ 1028701 w 1231949"/>
                        <a:gd name="connsiteY37" fmla="*/ 736601 h 1006156"/>
                        <a:gd name="connsiteX38" fmla="*/ 914401 w 1231949"/>
                        <a:gd name="connsiteY38" fmla="*/ 533401 h 1006156"/>
                        <a:gd name="connsiteX39" fmla="*/ 781051 w 1231949"/>
                        <a:gd name="connsiteY39" fmla="*/ 361951 h 1006156"/>
                        <a:gd name="connsiteX40" fmla="*/ 666751 w 1231949"/>
                        <a:gd name="connsiteY40" fmla="*/ 190501 h 1006156"/>
                        <a:gd name="connsiteX41" fmla="*/ 463551 w 1231949"/>
                        <a:gd name="connsiteY41" fmla="*/ 76201 h 1006156"/>
                        <a:gd name="connsiteX42" fmla="*/ 298451 w 1231949"/>
                        <a:gd name="connsiteY42" fmla="*/ 63501 h 1006156"/>
                        <a:gd name="connsiteX43" fmla="*/ 285751 w 1231949"/>
                        <a:gd name="connsiteY43" fmla="*/ 12701 h 1006156"/>
                        <a:gd name="connsiteX44" fmla="*/ 190501 w 1231949"/>
                        <a:gd name="connsiteY44" fmla="*/ 50801 h 1006156"/>
                        <a:gd name="connsiteX45" fmla="*/ 139701 w 1231949"/>
                        <a:gd name="connsiteY45" fmla="*/ 12700 h 1006156"/>
                        <a:gd name="connsiteX46" fmla="*/ 127001 w 1231949"/>
                        <a:gd name="connsiteY46" fmla="*/ 0 h 1006156"/>
                        <a:gd name="connsiteX0" fmla="*/ 0 w 1231949"/>
                        <a:gd name="connsiteY0" fmla="*/ 26906 h 994961"/>
                        <a:gd name="connsiteX1" fmla="*/ 57150 w 1231949"/>
                        <a:gd name="connsiteY1" fmla="*/ 134856 h 994961"/>
                        <a:gd name="connsiteX2" fmla="*/ 190500 w 1231949"/>
                        <a:gd name="connsiteY2" fmla="*/ 122156 h 994961"/>
                        <a:gd name="connsiteX3" fmla="*/ 254000 w 1231949"/>
                        <a:gd name="connsiteY3" fmla="*/ 160256 h 994961"/>
                        <a:gd name="connsiteX4" fmla="*/ 349250 w 1231949"/>
                        <a:gd name="connsiteY4" fmla="*/ 172956 h 994961"/>
                        <a:gd name="connsiteX5" fmla="*/ 393700 w 1231949"/>
                        <a:gd name="connsiteY5" fmla="*/ 172956 h 994961"/>
                        <a:gd name="connsiteX6" fmla="*/ 431800 w 1231949"/>
                        <a:gd name="connsiteY6" fmla="*/ 217406 h 994961"/>
                        <a:gd name="connsiteX7" fmla="*/ 444500 w 1231949"/>
                        <a:gd name="connsiteY7" fmla="*/ 274556 h 994961"/>
                        <a:gd name="connsiteX8" fmla="*/ 450850 w 1231949"/>
                        <a:gd name="connsiteY8" fmla="*/ 350756 h 994961"/>
                        <a:gd name="connsiteX9" fmla="*/ 482600 w 1231949"/>
                        <a:gd name="connsiteY9" fmla="*/ 414256 h 994961"/>
                        <a:gd name="connsiteX10" fmla="*/ 520700 w 1231949"/>
                        <a:gd name="connsiteY10" fmla="*/ 452356 h 994961"/>
                        <a:gd name="connsiteX11" fmla="*/ 501650 w 1231949"/>
                        <a:gd name="connsiteY11" fmla="*/ 515856 h 994961"/>
                        <a:gd name="connsiteX12" fmla="*/ 546100 w 1231949"/>
                        <a:gd name="connsiteY12" fmla="*/ 579356 h 994961"/>
                        <a:gd name="connsiteX13" fmla="*/ 635000 w 1231949"/>
                        <a:gd name="connsiteY13" fmla="*/ 611106 h 994961"/>
                        <a:gd name="connsiteX14" fmla="*/ 685800 w 1231949"/>
                        <a:gd name="connsiteY14" fmla="*/ 611106 h 994961"/>
                        <a:gd name="connsiteX15" fmla="*/ 704850 w 1231949"/>
                        <a:gd name="connsiteY15" fmla="*/ 585706 h 994961"/>
                        <a:gd name="connsiteX16" fmla="*/ 736600 w 1231949"/>
                        <a:gd name="connsiteY16" fmla="*/ 617456 h 994961"/>
                        <a:gd name="connsiteX17" fmla="*/ 869950 w 1231949"/>
                        <a:gd name="connsiteY17" fmla="*/ 668256 h 994961"/>
                        <a:gd name="connsiteX18" fmla="*/ 825500 w 1231949"/>
                        <a:gd name="connsiteY18" fmla="*/ 738106 h 994961"/>
                        <a:gd name="connsiteX19" fmla="*/ 876300 w 1231949"/>
                        <a:gd name="connsiteY19" fmla="*/ 801606 h 994961"/>
                        <a:gd name="connsiteX20" fmla="*/ 876300 w 1231949"/>
                        <a:gd name="connsiteY20" fmla="*/ 852406 h 994961"/>
                        <a:gd name="connsiteX21" fmla="*/ 800100 w 1231949"/>
                        <a:gd name="connsiteY21" fmla="*/ 807956 h 994961"/>
                        <a:gd name="connsiteX22" fmla="*/ 800100 w 1231949"/>
                        <a:gd name="connsiteY22" fmla="*/ 807956 h 994961"/>
                        <a:gd name="connsiteX23" fmla="*/ 806450 w 1231949"/>
                        <a:gd name="connsiteY23" fmla="*/ 896856 h 994961"/>
                        <a:gd name="connsiteX24" fmla="*/ 812800 w 1231949"/>
                        <a:gd name="connsiteY24" fmla="*/ 915906 h 994961"/>
                        <a:gd name="connsiteX25" fmla="*/ 889000 w 1231949"/>
                        <a:gd name="connsiteY25" fmla="*/ 954006 h 994961"/>
                        <a:gd name="connsiteX26" fmla="*/ 933450 w 1231949"/>
                        <a:gd name="connsiteY26" fmla="*/ 973056 h 994961"/>
                        <a:gd name="connsiteX27" fmla="*/ 933450 w 1231949"/>
                        <a:gd name="connsiteY27" fmla="*/ 973056 h 994961"/>
                        <a:gd name="connsiteX28" fmla="*/ 933450 w 1231949"/>
                        <a:gd name="connsiteY28" fmla="*/ 909556 h 994961"/>
                        <a:gd name="connsiteX29" fmla="*/ 965200 w 1231949"/>
                        <a:gd name="connsiteY29" fmla="*/ 909556 h 994961"/>
                        <a:gd name="connsiteX30" fmla="*/ 1047750 w 1231949"/>
                        <a:gd name="connsiteY30" fmla="*/ 992106 h 994961"/>
                        <a:gd name="connsiteX31" fmla="*/ 1231900 w 1231949"/>
                        <a:gd name="connsiteY31" fmla="*/ 947656 h 994961"/>
                        <a:gd name="connsiteX32" fmla="*/ 1219200 w 1231949"/>
                        <a:gd name="connsiteY32" fmla="*/ 846055 h 994961"/>
                        <a:gd name="connsiteX33" fmla="*/ 1181100 w 1231949"/>
                        <a:gd name="connsiteY33" fmla="*/ 719055 h 994961"/>
                        <a:gd name="connsiteX34" fmla="*/ 1149350 w 1231949"/>
                        <a:gd name="connsiteY34" fmla="*/ 547605 h 994961"/>
                        <a:gd name="connsiteX35" fmla="*/ 1123950 w 1231949"/>
                        <a:gd name="connsiteY35" fmla="*/ 503155 h 994961"/>
                        <a:gd name="connsiteX36" fmla="*/ 1098551 w 1231949"/>
                        <a:gd name="connsiteY36" fmla="*/ 655556 h 994961"/>
                        <a:gd name="connsiteX37" fmla="*/ 1028701 w 1231949"/>
                        <a:gd name="connsiteY37" fmla="*/ 725406 h 994961"/>
                        <a:gd name="connsiteX38" fmla="*/ 914401 w 1231949"/>
                        <a:gd name="connsiteY38" fmla="*/ 522206 h 994961"/>
                        <a:gd name="connsiteX39" fmla="*/ 781051 w 1231949"/>
                        <a:gd name="connsiteY39" fmla="*/ 350756 h 994961"/>
                        <a:gd name="connsiteX40" fmla="*/ 666751 w 1231949"/>
                        <a:gd name="connsiteY40" fmla="*/ 179306 h 994961"/>
                        <a:gd name="connsiteX41" fmla="*/ 463551 w 1231949"/>
                        <a:gd name="connsiteY41" fmla="*/ 65006 h 994961"/>
                        <a:gd name="connsiteX42" fmla="*/ 298451 w 1231949"/>
                        <a:gd name="connsiteY42" fmla="*/ 52306 h 994961"/>
                        <a:gd name="connsiteX43" fmla="*/ 285751 w 1231949"/>
                        <a:gd name="connsiteY43" fmla="*/ 1506 h 994961"/>
                        <a:gd name="connsiteX44" fmla="*/ 190501 w 1231949"/>
                        <a:gd name="connsiteY44" fmla="*/ 39606 h 994961"/>
                        <a:gd name="connsiteX45" fmla="*/ 139701 w 1231949"/>
                        <a:gd name="connsiteY45" fmla="*/ 1505 h 994961"/>
                        <a:gd name="connsiteX46" fmla="*/ 6351 w 1231949"/>
                        <a:gd name="connsiteY46" fmla="*/ 20555 h 994961"/>
                        <a:gd name="connsiteX0" fmla="*/ 0 w 1231949"/>
                        <a:gd name="connsiteY0" fmla="*/ 26906 h 994961"/>
                        <a:gd name="connsiteX1" fmla="*/ 25401 w 1231949"/>
                        <a:gd name="connsiteY1" fmla="*/ 84055 h 994961"/>
                        <a:gd name="connsiteX2" fmla="*/ 57150 w 1231949"/>
                        <a:gd name="connsiteY2" fmla="*/ 1348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463551 w 1231949"/>
                        <a:gd name="connsiteY42" fmla="*/ 65006 h 994961"/>
                        <a:gd name="connsiteX43" fmla="*/ 298451 w 1231949"/>
                        <a:gd name="connsiteY43" fmla="*/ 52306 h 994961"/>
                        <a:gd name="connsiteX44" fmla="*/ 285751 w 1231949"/>
                        <a:gd name="connsiteY44" fmla="*/ 1506 h 994961"/>
                        <a:gd name="connsiteX45" fmla="*/ 190501 w 1231949"/>
                        <a:gd name="connsiteY45" fmla="*/ 39606 h 994961"/>
                        <a:gd name="connsiteX46" fmla="*/ 139701 w 1231949"/>
                        <a:gd name="connsiteY46" fmla="*/ 1505 h 994961"/>
                        <a:gd name="connsiteX47" fmla="*/ 6351 w 1231949"/>
                        <a:gd name="connsiteY47" fmla="*/ 20555 h 994961"/>
                        <a:gd name="connsiteX0" fmla="*/ 0 w 1231949"/>
                        <a:gd name="connsiteY0" fmla="*/ 26906 h 994961"/>
                        <a:gd name="connsiteX1" fmla="*/ 25401 w 1231949"/>
                        <a:gd name="connsiteY1" fmla="*/ 84055 h 994961"/>
                        <a:gd name="connsiteX2" fmla="*/ 120650 w 1231949"/>
                        <a:gd name="connsiteY2" fmla="*/ 713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463551 w 1231949"/>
                        <a:gd name="connsiteY42" fmla="*/ 65006 h 994961"/>
                        <a:gd name="connsiteX43" fmla="*/ 298451 w 1231949"/>
                        <a:gd name="connsiteY43" fmla="*/ 52306 h 994961"/>
                        <a:gd name="connsiteX44" fmla="*/ 285751 w 1231949"/>
                        <a:gd name="connsiteY44" fmla="*/ 1506 h 994961"/>
                        <a:gd name="connsiteX45" fmla="*/ 190501 w 1231949"/>
                        <a:gd name="connsiteY45" fmla="*/ 39606 h 994961"/>
                        <a:gd name="connsiteX46" fmla="*/ 139701 w 1231949"/>
                        <a:gd name="connsiteY46" fmla="*/ 1505 h 994961"/>
                        <a:gd name="connsiteX47" fmla="*/ 6351 w 1231949"/>
                        <a:gd name="connsiteY47" fmla="*/ 20555 h 994961"/>
                        <a:gd name="connsiteX0" fmla="*/ 0 w 1231949"/>
                        <a:gd name="connsiteY0" fmla="*/ 26906 h 994961"/>
                        <a:gd name="connsiteX1" fmla="*/ 25401 w 1231949"/>
                        <a:gd name="connsiteY1" fmla="*/ 84055 h 994961"/>
                        <a:gd name="connsiteX2" fmla="*/ 50800 w 1231949"/>
                        <a:gd name="connsiteY2" fmla="*/ 1221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463551 w 1231949"/>
                        <a:gd name="connsiteY42" fmla="*/ 65006 h 994961"/>
                        <a:gd name="connsiteX43" fmla="*/ 298451 w 1231949"/>
                        <a:gd name="connsiteY43" fmla="*/ 52306 h 994961"/>
                        <a:gd name="connsiteX44" fmla="*/ 285751 w 1231949"/>
                        <a:gd name="connsiteY44" fmla="*/ 1506 h 994961"/>
                        <a:gd name="connsiteX45" fmla="*/ 190501 w 1231949"/>
                        <a:gd name="connsiteY45" fmla="*/ 39606 h 994961"/>
                        <a:gd name="connsiteX46" fmla="*/ 139701 w 1231949"/>
                        <a:gd name="connsiteY46" fmla="*/ 1505 h 994961"/>
                        <a:gd name="connsiteX47" fmla="*/ 6351 w 1231949"/>
                        <a:gd name="connsiteY47" fmla="*/ 20555 h 994961"/>
                        <a:gd name="connsiteX0" fmla="*/ 0 w 1231949"/>
                        <a:gd name="connsiteY0" fmla="*/ 26906 h 994961"/>
                        <a:gd name="connsiteX1" fmla="*/ 139701 w 1231949"/>
                        <a:gd name="connsiteY1" fmla="*/ 26905 h 994961"/>
                        <a:gd name="connsiteX2" fmla="*/ 50800 w 1231949"/>
                        <a:gd name="connsiteY2" fmla="*/ 1221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463551 w 1231949"/>
                        <a:gd name="connsiteY42" fmla="*/ 65006 h 994961"/>
                        <a:gd name="connsiteX43" fmla="*/ 298451 w 1231949"/>
                        <a:gd name="connsiteY43" fmla="*/ 52306 h 994961"/>
                        <a:gd name="connsiteX44" fmla="*/ 285751 w 1231949"/>
                        <a:gd name="connsiteY44" fmla="*/ 1506 h 994961"/>
                        <a:gd name="connsiteX45" fmla="*/ 190501 w 1231949"/>
                        <a:gd name="connsiteY45" fmla="*/ 39606 h 994961"/>
                        <a:gd name="connsiteX46" fmla="*/ 139701 w 1231949"/>
                        <a:gd name="connsiteY46" fmla="*/ 1505 h 994961"/>
                        <a:gd name="connsiteX47" fmla="*/ 6351 w 1231949"/>
                        <a:gd name="connsiteY47" fmla="*/ 20555 h 994961"/>
                        <a:gd name="connsiteX0" fmla="*/ 0 w 1231949"/>
                        <a:gd name="connsiteY0" fmla="*/ 26906 h 994961"/>
                        <a:gd name="connsiteX1" fmla="*/ 139701 w 1231949"/>
                        <a:gd name="connsiteY1" fmla="*/ 26905 h 994961"/>
                        <a:gd name="connsiteX2" fmla="*/ 50800 w 1231949"/>
                        <a:gd name="connsiteY2" fmla="*/ 1221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565151 w 1231949"/>
                        <a:gd name="connsiteY42" fmla="*/ 115805 h 994961"/>
                        <a:gd name="connsiteX43" fmla="*/ 463551 w 1231949"/>
                        <a:gd name="connsiteY43" fmla="*/ 65006 h 994961"/>
                        <a:gd name="connsiteX44" fmla="*/ 298451 w 1231949"/>
                        <a:gd name="connsiteY44" fmla="*/ 52306 h 994961"/>
                        <a:gd name="connsiteX45" fmla="*/ 285751 w 1231949"/>
                        <a:gd name="connsiteY45" fmla="*/ 1506 h 994961"/>
                        <a:gd name="connsiteX46" fmla="*/ 190501 w 1231949"/>
                        <a:gd name="connsiteY46" fmla="*/ 39606 h 994961"/>
                        <a:gd name="connsiteX47" fmla="*/ 139701 w 1231949"/>
                        <a:gd name="connsiteY47" fmla="*/ 1505 h 994961"/>
                        <a:gd name="connsiteX48" fmla="*/ 6351 w 1231949"/>
                        <a:gd name="connsiteY48" fmla="*/ 20555 h 994961"/>
                        <a:gd name="connsiteX0" fmla="*/ 0 w 1231949"/>
                        <a:gd name="connsiteY0" fmla="*/ 26906 h 994961"/>
                        <a:gd name="connsiteX1" fmla="*/ 139701 w 1231949"/>
                        <a:gd name="connsiteY1" fmla="*/ 26905 h 994961"/>
                        <a:gd name="connsiteX2" fmla="*/ 50800 w 1231949"/>
                        <a:gd name="connsiteY2" fmla="*/ 1221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584201 w 1231949"/>
                        <a:gd name="connsiteY42" fmla="*/ 115805 h 994961"/>
                        <a:gd name="connsiteX43" fmla="*/ 463551 w 1231949"/>
                        <a:gd name="connsiteY43" fmla="*/ 65006 h 994961"/>
                        <a:gd name="connsiteX44" fmla="*/ 298451 w 1231949"/>
                        <a:gd name="connsiteY44" fmla="*/ 52306 h 994961"/>
                        <a:gd name="connsiteX45" fmla="*/ 285751 w 1231949"/>
                        <a:gd name="connsiteY45" fmla="*/ 1506 h 994961"/>
                        <a:gd name="connsiteX46" fmla="*/ 190501 w 1231949"/>
                        <a:gd name="connsiteY46" fmla="*/ 39606 h 994961"/>
                        <a:gd name="connsiteX47" fmla="*/ 139701 w 1231949"/>
                        <a:gd name="connsiteY47" fmla="*/ 1505 h 994961"/>
                        <a:gd name="connsiteX48" fmla="*/ 6351 w 1231949"/>
                        <a:gd name="connsiteY48" fmla="*/ 20555 h 99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1949" h="994961">
                          <a:moveTo>
                            <a:pt x="0" y="26906"/>
                          </a:moveTo>
                          <a:lnTo>
                            <a:pt x="139701" y="26905"/>
                          </a:lnTo>
                          <a:lnTo>
                            <a:pt x="50800" y="122156"/>
                          </a:lnTo>
                          <a:lnTo>
                            <a:pt x="190500" y="122156"/>
                          </a:lnTo>
                          <a:lnTo>
                            <a:pt x="254000" y="160256"/>
                          </a:lnTo>
                          <a:lnTo>
                            <a:pt x="349250" y="172956"/>
                          </a:lnTo>
                          <a:lnTo>
                            <a:pt x="393700" y="172956"/>
                          </a:lnTo>
                          <a:lnTo>
                            <a:pt x="431800" y="217406"/>
                          </a:lnTo>
                          <a:lnTo>
                            <a:pt x="444500" y="274556"/>
                          </a:lnTo>
                          <a:lnTo>
                            <a:pt x="450850" y="350756"/>
                          </a:lnTo>
                          <a:lnTo>
                            <a:pt x="482600" y="414256"/>
                          </a:lnTo>
                          <a:lnTo>
                            <a:pt x="520700" y="452356"/>
                          </a:lnTo>
                          <a:lnTo>
                            <a:pt x="501650" y="515856"/>
                          </a:lnTo>
                          <a:lnTo>
                            <a:pt x="546100" y="579356"/>
                          </a:lnTo>
                          <a:lnTo>
                            <a:pt x="635000" y="611106"/>
                          </a:lnTo>
                          <a:lnTo>
                            <a:pt x="685800" y="611106"/>
                          </a:lnTo>
                          <a:lnTo>
                            <a:pt x="704850" y="585706"/>
                          </a:lnTo>
                          <a:lnTo>
                            <a:pt x="736600" y="617456"/>
                          </a:lnTo>
                          <a:lnTo>
                            <a:pt x="869950" y="668256"/>
                          </a:lnTo>
                          <a:lnTo>
                            <a:pt x="825500" y="738106"/>
                          </a:lnTo>
                          <a:lnTo>
                            <a:pt x="876300" y="801606"/>
                          </a:lnTo>
                          <a:lnTo>
                            <a:pt x="876300" y="852406"/>
                          </a:lnTo>
                          <a:lnTo>
                            <a:pt x="800100" y="807956"/>
                          </a:lnTo>
                          <a:lnTo>
                            <a:pt x="800100" y="807956"/>
                          </a:lnTo>
                          <a:lnTo>
                            <a:pt x="806450" y="896856"/>
                          </a:lnTo>
                          <a:lnTo>
                            <a:pt x="812800" y="915906"/>
                          </a:lnTo>
                          <a:lnTo>
                            <a:pt x="889000" y="954006"/>
                          </a:lnTo>
                          <a:lnTo>
                            <a:pt x="933450" y="973056"/>
                          </a:lnTo>
                          <a:lnTo>
                            <a:pt x="933450" y="973056"/>
                          </a:lnTo>
                          <a:lnTo>
                            <a:pt x="933450" y="909556"/>
                          </a:lnTo>
                          <a:lnTo>
                            <a:pt x="965200" y="909556"/>
                          </a:lnTo>
                          <a:cubicBezTo>
                            <a:pt x="972608" y="907439"/>
                            <a:pt x="1045104" y="994752"/>
                            <a:pt x="1047750" y="992106"/>
                          </a:cubicBezTo>
                          <a:cubicBezTo>
                            <a:pt x="1062567" y="1009039"/>
                            <a:pt x="1233223" y="945010"/>
                            <a:pt x="1231900" y="947656"/>
                          </a:cubicBezTo>
                          <a:cubicBezTo>
                            <a:pt x="1232958" y="950831"/>
                            <a:pt x="1216554" y="844732"/>
                            <a:pt x="1219200" y="846055"/>
                          </a:cubicBezTo>
                          <a:cubicBezTo>
                            <a:pt x="1195917" y="725405"/>
                            <a:pt x="1210733" y="782555"/>
                            <a:pt x="1181100" y="719055"/>
                          </a:cubicBezTo>
                          <a:cubicBezTo>
                            <a:pt x="1178983" y="717997"/>
                            <a:pt x="1151996" y="550251"/>
                            <a:pt x="1149350" y="547605"/>
                          </a:cubicBezTo>
                          <a:cubicBezTo>
                            <a:pt x="1145117" y="547605"/>
                            <a:pt x="1126596" y="500509"/>
                            <a:pt x="1123950" y="503155"/>
                          </a:cubicBezTo>
                          <a:cubicBezTo>
                            <a:pt x="1121834" y="496805"/>
                            <a:pt x="1095905" y="654233"/>
                            <a:pt x="1098551" y="655556"/>
                          </a:cubicBezTo>
                          <a:cubicBezTo>
                            <a:pt x="1095376" y="679898"/>
                            <a:pt x="1027378" y="726729"/>
                            <a:pt x="1028701" y="725406"/>
                          </a:cubicBezTo>
                          <a:cubicBezTo>
                            <a:pt x="1014943" y="733873"/>
                            <a:pt x="917047" y="526175"/>
                            <a:pt x="914401" y="522206"/>
                          </a:cubicBezTo>
                          <a:cubicBezTo>
                            <a:pt x="894293" y="490456"/>
                            <a:pt x="782374" y="348110"/>
                            <a:pt x="781051" y="350756"/>
                          </a:cubicBezTo>
                          <a:cubicBezTo>
                            <a:pt x="779993" y="354989"/>
                            <a:pt x="666751" y="176660"/>
                            <a:pt x="666751" y="179306"/>
                          </a:cubicBezTo>
                          <a:lnTo>
                            <a:pt x="584201" y="115805"/>
                          </a:lnTo>
                          <a:lnTo>
                            <a:pt x="463551" y="65006"/>
                          </a:lnTo>
                          <a:cubicBezTo>
                            <a:pt x="467784" y="59714"/>
                            <a:pt x="294482" y="57598"/>
                            <a:pt x="298451" y="52306"/>
                          </a:cubicBezTo>
                          <a:cubicBezTo>
                            <a:pt x="269876" y="50189"/>
                            <a:pt x="287074" y="1506"/>
                            <a:pt x="285751" y="1506"/>
                          </a:cubicBezTo>
                          <a:cubicBezTo>
                            <a:pt x="279401" y="-8019"/>
                            <a:pt x="195793" y="40929"/>
                            <a:pt x="190501" y="39606"/>
                          </a:cubicBezTo>
                          <a:cubicBezTo>
                            <a:pt x="173568" y="44897"/>
                            <a:pt x="141024" y="2828"/>
                            <a:pt x="139701" y="1505"/>
                          </a:cubicBezTo>
                          <a:cubicBezTo>
                            <a:pt x="129118" y="-6962"/>
                            <a:pt x="8997" y="23201"/>
                            <a:pt x="6351" y="20555"/>
                          </a:cubicBezTo>
                        </a:path>
                      </a:pathLst>
                    </a:cu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TextBox 93">
                    <a:extLst>
                      <a:ext uri="{FF2B5EF4-FFF2-40B4-BE49-F238E27FC236}">
                        <a16:creationId xmlns:a16="http://schemas.microsoft.com/office/drawing/2014/main" id="{7BB5DB81-6DE4-4C22-B943-1C3FBDB28D03}"/>
                      </a:ext>
                    </a:extLst>
                  </p:cNvPr>
                  <p:cNvSpPr txBox="1"/>
                  <p:nvPr/>
                </p:nvSpPr>
                <p:spPr>
                  <a:xfrm>
                    <a:off x="3871161" y="1336403"/>
                    <a:ext cx="979755" cy="246221"/>
                  </a:xfrm>
                  <a:prstGeom prst="rect">
                    <a:avLst/>
                  </a:prstGeom>
                  <a:noFill/>
                </p:spPr>
                <p:txBody>
                  <a:bodyPr wrap="none" rtlCol="0">
                    <a:spAutoFit/>
                  </a:bodyPr>
                  <a:lstStyle/>
                  <a:p>
                    <a:r>
                      <a:rPr lang="en-US" sz="1000" b="1" dirty="0">
                        <a:solidFill>
                          <a:srgbClr val="365A9A"/>
                        </a:solidFill>
                        <a:effectLst>
                          <a:glow rad="76200">
                            <a:schemeClr val="bg1"/>
                          </a:glow>
                        </a:effectLst>
                        <a:latin typeface="Arial" panose="020B0604020202020204" pitchFamily="34" charset="0"/>
                        <a:cs typeface="Arial" panose="020B0604020202020204" pitchFamily="34" charset="0"/>
                      </a:rPr>
                      <a:t>Sunfish Lake</a:t>
                    </a:r>
                  </a:p>
                </p:txBody>
              </p:sp>
            </p:grpSp>
            <p:sp>
              <p:nvSpPr>
                <p:cNvPr id="96" name="Freeform: Shape 95">
                  <a:extLst>
                    <a:ext uri="{FF2B5EF4-FFF2-40B4-BE49-F238E27FC236}">
                      <a16:creationId xmlns:a16="http://schemas.microsoft.com/office/drawing/2014/main" id="{5FA0FC3C-C718-4F30-9A8E-72E3FF7FC00B}"/>
                    </a:ext>
                  </a:extLst>
                </p:cNvPr>
                <p:cNvSpPr/>
                <p:nvPr/>
              </p:nvSpPr>
              <p:spPr>
                <a:xfrm>
                  <a:off x="4598849" y="2116171"/>
                  <a:ext cx="626746" cy="1683459"/>
                </a:xfrm>
                <a:custGeom>
                  <a:avLst/>
                  <a:gdLst>
                    <a:gd name="connsiteX0" fmla="*/ 51704 w 281156"/>
                    <a:gd name="connsiteY0" fmla="*/ 19072 h 145552"/>
                    <a:gd name="connsiteX1" fmla="*/ 8841 w 281156"/>
                    <a:gd name="connsiteY1" fmla="*/ 52410 h 145552"/>
                    <a:gd name="connsiteX2" fmla="*/ 4079 w 281156"/>
                    <a:gd name="connsiteY2" fmla="*/ 109560 h 145552"/>
                    <a:gd name="connsiteX3" fmla="*/ 56466 w 281156"/>
                    <a:gd name="connsiteY3" fmla="*/ 142897 h 145552"/>
                    <a:gd name="connsiteX4" fmla="*/ 142191 w 281156"/>
                    <a:gd name="connsiteY4" fmla="*/ 142897 h 145552"/>
                    <a:gd name="connsiteX5" fmla="*/ 242204 w 281156"/>
                    <a:gd name="connsiteY5" fmla="*/ 138135 h 145552"/>
                    <a:gd name="connsiteX6" fmla="*/ 280304 w 281156"/>
                    <a:gd name="connsiteY6" fmla="*/ 80985 h 145552"/>
                    <a:gd name="connsiteX7" fmla="*/ 261254 w 281156"/>
                    <a:gd name="connsiteY7" fmla="*/ 33360 h 145552"/>
                    <a:gd name="connsiteX8" fmla="*/ 180291 w 281156"/>
                    <a:gd name="connsiteY8" fmla="*/ 22 h 145552"/>
                    <a:gd name="connsiteX9" fmla="*/ 137429 w 281156"/>
                    <a:gd name="connsiteY9" fmla="*/ 38122 h 145552"/>
                    <a:gd name="connsiteX10" fmla="*/ 51704 w 281156"/>
                    <a:gd name="connsiteY10" fmla="*/ 19072 h 145552"/>
                    <a:gd name="connsiteX0" fmla="*/ 377466 w 606918"/>
                    <a:gd name="connsiteY0" fmla="*/ 221488 h 348117"/>
                    <a:gd name="connsiteX1" fmla="*/ 169 w 606918"/>
                    <a:gd name="connsiteY1" fmla="*/ 826 h 348117"/>
                    <a:gd name="connsiteX2" fmla="*/ 329841 w 606918"/>
                    <a:gd name="connsiteY2" fmla="*/ 311976 h 348117"/>
                    <a:gd name="connsiteX3" fmla="*/ 382228 w 606918"/>
                    <a:gd name="connsiteY3" fmla="*/ 345313 h 348117"/>
                    <a:gd name="connsiteX4" fmla="*/ 467953 w 606918"/>
                    <a:gd name="connsiteY4" fmla="*/ 345313 h 348117"/>
                    <a:gd name="connsiteX5" fmla="*/ 567966 w 606918"/>
                    <a:gd name="connsiteY5" fmla="*/ 340551 h 348117"/>
                    <a:gd name="connsiteX6" fmla="*/ 606066 w 606918"/>
                    <a:gd name="connsiteY6" fmla="*/ 283401 h 348117"/>
                    <a:gd name="connsiteX7" fmla="*/ 587016 w 606918"/>
                    <a:gd name="connsiteY7" fmla="*/ 235776 h 348117"/>
                    <a:gd name="connsiteX8" fmla="*/ 506053 w 606918"/>
                    <a:gd name="connsiteY8" fmla="*/ 202438 h 348117"/>
                    <a:gd name="connsiteX9" fmla="*/ 463191 w 606918"/>
                    <a:gd name="connsiteY9" fmla="*/ 240538 h 348117"/>
                    <a:gd name="connsiteX10" fmla="*/ 377466 w 606918"/>
                    <a:gd name="connsiteY10" fmla="*/ 221488 h 348117"/>
                    <a:gd name="connsiteX0" fmla="*/ 386886 w 616338"/>
                    <a:gd name="connsiteY0" fmla="*/ 222903 h 363486"/>
                    <a:gd name="connsiteX1" fmla="*/ 9589 w 616338"/>
                    <a:gd name="connsiteY1" fmla="*/ 2241 h 363486"/>
                    <a:gd name="connsiteX2" fmla="*/ 136061 w 616338"/>
                    <a:gd name="connsiteY2" fmla="*/ 122891 h 363486"/>
                    <a:gd name="connsiteX3" fmla="*/ 391648 w 616338"/>
                    <a:gd name="connsiteY3" fmla="*/ 346728 h 363486"/>
                    <a:gd name="connsiteX4" fmla="*/ 477373 w 616338"/>
                    <a:gd name="connsiteY4" fmla="*/ 346728 h 363486"/>
                    <a:gd name="connsiteX5" fmla="*/ 577386 w 616338"/>
                    <a:gd name="connsiteY5" fmla="*/ 341966 h 363486"/>
                    <a:gd name="connsiteX6" fmla="*/ 615486 w 616338"/>
                    <a:gd name="connsiteY6" fmla="*/ 284816 h 363486"/>
                    <a:gd name="connsiteX7" fmla="*/ 596436 w 616338"/>
                    <a:gd name="connsiteY7" fmla="*/ 237191 h 363486"/>
                    <a:gd name="connsiteX8" fmla="*/ 515473 w 616338"/>
                    <a:gd name="connsiteY8" fmla="*/ 203853 h 363486"/>
                    <a:gd name="connsiteX9" fmla="*/ 472611 w 616338"/>
                    <a:gd name="connsiteY9" fmla="*/ 241953 h 363486"/>
                    <a:gd name="connsiteX10" fmla="*/ 386886 w 616338"/>
                    <a:gd name="connsiteY10" fmla="*/ 222903 h 363486"/>
                    <a:gd name="connsiteX0" fmla="*/ 391395 w 620847"/>
                    <a:gd name="connsiteY0" fmla="*/ 222503 h 363086"/>
                    <a:gd name="connsiteX1" fmla="*/ 14098 w 620847"/>
                    <a:gd name="connsiteY1" fmla="*/ 1841 h 363086"/>
                    <a:gd name="connsiteX2" fmla="*/ 140570 w 620847"/>
                    <a:gd name="connsiteY2" fmla="*/ 122491 h 363086"/>
                    <a:gd name="connsiteX3" fmla="*/ 396157 w 620847"/>
                    <a:gd name="connsiteY3" fmla="*/ 346328 h 363086"/>
                    <a:gd name="connsiteX4" fmla="*/ 481882 w 620847"/>
                    <a:gd name="connsiteY4" fmla="*/ 346328 h 363086"/>
                    <a:gd name="connsiteX5" fmla="*/ 581895 w 620847"/>
                    <a:gd name="connsiteY5" fmla="*/ 341566 h 363086"/>
                    <a:gd name="connsiteX6" fmla="*/ 619995 w 620847"/>
                    <a:gd name="connsiteY6" fmla="*/ 284416 h 363086"/>
                    <a:gd name="connsiteX7" fmla="*/ 600945 w 620847"/>
                    <a:gd name="connsiteY7" fmla="*/ 236791 h 363086"/>
                    <a:gd name="connsiteX8" fmla="*/ 519982 w 620847"/>
                    <a:gd name="connsiteY8" fmla="*/ 203453 h 363086"/>
                    <a:gd name="connsiteX9" fmla="*/ 477120 w 620847"/>
                    <a:gd name="connsiteY9" fmla="*/ 241553 h 363086"/>
                    <a:gd name="connsiteX10" fmla="*/ 391395 w 620847"/>
                    <a:gd name="connsiteY10" fmla="*/ 222503 h 363086"/>
                    <a:gd name="connsiteX0" fmla="*/ 384705 w 614157"/>
                    <a:gd name="connsiteY0" fmla="*/ 222292 h 362446"/>
                    <a:gd name="connsiteX1" fmla="*/ 7408 w 614157"/>
                    <a:gd name="connsiteY1" fmla="*/ 1630 h 362446"/>
                    <a:gd name="connsiteX2" fmla="*/ 133880 w 614157"/>
                    <a:gd name="connsiteY2" fmla="*/ 122280 h 362446"/>
                    <a:gd name="connsiteX3" fmla="*/ 129935 w 614157"/>
                    <a:gd name="connsiteY3" fmla="*/ 128079 h 362446"/>
                    <a:gd name="connsiteX4" fmla="*/ 389467 w 614157"/>
                    <a:gd name="connsiteY4" fmla="*/ 346117 h 362446"/>
                    <a:gd name="connsiteX5" fmla="*/ 475192 w 614157"/>
                    <a:gd name="connsiteY5" fmla="*/ 346117 h 362446"/>
                    <a:gd name="connsiteX6" fmla="*/ 575205 w 614157"/>
                    <a:gd name="connsiteY6" fmla="*/ 341355 h 362446"/>
                    <a:gd name="connsiteX7" fmla="*/ 613305 w 614157"/>
                    <a:gd name="connsiteY7" fmla="*/ 284205 h 362446"/>
                    <a:gd name="connsiteX8" fmla="*/ 594255 w 614157"/>
                    <a:gd name="connsiteY8" fmla="*/ 236580 h 362446"/>
                    <a:gd name="connsiteX9" fmla="*/ 513292 w 614157"/>
                    <a:gd name="connsiteY9" fmla="*/ 203242 h 362446"/>
                    <a:gd name="connsiteX10" fmla="*/ 470430 w 614157"/>
                    <a:gd name="connsiteY10" fmla="*/ 241342 h 362446"/>
                    <a:gd name="connsiteX11" fmla="*/ 384705 w 614157"/>
                    <a:gd name="connsiteY11" fmla="*/ 222292 h 362446"/>
                    <a:gd name="connsiteX0" fmla="*/ 378453 w 607905"/>
                    <a:gd name="connsiteY0" fmla="*/ 220663 h 360817"/>
                    <a:gd name="connsiteX1" fmla="*/ 212583 w 607905"/>
                    <a:gd name="connsiteY1" fmla="*/ 122217 h 360817"/>
                    <a:gd name="connsiteX2" fmla="*/ 1156 w 607905"/>
                    <a:gd name="connsiteY2" fmla="*/ 1 h 360817"/>
                    <a:gd name="connsiteX3" fmla="*/ 127628 w 607905"/>
                    <a:gd name="connsiteY3" fmla="*/ 120651 h 360817"/>
                    <a:gd name="connsiteX4" fmla="*/ 123683 w 607905"/>
                    <a:gd name="connsiteY4" fmla="*/ 126450 h 360817"/>
                    <a:gd name="connsiteX5" fmla="*/ 383215 w 607905"/>
                    <a:gd name="connsiteY5" fmla="*/ 344488 h 360817"/>
                    <a:gd name="connsiteX6" fmla="*/ 468940 w 607905"/>
                    <a:gd name="connsiteY6" fmla="*/ 344488 h 360817"/>
                    <a:gd name="connsiteX7" fmla="*/ 568953 w 607905"/>
                    <a:gd name="connsiteY7" fmla="*/ 339726 h 360817"/>
                    <a:gd name="connsiteX8" fmla="*/ 607053 w 607905"/>
                    <a:gd name="connsiteY8" fmla="*/ 282576 h 360817"/>
                    <a:gd name="connsiteX9" fmla="*/ 588003 w 607905"/>
                    <a:gd name="connsiteY9" fmla="*/ 234951 h 360817"/>
                    <a:gd name="connsiteX10" fmla="*/ 507040 w 607905"/>
                    <a:gd name="connsiteY10" fmla="*/ 201613 h 360817"/>
                    <a:gd name="connsiteX11" fmla="*/ 464178 w 607905"/>
                    <a:gd name="connsiteY11" fmla="*/ 239713 h 360817"/>
                    <a:gd name="connsiteX12" fmla="*/ 378453 w 607905"/>
                    <a:gd name="connsiteY12" fmla="*/ 220663 h 360817"/>
                    <a:gd name="connsiteX0" fmla="*/ 377330 w 606782"/>
                    <a:gd name="connsiteY0" fmla="*/ 255074 h 395228"/>
                    <a:gd name="connsiteX1" fmla="*/ 139494 w 606782"/>
                    <a:gd name="connsiteY1" fmla="*/ 16928 h 395228"/>
                    <a:gd name="connsiteX2" fmla="*/ 33 w 606782"/>
                    <a:gd name="connsiteY2" fmla="*/ 34412 h 395228"/>
                    <a:gd name="connsiteX3" fmla="*/ 126505 w 606782"/>
                    <a:gd name="connsiteY3" fmla="*/ 155062 h 395228"/>
                    <a:gd name="connsiteX4" fmla="*/ 122560 w 606782"/>
                    <a:gd name="connsiteY4" fmla="*/ 160861 h 395228"/>
                    <a:gd name="connsiteX5" fmla="*/ 382092 w 606782"/>
                    <a:gd name="connsiteY5" fmla="*/ 378899 h 395228"/>
                    <a:gd name="connsiteX6" fmla="*/ 467817 w 606782"/>
                    <a:gd name="connsiteY6" fmla="*/ 378899 h 395228"/>
                    <a:gd name="connsiteX7" fmla="*/ 567830 w 606782"/>
                    <a:gd name="connsiteY7" fmla="*/ 374137 h 395228"/>
                    <a:gd name="connsiteX8" fmla="*/ 605930 w 606782"/>
                    <a:gd name="connsiteY8" fmla="*/ 316987 h 395228"/>
                    <a:gd name="connsiteX9" fmla="*/ 586880 w 606782"/>
                    <a:gd name="connsiteY9" fmla="*/ 269362 h 395228"/>
                    <a:gd name="connsiteX10" fmla="*/ 505917 w 606782"/>
                    <a:gd name="connsiteY10" fmla="*/ 236024 h 395228"/>
                    <a:gd name="connsiteX11" fmla="*/ 463055 w 606782"/>
                    <a:gd name="connsiteY11" fmla="*/ 274124 h 395228"/>
                    <a:gd name="connsiteX12" fmla="*/ 377330 w 606782"/>
                    <a:gd name="connsiteY12" fmla="*/ 255074 h 395228"/>
                    <a:gd name="connsiteX0" fmla="*/ 377330 w 606782"/>
                    <a:gd name="connsiteY0" fmla="*/ 244647 h 384801"/>
                    <a:gd name="connsiteX1" fmla="*/ 258025 w 606782"/>
                    <a:gd name="connsiteY1" fmla="*/ 103867 h 384801"/>
                    <a:gd name="connsiteX2" fmla="*/ 139494 w 606782"/>
                    <a:gd name="connsiteY2" fmla="*/ 6501 h 384801"/>
                    <a:gd name="connsiteX3" fmla="*/ 33 w 606782"/>
                    <a:gd name="connsiteY3" fmla="*/ 23985 h 384801"/>
                    <a:gd name="connsiteX4" fmla="*/ 126505 w 606782"/>
                    <a:gd name="connsiteY4" fmla="*/ 144635 h 384801"/>
                    <a:gd name="connsiteX5" fmla="*/ 122560 w 606782"/>
                    <a:gd name="connsiteY5" fmla="*/ 150434 h 384801"/>
                    <a:gd name="connsiteX6" fmla="*/ 382092 w 606782"/>
                    <a:gd name="connsiteY6" fmla="*/ 368472 h 384801"/>
                    <a:gd name="connsiteX7" fmla="*/ 467817 w 606782"/>
                    <a:gd name="connsiteY7" fmla="*/ 368472 h 384801"/>
                    <a:gd name="connsiteX8" fmla="*/ 567830 w 606782"/>
                    <a:gd name="connsiteY8" fmla="*/ 363710 h 384801"/>
                    <a:gd name="connsiteX9" fmla="*/ 605930 w 606782"/>
                    <a:gd name="connsiteY9" fmla="*/ 306560 h 384801"/>
                    <a:gd name="connsiteX10" fmla="*/ 586880 w 606782"/>
                    <a:gd name="connsiteY10" fmla="*/ 258935 h 384801"/>
                    <a:gd name="connsiteX11" fmla="*/ 505917 w 606782"/>
                    <a:gd name="connsiteY11" fmla="*/ 225597 h 384801"/>
                    <a:gd name="connsiteX12" fmla="*/ 463055 w 606782"/>
                    <a:gd name="connsiteY12" fmla="*/ 263697 h 384801"/>
                    <a:gd name="connsiteX13" fmla="*/ 377330 w 606782"/>
                    <a:gd name="connsiteY13" fmla="*/ 244647 h 384801"/>
                    <a:gd name="connsiteX0" fmla="*/ 377330 w 606782"/>
                    <a:gd name="connsiteY0" fmla="*/ 244647 h 384801"/>
                    <a:gd name="connsiteX1" fmla="*/ 211459 w 606782"/>
                    <a:gd name="connsiteY1" fmla="*/ 44600 h 384801"/>
                    <a:gd name="connsiteX2" fmla="*/ 139494 w 606782"/>
                    <a:gd name="connsiteY2" fmla="*/ 6501 h 384801"/>
                    <a:gd name="connsiteX3" fmla="*/ 33 w 606782"/>
                    <a:gd name="connsiteY3" fmla="*/ 23985 h 384801"/>
                    <a:gd name="connsiteX4" fmla="*/ 126505 w 606782"/>
                    <a:gd name="connsiteY4" fmla="*/ 144635 h 384801"/>
                    <a:gd name="connsiteX5" fmla="*/ 122560 w 606782"/>
                    <a:gd name="connsiteY5" fmla="*/ 150434 h 384801"/>
                    <a:gd name="connsiteX6" fmla="*/ 382092 w 606782"/>
                    <a:gd name="connsiteY6" fmla="*/ 368472 h 384801"/>
                    <a:gd name="connsiteX7" fmla="*/ 467817 w 606782"/>
                    <a:gd name="connsiteY7" fmla="*/ 368472 h 384801"/>
                    <a:gd name="connsiteX8" fmla="*/ 567830 w 606782"/>
                    <a:gd name="connsiteY8" fmla="*/ 363710 h 384801"/>
                    <a:gd name="connsiteX9" fmla="*/ 605930 w 606782"/>
                    <a:gd name="connsiteY9" fmla="*/ 306560 h 384801"/>
                    <a:gd name="connsiteX10" fmla="*/ 586880 w 606782"/>
                    <a:gd name="connsiteY10" fmla="*/ 258935 h 384801"/>
                    <a:gd name="connsiteX11" fmla="*/ 505917 w 606782"/>
                    <a:gd name="connsiteY11" fmla="*/ 225597 h 384801"/>
                    <a:gd name="connsiteX12" fmla="*/ 463055 w 606782"/>
                    <a:gd name="connsiteY12" fmla="*/ 263697 h 384801"/>
                    <a:gd name="connsiteX13" fmla="*/ 377330 w 606782"/>
                    <a:gd name="connsiteY13" fmla="*/ 244647 h 384801"/>
                    <a:gd name="connsiteX0" fmla="*/ 377330 w 606782"/>
                    <a:gd name="connsiteY0" fmla="*/ 244647 h 384801"/>
                    <a:gd name="connsiteX1" fmla="*/ 291892 w 606782"/>
                    <a:gd name="connsiteY1" fmla="*/ 154667 h 384801"/>
                    <a:gd name="connsiteX2" fmla="*/ 211459 w 606782"/>
                    <a:gd name="connsiteY2" fmla="*/ 44600 h 384801"/>
                    <a:gd name="connsiteX3" fmla="*/ 139494 w 606782"/>
                    <a:gd name="connsiteY3" fmla="*/ 6501 h 384801"/>
                    <a:gd name="connsiteX4" fmla="*/ 33 w 606782"/>
                    <a:gd name="connsiteY4" fmla="*/ 23985 h 384801"/>
                    <a:gd name="connsiteX5" fmla="*/ 126505 w 606782"/>
                    <a:gd name="connsiteY5" fmla="*/ 144635 h 384801"/>
                    <a:gd name="connsiteX6" fmla="*/ 122560 w 606782"/>
                    <a:gd name="connsiteY6" fmla="*/ 150434 h 384801"/>
                    <a:gd name="connsiteX7" fmla="*/ 382092 w 606782"/>
                    <a:gd name="connsiteY7" fmla="*/ 368472 h 384801"/>
                    <a:gd name="connsiteX8" fmla="*/ 467817 w 606782"/>
                    <a:gd name="connsiteY8" fmla="*/ 368472 h 384801"/>
                    <a:gd name="connsiteX9" fmla="*/ 567830 w 606782"/>
                    <a:gd name="connsiteY9" fmla="*/ 363710 h 384801"/>
                    <a:gd name="connsiteX10" fmla="*/ 605930 w 606782"/>
                    <a:gd name="connsiteY10" fmla="*/ 306560 h 384801"/>
                    <a:gd name="connsiteX11" fmla="*/ 586880 w 606782"/>
                    <a:gd name="connsiteY11" fmla="*/ 258935 h 384801"/>
                    <a:gd name="connsiteX12" fmla="*/ 505917 w 606782"/>
                    <a:gd name="connsiteY12" fmla="*/ 225597 h 384801"/>
                    <a:gd name="connsiteX13" fmla="*/ 463055 w 606782"/>
                    <a:gd name="connsiteY13" fmla="*/ 263697 h 384801"/>
                    <a:gd name="connsiteX14" fmla="*/ 377330 w 606782"/>
                    <a:gd name="connsiteY14" fmla="*/ 244647 h 384801"/>
                    <a:gd name="connsiteX0" fmla="*/ 377330 w 606782"/>
                    <a:gd name="connsiteY0" fmla="*/ 244647 h 384801"/>
                    <a:gd name="connsiteX1" fmla="*/ 300359 w 606782"/>
                    <a:gd name="connsiteY1" fmla="*/ 40367 h 384801"/>
                    <a:gd name="connsiteX2" fmla="*/ 211459 w 606782"/>
                    <a:gd name="connsiteY2" fmla="*/ 44600 h 384801"/>
                    <a:gd name="connsiteX3" fmla="*/ 139494 w 606782"/>
                    <a:gd name="connsiteY3" fmla="*/ 6501 h 384801"/>
                    <a:gd name="connsiteX4" fmla="*/ 33 w 606782"/>
                    <a:gd name="connsiteY4" fmla="*/ 23985 h 384801"/>
                    <a:gd name="connsiteX5" fmla="*/ 126505 w 606782"/>
                    <a:gd name="connsiteY5" fmla="*/ 144635 h 384801"/>
                    <a:gd name="connsiteX6" fmla="*/ 122560 w 606782"/>
                    <a:gd name="connsiteY6" fmla="*/ 150434 h 384801"/>
                    <a:gd name="connsiteX7" fmla="*/ 382092 w 606782"/>
                    <a:gd name="connsiteY7" fmla="*/ 368472 h 384801"/>
                    <a:gd name="connsiteX8" fmla="*/ 467817 w 606782"/>
                    <a:gd name="connsiteY8" fmla="*/ 368472 h 384801"/>
                    <a:gd name="connsiteX9" fmla="*/ 567830 w 606782"/>
                    <a:gd name="connsiteY9" fmla="*/ 363710 h 384801"/>
                    <a:gd name="connsiteX10" fmla="*/ 605930 w 606782"/>
                    <a:gd name="connsiteY10" fmla="*/ 306560 h 384801"/>
                    <a:gd name="connsiteX11" fmla="*/ 586880 w 606782"/>
                    <a:gd name="connsiteY11" fmla="*/ 258935 h 384801"/>
                    <a:gd name="connsiteX12" fmla="*/ 505917 w 606782"/>
                    <a:gd name="connsiteY12" fmla="*/ 225597 h 384801"/>
                    <a:gd name="connsiteX13" fmla="*/ 463055 w 606782"/>
                    <a:gd name="connsiteY13" fmla="*/ 263697 h 384801"/>
                    <a:gd name="connsiteX14" fmla="*/ 377330 w 606782"/>
                    <a:gd name="connsiteY14" fmla="*/ 244647 h 384801"/>
                    <a:gd name="connsiteX0" fmla="*/ 411196 w 606782"/>
                    <a:gd name="connsiteY0" fmla="*/ 83780 h 384801"/>
                    <a:gd name="connsiteX1" fmla="*/ 300359 w 606782"/>
                    <a:gd name="connsiteY1" fmla="*/ 40367 h 384801"/>
                    <a:gd name="connsiteX2" fmla="*/ 211459 w 606782"/>
                    <a:gd name="connsiteY2" fmla="*/ 44600 h 384801"/>
                    <a:gd name="connsiteX3" fmla="*/ 139494 w 606782"/>
                    <a:gd name="connsiteY3" fmla="*/ 6501 h 384801"/>
                    <a:gd name="connsiteX4" fmla="*/ 33 w 606782"/>
                    <a:gd name="connsiteY4" fmla="*/ 23985 h 384801"/>
                    <a:gd name="connsiteX5" fmla="*/ 126505 w 606782"/>
                    <a:gd name="connsiteY5" fmla="*/ 144635 h 384801"/>
                    <a:gd name="connsiteX6" fmla="*/ 122560 w 606782"/>
                    <a:gd name="connsiteY6" fmla="*/ 150434 h 384801"/>
                    <a:gd name="connsiteX7" fmla="*/ 382092 w 606782"/>
                    <a:gd name="connsiteY7" fmla="*/ 368472 h 384801"/>
                    <a:gd name="connsiteX8" fmla="*/ 467817 w 606782"/>
                    <a:gd name="connsiteY8" fmla="*/ 368472 h 384801"/>
                    <a:gd name="connsiteX9" fmla="*/ 567830 w 606782"/>
                    <a:gd name="connsiteY9" fmla="*/ 363710 h 384801"/>
                    <a:gd name="connsiteX10" fmla="*/ 605930 w 606782"/>
                    <a:gd name="connsiteY10" fmla="*/ 306560 h 384801"/>
                    <a:gd name="connsiteX11" fmla="*/ 586880 w 606782"/>
                    <a:gd name="connsiteY11" fmla="*/ 258935 h 384801"/>
                    <a:gd name="connsiteX12" fmla="*/ 505917 w 606782"/>
                    <a:gd name="connsiteY12" fmla="*/ 225597 h 384801"/>
                    <a:gd name="connsiteX13" fmla="*/ 463055 w 606782"/>
                    <a:gd name="connsiteY13" fmla="*/ 263697 h 384801"/>
                    <a:gd name="connsiteX14" fmla="*/ 411196 w 606782"/>
                    <a:gd name="connsiteY14" fmla="*/ 83780 h 384801"/>
                    <a:gd name="connsiteX0" fmla="*/ 411196 w 606782"/>
                    <a:gd name="connsiteY0" fmla="*/ 83780 h 384801"/>
                    <a:gd name="connsiteX1" fmla="*/ 300359 w 606782"/>
                    <a:gd name="connsiteY1" fmla="*/ 40367 h 384801"/>
                    <a:gd name="connsiteX2" fmla="*/ 211459 w 606782"/>
                    <a:gd name="connsiteY2" fmla="*/ 44600 h 384801"/>
                    <a:gd name="connsiteX3" fmla="*/ 139494 w 606782"/>
                    <a:gd name="connsiteY3" fmla="*/ 6501 h 384801"/>
                    <a:gd name="connsiteX4" fmla="*/ 33 w 606782"/>
                    <a:gd name="connsiteY4" fmla="*/ 23985 h 384801"/>
                    <a:gd name="connsiteX5" fmla="*/ 126505 w 606782"/>
                    <a:gd name="connsiteY5" fmla="*/ 144635 h 384801"/>
                    <a:gd name="connsiteX6" fmla="*/ 122560 w 606782"/>
                    <a:gd name="connsiteY6" fmla="*/ 150434 h 384801"/>
                    <a:gd name="connsiteX7" fmla="*/ 382092 w 606782"/>
                    <a:gd name="connsiteY7" fmla="*/ 368472 h 384801"/>
                    <a:gd name="connsiteX8" fmla="*/ 467817 w 606782"/>
                    <a:gd name="connsiteY8" fmla="*/ 368472 h 384801"/>
                    <a:gd name="connsiteX9" fmla="*/ 567830 w 606782"/>
                    <a:gd name="connsiteY9" fmla="*/ 363710 h 384801"/>
                    <a:gd name="connsiteX10" fmla="*/ 605930 w 606782"/>
                    <a:gd name="connsiteY10" fmla="*/ 306560 h 384801"/>
                    <a:gd name="connsiteX11" fmla="*/ 586880 w 606782"/>
                    <a:gd name="connsiteY11" fmla="*/ 258935 h 384801"/>
                    <a:gd name="connsiteX12" fmla="*/ 505917 w 606782"/>
                    <a:gd name="connsiteY12" fmla="*/ 225597 h 384801"/>
                    <a:gd name="connsiteX13" fmla="*/ 488455 w 606782"/>
                    <a:gd name="connsiteY13" fmla="*/ 170564 h 384801"/>
                    <a:gd name="connsiteX14" fmla="*/ 411196 w 606782"/>
                    <a:gd name="connsiteY14" fmla="*/ 83780 h 384801"/>
                    <a:gd name="connsiteX0" fmla="*/ 411196 w 606452"/>
                    <a:gd name="connsiteY0" fmla="*/ 83780 h 384801"/>
                    <a:gd name="connsiteX1" fmla="*/ 300359 w 606452"/>
                    <a:gd name="connsiteY1" fmla="*/ 40367 h 384801"/>
                    <a:gd name="connsiteX2" fmla="*/ 211459 w 606452"/>
                    <a:gd name="connsiteY2" fmla="*/ 44600 h 384801"/>
                    <a:gd name="connsiteX3" fmla="*/ 139494 w 606452"/>
                    <a:gd name="connsiteY3" fmla="*/ 6501 h 384801"/>
                    <a:gd name="connsiteX4" fmla="*/ 33 w 606452"/>
                    <a:gd name="connsiteY4" fmla="*/ 23985 h 384801"/>
                    <a:gd name="connsiteX5" fmla="*/ 126505 w 606452"/>
                    <a:gd name="connsiteY5" fmla="*/ 144635 h 384801"/>
                    <a:gd name="connsiteX6" fmla="*/ 122560 w 606452"/>
                    <a:gd name="connsiteY6" fmla="*/ 150434 h 384801"/>
                    <a:gd name="connsiteX7" fmla="*/ 382092 w 606452"/>
                    <a:gd name="connsiteY7" fmla="*/ 368472 h 384801"/>
                    <a:gd name="connsiteX8" fmla="*/ 467817 w 606452"/>
                    <a:gd name="connsiteY8" fmla="*/ 368472 h 384801"/>
                    <a:gd name="connsiteX9" fmla="*/ 567830 w 606452"/>
                    <a:gd name="connsiteY9" fmla="*/ 363710 h 384801"/>
                    <a:gd name="connsiteX10" fmla="*/ 605930 w 606452"/>
                    <a:gd name="connsiteY10" fmla="*/ 306560 h 384801"/>
                    <a:gd name="connsiteX11" fmla="*/ 586880 w 606452"/>
                    <a:gd name="connsiteY11" fmla="*/ 258935 h 384801"/>
                    <a:gd name="connsiteX12" fmla="*/ 544017 w 606452"/>
                    <a:gd name="connsiteY12" fmla="*/ 225597 h 384801"/>
                    <a:gd name="connsiteX13" fmla="*/ 488455 w 606452"/>
                    <a:gd name="connsiteY13" fmla="*/ 170564 h 384801"/>
                    <a:gd name="connsiteX14" fmla="*/ 411196 w 606452"/>
                    <a:gd name="connsiteY14" fmla="*/ 83780 h 384801"/>
                    <a:gd name="connsiteX0" fmla="*/ 411196 w 627333"/>
                    <a:gd name="connsiteY0" fmla="*/ 83780 h 591237"/>
                    <a:gd name="connsiteX1" fmla="*/ 300359 w 627333"/>
                    <a:gd name="connsiteY1" fmla="*/ 40367 h 591237"/>
                    <a:gd name="connsiteX2" fmla="*/ 211459 w 627333"/>
                    <a:gd name="connsiteY2" fmla="*/ 44600 h 591237"/>
                    <a:gd name="connsiteX3" fmla="*/ 139494 w 627333"/>
                    <a:gd name="connsiteY3" fmla="*/ 6501 h 591237"/>
                    <a:gd name="connsiteX4" fmla="*/ 33 w 627333"/>
                    <a:gd name="connsiteY4" fmla="*/ 23985 h 591237"/>
                    <a:gd name="connsiteX5" fmla="*/ 126505 w 627333"/>
                    <a:gd name="connsiteY5" fmla="*/ 144635 h 591237"/>
                    <a:gd name="connsiteX6" fmla="*/ 122560 w 627333"/>
                    <a:gd name="connsiteY6" fmla="*/ 150434 h 591237"/>
                    <a:gd name="connsiteX7" fmla="*/ 382092 w 627333"/>
                    <a:gd name="connsiteY7" fmla="*/ 368472 h 591237"/>
                    <a:gd name="connsiteX8" fmla="*/ 467817 w 627333"/>
                    <a:gd name="connsiteY8" fmla="*/ 368472 h 591237"/>
                    <a:gd name="connsiteX9" fmla="*/ 567830 w 627333"/>
                    <a:gd name="connsiteY9" fmla="*/ 363710 h 591237"/>
                    <a:gd name="connsiteX10" fmla="*/ 627097 w 627333"/>
                    <a:gd name="connsiteY10" fmla="*/ 590194 h 591237"/>
                    <a:gd name="connsiteX11" fmla="*/ 586880 w 627333"/>
                    <a:gd name="connsiteY11" fmla="*/ 258935 h 591237"/>
                    <a:gd name="connsiteX12" fmla="*/ 544017 w 627333"/>
                    <a:gd name="connsiteY12" fmla="*/ 225597 h 591237"/>
                    <a:gd name="connsiteX13" fmla="*/ 488455 w 627333"/>
                    <a:gd name="connsiteY13" fmla="*/ 170564 h 591237"/>
                    <a:gd name="connsiteX14" fmla="*/ 411196 w 627333"/>
                    <a:gd name="connsiteY14" fmla="*/ 83780 h 591237"/>
                    <a:gd name="connsiteX0" fmla="*/ 411196 w 662368"/>
                    <a:gd name="connsiteY0" fmla="*/ 83780 h 590810"/>
                    <a:gd name="connsiteX1" fmla="*/ 300359 w 662368"/>
                    <a:gd name="connsiteY1" fmla="*/ 40367 h 590810"/>
                    <a:gd name="connsiteX2" fmla="*/ 211459 w 662368"/>
                    <a:gd name="connsiteY2" fmla="*/ 44600 h 590810"/>
                    <a:gd name="connsiteX3" fmla="*/ 139494 w 662368"/>
                    <a:gd name="connsiteY3" fmla="*/ 6501 h 590810"/>
                    <a:gd name="connsiteX4" fmla="*/ 33 w 662368"/>
                    <a:gd name="connsiteY4" fmla="*/ 23985 h 590810"/>
                    <a:gd name="connsiteX5" fmla="*/ 126505 w 662368"/>
                    <a:gd name="connsiteY5" fmla="*/ 144635 h 590810"/>
                    <a:gd name="connsiteX6" fmla="*/ 122560 w 662368"/>
                    <a:gd name="connsiteY6" fmla="*/ 150434 h 590810"/>
                    <a:gd name="connsiteX7" fmla="*/ 382092 w 662368"/>
                    <a:gd name="connsiteY7" fmla="*/ 368472 h 590810"/>
                    <a:gd name="connsiteX8" fmla="*/ 467817 w 662368"/>
                    <a:gd name="connsiteY8" fmla="*/ 368472 h 590810"/>
                    <a:gd name="connsiteX9" fmla="*/ 567830 w 662368"/>
                    <a:gd name="connsiteY9" fmla="*/ 363710 h 590810"/>
                    <a:gd name="connsiteX10" fmla="*/ 627097 w 662368"/>
                    <a:gd name="connsiteY10" fmla="*/ 590194 h 590810"/>
                    <a:gd name="connsiteX11" fmla="*/ 658847 w 662368"/>
                    <a:gd name="connsiteY11" fmla="*/ 424035 h 590810"/>
                    <a:gd name="connsiteX12" fmla="*/ 544017 w 662368"/>
                    <a:gd name="connsiteY12" fmla="*/ 225597 h 590810"/>
                    <a:gd name="connsiteX13" fmla="*/ 488455 w 662368"/>
                    <a:gd name="connsiteY13" fmla="*/ 170564 h 590810"/>
                    <a:gd name="connsiteX14" fmla="*/ 411196 w 662368"/>
                    <a:gd name="connsiteY14" fmla="*/ 83780 h 590810"/>
                    <a:gd name="connsiteX0" fmla="*/ 411196 w 776919"/>
                    <a:gd name="connsiteY0" fmla="*/ 83780 h 478441"/>
                    <a:gd name="connsiteX1" fmla="*/ 300359 w 776919"/>
                    <a:gd name="connsiteY1" fmla="*/ 40367 h 478441"/>
                    <a:gd name="connsiteX2" fmla="*/ 211459 w 776919"/>
                    <a:gd name="connsiteY2" fmla="*/ 44600 h 478441"/>
                    <a:gd name="connsiteX3" fmla="*/ 139494 w 776919"/>
                    <a:gd name="connsiteY3" fmla="*/ 6501 h 478441"/>
                    <a:gd name="connsiteX4" fmla="*/ 33 w 776919"/>
                    <a:gd name="connsiteY4" fmla="*/ 23985 h 478441"/>
                    <a:gd name="connsiteX5" fmla="*/ 126505 w 776919"/>
                    <a:gd name="connsiteY5" fmla="*/ 144635 h 478441"/>
                    <a:gd name="connsiteX6" fmla="*/ 122560 w 776919"/>
                    <a:gd name="connsiteY6" fmla="*/ 150434 h 478441"/>
                    <a:gd name="connsiteX7" fmla="*/ 382092 w 776919"/>
                    <a:gd name="connsiteY7" fmla="*/ 368472 h 478441"/>
                    <a:gd name="connsiteX8" fmla="*/ 467817 w 776919"/>
                    <a:gd name="connsiteY8" fmla="*/ 368472 h 478441"/>
                    <a:gd name="connsiteX9" fmla="*/ 567830 w 776919"/>
                    <a:gd name="connsiteY9" fmla="*/ 363710 h 478441"/>
                    <a:gd name="connsiteX10" fmla="*/ 775264 w 776919"/>
                    <a:gd name="connsiteY10" fmla="*/ 475894 h 478441"/>
                    <a:gd name="connsiteX11" fmla="*/ 658847 w 776919"/>
                    <a:gd name="connsiteY11" fmla="*/ 424035 h 478441"/>
                    <a:gd name="connsiteX12" fmla="*/ 544017 w 776919"/>
                    <a:gd name="connsiteY12" fmla="*/ 225597 h 478441"/>
                    <a:gd name="connsiteX13" fmla="*/ 488455 w 776919"/>
                    <a:gd name="connsiteY13" fmla="*/ 170564 h 478441"/>
                    <a:gd name="connsiteX14" fmla="*/ 411196 w 776919"/>
                    <a:gd name="connsiteY14" fmla="*/ 83780 h 478441"/>
                    <a:gd name="connsiteX0" fmla="*/ 411196 w 780120"/>
                    <a:gd name="connsiteY0" fmla="*/ 83780 h 682455"/>
                    <a:gd name="connsiteX1" fmla="*/ 300359 w 780120"/>
                    <a:gd name="connsiteY1" fmla="*/ 40367 h 682455"/>
                    <a:gd name="connsiteX2" fmla="*/ 211459 w 780120"/>
                    <a:gd name="connsiteY2" fmla="*/ 44600 h 682455"/>
                    <a:gd name="connsiteX3" fmla="*/ 139494 w 780120"/>
                    <a:gd name="connsiteY3" fmla="*/ 6501 h 682455"/>
                    <a:gd name="connsiteX4" fmla="*/ 33 w 780120"/>
                    <a:gd name="connsiteY4" fmla="*/ 23985 h 682455"/>
                    <a:gd name="connsiteX5" fmla="*/ 126505 w 780120"/>
                    <a:gd name="connsiteY5" fmla="*/ 144635 h 682455"/>
                    <a:gd name="connsiteX6" fmla="*/ 122560 w 780120"/>
                    <a:gd name="connsiteY6" fmla="*/ 150434 h 682455"/>
                    <a:gd name="connsiteX7" fmla="*/ 382092 w 780120"/>
                    <a:gd name="connsiteY7" fmla="*/ 368472 h 682455"/>
                    <a:gd name="connsiteX8" fmla="*/ 467817 w 780120"/>
                    <a:gd name="connsiteY8" fmla="*/ 368472 h 682455"/>
                    <a:gd name="connsiteX9" fmla="*/ 728696 w 780120"/>
                    <a:gd name="connsiteY9" fmla="*/ 681210 h 682455"/>
                    <a:gd name="connsiteX10" fmla="*/ 775264 w 780120"/>
                    <a:gd name="connsiteY10" fmla="*/ 475894 h 682455"/>
                    <a:gd name="connsiteX11" fmla="*/ 658847 w 780120"/>
                    <a:gd name="connsiteY11" fmla="*/ 424035 h 682455"/>
                    <a:gd name="connsiteX12" fmla="*/ 544017 w 780120"/>
                    <a:gd name="connsiteY12" fmla="*/ 225597 h 682455"/>
                    <a:gd name="connsiteX13" fmla="*/ 488455 w 780120"/>
                    <a:gd name="connsiteY13" fmla="*/ 170564 h 682455"/>
                    <a:gd name="connsiteX14" fmla="*/ 411196 w 780120"/>
                    <a:gd name="connsiteY14" fmla="*/ 83780 h 682455"/>
                    <a:gd name="connsiteX0" fmla="*/ 411196 w 778659"/>
                    <a:gd name="connsiteY0" fmla="*/ 83780 h 683721"/>
                    <a:gd name="connsiteX1" fmla="*/ 300359 w 778659"/>
                    <a:gd name="connsiteY1" fmla="*/ 40367 h 683721"/>
                    <a:gd name="connsiteX2" fmla="*/ 211459 w 778659"/>
                    <a:gd name="connsiteY2" fmla="*/ 44600 h 683721"/>
                    <a:gd name="connsiteX3" fmla="*/ 139494 w 778659"/>
                    <a:gd name="connsiteY3" fmla="*/ 6501 h 683721"/>
                    <a:gd name="connsiteX4" fmla="*/ 33 w 778659"/>
                    <a:gd name="connsiteY4" fmla="*/ 23985 h 683721"/>
                    <a:gd name="connsiteX5" fmla="*/ 126505 w 778659"/>
                    <a:gd name="connsiteY5" fmla="*/ 144635 h 683721"/>
                    <a:gd name="connsiteX6" fmla="*/ 122560 w 778659"/>
                    <a:gd name="connsiteY6" fmla="*/ 150434 h 683721"/>
                    <a:gd name="connsiteX7" fmla="*/ 382092 w 778659"/>
                    <a:gd name="connsiteY7" fmla="*/ 368472 h 683721"/>
                    <a:gd name="connsiteX8" fmla="*/ 539784 w 778659"/>
                    <a:gd name="connsiteY8" fmla="*/ 575906 h 683721"/>
                    <a:gd name="connsiteX9" fmla="*/ 728696 w 778659"/>
                    <a:gd name="connsiteY9" fmla="*/ 681210 h 683721"/>
                    <a:gd name="connsiteX10" fmla="*/ 775264 w 778659"/>
                    <a:gd name="connsiteY10" fmla="*/ 475894 h 683721"/>
                    <a:gd name="connsiteX11" fmla="*/ 658847 w 778659"/>
                    <a:gd name="connsiteY11" fmla="*/ 424035 h 683721"/>
                    <a:gd name="connsiteX12" fmla="*/ 544017 w 778659"/>
                    <a:gd name="connsiteY12" fmla="*/ 225597 h 683721"/>
                    <a:gd name="connsiteX13" fmla="*/ 488455 w 778659"/>
                    <a:gd name="connsiteY13" fmla="*/ 170564 h 683721"/>
                    <a:gd name="connsiteX14" fmla="*/ 411196 w 778659"/>
                    <a:gd name="connsiteY14" fmla="*/ 83780 h 683721"/>
                    <a:gd name="connsiteX0" fmla="*/ 411196 w 780341"/>
                    <a:gd name="connsiteY0" fmla="*/ 83780 h 716957"/>
                    <a:gd name="connsiteX1" fmla="*/ 300359 w 780341"/>
                    <a:gd name="connsiteY1" fmla="*/ 40367 h 716957"/>
                    <a:gd name="connsiteX2" fmla="*/ 211459 w 780341"/>
                    <a:gd name="connsiteY2" fmla="*/ 44600 h 716957"/>
                    <a:gd name="connsiteX3" fmla="*/ 139494 w 780341"/>
                    <a:gd name="connsiteY3" fmla="*/ 6501 h 716957"/>
                    <a:gd name="connsiteX4" fmla="*/ 33 w 780341"/>
                    <a:gd name="connsiteY4" fmla="*/ 23985 h 716957"/>
                    <a:gd name="connsiteX5" fmla="*/ 126505 w 780341"/>
                    <a:gd name="connsiteY5" fmla="*/ 144635 h 716957"/>
                    <a:gd name="connsiteX6" fmla="*/ 122560 w 780341"/>
                    <a:gd name="connsiteY6" fmla="*/ 150434 h 716957"/>
                    <a:gd name="connsiteX7" fmla="*/ 382092 w 780341"/>
                    <a:gd name="connsiteY7" fmla="*/ 368472 h 716957"/>
                    <a:gd name="connsiteX8" fmla="*/ 539784 w 780341"/>
                    <a:gd name="connsiteY8" fmla="*/ 575906 h 716957"/>
                    <a:gd name="connsiteX9" fmla="*/ 737163 w 780341"/>
                    <a:gd name="connsiteY9" fmla="*/ 715077 h 716957"/>
                    <a:gd name="connsiteX10" fmla="*/ 775264 w 780341"/>
                    <a:gd name="connsiteY10" fmla="*/ 475894 h 716957"/>
                    <a:gd name="connsiteX11" fmla="*/ 658847 w 780341"/>
                    <a:gd name="connsiteY11" fmla="*/ 424035 h 716957"/>
                    <a:gd name="connsiteX12" fmla="*/ 544017 w 780341"/>
                    <a:gd name="connsiteY12" fmla="*/ 225597 h 716957"/>
                    <a:gd name="connsiteX13" fmla="*/ 488455 w 780341"/>
                    <a:gd name="connsiteY13" fmla="*/ 170564 h 716957"/>
                    <a:gd name="connsiteX14" fmla="*/ 411196 w 780341"/>
                    <a:gd name="connsiteY14" fmla="*/ 83780 h 716957"/>
                    <a:gd name="connsiteX0" fmla="*/ 411196 w 779134"/>
                    <a:gd name="connsiteY0" fmla="*/ 83780 h 730308"/>
                    <a:gd name="connsiteX1" fmla="*/ 300359 w 779134"/>
                    <a:gd name="connsiteY1" fmla="*/ 40367 h 730308"/>
                    <a:gd name="connsiteX2" fmla="*/ 211459 w 779134"/>
                    <a:gd name="connsiteY2" fmla="*/ 44600 h 730308"/>
                    <a:gd name="connsiteX3" fmla="*/ 139494 w 779134"/>
                    <a:gd name="connsiteY3" fmla="*/ 6501 h 730308"/>
                    <a:gd name="connsiteX4" fmla="*/ 33 w 779134"/>
                    <a:gd name="connsiteY4" fmla="*/ 23985 h 730308"/>
                    <a:gd name="connsiteX5" fmla="*/ 126505 w 779134"/>
                    <a:gd name="connsiteY5" fmla="*/ 144635 h 730308"/>
                    <a:gd name="connsiteX6" fmla="*/ 122560 w 779134"/>
                    <a:gd name="connsiteY6" fmla="*/ 150434 h 730308"/>
                    <a:gd name="connsiteX7" fmla="*/ 382092 w 779134"/>
                    <a:gd name="connsiteY7" fmla="*/ 368472 h 730308"/>
                    <a:gd name="connsiteX8" fmla="*/ 599050 w 779134"/>
                    <a:gd name="connsiteY8" fmla="*/ 669039 h 730308"/>
                    <a:gd name="connsiteX9" fmla="*/ 737163 w 779134"/>
                    <a:gd name="connsiteY9" fmla="*/ 715077 h 730308"/>
                    <a:gd name="connsiteX10" fmla="*/ 775264 w 779134"/>
                    <a:gd name="connsiteY10" fmla="*/ 475894 h 730308"/>
                    <a:gd name="connsiteX11" fmla="*/ 658847 w 779134"/>
                    <a:gd name="connsiteY11" fmla="*/ 424035 h 730308"/>
                    <a:gd name="connsiteX12" fmla="*/ 544017 w 779134"/>
                    <a:gd name="connsiteY12" fmla="*/ 225597 h 730308"/>
                    <a:gd name="connsiteX13" fmla="*/ 488455 w 779134"/>
                    <a:gd name="connsiteY13" fmla="*/ 170564 h 730308"/>
                    <a:gd name="connsiteX14" fmla="*/ 411196 w 779134"/>
                    <a:gd name="connsiteY14" fmla="*/ 83780 h 730308"/>
                    <a:gd name="connsiteX0" fmla="*/ 411196 w 779134"/>
                    <a:gd name="connsiteY0" fmla="*/ 83780 h 739395"/>
                    <a:gd name="connsiteX1" fmla="*/ 300359 w 779134"/>
                    <a:gd name="connsiteY1" fmla="*/ 40367 h 739395"/>
                    <a:gd name="connsiteX2" fmla="*/ 211459 w 779134"/>
                    <a:gd name="connsiteY2" fmla="*/ 44600 h 739395"/>
                    <a:gd name="connsiteX3" fmla="*/ 139494 w 779134"/>
                    <a:gd name="connsiteY3" fmla="*/ 6501 h 739395"/>
                    <a:gd name="connsiteX4" fmla="*/ 33 w 779134"/>
                    <a:gd name="connsiteY4" fmla="*/ 23985 h 739395"/>
                    <a:gd name="connsiteX5" fmla="*/ 126505 w 779134"/>
                    <a:gd name="connsiteY5" fmla="*/ 144635 h 739395"/>
                    <a:gd name="connsiteX6" fmla="*/ 122560 w 779134"/>
                    <a:gd name="connsiteY6" fmla="*/ 150434 h 739395"/>
                    <a:gd name="connsiteX7" fmla="*/ 382092 w 779134"/>
                    <a:gd name="connsiteY7" fmla="*/ 368472 h 739395"/>
                    <a:gd name="connsiteX8" fmla="*/ 599050 w 779134"/>
                    <a:gd name="connsiteY8" fmla="*/ 669039 h 739395"/>
                    <a:gd name="connsiteX9" fmla="*/ 737163 w 779134"/>
                    <a:gd name="connsiteY9" fmla="*/ 715077 h 739395"/>
                    <a:gd name="connsiteX10" fmla="*/ 775264 w 779134"/>
                    <a:gd name="connsiteY10" fmla="*/ 353127 h 739395"/>
                    <a:gd name="connsiteX11" fmla="*/ 658847 w 779134"/>
                    <a:gd name="connsiteY11" fmla="*/ 424035 h 739395"/>
                    <a:gd name="connsiteX12" fmla="*/ 544017 w 779134"/>
                    <a:gd name="connsiteY12" fmla="*/ 225597 h 739395"/>
                    <a:gd name="connsiteX13" fmla="*/ 488455 w 779134"/>
                    <a:gd name="connsiteY13" fmla="*/ 170564 h 739395"/>
                    <a:gd name="connsiteX14" fmla="*/ 411196 w 779134"/>
                    <a:gd name="connsiteY14" fmla="*/ 83780 h 739395"/>
                    <a:gd name="connsiteX0" fmla="*/ 411196 w 782355"/>
                    <a:gd name="connsiteY0" fmla="*/ 83780 h 725573"/>
                    <a:gd name="connsiteX1" fmla="*/ 300359 w 782355"/>
                    <a:gd name="connsiteY1" fmla="*/ 40367 h 725573"/>
                    <a:gd name="connsiteX2" fmla="*/ 211459 w 782355"/>
                    <a:gd name="connsiteY2" fmla="*/ 44600 h 725573"/>
                    <a:gd name="connsiteX3" fmla="*/ 139494 w 782355"/>
                    <a:gd name="connsiteY3" fmla="*/ 6501 h 725573"/>
                    <a:gd name="connsiteX4" fmla="*/ 33 w 782355"/>
                    <a:gd name="connsiteY4" fmla="*/ 23985 h 725573"/>
                    <a:gd name="connsiteX5" fmla="*/ 126505 w 782355"/>
                    <a:gd name="connsiteY5" fmla="*/ 144635 h 725573"/>
                    <a:gd name="connsiteX6" fmla="*/ 122560 w 782355"/>
                    <a:gd name="connsiteY6" fmla="*/ 150434 h 725573"/>
                    <a:gd name="connsiteX7" fmla="*/ 382092 w 782355"/>
                    <a:gd name="connsiteY7" fmla="*/ 368472 h 725573"/>
                    <a:gd name="connsiteX8" fmla="*/ 599050 w 782355"/>
                    <a:gd name="connsiteY8" fmla="*/ 669039 h 725573"/>
                    <a:gd name="connsiteX9" fmla="*/ 737163 w 782355"/>
                    <a:gd name="connsiteY9" fmla="*/ 715077 h 725573"/>
                    <a:gd name="connsiteX10" fmla="*/ 766024 w 782355"/>
                    <a:gd name="connsiteY10" fmla="*/ 539901 h 725573"/>
                    <a:gd name="connsiteX11" fmla="*/ 775264 w 782355"/>
                    <a:gd name="connsiteY11" fmla="*/ 353127 h 725573"/>
                    <a:gd name="connsiteX12" fmla="*/ 658847 w 782355"/>
                    <a:gd name="connsiteY12" fmla="*/ 424035 h 725573"/>
                    <a:gd name="connsiteX13" fmla="*/ 544017 w 782355"/>
                    <a:gd name="connsiteY13" fmla="*/ 225597 h 725573"/>
                    <a:gd name="connsiteX14" fmla="*/ 488455 w 782355"/>
                    <a:gd name="connsiteY14" fmla="*/ 170564 h 725573"/>
                    <a:gd name="connsiteX15" fmla="*/ 411196 w 782355"/>
                    <a:gd name="connsiteY15" fmla="*/ 83780 h 725573"/>
                    <a:gd name="connsiteX0" fmla="*/ 411196 w 834499"/>
                    <a:gd name="connsiteY0" fmla="*/ 83780 h 727452"/>
                    <a:gd name="connsiteX1" fmla="*/ 300359 w 834499"/>
                    <a:gd name="connsiteY1" fmla="*/ 40367 h 727452"/>
                    <a:gd name="connsiteX2" fmla="*/ 211459 w 834499"/>
                    <a:gd name="connsiteY2" fmla="*/ 44600 h 727452"/>
                    <a:gd name="connsiteX3" fmla="*/ 139494 w 834499"/>
                    <a:gd name="connsiteY3" fmla="*/ 6501 h 727452"/>
                    <a:gd name="connsiteX4" fmla="*/ 33 w 834499"/>
                    <a:gd name="connsiteY4" fmla="*/ 23985 h 727452"/>
                    <a:gd name="connsiteX5" fmla="*/ 126505 w 834499"/>
                    <a:gd name="connsiteY5" fmla="*/ 144635 h 727452"/>
                    <a:gd name="connsiteX6" fmla="*/ 122560 w 834499"/>
                    <a:gd name="connsiteY6" fmla="*/ 150434 h 727452"/>
                    <a:gd name="connsiteX7" fmla="*/ 382092 w 834499"/>
                    <a:gd name="connsiteY7" fmla="*/ 368472 h 727452"/>
                    <a:gd name="connsiteX8" fmla="*/ 599050 w 834499"/>
                    <a:gd name="connsiteY8" fmla="*/ 669039 h 727452"/>
                    <a:gd name="connsiteX9" fmla="*/ 737163 w 834499"/>
                    <a:gd name="connsiteY9" fmla="*/ 715077 h 727452"/>
                    <a:gd name="connsiteX10" fmla="*/ 833758 w 834499"/>
                    <a:gd name="connsiteY10" fmla="*/ 514501 h 727452"/>
                    <a:gd name="connsiteX11" fmla="*/ 775264 w 834499"/>
                    <a:gd name="connsiteY11" fmla="*/ 353127 h 727452"/>
                    <a:gd name="connsiteX12" fmla="*/ 658847 w 834499"/>
                    <a:gd name="connsiteY12" fmla="*/ 424035 h 727452"/>
                    <a:gd name="connsiteX13" fmla="*/ 544017 w 834499"/>
                    <a:gd name="connsiteY13" fmla="*/ 225597 h 727452"/>
                    <a:gd name="connsiteX14" fmla="*/ 488455 w 834499"/>
                    <a:gd name="connsiteY14" fmla="*/ 170564 h 727452"/>
                    <a:gd name="connsiteX15" fmla="*/ 411196 w 834499"/>
                    <a:gd name="connsiteY15" fmla="*/ 83780 h 727452"/>
                    <a:gd name="connsiteX0" fmla="*/ 411196 w 833764"/>
                    <a:gd name="connsiteY0" fmla="*/ 83780 h 717452"/>
                    <a:gd name="connsiteX1" fmla="*/ 300359 w 833764"/>
                    <a:gd name="connsiteY1" fmla="*/ 40367 h 717452"/>
                    <a:gd name="connsiteX2" fmla="*/ 211459 w 833764"/>
                    <a:gd name="connsiteY2" fmla="*/ 44600 h 717452"/>
                    <a:gd name="connsiteX3" fmla="*/ 139494 w 833764"/>
                    <a:gd name="connsiteY3" fmla="*/ 6501 h 717452"/>
                    <a:gd name="connsiteX4" fmla="*/ 33 w 833764"/>
                    <a:gd name="connsiteY4" fmla="*/ 23985 h 717452"/>
                    <a:gd name="connsiteX5" fmla="*/ 126505 w 833764"/>
                    <a:gd name="connsiteY5" fmla="*/ 144635 h 717452"/>
                    <a:gd name="connsiteX6" fmla="*/ 122560 w 833764"/>
                    <a:gd name="connsiteY6" fmla="*/ 150434 h 717452"/>
                    <a:gd name="connsiteX7" fmla="*/ 382092 w 833764"/>
                    <a:gd name="connsiteY7" fmla="*/ 368472 h 717452"/>
                    <a:gd name="connsiteX8" fmla="*/ 599050 w 833764"/>
                    <a:gd name="connsiteY8" fmla="*/ 669039 h 717452"/>
                    <a:gd name="connsiteX9" fmla="*/ 737163 w 833764"/>
                    <a:gd name="connsiteY9" fmla="*/ 715077 h 717452"/>
                    <a:gd name="connsiteX10" fmla="*/ 778724 w 833764"/>
                    <a:gd name="connsiteY10" fmla="*/ 649966 h 717452"/>
                    <a:gd name="connsiteX11" fmla="*/ 833758 w 833764"/>
                    <a:gd name="connsiteY11" fmla="*/ 514501 h 717452"/>
                    <a:gd name="connsiteX12" fmla="*/ 775264 w 833764"/>
                    <a:gd name="connsiteY12" fmla="*/ 353127 h 717452"/>
                    <a:gd name="connsiteX13" fmla="*/ 658847 w 833764"/>
                    <a:gd name="connsiteY13" fmla="*/ 424035 h 717452"/>
                    <a:gd name="connsiteX14" fmla="*/ 544017 w 833764"/>
                    <a:gd name="connsiteY14" fmla="*/ 225597 h 717452"/>
                    <a:gd name="connsiteX15" fmla="*/ 488455 w 833764"/>
                    <a:gd name="connsiteY15" fmla="*/ 170564 h 717452"/>
                    <a:gd name="connsiteX16" fmla="*/ 411196 w 833764"/>
                    <a:gd name="connsiteY16" fmla="*/ 83780 h 717452"/>
                    <a:gd name="connsiteX0" fmla="*/ 411196 w 835789"/>
                    <a:gd name="connsiteY0" fmla="*/ 83780 h 717142"/>
                    <a:gd name="connsiteX1" fmla="*/ 300359 w 835789"/>
                    <a:gd name="connsiteY1" fmla="*/ 40367 h 717142"/>
                    <a:gd name="connsiteX2" fmla="*/ 211459 w 835789"/>
                    <a:gd name="connsiteY2" fmla="*/ 44600 h 717142"/>
                    <a:gd name="connsiteX3" fmla="*/ 139494 w 835789"/>
                    <a:gd name="connsiteY3" fmla="*/ 6501 h 717142"/>
                    <a:gd name="connsiteX4" fmla="*/ 33 w 835789"/>
                    <a:gd name="connsiteY4" fmla="*/ 23985 h 717142"/>
                    <a:gd name="connsiteX5" fmla="*/ 126505 w 835789"/>
                    <a:gd name="connsiteY5" fmla="*/ 144635 h 717142"/>
                    <a:gd name="connsiteX6" fmla="*/ 122560 w 835789"/>
                    <a:gd name="connsiteY6" fmla="*/ 150434 h 717142"/>
                    <a:gd name="connsiteX7" fmla="*/ 382092 w 835789"/>
                    <a:gd name="connsiteY7" fmla="*/ 368472 h 717142"/>
                    <a:gd name="connsiteX8" fmla="*/ 599050 w 835789"/>
                    <a:gd name="connsiteY8" fmla="*/ 669039 h 717142"/>
                    <a:gd name="connsiteX9" fmla="*/ 737163 w 835789"/>
                    <a:gd name="connsiteY9" fmla="*/ 715077 h 717142"/>
                    <a:gd name="connsiteX10" fmla="*/ 825290 w 835789"/>
                    <a:gd name="connsiteY10" fmla="*/ 654199 h 717142"/>
                    <a:gd name="connsiteX11" fmla="*/ 833758 w 835789"/>
                    <a:gd name="connsiteY11" fmla="*/ 514501 h 717142"/>
                    <a:gd name="connsiteX12" fmla="*/ 775264 w 835789"/>
                    <a:gd name="connsiteY12" fmla="*/ 353127 h 717142"/>
                    <a:gd name="connsiteX13" fmla="*/ 658847 w 835789"/>
                    <a:gd name="connsiteY13" fmla="*/ 424035 h 717142"/>
                    <a:gd name="connsiteX14" fmla="*/ 544017 w 835789"/>
                    <a:gd name="connsiteY14" fmla="*/ 225597 h 717142"/>
                    <a:gd name="connsiteX15" fmla="*/ 488455 w 835789"/>
                    <a:gd name="connsiteY15" fmla="*/ 170564 h 717142"/>
                    <a:gd name="connsiteX16" fmla="*/ 411196 w 835789"/>
                    <a:gd name="connsiteY16" fmla="*/ 83780 h 717142"/>
                    <a:gd name="connsiteX0" fmla="*/ 411196 w 835789"/>
                    <a:gd name="connsiteY0" fmla="*/ 83780 h 722083"/>
                    <a:gd name="connsiteX1" fmla="*/ 300359 w 835789"/>
                    <a:gd name="connsiteY1" fmla="*/ 40367 h 722083"/>
                    <a:gd name="connsiteX2" fmla="*/ 211459 w 835789"/>
                    <a:gd name="connsiteY2" fmla="*/ 44600 h 722083"/>
                    <a:gd name="connsiteX3" fmla="*/ 139494 w 835789"/>
                    <a:gd name="connsiteY3" fmla="*/ 6501 h 722083"/>
                    <a:gd name="connsiteX4" fmla="*/ 33 w 835789"/>
                    <a:gd name="connsiteY4" fmla="*/ 23985 h 722083"/>
                    <a:gd name="connsiteX5" fmla="*/ 126505 w 835789"/>
                    <a:gd name="connsiteY5" fmla="*/ 144635 h 722083"/>
                    <a:gd name="connsiteX6" fmla="*/ 122560 w 835789"/>
                    <a:gd name="connsiteY6" fmla="*/ 150434 h 722083"/>
                    <a:gd name="connsiteX7" fmla="*/ 382092 w 835789"/>
                    <a:gd name="connsiteY7" fmla="*/ 368472 h 722083"/>
                    <a:gd name="connsiteX8" fmla="*/ 582117 w 835789"/>
                    <a:gd name="connsiteY8" fmla="*/ 681739 h 722083"/>
                    <a:gd name="connsiteX9" fmla="*/ 737163 w 835789"/>
                    <a:gd name="connsiteY9" fmla="*/ 715077 h 722083"/>
                    <a:gd name="connsiteX10" fmla="*/ 825290 w 835789"/>
                    <a:gd name="connsiteY10" fmla="*/ 654199 h 722083"/>
                    <a:gd name="connsiteX11" fmla="*/ 833758 w 835789"/>
                    <a:gd name="connsiteY11" fmla="*/ 514501 h 722083"/>
                    <a:gd name="connsiteX12" fmla="*/ 775264 w 835789"/>
                    <a:gd name="connsiteY12" fmla="*/ 353127 h 722083"/>
                    <a:gd name="connsiteX13" fmla="*/ 658847 w 835789"/>
                    <a:gd name="connsiteY13" fmla="*/ 424035 h 722083"/>
                    <a:gd name="connsiteX14" fmla="*/ 544017 w 835789"/>
                    <a:gd name="connsiteY14" fmla="*/ 225597 h 722083"/>
                    <a:gd name="connsiteX15" fmla="*/ 488455 w 835789"/>
                    <a:gd name="connsiteY15" fmla="*/ 170564 h 722083"/>
                    <a:gd name="connsiteX16" fmla="*/ 411196 w 835789"/>
                    <a:gd name="connsiteY16" fmla="*/ 83780 h 722083"/>
                    <a:gd name="connsiteX0" fmla="*/ 411196 w 835789"/>
                    <a:gd name="connsiteY0" fmla="*/ 83780 h 723262"/>
                    <a:gd name="connsiteX1" fmla="*/ 300359 w 835789"/>
                    <a:gd name="connsiteY1" fmla="*/ 40367 h 723262"/>
                    <a:gd name="connsiteX2" fmla="*/ 211459 w 835789"/>
                    <a:gd name="connsiteY2" fmla="*/ 44600 h 723262"/>
                    <a:gd name="connsiteX3" fmla="*/ 139494 w 835789"/>
                    <a:gd name="connsiteY3" fmla="*/ 6501 h 723262"/>
                    <a:gd name="connsiteX4" fmla="*/ 33 w 835789"/>
                    <a:gd name="connsiteY4" fmla="*/ 23985 h 723262"/>
                    <a:gd name="connsiteX5" fmla="*/ 126505 w 835789"/>
                    <a:gd name="connsiteY5" fmla="*/ 144635 h 723262"/>
                    <a:gd name="connsiteX6" fmla="*/ 122560 w 835789"/>
                    <a:gd name="connsiteY6" fmla="*/ 150434 h 723262"/>
                    <a:gd name="connsiteX7" fmla="*/ 343992 w 835789"/>
                    <a:gd name="connsiteY7" fmla="*/ 347306 h 723262"/>
                    <a:gd name="connsiteX8" fmla="*/ 582117 w 835789"/>
                    <a:gd name="connsiteY8" fmla="*/ 681739 h 723262"/>
                    <a:gd name="connsiteX9" fmla="*/ 737163 w 835789"/>
                    <a:gd name="connsiteY9" fmla="*/ 715077 h 723262"/>
                    <a:gd name="connsiteX10" fmla="*/ 825290 w 835789"/>
                    <a:gd name="connsiteY10" fmla="*/ 654199 h 723262"/>
                    <a:gd name="connsiteX11" fmla="*/ 833758 w 835789"/>
                    <a:gd name="connsiteY11" fmla="*/ 514501 h 723262"/>
                    <a:gd name="connsiteX12" fmla="*/ 775264 w 835789"/>
                    <a:gd name="connsiteY12" fmla="*/ 353127 h 723262"/>
                    <a:gd name="connsiteX13" fmla="*/ 658847 w 835789"/>
                    <a:gd name="connsiteY13" fmla="*/ 424035 h 723262"/>
                    <a:gd name="connsiteX14" fmla="*/ 544017 w 835789"/>
                    <a:gd name="connsiteY14" fmla="*/ 225597 h 723262"/>
                    <a:gd name="connsiteX15" fmla="*/ 488455 w 835789"/>
                    <a:gd name="connsiteY15" fmla="*/ 170564 h 723262"/>
                    <a:gd name="connsiteX16" fmla="*/ 411196 w 835789"/>
                    <a:gd name="connsiteY16" fmla="*/ 83780 h 723262"/>
                    <a:gd name="connsiteX0" fmla="*/ 415427 w 840020"/>
                    <a:gd name="connsiteY0" fmla="*/ 290076 h 929558"/>
                    <a:gd name="connsiteX1" fmla="*/ 304590 w 840020"/>
                    <a:gd name="connsiteY1" fmla="*/ 246663 h 929558"/>
                    <a:gd name="connsiteX2" fmla="*/ 215690 w 840020"/>
                    <a:gd name="connsiteY2" fmla="*/ 250896 h 929558"/>
                    <a:gd name="connsiteX3" fmla="*/ 143725 w 840020"/>
                    <a:gd name="connsiteY3" fmla="*/ 212797 h 929558"/>
                    <a:gd name="connsiteX4" fmla="*/ 31 w 840020"/>
                    <a:gd name="connsiteY4" fmla="*/ 1681 h 929558"/>
                    <a:gd name="connsiteX5" fmla="*/ 130736 w 840020"/>
                    <a:gd name="connsiteY5" fmla="*/ 350931 h 929558"/>
                    <a:gd name="connsiteX6" fmla="*/ 126791 w 840020"/>
                    <a:gd name="connsiteY6" fmla="*/ 356730 h 929558"/>
                    <a:gd name="connsiteX7" fmla="*/ 348223 w 840020"/>
                    <a:gd name="connsiteY7" fmla="*/ 553602 h 929558"/>
                    <a:gd name="connsiteX8" fmla="*/ 586348 w 840020"/>
                    <a:gd name="connsiteY8" fmla="*/ 888035 h 929558"/>
                    <a:gd name="connsiteX9" fmla="*/ 741394 w 840020"/>
                    <a:gd name="connsiteY9" fmla="*/ 921373 h 929558"/>
                    <a:gd name="connsiteX10" fmla="*/ 829521 w 840020"/>
                    <a:gd name="connsiteY10" fmla="*/ 860495 h 929558"/>
                    <a:gd name="connsiteX11" fmla="*/ 837989 w 840020"/>
                    <a:gd name="connsiteY11" fmla="*/ 720797 h 929558"/>
                    <a:gd name="connsiteX12" fmla="*/ 779495 w 840020"/>
                    <a:gd name="connsiteY12" fmla="*/ 559423 h 929558"/>
                    <a:gd name="connsiteX13" fmla="*/ 663078 w 840020"/>
                    <a:gd name="connsiteY13" fmla="*/ 630331 h 929558"/>
                    <a:gd name="connsiteX14" fmla="*/ 548248 w 840020"/>
                    <a:gd name="connsiteY14" fmla="*/ 431893 h 929558"/>
                    <a:gd name="connsiteX15" fmla="*/ 492686 w 840020"/>
                    <a:gd name="connsiteY15" fmla="*/ 376860 h 929558"/>
                    <a:gd name="connsiteX16" fmla="*/ 415427 w 840020"/>
                    <a:gd name="connsiteY16" fmla="*/ 290076 h 929558"/>
                    <a:gd name="connsiteX0" fmla="*/ 415414 w 840007"/>
                    <a:gd name="connsiteY0" fmla="*/ 314596 h 954078"/>
                    <a:gd name="connsiteX1" fmla="*/ 304577 w 840007"/>
                    <a:gd name="connsiteY1" fmla="*/ 271183 h 954078"/>
                    <a:gd name="connsiteX2" fmla="*/ 215677 w 840007"/>
                    <a:gd name="connsiteY2" fmla="*/ 275416 h 954078"/>
                    <a:gd name="connsiteX3" fmla="*/ 122545 w 840007"/>
                    <a:gd name="connsiteY3" fmla="*/ 34117 h 954078"/>
                    <a:gd name="connsiteX4" fmla="*/ 18 w 840007"/>
                    <a:gd name="connsiteY4" fmla="*/ 26201 h 954078"/>
                    <a:gd name="connsiteX5" fmla="*/ 130723 w 840007"/>
                    <a:gd name="connsiteY5" fmla="*/ 375451 h 954078"/>
                    <a:gd name="connsiteX6" fmla="*/ 126778 w 840007"/>
                    <a:gd name="connsiteY6" fmla="*/ 381250 h 954078"/>
                    <a:gd name="connsiteX7" fmla="*/ 348210 w 840007"/>
                    <a:gd name="connsiteY7" fmla="*/ 578122 h 954078"/>
                    <a:gd name="connsiteX8" fmla="*/ 586335 w 840007"/>
                    <a:gd name="connsiteY8" fmla="*/ 912555 h 954078"/>
                    <a:gd name="connsiteX9" fmla="*/ 741381 w 840007"/>
                    <a:gd name="connsiteY9" fmla="*/ 945893 h 954078"/>
                    <a:gd name="connsiteX10" fmla="*/ 829508 w 840007"/>
                    <a:gd name="connsiteY10" fmla="*/ 885015 h 954078"/>
                    <a:gd name="connsiteX11" fmla="*/ 837976 w 840007"/>
                    <a:gd name="connsiteY11" fmla="*/ 745317 h 954078"/>
                    <a:gd name="connsiteX12" fmla="*/ 779482 w 840007"/>
                    <a:gd name="connsiteY12" fmla="*/ 583943 h 954078"/>
                    <a:gd name="connsiteX13" fmla="*/ 663065 w 840007"/>
                    <a:gd name="connsiteY13" fmla="*/ 654851 h 954078"/>
                    <a:gd name="connsiteX14" fmla="*/ 548235 w 840007"/>
                    <a:gd name="connsiteY14" fmla="*/ 456413 h 954078"/>
                    <a:gd name="connsiteX15" fmla="*/ 492673 w 840007"/>
                    <a:gd name="connsiteY15" fmla="*/ 401380 h 954078"/>
                    <a:gd name="connsiteX16" fmla="*/ 415414 w 840007"/>
                    <a:gd name="connsiteY16" fmla="*/ 314596 h 954078"/>
                    <a:gd name="connsiteX0" fmla="*/ 415414 w 840007"/>
                    <a:gd name="connsiteY0" fmla="*/ 314596 h 954078"/>
                    <a:gd name="connsiteX1" fmla="*/ 304577 w 840007"/>
                    <a:gd name="connsiteY1" fmla="*/ 271183 h 954078"/>
                    <a:gd name="connsiteX2" fmla="*/ 198744 w 840007"/>
                    <a:gd name="connsiteY2" fmla="*/ 8716 h 954078"/>
                    <a:gd name="connsiteX3" fmla="*/ 122545 w 840007"/>
                    <a:gd name="connsiteY3" fmla="*/ 34117 h 954078"/>
                    <a:gd name="connsiteX4" fmla="*/ 18 w 840007"/>
                    <a:gd name="connsiteY4" fmla="*/ 26201 h 954078"/>
                    <a:gd name="connsiteX5" fmla="*/ 130723 w 840007"/>
                    <a:gd name="connsiteY5" fmla="*/ 375451 h 954078"/>
                    <a:gd name="connsiteX6" fmla="*/ 126778 w 840007"/>
                    <a:gd name="connsiteY6" fmla="*/ 381250 h 954078"/>
                    <a:gd name="connsiteX7" fmla="*/ 348210 w 840007"/>
                    <a:gd name="connsiteY7" fmla="*/ 578122 h 954078"/>
                    <a:gd name="connsiteX8" fmla="*/ 586335 w 840007"/>
                    <a:gd name="connsiteY8" fmla="*/ 912555 h 954078"/>
                    <a:gd name="connsiteX9" fmla="*/ 741381 w 840007"/>
                    <a:gd name="connsiteY9" fmla="*/ 945893 h 954078"/>
                    <a:gd name="connsiteX10" fmla="*/ 829508 w 840007"/>
                    <a:gd name="connsiteY10" fmla="*/ 885015 h 954078"/>
                    <a:gd name="connsiteX11" fmla="*/ 837976 w 840007"/>
                    <a:gd name="connsiteY11" fmla="*/ 745317 h 954078"/>
                    <a:gd name="connsiteX12" fmla="*/ 779482 w 840007"/>
                    <a:gd name="connsiteY12" fmla="*/ 583943 h 954078"/>
                    <a:gd name="connsiteX13" fmla="*/ 663065 w 840007"/>
                    <a:gd name="connsiteY13" fmla="*/ 654851 h 954078"/>
                    <a:gd name="connsiteX14" fmla="*/ 548235 w 840007"/>
                    <a:gd name="connsiteY14" fmla="*/ 456413 h 954078"/>
                    <a:gd name="connsiteX15" fmla="*/ 492673 w 840007"/>
                    <a:gd name="connsiteY15" fmla="*/ 401380 h 954078"/>
                    <a:gd name="connsiteX16" fmla="*/ 415414 w 840007"/>
                    <a:gd name="connsiteY16" fmla="*/ 314596 h 954078"/>
                    <a:gd name="connsiteX0" fmla="*/ 415414 w 840007"/>
                    <a:gd name="connsiteY0" fmla="*/ 314596 h 954078"/>
                    <a:gd name="connsiteX1" fmla="*/ 296111 w 840007"/>
                    <a:gd name="connsiteY1" fmla="*/ 38350 h 954078"/>
                    <a:gd name="connsiteX2" fmla="*/ 198744 w 840007"/>
                    <a:gd name="connsiteY2" fmla="*/ 8716 h 954078"/>
                    <a:gd name="connsiteX3" fmla="*/ 122545 w 840007"/>
                    <a:gd name="connsiteY3" fmla="*/ 34117 h 954078"/>
                    <a:gd name="connsiteX4" fmla="*/ 18 w 840007"/>
                    <a:gd name="connsiteY4" fmla="*/ 26201 h 954078"/>
                    <a:gd name="connsiteX5" fmla="*/ 130723 w 840007"/>
                    <a:gd name="connsiteY5" fmla="*/ 375451 h 954078"/>
                    <a:gd name="connsiteX6" fmla="*/ 126778 w 840007"/>
                    <a:gd name="connsiteY6" fmla="*/ 381250 h 954078"/>
                    <a:gd name="connsiteX7" fmla="*/ 348210 w 840007"/>
                    <a:gd name="connsiteY7" fmla="*/ 578122 h 954078"/>
                    <a:gd name="connsiteX8" fmla="*/ 586335 w 840007"/>
                    <a:gd name="connsiteY8" fmla="*/ 912555 h 954078"/>
                    <a:gd name="connsiteX9" fmla="*/ 741381 w 840007"/>
                    <a:gd name="connsiteY9" fmla="*/ 945893 h 954078"/>
                    <a:gd name="connsiteX10" fmla="*/ 829508 w 840007"/>
                    <a:gd name="connsiteY10" fmla="*/ 885015 h 954078"/>
                    <a:gd name="connsiteX11" fmla="*/ 837976 w 840007"/>
                    <a:gd name="connsiteY11" fmla="*/ 745317 h 954078"/>
                    <a:gd name="connsiteX12" fmla="*/ 779482 w 840007"/>
                    <a:gd name="connsiteY12" fmla="*/ 583943 h 954078"/>
                    <a:gd name="connsiteX13" fmla="*/ 663065 w 840007"/>
                    <a:gd name="connsiteY13" fmla="*/ 654851 h 954078"/>
                    <a:gd name="connsiteX14" fmla="*/ 548235 w 840007"/>
                    <a:gd name="connsiteY14" fmla="*/ 456413 h 954078"/>
                    <a:gd name="connsiteX15" fmla="*/ 492673 w 840007"/>
                    <a:gd name="connsiteY15" fmla="*/ 401380 h 954078"/>
                    <a:gd name="connsiteX16" fmla="*/ 415414 w 840007"/>
                    <a:gd name="connsiteY16" fmla="*/ 314596 h 954078"/>
                    <a:gd name="connsiteX0" fmla="*/ 343447 w 840007"/>
                    <a:gd name="connsiteY0" fmla="*/ 183362 h 954078"/>
                    <a:gd name="connsiteX1" fmla="*/ 296111 w 840007"/>
                    <a:gd name="connsiteY1" fmla="*/ 38350 h 954078"/>
                    <a:gd name="connsiteX2" fmla="*/ 198744 w 840007"/>
                    <a:gd name="connsiteY2" fmla="*/ 8716 h 954078"/>
                    <a:gd name="connsiteX3" fmla="*/ 122545 w 840007"/>
                    <a:gd name="connsiteY3" fmla="*/ 34117 h 954078"/>
                    <a:gd name="connsiteX4" fmla="*/ 18 w 840007"/>
                    <a:gd name="connsiteY4" fmla="*/ 26201 h 954078"/>
                    <a:gd name="connsiteX5" fmla="*/ 130723 w 840007"/>
                    <a:gd name="connsiteY5" fmla="*/ 375451 h 954078"/>
                    <a:gd name="connsiteX6" fmla="*/ 126778 w 840007"/>
                    <a:gd name="connsiteY6" fmla="*/ 381250 h 954078"/>
                    <a:gd name="connsiteX7" fmla="*/ 348210 w 840007"/>
                    <a:gd name="connsiteY7" fmla="*/ 578122 h 954078"/>
                    <a:gd name="connsiteX8" fmla="*/ 586335 w 840007"/>
                    <a:gd name="connsiteY8" fmla="*/ 912555 h 954078"/>
                    <a:gd name="connsiteX9" fmla="*/ 741381 w 840007"/>
                    <a:gd name="connsiteY9" fmla="*/ 945893 h 954078"/>
                    <a:gd name="connsiteX10" fmla="*/ 829508 w 840007"/>
                    <a:gd name="connsiteY10" fmla="*/ 885015 h 954078"/>
                    <a:gd name="connsiteX11" fmla="*/ 837976 w 840007"/>
                    <a:gd name="connsiteY11" fmla="*/ 745317 h 954078"/>
                    <a:gd name="connsiteX12" fmla="*/ 779482 w 840007"/>
                    <a:gd name="connsiteY12" fmla="*/ 583943 h 954078"/>
                    <a:gd name="connsiteX13" fmla="*/ 663065 w 840007"/>
                    <a:gd name="connsiteY13" fmla="*/ 654851 h 954078"/>
                    <a:gd name="connsiteX14" fmla="*/ 548235 w 840007"/>
                    <a:gd name="connsiteY14" fmla="*/ 456413 h 954078"/>
                    <a:gd name="connsiteX15" fmla="*/ 492673 w 840007"/>
                    <a:gd name="connsiteY15" fmla="*/ 401380 h 954078"/>
                    <a:gd name="connsiteX16" fmla="*/ 343447 w 840007"/>
                    <a:gd name="connsiteY16" fmla="*/ 183362 h 954078"/>
                    <a:gd name="connsiteX0" fmla="*/ 343447 w 840007"/>
                    <a:gd name="connsiteY0" fmla="*/ 183362 h 954078"/>
                    <a:gd name="connsiteX1" fmla="*/ 296111 w 840007"/>
                    <a:gd name="connsiteY1" fmla="*/ 38350 h 954078"/>
                    <a:gd name="connsiteX2" fmla="*/ 198744 w 840007"/>
                    <a:gd name="connsiteY2" fmla="*/ 8716 h 954078"/>
                    <a:gd name="connsiteX3" fmla="*/ 122545 w 840007"/>
                    <a:gd name="connsiteY3" fmla="*/ 34117 h 954078"/>
                    <a:gd name="connsiteX4" fmla="*/ 18 w 840007"/>
                    <a:gd name="connsiteY4" fmla="*/ 26201 h 954078"/>
                    <a:gd name="connsiteX5" fmla="*/ 130723 w 840007"/>
                    <a:gd name="connsiteY5" fmla="*/ 375451 h 954078"/>
                    <a:gd name="connsiteX6" fmla="*/ 126778 w 840007"/>
                    <a:gd name="connsiteY6" fmla="*/ 381250 h 954078"/>
                    <a:gd name="connsiteX7" fmla="*/ 348210 w 840007"/>
                    <a:gd name="connsiteY7" fmla="*/ 578122 h 954078"/>
                    <a:gd name="connsiteX8" fmla="*/ 586335 w 840007"/>
                    <a:gd name="connsiteY8" fmla="*/ 912555 h 954078"/>
                    <a:gd name="connsiteX9" fmla="*/ 741381 w 840007"/>
                    <a:gd name="connsiteY9" fmla="*/ 945893 h 954078"/>
                    <a:gd name="connsiteX10" fmla="*/ 829508 w 840007"/>
                    <a:gd name="connsiteY10" fmla="*/ 885015 h 954078"/>
                    <a:gd name="connsiteX11" fmla="*/ 837976 w 840007"/>
                    <a:gd name="connsiteY11" fmla="*/ 745317 h 954078"/>
                    <a:gd name="connsiteX12" fmla="*/ 779482 w 840007"/>
                    <a:gd name="connsiteY12" fmla="*/ 583943 h 954078"/>
                    <a:gd name="connsiteX13" fmla="*/ 663065 w 840007"/>
                    <a:gd name="connsiteY13" fmla="*/ 654851 h 954078"/>
                    <a:gd name="connsiteX14" fmla="*/ 548235 w 840007"/>
                    <a:gd name="connsiteY14" fmla="*/ 456413 h 954078"/>
                    <a:gd name="connsiteX15" fmla="*/ 306406 w 840007"/>
                    <a:gd name="connsiteY15" fmla="*/ 397147 h 954078"/>
                    <a:gd name="connsiteX16" fmla="*/ 343447 w 840007"/>
                    <a:gd name="connsiteY16" fmla="*/ 183362 h 954078"/>
                    <a:gd name="connsiteX0" fmla="*/ 343447 w 840007"/>
                    <a:gd name="connsiteY0" fmla="*/ 183362 h 954078"/>
                    <a:gd name="connsiteX1" fmla="*/ 296111 w 840007"/>
                    <a:gd name="connsiteY1" fmla="*/ 38350 h 954078"/>
                    <a:gd name="connsiteX2" fmla="*/ 198744 w 840007"/>
                    <a:gd name="connsiteY2" fmla="*/ 8716 h 954078"/>
                    <a:gd name="connsiteX3" fmla="*/ 122545 w 840007"/>
                    <a:gd name="connsiteY3" fmla="*/ 34117 h 954078"/>
                    <a:gd name="connsiteX4" fmla="*/ 18 w 840007"/>
                    <a:gd name="connsiteY4" fmla="*/ 26201 h 954078"/>
                    <a:gd name="connsiteX5" fmla="*/ 130723 w 840007"/>
                    <a:gd name="connsiteY5" fmla="*/ 375451 h 954078"/>
                    <a:gd name="connsiteX6" fmla="*/ 8245 w 840007"/>
                    <a:gd name="connsiteY6" fmla="*/ 258483 h 954078"/>
                    <a:gd name="connsiteX7" fmla="*/ 348210 w 840007"/>
                    <a:gd name="connsiteY7" fmla="*/ 578122 h 954078"/>
                    <a:gd name="connsiteX8" fmla="*/ 586335 w 840007"/>
                    <a:gd name="connsiteY8" fmla="*/ 912555 h 954078"/>
                    <a:gd name="connsiteX9" fmla="*/ 741381 w 840007"/>
                    <a:gd name="connsiteY9" fmla="*/ 945893 h 954078"/>
                    <a:gd name="connsiteX10" fmla="*/ 829508 w 840007"/>
                    <a:gd name="connsiteY10" fmla="*/ 885015 h 954078"/>
                    <a:gd name="connsiteX11" fmla="*/ 837976 w 840007"/>
                    <a:gd name="connsiteY11" fmla="*/ 745317 h 954078"/>
                    <a:gd name="connsiteX12" fmla="*/ 779482 w 840007"/>
                    <a:gd name="connsiteY12" fmla="*/ 583943 h 954078"/>
                    <a:gd name="connsiteX13" fmla="*/ 663065 w 840007"/>
                    <a:gd name="connsiteY13" fmla="*/ 654851 h 954078"/>
                    <a:gd name="connsiteX14" fmla="*/ 548235 w 840007"/>
                    <a:gd name="connsiteY14" fmla="*/ 456413 h 954078"/>
                    <a:gd name="connsiteX15" fmla="*/ 306406 w 840007"/>
                    <a:gd name="connsiteY15" fmla="*/ 397147 h 954078"/>
                    <a:gd name="connsiteX16" fmla="*/ 343447 w 840007"/>
                    <a:gd name="connsiteY16" fmla="*/ 183362 h 954078"/>
                    <a:gd name="connsiteX0" fmla="*/ 343447 w 840007"/>
                    <a:gd name="connsiteY0" fmla="*/ 183362 h 954078"/>
                    <a:gd name="connsiteX1" fmla="*/ 296111 w 840007"/>
                    <a:gd name="connsiteY1" fmla="*/ 38350 h 954078"/>
                    <a:gd name="connsiteX2" fmla="*/ 198744 w 840007"/>
                    <a:gd name="connsiteY2" fmla="*/ 8716 h 954078"/>
                    <a:gd name="connsiteX3" fmla="*/ 122545 w 840007"/>
                    <a:gd name="connsiteY3" fmla="*/ 34117 h 954078"/>
                    <a:gd name="connsiteX4" fmla="*/ 18 w 840007"/>
                    <a:gd name="connsiteY4" fmla="*/ 26201 h 954078"/>
                    <a:gd name="connsiteX5" fmla="*/ 130723 w 840007"/>
                    <a:gd name="connsiteY5" fmla="*/ 375451 h 954078"/>
                    <a:gd name="connsiteX6" fmla="*/ 8245 w 840007"/>
                    <a:gd name="connsiteY6" fmla="*/ 258483 h 954078"/>
                    <a:gd name="connsiteX7" fmla="*/ 348210 w 840007"/>
                    <a:gd name="connsiteY7" fmla="*/ 578122 h 954078"/>
                    <a:gd name="connsiteX8" fmla="*/ 586335 w 840007"/>
                    <a:gd name="connsiteY8" fmla="*/ 912555 h 954078"/>
                    <a:gd name="connsiteX9" fmla="*/ 741381 w 840007"/>
                    <a:gd name="connsiteY9" fmla="*/ 945893 h 954078"/>
                    <a:gd name="connsiteX10" fmla="*/ 829508 w 840007"/>
                    <a:gd name="connsiteY10" fmla="*/ 885015 h 954078"/>
                    <a:gd name="connsiteX11" fmla="*/ 837976 w 840007"/>
                    <a:gd name="connsiteY11" fmla="*/ 745317 h 954078"/>
                    <a:gd name="connsiteX12" fmla="*/ 779482 w 840007"/>
                    <a:gd name="connsiteY12" fmla="*/ 583943 h 954078"/>
                    <a:gd name="connsiteX13" fmla="*/ 663065 w 840007"/>
                    <a:gd name="connsiteY13" fmla="*/ 654851 h 954078"/>
                    <a:gd name="connsiteX14" fmla="*/ 548235 w 840007"/>
                    <a:gd name="connsiteY14" fmla="*/ 456413 h 954078"/>
                    <a:gd name="connsiteX15" fmla="*/ 306406 w 840007"/>
                    <a:gd name="connsiteY15" fmla="*/ 397147 h 954078"/>
                    <a:gd name="connsiteX16" fmla="*/ 343447 w 840007"/>
                    <a:gd name="connsiteY16" fmla="*/ 183362 h 954078"/>
                    <a:gd name="connsiteX0" fmla="*/ 353906 w 850466"/>
                    <a:gd name="connsiteY0" fmla="*/ 180415 h 951131"/>
                    <a:gd name="connsiteX1" fmla="*/ 306570 w 850466"/>
                    <a:gd name="connsiteY1" fmla="*/ 35403 h 951131"/>
                    <a:gd name="connsiteX2" fmla="*/ 209203 w 850466"/>
                    <a:gd name="connsiteY2" fmla="*/ 5769 h 951131"/>
                    <a:gd name="connsiteX3" fmla="*/ 133004 w 850466"/>
                    <a:gd name="connsiteY3" fmla="*/ 31170 h 951131"/>
                    <a:gd name="connsiteX4" fmla="*/ 10477 w 850466"/>
                    <a:gd name="connsiteY4" fmla="*/ 23254 h 951131"/>
                    <a:gd name="connsiteX5" fmla="*/ 18415 w 850466"/>
                    <a:gd name="connsiteY5" fmla="*/ 198937 h 951131"/>
                    <a:gd name="connsiteX6" fmla="*/ 18704 w 850466"/>
                    <a:gd name="connsiteY6" fmla="*/ 255536 h 951131"/>
                    <a:gd name="connsiteX7" fmla="*/ 358669 w 850466"/>
                    <a:gd name="connsiteY7" fmla="*/ 575175 h 951131"/>
                    <a:gd name="connsiteX8" fmla="*/ 596794 w 850466"/>
                    <a:gd name="connsiteY8" fmla="*/ 909608 h 951131"/>
                    <a:gd name="connsiteX9" fmla="*/ 751840 w 850466"/>
                    <a:gd name="connsiteY9" fmla="*/ 942946 h 951131"/>
                    <a:gd name="connsiteX10" fmla="*/ 839967 w 850466"/>
                    <a:gd name="connsiteY10" fmla="*/ 882068 h 951131"/>
                    <a:gd name="connsiteX11" fmla="*/ 848435 w 850466"/>
                    <a:gd name="connsiteY11" fmla="*/ 742370 h 951131"/>
                    <a:gd name="connsiteX12" fmla="*/ 789941 w 850466"/>
                    <a:gd name="connsiteY12" fmla="*/ 580996 h 951131"/>
                    <a:gd name="connsiteX13" fmla="*/ 673524 w 850466"/>
                    <a:gd name="connsiteY13" fmla="*/ 651904 h 951131"/>
                    <a:gd name="connsiteX14" fmla="*/ 558694 w 850466"/>
                    <a:gd name="connsiteY14" fmla="*/ 453466 h 951131"/>
                    <a:gd name="connsiteX15" fmla="*/ 316865 w 850466"/>
                    <a:gd name="connsiteY15" fmla="*/ 394200 h 951131"/>
                    <a:gd name="connsiteX16" fmla="*/ 353906 w 850466"/>
                    <a:gd name="connsiteY16" fmla="*/ 180415 h 951131"/>
                    <a:gd name="connsiteX0" fmla="*/ 351466 w 848026"/>
                    <a:gd name="connsiteY0" fmla="*/ 180415 h 951131"/>
                    <a:gd name="connsiteX1" fmla="*/ 304130 w 848026"/>
                    <a:gd name="connsiteY1" fmla="*/ 35403 h 951131"/>
                    <a:gd name="connsiteX2" fmla="*/ 206763 w 848026"/>
                    <a:gd name="connsiteY2" fmla="*/ 5769 h 951131"/>
                    <a:gd name="connsiteX3" fmla="*/ 130564 w 848026"/>
                    <a:gd name="connsiteY3" fmla="*/ 31170 h 951131"/>
                    <a:gd name="connsiteX4" fmla="*/ 8037 w 848026"/>
                    <a:gd name="connsiteY4" fmla="*/ 23254 h 951131"/>
                    <a:gd name="connsiteX5" fmla="*/ 15975 w 848026"/>
                    <a:gd name="connsiteY5" fmla="*/ 198937 h 951131"/>
                    <a:gd name="connsiteX6" fmla="*/ 50131 w 848026"/>
                    <a:gd name="connsiteY6" fmla="*/ 352903 h 951131"/>
                    <a:gd name="connsiteX7" fmla="*/ 356229 w 848026"/>
                    <a:gd name="connsiteY7" fmla="*/ 575175 h 951131"/>
                    <a:gd name="connsiteX8" fmla="*/ 594354 w 848026"/>
                    <a:gd name="connsiteY8" fmla="*/ 909608 h 951131"/>
                    <a:gd name="connsiteX9" fmla="*/ 749400 w 848026"/>
                    <a:gd name="connsiteY9" fmla="*/ 942946 h 951131"/>
                    <a:gd name="connsiteX10" fmla="*/ 837527 w 848026"/>
                    <a:gd name="connsiteY10" fmla="*/ 882068 h 951131"/>
                    <a:gd name="connsiteX11" fmla="*/ 845995 w 848026"/>
                    <a:gd name="connsiteY11" fmla="*/ 742370 h 951131"/>
                    <a:gd name="connsiteX12" fmla="*/ 787501 w 848026"/>
                    <a:gd name="connsiteY12" fmla="*/ 580996 h 951131"/>
                    <a:gd name="connsiteX13" fmla="*/ 671084 w 848026"/>
                    <a:gd name="connsiteY13" fmla="*/ 651904 h 951131"/>
                    <a:gd name="connsiteX14" fmla="*/ 556254 w 848026"/>
                    <a:gd name="connsiteY14" fmla="*/ 453466 h 951131"/>
                    <a:gd name="connsiteX15" fmla="*/ 314425 w 848026"/>
                    <a:gd name="connsiteY15" fmla="*/ 394200 h 951131"/>
                    <a:gd name="connsiteX16" fmla="*/ 351466 w 848026"/>
                    <a:gd name="connsiteY16" fmla="*/ 180415 h 951131"/>
                    <a:gd name="connsiteX0" fmla="*/ 351466 w 848026"/>
                    <a:gd name="connsiteY0" fmla="*/ 180415 h 953382"/>
                    <a:gd name="connsiteX1" fmla="*/ 304130 w 848026"/>
                    <a:gd name="connsiteY1" fmla="*/ 35403 h 953382"/>
                    <a:gd name="connsiteX2" fmla="*/ 206763 w 848026"/>
                    <a:gd name="connsiteY2" fmla="*/ 5769 h 953382"/>
                    <a:gd name="connsiteX3" fmla="*/ 130564 w 848026"/>
                    <a:gd name="connsiteY3" fmla="*/ 31170 h 953382"/>
                    <a:gd name="connsiteX4" fmla="*/ 8037 w 848026"/>
                    <a:gd name="connsiteY4" fmla="*/ 23254 h 953382"/>
                    <a:gd name="connsiteX5" fmla="*/ 15975 w 848026"/>
                    <a:gd name="connsiteY5" fmla="*/ 198937 h 953382"/>
                    <a:gd name="connsiteX6" fmla="*/ 50131 w 848026"/>
                    <a:gd name="connsiteY6" fmla="*/ 352903 h 953382"/>
                    <a:gd name="connsiteX7" fmla="*/ 89529 w 848026"/>
                    <a:gd name="connsiteY7" fmla="*/ 537075 h 953382"/>
                    <a:gd name="connsiteX8" fmla="*/ 594354 w 848026"/>
                    <a:gd name="connsiteY8" fmla="*/ 909608 h 953382"/>
                    <a:gd name="connsiteX9" fmla="*/ 749400 w 848026"/>
                    <a:gd name="connsiteY9" fmla="*/ 942946 h 953382"/>
                    <a:gd name="connsiteX10" fmla="*/ 837527 w 848026"/>
                    <a:gd name="connsiteY10" fmla="*/ 882068 h 953382"/>
                    <a:gd name="connsiteX11" fmla="*/ 845995 w 848026"/>
                    <a:gd name="connsiteY11" fmla="*/ 742370 h 953382"/>
                    <a:gd name="connsiteX12" fmla="*/ 787501 w 848026"/>
                    <a:gd name="connsiteY12" fmla="*/ 580996 h 953382"/>
                    <a:gd name="connsiteX13" fmla="*/ 671084 w 848026"/>
                    <a:gd name="connsiteY13" fmla="*/ 651904 h 953382"/>
                    <a:gd name="connsiteX14" fmla="*/ 556254 w 848026"/>
                    <a:gd name="connsiteY14" fmla="*/ 453466 h 953382"/>
                    <a:gd name="connsiteX15" fmla="*/ 314425 w 848026"/>
                    <a:gd name="connsiteY15" fmla="*/ 394200 h 953382"/>
                    <a:gd name="connsiteX16" fmla="*/ 351466 w 848026"/>
                    <a:gd name="connsiteY16" fmla="*/ 180415 h 953382"/>
                    <a:gd name="connsiteX0" fmla="*/ 351466 w 848026"/>
                    <a:gd name="connsiteY0" fmla="*/ 180415 h 953382"/>
                    <a:gd name="connsiteX1" fmla="*/ 304130 w 848026"/>
                    <a:gd name="connsiteY1" fmla="*/ 35403 h 953382"/>
                    <a:gd name="connsiteX2" fmla="*/ 206763 w 848026"/>
                    <a:gd name="connsiteY2" fmla="*/ 5769 h 953382"/>
                    <a:gd name="connsiteX3" fmla="*/ 130564 w 848026"/>
                    <a:gd name="connsiteY3" fmla="*/ 31170 h 953382"/>
                    <a:gd name="connsiteX4" fmla="*/ 8037 w 848026"/>
                    <a:gd name="connsiteY4" fmla="*/ 23254 h 953382"/>
                    <a:gd name="connsiteX5" fmla="*/ 15975 w 848026"/>
                    <a:gd name="connsiteY5" fmla="*/ 198937 h 953382"/>
                    <a:gd name="connsiteX6" fmla="*/ 50131 w 848026"/>
                    <a:gd name="connsiteY6" fmla="*/ 352903 h 953382"/>
                    <a:gd name="connsiteX7" fmla="*/ 89529 w 848026"/>
                    <a:gd name="connsiteY7" fmla="*/ 537075 h 953382"/>
                    <a:gd name="connsiteX8" fmla="*/ 594354 w 848026"/>
                    <a:gd name="connsiteY8" fmla="*/ 909608 h 953382"/>
                    <a:gd name="connsiteX9" fmla="*/ 749400 w 848026"/>
                    <a:gd name="connsiteY9" fmla="*/ 942946 h 953382"/>
                    <a:gd name="connsiteX10" fmla="*/ 837527 w 848026"/>
                    <a:gd name="connsiteY10" fmla="*/ 882068 h 953382"/>
                    <a:gd name="connsiteX11" fmla="*/ 845995 w 848026"/>
                    <a:gd name="connsiteY11" fmla="*/ 742370 h 953382"/>
                    <a:gd name="connsiteX12" fmla="*/ 787501 w 848026"/>
                    <a:gd name="connsiteY12" fmla="*/ 580996 h 953382"/>
                    <a:gd name="connsiteX13" fmla="*/ 671084 w 848026"/>
                    <a:gd name="connsiteY13" fmla="*/ 651904 h 953382"/>
                    <a:gd name="connsiteX14" fmla="*/ 556254 w 848026"/>
                    <a:gd name="connsiteY14" fmla="*/ 453466 h 953382"/>
                    <a:gd name="connsiteX15" fmla="*/ 314425 w 848026"/>
                    <a:gd name="connsiteY15" fmla="*/ 394200 h 953382"/>
                    <a:gd name="connsiteX16" fmla="*/ 351466 w 848026"/>
                    <a:gd name="connsiteY16" fmla="*/ 180415 h 953382"/>
                    <a:gd name="connsiteX0" fmla="*/ 351466 w 848026"/>
                    <a:gd name="connsiteY0" fmla="*/ 180415 h 948731"/>
                    <a:gd name="connsiteX1" fmla="*/ 304130 w 848026"/>
                    <a:gd name="connsiteY1" fmla="*/ 35403 h 948731"/>
                    <a:gd name="connsiteX2" fmla="*/ 206763 w 848026"/>
                    <a:gd name="connsiteY2" fmla="*/ 5769 h 948731"/>
                    <a:gd name="connsiteX3" fmla="*/ 130564 w 848026"/>
                    <a:gd name="connsiteY3" fmla="*/ 31170 h 948731"/>
                    <a:gd name="connsiteX4" fmla="*/ 8037 w 848026"/>
                    <a:gd name="connsiteY4" fmla="*/ 23254 h 948731"/>
                    <a:gd name="connsiteX5" fmla="*/ 15975 w 848026"/>
                    <a:gd name="connsiteY5" fmla="*/ 198937 h 948731"/>
                    <a:gd name="connsiteX6" fmla="*/ 50131 w 848026"/>
                    <a:gd name="connsiteY6" fmla="*/ 352903 h 948731"/>
                    <a:gd name="connsiteX7" fmla="*/ 89529 w 848026"/>
                    <a:gd name="connsiteY7" fmla="*/ 537075 h 948731"/>
                    <a:gd name="connsiteX8" fmla="*/ 132920 w 848026"/>
                    <a:gd name="connsiteY8" fmla="*/ 744508 h 948731"/>
                    <a:gd name="connsiteX9" fmla="*/ 749400 w 848026"/>
                    <a:gd name="connsiteY9" fmla="*/ 942946 h 948731"/>
                    <a:gd name="connsiteX10" fmla="*/ 837527 w 848026"/>
                    <a:gd name="connsiteY10" fmla="*/ 882068 h 948731"/>
                    <a:gd name="connsiteX11" fmla="*/ 845995 w 848026"/>
                    <a:gd name="connsiteY11" fmla="*/ 742370 h 948731"/>
                    <a:gd name="connsiteX12" fmla="*/ 787501 w 848026"/>
                    <a:gd name="connsiteY12" fmla="*/ 580996 h 948731"/>
                    <a:gd name="connsiteX13" fmla="*/ 671084 w 848026"/>
                    <a:gd name="connsiteY13" fmla="*/ 651904 h 948731"/>
                    <a:gd name="connsiteX14" fmla="*/ 556254 w 848026"/>
                    <a:gd name="connsiteY14" fmla="*/ 453466 h 948731"/>
                    <a:gd name="connsiteX15" fmla="*/ 314425 w 848026"/>
                    <a:gd name="connsiteY15" fmla="*/ 394200 h 948731"/>
                    <a:gd name="connsiteX16" fmla="*/ 351466 w 848026"/>
                    <a:gd name="connsiteY16" fmla="*/ 180415 h 948731"/>
                    <a:gd name="connsiteX0" fmla="*/ 395714 w 892274"/>
                    <a:gd name="connsiteY0" fmla="*/ 180415 h 895146"/>
                    <a:gd name="connsiteX1" fmla="*/ 348378 w 892274"/>
                    <a:gd name="connsiteY1" fmla="*/ 35403 h 895146"/>
                    <a:gd name="connsiteX2" fmla="*/ 251011 w 892274"/>
                    <a:gd name="connsiteY2" fmla="*/ 5769 h 895146"/>
                    <a:gd name="connsiteX3" fmla="*/ 174812 w 892274"/>
                    <a:gd name="connsiteY3" fmla="*/ 31170 h 895146"/>
                    <a:gd name="connsiteX4" fmla="*/ 52285 w 892274"/>
                    <a:gd name="connsiteY4" fmla="*/ 23254 h 895146"/>
                    <a:gd name="connsiteX5" fmla="*/ 60223 w 892274"/>
                    <a:gd name="connsiteY5" fmla="*/ 198937 h 895146"/>
                    <a:gd name="connsiteX6" fmla="*/ 94379 w 892274"/>
                    <a:gd name="connsiteY6" fmla="*/ 352903 h 895146"/>
                    <a:gd name="connsiteX7" fmla="*/ 133777 w 892274"/>
                    <a:gd name="connsiteY7" fmla="*/ 537075 h 895146"/>
                    <a:gd name="connsiteX8" fmla="*/ 177168 w 892274"/>
                    <a:gd name="connsiteY8" fmla="*/ 744508 h 895146"/>
                    <a:gd name="connsiteX9" fmla="*/ 31648 w 892274"/>
                    <a:gd name="connsiteY9" fmla="*/ 854046 h 895146"/>
                    <a:gd name="connsiteX10" fmla="*/ 881775 w 892274"/>
                    <a:gd name="connsiteY10" fmla="*/ 882068 h 895146"/>
                    <a:gd name="connsiteX11" fmla="*/ 890243 w 892274"/>
                    <a:gd name="connsiteY11" fmla="*/ 742370 h 895146"/>
                    <a:gd name="connsiteX12" fmla="*/ 831749 w 892274"/>
                    <a:gd name="connsiteY12" fmla="*/ 580996 h 895146"/>
                    <a:gd name="connsiteX13" fmla="*/ 715332 w 892274"/>
                    <a:gd name="connsiteY13" fmla="*/ 651904 h 895146"/>
                    <a:gd name="connsiteX14" fmla="*/ 600502 w 892274"/>
                    <a:gd name="connsiteY14" fmla="*/ 453466 h 895146"/>
                    <a:gd name="connsiteX15" fmla="*/ 358673 w 892274"/>
                    <a:gd name="connsiteY15" fmla="*/ 394200 h 895146"/>
                    <a:gd name="connsiteX16" fmla="*/ 395714 w 892274"/>
                    <a:gd name="connsiteY16" fmla="*/ 180415 h 895146"/>
                    <a:gd name="connsiteX0" fmla="*/ 447974 w 942503"/>
                    <a:gd name="connsiteY0" fmla="*/ 180415 h 1097243"/>
                    <a:gd name="connsiteX1" fmla="*/ 400638 w 942503"/>
                    <a:gd name="connsiteY1" fmla="*/ 35403 h 1097243"/>
                    <a:gd name="connsiteX2" fmla="*/ 303271 w 942503"/>
                    <a:gd name="connsiteY2" fmla="*/ 5769 h 1097243"/>
                    <a:gd name="connsiteX3" fmla="*/ 227072 w 942503"/>
                    <a:gd name="connsiteY3" fmla="*/ 31170 h 1097243"/>
                    <a:gd name="connsiteX4" fmla="*/ 104545 w 942503"/>
                    <a:gd name="connsiteY4" fmla="*/ 23254 h 1097243"/>
                    <a:gd name="connsiteX5" fmla="*/ 112483 w 942503"/>
                    <a:gd name="connsiteY5" fmla="*/ 198937 h 1097243"/>
                    <a:gd name="connsiteX6" fmla="*/ 146639 w 942503"/>
                    <a:gd name="connsiteY6" fmla="*/ 352903 h 1097243"/>
                    <a:gd name="connsiteX7" fmla="*/ 186037 w 942503"/>
                    <a:gd name="connsiteY7" fmla="*/ 537075 h 1097243"/>
                    <a:gd name="connsiteX8" fmla="*/ 229428 w 942503"/>
                    <a:gd name="connsiteY8" fmla="*/ 744508 h 1097243"/>
                    <a:gd name="connsiteX9" fmla="*/ 83908 w 942503"/>
                    <a:gd name="connsiteY9" fmla="*/ 854046 h 1097243"/>
                    <a:gd name="connsiteX10" fmla="*/ 2702 w 942503"/>
                    <a:gd name="connsiteY10" fmla="*/ 1093734 h 1097243"/>
                    <a:gd name="connsiteX11" fmla="*/ 942503 w 942503"/>
                    <a:gd name="connsiteY11" fmla="*/ 742370 h 1097243"/>
                    <a:gd name="connsiteX12" fmla="*/ 884009 w 942503"/>
                    <a:gd name="connsiteY12" fmla="*/ 580996 h 1097243"/>
                    <a:gd name="connsiteX13" fmla="*/ 767592 w 942503"/>
                    <a:gd name="connsiteY13" fmla="*/ 651904 h 1097243"/>
                    <a:gd name="connsiteX14" fmla="*/ 652762 w 942503"/>
                    <a:gd name="connsiteY14" fmla="*/ 453466 h 1097243"/>
                    <a:gd name="connsiteX15" fmla="*/ 410933 w 942503"/>
                    <a:gd name="connsiteY15" fmla="*/ 394200 h 1097243"/>
                    <a:gd name="connsiteX16" fmla="*/ 447974 w 942503"/>
                    <a:gd name="connsiteY16" fmla="*/ 180415 h 1097243"/>
                    <a:gd name="connsiteX0" fmla="*/ 447974 w 891736"/>
                    <a:gd name="connsiteY0" fmla="*/ 180415 h 1143888"/>
                    <a:gd name="connsiteX1" fmla="*/ 400638 w 891736"/>
                    <a:gd name="connsiteY1" fmla="*/ 35403 h 1143888"/>
                    <a:gd name="connsiteX2" fmla="*/ 303271 w 891736"/>
                    <a:gd name="connsiteY2" fmla="*/ 5769 h 1143888"/>
                    <a:gd name="connsiteX3" fmla="*/ 227072 w 891736"/>
                    <a:gd name="connsiteY3" fmla="*/ 31170 h 1143888"/>
                    <a:gd name="connsiteX4" fmla="*/ 104545 w 891736"/>
                    <a:gd name="connsiteY4" fmla="*/ 23254 h 1143888"/>
                    <a:gd name="connsiteX5" fmla="*/ 112483 w 891736"/>
                    <a:gd name="connsiteY5" fmla="*/ 198937 h 1143888"/>
                    <a:gd name="connsiteX6" fmla="*/ 146639 w 891736"/>
                    <a:gd name="connsiteY6" fmla="*/ 352903 h 1143888"/>
                    <a:gd name="connsiteX7" fmla="*/ 186037 w 891736"/>
                    <a:gd name="connsiteY7" fmla="*/ 537075 h 1143888"/>
                    <a:gd name="connsiteX8" fmla="*/ 229428 w 891736"/>
                    <a:gd name="connsiteY8" fmla="*/ 744508 h 1143888"/>
                    <a:gd name="connsiteX9" fmla="*/ 83908 w 891736"/>
                    <a:gd name="connsiteY9" fmla="*/ 854046 h 1143888"/>
                    <a:gd name="connsiteX10" fmla="*/ 2702 w 891736"/>
                    <a:gd name="connsiteY10" fmla="*/ 1093734 h 1143888"/>
                    <a:gd name="connsiteX11" fmla="*/ 536103 w 891736"/>
                    <a:gd name="connsiteY11" fmla="*/ 1131836 h 1143888"/>
                    <a:gd name="connsiteX12" fmla="*/ 884009 w 891736"/>
                    <a:gd name="connsiteY12" fmla="*/ 580996 h 1143888"/>
                    <a:gd name="connsiteX13" fmla="*/ 767592 w 891736"/>
                    <a:gd name="connsiteY13" fmla="*/ 651904 h 1143888"/>
                    <a:gd name="connsiteX14" fmla="*/ 652762 w 891736"/>
                    <a:gd name="connsiteY14" fmla="*/ 453466 h 1143888"/>
                    <a:gd name="connsiteX15" fmla="*/ 410933 w 891736"/>
                    <a:gd name="connsiteY15" fmla="*/ 394200 h 1143888"/>
                    <a:gd name="connsiteX16" fmla="*/ 447974 w 891736"/>
                    <a:gd name="connsiteY16" fmla="*/ 180415 h 1143888"/>
                    <a:gd name="connsiteX0" fmla="*/ 447974 w 893889"/>
                    <a:gd name="connsiteY0" fmla="*/ 180415 h 1143888"/>
                    <a:gd name="connsiteX1" fmla="*/ 400638 w 893889"/>
                    <a:gd name="connsiteY1" fmla="*/ 35403 h 1143888"/>
                    <a:gd name="connsiteX2" fmla="*/ 303271 w 893889"/>
                    <a:gd name="connsiteY2" fmla="*/ 5769 h 1143888"/>
                    <a:gd name="connsiteX3" fmla="*/ 227072 w 893889"/>
                    <a:gd name="connsiteY3" fmla="*/ 31170 h 1143888"/>
                    <a:gd name="connsiteX4" fmla="*/ 104545 w 893889"/>
                    <a:gd name="connsiteY4" fmla="*/ 23254 h 1143888"/>
                    <a:gd name="connsiteX5" fmla="*/ 112483 w 893889"/>
                    <a:gd name="connsiteY5" fmla="*/ 198937 h 1143888"/>
                    <a:gd name="connsiteX6" fmla="*/ 146639 w 893889"/>
                    <a:gd name="connsiteY6" fmla="*/ 352903 h 1143888"/>
                    <a:gd name="connsiteX7" fmla="*/ 186037 w 893889"/>
                    <a:gd name="connsiteY7" fmla="*/ 537075 h 1143888"/>
                    <a:gd name="connsiteX8" fmla="*/ 229428 w 893889"/>
                    <a:gd name="connsiteY8" fmla="*/ 744508 h 1143888"/>
                    <a:gd name="connsiteX9" fmla="*/ 83908 w 893889"/>
                    <a:gd name="connsiteY9" fmla="*/ 854046 h 1143888"/>
                    <a:gd name="connsiteX10" fmla="*/ 2702 w 893889"/>
                    <a:gd name="connsiteY10" fmla="*/ 1093734 h 1143888"/>
                    <a:gd name="connsiteX11" fmla="*/ 536103 w 893889"/>
                    <a:gd name="connsiteY11" fmla="*/ 1131836 h 1143888"/>
                    <a:gd name="connsiteX12" fmla="*/ 884009 w 893889"/>
                    <a:gd name="connsiteY12" fmla="*/ 580996 h 1143888"/>
                    <a:gd name="connsiteX13" fmla="*/ 767592 w 893889"/>
                    <a:gd name="connsiteY13" fmla="*/ 651904 h 1143888"/>
                    <a:gd name="connsiteX14" fmla="*/ 445328 w 893889"/>
                    <a:gd name="connsiteY14" fmla="*/ 610099 h 1143888"/>
                    <a:gd name="connsiteX15" fmla="*/ 410933 w 893889"/>
                    <a:gd name="connsiteY15" fmla="*/ 394200 h 1143888"/>
                    <a:gd name="connsiteX16" fmla="*/ 447974 w 893889"/>
                    <a:gd name="connsiteY16" fmla="*/ 180415 h 1143888"/>
                    <a:gd name="connsiteX0" fmla="*/ 447974 w 884793"/>
                    <a:gd name="connsiteY0" fmla="*/ 180415 h 1143888"/>
                    <a:gd name="connsiteX1" fmla="*/ 400638 w 884793"/>
                    <a:gd name="connsiteY1" fmla="*/ 35403 h 1143888"/>
                    <a:gd name="connsiteX2" fmla="*/ 303271 w 884793"/>
                    <a:gd name="connsiteY2" fmla="*/ 5769 h 1143888"/>
                    <a:gd name="connsiteX3" fmla="*/ 227072 w 884793"/>
                    <a:gd name="connsiteY3" fmla="*/ 31170 h 1143888"/>
                    <a:gd name="connsiteX4" fmla="*/ 104545 w 884793"/>
                    <a:gd name="connsiteY4" fmla="*/ 23254 h 1143888"/>
                    <a:gd name="connsiteX5" fmla="*/ 112483 w 884793"/>
                    <a:gd name="connsiteY5" fmla="*/ 198937 h 1143888"/>
                    <a:gd name="connsiteX6" fmla="*/ 146639 w 884793"/>
                    <a:gd name="connsiteY6" fmla="*/ 352903 h 1143888"/>
                    <a:gd name="connsiteX7" fmla="*/ 186037 w 884793"/>
                    <a:gd name="connsiteY7" fmla="*/ 537075 h 1143888"/>
                    <a:gd name="connsiteX8" fmla="*/ 229428 w 884793"/>
                    <a:gd name="connsiteY8" fmla="*/ 744508 h 1143888"/>
                    <a:gd name="connsiteX9" fmla="*/ 83908 w 884793"/>
                    <a:gd name="connsiteY9" fmla="*/ 854046 h 1143888"/>
                    <a:gd name="connsiteX10" fmla="*/ 2702 w 884793"/>
                    <a:gd name="connsiteY10" fmla="*/ 1093734 h 1143888"/>
                    <a:gd name="connsiteX11" fmla="*/ 536103 w 884793"/>
                    <a:gd name="connsiteY11" fmla="*/ 1131836 h 1143888"/>
                    <a:gd name="connsiteX12" fmla="*/ 884009 w 884793"/>
                    <a:gd name="connsiteY12" fmla="*/ 580996 h 1143888"/>
                    <a:gd name="connsiteX13" fmla="*/ 416225 w 884793"/>
                    <a:gd name="connsiteY13" fmla="*/ 821237 h 1143888"/>
                    <a:gd name="connsiteX14" fmla="*/ 445328 w 884793"/>
                    <a:gd name="connsiteY14" fmla="*/ 610099 h 1143888"/>
                    <a:gd name="connsiteX15" fmla="*/ 410933 w 884793"/>
                    <a:gd name="connsiteY15" fmla="*/ 394200 h 1143888"/>
                    <a:gd name="connsiteX16" fmla="*/ 447974 w 884793"/>
                    <a:gd name="connsiteY16" fmla="*/ 180415 h 1143888"/>
                    <a:gd name="connsiteX0" fmla="*/ 447974 w 536103"/>
                    <a:gd name="connsiteY0" fmla="*/ 180415 h 1143888"/>
                    <a:gd name="connsiteX1" fmla="*/ 400638 w 536103"/>
                    <a:gd name="connsiteY1" fmla="*/ 35403 h 1143888"/>
                    <a:gd name="connsiteX2" fmla="*/ 303271 w 536103"/>
                    <a:gd name="connsiteY2" fmla="*/ 5769 h 1143888"/>
                    <a:gd name="connsiteX3" fmla="*/ 227072 w 536103"/>
                    <a:gd name="connsiteY3" fmla="*/ 31170 h 1143888"/>
                    <a:gd name="connsiteX4" fmla="*/ 104545 w 536103"/>
                    <a:gd name="connsiteY4" fmla="*/ 23254 h 1143888"/>
                    <a:gd name="connsiteX5" fmla="*/ 112483 w 536103"/>
                    <a:gd name="connsiteY5" fmla="*/ 198937 h 1143888"/>
                    <a:gd name="connsiteX6" fmla="*/ 146639 w 536103"/>
                    <a:gd name="connsiteY6" fmla="*/ 352903 h 1143888"/>
                    <a:gd name="connsiteX7" fmla="*/ 186037 w 536103"/>
                    <a:gd name="connsiteY7" fmla="*/ 537075 h 1143888"/>
                    <a:gd name="connsiteX8" fmla="*/ 229428 w 536103"/>
                    <a:gd name="connsiteY8" fmla="*/ 744508 h 1143888"/>
                    <a:gd name="connsiteX9" fmla="*/ 83908 w 536103"/>
                    <a:gd name="connsiteY9" fmla="*/ 854046 h 1143888"/>
                    <a:gd name="connsiteX10" fmla="*/ 2702 w 536103"/>
                    <a:gd name="connsiteY10" fmla="*/ 1093734 h 1143888"/>
                    <a:gd name="connsiteX11" fmla="*/ 536103 w 536103"/>
                    <a:gd name="connsiteY11" fmla="*/ 1131836 h 1143888"/>
                    <a:gd name="connsiteX12" fmla="*/ 359075 w 536103"/>
                    <a:gd name="connsiteY12" fmla="*/ 953529 h 1143888"/>
                    <a:gd name="connsiteX13" fmla="*/ 416225 w 536103"/>
                    <a:gd name="connsiteY13" fmla="*/ 821237 h 1143888"/>
                    <a:gd name="connsiteX14" fmla="*/ 445328 w 536103"/>
                    <a:gd name="connsiteY14" fmla="*/ 610099 h 1143888"/>
                    <a:gd name="connsiteX15" fmla="*/ 410933 w 536103"/>
                    <a:gd name="connsiteY15" fmla="*/ 394200 h 1143888"/>
                    <a:gd name="connsiteX16" fmla="*/ 447974 w 536103"/>
                    <a:gd name="connsiteY16" fmla="*/ 180415 h 1143888"/>
                    <a:gd name="connsiteX0" fmla="*/ 447974 w 451638"/>
                    <a:gd name="connsiteY0" fmla="*/ 180415 h 1183579"/>
                    <a:gd name="connsiteX1" fmla="*/ 400638 w 451638"/>
                    <a:gd name="connsiteY1" fmla="*/ 35403 h 1183579"/>
                    <a:gd name="connsiteX2" fmla="*/ 303271 w 451638"/>
                    <a:gd name="connsiteY2" fmla="*/ 5769 h 1183579"/>
                    <a:gd name="connsiteX3" fmla="*/ 227072 w 451638"/>
                    <a:gd name="connsiteY3" fmla="*/ 31170 h 1183579"/>
                    <a:gd name="connsiteX4" fmla="*/ 104545 w 451638"/>
                    <a:gd name="connsiteY4" fmla="*/ 23254 h 1183579"/>
                    <a:gd name="connsiteX5" fmla="*/ 112483 w 451638"/>
                    <a:gd name="connsiteY5" fmla="*/ 198937 h 1183579"/>
                    <a:gd name="connsiteX6" fmla="*/ 146639 w 451638"/>
                    <a:gd name="connsiteY6" fmla="*/ 352903 h 1183579"/>
                    <a:gd name="connsiteX7" fmla="*/ 186037 w 451638"/>
                    <a:gd name="connsiteY7" fmla="*/ 537075 h 1183579"/>
                    <a:gd name="connsiteX8" fmla="*/ 229428 w 451638"/>
                    <a:gd name="connsiteY8" fmla="*/ 744508 h 1183579"/>
                    <a:gd name="connsiteX9" fmla="*/ 83908 w 451638"/>
                    <a:gd name="connsiteY9" fmla="*/ 854046 h 1183579"/>
                    <a:gd name="connsiteX10" fmla="*/ 2702 w 451638"/>
                    <a:gd name="connsiteY10" fmla="*/ 1093734 h 1183579"/>
                    <a:gd name="connsiteX11" fmla="*/ 371003 w 451638"/>
                    <a:gd name="connsiteY11" fmla="*/ 1174169 h 1183579"/>
                    <a:gd name="connsiteX12" fmla="*/ 359075 w 451638"/>
                    <a:gd name="connsiteY12" fmla="*/ 953529 h 1183579"/>
                    <a:gd name="connsiteX13" fmla="*/ 416225 w 451638"/>
                    <a:gd name="connsiteY13" fmla="*/ 821237 h 1183579"/>
                    <a:gd name="connsiteX14" fmla="*/ 445328 w 451638"/>
                    <a:gd name="connsiteY14" fmla="*/ 610099 h 1183579"/>
                    <a:gd name="connsiteX15" fmla="*/ 410933 w 451638"/>
                    <a:gd name="connsiteY15" fmla="*/ 394200 h 1183579"/>
                    <a:gd name="connsiteX16" fmla="*/ 447974 w 451638"/>
                    <a:gd name="connsiteY16" fmla="*/ 180415 h 1183579"/>
                    <a:gd name="connsiteX0" fmla="*/ 453853 w 457517"/>
                    <a:gd name="connsiteY0" fmla="*/ 180415 h 1192216"/>
                    <a:gd name="connsiteX1" fmla="*/ 406517 w 457517"/>
                    <a:gd name="connsiteY1" fmla="*/ 35403 h 1192216"/>
                    <a:gd name="connsiteX2" fmla="*/ 309150 w 457517"/>
                    <a:gd name="connsiteY2" fmla="*/ 5769 h 1192216"/>
                    <a:gd name="connsiteX3" fmla="*/ 232951 w 457517"/>
                    <a:gd name="connsiteY3" fmla="*/ 31170 h 1192216"/>
                    <a:gd name="connsiteX4" fmla="*/ 110424 w 457517"/>
                    <a:gd name="connsiteY4" fmla="*/ 23254 h 1192216"/>
                    <a:gd name="connsiteX5" fmla="*/ 118362 w 457517"/>
                    <a:gd name="connsiteY5" fmla="*/ 198937 h 1192216"/>
                    <a:gd name="connsiteX6" fmla="*/ 152518 w 457517"/>
                    <a:gd name="connsiteY6" fmla="*/ 352903 h 1192216"/>
                    <a:gd name="connsiteX7" fmla="*/ 191916 w 457517"/>
                    <a:gd name="connsiteY7" fmla="*/ 537075 h 1192216"/>
                    <a:gd name="connsiteX8" fmla="*/ 235307 w 457517"/>
                    <a:gd name="connsiteY8" fmla="*/ 744508 h 1192216"/>
                    <a:gd name="connsiteX9" fmla="*/ 89787 w 457517"/>
                    <a:gd name="connsiteY9" fmla="*/ 854046 h 1192216"/>
                    <a:gd name="connsiteX10" fmla="*/ 8581 w 457517"/>
                    <a:gd name="connsiteY10" fmla="*/ 1093734 h 1192216"/>
                    <a:gd name="connsiteX11" fmla="*/ 296449 w 457517"/>
                    <a:gd name="connsiteY11" fmla="*/ 1169933 h 1192216"/>
                    <a:gd name="connsiteX12" fmla="*/ 376882 w 457517"/>
                    <a:gd name="connsiteY12" fmla="*/ 1174169 h 1192216"/>
                    <a:gd name="connsiteX13" fmla="*/ 364954 w 457517"/>
                    <a:gd name="connsiteY13" fmla="*/ 953529 h 1192216"/>
                    <a:gd name="connsiteX14" fmla="*/ 422104 w 457517"/>
                    <a:gd name="connsiteY14" fmla="*/ 821237 h 1192216"/>
                    <a:gd name="connsiteX15" fmla="*/ 451207 w 457517"/>
                    <a:gd name="connsiteY15" fmla="*/ 610099 h 1192216"/>
                    <a:gd name="connsiteX16" fmla="*/ 416812 w 457517"/>
                    <a:gd name="connsiteY16" fmla="*/ 394200 h 1192216"/>
                    <a:gd name="connsiteX17" fmla="*/ 453853 w 457517"/>
                    <a:gd name="connsiteY17" fmla="*/ 180415 h 1192216"/>
                    <a:gd name="connsiteX0" fmla="*/ 453853 w 457517"/>
                    <a:gd name="connsiteY0" fmla="*/ 180415 h 1356998"/>
                    <a:gd name="connsiteX1" fmla="*/ 406517 w 457517"/>
                    <a:gd name="connsiteY1" fmla="*/ 35403 h 1356998"/>
                    <a:gd name="connsiteX2" fmla="*/ 309150 w 457517"/>
                    <a:gd name="connsiteY2" fmla="*/ 5769 h 1356998"/>
                    <a:gd name="connsiteX3" fmla="*/ 232951 w 457517"/>
                    <a:gd name="connsiteY3" fmla="*/ 31170 h 1356998"/>
                    <a:gd name="connsiteX4" fmla="*/ 110424 w 457517"/>
                    <a:gd name="connsiteY4" fmla="*/ 23254 h 1356998"/>
                    <a:gd name="connsiteX5" fmla="*/ 118362 w 457517"/>
                    <a:gd name="connsiteY5" fmla="*/ 198937 h 1356998"/>
                    <a:gd name="connsiteX6" fmla="*/ 152518 w 457517"/>
                    <a:gd name="connsiteY6" fmla="*/ 352903 h 1356998"/>
                    <a:gd name="connsiteX7" fmla="*/ 191916 w 457517"/>
                    <a:gd name="connsiteY7" fmla="*/ 537075 h 1356998"/>
                    <a:gd name="connsiteX8" fmla="*/ 235307 w 457517"/>
                    <a:gd name="connsiteY8" fmla="*/ 744508 h 1356998"/>
                    <a:gd name="connsiteX9" fmla="*/ 89787 w 457517"/>
                    <a:gd name="connsiteY9" fmla="*/ 854046 h 1356998"/>
                    <a:gd name="connsiteX10" fmla="*/ 8581 w 457517"/>
                    <a:gd name="connsiteY10" fmla="*/ 1093734 h 1356998"/>
                    <a:gd name="connsiteX11" fmla="*/ 313382 w 457517"/>
                    <a:gd name="connsiteY11" fmla="*/ 1356200 h 1356998"/>
                    <a:gd name="connsiteX12" fmla="*/ 376882 w 457517"/>
                    <a:gd name="connsiteY12" fmla="*/ 1174169 h 1356998"/>
                    <a:gd name="connsiteX13" fmla="*/ 364954 w 457517"/>
                    <a:gd name="connsiteY13" fmla="*/ 953529 h 1356998"/>
                    <a:gd name="connsiteX14" fmla="*/ 422104 w 457517"/>
                    <a:gd name="connsiteY14" fmla="*/ 821237 h 1356998"/>
                    <a:gd name="connsiteX15" fmla="*/ 451207 w 457517"/>
                    <a:gd name="connsiteY15" fmla="*/ 610099 h 1356998"/>
                    <a:gd name="connsiteX16" fmla="*/ 416812 w 457517"/>
                    <a:gd name="connsiteY16" fmla="*/ 394200 h 1356998"/>
                    <a:gd name="connsiteX17" fmla="*/ 453853 w 457517"/>
                    <a:gd name="connsiteY17" fmla="*/ 180415 h 1356998"/>
                    <a:gd name="connsiteX0" fmla="*/ 447975 w 451639"/>
                    <a:gd name="connsiteY0" fmla="*/ 180415 h 1359828"/>
                    <a:gd name="connsiteX1" fmla="*/ 400639 w 451639"/>
                    <a:gd name="connsiteY1" fmla="*/ 35403 h 1359828"/>
                    <a:gd name="connsiteX2" fmla="*/ 303272 w 451639"/>
                    <a:gd name="connsiteY2" fmla="*/ 5769 h 1359828"/>
                    <a:gd name="connsiteX3" fmla="*/ 227073 w 451639"/>
                    <a:gd name="connsiteY3" fmla="*/ 31170 h 1359828"/>
                    <a:gd name="connsiteX4" fmla="*/ 104546 w 451639"/>
                    <a:gd name="connsiteY4" fmla="*/ 23254 h 1359828"/>
                    <a:gd name="connsiteX5" fmla="*/ 112484 w 451639"/>
                    <a:gd name="connsiteY5" fmla="*/ 198937 h 1359828"/>
                    <a:gd name="connsiteX6" fmla="*/ 146640 w 451639"/>
                    <a:gd name="connsiteY6" fmla="*/ 352903 h 1359828"/>
                    <a:gd name="connsiteX7" fmla="*/ 186038 w 451639"/>
                    <a:gd name="connsiteY7" fmla="*/ 537075 h 1359828"/>
                    <a:gd name="connsiteX8" fmla="*/ 229429 w 451639"/>
                    <a:gd name="connsiteY8" fmla="*/ 744508 h 1359828"/>
                    <a:gd name="connsiteX9" fmla="*/ 83909 w 451639"/>
                    <a:gd name="connsiteY9" fmla="*/ 854046 h 1359828"/>
                    <a:gd name="connsiteX10" fmla="*/ 2703 w 451639"/>
                    <a:gd name="connsiteY10" fmla="*/ 1093734 h 1359828"/>
                    <a:gd name="connsiteX11" fmla="*/ 180505 w 451639"/>
                    <a:gd name="connsiteY11" fmla="*/ 1279999 h 1359828"/>
                    <a:gd name="connsiteX12" fmla="*/ 307504 w 451639"/>
                    <a:gd name="connsiteY12" fmla="*/ 1356200 h 1359828"/>
                    <a:gd name="connsiteX13" fmla="*/ 371004 w 451639"/>
                    <a:gd name="connsiteY13" fmla="*/ 1174169 h 1359828"/>
                    <a:gd name="connsiteX14" fmla="*/ 359076 w 451639"/>
                    <a:gd name="connsiteY14" fmla="*/ 953529 h 1359828"/>
                    <a:gd name="connsiteX15" fmla="*/ 416226 w 451639"/>
                    <a:gd name="connsiteY15" fmla="*/ 821237 h 1359828"/>
                    <a:gd name="connsiteX16" fmla="*/ 445329 w 451639"/>
                    <a:gd name="connsiteY16" fmla="*/ 610099 h 1359828"/>
                    <a:gd name="connsiteX17" fmla="*/ 410934 w 451639"/>
                    <a:gd name="connsiteY17" fmla="*/ 394200 h 1359828"/>
                    <a:gd name="connsiteX18" fmla="*/ 447975 w 451639"/>
                    <a:gd name="connsiteY18" fmla="*/ 180415 h 1359828"/>
                    <a:gd name="connsiteX0" fmla="*/ 447975 w 451639"/>
                    <a:gd name="connsiteY0" fmla="*/ 180415 h 1548387"/>
                    <a:gd name="connsiteX1" fmla="*/ 400639 w 451639"/>
                    <a:gd name="connsiteY1" fmla="*/ 35403 h 1548387"/>
                    <a:gd name="connsiteX2" fmla="*/ 303272 w 451639"/>
                    <a:gd name="connsiteY2" fmla="*/ 5769 h 1548387"/>
                    <a:gd name="connsiteX3" fmla="*/ 227073 w 451639"/>
                    <a:gd name="connsiteY3" fmla="*/ 31170 h 1548387"/>
                    <a:gd name="connsiteX4" fmla="*/ 104546 w 451639"/>
                    <a:gd name="connsiteY4" fmla="*/ 23254 h 1548387"/>
                    <a:gd name="connsiteX5" fmla="*/ 112484 w 451639"/>
                    <a:gd name="connsiteY5" fmla="*/ 198937 h 1548387"/>
                    <a:gd name="connsiteX6" fmla="*/ 146640 w 451639"/>
                    <a:gd name="connsiteY6" fmla="*/ 352903 h 1548387"/>
                    <a:gd name="connsiteX7" fmla="*/ 186038 w 451639"/>
                    <a:gd name="connsiteY7" fmla="*/ 537075 h 1548387"/>
                    <a:gd name="connsiteX8" fmla="*/ 229429 w 451639"/>
                    <a:gd name="connsiteY8" fmla="*/ 744508 h 1548387"/>
                    <a:gd name="connsiteX9" fmla="*/ 83909 w 451639"/>
                    <a:gd name="connsiteY9" fmla="*/ 854046 h 1548387"/>
                    <a:gd name="connsiteX10" fmla="*/ 2703 w 451639"/>
                    <a:gd name="connsiteY10" fmla="*/ 1093734 h 1548387"/>
                    <a:gd name="connsiteX11" fmla="*/ 286338 w 451639"/>
                    <a:gd name="connsiteY11" fmla="*/ 1542466 h 1548387"/>
                    <a:gd name="connsiteX12" fmla="*/ 307504 w 451639"/>
                    <a:gd name="connsiteY12" fmla="*/ 1356200 h 1548387"/>
                    <a:gd name="connsiteX13" fmla="*/ 371004 w 451639"/>
                    <a:gd name="connsiteY13" fmla="*/ 1174169 h 1548387"/>
                    <a:gd name="connsiteX14" fmla="*/ 359076 w 451639"/>
                    <a:gd name="connsiteY14" fmla="*/ 953529 h 1548387"/>
                    <a:gd name="connsiteX15" fmla="*/ 416226 w 451639"/>
                    <a:gd name="connsiteY15" fmla="*/ 821237 h 1548387"/>
                    <a:gd name="connsiteX16" fmla="*/ 445329 w 451639"/>
                    <a:gd name="connsiteY16" fmla="*/ 610099 h 1548387"/>
                    <a:gd name="connsiteX17" fmla="*/ 410934 w 451639"/>
                    <a:gd name="connsiteY17" fmla="*/ 394200 h 1548387"/>
                    <a:gd name="connsiteX18" fmla="*/ 447975 w 451639"/>
                    <a:gd name="connsiteY18" fmla="*/ 180415 h 1548387"/>
                    <a:gd name="connsiteX0" fmla="*/ 446909 w 450573"/>
                    <a:gd name="connsiteY0" fmla="*/ 180415 h 1542525"/>
                    <a:gd name="connsiteX1" fmla="*/ 399573 w 450573"/>
                    <a:gd name="connsiteY1" fmla="*/ 35403 h 1542525"/>
                    <a:gd name="connsiteX2" fmla="*/ 302206 w 450573"/>
                    <a:gd name="connsiteY2" fmla="*/ 5769 h 1542525"/>
                    <a:gd name="connsiteX3" fmla="*/ 226007 w 450573"/>
                    <a:gd name="connsiteY3" fmla="*/ 31170 h 1542525"/>
                    <a:gd name="connsiteX4" fmla="*/ 103480 w 450573"/>
                    <a:gd name="connsiteY4" fmla="*/ 23254 h 1542525"/>
                    <a:gd name="connsiteX5" fmla="*/ 111418 w 450573"/>
                    <a:gd name="connsiteY5" fmla="*/ 198937 h 1542525"/>
                    <a:gd name="connsiteX6" fmla="*/ 145574 w 450573"/>
                    <a:gd name="connsiteY6" fmla="*/ 352903 h 1542525"/>
                    <a:gd name="connsiteX7" fmla="*/ 184972 w 450573"/>
                    <a:gd name="connsiteY7" fmla="*/ 537075 h 1542525"/>
                    <a:gd name="connsiteX8" fmla="*/ 228363 w 450573"/>
                    <a:gd name="connsiteY8" fmla="*/ 744508 h 1542525"/>
                    <a:gd name="connsiteX9" fmla="*/ 82843 w 450573"/>
                    <a:gd name="connsiteY9" fmla="*/ 854046 h 1542525"/>
                    <a:gd name="connsiteX10" fmla="*/ 1637 w 450573"/>
                    <a:gd name="connsiteY10" fmla="*/ 1093734 h 1542525"/>
                    <a:gd name="connsiteX11" fmla="*/ 154039 w 450573"/>
                    <a:gd name="connsiteY11" fmla="*/ 1373132 h 1542525"/>
                    <a:gd name="connsiteX12" fmla="*/ 285272 w 450573"/>
                    <a:gd name="connsiteY12" fmla="*/ 1542466 h 1542525"/>
                    <a:gd name="connsiteX13" fmla="*/ 306438 w 450573"/>
                    <a:gd name="connsiteY13" fmla="*/ 1356200 h 1542525"/>
                    <a:gd name="connsiteX14" fmla="*/ 369938 w 450573"/>
                    <a:gd name="connsiteY14" fmla="*/ 1174169 h 1542525"/>
                    <a:gd name="connsiteX15" fmla="*/ 358010 w 450573"/>
                    <a:gd name="connsiteY15" fmla="*/ 953529 h 1542525"/>
                    <a:gd name="connsiteX16" fmla="*/ 415160 w 450573"/>
                    <a:gd name="connsiteY16" fmla="*/ 821237 h 1542525"/>
                    <a:gd name="connsiteX17" fmla="*/ 444263 w 450573"/>
                    <a:gd name="connsiteY17" fmla="*/ 610099 h 1542525"/>
                    <a:gd name="connsiteX18" fmla="*/ 409868 w 450573"/>
                    <a:gd name="connsiteY18" fmla="*/ 394200 h 1542525"/>
                    <a:gd name="connsiteX19" fmla="*/ 446909 w 450573"/>
                    <a:gd name="connsiteY19" fmla="*/ 180415 h 1542525"/>
                    <a:gd name="connsiteX0" fmla="*/ 446909 w 450573"/>
                    <a:gd name="connsiteY0" fmla="*/ 180415 h 1682321"/>
                    <a:gd name="connsiteX1" fmla="*/ 399573 w 450573"/>
                    <a:gd name="connsiteY1" fmla="*/ 35403 h 1682321"/>
                    <a:gd name="connsiteX2" fmla="*/ 302206 w 450573"/>
                    <a:gd name="connsiteY2" fmla="*/ 5769 h 1682321"/>
                    <a:gd name="connsiteX3" fmla="*/ 226007 w 450573"/>
                    <a:gd name="connsiteY3" fmla="*/ 31170 h 1682321"/>
                    <a:gd name="connsiteX4" fmla="*/ 103480 w 450573"/>
                    <a:gd name="connsiteY4" fmla="*/ 23254 h 1682321"/>
                    <a:gd name="connsiteX5" fmla="*/ 111418 w 450573"/>
                    <a:gd name="connsiteY5" fmla="*/ 198937 h 1682321"/>
                    <a:gd name="connsiteX6" fmla="*/ 145574 w 450573"/>
                    <a:gd name="connsiteY6" fmla="*/ 352903 h 1682321"/>
                    <a:gd name="connsiteX7" fmla="*/ 184972 w 450573"/>
                    <a:gd name="connsiteY7" fmla="*/ 537075 h 1682321"/>
                    <a:gd name="connsiteX8" fmla="*/ 228363 w 450573"/>
                    <a:gd name="connsiteY8" fmla="*/ 744508 h 1682321"/>
                    <a:gd name="connsiteX9" fmla="*/ 82843 w 450573"/>
                    <a:gd name="connsiteY9" fmla="*/ 854046 h 1682321"/>
                    <a:gd name="connsiteX10" fmla="*/ 1637 w 450573"/>
                    <a:gd name="connsiteY10" fmla="*/ 1093734 h 1682321"/>
                    <a:gd name="connsiteX11" fmla="*/ 107472 w 450573"/>
                    <a:gd name="connsiteY11" fmla="*/ 1665232 h 1682321"/>
                    <a:gd name="connsiteX12" fmla="*/ 285272 w 450573"/>
                    <a:gd name="connsiteY12" fmla="*/ 1542466 h 1682321"/>
                    <a:gd name="connsiteX13" fmla="*/ 306438 w 450573"/>
                    <a:gd name="connsiteY13" fmla="*/ 1356200 h 1682321"/>
                    <a:gd name="connsiteX14" fmla="*/ 369938 w 450573"/>
                    <a:gd name="connsiteY14" fmla="*/ 1174169 h 1682321"/>
                    <a:gd name="connsiteX15" fmla="*/ 358010 w 450573"/>
                    <a:gd name="connsiteY15" fmla="*/ 953529 h 1682321"/>
                    <a:gd name="connsiteX16" fmla="*/ 415160 w 450573"/>
                    <a:gd name="connsiteY16" fmla="*/ 821237 h 1682321"/>
                    <a:gd name="connsiteX17" fmla="*/ 444263 w 450573"/>
                    <a:gd name="connsiteY17" fmla="*/ 610099 h 1682321"/>
                    <a:gd name="connsiteX18" fmla="*/ 409868 w 450573"/>
                    <a:gd name="connsiteY18" fmla="*/ 394200 h 1682321"/>
                    <a:gd name="connsiteX19" fmla="*/ 446909 w 450573"/>
                    <a:gd name="connsiteY19" fmla="*/ 180415 h 1682321"/>
                    <a:gd name="connsiteX0" fmla="*/ 445731 w 449395"/>
                    <a:gd name="connsiteY0" fmla="*/ 180415 h 1666178"/>
                    <a:gd name="connsiteX1" fmla="*/ 398395 w 449395"/>
                    <a:gd name="connsiteY1" fmla="*/ 35403 h 1666178"/>
                    <a:gd name="connsiteX2" fmla="*/ 301028 w 449395"/>
                    <a:gd name="connsiteY2" fmla="*/ 5769 h 1666178"/>
                    <a:gd name="connsiteX3" fmla="*/ 224829 w 449395"/>
                    <a:gd name="connsiteY3" fmla="*/ 31170 h 1666178"/>
                    <a:gd name="connsiteX4" fmla="*/ 102302 w 449395"/>
                    <a:gd name="connsiteY4" fmla="*/ 23254 h 1666178"/>
                    <a:gd name="connsiteX5" fmla="*/ 110240 w 449395"/>
                    <a:gd name="connsiteY5" fmla="*/ 198937 h 1666178"/>
                    <a:gd name="connsiteX6" fmla="*/ 144396 w 449395"/>
                    <a:gd name="connsiteY6" fmla="*/ 352903 h 1666178"/>
                    <a:gd name="connsiteX7" fmla="*/ 183794 w 449395"/>
                    <a:gd name="connsiteY7" fmla="*/ 537075 h 1666178"/>
                    <a:gd name="connsiteX8" fmla="*/ 227185 w 449395"/>
                    <a:gd name="connsiteY8" fmla="*/ 744508 h 1666178"/>
                    <a:gd name="connsiteX9" fmla="*/ 81665 w 449395"/>
                    <a:gd name="connsiteY9" fmla="*/ 854046 h 1666178"/>
                    <a:gd name="connsiteX10" fmla="*/ 459 w 449395"/>
                    <a:gd name="connsiteY10" fmla="*/ 1093734 h 1666178"/>
                    <a:gd name="connsiteX11" fmla="*/ 51261 w 449395"/>
                    <a:gd name="connsiteY11" fmla="*/ 1462032 h 1666178"/>
                    <a:gd name="connsiteX12" fmla="*/ 106294 w 449395"/>
                    <a:gd name="connsiteY12" fmla="*/ 1665232 h 1666178"/>
                    <a:gd name="connsiteX13" fmla="*/ 284094 w 449395"/>
                    <a:gd name="connsiteY13" fmla="*/ 1542466 h 1666178"/>
                    <a:gd name="connsiteX14" fmla="*/ 305260 w 449395"/>
                    <a:gd name="connsiteY14" fmla="*/ 1356200 h 1666178"/>
                    <a:gd name="connsiteX15" fmla="*/ 368760 w 449395"/>
                    <a:gd name="connsiteY15" fmla="*/ 1174169 h 1666178"/>
                    <a:gd name="connsiteX16" fmla="*/ 356832 w 449395"/>
                    <a:gd name="connsiteY16" fmla="*/ 953529 h 1666178"/>
                    <a:gd name="connsiteX17" fmla="*/ 413982 w 449395"/>
                    <a:gd name="connsiteY17" fmla="*/ 821237 h 1666178"/>
                    <a:gd name="connsiteX18" fmla="*/ 443085 w 449395"/>
                    <a:gd name="connsiteY18" fmla="*/ 610099 h 1666178"/>
                    <a:gd name="connsiteX19" fmla="*/ 408690 w 449395"/>
                    <a:gd name="connsiteY19" fmla="*/ 394200 h 1666178"/>
                    <a:gd name="connsiteX20" fmla="*/ 445731 w 449395"/>
                    <a:gd name="connsiteY20" fmla="*/ 180415 h 1666178"/>
                    <a:gd name="connsiteX0" fmla="*/ 523785 w 527449"/>
                    <a:gd name="connsiteY0" fmla="*/ 180415 h 1708023"/>
                    <a:gd name="connsiteX1" fmla="*/ 476449 w 527449"/>
                    <a:gd name="connsiteY1" fmla="*/ 35403 h 1708023"/>
                    <a:gd name="connsiteX2" fmla="*/ 379082 w 527449"/>
                    <a:gd name="connsiteY2" fmla="*/ 5769 h 1708023"/>
                    <a:gd name="connsiteX3" fmla="*/ 302883 w 527449"/>
                    <a:gd name="connsiteY3" fmla="*/ 31170 h 1708023"/>
                    <a:gd name="connsiteX4" fmla="*/ 180356 w 527449"/>
                    <a:gd name="connsiteY4" fmla="*/ 23254 h 1708023"/>
                    <a:gd name="connsiteX5" fmla="*/ 188294 w 527449"/>
                    <a:gd name="connsiteY5" fmla="*/ 198937 h 1708023"/>
                    <a:gd name="connsiteX6" fmla="*/ 222450 w 527449"/>
                    <a:gd name="connsiteY6" fmla="*/ 352903 h 1708023"/>
                    <a:gd name="connsiteX7" fmla="*/ 261848 w 527449"/>
                    <a:gd name="connsiteY7" fmla="*/ 537075 h 1708023"/>
                    <a:gd name="connsiteX8" fmla="*/ 305239 w 527449"/>
                    <a:gd name="connsiteY8" fmla="*/ 744508 h 1708023"/>
                    <a:gd name="connsiteX9" fmla="*/ 159719 w 527449"/>
                    <a:gd name="connsiteY9" fmla="*/ 854046 h 1708023"/>
                    <a:gd name="connsiteX10" fmla="*/ 78513 w 527449"/>
                    <a:gd name="connsiteY10" fmla="*/ 1093734 h 1708023"/>
                    <a:gd name="connsiteX11" fmla="*/ 2315 w 527449"/>
                    <a:gd name="connsiteY11" fmla="*/ 1669465 h 1708023"/>
                    <a:gd name="connsiteX12" fmla="*/ 184348 w 527449"/>
                    <a:gd name="connsiteY12" fmla="*/ 1665232 h 1708023"/>
                    <a:gd name="connsiteX13" fmla="*/ 362148 w 527449"/>
                    <a:gd name="connsiteY13" fmla="*/ 1542466 h 1708023"/>
                    <a:gd name="connsiteX14" fmla="*/ 383314 w 527449"/>
                    <a:gd name="connsiteY14" fmla="*/ 1356200 h 1708023"/>
                    <a:gd name="connsiteX15" fmla="*/ 446814 w 527449"/>
                    <a:gd name="connsiteY15" fmla="*/ 1174169 h 1708023"/>
                    <a:gd name="connsiteX16" fmla="*/ 434886 w 527449"/>
                    <a:gd name="connsiteY16" fmla="*/ 953529 h 1708023"/>
                    <a:gd name="connsiteX17" fmla="*/ 492036 w 527449"/>
                    <a:gd name="connsiteY17" fmla="*/ 821237 h 1708023"/>
                    <a:gd name="connsiteX18" fmla="*/ 521139 w 527449"/>
                    <a:gd name="connsiteY18" fmla="*/ 610099 h 1708023"/>
                    <a:gd name="connsiteX19" fmla="*/ 486744 w 527449"/>
                    <a:gd name="connsiteY19" fmla="*/ 394200 h 1708023"/>
                    <a:gd name="connsiteX20" fmla="*/ 523785 w 527449"/>
                    <a:gd name="connsiteY20" fmla="*/ 180415 h 1708023"/>
                    <a:gd name="connsiteX0" fmla="*/ 536502 w 540166"/>
                    <a:gd name="connsiteY0" fmla="*/ 180415 h 1678534"/>
                    <a:gd name="connsiteX1" fmla="*/ 489166 w 540166"/>
                    <a:gd name="connsiteY1" fmla="*/ 35403 h 1678534"/>
                    <a:gd name="connsiteX2" fmla="*/ 391799 w 540166"/>
                    <a:gd name="connsiteY2" fmla="*/ 5769 h 1678534"/>
                    <a:gd name="connsiteX3" fmla="*/ 315600 w 540166"/>
                    <a:gd name="connsiteY3" fmla="*/ 31170 h 1678534"/>
                    <a:gd name="connsiteX4" fmla="*/ 193073 w 540166"/>
                    <a:gd name="connsiteY4" fmla="*/ 23254 h 1678534"/>
                    <a:gd name="connsiteX5" fmla="*/ 201011 w 540166"/>
                    <a:gd name="connsiteY5" fmla="*/ 198937 h 1678534"/>
                    <a:gd name="connsiteX6" fmla="*/ 235167 w 540166"/>
                    <a:gd name="connsiteY6" fmla="*/ 352903 h 1678534"/>
                    <a:gd name="connsiteX7" fmla="*/ 274565 w 540166"/>
                    <a:gd name="connsiteY7" fmla="*/ 537075 h 1678534"/>
                    <a:gd name="connsiteX8" fmla="*/ 317956 w 540166"/>
                    <a:gd name="connsiteY8" fmla="*/ 744508 h 1678534"/>
                    <a:gd name="connsiteX9" fmla="*/ 172436 w 540166"/>
                    <a:gd name="connsiteY9" fmla="*/ 854046 h 1678534"/>
                    <a:gd name="connsiteX10" fmla="*/ 91230 w 540166"/>
                    <a:gd name="connsiteY10" fmla="*/ 1093734 h 1678534"/>
                    <a:gd name="connsiteX11" fmla="*/ 19265 w 540166"/>
                    <a:gd name="connsiteY11" fmla="*/ 1500132 h 1678534"/>
                    <a:gd name="connsiteX12" fmla="*/ 15032 w 540166"/>
                    <a:gd name="connsiteY12" fmla="*/ 1669465 h 1678534"/>
                    <a:gd name="connsiteX13" fmla="*/ 197065 w 540166"/>
                    <a:gd name="connsiteY13" fmla="*/ 1665232 h 1678534"/>
                    <a:gd name="connsiteX14" fmla="*/ 374865 w 540166"/>
                    <a:gd name="connsiteY14" fmla="*/ 1542466 h 1678534"/>
                    <a:gd name="connsiteX15" fmla="*/ 396031 w 540166"/>
                    <a:gd name="connsiteY15" fmla="*/ 1356200 h 1678534"/>
                    <a:gd name="connsiteX16" fmla="*/ 459531 w 540166"/>
                    <a:gd name="connsiteY16" fmla="*/ 1174169 h 1678534"/>
                    <a:gd name="connsiteX17" fmla="*/ 447603 w 540166"/>
                    <a:gd name="connsiteY17" fmla="*/ 953529 h 1678534"/>
                    <a:gd name="connsiteX18" fmla="*/ 504753 w 540166"/>
                    <a:gd name="connsiteY18" fmla="*/ 821237 h 1678534"/>
                    <a:gd name="connsiteX19" fmla="*/ 533856 w 540166"/>
                    <a:gd name="connsiteY19" fmla="*/ 610099 h 1678534"/>
                    <a:gd name="connsiteX20" fmla="*/ 499461 w 540166"/>
                    <a:gd name="connsiteY20" fmla="*/ 394200 h 1678534"/>
                    <a:gd name="connsiteX21" fmla="*/ 536502 w 540166"/>
                    <a:gd name="connsiteY21" fmla="*/ 180415 h 1678534"/>
                    <a:gd name="connsiteX0" fmla="*/ 624359 w 628023"/>
                    <a:gd name="connsiteY0" fmla="*/ 180415 h 1678534"/>
                    <a:gd name="connsiteX1" fmla="*/ 577023 w 628023"/>
                    <a:gd name="connsiteY1" fmla="*/ 35403 h 1678534"/>
                    <a:gd name="connsiteX2" fmla="*/ 479656 w 628023"/>
                    <a:gd name="connsiteY2" fmla="*/ 5769 h 1678534"/>
                    <a:gd name="connsiteX3" fmla="*/ 403457 w 628023"/>
                    <a:gd name="connsiteY3" fmla="*/ 31170 h 1678534"/>
                    <a:gd name="connsiteX4" fmla="*/ 280930 w 628023"/>
                    <a:gd name="connsiteY4" fmla="*/ 23254 h 1678534"/>
                    <a:gd name="connsiteX5" fmla="*/ 288868 w 628023"/>
                    <a:gd name="connsiteY5" fmla="*/ 198937 h 1678534"/>
                    <a:gd name="connsiteX6" fmla="*/ 323024 w 628023"/>
                    <a:gd name="connsiteY6" fmla="*/ 352903 h 1678534"/>
                    <a:gd name="connsiteX7" fmla="*/ 362422 w 628023"/>
                    <a:gd name="connsiteY7" fmla="*/ 537075 h 1678534"/>
                    <a:gd name="connsiteX8" fmla="*/ 405813 w 628023"/>
                    <a:gd name="connsiteY8" fmla="*/ 744508 h 1678534"/>
                    <a:gd name="connsiteX9" fmla="*/ 260293 w 628023"/>
                    <a:gd name="connsiteY9" fmla="*/ 854046 h 1678534"/>
                    <a:gd name="connsiteX10" fmla="*/ 179087 w 628023"/>
                    <a:gd name="connsiteY10" fmla="*/ 1093734 h 1678534"/>
                    <a:gd name="connsiteX11" fmla="*/ 1288 w 628023"/>
                    <a:gd name="connsiteY11" fmla="*/ 1546699 h 1678534"/>
                    <a:gd name="connsiteX12" fmla="*/ 102889 w 628023"/>
                    <a:gd name="connsiteY12" fmla="*/ 1669465 h 1678534"/>
                    <a:gd name="connsiteX13" fmla="*/ 284922 w 628023"/>
                    <a:gd name="connsiteY13" fmla="*/ 1665232 h 1678534"/>
                    <a:gd name="connsiteX14" fmla="*/ 462722 w 628023"/>
                    <a:gd name="connsiteY14" fmla="*/ 1542466 h 1678534"/>
                    <a:gd name="connsiteX15" fmla="*/ 483888 w 628023"/>
                    <a:gd name="connsiteY15" fmla="*/ 1356200 h 1678534"/>
                    <a:gd name="connsiteX16" fmla="*/ 547388 w 628023"/>
                    <a:gd name="connsiteY16" fmla="*/ 1174169 h 1678534"/>
                    <a:gd name="connsiteX17" fmla="*/ 535460 w 628023"/>
                    <a:gd name="connsiteY17" fmla="*/ 953529 h 1678534"/>
                    <a:gd name="connsiteX18" fmla="*/ 592610 w 628023"/>
                    <a:gd name="connsiteY18" fmla="*/ 821237 h 1678534"/>
                    <a:gd name="connsiteX19" fmla="*/ 621713 w 628023"/>
                    <a:gd name="connsiteY19" fmla="*/ 610099 h 1678534"/>
                    <a:gd name="connsiteX20" fmla="*/ 587318 w 628023"/>
                    <a:gd name="connsiteY20" fmla="*/ 394200 h 1678534"/>
                    <a:gd name="connsiteX21" fmla="*/ 624359 w 628023"/>
                    <a:gd name="connsiteY21" fmla="*/ 180415 h 1678534"/>
                    <a:gd name="connsiteX0" fmla="*/ 624359 w 628023"/>
                    <a:gd name="connsiteY0" fmla="*/ 180415 h 1678534"/>
                    <a:gd name="connsiteX1" fmla="*/ 577023 w 628023"/>
                    <a:gd name="connsiteY1" fmla="*/ 35403 h 1678534"/>
                    <a:gd name="connsiteX2" fmla="*/ 479656 w 628023"/>
                    <a:gd name="connsiteY2" fmla="*/ 5769 h 1678534"/>
                    <a:gd name="connsiteX3" fmla="*/ 403457 w 628023"/>
                    <a:gd name="connsiteY3" fmla="*/ 31170 h 1678534"/>
                    <a:gd name="connsiteX4" fmla="*/ 280930 w 628023"/>
                    <a:gd name="connsiteY4" fmla="*/ 23254 h 1678534"/>
                    <a:gd name="connsiteX5" fmla="*/ 288868 w 628023"/>
                    <a:gd name="connsiteY5" fmla="*/ 198937 h 1678534"/>
                    <a:gd name="connsiteX6" fmla="*/ 323024 w 628023"/>
                    <a:gd name="connsiteY6" fmla="*/ 352903 h 1678534"/>
                    <a:gd name="connsiteX7" fmla="*/ 362422 w 628023"/>
                    <a:gd name="connsiteY7" fmla="*/ 537075 h 1678534"/>
                    <a:gd name="connsiteX8" fmla="*/ 342313 w 628023"/>
                    <a:gd name="connsiteY8" fmla="*/ 676775 h 1678534"/>
                    <a:gd name="connsiteX9" fmla="*/ 260293 w 628023"/>
                    <a:gd name="connsiteY9" fmla="*/ 854046 h 1678534"/>
                    <a:gd name="connsiteX10" fmla="*/ 179087 w 628023"/>
                    <a:gd name="connsiteY10" fmla="*/ 1093734 h 1678534"/>
                    <a:gd name="connsiteX11" fmla="*/ 1288 w 628023"/>
                    <a:gd name="connsiteY11" fmla="*/ 1546699 h 1678534"/>
                    <a:gd name="connsiteX12" fmla="*/ 102889 w 628023"/>
                    <a:gd name="connsiteY12" fmla="*/ 1669465 h 1678534"/>
                    <a:gd name="connsiteX13" fmla="*/ 284922 w 628023"/>
                    <a:gd name="connsiteY13" fmla="*/ 1665232 h 1678534"/>
                    <a:gd name="connsiteX14" fmla="*/ 462722 w 628023"/>
                    <a:gd name="connsiteY14" fmla="*/ 1542466 h 1678534"/>
                    <a:gd name="connsiteX15" fmla="*/ 483888 w 628023"/>
                    <a:gd name="connsiteY15" fmla="*/ 1356200 h 1678534"/>
                    <a:gd name="connsiteX16" fmla="*/ 547388 w 628023"/>
                    <a:gd name="connsiteY16" fmla="*/ 1174169 h 1678534"/>
                    <a:gd name="connsiteX17" fmla="*/ 535460 w 628023"/>
                    <a:gd name="connsiteY17" fmla="*/ 953529 h 1678534"/>
                    <a:gd name="connsiteX18" fmla="*/ 592610 w 628023"/>
                    <a:gd name="connsiteY18" fmla="*/ 821237 h 1678534"/>
                    <a:gd name="connsiteX19" fmla="*/ 621713 w 628023"/>
                    <a:gd name="connsiteY19" fmla="*/ 610099 h 1678534"/>
                    <a:gd name="connsiteX20" fmla="*/ 587318 w 628023"/>
                    <a:gd name="connsiteY20" fmla="*/ 394200 h 1678534"/>
                    <a:gd name="connsiteX21" fmla="*/ 624359 w 628023"/>
                    <a:gd name="connsiteY21" fmla="*/ 180415 h 1678534"/>
                    <a:gd name="connsiteX0" fmla="*/ 624359 w 628023"/>
                    <a:gd name="connsiteY0" fmla="*/ 180415 h 1678534"/>
                    <a:gd name="connsiteX1" fmla="*/ 577023 w 628023"/>
                    <a:gd name="connsiteY1" fmla="*/ 35403 h 1678534"/>
                    <a:gd name="connsiteX2" fmla="*/ 479656 w 628023"/>
                    <a:gd name="connsiteY2" fmla="*/ 5769 h 1678534"/>
                    <a:gd name="connsiteX3" fmla="*/ 403457 w 628023"/>
                    <a:gd name="connsiteY3" fmla="*/ 31170 h 1678534"/>
                    <a:gd name="connsiteX4" fmla="*/ 280930 w 628023"/>
                    <a:gd name="connsiteY4" fmla="*/ 23254 h 1678534"/>
                    <a:gd name="connsiteX5" fmla="*/ 288868 w 628023"/>
                    <a:gd name="connsiteY5" fmla="*/ 198937 h 1678534"/>
                    <a:gd name="connsiteX6" fmla="*/ 323024 w 628023"/>
                    <a:gd name="connsiteY6" fmla="*/ 352903 h 1678534"/>
                    <a:gd name="connsiteX7" fmla="*/ 345489 w 628023"/>
                    <a:gd name="connsiteY7" fmla="*/ 503208 h 1678534"/>
                    <a:gd name="connsiteX8" fmla="*/ 342313 w 628023"/>
                    <a:gd name="connsiteY8" fmla="*/ 676775 h 1678534"/>
                    <a:gd name="connsiteX9" fmla="*/ 260293 w 628023"/>
                    <a:gd name="connsiteY9" fmla="*/ 854046 h 1678534"/>
                    <a:gd name="connsiteX10" fmla="*/ 179087 w 628023"/>
                    <a:gd name="connsiteY10" fmla="*/ 1093734 h 1678534"/>
                    <a:gd name="connsiteX11" fmla="*/ 1288 w 628023"/>
                    <a:gd name="connsiteY11" fmla="*/ 1546699 h 1678534"/>
                    <a:gd name="connsiteX12" fmla="*/ 102889 w 628023"/>
                    <a:gd name="connsiteY12" fmla="*/ 1669465 h 1678534"/>
                    <a:gd name="connsiteX13" fmla="*/ 284922 w 628023"/>
                    <a:gd name="connsiteY13" fmla="*/ 1665232 h 1678534"/>
                    <a:gd name="connsiteX14" fmla="*/ 462722 w 628023"/>
                    <a:gd name="connsiteY14" fmla="*/ 1542466 h 1678534"/>
                    <a:gd name="connsiteX15" fmla="*/ 483888 w 628023"/>
                    <a:gd name="connsiteY15" fmla="*/ 1356200 h 1678534"/>
                    <a:gd name="connsiteX16" fmla="*/ 547388 w 628023"/>
                    <a:gd name="connsiteY16" fmla="*/ 1174169 h 1678534"/>
                    <a:gd name="connsiteX17" fmla="*/ 535460 w 628023"/>
                    <a:gd name="connsiteY17" fmla="*/ 953529 h 1678534"/>
                    <a:gd name="connsiteX18" fmla="*/ 592610 w 628023"/>
                    <a:gd name="connsiteY18" fmla="*/ 821237 h 1678534"/>
                    <a:gd name="connsiteX19" fmla="*/ 621713 w 628023"/>
                    <a:gd name="connsiteY19" fmla="*/ 610099 h 1678534"/>
                    <a:gd name="connsiteX20" fmla="*/ 587318 w 628023"/>
                    <a:gd name="connsiteY20" fmla="*/ 394200 h 1678534"/>
                    <a:gd name="connsiteX21" fmla="*/ 624359 w 628023"/>
                    <a:gd name="connsiteY21" fmla="*/ 180415 h 1678534"/>
                    <a:gd name="connsiteX0" fmla="*/ 624359 w 628023"/>
                    <a:gd name="connsiteY0" fmla="*/ 180415 h 1678534"/>
                    <a:gd name="connsiteX1" fmla="*/ 577023 w 628023"/>
                    <a:gd name="connsiteY1" fmla="*/ 35403 h 1678534"/>
                    <a:gd name="connsiteX2" fmla="*/ 479656 w 628023"/>
                    <a:gd name="connsiteY2" fmla="*/ 5769 h 1678534"/>
                    <a:gd name="connsiteX3" fmla="*/ 403457 w 628023"/>
                    <a:gd name="connsiteY3" fmla="*/ 31170 h 1678534"/>
                    <a:gd name="connsiteX4" fmla="*/ 280930 w 628023"/>
                    <a:gd name="connsiteY4" fmla="*/ 23254 h 1678534"/>
                    <a:gd name="connsiteX5" fmla="*/ 288868 w 628023"/>
                    <a:gd name="connsiteY5" fmla="*/ 198937 h 1678534"/>
                    <a:gd name="connsiteX6" fmla="*/ 323024 w 628023"/>
                    <a:gd name="connsiteY6" fmla="*/ 352903 h 1678534"/>
                    <a:gd name="connsiteX7" fmla="*/ 345489 w 628023"/>
                    <a:gd name="connsiteY7" fmla="*/ 503208 h 1678534"/>
                    <a:gd name="connsiteX8" fmla="*/ 342313 w 628023"/>
                    <a:gd name="connsiteY8" fmla="*/ 676775 h 1678534"/>
                    <a:gd name="connsiteX9" fmla="*/ 260293 w 628023"/>
                    <a:gd name="connsiteY9" fmla="*/ 854046 h 1678534"/>
                    <a:gd name="connsiteX10" fmla="*/ 179087 w 628023"/>
                    <a:gd name="connsiteY10" fmla="*/ 1093734 h 1678534"/>
                    <a:gd name="connsiteX11" fmla="*/ 1288 w 628023"/>
                    <a:gd name="connsiteY11" fmla="*/ 1546699 h 1678534"/>
                    <a:gd name="connsiteX12" fmla="*/ 102889 w 628023"/>
                    <a:gd name="connsiteY12" fmla="*/ 1669465 h 1678534"/>
                    <a:gd name="connsiteX13" fmla="*/ 284922 w 628023"/>
                    <a:gd name="connsiteY13" fmla="*/ 1665232 h 1678534"/>
                    <a:gd name="connsiteX14" fmla="*/ 462722 w 628023"/>
                    <a:gd name="connsiteY14" fmla="*/ 1542466 h 1678534"/>
                    <a:gd name="connsiteX15" fmla="*/ 483888 w 628023"/>
                    <a:gd name="connsiteY15" fmla="*/ 1356200 h 1678534"/>
                    <a:gd name="connsiteX16" fmla="*/ 445788 w 628023"/>
                    <a:gd name="connsiteY16" fmla="*/ 1148769 h 1678534"/>
                    <a:gd name="connsiteX17" fmla="*/ 535460 w 628023"/>
                    <a:gd name="connsiteY17" fmla="*/ 953529 h 1678534"/>
                    <a:gd name="connsiteX18" fmla="*/ 592610 w 628023"/>
                    <a:gd name="connsiteY18" fmla="*/ 821237 h 1678534"/>
                    <a:gd name="connsiteX19" fmla="*/ 621713 w 628023"/>
                    <a:gd name="connsiteY19" fmla="*/ 610099 h 1678534"/>
                    <a:gd name="connsiteX20" fmla="*/ 587318 w 628023"/>
                    <a:gd name="connsiteY20" fmla="*/ 394200 h 1678534"/>
                    <a:gd name="connsiteX21" fmla="*/ 624359 w 628023"/>
                    <a:gd name="connsiteY21" fmla="*/ 180415 h 1678534"/>
                    <a:gd name="connsiteX0" fmla="*/ 624359 w 628023"/>
                    <a:gd name="connsiteY0" fmla="*/ 180415 h 1678534"/>
                    <a:gd name="connsiteX1" fmla="*/ 577023 w 628023"/>
                    <a:gd name="connsiteY1" fmla="*/ 35403 h 1678534"/>
                    <a:gd name="connsiteX2" fmla="*/ 479656 w 628023"/>
                    <a:gd name="connsiteY2" fmla="*/ 5769 h 1678534"/>
                    <a:gd name="connsiteX3" fmla="*/ 403457 w 628023"/>
                    <a:gd name="connsiteY3" fmla="*/ 31170 h 1678534"/>
                    <a:gd name="connsiteX4" fmla="*/ 280930 w 628023"/>
                    <a:gd name="connsiteY4" fmla="*/ 23254 h 1678534"/>
                    <a:gd name="connsiteX5" fmla="*/ 288868 w 628023"/>
                    <a:gd name="connsiteY5" fmla="*/ 198937 h 1678534"/>
                    <a:gd name="connsiteX6" fmla="*/ 323024 w 628023"/>
                    <a:gd name="connsiteY6" fmla="*/ 352903 h 1678534"/>
                    <a:gd name="connsiteX7" fmla="*/ 345489 w 628023"/>
                    <a:gd name="connsiteY7" fmla="*/ 503208 h 1678534"/>
                    <a:gd name="connsiteX8" fmla="*/ 342313 w 628023"/>
                    <a:gd name="connsiteY8" fmla="*/ 676775 h 1678534"/>
                    <a:gd name="connsiteX9" fmla="*/ 260293 w 628023"/>
                    <a:gd name="connsiteY9" fmla="*/ 854046 h 1678534"/>
                    <a:gd name="connsiteX10" fmla="*/ 179087 w 628023"/>
                    <a:gd name="connsiteY10" fmla="*/ 1093734 h 1678534"/>
                    <a:gd name="connsiteX11" fmla="*/ 1288 w 628023"/>
                    <a:gd name="connsiteY11" fmla="*/ 1546699 h 1678534"/>
                    <a:gd name="connsiteX12" fmla="*/ 102889 w 628023"/>
                    <a:gd name="connsiteY12" fmla="*/ 1669465 h 1678534"/>
                    <a:gd name="connsiteX13" fmla="*/ 284922 w 628023"/>
                    <a:gd name="connsiteY13" fmla="*/ 1665232 h 1678534"/>
                    <a:gd name="connsiteX14" fmla="*/ 462722 w 628023"/>
                    <a:gd name="connsiteY14" fmla="*/ 1542466 h 1678534"/>
                    <a:gd name="connsiteX15" fmla="*/ 483888 w 628023"/>
                    <a:gd name="connsiteY15" fmla="*/ 1356200 h 1678534"/>
                    <a:gd name="connsiteX16" fmla="*/ 445788 w 628023"/>
                    <a:gd name="connsiteY16" fmla="*/ 1148769 h 1678534"/>
                    <a:gd name="connsiteX17" fmla="*/ 535460 w 628023"/>
                    <a:gd name="connsiteY17" fmla="*/ 953529 h 1678534"/>
                    <a:gd name="connsiteX18" fmla="*/ 592610 w 628023"/>
                    <a:gd name="connsiteY18" fmla="*/ 821237 h 1678534"/>
                    <a:gd name="connsiteX19" fmla="*/ 621713 w 628023"/>
                    <a:gd name="connsiteY19" fmla="*/ 610099 h 1678534"/>
                    <a:gd name="connsiteX20" fmla="*/ 587318 w 628023"/>
                    <a:gd name="connsiteY20" fmla="*/ 394200 h 1678534"/>
                    <a:gd name="connsiteX21" fmla="*/ 624359 w 628023"/>
                    <a:gd name="connsiteY21" fmla="*/ 180415 h 1678534"/>
                    <a:gd name="connsiteX0" fmla="*/ 624359 w 626746"/>
                    <a:gd name="connsiteY0" fmla="*/ 180415 h 1678534"/>
                    <a:gd name="connsiteX1" fmla="*/ 577023 w 626746"/>
                    <a:gd name="connsiteY1" fmla="*/ 35403 h 1678534"/>
                    <a:gd name="connsiteX2" fmla="*/ 479656 w 626746"/>
                    <a:gd name="connsiteY2" fmla="*/ 5769 h 1678534"/>
                    <a:gd name="connsiteX3" fmla="*/ 403457 w 626746"/>
                    <a:gd name="connsiteY3" fmla="*/ 31170 h 1678534"/>
                    <a:gd name="connsiteX4" fmla="*/ 280930 w 626746"/>
                    <a:gd name="connsiteY4" fmla="*/ 23254 h 1678534"/>
                    <a:gd name="connsiteX5" fmla="*/ 288868 w 626746"/>
                    <a:gd name="connsiteY5" fmla="*/ 198937 h 1678534"/>
                    <a:gd name="connsiteX6" fmla="*/ 323024 w 626746"/>
                    <a:gd name="connsiteY6" fmla="*/ 352903 h 1678534"/>
                    <a:gd name="connsiteX7" fmla="*/ 345489 w 626746"/>
                    <a:gd name="connsiteY7" fmla="*/ 503208 h 1678534"/>
                    <a:gd name="connsiteX8" fmla="*/ 342313 w 626746"/>
                    <a:gd name="connsiteY8" fmla="*/ 676775 h 1678534"/>
                    <a:gd name="connsiteX9" fmla="*/ 260293 w 626746"/>
                    <a:gd name="connsiteY9" fmla="*/ 854046 h 1678534"/>
                    <a:gd name="connsiteX10" fmla="*/ 179087 w 626746"/>
                    <a:gd name="connsiteY10" fmla="*/ 1093734 h 1678534"/>
                    <a:gd name="connsiteX11" fmla="*/ 1288 w 626746"/>
                    <a:gd name="connsiteY11" fmla="*/ 1546699 h 1678534"/>
                    <a:gd name="connsiteX12" fmla="*/ 102889 w 626746"/>
                    <a:gd name="connsiteY12" fmla="*/ 1669465 h 1678534"/>
                    <a:gd name="connsiteX13" fmla="*/ 284922 w 626746"/>
                    <a:gd name="connsiteY13" fmla="*/ 1665232 h 1678534"/>
                    <a:gd name="connsiteX14" fmla="*/ 462722 w 626746"/>
                    <a:gd name="connsiteY14" fmla="*/ 1542466 h 1678534"/>
                    <a:gd name="connsiteX15" fmla="*/ 483888 w 626746"/>
                    <a:gd name="connsiteY15" fmla="*/ 1356200 h 1678534"/>
                    <a:gd name="connsiteX16" fmla="*/ 445788 w 626746"/>
                    <a:gd name="connsiteY16" fmla="*/ 1148769 h 1678534"/>
                    <a:gd name="connsiteX17" fmla="*/ 620127 w 626746"/>
                    <a:gd name="connsiteY17" fmla="*/ 983162 h 1678534"/>
                    <a:gd name="connsiteX18" fmla="*/ 592610 w 626746"/>
                    <a:gd name="connsiteY18" fmla="*/ 821237 h 1678534"/>
                    <a:gd name="connsiteX19" fmla="*/ 621713 w 626746"/>
                    <a:gd name="connsiteY19" fmla="*/ 610099 h 1678534"/>
                    <a:gd name="connsiteX20" fmla="*/ 587318 w 626746"/>
                    <a:gd name="connsiteY20" fmla="*/ 394200 h 1678534"/>
                    <a:gd name="connsiteX21" fmla="*/ 624359 w 626746"/>
                    <a:gd name="connsiteY21" fmla="*/ 180415 h 1678534"/>
                    <a:gd name="connsiteX0" fmla="*/ 624359 w 626746"/>
                    <a:gd name="connsiteY0" fmla="*/ 180415 h 1678534"/>
                    <a:gd name="connsiteX1" fmla="*/ 577023 w 626746"/>
                    <a:gd name="connsiteY1" fmla="*/ 35403 h 1678534"/>
                    <a:gd name="connsiteX2" fmla="*/ 479656 w 626746"/>
                    <a:gd name="connsiteY2" fmla="*/ 5769 h 1678534"/>
                    <a:gd name="connsiteX3" fmla="*/ 403457 w 626746"/>
                    <a:gd name="connsiteY3" fmla="*/ 31170 h 1678534"/>
                    <a:gd name="connsiteX4" fmla="*/ 280930 w 626746"/>
                    <a:gd name="connsiteY4" fmla="*/ 23254 h 1678534"/>
                    <a:gd name="connsiteX5" fmla="*/ 288868 w 626746"/>
                    <a:gd name="connsiteY5" fmla="*/ 198937 h 1678534"/>
                    <a:gd name="connsiteX6" fmla="*/ 323024 w 626746"/>
                    <a:gd name="connsiteY6" fmla="*/ 352903 h 1678534"/>
                    <a:gd name="connsiteX7" fmla="*/ 345489 w 626746"/>
                    <a:gd name="connsiteY7" fmla="*/ 503208 h 1678534"/>
                    <a:gd name="connsiteX8" fmla="*/ 342313 w 626746"/>
                    <a:gd name="connsiteY8" fmla="*/ 676775 h 1678534"/>
                    <a:gd name="connsiteX9" fmla="*/ 260293 w 626746"/>
                    <a:gd name="connsiteY9" fmla="*/ 854046 h 1678534"/>
                    <a:gd name="connsiteX10" fmla="*/ 179087 w 626746"/>
                    <a:gd name="connsiteY10" fmla="*/ 1093734 h 1678534"/>
                    <a:gd name="connsiteX11" fmla="*/ 1288 w 626746"/>
                    <a:gd name="connsiteY11" fmla="*/ 1546699 h 1678534"/>
                    <a:gd name="connsiteX12" fmla="*/ 102889 w 626746"/>
                    <a:gd name="connsiteY12" fmla="*/ 1669465 h 1678534"/>
                    <a:gd name="connsiteX13" fmla="*/ 284922 w 626746"/>
                    <a:gd name="connsiteY13" fmla="*/ 1665232 h 1678534"/>
                    <a:gd name="connsiteX14" fmla="*/ 462722 w 626746"/>
                    <a:gd name="connsiteY14" fmla="*/ 1542466 h 1678534"/>
                    <a:gd name="connsiteX15" fmla="*/ 483888 w 626746"/>
                    <a:gd name="connsiteY15" fmla="*/ 1356200 h 1678534"/>
                    <a:gd name="connsiteX16" fmla="*/ 593955 w 626746"/>
                    <a:gd name="connsiteY16" fmla="*/ 1106436 h 1678534"/>
                    <a:gd name="connsiteX17" fmla="*/ 620127 w 626746"/>
                    <a:gd name="connsiteY17" fmla="*/ 983162 h 1678534"/>
                    <a:gd name="connsiteX18" fmla="*/ 592610 w 626746"/>
                    <a:gd name="connsiteY18" fmla="*/ 821237 h 1678534"/>
                    <a:gd name="connsiteX19" fmla="*/ 621713 w 626746"/>
                    <a:gd name="connsiteY19" fmla="*/ 610099 h 1678534"/>
                    <a:gd name="connsiteX20" fmla="*/ 587318 w 626746"/>
                    <a:gd name="connsiteY20" fmla="*/ 394200 h 1678534"/>
                    <a:gd name="connsiteX21" fmla="*/ 624359 w 626746"/>
                    <a:gd name="connsiteY21" fmla="*/ 180415 h 1678534"/>
                    <a:gd name="connsiteX0" fmla="*/ 624359 w 626746"/>
                    <a:gd name="connsiteY0" fmla="*/ 180415 h 1678534"/>
                    <a:gd name="connsiteX1" fmla="*/ 577023 w 626746"/>
                    <a:gd name="connsiteY1" fmla="*/ 35403 h 1678534"/>
                    <a:gd name="connsiteX2" fmla="*/ 479656 w 626746"/>
                    <a:gd name="connsiteY2" fmla="*/ 5769 h 1678534"/>
                    <a:gd name="connsiteX3" fmla="*/ 403457 w 626746"/>
                    <a:gd name="connsiteY3" fmla="*/ 31170 h 1678534"/>
                    <a:gd name="connsiteX4" fmla="*/ 280930 w 626746"/>
                    <a:gd name="connsiteY4" fmla="*/ 23254 h 1678534"/>
                    <a:gd name="connsiteX5" fmla="*/ 288868 w 626746"/>
                    <a:gd name="connsiteY5" fmla="*/ 198937 h 1678534"/>
                    <a:gd name="connsiteX6" fmla="*/ 323024 w 626746"/>
                    <a:gd name="connsiteY6" fmla="*/ 352903 h 1678534"/>
                    <a:gd name="connsiteX7" fmla="*/ 345489 w 626746"/>
                    <a:gd name="connsiteY7" fmla="*/ 503208 h 1678534"/>
                    <a:gd name="connsiteX8" fmla="*/ 342313 w 626746"/>
                    <a:gd name="connsiteY8" fmla="*/ 676775 h 1678534"/>
                    <a:gd name="connsiteX9" fmla="*/ 260293 w 626746"/>
                    <a:gd name="connsiteY9" fmla="*/ 854046 h 1678534"/>
                    <a:gd name="connsiteX10" fmla="*/ 179087 w 626746"/>
                    <a:gd name="connsiteY10" fmla="*/ 1093734 h 1678534"/>
                    <a:gd name="connsiteX11" fmla="*/ 1288 w 626746"/>
                    <a:gd name="connsiteY11" fmla="*/ 1546699 h 1678534"/>
                    <a:gd name="connsiteX12" fmla="*/ 102889 w 626746"/>
                    <a:gd name="connsiteY12" fmla="*/ 1669465 h 1678534"/>
                    <a:gd name="connsiteX13" fmla="*/ 284922 w 626746"/>
                    <a:gd name="connsiteY13" fmla="*/ 1665232 h 1678534"/>
                    <a:gd name="connsiteX14" fmla="*/ 462722 w 626746"/>
                    <a:gd name="connsiteY14" fmla="*/ 1542466 h 1678534"/>
                    <a:gd name="connsiteX15" fmla="*/ 483888 w 626746"/>
                    <a:gd name="connsiteY15" fmla="*/ 1356200 h 1678534"/>
                    <a:gd name="connsiteX16" fmla="*/ 593955 w 626746"/>
                    <a:gd name="connsiteY16" fmla="*/ 1106436 h 1678534"/>
                    <a:gd name="connsiteX17" fmla="*/ 620127 w 626746"/>
                    <a:gd name="connsiteY17" fmla="*/ 983162 h 1678534"/>
                    <a:gd name="connsiteX18" fmla="*/ 592610 w 626746"/>
                    <a:gd name="connsiteY18" fmla="*/ 821237 h 1678534"/>
                    <a:gd name="connsiteX19" fmla="*/ 621713 w 626746"/>
                    <a:gd name="connsiteY19" fmla="*/ 610099 h 1678534"/>
                    <a:gd name="connsiteX20" fmla="*/ 587318 w 626746"/>
                    <a:gd name="connsiteY20" fmla="*/ 394200 h 1678534"/>
                    <a:gd name="connsiteX21" fmla="*/ 624359 w 626746"/>
                    <a:gd name="connsiteY21" fmla="*/ 180415 h 1678534"/>
                    <a:gd name="connsiteX0" fmla="*/ 624359 w 626746"/>
                    <a:gd name="connsiteY0" fmla="*/ 180415 h 1678534"/>
                    <a:gd name="connsiteX1" fmla="*/ 577023 w 626746"/>
                    <a:gd name="connsiteY1" fmla="*/ 35403 h 1678534"/>
                    <a:gd name="connsiteX2" fmla="*/ 479656 w 626746"/>
                    <a:gd name="connsiteY2" fmla="*/ 5769 h 1678534"/>
                    <a:gd name="connsiteX3" fmla="*/ 403457 w 626746"/>
                    <a:gd name="connsiteY3" fmla="*/ 31170 h 1678534"/>
                    <a:gd name="connsiteX4" fmla="*/ 280930 w 626746"/>
                    <a:gd name="connsiteY4" fmla="*/ 23254 h 1678534"/>
                    <a:gd name="connsiteX5" fmla="*/ 288868 w 626746"/>
                    <a:gd name="connsiteY5" fmla="*/ 198937 h 1678534"/>
                    <a:gd name="connsiteX6" fmla="*/ 323024 w 626746"/>
                    <a:gd name="connsiteY6" fmla="*/ 352903 h 1678534"/>
                    <a:gd name="connsiteX7" fmla="*/ 345489 w 626746"/>
                    <a:gd name="connsiteY7" fmla="*/ 503208 h 1678534"/>
                    <a:gd name="connsiteX8" fmla="*/ 342313 w 626746"/>
                    <a:gd name="connsiteY8" fmla="*/ 676775 h 1678534"/>
                    <a:gd name="connsiteX9" fmla="*/ 260293 w 626746"/>
                    <a:gd name="connsiteY9" fmla="*/ 854046 h 1678534"/>
                    <a:gd name="connsiteX10" fmla="*/ 179087 w 626746"/>
                    <a:gd name="connsiteY10" fmla="*/ 1093734 h 1678534"/>
                    <a:gd name="connsiteX11" fmla="*/ 1288 w 626746"/>
                    <a:gd name="connsiteY11" fmla="*/ 1546699 h 1678534"/>
                    <a:gd name="connsiteX12" fmla="*/ 102889 w 626746"/>
                    <a:gd name="connsiteY12" fmla="*/ 1669465 h 1678534"/>
                    <a:gd name="connsiteX13" fmla="*/ 284922 w 626746"/>
                    <a:gd name="connsiteY13" fmla="*/ 1665232 h 1678534"/>
                    <a:gd name="connsiteX14" fmla="*/ 462722 w 626746"/>
                    <a:gd name="connsiteY14" fmla="*/ 1542466 h 1678534"/>
                    <a:gd name="connsiteX15" fmla="*/ 483888 w 626746"/>
                    <a:gd name="connsiteY15" fmla="*/ 1356200 h 1678534"/>
                    <a:gd name="connsiteX16" fmla="*/ 593955 w 626746"/>
                    <a:gd name="connsiteY16" fmla="*/ 1106436 h 1678534"/>
                    <a:gd name="connsiteX17" fmla="*/ 620127 w 626746"/>
                    <a:gd name="connsiteY17" fmla="*/ 983162 h 1678534"/>
                    <a:gd name="connsiteX18" fmla="*/ 592610 w 626746"/>
                    <a:gd name="connsiteY18" fmla="*/ 821237 h 1678534"/>
                    <a:gd name="connsiteX19" fmla="*/ 621713 w 626746"/>
                    <a:gd name="connsiteY19" fmla="*/ 610099 h 1678534"/>
                    <a:gd name="connsiteX20" fmla="*/ 587318 w 626746"/>
                    <a:gd name="connsiteY20" fmla="*/ 394200 h 1678534"/>
                    <a:gd name="connsiteX21" fmla="*/ 624359 w 626746"/>
                    <a:gd name="connsiteY21" fmla="*/ 180415 h 1678534"/>
                    <a:gd name="connsiteX0" fmla="*/ 624359 w 626746"/>
                    <a:gd name="connsiteY0" fmla="*/ 180415 h 1678534"/>
                    <a:gd name="connsiteX1" fmla="*/ 577023 w 626746"/>
                    <a:gd name="connsiteY1" fmla="*/ 35403 h 1678534"/>
                    <a:gd name="connsiteX2" fmla="*/ 479656 w 626746"/>
                    <a:gd name="connsiteY2" fmla="*/ 5769 h 1678534"/>
                    <a:gd name="connsiteX3" fmla="*/ 403457 w 626746"/>
                    <a:gd name="connsiteY3" fmla="*/ 31170 h 1678534"/>
                    <a:gd name="connsiteX4" fmla="*/ 280930 w 626746"/>
                    <a:gd name="connsiteY4" fmla="*/ 23254 h 1678534"/>
                    <a:gd name="connsiteX5" fmla="*/ 288868 w 626746"/>
                    <a:gd name="connsiteY5" fmla="*/ 198937 h 1678534"/>
                    <a:gd name="connsiteX6" fmla="*/ 323024 w 626746"/>
                    <a:gd name="connsiteY6" fmla="*/ 352903 h 1678534"/>
                    <a:gd name="connsiteX7" fmla="*/ 345489 w 626746"/>
                    <a:gd name="connsiteY7" fmla="*/ 503208 h 1678534"/>
                    <a:gd name="connsiteX8" fmla="*/ 342313 w 626746"/>
                    <a:gd name="connsiteY8" fmla="*/ 676775 h 1678534"/>
                    <a:gd name="connsiteX9" fmla="*/ 247593 w 626746"/>
                    <a:gd name="connsiteY9" fmla="*/ 841346 h 1678534"/>
                    <a:gd name="connsiteX10" fmla="*/ 179087 w 626746"/>
                    <a:gd name="connsiteY10" fmla="*/ 1093734 h 1678534"/>
                    <a:gd name="connsiteX11" fmla="*/ 1288 w 626746"/>
                    <a:gd name="connsiteY11" fmla="*/ 1546699 h 1678534"/>
                    <a:gd name="connsiteX12" fmla="*/ 102889 w 626746"/>
                    <a:gd name="connsiteY12" fmla="*/ 1669465 h 1678534"/>
                    <a:gd name="connsiteX13" fmla="*/ 284922 w 626746"/>
                    <a:gd name="connsiteY13" fmla="*/ 1665232 h 1678534"/>
                    <a:gd name="connsiteX14" fmla="*/ 462722 w 626746"/>
                    <a:gd name="connsiteY14" fmla="*/ 1542466 h 1678534"/>
                    <a:gd name="connsiteX15" fmla="*/ 483888 w 626746"/>
                    <a:gd name="connsiteY15" fmla="*/ 1356200 h 1678534"/>
                    <a:gd name="connsiteX16" fmla="*/ 593955 w 626746"/>
                    <a:gd name="connsiteY16" fmla="*/ 1106436 h 1678534"/>
                    <a:gd name="connsiteX17" fmla="*/ 620127 w 626746"/>
                    <a:gd name="connsiteY17" fmla="*/ 983162 h 1678534"/>
                    <a:gd name="connsiteX18" fmla="*/ 592610 w 626746"/>
                    <a:gd name="connsiteY18" fmla="*/ 821237 h 1678534"/>
                    <a:gd name="connsiteX19" fmla="*/ 621713 w 626746"/>
                    <a:gd name="connsiteY19" fmla="*/ 610099 h 1678534"/>
                    <a:gd name="connsiteX20" fmla="*/ 587318 w 626746"/>
                    <a:gd name="connsiteY20" fmla="*/ 394200 h 1678534"/>
                    <a:gd name="connsiteX21" fmla="*/ 624359 w 626746"/>
                    <a:gd name="connsiteY21" fmla="*/ 180415 h 1678534"/>
                    <a:gd name="connsiteX0" fmla="*/ 624359 w 626746"/>
                    <a:gd name="connsiteY0" fmla="*/ 180415 h 1678534"/>
                    <a:gd name="connsiteX1" fmla="*/ 577023 w 626746"/>
                    <a:gd name="connsiteY1" fmla="*/ 35403 h 1678534"/>
                    <a:gd name="connsiteX2" fmla="*/ 479656 w 626746"/>
                    <a:gd name="connsiteY2" fmla="*/ 5769 h 1678534"/>
                    <a:gd name="connsiteX3" fmla="*/ 403457 w 626746"/>
                    <a:gd name="connsiteY3" fmla="*/ 31170 h 1678534"/>
                    <a:gd name="connsiteX4" fmla="*/ 280930 w 626746"/>
                    <a:gd name="connsiteY4" fmla="*/ 23254 h 1678534"/>
                    <a:gd name="connsiteX5" fmla="*/ 288868 w 626746"/>
                    <a:gd name="connsiteY5" fmla="*/ 198937 h 1678534"/>
                    <a:gd name="connsiteX6" fmla="*/ 323024 w 626746"/>
                    <a:gd name="connsiteY6" fmla="*/ 352903 h 1678534"/>
                    <a:gd name="connsiteX7" fmla="*/ 345489 w 626746"/>
                    <a:gd name="connsiteY7" fmla="*/ 503208 h 1678534"/>
                    <a:gd name="connsiteX8" fmla="*/ 329613 w 626746"/>
                    <a:gd name="connsiteY8" fmla="*/ 659841 h 1678534"/>
                    <a:gd name="connsiteX9" fmla="*/ 247593 w 626746"/>
                    <a:gd name="connsiteY9" fmla="*/ 841346 h 1678534"/>
                    <a:gd name="connsiteX10" fmla="*/ 179087 w 626746"/>
                    <a:gd name="connsiteY10" fmla="*/ 1093734 h 1678534"/>
                    <a:gd name="connsiteX11" fmla="*/ 1288 w 626746"/>
                    <a:gd name="connsiteY11" fmla="*/ 1546699 h 1678534"/>
                    <a:gd name="connsiteX12" fmla="*/ 102889 w 626746"/>
                    <a:gd name="connsiteY12" fmla="*/ 1669465 h 1678534"/>
                    <a:gd name="connsiteX13" fmla="*/ 284922 w 626746"/>
                    <a:gd name="connsiteY13" fmla="*/ 1665232 h 1678534"/>
                    <a:gd name="connsiteX14" fmla="*/ 462722 w 626746"/>
                    <a:gd name="connsiteY14" fmla="*/ 1542466 h 1678534"/>
                    <a:gd name="connsiteX15" fmla="*/ 483888 w 626746"/>
                    <a:gd name="connsiteY15" fmla="*/ 1356200 h 1678534"/>
                    <a:gd name="connsiteX16" fmla="*/ 593955 w 626746"/>
                    <a:gd name="connsiteY16" fmla="*/ 1106436 h 1678534"/>
                    <a:gd name="connsiteX17" fmla="*/ 620127 w 626746"/>
                    <a:gd name="connsiteY17" fmla="*/ 983162 h 1678534"/>
                    <a:gd name="connsiteX18" fmla="*/ 592610 w 626746"/>
                    <a:gd name="connsiteY18" fmla="*/ 821237 h 1678534"/>
                    <a:gd name="connsiteX19" fmla="*/ 621713 w 626746"/>
                    <a:gd name="connsiteY19" fmla="*/ 610099 h 1678534"/>
                    <a:gd name="connsiteX20" fmla="*/ 587318 w 626746"/>
                    <a:gd name="connsiteY20" fmla="*/ 394200 h 1678534"/>
                    <a:gd name="connsiteX21" fmla="*/ 624359 w 626746"/>
                    <a:gd name="connsiteY21" fmla="*/ 180415 h 1678534"/>
                    <a:gd name="connsiteX0" fmla="*/ 624359 w 626746"/>
                    <a:gd name="connsiteY0" fmla="*/ 180415 h 1678534"/>
                    <a:gd name="connsiteX1" fmla="*/ 577023 w 626746"/>
                    <a:gd name="connsiteY1" fmla="*/ 35403 h 1678534"/>
                    <a:gd name="connsiteX2" fmla="*/ 479656 w 626746"/>
                    <a:gd name="connsiteY2" fmla="*/ 5769 h 1678534"/>
                    <a:gd name="connsiteX3" fmla="*/ 403457 w 626746"/>
                    <a:gd name="connsiteY3" fmla="*/ 31170 h 1678534"/>
                    <a:gd name="connsiteX4" fmla="*/ 280930 w 626746"/>
                    <a:gd name="connsiteY4" fmla="*/ 23254 h 1678534"/>
                    <a:gd name="connsiteX5" fmla="*/ 288868 w 626746"/>
                    <a:gd name="connsiteY5" fmla="*/ 198937 h 1678534"/>
                    <a:gd name="connsiteX6" fmla="*/ 323024 w 626746"/>
                    <a:gd name="connsiteY6" fmla="*/ 352903 h 1678534"/>
                    <a:gd name="connsiteX7" fmla="*/ 315856 w 626746"/>
                    <a:gd name="connsiteY7" fmla="*/ 477808 h 1678534"/>
                    <a:gd name="connsiteX8" fmla="*/ 329613 w 626746"/>
                    <a:gd name="connsiteY8" fmla="*/ 659841 h 1678534"/>
                    <a:gd name="connsiteX9" fmla="*/ 247593 w 626746"/>
                    <a:gd name="connsiteY9" fmla="*/ 841346 h 1678534"/>
                    <a:gd name="connsiteX10" fmla="*/ 179087 w 626746"/>
                    <a:gd name="connsiteY10" fmla="*/ 1093734 h 1678534"/>
                    <a:gd name="connsiteX11" fmla="*/ 1288 w 626746"/>
                    <a:gd name="connsiteY11" fmla="*/ 1546699 h 1678534"/>
                    <a:gd name="connsiteX12" fmla="*/ 102889 w 626746"/>
                    <a:gd name="connsiteY12" fmla="*/ 1669465 h 1678534"/>
                    <a:gd name="connsiteX13" fmla="*/ 284922 w 626746"/>
                    <a:gd name="connsiteY13" fmla="*/ 1665232 h 1678534"/>
                    <a:gd name="connsiteX14" fmla="*/ 462722 w 626746"/>
                    <a:gd name="connsiteY14" fmla="*/ 1542466 h 1678534"/>
                    <a:gd name="connsiteX15" fmla="*/ 483888 w 626746"/>
                    <a:gd name="connsiteY15" fmla="*/ 1356200 h 1678534"/>
                    <a:gd name="connsiteX16" fmla="*/ 593955 w 626746"/>
                    <a:gd name="connsiteY16" fmla="*/ 1106436 h 1678534"/>
                    <a:gd name="connsiteX17" fmla="*/ 620127 w 626746"/>
                    <a:gd name="connsiteY17" fmla="*/ 983162 h 1678534"/>
                    <a:gd name="connsiteX18" fmla="*/ 592610 w 626746"/>
                    <a:gd name="connsiteY18" fmla="*/ 821237 h 1678534"/>
                    <a:gd name="connsiteX19" fmla="*/ 621713 w 626746"/>
                    <a:gd name="connsiteY19" fmla="*/ 610099 h 1678534"/>
                    <a:gd name="connsiteX20" fmla="*/ 587318 w 626746"/>
                    <a:gd name="connsiteY20" fmla="*/ 394200 h 1678534"/>
                    <a:gd name="connsiteX21" fmla="*/ 624359 w 626746"/>
                    <a:gd name="connsiteY21" fmla="*/ 180415 h 1678534"/>
                    <a:gd name="connsiteX0" fmla="*/ 624359 w 626746"/>
                    <a:gd name="connsiteY0" fmla="*/ 180415 h 1678534"/>
                    <a:gd name="connsiteX1" fmla="*/ 577023 w 626746"/>
                    <a:gd name="connsiteY1" fmla="*/ 35403 h 1678534"/>
                    <a:gd name="connsiteX2" fmla="*/ 479656 w 626746"/>
                    <a:gd name="connsiteY2" fmla="*/ 5769 h 1678534"/>
                    <a:gd name="connsiteX3" fmla="*/ 403457 w 626746"/>
                    <a:gd name="connsiteY3" fmla="*/ 31170 h 1678534"/>
                    <a:gd name="connsiteX4" fmla="*/ 280930 w 626746"/>
                    <a:gd name="connsiteY4" fmla="*/ 23254 h 1678534"/>
                    <a:gd name="connsiteX5" fmla="*/ 288868 w 626746"/>
                    <a:gd name="connsiteY5" fmla="*/ 198937 h 1678534"/>
                    <a:gd name="connsiteX6" fmla="*/ 297624 w 626746"/>
                    <a:gd name="connsiteY6" fmla="*/ 331737 h 1678534"/>
                    <a:gd name="connsiteX7" fmla="*/ 315856 w 626746"/>
                    <a:gd name="connsiteY7" fmla="*/ 477808 h 1678534"/>
                    <a:gd name="connsiteX8" fmla="*/ 329613 w 626746"/>
                    <a:gd name="connsiteY8" fmla="*/ 659841 h 1678534"/>
                    <a:gd name="connsiteX9" fmla="*/ 247593 w 626746"/>
                    <a:gd name="connsiteY9" fmla="*/ 841346 h 1678534"/>
                    <a:gd name="connsiteX10" fmla="*/ 179087 w 626746"/>
                    <a:gd name="connsiteY10" fmla="*/ 1093734 h 1678534"/>
                    <a:gd name="connsiteX11" fmla="*/ 1288 w 626746"/>
                    <a:gd name="connsiteY11" fmla="*/ 1546699 h 1678534"/>
                    <a:gd name="connsiteX12" fmla="*/ 102889 w 626746"/>
                    <a:gd name="connsiteY12" fmla="*/ 1669465 h 1678534"/>
                    <a:gd name="connsiteX13" fmla="*/ 284922 w 626746"/>
                    <a:gd name="connsiteY13" fmla="*/ 1665232 h 1678534"/>
                    <a:gd name="connsiteX14" fmla="*/ 462722 w 626746"/>
                    <a:gd name="connsiteY14" fmla="*/ 1542466 h 1678534"/>
                    <a:gd name="connsiteX15" fmla="*/ 483888 w 626746"/>
                    <a:gd name="connsiteY15" fmla="*/ 1356200 h 1678534"/>
                    <a:gd name="connsiteX16" fmla="*/ 593955 w 626746"/>
                    <a:gd name="connsiteY16" fmla="*/ 1106436 h 1678534"/>
                    <a:gd name="connsiteX17" fmla="*/ 620127 w 626746"/>
                    <a:gd name="connsiteY17" fmla="*/ 983162 h 1678534"/>
                    <a:gd name="connsiteX18" fmla="*/ 592610 w 626746"/>
                    <a:gd name="connsiteY18" fmla="*/ 821237 h 1678534"/>
                    <a:gd name="connsiteX19" fmla="*/ 621713 w 626746"/>
                    <a:gd name="connsiteY19" fmla="*/ 610099 h 1678534"/>
                    <a:gd name="connsiteX20" fmla="*/ 587318 w 626746"/>
                    <a:gd name="connsiteY20" fmla="*/ 394200 h 1678534"/>
                    <a:gd name="connsiteX21" fmla="*/ 624359 w 626746"/>
                    <a:gd name="connsiteY21" fmla="*/ 180415 h 1678534"/>
                    <a:gd name="connsiteX0" fmla="*/ 624359 w 626746"/>
                    <a:gd name="connsiteY0" fmla="*/ 180415 h 1678534"/>
                    <a:gd name="connsiteX1" fmla="*/ 577023 w 626746"/>
                    <a:gd name="connsiteY1" fmla="*/ 35403 h 1678534"/>
                    <a:gd name="connsiteX2" fmla="*/ 479656 w 626746"/>
                    <a:gd name="connsiteY2" fmla="*/ 5769 h 1678534"/>
                    <a:gd name="connsiteX3" fmla="*/ 403457 w 626746"/>
                    <a:gd name="connsiteY3" fmla="*/ 31170 h 1678534"/>
                    <a:gd name="connsiteX4" fmla="*/ 280930 w 626746"/>
                    <a:gd name="connsiteY4" fmla="*/ 23254 h 1678534"/>
                    <a:gd name="connsiteX5" fmla="*/ 259235 w 626746"/>
                    <a:gd name="connsiteY5" fmla="*/ 186237 h 1678534"/>
                    <a:gd name="connsiteX6" fmla="*/ 297624 w 626746"/>
                    <a:gd name="connsiteY6" fmla="*/ 331737 h 1678534"/>
                    <a:gd name="connsiteX7" fmla="*/ 315856 w 626746"/>
                    <a:gd name="connsiteY7" fmla="*/ 477808 h 1678534"/>
                    <a:gd name="connsiteX8" fmla="*/ 329613 w 626746"/>
                    <a:gd name="connsiteY8" fmla="*/ 659841 h 1678534"/>
                    <a:gd name="connsiteX9" fmla="*/ 247593 w 626746"/>
                    <a:gd name="connsiteY9" fmla="*/ 841346 h 1678534"/>
                    <a:gd name="connsiteX10" fmla="*/ 179087 w 626746"/>
                    <a:gd name="connsiteY10" fmla="*/ 1093734 h 1678534"/>
                    <a:gd name="connsiteX11" fmla="*/ 1288 w 626746"/>
                    <a:gd name="connsiteY11" fmla="*/ 1546699 h 1678534"/>
                    <a:gd name="connsiteX12" fmla="*/ 102889 w 626746"/>
                    <a:gd name="connsiteY12" fmla="*/ 1669465 h 1678534"/>
                    <a:gd name="connsiteX13" fmla="*/ 284922 w 626746"/>
                    <a:gd name="connsiteY13" fmla="*/ 1665232 h 1678534"/>
                    <a:gd name="connsiteX14" fmla="*/ 462722 w 626746"/>
                    <a:gd name="connsiteY14" fmla="*/ 1542466 h 1678534"/>
                    <a:gd name="connsiteX15" fmla="*/ 483888 w 626746"/>
                    <a:gd name="connsiteY15" fmla="*/ 1356200 h 1678534"/>
                    <a:gd name="connsiteX16" fmla="*/ 593955 w 626746"/>
                    <a:gd name="connsiteY16" fmla="*/ 1106436 h 1678534"/>
                    <a:gd name="connsiteX17" fmla="*/ 620127 w 626746"/>
                    <a:gd name="connsiteY17" fmla="*/ 983162 h 1678534"/>
                    <a:gd name="connsiteX18" fmla="*/ 592610 w 626746"/>
                    <a:gd name="connsiteY18" fmla="*/ 821237 h 1678534"/>
                    <a:gd name="connsiteX19" fmla="*/ 621713 w 626746"/>
                    <a:gd name="connsiteY19" fmla="*/ 610099 h 1678534"/>
                    <a:gd name="connsiteX20" fmla="*/ 587318 w 626746"/>
                    <a:gd name="connsiteY20" fmla="*/ 394200 h 1678534"/>
                    <a:gd name="connsiteX21" fmla="*/ 624359 w 626746"/>
                    <a:gd name="connsiteY21" fmla="*/ 180415 h 1678534"/>
                    <a:gd name="connsiteX0" fmla="*/ 624359 w 626746"/>
                    <a:gd name="connsiteY0" fmla="*/ 182555 h 1680674"/>
                    <a:gd name="connsiteX1" fmla="*/ 577023 w 626746"/>
                    <a:gd name="connsiteY1" fmla="*/ 37543 h 1680674"/>
                    <a:gd name="connsiteX2" fmla="*/ 479656 w 626746"/>
                    <a:gd name="connsiteY2" fmla="*/ 7909 h 1680674"/>
                    <a:gd name="connsiteX3" fmla="*/ 382291 w 626746"/>
                    <a:gd name="connsiteY3" fmla="*/ 12143 h 1680674"/>
                    <a:gd name="connsiteX4" fmla="*/ 280930 w 626746"/>
                    <a:gd name="connsiteY4" fmla="*/ 25394 h 1680674"/>
                    <a:gd name="connsiteX5" fmla="*/ 259235 w 626746"/>
                    <a:gd name="connsiteY5" fmla="*/ 188377 h 1680674"/>
                    <a:gd name="connsiteX6" fmla="*/ 297624 w 626746"/>
                    <a:gd name="connsiteY6" fmla="*/ 333877 h 1680674"/>
                    <a:gd name="connsiteX7" fmla="*/ 315856 w 626746"/>
                    <a:gd name="connsiteY7" fmla="*/ 479948 h 1680674"/>
                    <a:gd name="connsiteX8" fmla="*/ 329613 w 626746"/>
                    <a:gd name="connsiteY8" fmla="*/ 661981 h 1680674"/>
                    <a:gd name="connsiteX9" fmla="*/ 247593 w 626746"/>
                    <a:gd name="connsiteY9" fmla="*/ 843486 h 1680674"/>
                    <a:gd name="connsiteX10" fmla="*/ 179087 w 626746"/>
                    <a:gd name="connsiteY10" fmla="*/ 1095874 h 1680674"/>
                    <a:gd name="connsiteX11" fmla="*/ 1288 w 626746"/>
                    <a:gd name="connsiteY11" fmla="*/ 1548839 h 1680674"/>
                    <a:gd name="connsiteX12" fmla="*/ 102889 w 626746"/>
                    <a:gd name="connsiteY12" fmla="*/ 1671605 h 1680674"/>
                    <a:gd name="connsiteX13" fmla="*/ 284922 w 626746"/>
                    <a:gd name="connsiteY13" fmla="*/ 1667372 h 1680674"/>
                    <a:gd name="connsiteX14" fmla="*/ 462722 w 626746"/>
                    <a:gd name="connsiteY14" fmla="*/ 1544606 h 1680674"/>
                    <a:gd name="connsiteX15" fmla="*/ 483888 w 626746"/>
                    <a:gd name="connsiteY15" fmla="*/ 1358340 h 1680674"/>
                    <a:gd name="connsiteX16" fmla="*/ 593955 w 626746"/>
                    <a:gd name="connsiteY16" fmla="*/ 1108576 h 1680674"/>
                    <a:gd name="connsiteX17" fmla="*/ 620127 w 626746"/>
                    <a:gd name="connsiteY17" fmla="*/ 985302 h 1680674"/>
                    <a:gd name="connsiteX18" fmla="*/ 592610 w 626746"/>
                    <a:gd name="connsiteY18" fmla="*/ 823377 h 1680674"/>
                    <a:gd name="connsiteX19" fmla="*/ 621713 w 626746"/>
                    <a:gd name="connsiteY19" fmla="*/ 612239 h 1680674"/>
                    <a:gd name="connsiteX20" fmla="*/ 587318 w 626746"/>
                    <a:gd name="connsiteY20" fmla="*/ 396340 h 1680674"/>
                    <a:gd name="connsiteX21" fmla="*/ 624359 w 626746"/>
                    <a:gd name="connsiteY21" fmla="*/ 182555 h 1680674"/>
                    <a:gd name="connsiteX0" fmla="*/ 624359 w 626746"/>
                    <a:gd name="connsiteY0" fmla="*/ 185340 h 1683459"/>
                    <a:gd name="connsiteX1" fmla="*/ 577023 w 626746"/>
                    <a:gd name="connsiteY1" fmla="*/ 40328 h 1683459"/>
                    <a:gd name="connsiteX2" fmla="*/ 479656 w 626746"/>
                    <a:gd name="connsiteY2" fmla="*/ 10694 h 1683459"/>
                    <a:gd name="connsiteX3" fmla="*/ 382291 w 626746"/>
                    <a:gd name="connsiteY3" fmla="*/ 14928 h 1683459"/>
                    <a:gd name="connsiteX4" fmla="*/ 280930 w 626746"/>
                    <a:gd name="connsiteY4" fmla="*/ 28179 h 1683459"/>
                    <a:gd name="connsiteX5" fmla="*/ 259235 w 626746"/>
                    <a:gd name="connsiteY5" fmla="*/ 191162 h 1683459"/>
                    <a:gd name="connsiteX6" fmla="*/ 297624 w 626746"/>
                    <a:gd name="connsiteY6" fmla="*/ 336662 h 1683459"/>
                    <a:gd name="connsiteX7" fmla="*/ 315856 w 626746"/>
                    <a:gd name="connsiteY7" fmla="*/ 482733 h 1683459"/>
                    <a:gd name="connsiteX8" fmla="*/ 329613 w 626746"/>
                    <a:gd name="connsiteY8" fmla="*/ 664766 h 1683459"/>
                    <a:gd name="connsiteX9" fmla="*/ 247593 w 626746"/>
                    <a:gd name="connsiteY9" fmla="*/ 846271 h 1683459"/>
                    <a:gd name="connsiteX10" fmla="*/ 179087 w 626746"/>
                    <a:gd name="connsiteY10" fmla="*/ 1098659 h 1683459"/>
                    <a:gd name="connsiteX11" fmla="*/ 1288 w 626746"/>
                    <a:gd name="connsiteY11" fmla="*/ 1551624 h 1683459"/>
                    <a:gd name="connsiteX12" fmla="*/ 102889 w 626746"/>
                    <a:gd name="connsiteY12" fmla="*/ 1674390 h 1683459"/>
                    <a:gd name="connsiteX13" fmla="*/ 284922 w 626746"/>
                    <a:gd name="connsiteY13" fmla="*/ 1670157 h 1683459"/>
                    <a:gd name="connsiteX14" fmla="*/ 462722 w 626746"/>
                    <a:gd name="connsiteY14" fmla="*/ 1547391 h 1683459"/>
                    <a:gd name="connsiteX15" fmla="*/ 483888 w 626746"/>
                    <a:gd name="connsiteY15" fmla="*/ 1361125 h 1683459"/>
                    <a:gd name="connsiteX16" fmla="*/ 593955 w 626746"/>
                    <a:gd name="connsiteY16" fmla="*/ 1111361 h 1683459"/>
                    <a:gd name="connsiteX17" fmla="*/ 620127 w 626746"/>
                    <a:gd name="connsiteY17" fmla="*/ 988087 h 1683459"/>
                    <a:gd name="connsiteX18" fmla="*/ 592610 w 626746"/>
                    <a:gd name="connsiteY18" fmla="*/ 826162 h 1683459"/>
                    <a:gd name="connsiteX19" fmla="*/ 621713 w 626746"/>
                    <a:gd name="connsiteY19" fmla="*/ 615024 h 1683459"/>
                    <a:gd name="connsiteX20" fmla="*/ 587318 w 626746"/>
                    <a:gd name="connsiteY20" fmla="*/ 399125 h 1683459"/>
                    <a:gd name="connsiteX21" fmla="*/ 624359 w 626746"/>
                    <a:gd name="connsiteY21" fmla="*/ 185340 h 168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6746" h="1683459">
                      <a:moveTo>
                        <a:pt x="624359" y="185340"/>
                      </a:moveTo>
                      <a:cubicBezTo>
                        <a:pt x="622643" y="125541"/>
                        <a:pt x="604668" y="73669"/>
                        <a:pt x="577023" y="40328"/>
                      </a:cubicBezTo>
                      <a:cubicBezTo>
                        <a:pt x="549378" y="6987"/>
                        <a:pt x="505056" y="35388"/>
                        <a:pt x="479656" y="10694"/>
                      </a:cubicBezTo>
                      <a:cubicBezTo>
                        <a:pt x="454256" y="-14000"/>
                        <a:pt x="425290" y="11308"/>
                        <a:pt x="382291" y="14928"/>
                      </a:cubicBezTo>
                      <a:cubicBezTo>
                        <a:pt x="339292" y="1614"/>
                        <a:pt x="301439" y="-1193"/>
                        <a:pt x="280930" y="28179"/>
                      </a:cubicBezTo>
                      <a:cubicBezTo>
                        <a:pt x="260421" y="57551"/>
                        <a:pt x="256453" y="139748"/>
                        <a:pt x="259235" y="191162"/>
                      </a:cubicBezTo>
                      <a:cubicBezTo>
                        <a:pt x="262017" y="242576"/>
                        <a:pt x="255026" y="299356"/>
                        <a:pt x="297624" y="336662"/>
                      </a:cubicBezTo>
                      <a:cubicBezTo>
                        <a:pt x="352922" y="560235"/>
                        <a:pt x="310525" y="428049"/>
                        <a:pt x="315856" y="482733"/>
                      </a:cubicBezTo>
                      <a:cubicBezTo>
                        <a:pt x="321187" y="537417"/>
                        <a:pt x="340990" y="604176"/>
                        <a:pt x="329613" y="664766"/>
                      </a:cubicBezTo>
                      <a:cubicBezTo>
                        <a:pt x="318236" y="725356"/>
                        <a:pt x="272681" y="773956"/>
                        <a:pt x="247593" y="846271"/>
                      </a:cubicBezTo>
                      <a:cubicBezTo>
                        <a:pt x="222505" y="918587"/>
                        <a:pt x="204616" y="990978"/>
                        <a:pt x="179087" y="1098659"/>
                      </a:cubicBezTo>
                      <a:cubicBezTo>
                        <a:pt x="153559" y="1206340"/>
                        <a:pt x="13988" y="1455669"/>
                        <a:pt x="1288" y="1551624"/>
                      </a:cubicBezTo>
                      <a:cubicBezTo>
                        <a:pt x="-11412" y="1647579"/>
                        <a:pt x="73256" y="1646873"/>
                        <a:pt x="102889" y="1674390"/>
                      </a:cubicBezTo>
                      <a:cubicBezTo>
                        <a:pt x="132522" y="1701907"/>
                        <a:pt x="246117" y="1656751"/>
                        <a:pt x="284922" y="1670157"/>
                      </a:cubicBezTo>
                      <a:cubicBezTo>
                        <a:pt x="323727" y="1683563"/>
                        <a:pt x="437322" y="1550213"/>
                        <a:pt x="462722" y="1547391"/>
                      </a:cubicBezTo>
                      <a:cubicBezTo>
                        <a:pt x="488122" y="1544569"/>
                        <a:pt x="452138" y="1378763"/>
                        <a:pt x="483888" y="1361125"/>
                      </a:cubicBezTo>
                      <a:cubicBezTo>
                        <a:pt x="515638" y="1343487"/>
                        <a:pt x="548671" y="1219394"/>
                        <a:pt x="593955" y="1111361"/>
                      </a:cubicBezTo>
                      <a:cubicBezTo>
                        <a:pt x="601139" y="1058360"/>
                        <a:pt x="620351" y="1035620"/>
                        <a:pt x="620127" y="988087"/>
                      </a:cubicBezTo>
                      <a:cubicBezTo>
                        <a:pt x="619903" y="940554"/>
                        <a:pt x="592346" y="888339"/>
                        <a:pt x="592610" y="826162"/>
                      </a:cubicBezTo>
                      <a:cubicBezTo>
                        <a:pt x="592874" y="763985"/>
                        <a:pt x="642350" y="614230"/>
                        <a:pt x="621713" y="615024"/>
                      </a:cubicBezTo>
                      <a:cubicBezTo>
                        <a:pt x="601076" y="615818"/>
                        <a:pt x="586877" y="470739"/>
                        <a:pt x="587318" y="399125"/>
                      </a:cubicBezTo>
                      <a:cubicBezTo>
                        <a:pt x="587759" y="327511"/>
                        <a:pt x="626075" y="245139"/>
                        <a:pt x="624359" y="185340"/>
                      </a:cubicBezTo>
                      <a:close/>
                    </a:path>
                  </a:pathLst>
                </a:custGeom>
                <a:noFill/>
                <a:ln w="15875">
                  <a:solidFill>
                    <a:srgbClr val="365A9A"/>
                  </a:solid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7214AC28-23EE-4CFC-BE44-8642AC80DA92}"/>
                    </a:ext>
                  </a:extLst>
                </p:cNvPr>
                <p:cNvSpPr txBox="1"/>
                <p:nvPr/>
              </p:nvSpPr>
              <p:spPr>
                <a:xfrm>
                  <a:off x="4443773" y="3194832"/>
                  <a:ext cx="822661" cy="246221"/>
                </a:xfrm>
                <a:prstGeom prst="rect">
                  <a:avLst/>
                </a:prstGeom>
                <a:noFill/>
              </p:spPr>
              <p:txBody>
                <a:bodyPr wrap="none" rtlCol="0">
                  <a:spAutoFit/>
                </a:bodyPr>
                <a:lstStyle/>
                <a:p>
                  <a:r>
                    <a:rPr lang="en-US" sz="1000" b="1" dirty="0">
                      <a:solidFill>
                        <a:srgbClr val="365A9A"/>
                      </a:solidFill>
                      <a:effectLst>
                        <a:glow rad="76200">
                          <a:schemeClr val="bg1"/>
                        </a:glow>
                      </a:effectLst>
                      <a:latin typeface="Arial" panose="020B0604020202020204" pitchFamily="34" charset="0"/>
                      <a:cs typeface="Arial" panose="020B0604020202020204" pitchFamily="34" charset="0"/>
                    </a:rPr>
                    <a:t>Lake Elmo</a:t>
                  </a:r>
                </a:p>
              </p:txBody>
            </p:sp>
          </p:grpSp>
          <p:sp>
            <p:nvSpPr>
              <p:cNvPr id="115" name="Rectangle 114">
                <a:extLst>
                  <a:ext uri="{FF2B5EF4-FFF2-40B4-BE49-F238E27FC236}">
                    <a16:creationId xmlns:a16="http://schemas.microsoft.com/office/drawing/2014/main" id="{5D607AC4-9D23-46F2-B8A3-0AEE1E6C142D}"/>
                  </a:ext>
                </a:extLst>
              </p:cNvPr>
              <p:cNvSpPr/>
              <p:nvPr/>
            </p:nvSpPr>
            <p:spPr>
              <a:xfrm>
                <a:off x="2814413" y="986002"/>
                <a:ext cx="517084" cy="350401"/>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TextBox 115">
                <a:extLst>
                  <a:ext uri="{FF2B5EF4-FFF2-40B4-BE49-F238E27FC236}">
                    <a16:creationId xmlns:a16="http://schemas.microsoft.com/office/drawing/2014/main" id="{14874442-08BA-4C24-8D79-B6ECB4A55361}"/>
                  </a:ext>
                </a:extLst>
              </p:cNvPr>
              <p:cNvSpPr txBox="1"/>
              <p:nvPr/>
            </p:nvSpPr>
            <p:spPr>
              <a:xfrm>
                <a:off x="1841908" y="737350"/>
                <a:ext cx="1031710" cy="646331"/>
              </a:xfrm>
              <a:prstGeom prst="rect">
                <a:avLst/>
              </a:prstGeom>
              <a:noFill/>
            </p:spPr>
            <p:txBody>
              <a:bodyPr wrap="square" rtlCol="0">
                <a:spAutoFit/>
                <a:scene3d>
                  <a:camera prst="orthographicFront"/>
                  <a:lightRig rig="threePt" dir="t"/>
                </a:scene3d>
                <a:sp3d contourW="12700">
                  <a:contourClr>
                    <a:schemeClr val="bg1"/>
                  </a:contourClr>
                </a:sp3d>
              </a:bodyPr>
              <a:lstStyle/>
              <a:p>
                <a:pPr algn="r"/>
                <a:r>
                  <a:rPr lang="en-US" sz="1200" b="1" dirty="0">
                    <a:solidFill>
                      <a:srgbClr val="FF0000"/>
                    </a:solidFill>
                    <a:effectLst>
                      <a:glow rad="88900">
                        <a:schemeClr val="bg1"/>
                      </a:glow>
                    </a:effectLst>
                  </a:rPr>
                  <a:t>Washington County Landfill</a:t>
                </a:r>
              </a:p>
            </p:txBody>
          </p:sp>
        </p:grpSp>
        <p:sp>
          <p:nvSpPr>
            <p:cNvPr id="117" name="Rounded Rectangle 5">
              <a:extLst>
                <a:ext uri="{FF2B5EF4-FFF2-40B4-BE49-F238E27FC236}">
                  <a16:creationId xmlns:a16="http://schemas.microsoft.com/office/drawing/2014/main" id="{996450A1-B6D3-4CC9-8C0C-051D1FF396D0}"/>
                </a:ext>
              </a:extLst>
            </p:cNvPr>
            <p:cNvSpPr/>
            <p:nvPr/>
          </p:nvSpPr>
          <p:spPr>
            <a:xfrm>
              <a:off x="4197603" y="924861"/>
              <a:ext cx="2173081" cy="273425"/>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First Encountered Bedrock Map</a:t>
              </a:r>
            </a:p>
          </p:txBody>
        </p:sp>
      </p:grpSp>
      <p:sp>
        <p:nvSpPr>
          <p:cNvPr id="53" name="Freeform: Shape 52">
            <a:extLst>
              <a:ext uri="{FF2B5EF4-FFF2-40B4-BE49-F238E27FC236}">
                <a16:creationId xmlns:a16="http://schemas.microsoft.com/office/drawing/2014/main" id="{3135AC1F-7B11-413D-9DC8-1CF3A001D334}"/>
              </a:ext>
            </a:extLst>
          </p:cNvPr>
          <p:cNvSpPr/>
          <p:nvPr/>
        </p:nvSpPr>
        <p:spPr>
          <a:xfrm rot="1178741">
            <a:off x="4710358" y="2950290"/>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dash"/>
            <a:headEnd type="none" w="med" len="med"/>
            <a:tailEnd type="triangle" w="med" len="med"/>
          </a:ln>
          <a:effectLst>
            <a:glow rad="762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36F71EB4-C4DA-4622-890C-B118AB4B7A82}"/>
              </a:ext>
            </a:extLst>
          </p:cNvPr>
          <p:cNvSpPr/>
          <p:nvPr/>
        </p:nvSpPr>
        <p:spPr>
          <a:xfrm rot="1178741">
            <a:off x="4576729" y="3809454"/>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dash"/>
            <a:headEnd type="none" w="med" len="med"/>
            <a:tailEnd type="triangle" w="med" len="med"/>
          </a:ln>
          <a:effectLst>
            <a:glow rad="762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9727FF6B-BFA5-410D-AD21-DD35F2152C5B}"/>
              </a:ext>
            </a:extLst>
          </p:cNvPr>
          <p:cNvSpPr/>
          <p:nvPr/>
        </p:nvSpPr>
        <p:spPr>
          <a:xfrm rot="18632375">
            <a:off x="3377963" y="1563239"/>
            <a:ext cx="89567" cy="55274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E4DB2EB8-8140-4B85-9D4F-3F3FC70AB099}"/>
              </a:ext>
            </a:extLst>
          </p:cNvPr>
          <p:cNvSpPr/>
          <p:nvPr/>
        </p:nvSpPr>
        <p:spPr>
          <a:xfrm rot="18632375">
            <a:off x="3873089" y="2417180"/>
            <a:ext cx="89567" cy="55274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8E3E87F0-AB13-47D4-BA10-9B0603A74984}"/>
              </a:ext>
            </a:extLst>
          </p:cNvPr>
          <p:cNvSpPr/>
          <p:nvPr/>
        </p:nvSpPr>
        <p:spPr>
          <a:xfrm rot="18632375">
            <a:off x="4749610" y="2062918"/>
            <a:ext cx="89567" cy="55274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829DBF99-C9AF-4AFD-955F-81625105683A}"/>
              </a:ext>
            </a:extLst>
          </p:cNvPr>
          <p:cNvSpPr/>
          <p:nvPr/>
        </p:nvSpPr>
        <p:spPr>
          <a:xfrm rot="18632375" flipH="1">
            <a:off x="4689935" y="3161780"/>
            <a:ext cx="340526" cy="27323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1C610E56-7DD5-4FA4-BC49-CFB083BF2CC0}"/>
              </a:ext>
            </a:extLst>
          </p:cNvPr>
          <p:cNvSpPr/>
          <p:nvPr/>
        </p:nvSpPr>
        <p:spPr>
          <a:xfrm rot="18632375">
            <a:off x="5311007" y="3117661"/>
            <a:ext cx="89567" cy="55274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6A25D5B5-550C-4519-B5F5-AAA2A8A34113}"/>
              </a:ext>
            </a:extLst>
          </p:cNvPr>
          <p:cNvSpPr/>
          <p:nvPr/>
        </p:nvSpPr>
        <p:spPr>
          <a:xfrm rot="1178741">
            <a:off x="4271743" y="1953938"/>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762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BCBF4360-D900-4C25-AA04-85DC02F1C760}"/>
              </a:ext>
            </a:extLst>
          </p:cNvPr>
          <p:cNvSpPr/>
          <p:nvPr/>
        </p:nvSpPr>
        <p:spPr>
          <a:xfrm rot="1178741">
            <a:off x="2917118" y="1252610"/>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762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DE474654-0B23-453E-98E6-720BD174589B}"/>
              </a:ext>
            </a:extLst>
          </p:cNvPr>
          <p:cNvSpPr/>
          <p:nvPr/>
        </p:nvSpPr>
        <p:spPr>
          <a:xfrm rot="1178741">
            <a:off x="4591807" y="3229357"/>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762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005507B3-50E7-4064-AB53-EFBC4B78C155}"/>
              </a:ext>
            </a:extLst>
          </p:cNvPr>
          <p:cNvSpPr/>
          <p:nvPr/>
        </p:nvSpPr>
        <p:spPr>
          <a:xfrm rot="1178741">
            <a:off x="2724222" y="1506956"/>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762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042053E8-C0DD-48B4-AE1A-6740EAD5ECF7}"/>
              </a:ext>
            </a:extLst>
          </p:cNvPr>
          <p:cNvGrpSpPr/>
          <p:nvPr/>
        </p:nvGrpSpPr>
        <p:grpSpPr>
          <a:xfrm>
            <a:off x="6241165" y="3495132"/>
            <a:ext cx="5301018" cy="862617"/>
            <a:chOff x="6066068" y="3502183"/>
            <a:chExt cx="5301018" cy="862617"/>
          </a:xfrm>
        </p:grpSpPr>
        <p:grpSp>
          <p:nvGrpSpPr>
            <p:cNvPr id="8" name="Group 7">
              <a:extLst>
                <a:ext uri="{FF2B5EF4-FFF2-40B4-BE49-F238E27FC236}">
                  <a16:creationId xmlns:a16="http://schemas.microsoft.com/office/drawing/2014/main" id="{988282C0-9DFB-4C3E-9528-D789AF2C76F0}"/>
                </a:ext>
              </a:extLst>
            </p:cNvPr>
            <p:cNvGrpSpPr/>
            <p:nvPr/>
          </p:nvGrpSpPr>
          <p:grpSpPr>
            <a:xfrm>
              <a:off x="6066068" y="3502183"/>
              <a:ext cx="5301018" cy="862617"/>
              <a:chOff x="6066068" y="3502183"/>
              <a:chExt cx="5301018" cy="862617"/>
            </a:xfrm>
          </p:grpSpPr>
          <p:grpSp>
            <p:nvGrpSpPr>
              <p:cNvPr id="5" name="Group 4">
                <a:extLst>
                  <a:ext uri="{FF2B5EF4-FFF2-40B4-BE49-F238E27FC236}">
                    <a16:creationId xmlns:a16="http://schemas.microsoft.com/office/drawing/2014/main" id="{81DECE04-5D1D-4F43-896D-8477AB18390C}"/>
                  </a:ext>
                </a:extLst>
              </p:cNvPr>
              <p:cNvGrpSpPr/>
              <p:nvPr/>
            </p:nvGrpSpPr>
            <p:grpSpPr>
              <a:xfrm>
                <a:off x="6066068" y="3502183"/>
                <a:ext cx="5301018" cy="862617"/>
                <a:chOff x="7409931" y="7413426"/>
                <a:chExt cx="5301018" cy="862617"/>
              </a:xfrm>
            </p:grpSpPr>
            <p:sp>
              <p:nvSpPr>
                <p:cNvPr id="4" name="Rectangle 3">
                  <a:extLst>
                    <a:ext uri="{FF2B5EF4-FFF2-40B4-BE49-F238E27FC236}">
                      <a16:creationId xmlns:a16="http://schemas.microsoft.com/office/drawing/2014/main" id="{C3D737FF-942D-4684-B4F6-90A9DE3AA86C}"/>
                    </a:ext>
                  </a:extLst>
                </p:cNvPr>
                <p:cNvSpPr/>
                <p:nvPr/>
              </p:nvSpPr>
              <p:spPr>
                <a:xfrm>
                  <a:off x="7436497" y="7413426"/>
                  <a:ext cx="5274452" cy="8415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836A0E5-9767-442F-BD45-0421FBDCBAC5}"/>
                    </a:ext>
                  </a:extLst>
                </p:cNvPr>
                <p:cNvGrpSpPr/>
                <p:nvPr/>
              </p:nvGrpSpPr>
              <p:grpSpPr>
                <a:xfrm>
                  <a:off x="7409931" y="7458497"/>
                  <a:ext cx="2958415" cy="817546"/>
                  <a:chOff x="7409931" y="7458497"/>
                  <a:chExt cx="2958415" cy="817546"/>
                </a:xfrm>
              </p:grpSpPr>
              <p:sp>
                <p:nvSpPr>
                  <p:cNvPr id="45" name="Rectangle 44">
                    <a:extLst>
                      <a:ext uri="{FF2B5EF4-FFF2-40B4-BE49-F238E27FC236}">
                        <a16:creationId xmlns:a16="http://schemas.microsoft.com/office/drawing/2014/main" id="{D8B907F9-A5D4-453F-AFA0-72B82097DF39}"/>
                      </a:ext>
                    </a:extLst>
                  </p:cNvPr>
                  <p:cNvSpPr/>
                  <p:nvPr/>
                </p:nvSpPr>
                <p:spPr>
                  <a:xfrm>
                    <a:off x="7409931" y="7458497"/>
                    <a:ext cx="2632363" cy="8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000" dirty="0">
                        <a:solidFill>
                          <a:schemeClr val="tx1"/>
                        </a:solidFill>
                      </a:rPr>
                      <a:t>Approximate Extent of Bedrock Valley</a:t>
                    </a:r>
                  </a:p>
                  <a:p>
                    <a:pPr lvl="1"/>
                    <a:endParaRPr lang="en-US" sz="600" dirty="0">
                      <a:solidFill>
                        <a:schemeClr val="tx1"/>
                      </a:solidFill>
                    </a:endParaRPr>
                  </a:p>
                  <a:p>
                    <a:pPr lvl="1"/>
                    <a:r>
                      <a:rPr lang="en-US" sz="1000" dirty="0">
                        <a:solidFill>
                          <a:schemeClr val="tx1"/>
                        </a:solidFill>
                      </a:rPr>
                      <a:t>Surface Water Body Extent</a:t>
                    </a:r>
                  </a:p>
                  <a:p>
                    <a:pPr lvl="1"/>
                    <a:endParaRPr lang="en-US" sz="600" dirty="0">
                      <a:solidFill>
                        <a:schemeClr val="tx1"/>
                      </a:solidFill>
                    </a:endParaRPr>
                  </a:p>
                  <a:p>
                    <a:pPr lvl="1"/>
                    <a:r>
                      <a:rPr lang="en-US" sz="1000" dirty="0">
                        <a:solidFill>
                          <a:schemeClr val="tx1"/>
                        </a:solidFill>
                      </a:rPr>
                      <a:t>Source Area Extent</a:t>
                    </a:r>
                  </a:p>
                </p:txBody>
              </p:sp>
              <p:sp>
                <p:nvSpPr>
                  <p:cNvPr id="46" name="Freeform: Shape 45">
                    <a:extLst>
                      <a:ext uri="{FF2B5EF4-FFF2-40B4-BE49-F238E27FC236}">
                        <a16:creationId xmlns:a16="http://schemas.microsoft.com/office/drawing/2014/main" id="{03957C71-1FE1-444A-B4B1-EEE9B1FE259F}"/>
                      </a:ext>
                    </a:extLst>
                  </p:cNvPr>
                  <p:cNvSpPr/>
                  <p:nvPr/>
                </p:nvSpPr>
                <p:spPr>
                  <a:xfrm rot="18632375">
                    <a:off x="10207506" y="7527045"/>
                    <a:ext cx="67876" cy="23803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C03328E0-42D4-41C2-9105-61919B9ADD05}"/>
                      </a:ext>
                    </a:extLst>
                  </p:cNvPr>
                  <p:cNvSpPr/>
                  <p:nvPr/>
                </p:nvSpPr>
                <p:spPr>
                  <a:xfrm rot="18805417">
                    <a:off x="10197364" y="7956628"/>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0F72FE8C-22ED-4D5F-9914-41A0FA7BC142}"/>
                      </a:ext>
                    </a:extLst>
                  </p:cNvPr>
                  <p:cNvSpPr/>
                  <p:nvPr/>
                </p:nvSpPr>
                <p:spPr>
                  <a:xfrm rot="18632375">
                    <a:off x="10215389" y="7741182"/>
                    <a:ext cx="67876" cy="23803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grpSp>
          <p:sp>
            <p:nvSpPr>
              <p:cNvPr id="66" name="Freeform: Shape 65">
                <a:extLst>
                  <a:ext uri="{FF2B5EF4-FFF2-40B4-BE49-F238E27FC236}">
                    <a16:creationId xmlns:a16="http://schemas.microsoft.com/office/drawing/2014/main" id="{68DBE720-6D2F-48F6-967F-A9F5FF345899}"/>
                  </a:ext>
                </a:extLst>
              </p:cNvPr>
              <p:cNvSpPr/>
              <p:nvPr/>
            </p:nvSpPr>
            <p:spPr>
              <a:xfrm rot="16200000">
                <a:off x="6369038" y="3575362"/>
                <a:ext cx="111538" cy="225018"/>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chemeClr val="tx1"/>
                </a:solidFill>
                <a:prstDash val="sysDot"/>
              </a:ln>
              <a:effectLst>
                <a:outerShdw blurRad="50800" dist="38100" dir="13500000" algn="b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135E8787-DFE5-40CC-9889-F271AEF37386}"/>
                  </a:ext>
                </a:extLst>
              </p:cNvPr>
              <p:cNvSpPr/>
              <p:nvPr/>
            </p:nvSpPr>
            <p:spPr>
              <a:xfrm rot="16200000">
                <a:off x="6345096" y="3818830"/>
                <a:ext cx="111538" cy="225018"/>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rgbClr val="002060"/>
                </a:solidFill>
                <a:prstDash val="solid"/>
              </a:ln>
              <a:effectLst>
                <a:outerShdw blurRad="50800" dist="38100" dir="13500000" algn="b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A6638DCF-D673-42C7-92E4-DF416C6615E6}"/>
                  </a:ext>
                </a:extLst>
              </p:cNvPr>
              <p:cNvSpPr/>
              <p:nvPr/>
            </p:nvSpPr>
            <p:spPr>
              <a:xfrm rot="16200000">
                <a:off x="6345096" y="4062297"/>
                <a:ext cx="111538" cy="225018"/>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rgbClr val="FF0000"/>
                </a:solidFill>
                <a:prstDash val="solid"/>
              </a:ln>
              <a:effectLst>
                <a:outerShdw blurRad="50800" dist="38100" dir="13500000" algn="b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a:extLst>
                <a:ext uri="{FF2B5EF4-FFF2-40B4-BE49-F238E27FC236}">
                  <a16:creationId xmlns:a16="http://schemas.microsoft.com/office/drawing/2014/main" id="{D876CBC8-7205-4239-93BA-88CC30F12529}"/>
                </a:ext>
              </a:extLst>
            </p:cNvPr>
            <p:cNvSpPr/>
            <p:nvPr/>
          </p:nvSpPr>
          <p:spPr>
            <a:xfrm>
              <a:off x="8579502" y="3536733"/>
              <a:ext cx="2787583" cy="8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000" dirty="0">
                  <a:solidFill>
                    <a:schemeClr val="tx1"/>
                  </a:solidFill>
                </a:rPr>
                <a:t>Surface Water Infiltration</a:t>
              </a:r>
            </a:p>
            <a:p>
              <a:pPr lvl="1"/>
              <a:endParaRPr lang="en-US" sz="600" dirty="0">
                <a:solidFill>
                  <a:schemeClr val="tx1"/>
                </a:solidFill>
              </a:endParaRPr>
            </a:p>
            <a:p>
              <a:pPr lvl="1"/>
              <a:r>
                <a:rPr lang="en-US" sz="1000" dirty="0">
                  <a:solidFill>
                    <a:schemeClr val="tx1"/>
                  </a:solidFill>
                </a:rPr>
                <a:t>Horizontal Groundwater Flow Direction</a:t>
              </a:r>
            </a:p>
            <a:p>
              <a:pPr lvl="1"/>
              <a:endParaRPr lang="en-US" sz="600" dirty="0">
                <a:solidFill>
                  <a:schemeClr val="tx1"/>
                </a:solidFill>
              </a:endParaRPr>
            </a:p>
            <a:p>
              <a:pPr lvl="1"/>
              <a:r>
                <a:rPr lang="en-US" sz="1000" dirty="0">
                  <a:solidFill>
                    <a:schemeClr val="tx1"/>
                  </a:solidFill>
                </a:rPr>
                <a:t>Vertical Groundwater Flow Direction</a:t>
              </a:r>
            </a:p>
          </p:txBody>
        </p:sp>
      </p:grpSp>
      <p:sp>
        <p:nvSpPr>
          <p:cNvPr id="10" name="Rectangle 9">
            <a:extLst>
              <a:ext uri="{FF2B5EF4-FFF2-40B4-BE49-F238E27FC236}">
                <a16:creationId xmlns:a16="http://schemas.microsoft.com/office/drawing/2014/main" id="{ACAAE4E6-B3EE-4E0A-BF2D-5383D8D80E69}"/>
              </a:ext>
            </a:extLst>
          </p:cNvPr>
          <p:cNvSpPr/>
          <p:nvPr/>
        </p:nvSpPr>
        <p:spPr>
          <a:xfrm>
            <a:off x="1682164" y="1019221"/>
            <a:ext cx="4187159" cy="341822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39C3C77-FCC8-40FC-A85C-5B96BF50DB2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49614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5">
            <a:extLst>
              <a:ext uri="{FF2B5EF4-FFF2-40B4-BE49-F238E27FC236}">
                <a16:creationId xmlns:a16="http://schemas.microsoft.com/office/drawing/2014/main" id="{267D2CE1-7561-456B-86EE-E4F55451852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264BF3B-CD19-4564-BCC0-40480B8C4E0C}"/>
              </a:ext>
            </a:extLst>
          </p:cNvPr>
          <p:cNvPicPr>
            <a:picLocks noChangeAspect="1"/>
          </p:cNvPicPr>
          <p:nvPr/>
        </p:nvPicPr>
        <p:blipFill>
          <a:blip r:embed="rId2"/>
          <a:stretch>
            <a:fillRect/>
          </a:stretch>
        </p:blipFill>
        <p:spPr>
          <a:xfrm>
            <a:off x="462257" y="1118127"/>
            <a:ext cx="8346201" cy="5479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9" name="TextBox 118">
            <a:extLst>
              <a:ext uri="{FF2B5EF4-FFF2-40B4-BE49-F238E27FC236}">
                <a16:creationId xmlns:a16="http://schemas.microsoft.com/office/drawing/2014/main" id="{BB90493A-E2CB-4FEF-90CB-C9211FFB0455}"/>
              </a:ext>
            </a:extLst>
          </p:cNvPr>
          <p:cNvSpPr txBox="1"/>
          <p:nvPr/>
        </p:nvSpPr>
        <p:spPr>
          <a:xfrm>
            <a:off x="9099033" y="1224985"/>
            <a:ext cx="2587860" cy="5355312"/>
          </a:xfrm>
          <a:prstGeom prst="rect">
            <a:avLst/>
          </a:prstGeom>
          <a:noFill/>
          <a:ln w="34925">
            <a:noFill/>
          </a:ln>
        </p:spPr>
        <p:txBody>
          <a:bodyPr wrap="square" lIns="91440" tIns="45720" rIns="91440" bIns="45720" rtlCol="0" anchor="t">
            <a:spAutoFit/>
          </a:bodyPr>
          <a:lstStyle/>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AECOM Beta Sites</a:t>
            </a:r>
            <a:endParaRPr lang="en-US" sz="1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dirty="0">
                <a:latin typeface="Arial" panose="020B0604020202020204" pitchFamily="34" charset="0"/>
                <a:cs typeface="Arial" panose="020B0604020202020204" pitchFamily="34" charset="0"/>
              </a:rPr>
              <a:t>Beta Site 4 (BS4)</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300"/>
              </a:spcAft>
              <a:defRPr/>
            </a:pPr>
            <a:r>
              <a:rPr lang="en-US" sz="1050" dirty="0">
                <a:latin typeface="Arial" panose="020B0604020202020204" pitchFamily="34" charset="0"/>
                <a:cs typeface="Arial" panose="020B0604020202020204" pitchFamily="34" charset="0"/>
              </a:rPr>
              <a:t>MW4A: Oneota Aquitard Well</a:t>
            </a:r>
          </a:p>
          <a:p>
            <a:pPr algn="ctr" defTabSz="1063460" fontAlgn="auto">
              <a:spcBef>
                <a:spcPts val="0"/>
              </a:spcBef>
              <a:spcAft>
                <a:spcPts val="300"/>
              </a:spcAft>
              <a:defRPr/>
            </a:pP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dirty="0">
                <a:latin typeface="Arial" panose="020B0604020202020204" pitchFamily="34" charset="0"/>
                <a:cs typeface="Arial" panose="020B0604020202020204" pitchFamily="34" charset="0"/>
              </a:rPr>
              <a:t>Beta Site 5 (BS5)</a:t>
            </a:r>
          </a:p>
          <a:p>
            <a:pPr algn="ct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a:spcAft>
                <a:spcPts val="300"/>
              </a:spcAft>
              <a:defRPr/>
            </a:pPr>
            <a:r>
              <a:rPr lang="en-US" sz="1050" dirty="0">
                <a:latin typeface="Arial" panose="020B0604020202020204" pitchFamily="34" charset="0"/>
                <a:cs typeface="Arial" panose="020B0604020202020204" pitchFamily="34" charset="0"/>
              </a:rPr>
              <a:t>MW5A: Jordan Aquifer Well</a:t>
            </a:r>
          </a:p>
          <a:p>
            <a:pPr algn="ctr" defTabSz="1063460">
              <a:spcAft>
                <a:spcPts val="300"/>
              </a:spcAft>
              <a:defRPr/>
            </a:pPr>
            <a:r>
              <a:rPr lang="en-US" sz="1050" dirty="0">
                <a:latin typeface="Arial" panose="020B0604020202020204" pitchFamily="34" charset="0"/>
                <a:cs typeface="Arial" panose="020B0604020202020204" pitchFamily="34" charset="0"/>
              </a:rPr>
              <a:t>MW5B: Shakopee Aquifer Well</a:t>
            </a:r>
          </a:p>
          <a:p>
            <a:pPr algn="ctr" defTabSz="1063460">
              <a:defRPr/>
            </a:pPr>
            <a:r>
              <a:rPr lang="en-US" sz="900" dirty="0">
                <a:latin typeface="Arial" panose="020B0604020202020204" pitchFamily="34" charset="0"/>
                <a:cs typeface="Arial" panose="020B0604020202020204" pitchFamily="34" charset="0"/>
              </a:rPr>
              <a:t>(Vertical Aquifer Profile Samples from the Quaternary Aquifer)</a:t>
            </a:r>
          </a:p>
          <a:p>
            <a:pPr algn="ctr" defTabSz="1063460">
              <a:defRPr/>
            </a:pP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dirty="0">
                <a:latin typeface="Arial" panose="020B0604020202020204" pitchFamily="34" charset="0"/>
                <a:cs typeface="Arial" panose="020B0604020202020204" pitchFamily="34" charset="0"/>
              </a:rPr>
              <a:t>Beta Site 6 (BS6)</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a:spcAft>
                <a:spcPts val="300"/>
              </a:spcAft>
              <a:defRPr/>
            </a:pPr>
            <a:r>
              <a:rPr lang="en-US" sz="1050" dirty="0">
                <a:latin typeface="Arial" panose="020B0604020202020204" pitchFamily="34" charset="0"/>
                <a:cs typeface="Arial" panose="020B0604020202020204" pitchFamily="34" charset="0"/>
              </a:rPr>
              <a:t>MW6A: Jordan Aquifer Well</a:t>
            </a:r>
          </a:p>
          <a:p>
            <a:pPr algn="ctr" defTabSz="1063460" fontAlgn="auto">
              <a:spcBef>
                <a:spcPts val="0"/>
              </a:spcBef>
              <a:spcAft>
                <a:spcPts val="300"/>
              </a:spcAft>
              <a:defRPr/>
            </a:pPr>
            <a:r>
              <a:rPr lang="en-US" sz="1050" dirty="0">
                <a:latin typeface="Arial" panose="020B0604020202020204" pitchFamily="34" charset="0"/>
                <a:cs typeface="Arial" panose="020B0604020202020204" pitchFamily="34" charset="0"/>
              </a:rPr>
              <a:t>MW6B: Oneota Aquitard Well</a:t>
            </a:r>
          </a:p>
          <a:p>
            <a:pPr algn="ctr" defTabSz="1063460">
              <a:spcAft>
                <a:spcPts val="300"/>
              </a:spcAft>
              <a:defRPr/>
            </a:pPr>
            <a:r>
              <a:rPr lang="en-US" sz="1050" dirty="0">
                <a:latin typeface="Arial" panose="020B0604020202020204" pitchFamily="34" charset="0"/>
                <a:cs typeface="Arial" panose="020B0604020202020204" pitchFamily="34" charset="0"/>
              </a:rPr>
              <a:t>MW6C: Quaternary Aquifer Well</a:t>
            </a:r>
          </a:p>
          <a:p>
            <a:pPr algn="ctr" defTabSz="1063460">
              <a:spcAft>
                <a:spcPts val="300"/>
              </a:spcAft>
              <a:defRPr/>
            </a:pPr>
            <a:r>
              <a:rPr lang="en-US" sz="1050" dirty="0">
                <a:latin typeface="Arial" panose="020B0604020202020204" pitchFamily="34" charset="0"/>
                <a:cs typeface="Arial" panose="020B0604020202020204" pitchFamily="34" charset="0"/>
              </a:rPr>
              <a:t>MW6D: Quaternary Aquifer Well</a:t>
            </a:r>
          </a:p>
          <a:p>
            <a:pPr algn="ctr" defTabSz="1063460">
              <a:spcAft>
                <a:spcPts val="300"/>
              </a:spcAft>
              <a:defRPr/>
            </a:pPr>
            <a:endParaRPr lang="en-US" sz="1050" dirty="0">
              <a:latin typeface="Arial" panose="020B0604020202020204" pitchFamily="34" charset="0"/>
              <a:cs typeface="Arial" panose="020B0604020202020204" pitchFamily="34" charset="0"/>
            </a:endParaRPr>
          </a:p>
          <a:p>
            <a:pPr lvl="0" algn="ctr" defTabSz="1063460">
              <a:defRPr/>
            </a:pPr>
            <a:r>
              <a:rPr lang="en-US" sz="1200" b="1" u="sng">
                <a:latin typeface="Arial"/>
                <a:cs typeface="Arial"/>
              </a:rPr>
              <a:t>Beta Site 10 (BS10)</a:t>
            </a:r>
          </a:p>
          <a:p>
            <a:pPr lvl="0" algn="ctr" defTabSz="1063460">
              <a:defRPr/>
            </a:pPr>
            <a:endParaRPr lang="en-US" sz="600" dirty="0">
              <a:solidFill>
                <a:prstClr val="black"/>
              </a:solidFill>
              <a:latin typeface="Arial" panose="020B0604020202020204" pitchFamily="34" charset="0"/>
              <a:cs typeface="Arial" panose="020B0604020202020204" pitchFamily="34" charset="0"/>
            </a:endParaRPr>
          </a:p>
          <a:p>
            <a:pPr algn="ctr" defTabSz="1063460">
              <a:spcAft>
                <a:spcPts val="300"/>
              </a:spcAft>
              <a:defRPr/>
            </a:pPr>
            <a:r>
              <a:rPr lang="en-US" sz="1050" dirty="0">
                <a:solidFill>
                  <a:prstClr val="black"/>
                </a:solidFill>
                <a:latin typeface="Arial" panose="020B0604020202020204" pitchFamily="34" charset="0"/>
                <a:cs typeface="Arial" panose="020B0604020202020204" pitchFamily="34" charset="0"/>
              </a:rPr>
              <a:t>MW10C: </a:t>
            </a:r>
            <a:r>
              <a:rPr lang="en-US" sz="1050" dirty="0">
                <a:latin typeface="Arial" panose="020B0604020202020204" pitchFamily="34" charset="0"/>
                <a:cs typeface="Arial" panose="020B0604020202020204" pitchFamily="34" charset="0"/>
              </a:rPr>
              <a:t>Quaternary Aquifer Well</a:t>
            </a:r>
          </a:p>
          <a:p>
            <a:pPr lvl="0" algn="ctr" defTabSz="1063460">
              <a:spcAft>
                <a:spcPts val="300"/>
              </a:spcAft>
              <a:defRPr/>
            </a:pPr>
            <a:endParaRPr lang="en-US" sz="1100" b="1" u="sng" dirty="0">
              <a:latin typeface="Arial" panose="020B0604020202020204" pitchFamily="34" charset="0"/>
              <a:cs typeface="Arial" panose="020B0604020202020204" pitchFamily="34" charset="0"/>
            </a:endParaRPr>
          </a:p>
          <a:p>
            <a:pPr lvl="0" algn="ctr" defTabSz="1063460">
              <a:defRPr/>
            </a:pPr>
            <a:r>
              <a:rPr lang="en-US" sz="1200" b="1" u="sng" dirty="0">
                <a:solidFill>
                  <a:prstClr val="black"/>
                </a:solidFill>
                <a:latin typeface="Arial" panose="020B0604020202020204" pitchFamily="34" charset="0"/>
                <a:cs typeface="Arial" panose="020B0604020202020204" pitchFamily="34" charset="0"/>
              </a:rPr>
              <a:t>Beta Site 13 (BS13)</a:t>
            </a:r>
          </a:p>
          <a:p>
            <a:pPr lvl="0" algn="ctr" defTabSz="1063460">
              <a:defRPr/>
            </a:pPr>
            <a:endParaRPr lang="en-US" sz="600" dirty="0">
              <a:solidFill>
                <a:prstClr val="black"/>
              </a:solidFill>
              <a:latin typeface="Arial" panose="020B0604020202020204" pitchFamily="34" charset="0"/>
              <a:cs typeface="Arial" panose="020B0604020202020204" pitchFamily="34" charset="0"/>
            </a:endParaRPr>
          </a:p>
          <a:p>
            <a:pPr lvl="0" algn="ctr" defTabSz="1063460">
              <a:spcAft>
                <a:spcPts val="300"/>
              </a:spcAft>
              <a:defRPr/>
            </a:pPr>
            <a:r>
              <a:rPr lang="en-US" sz="1050" dirty="0">
                <a:solidFill>
                  <a:prstClr val="black"/>
                </a:solidFill>
                <a:latin typeface="Arial" panose="020B0604020202020204" pitchFamily="34" charset="0"/>
                <a:cs typeface="Arial" panose="020B0604020202020204" pitchFamily="34" charset="0"/>
              </a:rPr>
              <a:t>MW13A: Tunnel City Aquifer Well</a:t>
            </a:r>
          </a:p>
          <a:p>
            <a:pPr lvl="0" algn="ctr" defTabSz="1063460">
              <a:spcAft>
                <a:spcPts val="300"/>
              </a:spcAft>
              <a:defRPr/>
            </a:pPr>
            <a:r>
              <a:rPr lang="en-US" sz="1050" dirty="0">
                <a:solidFill>
                  <a:prstClr val="black"/>
                </a:solidFill>
                <a:latin typeface="Arial" panose="020B0604020202020204" pitchFamily="34" charset="0"/>
                <a:cs typeface="Arial" panose="020B0604020202020204" pitchFamily="34" charset="0"/>
              </a:rPr>
              <a:t>MW13B: Jordan Aquifer Well</a:t>
            </a:r>
          </a:p>
          <a:p>
            <a:pPr algn="ctr" defTabSz="1063460">
              <a:spcAft>
                <a:spcPts val="300"/>
              </a:spcAft>
              <a:defRPr/>
            </a:pPr>
            <a:r>
              <a:rPr lang="en-US" sz="1050" dirty="0">
                <a:solidFill>
                  <a:prstClr val="black"/>
                </a:solidFill>
                <a:latin typeface="Arial" panose="020B0604020202020204" pitchFamily="34" charset="0"/>
                <a:cs typeface="Arial" panose="020B0604020202020204" pitchFamily="34" charset="0"/>
              </a:rPr>
              <a:t>MW13C: </a:t>
            </a:r>
            <a:r>
              <a:rPr lang="en-US" sz="1050" dirty="0">
                <a:latin typeface="Arial" panose="020B0604020202020204" pitchFamily="34" charset="0"/>
                <a:cs typeface="Arial" panose="020B0604020202020204" pitchFamily="34" charset="0"/>
              </a:rPr>
              <a:t>Quaternary Aquifer Well</a:t>
            </a:r>
            <a:endParaRPr lang="en-US" sz="1050" dirty="0">
              <a:solidFill>
                <a:prstClr val="black"/>
              </a:solidFill>
              <a:latin typeface="Arial" panose="020B0604020202020204" pitchFamily="34" charset="0"/>
              <a:cs typeface="Arial" panose="020B0604020202020204" pitchFamily="34" charset="0"/>
            </a:endParaRPr>
          </a:p>
          <a:p>
            <a:pPr algn="ctr" defTabSz="1063460">
              <a:spcAft>
                <a:spcPts val="300"/>
              </a:spcAft>
              <a:defRPr/>
            </a:pPr>
            <a:r>
              <a:rPr lang="en-US" sz="1050" dirty="0">
                <a:solidFill>
                  <a:prstClr val="black"/>
                </a:solidFill>
                <a:latin typeface="Arial" panose="020B0604020202020204" pitchFamily="34" charset="0"/>
                <a:cs typeface="Arial" panose="020B0604020202020204" pitchFamily="34" charset="0"/>
              </a:rPr>
              <a:t>MW13D: </a:t>
            </a:r>
            <a:r>
              <a:rPr lang="en-US" sz="1050" dirty="0">
                <a:latin typeface="Arial" panose="020B0604020202020204" pitchFamily="34" charset="0"/>
                <a:cs typeface="Arial" panose="020B0604020202020204" pitchFamily="34" charset="0"/>
              </a:rPr>
              <a:t>Quaternary Aquifer Well</a:t>
            </a:r>
            <a:endParaRPr lang="en-US" sz="1050" dirty="0">
              <a:solidFill>
                <a:prstClr val="black"/>
              </a:solidFill>
              <a:latin typeface="Arial" panose="020B0604020202020204" pitchFamily="34" charset="0"/>
              <a:cs typeface="Arial" panose="020B0604020202020204" pitchFamily="34" charset="0"/>
            </a:endParaRPr>
          </a:p>
          <a:p>
            <a:pPr algn="ctr" defTabSz="1063460">
              <a:spcAft>
                <a:spcPts val="300"/>
              </a:spcAft>
              <a:defRPr/>
            </a:pPr>
            <a:endParaRPr lang="en-US" sz="1050" dirty="0">
              <a:solidFill>
                <a:prstClr val="black"/>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5930A58-AD2E-46A0-8857-F90F476F2DC5}"/>
              </a:ext>
            </a:extLst>
          </p:cNvPr>
          <p:cNvSpPr/>
          <p:nvPr/>
        </p:nvSpPr>
        <p:spPr>
          <a:xfrm>
            <a:off x="9252428" y="1219328"/>
            <a:ext cx="2361697" cy="5313917"/>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84D384F-DEEA-4B62-9315-1844848CF7F4}"/>
              </a:ext>
            </a:extLst>
          </p:cNvPr>
          <p:cNvSpPr/>
          <p:nvPr/>
        </p:nvSpPr>
        <p:spPr>
          <a:xfrm>
            <a:off x="1868546" y="1149226"/>
            <a:ext cx="4694180" cy="5106346"/>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3F4E9FC-3F42-450E-B9A7-3F7D703FBCFB}"/>
              </a:ext>
            </a:extLst>
          </p:cNvPr>
          <p:cNvSpPr txBox="1"/>
          <p:nvPr/>
        </p:nvSpPr>
        <p:spPr>
          <a:xfrm>
            <a:off x="5429347" y="1149226"/>
            <a:ext cx="1423954" cy="369332"/>
          </a:xfrm>
          <a:prstGeom prst="rect">
            <a:avLst/>
          </a:prstGeom>
          <a:noFill/>
        </p:spPr>
        <p:txBody>
          <a:bodyPr wrap="square" rtlCol="0">
            <a:spAutoFit/>
          </a:bodyPr>
          <a:lstStyle/>
          <a:p>
            <a:r>
              <a:rPr lang="en-US" dirty="0">
                <a:solidFill>
                  <a:srgbClr val="00B0F0"/>
                </a:solidFill>
                <a:effectLst>
                  <a:glow rad="63500">
                    <a:schemeClr val="bg1"/>
                  </a:glow>
                </a:effectLst>
              </a:rPr>
              <a:t>Segment 5</a:t>
            </a:r>
          </a:p>
        </p:txBody>
      </p:sp>
      <p:sp>
        <p:nvSpPr>
          <p:cNvPr id="42" name="TextBox 41">
            <a:extLst>
              <a:ext uri="{FF2B5EF4-FFF2-40B4-BE49-F238E27FC236}">
                <a16:creationId xmlns:a16="http://schemas.microsoft.com/office/drawing/2014/main" id="{9C885B2D-47CA-4390-B16F-799C2828E10D}"/>
              </a:ext>
            </a:extLst>
          </p:cNvPr>
          <p:cNvSpPr txBox="1"/>
          <p:nvPr/>
        </p:nvSpPr>
        <p:spPr>
          <a:xfrm>
            <a:off x="1952209" y="1347864"/>
            <a:ext cx="63259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BS10</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3" name="TextBox 42">
            <a:extLst>
              <a:ext uri="{FF2B5EF4-FFF2-40B4-BE49-F238E27FC236}">
                <a16:creationId xmlns:a16="http://schemas.microsoft.com/office/drawing/2014/main" id="{21D1B473-12D2-4C96-9C32-90F43771E2F9}"/>
              </a:ext>
            </a:extLst>
          </p:cNvPr>
          <p:cNvSpPr txBox="1"/>
          <p:nvPr/>
        </p:nvSpPr>
        <p:spPr>
          <a:xfrm>
            <a:off x="3104252" y="4804727"/>
            <a:ext cx="51945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BS4</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4" name="TextBox 43">
            <a:extLst>
              <a:ext uri="{FF2B5EF4-FFF2-40B4-BE49-F238E27FC236}">
                <a16:creationId xmlns:a16="http://schemas.microsoft.com/office/drawing/2014/main" id="{223A042F-2B7E-407D-9E92-055622C6776E}"/>
              </a:ext>
            </a:extLst>
          </p:cNvPr>
          <p:cNvSpPr txBox="1"/>
          <p:nvPr/>
        </p:nvSpPr>
        <p:spPr>
          <a:xfrm>
            <a:off x="3379373" y="4406152"/>
            <a:ext cx="51945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BS5</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5" name="TextBox 44">
            <a:extLst>
              <a:ext uri="{FF2B5EF4-FFF2-40B4-BE49-F238E27FC236}">
                <a16:creationId xmlns:a16="http://schemas.microsoft.com/office/drawing/2014/main" id="{184264FB-C26E-44A7-8679-5B1F73808DBA}"/>
              </a:ext>
            </a:extLst>
          </p:cNvPr>
          <p:cNvSpPr txBox="1"/>
          <p:nvPr/>
        </p:nvSpPr>
        <p:spPr>
          <a:xfrm>
            <a:off x="4488182" y="5326259"/>
            <a:ext cx="668545"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BS6</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6" name="TextBox 45">
            <a:extLst>
              <a:ext uri="{FF2B5EF4-FFF2-40B4-BE49-F238E27FC236}">
                <a16:creationId xmlns:a16="http://schemas.microsoft.com/office/drawing/2014/main" id="{5E61008E-A5E3-4797-8956-0E06799E82A1}"/>
              </a:ext>
            </a:extLst>
          </p:cNvPr>
          <p:cNvSpPr txBox="1"/>
          <p:nvPr/>
        </p:nvSpPr>
        <p:spPr>
          <a:xfrm>
            <a:off x="2726826" y="5823442"/>
            <a:ext cx="736207"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BS13</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19" name="TextBox 18">
            <a:extLst>
              <a:ext uri="{FF2B5EF4-FFF2-40B4-BE49-F238E27FC236}">
                <a16:creationId xmlns:a16="http://schemas.microsoft.com/office/drawing/2014/main" id="{0C35B213-303E-4A59-A834-E051C058E523}"/>
              </a:ext>
            </a:extLst>
          </p:cNvPr>
          <p:cNvSpPr txBox="1"/>
          <p:nvPr/>
        </p:nvSpPr>
        <p:spPr>
          <a:xfrm>
            <a:off x="4233432" y="2517428"/>
            <a:ext cx="1711949" cy="461665"/>
          </a:xfrm>
          <a:prstGeom prst="rect">
            <a:avLst/>
          </a:prstGeom>
          <a:noFill/>
        </p:spPr>
        <p:txBody>
          <a:bodyPr wrap="square" rtlCol="0">
            <a:spAutoFit/>
          </a:bodyPr>
          <a:lstStyle/>
          <a:p>
            <a:r>
              <a:rPr lang="en-US" sz="1200" dirty="0">
                <a:solidFill>
                  <a:srgbClr val="00B0F0"/>
                </a:solidFill>
                <a:effectLst>
                  <a:glow rad="63500">
                    <a:schemeClr val="bg1"/>
                  </a:glow>
                </a:effectLst>
              </a:rPr>
              <a:t>Bedrock</a:t>
            </a:r>
          </a:p>
          <a:p>
            <a:r>
              <a:rPr lang="en-US" sz="1200" dirty="0">
                <a:solidFill>
                  <a:srgbClr val="00B0F0"/>
                </a:solidFill>
                <a:effectLst>
                  <a:glow rad="63500">
                    <a:schemeClr val="bg1"/>
                  </a:glow>
                </a:effectLst>
              </a:rPr>
              <a:t>Valley</a:t>
            </a:r>
          </a:p>
        </p:txBody>
      </p:sp>
      <p:sp>
        <p:nvSpPr>
          <p:cNvPr id="20" name="Oval 19">
            <a:extLst>
              <a:ext uri="{FF2B5EF4-FFF2-40B4-BE49-F238E27FC236}">
                <a16:creationId xmlns:a16="http://schemas.microsoft.com/office/drawing/2014/main" id="{8A3CC841-A2D7-48FE-9AE7-716EC59D2553}"/>
              </a:ext>
            </a:extLst>
          </p:cNvPr>
          <p:cNvSpPr/>
          <p:nvPr/>
        </p:nvSpPr>
        <p:spPr>
          <a:xfrm>
            <a:off x="2184840" y="1192550"/>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839A8E37-1D83-4B30-BF40-DB73FB727128}"/>
              </a:ext>
            </a:extLst>
          </p:cNvPr>
          <p:cNvSpPr/>
          <p:nvPr/>
        </p:nvSpPr>
        <p:spPr>
          <a:xfrm>
            <a:off x="3503658" y="4710257"/>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Oval 21">
            <a:extLst>
              <a:ext uri="{FF2B5EF4-FFF2-40B4-BE49-F238E27FC236}">
                <a16:creationId xmlns:a16="http://schemas.microsoft.com/office/drawing/2014/main" id="{85433D2C-73E3-452E-8086-95BCD2FFADE4}"/>
              </a:ext>
            </a:extLst>
          </p:cNvPr>
          <p:cNvSpPr/>
          <p:nvPr/>
        </p:nvSpPr>
        <p:spPr>
          <a:xfrm>
            <a:off x="3379373" y="5094984"/>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a:extLst>
              <a:ext uri="{FF2B5EF4-FFF2-40B4-BE49-F238E27FC236}">
                <a16:creationId xmlns:a16="http://schemas.microsoft.com/office/drawing/2014/main" id="{2563AA69-BBEB-4C18-B5F0-1996EBA0481B}"/>
              </a:ext>
            </a:extLst>
          </p:cNvPr>
          <p:cNvSpPr/>
          <p:nvPr/>
        </p:nvSpPr>
        <p:spPr>
          <a:xfrm>
            <a:off x="2885233" y="6088945"/>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4C3FB8F8-B197-438F-A013-790134C79812}"/>
              </a:ext>
            </a:extLst>
          </p:cNvPr>
          <p:cNvSpPr/>
          <p:nvPr/>
        </p:nvSpPr>
        <p:spPr>
          <a:xfrm>
            <a:off x="4515313" y="5664813"/>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ound Same Side Corner Rectangle 347">
            <a:extLst>
              <a:ext uri="{FF2B5EF4-FFF2-40B4-BE49-F238E27FC236}">
                <a16:creationId xmlns:a16="http://schemas.microsoft.com/office/drawing/2014/main" id="{0CCAED5F-0650-4A32-AE70-DED1F2F8745D}"/>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A12800AD-8CE2-4E16-9B39-EE2F8027B0C6}"/>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Beta Sites and Features</a:t>
            </a:r>
          </a:p>
        </p:txBody>
      </p:sp>
      <p:sp>
        <p:nvSpPr>
          <p:cNvPr id="30" name="TextBox 29">
            <a:extLst>
              <a:ext uri="{FF2B5EF4-FFF2-40B4-BE49-F238E27FC236}">
                <a16:creationId xmlns:a16="http://schemas.microsoft.com/office/drawing/2014/main" id="{2B55FA2D-F6B3-42B1-BC6F-D41568ED90EB}"/>
              </a:ext>
            </a:extLst>
          </p:cNvPr>
          <p:cNvSpPr txBox="1"/>
          <p:nvPr/>
        </p:nvSpPr>
        <p:spPr>
          <a:xfrm>
            <a:off x="3967282" y="3849510"/>
            <a:ext cx="1122124" cy="276999"/>
          </a:xfrm>
          <a:prstGeom prst="rect">
            <a:avLst/>
          </a:prstGeom>
          <a:noFill/>
        </p:spPr>
        <p:txBody>
          <a:bodyPr wrap="square" rtlCol="0">
            <a:spAutoFit/>
          </a:bodyPr>
          <a:lstStyle/>
          <a:p>
            <a:r>
              <a:rPr lang="en-US" sz="1200" b="1" dirty="0">
                <a:solidFill>
                  <a:schemeClr val="bg1"/>
                </a:solidFill>
              </a:rPr>
              <a:t>Lake Elmo</a:t>
            </a:r>
          </a:p>
        </p:txBody>
      </p:sp>
      <p:sp>
        <p:nvSpPr>
          <p:cNvPr id="31" name="TextBox 30">
            <a:extLst>
              <a:ext uri="{FF2B5EF4-FFF2-40B4-BE49-F238E27FC236}">
                <a16:creationId xmlns:a16="http://schemas.microsoft.com/office/drawing/2014/main" id="{EEBF914E-5DD1-4221-B33A-3182DCD3DCCE}"/>
              </a:ext>
            </a:extLst>
          </p:cNvPr>
          <p:cNvSpPr txBox="1"/>
          <p:nvPr/>
        </p:nvSpPr>
        <p:spPr>
          <a:xfrm>
            <a:off x="2704966" y="1532851"/>
            <a:ext cx="1122124" cy="276999"/>
          </a:xfrm>
          <a:prstGeom prst="rect">
            <a:avLst/>
          </a:prstGeom>
          <a:noFill/>
        </p:spPr>
        <p:txBody>
          <a:bodyPr wrap="square" rtlCol="0">
            <a:spAutoFit/>
          </a:bodyPr>
          <a:lstStyle/>
          <a:p>
            <a:r>
              <a:rPr lang="en-US" sz="1200" b="1" dirty="0">
                <a:solidFill>
                  <a:schemeClr val="bg1"/>
                </a:solidFill>
              </a:rPr>
              <a:t>Sunfish Lake</a:t>
            </a:r>
          </a:p>
        </p:txBody>
      </p:sp>
      <p:sp>
        <p:nvSpPr>
          <p:cNvPr id="32" name="TextBox 31">
            <a:extLst>
              <a:ext uri="{FF2B5EF4-FFF2-40B4-BE49-F238E27FC236}">
                <a16:creationId xmlns:a16="http://schemas.microsoft.com/office/drawing/2014/main" id="{1AF8D791-1EC7-4F99-B543-379CDAE0902B}"/>
              </a:ext>
            </a:extLst>
          </p:cNvPr>
          <p:cNvSpPr txBox="1"/>
          <p:nvPr/>
        </p:nvSpPr>
        <p:spPr>
          <a:xfrm>
            <a:off x="641594" y="5213298"/>
            <a:ext cx="1226952" cy="276999"/>
          </a:xfrm>
          <a:prstGeom prst="rect">
            <a:avLst/>
          </a:prstGeom>
          <a:noFill/>
        </p:spPr>
        <p:txBody>
          <a:bodyPr wrap="square" rtlCol="0">
            <a:spAutoFit/>
          </a:bodyPr>
          <a:lstStyle/>
          <a:p>
            <a:r>
              <a:rPr lang="en-US" sz="1200" b="1" dirty="0">
                <a:solidFill>
                  <a:schemeClr val="bg1"/>
                </a:solidFill>
              </a:rPr>
              <a:t>Eagle Point Lake</a:t>
            </a:r>
          </a:p>
        </p:txBody>
      </p:sp>
      <p:sp>
        <p:nvSpPr>
          <p:cNvPr id="33" name="Rectangle 32">
            <a:extLst>
              <a:ext uri="{FF2B5EF4-FFF2-40B4-BE49-F238E27FC236}">
                <a16:creationId xmlns:a16="http://schemas.microsoft.com/office/drawing/2014/main" id="{D5B3DC7A-DC94-4834-A99D-08032419106D}"/>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709354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EA0C0141-5D82-489C-8E0E-167C6F86D616}"/>
              </a:ext>
            </a:extLst>
          </p:cNvPr>
          <p:cNvGrpSpPr/>
          <p:nvPr/>
        </p:nvGrpSpPr>
        <p:grpSpPr>
          <a:xfrm>
            <a:off x="5146879" y="5653367"/>
            <a:ext cx="3432963" cy="1119119"/>
            <a:chOff x="9457658" y="5287757"/>
            <a:chExt cx="3432963" cy="1119119"/>
          </a:xfrm>
        </p:grpSpPr>
        <p:grpSp>
          <p:nvGrpSpPr>
            <p:cNvPr id="178" name="Group 177">
              <a:extLst>
                <a:ext uri="{FF2B5EF4-FFF2-40B4-BE49-F238E27FC236}">
                  <a16:creationId xmlns:a16="http://schemas.microsoft.com/office/drawing/2014/main" id="{23483165-4F5F-4EA7-B080-F48B8A719CFE}"/>
                </a:ext>
              </a:extLst>
            </p:cNvPr>
            <p:cNvGrpSpPr/>
            <p:nvPr/>
          </p:nvGrpSpPr>
          <p:grpSpPr>
            <a:xfrm>
              <a:off x="9580030" y="5341390"/>
              <a:ext cx="1879348" cy="1065486"/>
              <a:chOff x="10387261" y="5374520"/>
              <a:chExt cx="1879348" cy="1065486"/>
            </a:xfrm>
          </p:grpSpPr>
          <p:sp>
            <p:nvSpPr>
              <p:cNvPr id="182" name="Rectangle 181">
                <a:extLst>
                  <a:ext uri="{FF2B5EF4-FFF2-40B4-BE49-F238E27FC236}">
                    <a16:creationId xmlns:a16="http://schemas.microsoft.com/office/drawing/2014/main" id="{510C72D1-FF04-4B59-9D30-C6BE7260E3DF}"/>
                  </a:ext>
                </a:extLst>
              </p:cNvPr>
              <p:cNvSpPr/>
              <p:nvPr/>
            </p:nvSpPr>
            <p:spPr>
              <a:xfrm>
                <a:off x="10387261" y="5374520"/>
                <a:ext cx="1879348" cy="1065486"/>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Freeform: Shape 182">
                <a:extLst>
                  <a:ext uri="{FF2B5EF4-FFF2-40B4-BE49-F238E27FC236}">
                    <a16:creationId xmlns:a16="http://schemas.microsoft.com/office/drawing/2014/main" id="{645E01BD-9C44-4320-821E-37AF5A8E715D}"/>
                  </a:ext>
                </a:extLst>
              </p:cNvPr>
              <p:cNvSpPr/>
              <p:nvPr/>
            </p:nvSpPr>
            <p:spPr>
              <a:xfrm rot="18805417">
                <a:off x="10541365" y="5816926"/>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1D1CDC7D-52EF-4893-9EE4-C75C4D11F2AD}"/>
                  </a:ext>
                </a:extLst>
              </p:cNvPr>
              <p:cNvSpPr/>
              <p:nvPr/>
            </p:nvSpPr>
            <p:spPr>
              <a:xfrm rot="18632375">
                <a:off x="10556416" y="5571384"/>
                <a:ext cx="67876" cy="23803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4683A1DC-7537-4978-A9DF-345FA8F575AC}"/>
                  </a:ext>
                </a:extLst>
              </p:cNvPr>
              <p:cNvSpPr/>
              <p:nvPr/>
            </p:nvSpPr>
            <p:spPr>
              <a:xfrm rot="16200000">
                <a:off x="10561360" y="6100657"/>
                <a:ext cx="104729" cy="292925"/>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chemeClr val="bg1"/>
                </a:solidFill>
                <a:prstDash val="solid"/>
              </a:ln>
              <a:effectLst>
                <a:outerShdw blurRad="50800" dist="38100" dir="13500000" algn="b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TextBox 175">
              <a:extLst>
                <a:ext uri="{FF2B5EF4-FFF2-40B4-BE49-F238E27FC236}">
                  <a16:creationId xmlns:a16="http://schemas.microsoft.com/office/drawing/2014/main" id="{6F9420BA-9460-4055-8E0A-93C3ADAA4749}"/>
                </a:ext>
              </a:extLst>
            </p:cNvPr>
            <p:cNvSpPr txBox="1"/>
            <p:nvPr/>
          </p:nvSpPr>
          <p:spPr>
            <a:xfrm>
              <a:off x="9580030" y="5287757"/>
              <a:ext cx="1844514" cy="261610"/>
            </a:xfrm>
            <a:prstGeom prst="rect">
              <a:avLst/>
            </a:prstGeom>
            <a:noFill/>
          </p:spPr>
          <p:txBody>
            <a:bodyPr wrap="square" rtlCol="0">
              <a:spAutoFit/>
            </a:bodyPr>
            <a:lstStyle/>
            <a:p>
              <a:r>
                <a:rPr lang="en-US" sz="1050" b="1" u="sng" dirty="0"/>
                <a:t>Map Features</a:t>
              </a:r>
            </a:p>
          </p:txBody>
        </p:sp>
        <p:sp>
          <p:nvSpPr>
            <p:cNvPr id="177" name="Rectangle 176">
              <a:extLst>
                <a:ext uri="{FF2B5EF4-FFF2-40B4-BE49-F238E27FC236}">
                  <a16:creationId xmlns:a16="http://schemas.microsoft.com/office/drawing/2014/main" id="{B2BE11EF-C1CF-4D7D-A3C3-502B47F1CE3F}"/>
                </a:ext>
              </a:extLst>
            </p:cNvPr>
            <p:cNvSpPr/>
            <p:nvPr/>
          </p:nvSpPr>
          <p:spPr>
            <a:xfrm>
              <a:off x="9457658" y="5546747"/>
              <a:ext cx="3432963" cy="8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800" dirty="0">
                  <a:solidFill>
                    <a:schemeClr val="tx1"/>
                  </a:solidFill>
                </a:rPr>
                <a:t>Surface to Ground Infiltration</a:t>
              </a:r>
            </a:p>
            <a:p>
              <a:pPr lvl="1"/>
              <a:endParaRPr lang="en-US" sz="500" dirty="0">
                <a:solidFill>
                  <a:schemeClr val="tx1"/>
                </a:solidFill>
              </a:endParaRPr>
            </a:p>
            <a:p>
              <a:pPr lvl="1"/>
              <a:r>
                <a:rPr lang="en-US" sz="800" dirty="0">
                  <a:solidFill>
                    <a:schemeClr val="tx1"/>
                  </a:solidFill>
                </a:rPr>
                <a:t>Groundwater Flow Direction</a:t>
              </a:r>
            </a:p>
            <a:p>
              <a:pPr lvl="1"/>
              <a:endParaRPr lang="en-US" sz="500" dirty="0">
                <a:solidFill>
                  <a:schemeClr val="tx1"/>
                </a:solidFill>
              </a:endParaRPr>
            </a:p>
            <a:p>
              <a:pPr lvl="1"/>
              <a:r>
                <a:rPr lang="en-US" sz="800" dirty="0">
                  <a:solidFill>
                    <a:schemeClr val="tx1"/>
                  </a:solidFill>
                </a:rPr>
                <a:t>Shakopee Potentiometric Surface </a:t>
              </a:r>
            </a:p>
            <a:p>
              <a:pPr lvl="1"/>
              <a:r>
                <a:rPr lang="en-US" sz="800" dirty="0">
                  <a:solidFill>
                    <a:schemeClr val="tx1"/>
                  </a:solidFill>
                </a:rPr>
                <a:t>(5-ft Contours)</a:t>
              </a:r>
            </a:p>
          </p:txBody>
        </p:sp>
      </p:grpSp>
      <p:sp>
        <p:nvSpPr>
          <p:cNvPr id="2055" name="Title 1"/>
          <p:cNvSpPr>
            <a:spLocks noGrp="1"/>
          </p:cNvSpPr>
          <p:nvPr>
            <p:ph type="ctrTitle"/>
          </p:nvPr>
        </p:nvSpPr>
        <p:spPr>
          <a:xfrm>
            <a:off x="506033" y="108857"/>
            <a:ext cx="4664681" cy="587639"/>
          </a:xfrm>
        </p:spPr>
        <p:txBody>
          <a:bodyPr>
            <a:noAutofit/>
          </a:bodyPr>
          <a:lstStyle/>
          <a:p>
            <a:pPr algn="r" eaLnBrk="1" hangingPunct="1"/>
            <a:r>
              <a:rPr lang="en-US" sz="1600" b="1" dirty="0">
                <a:solidFill>
                  <a:schemeClr val="bg1"/>
                </a:solidFill>
                <a:latin typeface="Arial" panose="020B0604020202020204" pitchFamily="34" charset="0"/>
                <a:cs typeface="Arial" panose="020B0604020202020204" pitchFamily="34" charset="0"/>
              </a:rPr>
              <a:t>Segment 5 | Project 1007</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Minnesota Pollution Control Agency</a:t>
            </a:r>
          </a:p>
        </p:txBody>
      </p:sp>
      <p:sp>
        <p:nvSpPr>
          <p:cNvPr id="31" name="Rectangle 30">
            <a:extLst>
              <a:ext uri="{FF2B5EF4-FFF2-40B4-BE49-F238E27FC236}">
                <a16:creationId xmlns:a16="http://schemas.microsoft.com/office/drawing/2014/main" id="{DA123837-BDAA-4971-87AA-E7E4B8032603}"/>
              </a:ext>
            </a:extLst>
          </p:cNvPr>
          <p:cNvSpPr/>
          <p:nvPr/>
        </p:nvSpPr>
        <p:spPr>
          <a:xfrm>
            <a:off x="1825580" y="142995"/>
            <a:ext cx="3596640" cy="600164"/>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Segment 5| Project 1007</a:t>
            </a:r>
            <a:br>
              <a:rPr lang="en-US" sz="20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Minnesota Pollution Control Agency</a:t>
            </a:r>
            <a:endParaRPr lang="en-US" sz="1400" dirty="0"/>
          </a:p>
        </p:txBody>
      </p:sp>
      <p:grpSp>
        <p:nvGrpSpPr>
          <p:cNvPr id="30" name="Group 346">
            <a:extLst>
              <a:ext uri="{FF2B5EF4-FFF2-40B4-BE49-F238E27FC236}">
                <a16:creationId xmlns:a16="http://schemas.microsoft.com/office/drawing/2014/main" id="{413F7D76-5692-4ABC-8530-C6FC86BF8A5E}"/>
              </a:ext>
            </a:extLst>
          </p:cNvPr>
          <p:cNvGrpSpPr>
            <a:grpSpLocks/>
          </p:cNvGrpSpPr>
          <p:nvPr/>
        </p:nvGrpSpPr>
        <p:grpSpPr bwMode="auto">
          <a:xfrm>
            <a:off x="36157" y="672478"/>
            <a:ext cx="12091385" cy="6152864"/>
            <a:chOff x="462722" y="2651942"/>
            <a:chExt cx="7010400" cy="8311238"/>
          </a:xfrm>
        </p:grpSpPr>
        <p:sp>
          <p:nvSpPr>
            <p:cNvPr id="35" name="Round Same Side Corner Rectangle 347">
              <a:extLst>
                <a:ext uri="{FF2B5EF4-FFF2-40B4-BE49-F238E27FC236}">
                  <a16:creationId xmlns:a16="http://schemas.microsoft.com/office/drawing/2014/main" id="{A8465541-8CC5-4528-8FF6-8AFAB62F5C98}"/>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36" name="Round Same Side Corner Rectangle 348">
              <a:extLst>
                <a:ext uri="{FF2B5EF4-FFF2-40B4-BE49-F238E27FC236}">
                  <a16:creationId xmlns:a16="http://schemas.microsoft.com/office/drawing/2014/main" id="{80D05A58-7B00-4DB9-80C1-8A28EA059171}"/>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PFAS Preferential Pathway from WCL to the Shakopee Aquifer: Southernly Component</a:t>
              </a:r>
            </a:p>
          </p:txBody>
        </p:sp>
      </p:grpSp>
      <p:sp>
        <p:nvSpPr>
          <p:cNvPr id="37" name="Rounded Rectangle 5">
            <a:extLst>
              <a:ext uri="{FF2B5EF4-FFF2-40B4-BE49-F238E27FC236}">
                <a16:creationId xmlns:a16="http://schemas.microsoft.com/office/drawing/2014/main" id="{E7C7B988-459F-4815-AE80-69A397F57AA6}"/>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EF53D7BA-88AE-46F5-8245-37C37447D507}"/>
              </a:ext>
            </a:extLst>
          </p:cNvPr>
          <p:cNvGrpSpPr>
            <a:grpSpLocks noChangeAspect="1"/>
          </p:cNvGrpSpPr>
          <p:nvPr/>
        </p:nvGrpSpPr>
        <p:grpSpPr>
          <a:xfrm>
            <a:off x="63957" y="2404465"/>
            <a:ext cx="5095823" cy="4340590"/>
            <a:chOff x="5615010" y="1088855"/>
            <a:chExt cx="6239613" cy="5314863"/>
          </a:xfrm>
        </p:grpSpPr>
        <p:grpSp>
          <p:nvGrpSpPr>
            <p:cNvPr id="5" name="Group 4">
              <a:extLst>
                <a:ext uri="{FF2B5EF4-FFF2-40B4-BE49-F238E27FC236}">
                  <a16:creationId xmlns:a16="http://schemas.microsoft.com/office/drawing/2014/main" id="{74B3F48F-0CBB-4B19-8F58-B5F66CAF8441}"/>
                </a:ext>
              </a:extLst>
            </p:cNvPr>
            <p:cNvGrpSpPr/>
            <p:nvPr/>
          </p:nvGrpSpPr>
          <p:grpSpPr>
            <a:xfrm>
              <a:off x="5615010" y="1088855"/>
              <a:ext cx="6239613" cy="5314863"/>
              <a:chOff x="-1169695" y="-1955134"/>
              <a:chExt cx="6239613" cy="5314863"/>
            </a:xfrm>
          </p:grpSpPr>
          <p:pic>
            <p:nvPicPr>
              <p:cNvPr id="2" name="Picture 1">
                <a:extLst>
                  <a:ext uri="{FF2B5EF4-FFF2-40B4-BE49-F238E27FC236}">
                    <a16:creationId xmlns:a16="http://schemas.microsoft.com/office/drawing/2014/main" id="{098FE4CB-B9B6-4679-9FC9-72ED0F3E35D3}"/>
                  </a:ext>
                </a:extLst>
              </p:cNvPr>
              <p:cNvPicPr>
                <a:picLocks noChangeAspect="1"/>
              </p:cNvPicPr>
              <p:nvPr/>
            </p:nvPicPr>
            <p:blipFill rotWithShape="1">
              <a:blip r:embed="rId3"/>
              <a:srcRect l="2814" t="11570" r="2032"/>
              <a:stretch/>
            </p:blipFill>
            <p:spPr>
              <a:xfrm>
                <a:off x="-1093155" y="-1955134"/>
                <a:ext cx="6163073" cy="5314863"/>
              </a:xfrm>
              <a:prstGeom prst="rect">
                <a:avLst/>
              </a:prstGeom>
              <a:ln w="34925">
                <a:solidFill>
                  <a:srgbClr val="00B0F0"/>
                </a:solidFill>
              </a:ln>
            </p:spPr>
          </p:pic>
          <p:sp>
            <p:nvSpPr>
              <p:cNvPr id="67" name="TextBox 66">
                <a:extLst>
                  <a:ext uri="{FF2B5EF4-FFF2-40B4-BE49-F238E27FC236}">
                    <a16:creationId xmlns:a16="http://schemas.microsoft.com/office/drawing/2014/main" id="{F91F75F3-FAB3-4B27-B0C2-A3097963D698}"/>
                  </a:ext>
                </a:extLst>
              </p:cNvPr>
              <p:cNvSpPr txBox="1"/>
              <p:nvPr/>
            </p:nvSpPr>
            <p:spPr>
              <a:xfrm>
                <a:off x="-1169695" y="-696637"/>
                <a:ext cx="1496458" cy="433388"/>
              </a:xfrm>
              <a:prstGeom prst="rect">
                <a:avLst/>
              </a:prstGeom>
              <a:noFill/>
            </p:spPr>
            <p:txBody>
              <a:bodyPr wrap="square" rtlCol="0">
                <a:spAutoFit/>
              </a:bodyPr>
              <a:lstStyle/>
              <a:p>
                <a:pPr algn="ctr"/>
                <a:r>
                  <a:rPr lang="en-US" sz="850" b="1" dirty="0">
                    <a:solidFill>
                      <a:srgbClr val="FF0000"/>
                    </a:solidFill>
                    <a:effectLst>
                      <a:glow rad="127000">
                        <a:schemeClr val="bg1"/>
                      </a:glow>
                    </a:effectLst>
                    <a:latin typeface="Arial" panose="020B0604020202020204" pitchFamily="34" charset="0"/>
                    <a:cs typeface="Arial" panose="020B0604020202020204" pitchFamily="34" charset="0"/>
                  </a:rPr>
                  <a:t>Oakdale Disposal Site</a:t>
                </a:r>
              </a:p>
            </p:txBody>
          </p:sp>
          <p:sp>
            <p:nvSpPr>
              <p:cNvPr id="69" name="Rectangle 68">
                <a:extLst>
                  <a:ext uri="{FF2B5EF4-FFF2-40B4-BE49-F238E27FC236}">
                    <a16:creationId xmlns:a16="http://schemas.microsoft.com/office/drawing/2014/main" id="{79F1BD0A-11B1-4917-87F7-644036BB948E}"/>
                  </a:ext>
                </a:extLst>
              </p:cNvPr>
              <p:cNvSpPr/>
              <p:nvPr/>
            </p:nvSpPr>
            <p:spPr>
              <a:xfrm>
                <a:off x="1579612" y="1409229"/>
                <a:ext cx="2595638" cy="1898020"/>
              </a:xfrm>
              <a:prstGeom prst="rect">
                <a:avLst/>
              </a:prstGeom>
              <a:noFill/>
              <a:ln w="28575">
                <a:solidFill>
                  <a:srgbClr val="6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D346B40-BE55-4D8B-B551-C4679844DF02}"/>
                  </a:ext>
                </a:extLst>
              </p:cNvPr>
              <p:cNvSpPr/>
              <p:nvPr/>
            </p:nvSpPr>
            <p:spPr>
              <a:xfrm>
                <a:off x="2993709" y="-1911168"/>
                <a:ext cx="1181541" cy="1776270"/>
              </a:xfrm>
              <a:prstGeom prst="rect">
                <a:avLst/>
              </a:prstGeom>
              <a:noFill/>
              <a:ln w="28575">
                <a:solidFill>
                  <a:srgbClr val="6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3B5FD450-92DA-42C8-8B9C-4EA5AE6DB6BD}"/>
                  </a:ext>
                </a:extLst>
              </p:cNvPr>
              <p:cNvSpPr txBox="1"/>
              <p:nvPr/>
            </p:nvSpPr>
            <p:spPr>
              <a:xfrm>
                <a:off x="1609871" y="-1822501"/>
                <a:ext cx="1824150" cy="433388"/>
              </a:xfrm>
              <a:prstGeom prst="rect">
                <a:avLst/>
              </a:prstGeom>
              <a:noFill/>
            </p:spPr>
            <p:txBody>
              <a:bodyPr wrap="square" rtlCol="0">
                <a:spAutoFit/>
              </a:bodyPr>
              <a:lstStyle/>
              <a:p>
                <a:pPr algn="r"/>
                <a:r>
                  <a:rPr lang="en-US" sz="850" b="1" dirty="0">
                    <a:solidFill>
                      <a:srgbClr val="FF0000"/>
                    </a:solidFill>
                    <a:effectLst>
                      <a:glow rad="127000">
                        <a:schemeClr val="bg1"/>
                      </a:glow>
                    </a:effectLst>
                    <a:latin typeface="Arial" panose="020B0604020202020204" pitchFamily="34" charset="0"/>
                    <a:cs typeface="Arial" panose="020B0604020202020204" pitchFamily="34" charset="0"/>
                  </a:rPr>
                  <a:t>Washington County Landfill</a:t>
                </a:r>
              </a:p>
            </p:txBody>
          </p:sp>
        </p:grpSp>
        <p:sp>
          <p:nvSpPr>
            <p:cNvPr id="79" name="Rounded Rectangle 5">
              <a:extLst>
                <a:ext uri="{FF2B5EF4-FFF2-40B4-BE49-F238E27FC236}">
                  <a16:creationId xmlns:a16="http://schemas.microsoft.com/office/drawing/2014/main" id="{884C76D8-7814-41A4-8DA9-884E35362CB7}"/>
                </a:ext>
              </a:extLst>
            </p:cNvPr>
            <p:cNvSpPr/>
            <p:nvPr/>
          </p:nvSpPr>
          <p:spPr>
            <a:xfrm>
              <a:off x="5719772" y="1113765"/>
              <a:ext cx="2660828" cy="55269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900" b="1" dirty="0">
                  <a:solidFill>
                    <a:schemeClr val="bg1"/>
                  </a:solidFill>
                  <a:latin typeface="Arial" panose="020B0604020202020204" pitchFamily="34" charset="0"/>
                  <a:cs typeface="Arial" panose="020B0604020202020204" pitchFamily="34" charset="0"/>
                </a:rPr>
                <a:t>PFBA/PFOS Ratio and Distribution Map: Shakopee Aquifer</a:t>
              </a:r>
            </a:p>
          </p:txBody>
        </p:sp>
        <p:graphicFrame>
          <p:nvGraphicFramePr>
            <p:cNvPr id="83" name="Chart 82">
              <a:extLst>
                <a:ext uri="{FF2B5EF4-FFF2-40B4-BE49-F238E27FC236}">
                  <a16:creationId xmlns:a16="http://schemas.microsoft.com/office/drawing/2014/main" id="{C0442DAB-D2BA-4F45-AEB9-CB2CCCA71416}"/>
                </a:ext>
              </a:extLst>
            </p:cNvPr>
            <p:cNvGraphicFramePr>
              <a:graphicFrameLocks/>
            </p:cNvGraphicFramePr>
            <p:nvPr>
              <p:extLst>
                <p:ext uri="{D42A27DB-BD31-4B8C-83A1-F6EECF244321}">
                  <p14:modId xmlns:p14="http://schemas.microsoft.com/office/powerpoint/2010/main" val="4014093977"/>
                </p:ext>
              </p:extLst>
            </p:nvPr>
          </p:nvGraphicFramePr>
          <p:xfrm>
            <a:off x="9727901" y="3097074"/>
            <a:ext cx="731520" cy="7315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4" name="Chart 83">
              <a:extLst>
                <a:ext uri="{FF2B5EF4-FFF2-40B4-BE49-F238E27FC236}">
                  <a16:creationId xmlns:a16="http://schemas.microsoft.com/office/drawing/2014/main" id="{3BD84227-77C4-402D-82FB-D1872D8406D3}"/>
                </a:ext>
              </a:extLst>
            </p:cNvPr>
            <p:cNvGraphicFramePr>
              <a:graphicFrameLocks/>
            </p:cNvGraphicFramePr>
            <p:nvPr>
              <p:extLst>
                <p:ext uri="{D42A27DB-BD31-4B8C-83A1-F6EECF244321}">
                  <p14:modId xmlns:p14="http://schemas.microsoft.com/office/powerpoint/2010/main" val="114064628"/>
                </p:ext>
              </p:extLst>
            </p:nvPr>
          </p:nvGraphicFramePr>
          <p:xfrm>
            <a:off x="9953528" y="4807169"/>
            <a:ext cx="731520" cy="7315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5" name="Chart 84">
              <a:extLst>
                <a:ext uri="{FF2B5EF4-FFF2-40B4-BE49-F238E27FC236}">
                  <a16:creationId xmlns:a16="http://schemas.microsoft.com/office/drawing/2014/main" id="{CC015935-5482-4B96-B200-3EA9F0D5F1BF}"/>
                </a:ext>
              </a:extLst>
            </p:cNvPr>
            <p:cNvGraphicFramePr>
              <a:graphicFrameLocks/>
            </p:cNvGraphicFramePr>
            <p:nvPr>
              <p:extLst>
                <p:ext uri="{D42A27DB-BD31-4B8C-83A1-F6EECF244321}">
                  <p14:modId xmlns:p14="http://schemas.microsoft.com/office/powerpoint/2010/main" val="761928181"/>
                </p:ext>
              </p:extLst>
            </p:nvPr>
          </p:nvGraphicFramePr>
          <p:xfrm>
            <a:off x="10375846" y="1799486"/>
            <a:ext cx="731520" cy="7315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6" name="Chart 85">
              <a:extLst>
                <a:ext uri="{FF2B5EF4-FFF2-40B4-BE49-F238E27FC236}">
                  <a16:creationId xmlns:a16="http://schemas.microsoft.com/office/drawing/2014/main" id="{1EF505F6-5D54-4133-87FA-5401FE14E44E}"/>
                </a:ext>
              </a:extLst>
            </p:cNvPr>
            <p:cNvGraphicFramePr>
              <a:graphicFrameLocks/>
            </p:cNvGraphicFramePr>
            <p:nvPr>
              <p:extLst>
                <p:ext uri="{D42A27DB-BD31-4B8C-83A1-F6EECF244321}">
                  <p14:modId xmlns:p14="http://schemas.microsoft.com/office/powerpoint/2010/main" val="563612475"/>
                </p:ext>
              </p:extLst>
            </p:nvPr>
          </p:nvGraphicFramePr>
          <p:xfrm>
            <a:off x="5691549" y="2703488"/>
            <a:ext cx="731520" cy="731520"/>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88" name="Group 87">
            <a:extLst>
              <a:ext uri="{FF2B5EF4-FFF2-40B4-BE49-F238E27FC236}">
                <a16:creationId xmlns:a16="http://schemas.microsoft.com/office/drawing/2014/main" id="{DA7B0BEB-F148-4397-8CD5-49A5635163AC}"/>
              </a:ext>
            </a:extLst>
          </p:cNvPr>
          <p:cNvGrpSpPr>
            <a:grpSpLocks noChangeAspect="1"/>
          </p:cNvGrpSpPr>
          <p:nvPr/>
        </p:nvGrpSpPr>
        <p:grpSpPr>
          <a:xfrm>
            <a:off x="7384338" y="1009218"/>
            <a:ext cx="6614279" cy="3960442"/>
            <a:chOff x="50744" y="1372571"/>
            <a:chExt cx="8939583" cy="5352768"/>
          </a:xfrm>
        </p:grpSpPr>
        <p:pic>
          <p:nvPicPr>
            <p:cNvPr id="89" name="Picture 88">
              <a:extLst>
                <a:ext uri="{FF2B5EF4-FFF2-40B4-BE49-F238E27FC236}">
                  <a16:creationId xmlns:a16="http://schemas.microsoft.com/office/drawing/2014/main" id="{D0C80564-A870-461C-A29A-D31B1C0E14F5}"/>
                </a:ext>
              </a:extLst>
            </p:cNvPr>
            <p:cNvPicPr>
              <a:picLocks noChangeAspect="1"/>
            </p:cNvPicPr>
            <p:nvPr/>
          </p:nvPicPr>
          <p:blipFill rotWithShape="1">
            <a:blip r:embed="rId8"/>
            <a:srcRect l="1163" t="13419" r="4015" b="1671"/>
            <a:stretch/>
          </p:blipFill>
          <p:spPr>
            <a:xfrm>
              <a:off x="55648" y="1372571"/>
              <a:ext cx="6290368" cy="5352768"/>
            </a:xfrm>
            <a:prstGeom prst="rect">
              <a:avLst/>
            </a:prstGeom>
            <a:ln w="34925">
              <a:solidFill>
                <a:srgbClr val="00B0F0"/>
              </a:solidFill>
            </a:ln>
          </p:spPr>
        </p:pic>
        <p:grpSp>
          <p:nvGrpSpPr>
            <p:cNvPr id="90" name="Group 89">
              <a:extLst>
                <a:ext uri="{FF2B5EF4-FFF2-40B4-BE49-F238E27FC236}">
                  <a16:creationId xmlns:a16="http://schemas.microsoft.com/office/drawing/2014/main" id="{E1635775-6F4C-49DB-AFC9-09F1EF4D49EC}"/>
                </a:ext>
              </a:extLst>
            </p:cNvPr>
            <p:cNvGrpSpPr/>
            <p:nvPr/>
          </p:nvGrpSpPr>
          <p:grpSpPr>
            <a:xfrm>
              <a:off x="140175" y="1372768"/>
              <a:ext cx="8850152" cy="3534288"/>
              <a:chOff x="-2733932" y="849567"/>
              <a:chExt cx="8850152" cy="3534288"/>
            </a:xfrm>
          </p:grpSpPr>
          <p:graphicFrame>
            <p:nvGraphicFramePr>
              <p:cNvPr id="115" name="Chart 114">
                <a:extLst>
                  <a:ext uri="{FF2B5EF4-FFF2-40B4-BE49-F238E27FC236}">
                    <a16:creationId xmlns:a16="http://schemas.microsoft.com/office/drawing/2014/main" id="{7033E587-42B8-4038-996B-9926E85F6447}"/>
                  </a:ext>
                </a:extLst>
              </p:cNvPr>
              <p:cNvGraphicFramePr>
                <a:graphicFrameLocks/>
              </p:cNvGraphicFramePr>
              <p:nvPr/>
            </p:nvGraphicFramePr>
            <p:xfrm>
              <a:off x="5468963" y="1552566"/>
              <a:ext cx="647257" cy="475996"/>
            </p:xfrm>
            <a:graphic>
              <a:graphicData uri="http://schemas.openxmlformats.org/drawingml/2006/chart">
                <c:chart xmlns:c="http://schemas.openxmlformats.org/drawingml/2006/chart" xmlns:r="http://schemas.openxmlformats.org/officeDocument/2006/relationships" r:id="rId9"/>
              </a:graphicData>
            </a:graphic>
          </p:graphicFrame>
          <p:sp>
            <p:nvSpPr>
              <p:cNvPr id="104" name="Rounded Rectangle 5">
                <a:extLst>
                  <a:ext uri="{FF2B5EF4-FFF2-40B4-BE49-F238E27FC236}">
                    <a16:creationId xmlns:a16="http://schemas.microsoft.com/office/drawing/2014/main" id="{F19E91C3-68EE-4211-A3E8-EE3D30EDEFE1}"/>
                  </a:ext>
                </a:extLst>
              </p:cNvPr>
              <p:cNvSpPr/>
              <p:nvPr/>
            </p:nvSpPr>
            <p:spPr>
              <a:xfrm>
                <a:off x="-2733932" y="866154"/>
                <a:ext cx="2709076" cy="40742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900" b="1" dirty="0">
                    <a:solidFill>
                      <a:schemeClr val="bg1"/>
                    </a:solidFill>
                    <a:latin typeface="Arial" panose="020B0604020202020204" pitchFamily="34" charset="0"/>
                    <a:cs typeface="Arial" panose="020B0604020202020204" pitchFamily="34" charset="0"/>
                  </a:rPr>
                  <a:t>PFBA Heat Map: Shakopee Aquifer</a:t>
                </a:r>
              </a:p>
            </p:txBody>
          </p:sp>
          <p:sp>
            <p:nvSpPr>
              <p:cNvPr id="105" name="Freeform: Shape 104">
                <a:extLst>
                  <a:ext uri="{FF2B5EF4-FFF2-40B4-BE49-F238E27FC236}">
                    <a16:creationId xmlns:a16="http://schemas.microsoft.com/office/drawing/2014/main" id="{EB79F0C9-8EEE-4F28-AF90-3672CB8FCB82}"/>
                  </a:ext>
                </a:extLst>
              </p:cNvPr>
              <p:cNvSpPr/>
              <p:nvPr/>
            </p:nvSpPr>
            <p:spPr>
              <a:xfrm rot="1040440">
                <a:off x="1909127" y="1026005"/>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6D69B5BC-7F0E-4936-8FF8-D7FF8D38FCD0}"/>
                  </a:ext>
                </a:extLst>
              </p:cNvPr>
              <p:cNvSpPr/>
              <p:nvPr/>
            </p:nvSpPr>
            <p:spPr>
              <a:xfrm rot="2705552">
                <a:off x="1640072" y="1498875"/>
                <a:ext cx="217026" cy="45095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A877C2CE-91F2-4D92-B2B0-275AF62A7F36}"/>
                  </a:ext>
                </a:extLst>
              </p:cNvPr>
              <p:cNvSpPr/>
              <p:nvPr/>
            </p:nvSpPr>
            <p:spPr>
              <a:xfrm rot="2705552">
                <a:off x="981177" y="3989644"/>
                <a:ext cx="313447" cy="47497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AE672443-8540-4F8F-B049-8EECCE3FD970}"/>
                  </a:ext>
                </a:extLst>
              </p:cNvPr>
              <p:cNvSpPr/>
              <p:nvPr/>
            </p:nvSpPr>
            <p:spPr>
              <a:xfrm rot="1040440">
                <a:off x="2103557" y="1233110"/>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0A09D933-2B44-443C-A6C2-62B41323FC13}"/>
                  </a:ext>
                </a:extLst>
              </p:cNvPr>
              <p:cNvSpPr/>
              <p:nvPr/>
            </p:nvSpPr>
            <p:spPr>
              <a:xfrm rot="1040440">
                <a:off x="2232848" y="932275"/>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6128A60E-AE2A-453B-84FA-B59A39417B91}"/>
                  </a:ext>
                </a:extLst>
              </p:cNvPr>
              <p:cNvSpPr/>
              <p:nvPr/>
            </p:nvSpPr>
            <p:spPr>
              <a:xfrm rot="19446373">
                <a:off x="-1619507" y="2524679"/>
                <a:ext cx="480229" cy="46512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1" name="TextBox 110">
                <a:extLst>
                  <a:ext uri="{FF2B5EF4-FFF2-40B4-BE49-F238E27FC236}">
                    <a16:creationId xmlns:a16="http://schemas.microsoft.com/office/drawing/2014/main" id="{799DA189-5CF9-4060-A62F-AAA625EC83F7}"/>
                  </a:ext>
                </a:extLst>
              </p:cNvPr>
              <p:cNvSpPr txBox="1"/>
              <p:nvPr/>
            </p:nvSpPr>
            <p:spPr>
              <a:xfrm>
                <a:off x="200636" y="849567"/>
                <a:ext cx="1591900" cy="369332"/>
              </a:xfrm>
              <a:prstGeom prst="rect">
                <a:avLst/>
              </a:prstGeom>
              <a:noFill/>
            </p:spPr>
            <p:txBody>
              <a:bodyPr wrap="square" rtlCol="0">
                <a:spAutoFit/>
              </a:bodyPr>
              <a:lstStyle/>
              <a:p>
                <a:pPr algn="r"/>
                <a:r>
                  <a:rPr lang="en-US" sz="900" b="1" dirty="0">
                    <a:solidFill>
                      <a:srgbClr val="FF0000"/>
                    </a:solidFill>
                    <a:effectLst>
                      <a:glow rad="127000">
                        <a:schemeClr val="bg1"/>
                      </a:glow>
                    </a:effectLst>
                    <a:latin typeface="Arial" panose="020B0604020202020204" pitchFamily="34" charset="0"/>
                    <a:cs typeface="Arial" panose="020B0604020202020204" pitchFamily="34" charset="0"/>
                  </a:rPr>
                  <a:t>Washington County Landfill</a:t>
                </a:r>
              </a:p>
            </p:txBody>
          </p:sp>
        </p:grpSp>
        <p:sp>
          <p:nvSpPr>
            <p:cNvPr id="92" name="Freeform: Shape 91">
              <a:extLst>
                <a:ext uri="{FF2B5EF4-FFF2-40B4-BE49-F238E27FC236}">
                  <a16:creationId xmlns:a16="http://schemas.microsoft.com/office/drawing/2014/main" id="{557EDDC7-CE47-4DD3-B1AD-142B744A997F}"/>
                </a:ext>
              </a:extLst>
            </p:cNvPr>
            <p:cNvSpPr/>
            <p:nvPr/>
          </p:nvSpPr>
          <p:spPr>
            <a:xfrm rot="2705552">
              <a:off x="4983052" y="2425702"/>
              <a:ext cx="353969" cy="3829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ADDA17EE-CDB3-4310-9719-B6B6CA2C1852}"/>
                </a:ext>
              </a:extLst>
            </p:cNvPr>
            <p:cNvSpPr/>
            <p:nvPr/>
          </p:nvSpPr>
          <p:spPr>
            <a:xfrm rot="19446373">
              <a:off x="3082927" y="3190351"/>
              <a:ext cx="445417" cy="51322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4" name="Freeform: Shape 93">
              <a:extLst>
                <a:ext uri="{FF2B5EF4-FFF2-40B4-BE49-F238E27FC236}">
                  <a16:creationId xmlns:a16="http://schemas.microsoft.com/office/drawing/2014/main" id="{4F8C2C85-D2AA-42EB-8EE5-24FA9D78E2D5}"/>
                </a:ext>
              </a:extLst>
            </p:cNvPr>
            <p:cNvSpPr/>
            <p:nvPr/>
          </p:nvSpPr>
          <p:spPr>
            <a:xfrm rot="2705552">
              <a:off x="4332307" y="4139123"/>
              <a:ext cx="463666" cy="40367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83E9A4C7-8190-4FDA-B299-066DAAF5CCC6}"/>
                </a:ext>
              </a:extLst>
            </p:cNvPr>
            <p:cNvSpPr/>
            <p:nvPr/>
          </p:nvSpPr>
          <p:spPr>
            <a:xfrm rot="1040440">
              <a:off x="326868" y="2984666"/>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6" name="Freeform: Shape 95">
              <a:extLst>
                <a:ext uri="{FF2B5EF4-FFF2-40B4-BE49-F238E27FC236}">
                  <a16:creationId xmlns:a16="http://schemas.microsoft.com/office/drawing/2014/main" id="{C2230EEE-E307-4C89-9970-D28C9F2D1B91}"/>
                </a:ext>
              </a:extLst>
            </p:cNvPr>
            <p:cNvSpPr/>
            <p:nvPr/>
          </p:nvSpPr>
          <p:spPr>
            <a:xfrm rot="1040440">
              <a:off x="765404" y="2984666"/>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8" name="TextBox 97">
              <a:extLst>
                <a:ext uri="{FF2B5EF4-FFF2-40B4-BE49-F238E27FC236}">
                  <a16:creationId xmlns:a16="http://schemas.microsoft.com/office/drawing/2014/main" id="{214AC601-0033-488A-A260-933FF6ECB209}"/>
                </a:ext>
              </a:extLst>
            </p:cNvPr>
            <p:cNvSpPr txBox="1"/>
            <p:nvPr/>
          </p:nvSpPr>
          <p:spPr>
            <a:xfrm>
              <a:off x="50744" y="3228310"/>
              <a:ext cx="1317315" cy="452141"/>
            </a:xfrm>
            <a:prstGeom prst="rect">
              <a:avLst/>
            </a:prstGeom>
            <a:noFill/>
          </p:spPr>
          <p:txBody>
            <a:bodyPr wrap="square" rtlCol="0">
              <a:spAutoFit/>
            </a:bodyPr>
            <a:lstStyle/>
            <a:p>
              <a:r>
                <a:rPr lang="en-US" sz="900" b="1" dirty="0">
                  <a:solidFill>
                    <a:srgbClr val="FF0000"/>
                  </a:solidFill>
                  <a:effectLst>
                    <a:glow rad="127000">
                      <a:schemeClr val="bg1"/>
                    </a:glow>
                  </a:effectLst>
                  <a:latin typeface="Arial" panose="020B0604020202020204" pitchFamily="34" charset="0"/>
                  <a:cs typeface="Arial" panose="020B0604020202020204" pitchFamily="34" charset="0"/>
                </a:rPr>
                <a:t>Oakdale Disposal Site</a:t>
              </a:r>
            </a:p>
          </p:txBody>
        </p:sp>
      </p:grpSp>
      <p:grpSp>
        <p:nvGrpSpPr>
          <p:cNvPr id="15" name="Group 14">
            <a:extLst>
              <a:ext uri="{FF2B5EF4-FFF2-40B4-BE49-F238E27FC236}">
                <a16:creationId xmlns:a16="http://schemas.microsoft.com/office/drawing/2014/main" id="{E482E3C4-A500-45D5-AA6C-19EBC725FFF0}"/>
              </a:ext>
            </a:extLst>
          </p:cNvPr>
          <p:cNvGrpSpPr/>
          <p:nvPr/>
        </p:nvGrpSpPr>
        <p:grpSpPr>
          <a:xfrm>
            <a:off x="5176267" y="4499370"/>
            <a:ext cx="2969419" cy="1273099"/>
            <a:chOff x="5176267" y="4727967"/>
            <a:chExt cx="2969419" cy="1273099"/>
          </a:xfrm>
        </p:grpSpPr>
        <p:sp>
          <p:nvSpPr>
            <p:cNvPr id="186" name="Rectangle 185">
              <a:extLst>
                <a:ext uri="{FF2B5EF4-FFF2-40B4-BE49-F238E27FC236}">
                  <a16:creationId xmlns:a16="http://schemas.microsoft.com/office/drawing/2014/main" id="{A34D28C9-6518-4F42-97CF-B5F6916E25B0}"/>
                </a:ext>
              </a:extLst>
            </p:cNvPr>
            <p:cNvSpPr/>
            <p:nvPr/>
          </p:nvSpPr>
          <p:spPr>
            <a:xfrm>
              <a:off x="6288166" y="4737756"/>
              <a:ext cx="939480" cy="126331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594EDCE-4AF6-49E7-BAA6-86432AF3F4C3}"/>
                </a:ext>
              </a:extLst>
            </p:cNvPr>
            <p:cNvGrpSpPr/>
            <p:nvPr/>
          </p:nvGrpSpPr>
          <p:grpSpPr>
            <a:xfrm>
              <a:off x="5176267" y="4727967"/>
              <a:ext cx="2969419" cy="1225611"/>
              <a:chOff x="5176267" y="4727967"/>
              <a:chExt cx="2969419" cy="1225611"/>
            </a:xfrm>
          </p:grpSpPr>
          <p:grpSp>
            <p:nvGrpSpPr>
              <p:cNvPr id="140" name="Group 139">
                <a:extLst>
                  <a:ext uri="{FF2B5EF4-FFF2-40B4-BE49-F238E27FC236}">
                    <a16:creationId xmlns:a16="http://schemas.microsoft.com/office/drawing/2014/main" id="{5805F723-6375-4411-9A61-679A97CDEAF1}"/>
                  </a:ext>
                </a:extLst>
              </p:cNvPr>
              <p:cNvGrpSpPr/>
              <p:nvPr/>
            </p:nvGrpSpPr>
            <p:grpSpPr>
              <a:xfrm>
                <a:off x="5220718" y="4727967"/>
                <a:ext cx="2924968" cy="1225611"/>
                <a:chOff x="7687547" y="5278641"/>
                <a:chExt cx="2924968" cy="1225611"/>
              </a:xfrm>
            </p:grpSpPr>
            <p:sp>
              <p:nvSpPr>
                <p:cNvPr id="147" name="Rectangle 146">
                  <a:extLst>
                    <a:ext uri="{FF2B5EF4-FFF2-40B4-BE49-F238E27FC236}">
                      <a16:creationId xmlns:a16="http://schemas.microsoft.com/office/drawing/2014/main" id="{974BBC01-34E7-4B3A-AACA-56719B5B1A75}"/>
                    </a:ext>
                  </a:extLst>
                </p:cNvPr>
                <p:cNvSpPr/>
                <p:nvPr/>
              </p:nvSpPr>
              <p:spPr>
                <a:xfrm>
                  <a:off x="7687547" y="5291700"/>
                  <a:ext cx="995866" cy="1121629"/>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4" name="Picture 143">
                  <a:extLst>
                    <a:ext uri="{FF2B5EF4-FFF2-40B4-BE49-F238E27FC236}">
                      <a16:creationId xmlns:a16="http://schemas.microsoft.com/office/drawing/2014/main" id="{8E2EA2B3-40CE-4257-BDDA-4B708A95C95E}"/>
                    </a:ext>
                  </a:extLst>
                </p:cNvPr>
                <p:cNvPicPr>
                  <a:picLocks noChangeAspect="1"/>
                </p:cNvPicPr>
                <p:nvPr/>
              </p:nvPicPr>
              <p:blipFill rotWithShape="1">
                <a:blip r:embed="rId10"/>
                <a:srcRect l="6244" t="-941" b="8154"/>
                <a:stretch/>
              </p:blipFill>
              <p:spPr>
                <a:xfrm>
                  <a:off x="8801796" y="5433748"/>
                  <a:ext cx="879670" cy="1070504"/>
                </a:xfrm>
                <a:prstGeom prst="rect">
                  <a:avLst/>
                </a:prstGeom>
                <a:ln w="15875">
                  <a:noFill/>
                </a:ln>
              </p:spPr>
            </p:pic>
            <p:sp>
              <p:nvSpPr>
                <p:cNvPr id="145" name="Oval 144">
                  <a:extLst>
                    <a:ext uri="{FF2B5EF4-FFF2-40B4-BE49-F238E27FC236}">
                      <a16:creationId xmlns:a16="http://schemas.microsoft.com/office/drawing/2014/main" id="{1892AC5E-0EA4-4C43-B7C9-7630277B84D1}"/>
                    </a:ext>
                  </a:extLst>
                </p:cNvPr>
                <p:cNvSpPr/>
                <p:nvPr/>
              </p:nvSpPr>
              <p:spPr>
                <a:xfrm>
                  <a:off x="8813349" y="5530233"/>
                  <a:ext cx="82296" cy="73152"/>
                </a:xfrm>
                <a:prstGeom prst="ellipse">
                  <a:avLst/>
                </a:prstGeom>
                <a:solidFill>
                  <a:srgbClr val="9C9C9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8CFE24CF-5DD9-4031-8BCB-9088C98BCE9A}"/>
                    </a:ext>
                  </a:extLst>
                </p:cNvPr>
                <p:cNvSpPr txBox="1"/>
                <p:nvPr/>
              </p:nvSpPr>
              <p:spPr>
                <a:xfrm>
                  <a:off x="8768001" y="5278641"/>
                  <a:ext cx="1844514" cy="246221"/>
                </a:xfrm>
                <a:prstGeom prst="rect">
                  <a:avLst/>
                </a:prstGeom>
                <a:noFill/>
              </p:spPr>
              <p:txBody>
                <a:bodyPr wrap="square" rtlCol="0">
                  <a:spAutoFit/>
                </a:bodyPr>
                <a:lstStyle/>
                <a:p>
                  <a:r>
                    <a:rPr lang="en-US" sz="1000" b="1" u="sng" dirty="0"/>
                    <a:t>PFBA (ppb)</a:t>
                  </a:r>
                </a:p>
              </p:txBody>
            </p:sp>
          </p:grpSp>
          <p:sp>
            <p:nvSpPr>
              <p:cNvPr id="152" name="TextBox 151">
                <a:extLst>
                  <a:ext uri="{FF2B5EF4-FFF2-40B4-BE49-F238E27FC236}">
                    <a16:creationId xmlns:a16="http://schemas.microsoft.com/office/drawing/2014/main" id="{4E8F97C8-9EA6-451E-BEF6-2487F1101CEB}"/>
                  </a:ext>
                </a:extLst>
              </p:cNvPr>
              <p:cNvSpPr txBox="1"/>
              <p:nvPr/>
            </p:nvSpPr>
            <p:spPr>
              <a:xfrm>
                <a:off x="5176267" y="4730338"/>
                <a:ext cx="1098670" cy="246221"/>
              </a:xfrm>
              <a:prstGeom prst="rect">
                <a:avLst/>
              </a:prstGeom>
              <a:noFill/>
            </p:spPr>
            <p:txBody>
              <a:bodyPr wrap="square" rtlCol="0">
                <a:spAutoFit/>
              </a:bodyPr>
              <a:lstStyle/>
              <a:p>
                <a:r>
                  <a:rPr lang="en-US" sz="1000" b="1" u="sng" dirty="0"/>
                  <a:t>PFBA/PFOS Ratio</a:t>
                </a:r>
              </a:p>
            </p:txBody>
          </p:sp>
          <p:pic>
            <p:nvPicPr>
              <p:cNvPr id="11" name="Picture 10">
                <a:extLst>
                  <a:ext uri="{FF2B5EF4-FFF2-40B4-BE49-F238E27FC236}">
                    <a16:creationId xmlns:a16="http://schemas.microsoft.com/office/drawing/2014/main" id="{6FFE5607-A5FC-4CF9-A627-CD528B96413D}"/>
                  </a:ext>
                </a:extLst>
              </p:cNvPr>
              <p:cNvPicPr>
                <a:picLocks noChangeAspect="1"/>
              </p:cNvPicPr>
              <p:nvPr/>
            </p:nvPicPr>
            <p:blipFill>
              <a:blip r:embed="rId11"/>
              <a:stretch>
                <a:fillRect/>
              </a:stretch>
            </p:blipFill>
            <p:spPr>
              <a:xfrm>
                <a:off x="5238707" y="4950001"/>
                <a:ext cx="837022" cy="879225"/>
              </a:xfrm>
              <a:prstGeom prst="rect">
                <a:avLst/>
              </a:prstGeom>
            </p:spPr>
          </p:pic>
        </p:grpSp>
      </p:grpSp>
      <p:grpSp>
        <p:nvGrpSpPr>
          <p:cNvPr id="13" name="Group 12">
            <a:extLst>
              <a:ext uri="{FF2B5EF4-FFF2-40B4-BE49-F238E27FC236}">
                <a16:creationId xmlns:a16="http://schemas.microsoft.com/office/drawing/2014/main" id="{37A2A233-FF28-48C1-9989-AE33EA604B7B}"/>
              </a:ext>
            </a:extLst>
          </p:cNvPr>
          <p:cNvGrpSpPr/>
          <p:nvPr/>
        </p:nvGrpSpPr>
        <p:grpSpPr>
          <a:xfrm>
            <a:off x="5430355" y="2350031"/>
            <a:ext cx="1609567" cy="2192258"/>
            <a:chOff x="4898023" y="2712702"/>
            <a:chExt cx="1609567" cy="2192258"/>
          </a:xfrm>
        </p:grpSpPr>
        <p:grpSp>
          <p:nvGrpSpPr>
            <p:cNvPr id="12" name="Group 11">
              <a:extLst>
                <a:ext uri="{FF2B5EF4-FFF2-40B4-BE49-F238E27FC236}">
                  <a16:creationId xmlns:a16="http://schemas.microsoft.com/office/drawing/2014/main" id="{C73BC345-A9E3-47B2-BE1F-D1C13C98438A}"/>
                </a:ext>
              </a:extLst>
            </p:cNvPr>
            <p:cNvGrpSpPr/>
            <p:nvPr/>
          </p:nvGrpSpPr>
          <p:grpSpPr>
            <a:xfrm>
              <a:off x="4898023" y="2712702"/>
              <a:ext cx="1609567" cy="2127209"/>
              <a:chOff x="4898023" y="2712702"/>
              <a:chExt cx="1609567" cy="2127209"/>
            </a:xfrm>
          </p:grpSpPr>
          <p:grpSp>
            <p:nvGrpSpPr>
              <p:cNvPr id="10" name="Group 9">
                <a:extLst>
                  <a:ext uri="{FF2B5EF4-FFF2-40B4-BE49-F238E27FC236}">
                    <a16:creationId xmlns:a16="http://schemas.microsoft.com/office/drawing/2014/main" id="{9757C187-7FDC-427A-A209-566F4E5C9A64}"/>
                  </a:ext>
                </a:extLst>
              </p:cNvPr>
              <p:cNvGrpSpPr/>
              <p:nvPr/>
            </p:nvGrpSpPr>
            <p:grpSpPr>
              <a:xfrm>
                <a:off x="4898023" y="2712702"/>
                <a:ext cx="1609567" cy="2127209"/>
                <a:chOff x="5347303" y="1199980"/>
                <a:chExt cx="1609567" cy="2127209"/>
              </a:xfrm>
            </p:grpSpPr>
            <p:sp>
              <p:nvSpPr>
                <p:cNvPr id="137" name="TextBox 136">
                  <a:extLst>
                    <a:ext uri="{FF2B5EF4-FFF2-40B4-BE49-F238E27FC236}">
                      <a16:creationId xmlns:a16="http://schemas.microsoft.com/office/drawing/2014/main" id="{4F32D8BB-8C62-4D8F-B231-C29DC4EBDCD7}"/>
                    </a:ext>
                  </a:extLst>
                </p:cNvPr>
                <p:cNvSpPr txBox="1"/>
                <p:nvPr/>
              </p:nvSpPr>
              <p:spPr>
                <a:xfrm>
                  <a:off x="5399778" y="1199980"/>
                  <a:ext cx="1519461" cy="2127209"/>
                </a:xfrm>
                <a:prstGeom prst="rect">
                  <a:avLst/>
                </a:prstGeom>
                <a:solidFill>
                  <a:schemeClr val="bg1"/>
                </a:solidFill>
                <a:ln w="15875">
                  <a:solidFill>
                    <a:schemeClr val="tx1"/>
                  </a:solidFill>
                </a:ln>
              </p:spPr>
              <p:txBody>
                <a:bodyPr wrap="square" rtlCol="0">
                  <a:noAutofit/>
                </a:bodyPr>
                <a:lstStyle/>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421AC636-1172-453A-B56B-B302FF856328}"/>
                    </a:ext>
                  </a:extLst>
                </p:cNvPr>
                <p:cNvSpPr txBox="1"/>
                <p:nvPr/>
              </p:nvSpPr>
              <p:spPr>
                <a:xfrm>
                  <a:off x="5376951" y="1741380"/>
                  <a:ext cx="889949" cy="328682"/>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ODS</a:t>
                  </a:r>
                </a:p>
                <a:p>
                  <a:pPr algn="ctr"/>
                  <a:r>
                    <a:rPr lang="en-US" sz="800" dirty="0">
                      <a:latin typeface="Arial" panose="020B0604020202020204" pitchFamily="34" charset="0"/>
                      <a:cs typeface="Arial" panose="020B0604020202020204" pitchFamily="34" charset="0"/>
                    </a:rPr>
                    <a:t>PFOS-Dominant</a:t>
                  </a:r>
                </a:p>
              </p:txBody>
            </p:sp>
            <p:sp>
              <p:nvSpPr>
                <p:cNvPr id="130" name="TextBox 129">
                  <a:extLst>
                    <a:ext uri="{FF2B5EF4-FFF2-40B4-BE49-F238E27FC236}">
                      <a16:creationId xmlns:a16="http://schemas.microsoft.com/office/drawing/2014/main" id="{9C4558F4-EEE9-4620-A17F-9609037A3FAA}"/>
                    </a:ext>
                  </a:extLst>
                </p:cNvPr>
                <p:cNvSpPr txBox="1"/>
                <p:nvPr/>
              </p:nvSpPr>
              <p:spPr>
                <a:xfrm>
                  <a:off x="6045360" y="1967603"/>
                  <a:ext cx="879320" cy="328682"/>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WCL</a:t>
                  </a:r>
                </a:p>
                <a:p>
                  <a:pPr algn="ctr"/>
                  <a:r>
                    <a:rPr lang="en-US" sz="800" dirty="0">
                      <a:latin typeface="Arial" panose="020B0604020202020204" pitchFamily="34" charset="0"/>
                      <a:cs typeface="Arial" panose="020B0604020202020204" pitchFamily="34" charset="0"/>
                    </a:rPr>
                    <a:t>PFBA-Dominant</a:t>
                  </a:r>
                </a:p>
              </p:txBody>
            </p:sp>
            <p:graphicFrame>
              <p:nvGraphicFramePr>
                <p:cNvPr id="131" name="Chart 130">
                  <a:extLst>
                    <a:ext uri="{FF2B5EF4-FFF2-40B4-BE49-F238E27FC236}">
                      <a16:creationId xmlns:a16="http://schemas.microsoft.com/office/drawing/2014/main" id="{5F8A7EF4-94CA-4ADC-ACD4-10F50FA12F35}"/>
                    </a:ext>
                  </a:extLst>
                </p:cNvPr>
                <p:cNvGraphicFramePr>
                  <a:graphicFrameLocks/>
                </p:cNvGraphicFramePr>
                <p:nvPr>
                  <p:extLst>
                    <p:ext uri="{D42A27DB-BD31-4B8C-83A1-F6EECF244321}">
                      <p14:modId xmlns:p14="http://schemas.microsoft.com/office/powerpoint/2010/main" val="4136325458"/>
                    </p:ext>
                  </p:extLst>
                </p:nvPr>
              </p:nvGraphicFramePr>
              <p:xfrm>
                <a:off x="5347303" y="1983349"/>
                <a:ext cx="826769" cy="66149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2" name="Chart 131">
                  <a:extLst>
                    <a:ext uri="{FF2B5EF4-FFF2-40B4-BE49-F238E27FC236}">
                      <a16:creationId xmlns:a16="http://schemas.microsoft.com/office/drawing/2014/main" id="{6B09DD85-9E32-4FB9-8629-2C6F96839395}"/>
                    </a:ext>
                  </a:extLst>
                </p:cNvPr>
                <p:cNvGraphicFramePr>
                  <a:graphicFrameLocks/>
                </p:cNvGraphicFramePr>
                <p:nvPr>
                  <p:extLst>
                    <p:ext uri="{D42A27DB-BD31-4B8C-83A1-F6EECF244321}">
                      <p14:modId xmlns:p14="http://schemas.microsoft.com/office/powerpoint/2010/main" val="3032412473"/>
                    </p:ext>
                  </p:extLst>
                </p:nvPr>
              </p:nvGraphicFramePr>
              <p:xfrm>
                <a:off x="6130101" y="2181033"/>
                <a:ext cx="826769" cy="661497"/>
              </p:xfrm>
              <a:graphic>
                <a:graphicData uri="http://schemas.openxmlformats.org/drawingml/2006/chart">
                  <c:chart xmlns:c="http://schemas.openxmlformats.org/drawingml/2006/chart" xmlns:r="http://schemas.openxmlformats.org/officeDocument/2006/relationships" r:id="rId13"/>
                </a:graphicData>
              </a:graphic>
            </p:graphicFrame>
            <p:sp>
              <p:nvSpPr>
                <p:cNvPr id="133" name="TextBox 132">
                  <a:extLst>
                    <a:ext uri="{FF2B5EF4-FFF2-40B4-BE49-F238E27FC236}">
                      <a16:creationId xmlns:a16="http://schemas.microsoft.com/office/drawing/2014/main" id="{BB880BBF-038A-4BEB-9C8D-B2842CF6FA38}"/>
                    </a:ext>
                  </a:extLst>
                </p:cNvPr>
                <p:cNvSpPr txBox="1"/>
                <p:nvPr/>
              </p:nvSpPr>
              <p:spPr>
                <a:xfrm>
                  <a:off x="5358472" y="2552506"/>
                  <a:ext cx="1273792" cy="33855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Mixed-Source</a:t>
                  </a:r>
                </a:p>
                <a:p>
                  <a:pPr algn="ctr"/>
                  <a:r>
                    <a:rPr lang="en-US" sz="800" dirty="0">
                      <a:latin typeface="Arial" panose="020B0604020202020204" pitchFamily="34" charset="0"/>
                      <a:cs typeface="Arial" panose="020B0604020202020204" pitchFamily="34" charset="0"/>
                    </a:rPr>
                    <a:t>PFAS</a:t>
                  </a:r>
                </a:p>
              </p:txBody>
            </p:sp>
            <p:sp>
              <p:nvSpPr>
                <p:cNvPr id="136" name="TextBox 135">
                  <a:extLst>
                    <a:ext uri="{FF2B5EF4-FFF2-40B4-BE49-F238E27FC236}">
                      <a16:creationId xmlns:a16="http://schemas.microsoft.com/office/drawing/2014/main" id="{B7A697D7-627A-43BA-9535-73A59969569C}"/>
                    </a:ext>
                  </a:extLst>
                </p:cNvPr>
                <p:cNvSpPr txBox="1"/>
                <p:nvPr/>
              </p:nvSpPr>
              <p:spPr>
                <a:xfrm>
                  <a:off x="5363352" y="1222677"/>
                  <a:ext cx="1519461" cy="415498"/>
                </a:xfrm>
                <a:prstGeom prst="rect">
                  <a:avLst/>
                </a:prstGeom>
                <a:noFill/>
              </p:spPr>
              <p:txBody>
                <a:bodyPr wrap="square" rtlCol="0">
                  <a:spAutoFit/>
                </a:bodyPr>
                <a:lstStyle/>
                <a:p>
                  <a:pPr algn="ctr"/>
                  <a:r>
                    <a:rPr lang="en-US" sz="1050" b="1" u="sng" dirty="0">
                      <a:latin typeface="Arial" panose="020B0604020202020204" pitchFamily="34" charset="0"/>
                      <a:cs typeface="Arial" panose="020B0604020202020204" pitchFamily="34" charset="0"/>
                    </a:rPr>
                    <a:t>Typical PFAS Distributions</a:t>
                  </a:r>
                </a:p>
              </p:txBody>
            </p:sp>
          </p:grpSp>
          <p:pic>
            <p:nvPicPr>
              <p:cNvPr id="138" name="Picture 137">
                <a:extLst>
                  <a:ext uri="{FF2B5EF4-FFF2-40B4-BE49-F238E27FC236}">
                    <a16:creationId xmlns:a16="http://schemas.microsoft.com/office/drawing/2014/main" id="{146DC62B-86F4-4D4D-8C62-108F34BB13A6}"/>
                  </a:ext>
                </a:extLst>
              </p:cNvPr>
              <p:cNvPicPr>
                <a:picLocks noChangeAspect="1"/>
              </p:cNvPicPr>
              <p:nvPr/>
            </p:nvPicPr>
            <p:blipFill>
              <a:blip r:embed="rId14"/>
              <a:stretch>
                <a:fillRect/>
              </a:stretch>
            </p:blipFill>
            <p:spPr>
              <a:xfrm>
                <a:off x="5113292" y="3108426"/>
                <a:ext cx="1153253" cy="151571"/>
              </a:xfrm>
              <a:prstGeom prst="rect">
                <a:avLst/>
              </a:prstGeom>
              <a:ln w="15875">
                <a:noFill/>
              </a:ln>
            </p:spPr>
          </p:pic>
        </p:grpSp>
        <p:graphicFrame>
          <p:nvGraphicFramePr>
            <p:cNvPr id="163" name="Chart 162">
              <a:extLst>
                <a:ext uri="{FF2B5EF4-FFF2-40B4-BE49-F238E27FC236}">
                  <a16:creationId xmlns:a16="http://schemas.microsoft.com/office/drawing/2014/main" id="{69AB948C-6809-48DF-9A76-043EEA10E4F7}"/>
                </a:ext>
              </a:extLst>
            </p:cNvPr>
            <p:cNvGraphicFramePr>
              <a:graphicFrameLocks/>
            </p:cNvGraphicFramePr>
            <p:nvPr>
              <p:extLst>
                <p:ext uri="{D42A27DB-BD31-4B8C-83A1-F6EECF244321}">
                  <p14:modId xmlns:p14="http://schemas.microsoft.com/office/powerpoint/2010/main" val="4010328868"/>
                </p:ext>
              </p:extLst>
            </p:nvPr>
          </p:nvGraphicFramePr>
          <p:xfrm>
            <a:off x="5098372" y="4243463"/>
            <a:ext cx="826768" cy="661497"/>
          </p:xfrm>
          <a:graphic>
            <a:graphicData uri="http://schemas.openxmlformats.org/drawingml/2006/chart">
              <c:chart xmlns:c="http://schemas.openxmlformats.org/drawingml/2006/chart" xmlns:r="http://schemas.openxmlformats.org/officeDocument/2006/relationships" r:id="rId15"/>
            </a:graphicData>
          </a:graphic>
        </p:graphicFrame>
      </p:grpSp>
      <p:sp>
        <p:nvSpPr>
          <p:cNvPr id="187" name="TextBox 186">
            <a:extLst>
              <a:ext uri="{FF2B5EF4-FFF2-40B4-BE49-F238E27FC236}">
                <a16:creationId xmlns:a16="http://schemas.microsoft.com/office/drawing/2014/main" id="{0B9CBC5F-E865-4E7A-9B86-D5616FB7E03C}"/>
              </a:ext>
            </a:extLst>
          </p:cNvPr>
          <p:cNvSpPr txBox="1"/>
          <p:nvPr/>
        </p:nvSpPr>
        <p:spPr>
          <a:xfrm flipH="1">
            <a:off x="7258083" y="5067247"/>
            <a:ext cx="4899633" cy="1683360"/>
          </a:xfrm>
          <a:prstGeom prst="rect">
            <a:avLst/>
          </a:prstGeom>
          <a:noFill/>
          <a:ln w="34925">
            <a:noFill/>
          </a:ln>
        </p:spPr>
        <p:txBody>
          <a:bodyPr wrap="square" rtlCol="0">
            <a:noAutofit/>
          </a:bodyPr>
          <a:lstStyle/>
          <a:p>
            <a:pPr algn="ctr" defTabSz="1063460" fontAlgn="auto">
              <a:spcBef>
                <a:spcPts val="0"/>
              </a:spcBef>
              <a:spcAft>
                <a:spcPts val="0"/>
              </a:spcAft>
              <a:defRPr/>
            </a:pPr>
            <a:r>
              <a:rPr lang="en-US" sz="1000" b="1" dirty="0">
                <a:solidFill>
                  <a:srgbClr val="00B0F0"/>
                </a:solidFill>
                <a:latin typeface="Arial" panose="020B0604020202020204" pitchFamily="34" charset="0"/>
                <a:cs typeface="Arial" panose="020B0604020202020204" pitchFamily="34" charset="0"/>
              </a:rPr>
              <a:t>PFBA Impacts in Groundwater: WCL to Shakopee Aquifer</a:t>
            </a:r>
          </a:p>
          <a:p>
            <a:pPr algn="ctr" defTabSz="1063460" fontAlgn="auto">
              <a:spcBef>
                <a:spcPts val="0"/>
              </a:spcBef>
              <a:spcAft>
                <a:spcPts val="0"/>
              </a:spcAft>
              <a:defRPr/>
            </a:pPr>
            <a:endParaRPr lang="en-US" sz="500" b="1" dirty="0">
              <a:latin typeface="Arial" panose="020B0604020202020204" pitchFamily="34" charset="0"/>
              <a:cs typeface="Arial" panose="020B0604020202020204" pitchFamily="34" charset="0"/>
            </a:endParaRPr>
          </a:p>
          <a:p>
            <a:pPr algn="ctr" defTabSz="1063460">
              <a:defRPr/>
            </a:pPr>
            <a:r>
              <a:rPr lang="en-US" sz="1000" dirty="0">
                <a:latin typeface="Arial" panose="020B0604020202020204" pitchFamily="34" charset="0"/>
                <a:cs typeface="Arial" panose="020B0604020202020204" pitchFamily="34" charset="0"/>
              </a:rPr>
              <a:t>The highest PFBA concentrations are observed in the Shakopee Aquifer at WCL. Moving south, though the PFBA/PFOS ratio decreases, PFBA concentrations remain elevated. Continuing southward, the PFAS distribution in groundwater shifts back to the PFBA-dominant signature due to a reduction in PFOS concentrations while concentrations of PFBA remain elevated. Relative to PFOS and other-longer chained PFAS compounds, PFBA has a smaller molecular size, more hydrophilic nature, and higher water solubility. These chemical properties allow the compound to travel faster and farther in groundwater and likely explain the elevated PFBA impacts beyond the extent of PFOS-dominant impacts to the north.   </a:t>
            </a:r>
          </a:p>
        </p:txBody>
      </p:sp>
      <p:sp>
        <p:nvSpPr>
          <p:cNvPr id="188" name="Freeform: Shape 187">
            <a:extLst>
              <a:ext uri="{FF2B5EF4-FFF2-40B4-BE49-F238E27FC236}">
                <a16:creationId xmlns:a16="http://schemas.microsoft.com/office/drawing/2014/main" id="{763EA8E9-33B6-45FE-AC08-E5F52A34F14F}"/>
              </a:ext>
            </a:extLst>
          </p:cNvPr>
          <p:cNvSpPr/>
          <p:nvPr/>
        </p:nvSpPr>
        <p:spPr>
          <a:xfrm rot="1040440">
            <a:off x="3888637" y="2586829"/>
            <a:ext cx="55116" cy="17028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89" name="Freeform: Shape 188">
            <a:extLst>
              <a:ext uri="{FF2B5EF4-FFF2-40B4-BE49-F238E27FC236}">
                <a16:creationId xmlns:a16="http://schemas.microsoft.com/office/drawing/2014/main" id="{A3F34692-9B5B-4A2E-96B2-D87AC89C03E0}"/>
              </a:ext>
            </a:extLst>
          </p:cNvPr>
          <p:cNvSpPr/>
          <p:nvPr/>
        </p:nvSpPr>
        <p:spPr>
          <a:xfrm rot="2705552">
            <a:off x="3216288" y="5063514"/>
            <a:ext cx="237344" cy="35965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90" name="Freeform: Shape 189">
            <a:extLst>
              <a:ext uri="{FF2B5EF4-FFF2-40B4-BE49-F238E27FC236}">
                <a16:creationId xmlns:a16="http://schemas.microsoft.com/office/drawing/2014/main" id="{FADCBAD1-97D3-453A-8351-023D36D09D52}"/>
              </a:ext>
            </a:extLst>
          </p:cNvPr>
          <p:cNvSpPr/>
          <p:nvPr/>
        </p:nvSpPr>
        <p:spPr>
          <a:xfrm rot="1040440">
            <a:off x="4035861" y="2723773"/>
            <a:ext cx="55116" cy="17028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91" name="Freeform: Shape 190">
            <a:extLst>
              <a:ext uri="{FF2B5EF4-FFF2-40B4-BE49-F238E27FC236}">
                <a16:creationId xmlns:a16="http://schemas.microsoft.com/office/drawing/2014/main" id="{C92D02C4-BD5C-4800-B554-697FFB3CA6F1}"/>
              </a:ext>
            </a:extLst>
          </p:cNvPr>
          <p:cNvSpPr/>
          <p:nvPr/>
        </p:nvSpPr>
        <p:spPr>
          <a:xfrm rot="1040440">
            <a:off x="4173517" y="2535734"/>
            <a:ext cx="55116" cy="17028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92" name="Freeform: Shape 191">
            <a:extLst>
              <a:ext uri="{FF2B5EF4-FFF2-40B4-BE49-F238E27FC236}">
                <a16:creationId xmlns:a16="http://schemas.microsoft.com/office/drawing/2014/main" id="{5CE59B2F-E29A-4EF1-8078-D18A4BF755C9}"/>
              </a:ext>
            </a:extLst>
          </p:cNvPr>
          <p:cNvSpPr/>
          <p:nvPr/>
        </p:nvSpPr>
        <p:spPr>
          <a:xfrm rot="19446373">
            <a:off x="1176974" y="3781270"/>
            <a:ext cx="363633" cy="35219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CFFBFC06-D448-4DCB-A09D-03638A79FE28}"/>
              </a:ext>
            </a:extLst>
          </p:cNvPr>
          <p:cNvSpPr/>
          <p:nvPr/>
        </p:nvSpPr>
        <p:spPr>
          <a:xfrm rot="2705552">
            <a:off x="4139245" y="3756989"/>
            <a:ext cx="268028" cy="28999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94" name="Freeform: Shape 193">
            <a:extLst>
              <a:ext uri="{FF2B5EF4-FFF2-40B4-BE49-F238E27FC236}">
                <a16:creationId xmlns:a16="http://schemas.microsoft.com/office/drawing/2014/main" id="{2A57275A-9A50-4917-A7DB-7FFE80829138}"/>
              </a:ext>
            </a:extLst>
          </p:cNvPr>
          <p:cNvSpPr/>
          <p:nvPr/>
        </p:nvSpPr>
        <p:spPr>
          <a:xfrm rot="19446373">
            <a:off x="2470896" y="3885813"/>
            <a:ext cx="337273" cy="38861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B085016D-33D4-48C5-B0DB-2B3A6C728779}"/>
              </a:ext>
            </a:extLst>
          </p:cNvPr>
          <p:cNvSpPr/>
          <p:nvPr/>
        </p:nvSpPr>
        <p:spPr>
          <a:xfrm rot="2705552">
            <a:off x="3662162" y="4796708"/>
            <a:ext cx="351091" cy="30566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96" name="Freeform: Shape 195">
            <a:extLst>
              <a:ext uri="{FF2B5EF4-FFF2-40B4-BE49-F238E27FC236}">
                <a16:creationId xmlns:a16="http://schemas.microsoft.com/office/drawing/2014/main" id="{550972FC-17CC-4048-9523-FBB3387CD097}"/>
              </a:ext>
            </a:extLst>
          </p:cNvPr>
          <p:cNvSpPr/>
          <p:nvPr/>
        </p:nvSpPr>
        <p:spPr>
          <a:xfrm rot="1040440">
            <a:off x="256704" y="3674068"/>
            <a:ext cx="55116" cy="17028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0464F3E0-4F01-448A-B31B-EC5C187A7294}"/>
              </a:ext>
            </a:extLst>
          </p:cNvPr>
          <p:cNvSpPr/>
          <p:nvPr/>
        </p:nvSpPr>
        <p:spPr>
          <a:xfrm rot="1040440">
            <a:off x="766789" y="3851278"/>
            <a:ext cx="55116" cy="17028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98" name="Freeform: Shape 197">
            <a:extLst>
              <a:ext uri="{FF2B5EF4-FFF2-40B4-BE49-F238E27FC236}">
                <a16:creationId xmlns:a16="http://schemas.microsoft.com/office/drawing/2014/main" id="{B3150873-4A94-461E-9BFB-D9AE90E5EBB6}"/>
              </a:ext>
            </a:extLst>
          </p:cNvPr>
          <p:cNvSpPr/>
          <p:nvPr/>
        </p:nvSpPr>
        <p:spPr>
          <a:xfrm rot="2705552">
            <a:off x="3625954" y="3184970"/>
            <a:ext cx="164334" cy="34146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9" name="TextBox 118">
            <a:extLst>
              <a:ext uri="{FF2B5EF4-FFF2-40B4-BE49-F238E27FC236}">
                <a16:creationId xmlns:a16="http://schemas.microsoft.com/office/drawing/2014/main" id="{62BC68BA-4482-4CC5-B275-639682B884CE}"/>
              </a:ext>
            </a:extLst>
          </p:cNvPr>
          <p:cNvSpPr txBox="1"/>
          <p:nvPr/>
        </p:nvSpPr>
        <p:spPr>
          <a:xfrm flipH="1">
            <a:off x="126464" y="1027343"/>
            <a:ext cx="7046933" cy="1259307"/>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PFBA/PFOS Distribution: WCL to Shakopee Aquifer</a:t>
            </a:r>
          </a:p>
          <a:p>
            <a:pPr algn="ctr" defTabSz="1063460" fontAlgn="auto">
              <a:spcBef>
                <a:spcPts val="0"/>
              </a:spcBef>
              <a:spcAft>
                <a:spcPts val="0"/>
              </a:spcAft>
              <a:defRPr/>
            </a:pPr>
            <a:endParaRPr lang="en-US" sz="400" b="1" dirty="0">
              <a:solidFill>
                <a:srgbClr val="00B0F0"/>
              </a:solidFill>
              <a:latin typeface="Arial" panose="020B0604020202020204" pitchFamily="34" charset="0"/>
              <a:cs typeface="Arial" panose="020B0604020202020204" pitchFamily="34" charset="0"/>
            </a:endParaRPr>
          </a:p>
          <a:p>
            <a:pPr algn="ctr" defTabSz="1063460">
              <a:defRPr/>
            </a:pPr>
            <a:r>
              <a:rPr lang="en-US" sz="1000" dirty="0">
                <a:latin typeface="Arial" panose="020B0604020202020204" pitchFamily="34" charset="0"/>
                <a:cs typeface="Arial" panose="020B0604020202020204" pitchFamily="34" charset="0"/>
              </a:rPr>
              <a:t>The highest PFBA/PFOS ratios occur in the Shakopee Aquifer in close proximity to the Washington County Landfill (WCL). High PFBA/PFOS ratios, resulting in a PFBA-dominant signature, is typical of PFAS impacts associated with WCL. Conversely, near the Oakdale Disposal Site (ODS), the PFBA/PFOS ratio is between three and four orders of magnitude lower due to PFOS-dominant impacts. At </a:t>
            </a:r>
            <a:r>
              <a:rPr lang="en-US" sz="1000" dirty="0" err="1">
                <a:latin typeface="Arial" panose="020B0604020202020204" pitchFamily="34" charset="0"/>
                <a:cs typeface="Arial" panose="020B0604020202020204" pitchFamily="34" charset="0"/>
              </a:rPr>
              <a:t>Tablyn</a:t>
            </a:r>
            <a:r>
              <a:rPr lang="en-US" sz="1000" dirty="0">
                <a:latin typeface="Arial" panose="020B0604020202020204" pitchFamily="34" charset="0"/>
                <a:cs typeface="Arial" panose="020B0604020202020204" pitchFamily="34" charset="0"/>
              </a:rPr>
              <a:t> Park, the PFAS distribution becomes more equal, likely the result of mixing of PFOS-dominant impacts from ODS to the west with PFBA-dominant impacts from WCL to the north. Continuing southward, the PFBA/PFOS ratios increase again and the distribution shifts back to that typical of WCL impacts.</a:t>
            </a:r>
          </a:p>
        </p:txBody>
      </p:sp>
      <p:sp>
        <p:nvSpPr>
          <p:cNvPr id="199" name="TextBox 198">
            <a:extLst>
              <a:ext uri="{FF2B5EF4-FFF2-40B4-BE49-F238E27FC236}">
                <a16:creationId xmlns:a16="http://schemas.microsoft.com/office/drawing/2014/main" id="{B085B626-CC44-4737-82C8-D32C8F4DE658}"/>
              </a:ext>
            </a:extLst>
          </p:cNvPr>
          <p:cNvSpPr txBox="1"/>
          <p:nvPr/>
        </p:nvSpPr>
        <p:spPr>
          <a:xfrm>
            <a:off x="3474536" y="3933072"/>
            <a:ext cx="825030" cy="215444"/>
          </a:xfrm>
          <a:prstGeom prst="rect">
            <a:avLst/>
          </a:prstGeom>
          <a:noFill/>
          <a:effectLst/>
        </p:spPr>
        <p:txBody>
          <a:bodyPr wrap="square" rtlCol="0">
            <a:spAutoFit/>
          </a:bodyPr>
          <a:lstStyle/>
          <a:p>
            <a:r>
              <a:rPr lang="en-US" sz="800" b="1" dirty="0" err="1">
                <a:solidFill>
                  <a:srgbClr val="002060"/>
                </a:solidFill>
                <a:effectLst>
                  <a:glow rad="50800">
                    <a:schemeClr val="bg1"/>
                  </a:glow>
                </a:effectLst>
                <a:latin typeface="Arial" panose="020B0604020202020204" pitchFamily="34" charset="0"/>
                <a:cs typeface="Arial" panose="020B0604020202020204" pitchFamily="34" charset="0"/>
              </a:rPr>
              <a:t>Tablyn</a:t>
            </a:r>
            <a:r>
              <a:rPr lang="en-US" sz="800" b="1" dirty="0">
                <a:solidFill>
                  <a:srgbClr val="002060"/>
                </a:solidFill>
                <a:effectLst>
                  <a:glow rad="50800">
                    <a:schemeClr val="bg1"/>
                  </a:glow>
                </a:effectLst>
                <a:latin typeface="Arial" panose="020B0604020202020204" pitchFamily="34" charset="0"/>
                <a:cs typeface="Arial" panose="020B0604020202020204" pitchFamily="34" charset="0"/>
              </a:rPr>
              <a:t> Park</a:t>
            </a:r>
          </a:p>
        </p:txBody>
      </p:sp>
      <p:sp>
        <p:nvSpPr>
          <p:cNvPr id="200" name="TextBox 199">
            <a:extLst>
              <a:ext uri="{FF2B5EF4-FFF2-40B4-BE49-F238E27FC236}">
                <a16:creationId xmlns:a16="http://schemas.microsoft.com/office/drawing/2014/main" id="{8F3A09DB-1BC0-459F-9C91-28C3FFB4C0FC}"/>
              </a:ext>
            </a:extLst>
          </p:cNvPr>
          <p:cNvSpPr txBox="1"/>
          <p:nvPr/>
        </p:nvSpPr>
        <p:spPr>
          <a:xfrm>
            <a:off x="4264467" y="5490672"/>
            <a:ext cx="825030" cy="338554"/>
          </a:xfrm>
          <a:prstGeom prst="rect">
            <a:avLst/>
          </a:prstGeom>
          <a:noFill/>
          <a:effectLst/>
        </p:spPr>
        <p:txBody>
          <a:bodyPr wrap="square" rtlCol="0">
            <a:spAutoFit/>
          </a:bodyPr>
          <a:lstStyle/>
          <a:p>
            <a:pPr algn="ctr"/>
            <a:r>
              <a:rPr lang="en-US" sz="800" b="1" dirty="0">
                <a:solidFill>
                  <a:srgbClr val="002060"/>
                </a:solidFill>
                <a:effectLst>
                  <a:glow rad="50800">
                    <a:schemeClr val="bg1"/>
                  </a:glow>
                </a:effectLst>
                <a:latin typeface="Arial" panose="020B0604020202020204" pitchFamily="34" charset="0"/>
                <a:cs typeface="Arial" panose="020B0604020202020204" pitchFamily="34" charset="0"/>
              </a:rPr>
              <a:t>Eagle Point Lake</a:t>
            </a:r>
          </a:p>
        </p:txBody>
      </p:sp>
      <p:sp>
        <p:nvSpPr>
          <p:cNvPr id="201" name="TextBox 200">
            <a:extLst>
              <a:ext uri="{FF2B5EF4-FFF2-40B4-BE49-F238E27FC236}">
                <a16:creationId xmlns:a16="http://schemas.microsoft.com/office/drawing/2014/main" id="{9A3C6F1E-2438-4204-B710-BDBA01E88C5B}"/>
              </a:ext>
            </a:extLst>
          </p:cNvPr>
          <p:cNvSpPr txBox="1"/>
          <p:nvPr/>
        </p:nvSpPr>
        <p:spPr>
          <a:xfrm>
            <a:off x="10474538" y="2483481"/>
            <a:ext cx="825030" cy="215444"/>
          </a:xfrm>
          <a:prstGeom prst="rect">
            <a:avLst/>
          </a:prstGeom>
          <a:noFill/>
          <a:effectLst/>
        </p:spPr>
        <p:txBody>
          <a:bodyPr wrap="square" rtlCol="0">
            <a:spAutoFit/>
          </a:bodyPr>
          <a:lstStyle/>
          <a:p>
            <a:r>
              <a:rPr lang="en-US" sz="800" b="1" dirty="0" err="1">
                <a:solidFill>
                  <a:srgbClr val="002060"/>
                </a:solidFill>
                <a:effectLst>
                  <a:glow rad="50800">
                    <a:schemeClr val="bg1"/>
                  </a:glow>
                </a:effectLst>
                <a:latin typeface="Arial" panose="020B0604020202020204" pitchFamily="34" charset="0"/>
                <a:cs typeface="Arial" panose="020B0604020202020204" pitchFamily="34" charset="0"/>
              </a:rPr>
              <a:t>Tablyn</a:t>
            </a:r>
            <a:r>
              <a:rPr lang="en-US" sz="800" b="1" dirty="0">
                <a:solidFill>
                  <a:srgbClr val="002060"/>
                </a:solidFill>
                <a:effectLst>
                  <a:glow rad="50800">
                    <a:schemeClr val="bg1"/>
                  </a:glow>
                </a:effectLst>
                <a:latin typeface="Arial" panose="020B0604020202020204" pitchFamily="34" charset="0"/>
                <a:cs typeface="Arial" panose="020B0604020202020204" pitchFamily="34" charset="0"/>
              </a:rPr>
              <a:t> Park</a:t>
            </a:r>
          </a:p>
        </p:txBody>
      </p:sp>
      <p:sp>
        <p:nvSpPr>
          <p:cNvPr id="202" name="TextBox 201">
            <a:extLst>
              <a:ext uri="{FF2B5EF4-FFF2-40B4-BE49-F238E27FC236}">
                <a16:creationId xmlns:a16="http://schemas.microsoft.com/office/drawing/2014/main" id="{EAAA3C16-F7C4-42A3-ABC1-A4C9C497475D}"/>
              </a:ext>
            </a:extLst>
          </p:cNvPr>
          <p:cNvSpPr txBox="1"/>
          <p:nvPr/>
        </p:nvSpPr>
        <p:spPr>
          <a:xfrm>
            <a:off x="11051522" y="3794897"/>
            <a:ext cx="825030" cy="338554"/>
          </a:xfrm>
          <a:prstGeom prst="rect">
            <a:avLst/>
          </a:prstGeom>
          <a:noFill/>
          <a:effectLst/>
        </p:spPr>
        <p:txBody>
          <a:bodyPr wrap="square" rtlCol="0">
            <a:spAutoFit/>
          </a:bodyPr>
          <a:lstStyle/>
          <a:p>
            <a:pPr algn="ctr"/>
            <a:r>
              <a:rPr lang="en-US" sz="800" b="1" dirty="0">
                <a:solidFill>
                  <a:srgbClr val="002060"/>
                </a:solidFill>
                <a:effectLst>
                  <a:glow rad="50800">
                    <a:schemeClr val="bg1"/>
                  </a:glow>
                </a:effectLst>
                <a:latin typeface="Arial" panose="020B0604020202020204" pitchFamily="34" charset="0"/>
                <a:cs typeface="Arial" panose="020B0604020202020204" pitchFamily="34" charset="0"/>
              </a:rPr>
              <a:t>Eagle Point Lake</a:t>
            </a:r>
          </a:p>
        </p:txBody>
      </p:sp>
      <p:sp>
        <p:nvSpPr>
          <p:cNvPr id="16" name="Rectangle 15">
            <a:extLst>
              <a:ext uri="{FF2B5EF4-FFF2-40B4-BE49-F238E27FC236}">
                <a16:creationId xmlns:a16="http://schemas.microsoft.com/office/drawing/2014/main" id="{6B7CECB3-7086-483D-9B75-13D053EF1A07}"/>
              </a:ext>
            </a:extLst>
          </p:cNvPr>
          <p:cNvSpPr/>
          <p:nvPr/>
        </p:nvSpPr>
        <p:spPr>
          <a:xfrm>
            <a:off x="7354935" y="5060572"/>
            <a:ext cx="4705836" cy="1720548"/>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8E22B43-E6CD-464F-87BF-24B2CFC7EEF1}"/>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454429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p:cNvSpPr>
            <a:spLocks noGrp="1"/>
          </p:cNvSpPr>
          <p:nvPr>
            <p:ph type="ctrTitle"/>
          </p:nvPr>
        </p:nvSpPr>
        <p:spPr>
          <a:xfrm>
            <a:off x="506033" y="108857"/>
            <a:ext cx="4664681" cy="587639"/>
          </a:xfrm>
        </p:spPr>
        <p:txBody>
          <a:bodyPr>
            <a:noAutofit/>
          </a:bodyPr>
          <a:lstStyle/>
          <a:p>
            <a:pPr algn="r" eaLnBrk="1" hangingPunct="1"/>
            <a:r>
              <a:rPr lang="en-US" sz="1600" b="1" dirty="0">
                <a:solidFill>
                  <a:schemeClr val="bg1"/>
                </a:solidFill>
                <a:latin typeface="Arial" panose="020B0604020202020204" pitchFamily="34" charset="0"/>
                <a:cs typeface="Arial" panose="020B0604020202020204" pitchFamily="34" charset="0"/>
              </a:rPr>
              <a:t>Segment 5 | Project 1007</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Minnesota Pollution Control Agency</a:t>
            </a:r>
          </a:p>
        </p:txBody>
      </p:sp>
      <p:sp>
        <p:nvSpPr>
          <p:cNvPr id="31" name="Rectangle 30">
            <a:extLst>
              <a:ext uri="{FF2B5EF4-FFF2-40B4-BE49-F238E27FC236}">
                <a16:creationId xmlns:a16="http://schemas.microsoft.com/office/drawing/2014/main" id="{DA123837-BDAA-4971-87AA-E7E4B8032603}"/>
              </a:ext>
            </a:extLst>
          </p:cNvPr>
          <p:cNvSpPr/>
          <p:nvPr/>
        </p:nvSpPr>
        <p:spPr>
          <a:xfrm>
            <a:off x="1825580" y="142995"/>
            <a:ext cx="3596640" cy="600164"/>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Segment 5| Project 1007</a:t>
            </a:r>
            <a:br>
              <a:rPr lang="en-US" sz="20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Minnesota Pollution Control Agency</a:t>
            </a:r>
            <a:endParaRPr lang="en-US" sz="1400" dirty="0"/>
          </a:p>
        </p:txBody>
      </p:sp>
      <p:grpSp>
        <p:nvGrpSpPr>
          <p:cNvPr id="30" name="Group 346">
            <a:extLst>
              <a:ext uri="{FF2B5EF4-FFF2-40B4-BE49-F238E27FC236}">
                <a16:creationId xmlns:a16="http://schemas.microsoft.com/office/drawing/2014/main" id="{413F7D76-5692-4ABC-8530-C6FC86BF8A5E}"/>
              </a:ext>
            </a:extLst>
          </p:cNvPr>
          <p:cNvGrpSpPr>
            <a:grpSpLocks/>
          </p:cNvGrpSpPr>
          <p:nvPr/>
        </p:nvGrpSpPr>
        <p:grpSpPr bwMode="auto">
          <a:xfrm>
            <a:off x="36157" y="672478"/>
            <a:ext cx="12091385" cy="6152864"/>
            <a:chOff x="462722" y="2651942"/>
            <a:chExt cx="7010400" cy="8311238"/>
          </a:xfrm>
        </p:grpSpPr>
        <p:sp>
          <p:nvSpPr>
            <p:cNvPr id="35" name="Round Same Side Corner Rectangle 347">
              <a:extLst>
                <a:ext uri="{FF2B5EF4-FFF2-40B4-BE49-F238E27FC236}">
                  <a16:creationId xmlns:a16="http://schemas.microsoft.com/office/drawing/2014/main" id="{A8465541-8CC5-4528-8FF6-8AFAB62F5C98}"/>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36" name="Round Same Side Corner Rectangle 348">
              <a:extLst>
                <a:ext uri="{FF2B5EF4-FFF2-40B4-BE49-F238E27FC236}">
                  <a16:creationId xmlns:a16="http://schemas.microsoft.com/office/drawing/2014/main" id="{80D05A58-7B00-4DB9-80C1-8A28EA059171}"/>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PFBA Groundwater Results: WCL to the Shakopee Aquifer</a:t>
              </a:r>
            </a:p>
          </p:txBody>
        </p:sp>
      </p:grpSp>
      <p:sp>
        <p:nvSpPr>
          <p:cNvPr id="37" name="Rounded Rectangle 5">
            <a:extLst>
              <a:ext uri="{FF2B5EF4-FFF2-40B4-BE49-F238E27FC236}">
                <a16:creationId xmlns:a16="http://schemas.microsoft.com/office/drawing/2014/main" id="{E7C7B988-459F-4815-AE80-69A397F57AA6}"/>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grpSp>
        <p:nvGrpSpPr>
          <p:cNvPr id="2056" name="Group 2055">
            <a:extLst>
              <a:ext uri="{FF2B5EF4-FFF2-40B4-BE49-F238E27FC236}">
                <a16:creationId xmlns:a16="http://schemas.microsoft.com/office/drawing/2014/main" id="{9D7EEDD1-1AE1-4B84-B6CC-BBEE3959DD63}"/>
              </a:ext>
            </a:extLst>
          </p:cNvPr>
          <p:cNvGrpSpPr>
            <a:grpSpLocks noChangeAspect="1"/>
          </p:cNvGrpSpPr>
          <p:nvPr/>
        </p:nvGrpSpPr>
        <p:grpSpPr>
          <a:xfrm>
            <a:off x="222580" y="1055374"/>
            <a:ext cx="6646049" cy="5552100"/>
            <a:chOff x="7151752" y="917503"/>
            <a:chExt cx="4955912" cy="4049177"/>
          </a:xfrm>
        </p:grpSpPr>
        <p:pic>
          <p:nvPicPr>
            <p:cNvPr id="3" name="Picture 2">
              <a:extLst>
                <a:ext uri="{FF2B5EF4-FFF2-40B4-BE49-F238E27FC236}">
                  <a16:creationId xmlns:a16="http://schemas.microsoft.com/office/drawing/2014/main" id="{2336CCAE-A9BF-44D3-81B8-C57E931CC492}"/>
                </a:ext>
              </a:extLst>
            </p:cNvPr>
            <p:cNvPicPr>
              <a:picLocks noChangeAspect="1"/>
            </p:cNvPicPr>
            <p:nvPr/>
          </p:nvPicPr>
          <p:blipFill rotWithShape="1">
            <a:blip r:embed="rId3"/>
            <a:srcRect l="4235" t="10187" b="1291"/>
            <a:stretch/>
          </p:blipFill>
          <p:spPr>
            <a:xfrm>
              <a:off x="7151752" y="917503"/>
              <a:ext cx="4955912" cy="4049177"/>
            </a:xfrm>
            <a:prstGeom prst="rect">
              <a:avLst/>
            </a:prstGeom>
            <a:ln w="34925">
              <a:solidFill>
                <a:srgbClr val="00B0F0"/>
              </a:solidFill>
            </a:ln>
          </p:spPr>
        </p:pic>
        <p:grpSp>
          <p:nvGrpSpPr>
            <p:cNvPr id="88" name="Group 87">
              <a:extLst>
                <a:ext uri="{FF2B5EF4-FFF2-40B4-BE49-F238E27FC236}">
                  <a16:creationId xmlns:a16="http://schemas.microsoft.com/office/drawing/2014/main" id="{DA7B0BEB-F148-4397-8CD5-49A5635163AC}"/>
                </a:ext>
              </a:extLst>
            </p:cNvPr>
            <p:cNvGrpSpPr>
              <a:grpSpLocks noChangeAspect="1"/>
            </p:cNvGrpSpPr>
            <p:nvPr/>
          </p:nvGrpSpPr>
          <p:grpSpPr>
            <a:xfrm>
              <a:off x="7415237" y="942623"/>
              <a:ext cx="4661024" cy="3261201"/>
              <a:chOff x="92505" y="1218194"/>
              <a:chExt cx="6299646" cy="4407701"/>
            </a:xfrm>
          </p:grpSpPr>
          <p:grpSp>
            <p:nvGrpSpPr>
              <p:cNvPr id="90" name="Group 89">
                <a:extLst>
                  <a:ext uri="{FF2B5EF4-FFF2-40B4-BE49-F238E27FC236}">
                    <a16:creationId xmlns:a16="http://schemas.microsoft.com/office/drawing/2014/main" id="{E1635775-6F4C-49DB-AFC9-09F1EF4D49EC}"/>
                  </a:ext>
                </a:extLst>
              </p:cNvPr>
              <p:cNvGrpSpPr/>
              <p:nvPr/>
            </p:nvGrpSpPr>
            <p:grpSpPr>
              <a:xfrm>
                <a:off x="92505" y="1218194"/>
                <a:ext cx="6299646" cy="3859873"/>
                <a:chOff x="-2781602" y="694993"/>
                <a:chExt cx="6299646" cy="3859873"/>
              </a:xfrm>
            </p:grpSpPr>
            <p:sp>
              <p:nvSpPr>
                <p:cNvPr id="104" name="Rounded Rectangle 5">
                  <a:extLst>
                    <a:ext uri="{FF2B5EF4-FFF2-40B4-BE49-F238E27FC236}">
                      <a16:creationId xmlns:a16="http://schemas.microsoft.com/office/drawing/2014/main" id="{F19E91C3-68EE-4211-A3E8-EE3D30EDEFE1}"/>
                    </a:ext>
                  </a:extLst>
                </p:cNvPr>
                <p:cNvSpPr/>
                <p:nvPr/>
              </p:nvSpPr>
              <p:spPr>
                <a:xfrm>
                  <a:off x="808968" y="694993"/>
                  <a:ext cx="2709076" cy="40742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PFBA Heat Map: Shakopee Aquifer</a:t>
                  </a:r>
                </a:p>
              </p:txBody>
            </p:sp>
            <p:sp>
              <p:nvSpPr>
                <p:cNvPr id="105" name="Freeform: Shape 104">
                  <a:extLst>
                    <a:ext uri="{FF2B5EF4-FFF2-40B4-BE49-F238E27FC236}">
                      <a16:creationId xmlns:a16="http://schemas.microsoft.com/office/drawing/2014/main" id="{EB79F0C9-8EEE-4F28-AF90-3672CB8FCB82}"/>
                    </a:ext>
                  </a:extLst>
                </p:cNvPr>
                <p:cNvSpPr/>
                <p:nvPr/>
              </p:nvSpPr>
              <p:spPr>
                <a:xfrm rot="1040440">
                  <a:off x="-2781602" y="1091717"/>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A877C2CE-91F2-4D92-B2B0-275AF62A7F36}"/>
                    </a:ext>
                  </a:extLst>
                </p:cNvPr>
                <p:cNvSpPr/>
                <p:nvPr/>
              </p:nvSpPr>
              <p:spPr>
                <a:xfrm rot="2705552" flipV="1">
                  <a:off x="902715" y="4160193"/>
                  <a:ext cx="524522" cy="26482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AE672443-8540-4F8F-B049-8EECCE3FD970}"/>
                    </a:ext>
                  </a:extLst>
                </p:cNvPr>
                <p:cNvSpPr/>
                <p:nvPr/>
              </p:nvSpPr>
              <p:spPr>
                <a:xfrm rot="1040440">
                  <a:off x="-2587172" y="1298822"/>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0A09D933-2B44-443C-A6C2-62B41323FC13}"/>
                    </a:ext>
                  </a:extLst>
                </p:cNvPr>
                <p:cNvSpPr/>
                <p:nvPr/>
              </p:nvSpPr>
              <p:spPr>
                <a:xfrm rot="1040440">
                  <a:off x="-2457881" y="997986"/>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1" name="TextBox 110">
                  <a:extLst>
                    <a:ext uri="{FF2B5EF4-FFF2-40B4-BE49-F238E27FC236}">
                      <a16:creationId xmlns:a16="http://schemas.microsoft.com/office/drawing/2014/main" id="{799DA189-5CF9-4060-A62F-AAA625EC83F7}"/>
                    </a:ext>
                  </a:extLst>
                </p:cNvPr>
                <p:cNvSpPr txBox="1"/>
                <p:nvPr/>
              </p:nvSpPr>
              <p:spPr>
                <a:xfrm>
                  <a:off x="-2367287" y="869948"/>
                  <a:ext cx="1591901" cy="499173"/>
                </a:xfrm>
                <a:prstGeom prst="rect">
                  <a:avLst/>
                </a:prstGeom>
                <a:noFill/>
              </p:spPr>
              <p:txBody>
                <a:bodyPr wrap="square" rtlCol="0">
                  <a:spAutoFit/>
                </a:bodyPr>
                <a:lstStyle/>
                <a:p>
                  <a:r>
                    <a:rPr lang="en-US" sz="900" b="1" dirty="0">
                      <a:solidFill>
                        <a:srgbClr val="FF0000"/>
                      </a:solidFill>
                      <a:effectLst>
                        <a:glow rad="127000">
                          <a:schemeClr val="bg1"/>
                        </a:glow>
                      </a:effectLst>
                      <a:latin typeface="Arial" panose="020B0604020202020204" pitchFamily="34" charset="0"/>
                      <a:cs typeface="Arial" panose="020B0604020202020204" pitchFamily="34" charset="0"/>
                    </a:rPr>
                    <a:t>Washington County Landfill</a:t>
                  </a:r>
                </a:p>
              </p:txBody>
            </p:sp>
          </p:grpSp>
          <p:sp>
            <p:nvSpPr>
              <p:cNvPr id="93" name="Freeform: Shape 92">
                <a:extLst>
                  <a:ext uri="{FF2B5EF4-FFF2-40B4-BE49-F238E27FC236}">
                    <a16:creationId xmlns:a16="http://schemas.microsoft.com/office/drawing/2014/main" id="{ADDA17EE-CDB3-4310-9719-B6B6CA2C1852}"/>
                  </a:ext>
                </a:extLst>
              </p:cNvPr>
              <p:cNvSpPr/>
              <p:nvPr/>
            </p:nvSpPr>
            <p:spPr>
              <a:xfrm rot="19446373">
                <a:off x="1050608" y="1796027"/>
                <a:ext cx="445417" cy="51322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4" name="Freeform: Shape 93">
                <a:extLst>
                  <a:ext uri="{FF2B5EF4-FFF2-40B4-BE49-F238E27FC236}">
                    <a16:creationId xmlns:a16="http://schemas.microsoft.com/office/drawing/2014/main" id="{4F8C2C85-D2AA-42EB-8EE5-24FA9D78E2D5}"/>
                  </a:ext>
                </a:extLst>
              </p:cNvPr>
              <p:cNvSpPr/>
              <p:nvPr/>
            </p:nvSpPr>
            <p:spPr>
              <a:xfrm rot="2705552" flipV="1">
                <a:off x="4243398" y="5276639"/>
                <a:ext cx="461557" cy="23695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202" name="TextBox 201">
              <a:extLst>
                <a:ext uri="{FF2B5EF4-FFF2-40B4-BE49-F238E27FC236}">
                  <a16:creationId xmlns:a16="http://schemas.microsoft.com/office/drawing/2014/main" id="{EAAA3C16-F7C4-42A3-ABC1-A4C9C497475D}"/>
                </a:ext>
              </a:extLst>
            </p:cNvPr>
            <p:cNvSpPr txBox="1"/>
            <p:nvPr/>
          </p:nvSpPr>
          <p:spPr>
            <a:xfrm>
              <a:off x="7732182" y="3952776"/>
              <a:ext cx="825030" cy="338554"/>
            </a:xfrm>
            <a:prstGeom prst="rect">
              <a:avLst/>
            </a:prstGeom>
            <a:noFill/>
            <a:effectLst/>
          </p:spPr>
          <p:txBody>
            <a:bodyPr wrap="square" rtlCol="0">
              <a:spAutoFit/>
            </a:bodyPr>
            <a:lstStyle/>
            <a:p>
              <a:pPr algn="ctr"/>
              <a:r>
                <a:rPr lang="en-US" sz="800" b="1" dirty="0">
                  <a:solidFill>
                    <a:srgbClr val="002060"/>
                  </a:solidFill>
                  <a:effectLst>
                    <a:glow rad="50800">
                      <a:schemeClr val="bg1"/>
                    </a:glow>
                  </a:effectLst>
                  <a:latin typeface="Arial" panose="020B0604020202020204" pitchFamily="34" charset="0"/>
                  <a:cs typeface="Arial" panose="020B0604020202020204" pitchFamily="34" charset="0"/>
                </a:rPr>
                <a:t>Eagle Point Lake</a:t>
              </a:r>
            </a:p>
          </p:txBody>
        </p:sp>
        <p:sp>
          <p:nvSpPr>
            <p:cNvPr id="91" name="Freeform: Shape 90">
              <a:extLst>
                <a:ext uri="{FF2B5EF4-FFF2-40B4-BE49-F238E27FC236}">
                  <a16:creationId xmlns:a16="http://schemas.microsoft.com/office/drawing/2014/main" id="{81207D96-9E28-42DD-9621-A2EABF291952}"/>
                </a:ext>
              </a:extLst>
            </p:cNvPr>
            <p:cNvSpPr/>
            <p:nvPr/>
          </p:nvSpPr>
          <p:spPr>
            <a:xfrm rot="16690922">
              <a:off x="8640121" y="1281398"/>
              <a:ext cx="68687" cy="2243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E804C12D-9D0A-47B4-A630-781E6D03FB92}"/>
                </a:ext>
              </a:extLst>
            </p:cNvPr>
            <p:cNvSpPr/>
            <p:nvPr/>
          </p:nvSpPr>
          <p:spPr>
            <a:xfrm rot="16690922">
              <a:off x="8869831" y="1557448"/>
              <a:ext cx="79105" cy="21056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3043271F-51F8-4E58-AB3E-29FB93487E8C}"/>
                </a:ext>
              </a:extLst>
            </p:cNvPr>
            <p:cNvSpPr/>
            <p:nvPr/>
          </p:nvSpPr>
          <p:spPr>
            <a:xfrm rot="20549426">
              <a:off x="9874600" y="2628854"/>
              <a:ext cx="173407" cy="18520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1" name="Freeform: Shape 100">
              <a:extLst>
                <a:ext uri="{FF2B5EF4-FFF2-40B4-BE49-F238E27FC236}">
                  <a16:creationId xmlns:a16="http://schemas.microsoft.com/office/drawing/2014/main" id="{8ADC1867-01DA-4689-972D-F529DB5BE5C5}"/>
                </a:ext>
              </a:extLst>
            </p:cNvPr>
            <p:cNvSpPr/>
            <p:nvPr/>
          </p:nvSpPr>
          <p:spPr>
            <a:xfrm>
              <a:off x="9712978" y="2119414"/>
              <a:ext cx="221095" cy="23635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0929D5DD-2692-45A5-91FA-3ACC4732203B}"/>
                </a:ext>
              </a:extLst>
            </p:cNvPr>
            <p:cNvSpPr/>
            <p:nvPr/>
          </p:nvSpPr>
          <p:spPr>
            <a:xfrm rot="20549426" flipH="1">
              <a:off x="10068131" y="2333096"/>
              <a:ext cx="52236" cy="22356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EDAC5140-1E67-40BB-9F5F-89B617B5ECEA}"/>
                </a:ext>
              </a:extLst>
            </p:cNvPr>
            <p:cNvSpPr/>
            <p:nvPr/>
          </p:nvSpPr>
          <p:spPr>
            <a:xfrm rot="1040440">
              <a:off x="9057104" y="1296396"/>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4E252471-0892-4F35-888D-9E24D5F1A308}"/>
                </a:ext>
              </a:extLst>
            </p:cNvPr>
            <p:cNvSpPr/>
            <p:nvPr/>
          </p:nvSpPr>
          <p:spPr>
            <a:xfrm rot="1040440">
              <a:off x="9579643" y="1798047"/>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1DE3D28F-A98E-4AB8-8976-853F4E9F62D7}"/>
                </a:ext>
              </a:extLst>
            </p:cNvPr>
            <p:cNvSpPr/>
            <p:nvPr/>
          </p:nvSpPr>
          <p:spPr>
            <a:xfrm rot="1040440">
              <a:off x="10144447" y="2950408"/>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F8E9412C-4424-4646-8A5D-D103B88CC5DA}"/>
                </a:ext>
              </a:extLst>
            </p:cNvPr>
            <p:cNvSpPr/>
            <p:nvPr/>
          </p:nvSpPr>
          <p:spPr>
            <a:xfrm rot="1040440">
              <a:off x="9885778" y="3568517"/>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7" name="TextBox 116">
              <a:extLst>
                <a:ext uri="{FF2B5EF4-FFF2-40B4-BE49-F238E27FC236}">
                  <a16:creationId xmlns:a16="http://schemas.microsoft.com/office/drawing/2014/main" id="{B4BD1BE3-E1D2-4A45-A2DA-6FD71701CE00}"/>
                </a:ext>
              </a:extLst>
            </p:cNvPr>
            <p:cNvSpPr txBox="1"/>
            <p:nvPr/>
          </p:nvSpPr>
          <p:spPr>
            <a:xfrm>
              <a:off x="9548788" y="3181025"/>
              <a:ext cx="825030" cy="215444"/>
            </a:xfrm>
            <a:prstGeom prst="rect">
              <a:avLst/>
            </a:prstGeom>
            <a:noFill/>
            <a:effectLst/>
          </p:spPr>
          <p:txBody>
            <a:bodyPr wrap="square" rtlCol="0">
              <a:spAutoFit/>
            </a:bodyPr>
            <a:lstStyle/>
            <a:p>
              <a:pPr algn="ctr"/>
              <a:r>
                <a:rPr lang="en-US" sz="800" b="1" dirty="0">
                  <a:solidFill>
                    <a:srgbClr val="002060"/>
                  </a:solidFill>
                  <a:effectLst>
                    <a:glow rad="50800">
                      <a:schemeClr val="bg1"/>
                    </a:glow>
                  </a:effectLst>
                  <a:latin typeface="Arial" panose="020B0604020202020204" pitchFamily="34" charset="0"/>
                  <a:cs typeface="Arial" panose="020B0604020202020204" pitchFamily="34" charset="0"/>
                </a:rPr>
                <a:t>Lake Elmo</a:t>
              </a:r>
            </a:p>
          </p:txBody>
        </p:sp>
        <p:sp>
          <p:nvSpPr>
            <p:cNvPr id="118" name="TextBox 117">
              <a:extLst>
                <a:ext uri="{FF2B5EF4-FFF2-40B4-BE49-F238E27FC236}">
                  <a16:creationId xmlns:a16="http://schemas.microsoft.com/office/drawing/2014/main" id="{017C0F4B-A740-4241-95D5-E98E14C16C66}"/>
                </a:ext>
              </a:extLst>
            </p:cNvPr>
            <p:cNvSpPr txBox="1"/>
            <p:nvPr/>
          </p:nvSpPr>
          <p:spPr>
            <a:xfrm>
              <a:off x="10071851" y="1917885"/>
              <a:ext cx="1098378" cy="246221"/>
            </a:xfrm>
            <a:prstGeom prst="rect">
              <a:avLst/>
            </a:prstGeom>
            <a:noFill/>
          </p:spPr>
          <p:txBody>
            <a:bodyPr wrap="none" rtlCol="0">
              <a:spAutoFit/>
            </a:bodyPr>
            <a:lstStyle/>
            <a:p>
              <a:r>
                <a:rPr lang="en-US" sz="1000" b="1" dirty="0">
                  <a:solidFill>
                    <a:srgbClr val="8A776A"/>
                  </a:solidFill>
                  <a:effectLst>
                    <a:glow rad="88900">
                      <a:schemeClr val="bg1"/>
                    </a:glow>
                  </a:effectLst>
                  <a:latin typeface="Arial" panose="020B0604020202020204" pitchFamily="34" charset="0"/>
                  <a:cs typeface="Arial" panose="020B0604020202020204" pitchFamily="34" charset="0"/>
                </a:rPr>
                <a:t>Bedrock Valley</a:t>
              </a:r>
            </a:p>
          </p:txBody>
        </p:sp>
        <p:sp>
          <p:nvSpPr>
            <p:cNvPr id="120" name="TextBox 119">
              <a:extLst>
                <a:ext uri="{FF2B5EF4-FFF2-40B4-BE49-F238E27FC236}">
                  <a16:creationId xmlns:a16="http://schemas.microsoft.com/office/drawing/2014/main" id="{2F9371F9-7497-42F1-BEF7-3494DFD0475A}"/>
                </a:ext>
              </a:extLst>
            </p:cNvPr>
            <p:cNvSpPr txBox="1"/>
            <p:nvPr/>
          </p:nvSpPr>
          <p:spPr>
            <a:xfrm>
              <a:off x="9007744" y="1560018"/>
              <a:ext cx="825030" cy="215444"/>
            </a:xfrm>
            <a:prstGeom prst="rect">
              <a:avLst/>
            </a:prstGeom>
            <a:noFill/>
            <a:effectLst/>
          </p:spPr>
          <p:txBody>
            <a:bodyPr wrap="square" rtlCol="0">
              <a:spAutoFit/>
            </a:bodyPr>
            <a:lstStyle/>
            <a:p>
              <a:pPr algn="ctr"/>
              <a:r>
                <a:rPr lang="en-US" sz="800" b="1" dirty="0">
                  <a:solidFill>
                    <a:srgbClr val="002060"/>
                  </a:solidFill>
                  <a:effectLst>
                    <a:glow rad="50800">
                      <a:schemeClr val="bg1"/>
                    </a:glow>
                  </a:effectLst>
                  <a:latin typeface="Arial" panose="020B0604020202020204" pitchFamily="34" charset="0"/>
                  <a:cs typeface="Arial" panose="020B0604020202020204" pitchFamily="34" charset="0"/>
                </a:rPr>
                <a:t>Sunfish Lake</a:t>
              </a:r>
            </a:p>
          </p:txBody>
        </p:sp>
      </p:grpSp>
      <p:sp>
        <p:nvSpPr>
          <p:cNvPr id="182" name="Rectangle 181">
            <a:extLst>
              <a:ext uri="{FF2B5EF4-FFF2-40B4-BE49-F238E27FC236}">
                <a16:creationId xmlns:a16="http://schemas.microsoft.com/office/drawing/2014/main" id="{510C72D1-FF04-4B59-9D30-C6BE7260E3DF}"/>
              </a:ext>
            </a:extLst>
          </p:cNvPr>
          <p:cNvSpPr/>
          <p:nvPr/>
        </p:nvSpPr>
        <p:spPr>
          <a:xfrm>
            <a:off x="6991137" y="4454452"/>
            <a:ext cx="3000479" cy="187776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Freeform: Shape 182">
            <a:extLst>
              <a:ext uri="{FF2B5EF4-FFF2-40B4-BE49-F238E27FC236}">
                <a16:creationId xmlns:a16="http://schemas.microsoft.com/office/drawing/2014/main" id="{645E01BD-9C44-4320-821E-37AF5A8E715D}"/>
              </a:ext>
            </a:extLst>
          </p:cNvPr>
          <p:cNvSpPr/>
          <p:nvPr/>
        </p:nvSpPr>
        <p:spPr>
          <a:xfrm rot="18805417">
            <a:off x="7217105" y="5357390"/>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1D1CDC7D-52EF-4893-9EE4-C75C4D11F2AD}"/>
              </a:ext>
            </a:extLst>
          </p:cNvPr>
          <p:cNvSpPr/>
          <p:nvPr/>
        </p:nvSpPr>
        <p:spPr>
          <a:xfrm rot="18632375">
            <a:off x="7232156" y="4875628"/>
            <a:ext cx="67876" cy="23803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76" name="TextBox 175">
            <a:extLst>
              <a:ext uri="{FF2B5EF4-FFF2-40B4-BE49-F238E27FC236}">
                <a16:creationId xmlns:a16="http://schemas.microsoft.com/office/drawing/2014/main" id="{6F9420BA-9460-4055-8E0A-93C3ADAA4749}"/>
              </a:ext>
            </a:extLst>
          </p:cNvPr>
          <p:cNvSpPr txBox="1"/>
          <p:nvPr/>
        </p:nvSpPr>
        <p:spPr>
          <a:xfrm>
            <a:off x="7010433" y="4490414"/>
            <a:ext cx="1844514" cy="307777"/>
          </a:xfrm>
          <a:prstGeom prst="rect">
            <a:avLst/>
          </a:prstGeom>
          <a:noFill/>
        </p:spPr>
        <p:txBody>
          <a:bodyPr wrap="square" rtlCol="0">
            <a:spAutoFit/>
          </a:bodyPr>
          <a:lstStyle/>
          <a:p>
            <a:r>
              <a:rPr lang="en-US" sz="1400" b="1" u="sng" dirty="0"/>
              <a:t>Map Features</a:t>
            </a:r>
          </a:p>
        </p:txBody>
      </p:sp>
      <p:sp>
        <p:nvSpPr>
          <p:cNvPr id="177" name="Rectangle 176">
            <a:extLst>
              <a:ext uri="{FF2B5EF4-FFF2-40B4-BE49-F238E27FC236}">
                <a16:creationId xmlns:a16="http://schemas.microsoft.com/office/drawing/2014/main" id="{B2BE11EF-C1CF-4D7D-A3C3-502B47F1CE3F}"/>
              </a:ext>
            </a:extLst>
          </p:cNvPr>
          <p:cNvSpPr/>
          <p:nvPr/>
        </p:nvSpPr>
        <p:spPr>
          <a:xfrm>
            <a:off x="6943048" y="5101814"/>
            <a:ext cx="3432963" cy="8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050" dirty="0">
                <a:solidFill>
                  <a:schemeClr val="tx1"/>
                </a:solidFill>
              </a:rPr>
              <a:t>Surface to Ground</a:t>
            </a:r>
          </a:p>
          <a:p>
            <a:pPr lvl="1"/>
            <a:r>
              <a:rPr lang="en-US" sz="1050" dirty="0">
                <a:solidFill>
                  <a:schemeClr val="tx1"/>
                </a:solidFill>
              </a:rPr>
              <a:t>Infiltration</a:t>
            </a:r>
          </a:p>
          <a:p>
            <a:pPr lvl="1"/>
            <a:endParaRPr lang="en-US" sz="900" dirty="0">
              <a:solidFill>
                <a:schemeClr val="tx1"/>
              </a:solidFill>
            </a:endParaRPr>
          </a:p>
          <a:p>
            <a:pPr lvl="1"/>
            <a:r>
              <a:rPr lang="en-US" sz="1050" dirty="0">
                <a:solidFill>
                  <a:schemeClr val="tx1"/>
                </a:solidFill>
              </a:rPr>
              <a:t>Groundwater Flow</a:t>
            </a:r>
          </a:p>
          <a:p>
            <a:pPr lvl="1"/>
            <a:r>
              <a:rPr lang="en-US" sz="1050" dirty="0">
                <a:solidFill>
                  <a:schemeClr val="tx1"/>
                </a:solidFill>
              </a:rPr>
              <a:t>Direction (Horizontal)</a:t>
            </a:r>
          </a:p>
          <a:p>
            <a:pPr lvl="1"/>
            <a:endParaRPr lang="en-US" sz="1000" dirty="0">
              <a:solidFill>
                <a:schemeClr val="tx1"/>
              </a:solidFill>
            </a:endParaRPr>
          </a:p>
          <a:p>
            <a:pPr lvl="1"/>
            <a:r>
              <a:rPr lang="en-US" sz="1050" dirty="0">
                <a:solidFill>
                  <a:schemeClr val="tx1"/>
                </a:solidFill>
              </a:rPr>
              <a:t>Groundwater to </a:t>
            </a:r>
          </a:p>
          <a:p>
            <a:pPr lvl="1"/>
            <a:r>
              <a:rPr lang="en-US" sz="1050" dirty="0">
                <a:solidFill>
                  <a:schemeClr val="tx1"/>
                </a:solidFill>
              </a:rPr>
              <a:t>Surface Discharge</a:t>
            </a:r>
          </a:p>
        </p:txBody>
      </p:sp>
      <p:grpSp>
        <p:nvGrpSpPr>
          <p:cNvPr id="140" name="Group 139">
            <a:extLst>
              <a:ext uri="{FF2B5EF4-FFF2-40B4-BE49-F238E27FC236}">
                <a16:creationId xmlns:a16="http://schemas.microsoft.com/office/drawing/2014/main" id="{5805F723-6375-4411-9A61-679A97CDEAF1}"/>
              </a:ext>
            </a:extLst>
          </p:cNvPr>
          <p:cNvGrpSpPr/>
          <p:nvPr/>
        </p:nvGrpSpPr>
        <p:grpSpPr>
          <a:xfrm>
            <a:off x="8714905" y="4490413"/>
            <a:ext cx="2122139" cy="1707440"/>
            <a:chOff x="9392100" y="5374707"/>
            <a:chExt cx="2122139" cy="1707440"/>
          </a:xfrm>
        </p:grpSpPr>
        <p:pic>
          <p:nvPicPr>
            <p:cNvPr id="144" name="Picture 143">
              <a:extLst>
                <a:ext uri="{FF2B5EF4-FFF2-40B4-BE49-F238E27FC236}">
                  <a16:creationId xmlns:a16="http://schemas.microsoft.com/office/drawing/2014/main" id="{8E2EA2B3-40CE-4257-BDDA-4B708A95C95E}"/>
                </a:ext>
              </a:extLst>
            </p:cNvPr>
            <p:cNvPicPr>
              <a:picLocks noChangeAspect="1"/>
            </p:cNvPicPr>
            <p:nvPr/>
          </p:nvPicPr>
          <p:blipFill rotWithShape="1">
            <a:blip r:embed="rId4"/>
            <a:srcRect l="6244" t="-941" r="1947" b="8154"/>
            <a:stretch/>
          </p:blipFill>
          <p:spPr>
            <a:xfrm>
              <a:off x="9502024" y="5669826"/>
              <a:ext cx="1136462" cy="1412321"/>
            </a:xfrm>
            <a:prstGeom prst="rect">
              <a:avLst/>
            </a:prstGeom>
            <a:ln w="15875">
              <a:noFill/>
            </a:ln>
          </p:spPr>
        </p:pic>
        <p:sp>
          <p:nvSpPr>
            <p:cNvPr id="145" name="Oval 144">
              <a:extLst>
                <a:ext uri="{FF2B5EF4-FFF2-40B4-BE49-F238E27FC236}">
                  <a16:creationId xmlns:a16="http://schemas.microsoft.com/office/drawing/2014/main" id="{1892AC5E-0EA4-4C43-B7C9-7630277B84D1}"/>
                </a:ext>
              </a:extLst>
            </p:cNvPr>
            <p:cNvSpPr>
              <a:spLocks noChangeAspect="1"/>
            </p:cNvSpPr>
            <p:nvPr/>
          </p:nvSpPr>
          <p:spPr>
            <a:xfrm>
              <a:off x="9512851" y="5798882"/>
              <a:ext cx="109728" cy="97536"/>
            </a:xfrm>
            <a:prstGeom prst="ellipse">
              <a:avLst/>
            </a:prstGeom>
            <a:solidFill>
              <a:srgbClr val="9C9C9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extBox 145">
              <a:extLst>
                <a:ext uri="{FF2B5EF4-FFF2-40B4-BE49-F238E27FC236}">
                  <a16:creationId xmlns:a16="http://schemas.microsoft.com/office/drawing/2014/main" id="{8CFE24CF-5DD9-4031-8BCB-9088C98BCE9A}"/>
                </a:ext>
              </a:extLst>
            </p:cNvPr>
            <p:cNvSpPr txBox="1">
              <a:spLocks noChangeAspect="1"/>
            </p:cNvSpPr>
            <p:nvPr/>
          </p:nvSpPr>
          <p:spPr>
            <a:xfrm>
              <a:off x="9392100" y="5374707"/>
              <a:ext cx="2122139" cy="307777"/>
            </a:xfrm>
            <a:prstGeom prst="rect">
              <a:avLst/>
            </a:prstGeom>
            <a:noFill/>
          </p:spPr>
          <p:txBody>
            <a:bodyPr wrap="square" rtlCol="0">
              <a:spAutoFit/>
            </a:bodyPr>
            <a:lstStyle/>
            <a:p>
              <a:r>
                <a:rPr lang="en-US" sz="1400" b="1" u="sng" dirty="0"/>
                <a:t>PFBA (ppb)</a:t>
              </a:r>
            </a:p>
          </p:txBody>
        </p:sp>
      </p:grpSp>
      <p:sp>
        <p:nvSpPr>
          <p:cNvPr id="2059" name="Rectangle 2058">
            <a:extLst>
              <a:ext uri="{FF2B5EF4-FFF2-40B4-BE49-F238E27FC236}">
                <a16:creationId xmlns:a16="http://schemas.microsoft.com/office/drawing/2014/main" id="{221FCD15-4ED1-4C16-B6DB-26C366206A9D}"/>
              </a:ext>
            </a:extLst>
          </p:cNvPr>
          <p:cNvSpPr/>
          <p:nvPr/>
        </p:nvSpPr>
        <p:spPr>
          <a:xfrm>
            <a:off x="7175138" y="1116155"/>
            <a:ext cx="4397310" cy="2908489"/>
          </a:xfrm>
          <a:prstGeom prst="rect">
            <a:avLst/>
          </a:prstGeom>
          <a:ln w="34925">
            <a:solidFill>
              <a:srgbClr val="00B0F0"/>
            </a:solidFill>
          </a:ln>
        </p:spPr>
        <p:txBody>
          <a:bodyPr wrap="square">
            <a:spAutoFit/>
          </a:bodyPr>
          <a:lstStyle/>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PFBA Impacts in Groundwater: WCL to Shakopee Aquifer</a:t>
            </a:r>
          </a:p>
          <a:p>
            <a:pPr algn="ctr" defTabSz="1063460" fontAlgn="auto">
              <a:spcBef>
                <a:spcPts val="0"/>
              </a:spcBef>
              <a:spcAft>
                <a:spcPts val="0"/>
              </a:spcAft>
              <a:defRPr/>
            </a:pPr>
            <a:endParaRPr lang="en-US" sz="700" b="1" dirty="0">
              <a:latin typeface="Arial" panose="020B0604020202020204" pitchFamily="34" charset="0"/>
              <a:cs typeface="Arial" panose="020B0604020202020204" pitchFamily="34" charset="0"/>
            </a:endParaRPr>
          </a:p>
          <a:p>
            <a:pPr algn="ctr" defTabSz="1063460">
              <a:defRPr/>
            </a:pPr>
            <a:r>
              <a:rPr lang="en-US" sz="1200" dirty="0">
                <a:latin typeface="Arial" panose="020B0604020202020204" pitchFamily="34" charset="0"/>
                <a:cs typeface="Arial" panose="020B0604020202020204" pitchFamily="34" charset="0"/>
              </a:rPr>
              <a:t>Elevated PFBA concentrations in the Shakopee Aquifer with the distinct PFBA-dominant signature typical of the Washington County Landfill (WCL) are observed along the northern portion of Sunfish Lake. The pathway for these impacts is likely the result of surface water infiltration at the landfill, followed by groundwater discharge to the Sunfish Lake. Sunfish Lake is similarly connected via infiltration and groundwater discharge to Lake Elmo, which also has elevated PFBA impacts in surface water. Finally, surface water infiltration from Lake Elmo into the Shakopee Aquifer is likely facilitated by the underlying Bedrock Valley and discussed in the next slide.   </a:t>
            </a:r>
          </a:p>
        </p:txBody>
      </p:sp>
      <p:grpSp>
        <p:nvGrpSpPr>
          <p:cNvPr id="203" name="Group 202">
            <a:extLst>
              <a:ext uri="{FF2B5EF4-FFF2-40B4-BE49-F238E27FC236}">
                <a16:creationId xmlns:a16="http://schemas.microsoft.com/office/drawing/2014/main" id="{CE186614-A889-4538-8A6F-721DEE936CA0}"/>
              </a:ext>
            </a:extLst>
          </p:cNvPr>
          <p:cNvGrpSpPr>
            <a:grpSpLocks noChangeAspect="1"/>
          </p:cNvGrpSpPr>
          <p:nvPr/>
        </p:nvGrpSpPr>
        <p:grpSpPr>
          <a:xfrm>
            <a:off x="9991616" y="4211688"/>
            <a:ext cx="1844514" cy="2512260"/>
            <a:chOff x="4898023" y="2712702"/>
            <a:chExt cx="1609567" cy="2192258"/>
          </a:xfrm>
        </p:grpSpPr>
        <p:grpSp>
          <p:nvGrpSpPr>
            <p:cNvPr id="204" name="Group 203">
              <a:extLst>
                <a:ext uri="{FF2B5EF4-FFF2-40B4-BE49-F238E27FC236}">
                  <a16:creationId xmlns:a16="http://schemas.microsoft.com/office/drawing/2014/main" id="{9CB0C1AC-3939-47E8-9F75-4EE43A7F77F9}"/>
                </a:ext>
              </a:extLst>
            </p:cNvPr>
            <p:cNvGrpSpPr/>
            <p:nvPr/>
          </p:nvGrpSpPr>
          <p:grpSpPr>
            <a:xfrm>
              <a:off x="4898023" y="2712702"/>
              <a:ext cx="1609567" cy="2127209"/>
              <a:chOff x="4898023" y="2712702"/>
              <a:chExt cx="1609567" cy="2127209"/>
            </a:xfrm>
          </p:grpSpPr>
          <p:grpSp>
            <p:nvGrpSpPr>
              <p:cNvPr id="206" name="Group 205">
                <a:extLst>
                  <a:ext uri="{FF2B5EF4-FFF2-40B4-BE49-F238E27FC236}">
                    <a16:creationId xmlns:a16="http://schemas.microsoft.com/office/drawing/2014/main" id="{DF5DA7ED-FCAE-40E4-81C4-A3C758927291}"/>
                  </a:ext>
                </a:extLst>
              </p:cNvPr>
              <p:cNvGrpSpPr/>
              <p:nvPr/>
            </p:nvGrpSpPr>
            <p:grpSpPr>
              <a:xfrm>
                <a:off x="4898023" y="2712702"/>
                <a:ext cx="1609567" cy="2127209"/>
                <a:chOff x="5347303" y="1199980"/>
                <a:chExt cx="1609567" cy="2127209"/>
              </a:xfrm>
            </p:grpSpPr>
            <p:sp>
              <p:nvSpPr>
                <p:cNvPr id="208" name="TextBox 207">
                  <a:extLst>
                    <a:ext uri="{FF2B5EF4-FFF2-40B4-BE49-F238E27FC236}">
                      <a16:creationId xmlns:a16="http://schemas.microsoft.com/office/drawing/2014/main" id="{9F1965A9-2BF3-4AF9-9A39-11C0C5C5D37E}"/>
                    </a:ext>
                  </a:extLst>
                </p:cNvPr>
                <p:cNvSpPr txBox="1"/>
                <p:nvPr/>
              </p:nvSpPr>
              <p:spPr>
                <a:xfrm>
                  <a:off x="5399778" y="1199980"/>
                  <a:ext cx="1519461" cy="2127209"/>
                </a:xfrm>
                <a:prstGeom prst="rect">
                  <a:avLst/>
                </a:prstGeom>
                <a:solidFill>
                  <a:schemeClr val="bg1"/>
                </a:solidFill>
                <a:ln w="15875">
                  <a:solidFill>
                    <a:schemeClr val="tx1"/>
                  </a:solidFill>
                </a:ln>
              </p:spPr>
              <p:txBody>
                <a:bodyPr wrap="square" rtlCol="0">
                  <a:noAutofit/>
                </a:bodyPr>
                <a:lstStyle/>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p:txBody>
            </p:sp>
            <p:sp>
              <p:nvSpPr>
                <p:cNvPr id="209" name="TextBox 208">
                  <a:extLst>
                    <a:ext uri="{FF2B5EF4-FFF2-40B4-BE49-F238E27FC236}">
                      <a16:creationId xmlns:a16="http://schemas.microsoft.com/office/drawing/2014/main" id="{E72FE46E-F1EB-4CD9-9B00-35EB012CE601}"/>
                    </a:ext>
                  </a:extLst>
                </p:cNvPr>
                <p:cNvSpPr txBox="1"/>
                <p:nvPr/>
              </p:nvSpPr>
              <p:spPr>
                <a:xfrm>
                  <a:off x="5376951" y="1741380"/>
                  <a:ext cx="889949" cy="328682"/>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ODS</a:t>
                  </a:r>
                </a:p>
                <a:p>
                  <a:pPr algn="ctr"/>
                  <a:r>
                    <a:rPr lang="en-US" sz="800" dirty="0">
                      <a:latin typeface="Arial" panose="020B0604020202020204" pitchFamily="34" charset="0"/>
                      <a:cs typeface="Arial" panose="020B0604020202020204" pitchFamily="34" charset="0"/>
                    </a:rPr>
                    <a:t>PFOS-Dominant</a:t>
                  </a:r>
                </a:p>
              </p:txBody>
            </p:sp>
            <p:sp>
              <p:nvSpPr>
                <p:cNvPr id="210" name="TextBox 209">
                  <a:extLst>
                    <a:ext uri="{FF2B5EF4-FFF2-40B4-BE49-F238E27FC236}">
                      <a16:creationId xmlns:a16="http://schemas.microsoft.com/office/drawing/2014/main" id="{10329867-2F3D-47D2-B8B2-71A7FC474B13}"/>
                    </a:ext>
                  </a:extLst>
                </p:cNvPr>
                <p:cNvSpPr txBox="1"/>
                <p:nvPr/>
              </p:nvSpPr>
              <p:spPr>
                <a:xfrm>
                  <a:off x="6045360" y="1967603"/>
                  <a:ext cx="879320" cy="328682"/>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WCL</a:t>
                  </a:r>
                </a:p>
                <a:p>
                  <a:pPr algn="ctr"/>
                  <a:r>
                    <a:rPr lang="en-US" sz="800" dirty="0">
                      <a:latin typeface="Arial" panose="020B0604020202020204" pitchFamily="34" charset="0"/>
                      <a:cs typeface="Arial" panose="020B0604020202020204" pitchFamily="34" charset="0"/>
                    </a:rPr>
                    <a:t>PFBA-Dominant</a:t>
                  </a:r>
                </a:p>
              </p:txBody>
            </p:sp>
            <p:graphicFrame>
              <p:nvGraphicFramePr>
                <p:cNvPr id="211" name="Chart 210">
                  <a:extLst>
                    <a:ext uri="{FF2B5EF4-FFF2-40B4-BE49-F238E27FC236}">
                      <a16:creationId xmlns:a16="http://schemas.microsoft.com/office/drawing/2014/main" id="{B8D55902-1BD2-45D4-9482-C58455E623E2}"/>
                    </a:ext>
                  </a:extLst>
                </p:cNvPr>
                <p:cNvGraphicFramePr>
                  <a:graphicFrameLocks/>
                </p:cNvGraphicFramePr>
                <p:nvPr/>
              </p:nvGraphicFramePr>
              <p:xfrm>
                <a:off x="5347303" y="1983349"/>
                <a:ext cx="826769" cy="6614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2" name="Chart 211">
                  <a:extLst>
                    <a:ext uri="{FF2B5EF4-FFF2-40B4-BE49-F238E27FC236}">
                      <a16:creationId xmlns:a16="http://schemas.microsoft.com/office/drawing/2014/main" id="{1DA1BDA6-EFDC-481C-9471-2D83A0791436}"/>
                    </a:ext>
                  </a:extLst>
                </p:cNvPr>
                <p:cNvGraphicFramePr>
                  <a:graphicFrameLocks/>
                </p:cNvGraphicFramePr>
                <p:nvPr/>
              </p:nvGraphicFramePr>
              <p:xfrm>
                <a:off x="6130101" y="2181033"/>
                <a:ext cx="826769" cy="661497"/>
              </p:xfrm>
              <a:graphic>
                <a:graphicData uri="http://schemas.openxmlformats.org/drawingml/2006/chart">
                  <c:chart xmlns:c="http://schemas.openxmlformats.org/drawingml/2006/chart" xmlns:r="http://schemas.openxmlformats.org/officeDocument/2006/relationships" r:id="rId6"/>
                </a:graphicData>
              </a:graphic>
            </p:graphicFrame>
            <p:sp>
              <p:nvSpPr>
                <p:cNvPr id="213" name="TextBox 212">
                  <a:extLst>
                    <a:ext uri="{FF2B5EF4-FFF2-40B4-BE49-F238E27FC236}">
                      <a16:creationId xmlns:a16="http://schemas.microsoft.com/office/drawing/2014/main" id="{85D32F29-AFAF-44F6-9EE0-6D2137452725}"/>
                    </a:ext>
                  </a:extLst>
                </p:cNvPr>
                <p:cNvSpPr txBox="1"/>
                <p:nvPr/>
              </p:nvSpPr>
              <p:spPr>
                <a:xfrm>
                  <a:off x="5358472" y="2552506"/>
                  <a:ext cx="1273792" cy="33855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Mixed-Source</a:t>
                  </a:r>
                </a:p>
                <a:p>
                  <a:pPr algn="ctr"/>
                  <a:r>
                    <a:rPr lang="en-US" sz="800" dirty="0">
                      <a:latin typeface="Arial" panose="020B0604020202020204" pitchFamily="34" charset="0"/>
                      <a:cs typeface="Arial" panose="020B0604020202020204" pitchFamily="34" charset="0"/>
                    </a:rPr>
                    <a:t>PFAS</a:t>
                  </a:r>
                </a:p>
              </p:txBody>
            </p:sp>
            <p:sp>
              <p:nvSpPr>
                <p:cNvPr id="214" name="TextBox 213">
                  <a:extLst>
                    <a:ext uri="{FF2B5EF4-FFF2-40B4-BE49-F238E27FC236}">
                      <a16:creationId xmlns:a16="http://schemas.microsoft.com/office/drawing/2014/main" id="{8E1EF51E-8B58-47E0-8525-A55AF2560924}"/>
                    </a:ext>
                  </a:extLst>
                </p:cNvPr>
                <p:cNvSpPr txBox="1"/>
                <p:nvPr/>
              </p:nvSpPr>
              <p:spPr>
                <a:xfrm>
                  <a:off x="5363352" y="1222677"/>
                  <a:ext cx="1519461" cy="415498"/>
                </a:xfrm>
                <a:prstGeom prst="rect">
                  <a:avLst/>
                </a:prstGeom>
                <a:noFill/>
              </p:spPr>
              <p:txBody>
                <a:bodyPr wrap="square" rtlCol="0">
                  <a:spAutoFit/>
                </a:bodyPr>
                <a:lstStyle/>
                <a:p>
                  <a:pPr algn="ctr"/>
                  <a:r>
                    <a:rPr lang="en-US" sz="1050" b="1" u="sng" dirty="0">
                      <a:latin typeface="Arial" panose="020B0604020202020204" pitchFamily="34" charset="0"/>
                      <a:cs typeface="Arial" panose="020B0604020202020204" pitchFamily="34" charset="0"/>
                    </a:rPr>
                    <a:t>Typical PFAS Distributions</a:t>
                  </a:r>
                </a:p>
              </p:txBody>
            </p:sp>
          </p:grpSp>
          <p:pic>
            <p:nvPicPr>
              <p:cNvPr id="207" name="Picture 206">
                <a:extLst>
                  <a:ext uri="{FF2B5EF4-FFF2-40B4-BE49-F238E27FC236}">
                    <a16:creationId xmlns:a16="http://schemas.microsoft.com/office/drawing/2014/main" id="{05DE73D8-318E-4A75-A59C-C4CC37E2A6F4}"/>
                  </a:ext>
                </a:extLst>
              </p:cNvPr>
              <p:cNvPicPr>
                <a:picLocks noChangeAspect="1"/>
              </p:cNvPicPr>
              <p:nvPr/>
            </p:nvPicPr>
            <p:blipFill>
              <a:blip r:embed="rId7"/>
              <a:stretch>
                <a:fillRect/>
              </a:stretch>
            </p:blipFill>
            <p:spPr>
              <a:xfrm>
                <a:off x="5113292" y="3108426"/>
                <a:ext cx="1153253" cy="151571"/>
              </a:xfrm>
              <a:prstGeom prst="rect">
                <a:avLst/>
              </a:prstGeom>
              <a:ln w="15875">
                <a:noFill/>
              </a:ln>
            </p:spPr>
          </p:pic>
        </p:grpSp>
        <p:graphicFrame>
          <p:nvGraphicFramePr>
            <p:cNvPr id="205" name="Chart 204">
              <a:extLst>
                <a:ext uri="{FF2B5EF4-FFF2-40B4-BE49-F238E27FC236}">
                  <a16:creationId xmlns:a16="http://schemas.microsoft.com/office/drawing/2014/main" id="{70D78FCB-FE83-4354-B63F-82499413D371}"/>
                </a:ext>
              </a:extLst>
            </p:cNvPr>
            <p:cNvGraphicFramePr>
              <a:graphicFrameLocks/>
            </p:cNvGraphicFramePr>
            <p:nvPr/>
          </p:nvGraphicFramePr>
          <p:xfrm>
            <a:off x="5098372" y="4243463"/>
            <a:ext cx="826768" cy="661497"/>
          </p:xfrm>
          <a:graphic>
            <a:graphicData uri="http://schemas.openxmlformats.org/drawingml/2006/chart">
              <c:chart xmlns:c="http://schemas.openxmlformats.org/drawingml/2006/chart" xmlns:r="http://schemas.openxmlformats.org/officeDocument/2006/relationships" r:id="rId8"/>
            </a:graphicData>
          </a:graphic>
        </p:graphicFrame>
      </p:grpSp>
      <p:sp>
        <p:nvSpPr>
          <p:cNvPr id="231" name="Freeform: Shape 230">
            <a:extLst>
              <a:ext uri="{FF2B5EF4-FFF2-40B4-BE49-F238E27FC236}">
                <a16:creationId xmlns:a16="http://schemas.microsoft.com/office/drawing/2014/main" id="{4B72CD5E-3AEE-452B-944F-B92269891C63}"/>
              </a:ext>
            </a:extLst>
          </p:cNvPr>
          <p:cNvSpPr/>
          <p:nvPr/>
        </p:nvSpPr>
        <p:spPr>
          <a:xfrm rot="18632375">
            <a:off x="7203719" y="5833199"/>
            <a:ext cx="67876" cy="23803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D10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aphicFrame>
        <p:nvGraphicFramePr>
          <p:cNvPr id="232" name="Chart 231">
            <a:extLst>
              <a:ext uri="{FF2B5EF4-FFF2-40B4-BE49-F238E27FC236}">
                <a16:creationId xmlns:a16="http://schemas.microsoft.com/office/drawing/2014/main" id="{EB58B8A6-CB18-423D-B573-7109095FD353}"/>
              </a:ext>
            </a:extLst>
          </p:cNvPr>
          <p:cNvGraphicFramePr>
            <a:graphicFrameLocks/>
          </p:cNvGraphicFramePr>
          <p:nvPr>
            <p:extLst>
              <p:ext uri="{D42A27DB-BD31-4B8C-83A1-F6EECF244321}">
                <p14:modId xmlns:p14="http://schemas.microsoft.com/office/powerpoint/2010/main" val="1894396111"/>
              </p:ext>
            </p:extLst>
          </p:nvPr>
        </p:nvGraphicFramePr>
        <p:xfrm>
          <a:off x="2949865" y="4388781"/>
          <a:ext cx="714865" cy="71486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33" name="Chart 232">
            <a:extLst>
              <a:ext uri="{FF2B5EF4-FFF2-40B4-BE49-F238E27FC236}">
                <a16:creationId xmlns:a16="http://schemas.microsoft.com/office/drawing/2014/main" id="{D611F544-4526-4940-9D13-4710DC933B4C}"/>
              </a:ext>
            </a:extLst>
          </p:cNvPr>
          <p:cNvGraphicFramePr>
            <a:graphicFrameLocks/>
          </p:cNvGraphicFramePr>
          <p:nvPr>
            <p:extLst>
              <p:ext uri="{D42A27DB-BD31-4B8C-83A1-F6EECF244321}">
                <p14:modId xmlns:p14="http://schemas.microsoft.com/office/powerpoint/2010/main" val="4071139332"/>
              </p:ext>
            </p:extLst>
          </p:nvPr>
        </p:nvGraphicFramePr>
        <p:xfrm>
          <a:off x="4519172" y="3814938"/>
          <a:ext cx="714865" cy="71486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34" name="Chart 233">
            <a:extLst>
              <a:ext uri="{FF2B5EF4-FFF2-40B4-BE49-F238E27FC236}">
                <a16:creationId xmlns:a16="http://schemas.microsoft.com/office/drawing/2014/main" id="{A7CB3F99-97E0-40ED-B5CF-418A29205002}"/>
              </a:ext>
            </a:extLst>
          </p:cNvPr>
          <p:cNvGraphicFramePr>
            <a:graphicFrameLocks/>
          </p:cNvGraphicFramePr>
          <p:nvPr>
            <p:extLst>
              <p:ext uri="{D42A27DB-BD31-4B8C-83A1-F6EECF244321}">
                <p14:modId xmlns:p14="http://schemas.microsoft.com/office/powerpoint/2010/main" val="2104109818"/>
              </p:ext>
            </p:extLst>
          </p:nvPr>
        </p:nvGraphicFramePr>
        <p:xfrm>
          <a:off x="3135307" y="1182746"/>
          <a:ext cx="714865" cy="71486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35" name="Chart 234">
            <a:extLst>
              <a:ext uri="{FF2B5EF4-FFF2-40B4-BE49-F238E27FC236}">
                <a16:creationId xmlns:a16="http://schemas.microsoft.com/office/drawing/2014/main" id="{461D5974-D094-4EFF-8D7F-B5DAF24F8C11}"/>
              </a:ext>
            </a:extLst>
          </p:cNvPr>
          <p:cNvGraphicFramePr>
            <a:graphicFrameLocks/>
          </p:cNvGraphicFramePr>
          <p:nvPr>
            <p:extLst>
              <p:ext uri="{D42A27DB-BD31-4B8C-83A1-F6EECF244321}">
                <p14:modId xmlns:p14="http://schemas.microsoft.com/office/powerpoint/2010/main" val="99673333"/>
              </p:ext>
            </p:extLst>
          </p:nvPr>
        </p:nvGraphicFramePr>
        <p:xfrm>
          <a:off x="619552" y="1825846"/>
          <a:ext cx="718550" cy="718550"/>
        </p:xfrm>
        <a:graphic>
          <a:graphicData uri="http://schemas.openxmlformats.org/drawingml/2006/chart">
            <c:chart xmlns:c="http://schemas.openxmlformats.org/drawingml/2006/chart" xmlns:r="http://schemas.openxmlformats.org/officeDocument/2006/relationships" r:id="rId12"/>
          </a:graphicData>
        </a:graphic>
      </p:graphicFrame>
      <p:sp>
        <p:nvSpPr>
          <p:cNvPr id="62" name="Rectangle 61">
            <a:extLst>
              <a:ext uri="{FF2B5EF4-FFF2-40B4-BE49-F238E27FC236}">
                <a16:creationId xmlns:a16="http://schemas.microsoft.com/office/drawing/2014/main" id="{70D85946-7511-47F4-8FF3-2D0A8588CDC3}"/>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268443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p:cNvSpPr>
            <a:spLocks noGrp="1"/>
          </p:cNvSpPr>
          <p:nvPr>
            <p:ph type="ctrTitle"/>
          </p:nvPr>
        </p:nvSpPr>
        <p:spPr>
          <a:xfrm>
            <a:off x="506033" y="108857"/>
            <a:ext cx="4664681" cy="587639"/>
          </a:xfrm>
        </p:spPr>
        <p:txBody>
          <a:bodyPr>
            <a:noAutofit/>
          </a:bodyPr>
          <a:lstStyle/>
          <a:p>
            <a:pPr algn="r" eaLnBrk="1" hangingPunct="1"/>
            <a:r>
              <a:rPr lang="en-US" sz="1600" b="1" dirty="0">
                <a:solidFill>
                  <a:schemeClr val="bg1"/>
                </a:solidFill>
                <a:latin typeface="Arial" panose="020B0604020202020204" pitchFamily="34" charset="0"/>
                <a:cs typeface="Arial" panose="020B0604020202020204" pitchFamily="34" charset="0"/>
              </a:rPr>
              <a:t>Segment 5 | Project 1007</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Minnesota Pollution Control Agency</a:t>
            </a:r>
          </a:p>
        </p:txBody>
      </p:sp>
      <p:sp>
        <p:nvSpPr>
          <p:cNvPr id="31" name="Rectangle 30">
            <a:extLst>
              <a:ext uri="{FF2B5EF4-FFF2-40B4-BE49-F238E27FC236}">
                <a16:creationId xmlns:a16="http://schemas.microsoft.com/office/drawing/2014/main" id="{DA123837-BDAA-4971-87AA-E7E4B8032603}"/>
              </a:ext>
            </a:extLst>
          </p:cNvPr>
          <p:cNvSpPr/>
          <p:nvPr/>
        </p:nvSpPr>
        <p:spPr>
          <a:xfrm>
            <a:off x="1825580" y="142995"/>
            <a:ext cx="3596640" cy="600164"/>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Segment 5| Project 1007</a:t>
            </a:r>
            <a:br>
              <a:rPr lang="en-US" sz="20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Minnesota Pollution Control Agency</a:t>
            </a:r>
            <a:endParaRPr lang="en-US" sz="1400" dirty="0"/>
          </a:p>
        </p:txBody>
      </p:sp>
      <p:grpSp>
        <p:nvGrpSpPr>
          <p:cNvPr id="30" name="Group 346">
            <a:extLst>
              <a:ext uri="{FF2B5EF4-FFF2-40B4-BE49-F238E27FC236}">
                <a16:creationId xmlns:a16="http://schemas.microsoft.com/office/drawing/2014/main" id="{413F7D76-5692-4ABC-8530-C6FC86BF8A5E}"/>
              </a:ext>
            </a:extLst>
          </p:cNvPr>
          <p:cNvGrpSpPr>
            <a:grpSpLocks/>
          </p:cNvGrpSpPr>
          <p:nvPr/>
        </p:nvGrpSpPr>
        <p:grpSpPr bwMode="auto">
          <a:xfrm>
            <a:off x="36157" y="672478"/>
            <a:ext cx="12091385" cy="6152864"/>
            <a:chOff x="462722" y="2651942"/>
            <a:chExt cx="7010400" cy="8311238"/>
          </a:xfrm>
        </p:grpSpPr>
        <p:sp>
          <p:nvSpPr>
            <p:cNvPr id="35" name="Round Same Side Corner Rectangle 347">
              <a:extLst>
                <a:ext uri="{FF2B5EF4-FFF2-40B4-BE49-F238E27FC236}">
                  <a16:creationId xmlns:a16="http://schemas.microsoft.com/office/drawing/2014/main" id="{A8465541-8CC5-4528-8FF6-8AFAB62F5C98}"/>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36" name="Round Same Side Corner Rectangle 348">
              <a:extLst>
                <a:ext uri="{FF2B5EF4-FFF2-40B4-BE49-F238E27FC236}">
                  <a16:creationId xmlns:a16="http://schemas.microsoft.com/office/drawing/2014/main" id="{80D05A58-7B00-4DB9-80C1-8A28EA059171}"/>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PFBA/PFOS Distribution in Groundwater: WCL to the Bedrock Valley</a:t>
              </a:r>
            </a:p>
          </p:txBody>
        </p:sp>
      </p:grpSp>
      <p:sp>
        <p:nvSpPr>
          <p:cNvPr id="38" name="Rectangle 37">
            <a:extLst>
              <a:ext uri="{FF2B5EF4-FFF2-40B4-BE49-F238E27FC236}">
                <a16:creationId xmlns:a16="http://schemas.microsoft.com/office/drawing/2014/main" id="{23723DA5-2CD3-4149-AB48-577A762A07C3}"/>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119" name="TextBox 118">
            <a:extLst>
              <a:ext uri="{FF2B5EF4-FFF2-40B4-BE49-F238E27FC236}">
                <a16:creationId xmlns:a16="http://schemas.microsoft.com/office/drawing/2014/main" id="{62BC68BA-4482-4CC5-B275-639682B884CE}"/>
              </a:ext>
            </a:extLst>
          </p:cNvPr>
          <p:cNvSpPr txBox="1"/>
          <p:nvPr/>
        </p:nvSpPr>
        <p:spPr>
          <a:xfrm flipH="1">
            <a:off x="159748" y="1054162"/>
            <a:ext cx="5646385" cy="4036073"/>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endParaRPr lang="en-US" sz="8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Fate and Transport: WCL to Shakopee Aquifer via Bedrock Valley</a:t>
            </a:r>
          </a:p>
          <a:p>
            <a:pPr algn="ctr" defTabSz="1063460" fontAlgn="auto">
              <a:spcBef>
                <a:spcPts val="0"/>
              </a:spcBef>
              <a:spcAft>
                <a:spcPts val="0"/>
              </a:spcAft>
              <a:defRPr/>
            </a:pPr>
            <a:endParaRPr lang="en-US" sz="500" b="1" dirty="0">
              <a:solidFill>
                <a:srgbClr val="00B0F0"/>
              </a:solidFill>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The unique hydrogeologic properties of the Bedrock Valley, which is mapped approximately under Lake Elmo, may facilitate the migration of PFAS-impacted waters from Lake Elmo into bedrock aquifers. Though PFBA concentrations are up to two orders of magnitude less on either side of the Bedrock Valley (as shown in the previous slide), groundwater impacts at WCL and east of the Bedrock Valley have elevated PFBA/PFOS ratios, sharing the PFBA-dominant signature characteristic of WCL. Further, PFBA/PFOS ratios from wells west of the Bedrock Valley are up to four orders of magnitude lower that those east of the valley, resulting in a more equal distribution of PFAS compounds. The combination of the similarity between WCL wells and those east of the Bedrock Valley with the </a:t>
            </a:r>
            <a:r>
              <a:rPr lang="en-US" sz="1050" u="sng" dirty="0">
                <a:latin typeface="Arial" panose="020B0604020202020204" pitchFamily="34" charset="0"/>
                <a:cs typeface="Arial" panose="020B0604020202020204" pitchFamily="34" charset="0"/>
              </a:rPr>
              <a:t>dissimilarity</a:t>
            </a:r>
            <a:r>
              <a:rPr lang="en-US" sz="1050" dirty="0">
                <a:latin typeface="Arial" panose="020B0604020202020204" pitchFamily="34" charset="0"/>
                <a:cs typeface="Arial" panose="020B0604020202020204" pitchFamily="34" charset="0"/>
              </a:rPr>
              <a:t> between wells west and east of the Bedrock Valley suggest a migration pathway from the WCL, to the Bedrock Valley, and on to the Shakopee Aquifer eastward. </a:t>
            </a:r>
          </a:p>
          <a:p>
            <a:pPr algn="ctr" defTabSz="1063460">
              <a:defRPr/>
            </a:pPr>
            <a:endParaRPr lang="en-US" sz="1050" dirty="0">
              <a:latin typeface="Arial" panose="020B0604020202020204" pitchFamily="34" charset="0"/>
              <a:cs typeface="Arial" panose="020B0604020202020204" pitchFamily="34" charset="0"/>
            </a:endParaRPr>
          </a:p>
          <a:p>
            <a:pPr algn="ctr" defTabSz="1063460">
              <a:defRPr/>
            </a:pPr>
            <a:r>
              <a:rPr lang="en-US" sz="1200" b="1" dirty="0">
                <a:solidFill>
                  <a:srgbClr val="00B0F0"/>
                </a:solidFill>
                <a:latin typeface="Arial" panose="020B0604020202020204" pitchFamily="34" charset="0"/>
                <a:cs typeface="Arial" panose="020B0604020202020204" pitchFamily="34" charset="0"/>
              </a:rPr>
              <a:t>Fate and Transport: Lake Elmo to Shakopee Aquifer via Bedrock Valley</a:t>
            </a:r>
          </a:p>
          <a:p>
            <a:pPr algn="ctr" defTabSz="1063460">
              <a:defRPr/>
            </a:pPr>
            <a:endParaRPr lang="en-US" sz="800" b="1" dirty="0">
              <a:solidFill>
                <a:srgbClr val="00B0F0"/>
              </a:solidFill>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In addition to the shared PFBA-dominant signature observed between Shakopee Aquifer wells, similarly elevated PFBA/PFOS ratios are also observed between Sunfish Lake and Lake Elmo and the Shakopee Aquifer east of the Bedrock Valley, further supporting a connection between these surface water bodies and impacted groundwater downgradient of the Bedrock Valley. Although other variables may influence the PFBA and PFOS distribution in Segment 5, the similarity in ratios between Lake Elmo and groundwater downgradient of Lake Elmo point to the Bedrock Valley as the key in surface and groundwater connection in Segment 5.</a:t>
            </a:r>
          </a:p>
          <a:p>
            <a:pPr algn="ctr" defTabSz="1063460">
              <a:defRPr/>
            </a:pPr>
            <a:endParaRPr lang="en-US" sz="1000" dirty="0">
              <a:latin typeface="Arial" panose="020B0604020202020204" pitchFamily="34" charset="0"/>
              <a:cs typeface="Arial" panose="020B0604020202020204" pitchFamily="34" charset="0"/>
            </a:endParaRPr>
          </a:p>
        </p:txBody>
      </p:sp>
      <p:grpSp>
        <p:nvGrpSpPr>
          <p:cNvPr id="2053" name="Group 2052">
            <a:extLst>
              <a:ext uri="{FF2B5EF4-FFF2-40B4-BE49-F238E27FC236}">
                <a16:creationId xmlns:a16="http://schemas.microsoft.com/office/drawing/2014/main" id="{33785F70-28CE-4267-B66C-AE89EE217F4D}"/>
              </a:ext>
            </a:extLst>
          </p:cNvPr>
          <p:cNvGrpSpPr>
            <a:grpSpLocks noChangeAspect="1"/>
          </p:cNvGrpSpPr>
          <p:nvPr/>
        </p:nvGrpSpPr>
        <p:grpSpPr>
          <a:xfrm>
            <a:off x="5925062" y="1022361"/>
            <a:ext cx="6141908" cy="4952101"/>
            <a:chOff x="98327" y="2626947"/>
            <a:chExt cx="5106566" cy="4117325"/>
          </a:xfrm>
        </p:grpSpPr>
        <p:grpSp>
          <p:nvGrpSpPr>
            <p:cNvPr id="23" name="Group 22">
              <a:extLst>
                <a:ext uri="{FF2B5EF4-FFF2-40B4-BE49-F238E27FC236}">
                  <a16:creationId xmlns:a16="http://schemas.microsoft.com/office/drawing/2014/main" id="{911F3528-52F3-4F6B-97A0-78DCCF15690E}"/>
                </a:ext>
              </a:extLst>
            </p:cNvPr>
            <p:cNvGrpSpPr/>
            <p:nvPr/>
          </p:nvGrpSpPr>
          <p:grpSpPr>
            <a:xfrm>
              <a:off x="98327" y="2626947"/>
              <a:ext cx="5106566" cy="4117325"/>
              <a:chOff x="64459" y="2626947"/>
              <a:chExt cx="5106566" cy="4117325"/>
            </a:xfrm>
          </p:grpSpPr>
          <p:pic>
            <p:nvPicPr>
              <p:cNvPr id="4" name="Picture 3">
                <a:extLst>
                  <a:ext uri="{FF2B5EF4-FFF2-40B4-BE49-F238E27FC236}">
                    <a16:creationId xmlns:a16="http://schemas.microsoft.com/office/drawing/2014/main" id="{CF9F1769-0046-448C-9CEC-46C4E911D0BE}"/>
                  </a:ext>
                </a:extLst>
              </p:cNvPr>
              <p:cNvPicPr>
                <a:picLocks noChangeAspect="1"/>
              </p:cNvPicPr>
              <p:nvPr/>
            </p:nvPicPr>
            <p:blipFill rotWithShape="1">
              <a:blip r:embed="rId3"/>
              <a:srcRect l="13087" t="16836" r="704" b="391"/>
              <a:stretch/>
            </p:blipFill>
            <p:spPr>
              <a:xfrm>
                <a:off x="64459" y="2626947"/>
                <a:ext cx="5106566" cy="4117325"/>
              </a:xfrm>
              <a:prstGeom prst="rect">
                <a:avLst/>
              </a:prstGeom>
              <a:ln w="34925">
                <a:solidFill>
                  <a:srgbClr val="00B0F0"/>
                </a:solidFill>
              </a:ln>
            </p:spPr>
          </p:pic>
          <p:sp>
            <p:nvSpPr>
              <p:cNvPr id="150" name="TextBox 149">
                <a:extLst>
                  <a:ext uri="{FF2B5EF4-FFF2-40B4-BE49-F238E27FC236}">
                    <a16:creationId xmlns:a16="http://schemas.microsoft.com/office/drawing/2014/main" id="{AA2B1419-024D-4BF4-9EC1-78412B14E7EE}"/>
                  </a:ext>
                </a:extLst>
              </p:cNvPr>
              <p:cNvSpPr txBox="1"/>
              <p:nvPr/>
            </p:nvSpPr>
            <p:spPr>
              <a:xfrm>
                <a:off x="2832935" y="3616359"/>
                <a:ext cx="1098378" cy="246221"/>
              </a:xfrm>
              <a:prstGeom prst="rect">
                <a:avLst/>
              </a:prstGeom>
              <a:noFill/>
            </p:spPr>
            <p:txBody>
              <a:bodyPr wrap="none" rtlCol="0">
                <a:spAutoFit/>
              </a:bodyPr>
              <a:lstStyle/>
              <a:p>
                <a:r>
                  <a:rPr lang="en-US" sz="1000" b="1" dirty="0">
                    <a:solidFill>
                      <a:srgbClr val="8A776A"/>
                    </a:solidFill>
                    <a:effectLst>
                      <a:glow rad="88900">
                        <a:schemeClr val="bg1"/>
                      </a:glow>
                    </a:effectLst>
                    <a:latin typeface="Arial" panose="020B0604020202020204" pitchFamily="34" charset="0"/>
                    <a:cs typeface="Arial" panose="020B0604020202020204" pitchFamily="34" charset="0"/>
                  </a:rPr>
                  <a:t>Bedrock Valley</a:t>
                </a:r>
              </a:p>
            </p:txBody>
          </p:sp>
          <p:sp>
            <p:nvSpPr>
              <p:cNvPr id="160" name="TextBox 159">
                <a:extLst>
                  <a:ext uri="{FF2B5EF4-FFF2-40B4-BE49-F238E27FC236}">
                    <a16:creationId xmlns:a16="http://schemas.microsoft.com/office/drawing/2014/main" id="{DE23D0CB-EF5C-46B9-A9AF-7FA3B805D492}"/>
                  </a:ext>
                </a:extLst>
              </p:cNvPr>
              <p:cNvSpPr txBox="1"/>
              <p:nvPr/>
            </p:nvSpPr>
            <p:spPr>
              <a:xfrm>
                <a:off x="548054" y="5377426"/>
                <a:ext cx="825030" cy="307074"/>
              </a:xfrm>
              <a:prstGeom prst="rect">
                <a:avLst/>
              </a:prstGeom>
              <a:noFill/>
              <a:effectLst/>
            </p:spPr>
            <p:txBody>
              <a:bodyPr wrap="square" rtlCol="0">
                <a:spAutoFit/>
              </a:bodyPr>
              <a:lstStyle/>
              <a:p>
                <a:pPr algn="ctr"/>
                <a:r>
                  <a:rPr lang="en-US" sz="900" b="1" dirty="0">
                    <a:solidFill>
                      <a:srgbClr val="002060"/>
                    </a:solidFill>
                    <a:effectLst>
                      <a:glow rad="50800">
                        <a:schemeClr val="bg1"/>
                      </a:glow>
                    </a:effectLst>
                    <a:latin typeface="Arial" panose="020B0604020202020204" pitchFamily="34" charset="0"/>
                    <a:cs typeface="Arial" panose="020B0604020202020204" pitchFamily="34" charset="0"/>
                  </a:rPr>
                  <a:t>Eagle Point Lake</a:t>
                </a:r>
              </a:p>
            </p:txBody>
          </p:sp>
          <p:cxnSp>
            <p:nvCxnSpPr>
              <p:cNvPr id="8" name="Straight Connector 7">
                <a:extLst>
                  <a:ext uri="{FF2B5EF4-FFF2-40B4-BE49-F238E27FC236}">
                    <a16:creationId xmlns:a16="http://schemas.microsoft.com/office/drawing/2014/main" id="{A6783082-3202-4FE3-89C4-588594635342}"/>
                  </a:ext>
                </a:extLst>
              </p:cNvPr>
              <p:cNvCxnSpPr>
                <a:cxnSpLocks/>
                <a:endCxn id="165" idx="3"/>
              </p:cNvCxnSpPr>
              <p:nvPr/>
            </p:nvCxnSpPr>
            <p:spPr>
              <a:xfrm flipH="1" flipV="1">
                <a:off x="2322548" y="5288632"/>
                <a:ext cx="227823" cy="131203"/>
              </a:xfrm>
              <a:prstGeom prst="line">
                <a:avLst/>
              </a:prstGeom>
              <a:ln w="12700">
                <a:solidFill>
                  <a:srgbClr val="FFFF80"/>
                </a:solidFill>
              </a:ln>
              <a:effectLst>
                <a:glow rad="38100">
                  <a:schemeClr val="bg1">
                    <a:lumMod val="85000"/>
                  </a:schemeClr>
                </a:glow>
              </a:effectLst>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6044ACB-D025-413D-9BED-DC7B60C70BD5}"/>
                  </a:ext>
                </a:extLst>
              </p:cNvPr>
              <p:cNvCxnSpPr>
                <a:cxnSpLocks/>
                <a:stCxn id="166" idx="0"/>
              </p:cNvCxnSpPr>
              <p:nvPr/>
            </p:nvCxnSpPr>
            <p:spPr>
              <a:xfrm flipH="1" flipV="1">
                <a:off x="3424072" y="5224490"/>
                <a:ext cx="253426" cy="154974"/>
              </a:xfrm>
              <a:prstGeom prst="line">
                <a:avLst/>
              </a:prstGeom>
              <a:ln w="12700">
                <a:solidFill>
                  <a:srgbClr val="6B0000"/>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F53D7BA-88AE-46F5-8245-37C37447D507}"/>
                </a:ext>
              </a:extLst>
            </p:cNvPr>
            <p:cNvGrpSpPr>
              <a:grpSpLocks noChangeAspect="1"/>
            </p:cNvGrpSpPr>
            <p:nvPr/>
          </p:nvGrpSpPr>
          <p:grpSpPr>
            <a:xfrm>
              <a:off x="116628" y="2640138"/>
              <a:ext cx="5074740" cy="4097787"/>
              <a:chOff x="5638032" y="1377426"/>
              <a:chExt cx="6213797" cy="5017560"/>
            </a:xfrm>
          </p:grpSpPr>
          <p:grpSp>
            <p:nvGrpSpPr>
              <p:cNvPr id="5" name="Group 4">
                <a:extLst>
                  <a:ext uri="{FF2B5EF4-FFF2-40B4-BE49-F238E27FC236}">
                    <a16:creationId xmlns:a16="http://schemas.microsoft.com/office/drawing/2014/main" id="{74B3F48F-0CBB-4B19-8F58-B5F66CAF8441}"/>
                  </a:ext>
                </a:extLst>
              </p:cNvPr>
              <p:cNvGrpSpPr/>
              <p:nvPr/>
            </p:nvGrpSpPr>
            <p:grpSpPr>
              <a:xfrm>
                <a:off x="5638032" y="1377426"/>
                <a:ext cx="5029979" cy="5017560"/>
                <a:chOff x="-1146673" y="-1666563"/>
                <a:chExt cx="5029979" cy="5017560"/>
              </a:xfrm>
            </p:grpSpPr>
            <p:sp>
              <p:nvSpPr>
                <p:cNvPr id="69" name="Rectangle 68">
                  <a:extLst>
                    <a:ext uri="{FF2B5EF4-FFF2-40B4-BE49-F238E27FC236}">
                      <a16:creationId xmlns:a16="http://schemas.microsoft.com/office/drawing/2014/main" id="{79F1BD0A-11B1-4917-87F7-644036BB948E}"/>
                    </a:ext>
                  </a:extLst>
                </p:cNvPr>
                <p:cNvSpPr/>
                <p:nvPr/>
              </p:nvSpPr>
              <p:spPr>
                <a:xfrm>
                  <a:off x="2494501" y="1061451"/>
                  <a:ext cx="1388805" cy="2289546"/>
                </a:xfrm>
                <a:prstGeom prst="rect">
                  <a:avLst/>
                </a:prstGeom>
                <a:noFill/>
                <a:ln w="28575">
                  <a:solidFill>
                    <a:srgbClr val="6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D346B40-BE55-4D8B-B551-C4679844DF02}"/>
                    </a:ext>
                  </a:extLst>
                </p:cNvPr>
                <p:cNvSpPr/>
                <p:nvPr/>
              </p:nvSpPr>
              <p:spPr>
                <a:xfrm>
                  <a:off x="-1146673" y="-1666563"/>
                  <a:ext cx="1181540" cy="1776270"/>
                </a:xfrm>
                <a:prstGeom prst="rect">
                  <a:avLst/>
                </a:prstGeom>
                <a:noFill/>
                <a:ln w="28575">
                  <a:solidFill>
                    <a:srgbClr val="6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3B5FD450-92DA-42C8-8B9C-4EA5AE6DB6BD}"/>
                    </a:ext>
                  </a:extLst>
                </p:cNvPr>
                <p:cNvSpPr txBox="1"/>
                <p:nvPr/>
              </p:nvSpPr>
              <p:spPr>
                <a:xfrm>
                  <a:off x="-568938" y="-1621108"/>
                  <a:ext cx="1824150" cy="433388"/>
                </a:xfrm>
                <a:prstGeom prst="rect">
                  <a:avLst/>
                </a:prstGeom>
                <a:noFill/>
              </p:spPr>
              <p:txBody>
                <a:bodyPr wrap="square" rtlCol="0">
                  <a:spAutoFit/>
                </a:bodyPr>
                <a:lstStyle/>
                <a:p>
                  <a:r>
                    <a:rPr lang="en-US" sz="850" b="1" dirty="0">
                      <a:solidFill>
                        <a:srgbClr val="FF0000"/>
                      </a:solidFill>
                      <a:effectLst>
                        <a:glow rad="127000">
                          <a:schemeClr val="bg1"/>
                        </a:glow>
                      </a:effectLst>
                      <a:latin typeface="Arial" panose="020B0604020202020204" pitchFamily="34" charset="0"/>
                      <a:cs typeface="Arial" panose="020B0604020202020204" pitchFamily="34" charset="0"/>
                    </a:rPr>
                    <a:t>Washington County Landfill</a:t>
                  </a:r>
                </a:p>
              </p:txBody>
            </p:sp>
          </p:grpSp>
          <p:sp>
            <p:nvSpPr>
              <p:cNvPr id="79" name="Rounded Rectangle 5">
                <a:extLst>
                  <a:ext uri="{FF2B5EF4-FFF2-40B4-BE49-F238E27FC236}">
                    <a16:creationId xmlns:a16="http://schemas.microsoft.com/office/drawing/2014/main" id="{884C76D8-7814-41A4-8DA9-884E35362CB7}"/>
                  </a:ext>
                </a:extLst>
              </p:cNvPr>
              <p:cNvSpPr/>
              <p:nvPr/>
            </p:nvSpPr>
            <p:spPr>
              <a:xfrm>
                <a:off x="9191000" y="1400594"/>
                <a:ext cx="2660829" cy="55269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900" b="1" dirty="0">
                    <a:solidFill>
                      <a:schemeClr val="bg1"/>
                    </a:solidFill>
                    <a:latin typeface="Arial" panose="020B0604020202020204" pitchFamily="34" charset="0"/>
                    <a:cs typeface="Arial" panose="020B0604020202020204" pitchFamily="34" charset="0"/>
                  </a:rPr>
                  <a:t>PFBA/PFOS Ratio and Distribution Map: Shakopee Aquifer</a:t>
                </a:r>
              </a:p>
            </p:txBody>
          </p:sp>
        </p:grpSp>
        <p:sp>
          <p:nvSpPr>
            <p:cNvPr id="148" name="Rectangle 147">
              <a:extLst>
                <a:ext uri="{FF2B5EF4-FFF2-40B4-BE49-F238E27FC236}">
                  <a16:creationId xmlns:a16="http://schemas.microsoft.com/office/drawing/2014/main" id="{21D80B31-20EF-400E-9423-AF15CB0B2BA6}"/>
                </a:ext>
              </a:extLst>
            </p:cNvPr>
            <p:cNvSpPr/>
            <p:nvPr/>
          </p:nvSpPr>
          <p:spPr>
            <a:xfrm>
              <a:off x="2063817" y="5060572"/>
              <a:ext cx="798694" cy="768654"/>
            </a:xfrm>
            <a:prstGeom prst="rect">
              <a:avLst/>
            </a:prstGeom>
            <a:noFill/>
            <a:ln w="28575">
              <a:solidFill>
                <a:srgbClr val="FF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5" name="Chart 164">
              <a:extLst>
                <a:ext uri="{FF2B5EF4-FFF2-40B4-BE49-F238E27FC236}">
                  <a16:creationId xmlns:a16="http://schemas.microsoft.com/office/drawing/2014/main" id="{ED13C4D7-022D-45E9-AA27-30449DC9C474}"/>
                </a:ext>
              </a:extLst>
            </p:cNvPr>
            <p:cNvGraphicFramePr>
              <a:graphicFrameLocks/>
            </p:cNvGraphicFramePr>
            <p:nvPr>
              <p:extLst>
                <p:ext uri="{D42A27DB-BD31-4B8C-83A1-F6EECF244321}">
                  <p14:modId xmlns:p14="http://schemas.microsoft.com/office/powerpoint/2010/main" val="38389900"/>
                </p:ext>
              </p:extLst>
            </p:nvPr>
          </p:nvGraphicFramePr>
          <p:xfrm>
            <a:off x="1762056" y="4991452"/>
            <a:ext cx="594360" cy="5943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6" name="Chart 165">
              <a:extLst>
                <a:ext uri="{FF2B5EF4-FFF2-40B4-BE49-F238E27FC236}">
                  <a16:creationId xmlns:a16="http://schemas.microsoft.com/office/drawing/2014/main" id="{FAC07224-5325-4921-B739-01BB566B9029}"/>
                </a:ext>
              </a:extLst>
            </p:cNvPr>
            <p:cNvGraphicFramePr>
              <a:graphicFrameLocks/>
            </p:cNvGraphicFramePr>
            <p:nvPr>
              <p:extLst>
                <p:ext uri="{D42A27DB-BD31-4B8C-83A1-F6EECF244321}">
                  <p14:modId xmlns:p14="http://schemas.microsoft.com/office/powerpoint/2010/main" val="60997627"/>
                </p:ext>
              </p:extLst>
            </p:nvPr>
          </p:nvGraphicFramePr>
          <p:xfrm>
            <a:off x="3414186" y="5379465"/>
            <a:ext cx="594360" cy="5943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7" name="Chart 166">
              <a:extLst>
                <a:ext uri="{FF2B5EF4-FFF2-40B4-BE49-F238E27FC236}">
                  <a16:creationId xmlns:a16="http://schemas.microsoft.com/office/drawing/2014/main" id="{4D2DA3E5-210F-4FA8-90A6-DFDFA4F801AA}"/>
                </a:ext>
              </a:extLst>
            </p:cNvPr>
            <p:cNvGraphicFramePr>
              <a:graphicFrameLocks/>
            </p:cNvGraphicFramePr>
            <p:nvPr>
              <p:extLst>
                <p:ext uri="{D42A27DB-BD31-4B8C-83A1-F6EECF244321}">
                  <p14:modId xmlns:p14="http://schemas.microsoft.com/office/powerpoint/2010/main" val="3089464754"/>
                </p:ext>
              </p:extLst>
            </p:nvPr>
          </p:nvGraphicFramePr>
          <p:xfrm>
            <a:off x="2353288" y="2736223"/>
            <a:ext cx="594360" cy="594360"/>
          </p:xfrm>
          <a:graphic>
            <a:graphicData uri="http://schemas.openxmlformats.org/drawingml/2006/chart">
              <c:chart xmlns:c="http://schemas.openxmlformats.org/drawingml/2006/chart" xmlns:r="http://schemas.openxmlformats.org/officeDocument/2006/relationships" r:id="rId6"/>
            </a:graphicData>
          </a:graphic>
        </p:graphicFrame>
        <p:cxnSp>
          <p:nvCxnSpPr>
            <p:cNvPr id="168" name="Straight Connector 167">
              <a:extLst>
                <a:ext uri="{FF2B5EF4-FFF2-40B4-BE49-F238E27FC236}">
                  <a16:creationId xmlns:a16="http://schemas.microsoft.com/office/drawing/2014/main" id="{9256A404-9BDF-48E4-86FE-36BB2AC226E5}"/>
                </a:ext>
              </a:extLst>
            </p:cNvPr>
            <p:cNvCxnSpPr>
              <a:cxnSpLocks/>
              <a:stCxn id="169" idx="1"/>
            </p:cNvCxnSpPr>
            <p:nvPr/>
          </p:nvCxnSpPr>
          <p:spPr>
            <a:xfrm flipH="1" flipV="1">
              <a:off x="687779" y="3173375"/>
              <a:ext cx="141577" cy="286153"/>
            </a:xfrm>
            <a:prstGeom prst="line">
              <a:avLst/>
            </a:prstGeom>
            <a:ln w="12700">
              <a:solidFill>
                <a:srgbClr val="6B0000"/>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graphicFrame>
          <p:nvGraphicFramePr>
            <p:cNvPr id="169" name="Chart 168">
              <a:extLst>
                <a:ext uri="{FF2B5EF4-FFF2-40B4-BE49-F238E27FC236}">
                  <a16:creationId xmlns:a16="http://schemas.microsoft.com/office/drawing/2014/main" id="{A0D98C13-FE25-446F-A8C1-D88DBAC35A76}"/>
                </a:ext>
              </a:extLst>
            </p:cNvPr>
            <p:cNvGraphicFramePr>
              <a:graphicFrameLocks/>
            </p:cNvGraphicFramePr>
            <p:nvPr>
              <p:extLst>
                <p:ext uri="{D42A27DB-BD31-4B8C-83A1-F6EECF244321}">
                  <p14:modId xmlns:p14="http://schemas.microsoft.com/office/powerpoint/2010/main" val="597282546"/>
                </p:ext>
              </p:extLst>
            </p:nvPr>
          </p:nvGraphicFramePr>
          <p:xfrm>
            <a:off x="829356" y="3160816"/>
            <a:ext cx="597424" cy="597424"/>
          </p:xfrm>
          <a:graphic>
            <a:graphicData uri="http://schemas.openxmlformats.org/drawingml/2006/chart">
              <c:chart xmlns:c="http://schemas.openxmlformats.org/drawingml/2006/chart" xmlns:r="http://schemas.openxmlformats.org/officeDocument/2006/relationships" r:id="rId7"/>
            </a:graphicData>
          </a:graphic>
        </p:graphicFrame>
        <p:cxnSp>
          <p:nvCxnSpPr>
            <p:cNvPr id="170" name="Straight Connector 169">
              <a:extLst>
                <a:ext uri="{FF2B5EF4-FFF2-40B4-BE49-F238E27FC236}">
                  <a16:creationId xmlns:a16="http://schemas.microsoft.com/office/drawing/2014/main" id="{43CF4D59-0CBE-4E09-9180-D16504BB4341}"/>
                </a:ext>
              </a:extLst>
            </p:cNvPr>
            <p:cNvCxnSpPr>
              <a:cxnSpLocks/>
              <a:stCxn id="167" idx="1"/>
            </p:cNvCxnSpPr>
            <p:nvPr/>
          </p:nvCxnSpPr>
          <p:spPr>
            <a:xfrm flipH="1" flipV="1">
              <a:off x="2251396" y="2811521"/>
              <a:ext cx="101892" cy="221882"/>
            </a:xfrm>
            <a:prstGeom prst="line">
              <a:avLst/>
            </a:prstGeom>
            <a:ln w="12700">
              <a:solidFill>
                <a:srgbClr val="6B0000"/>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594EDCE-4AF6-49E7-BAA6-86432AF3F4C3}"/>
              </a:ext>
            </a:extLst>
          </p:cNvPr>
          <p:cNvGrpSpPr/>
          <p:nvPr/>
        </p:nvGrpSpPr>
        <p:grpSpPr>
          <a:xfrm>
            <a:off x="10950967" y="1691115"/>
            <a:ext cx="1135614" cy="1203669"/>
            <a:chOff x="11126510" y="6357849"/>
            <a:chExt cx="1098670" cy="1132317"/>
          </a:xfrm>
        </p:grpSpPr>
        <p:sp>
          <p:nvSpPr>
            <p:cNvPr id="147" name="Rectangle 146">
              <a:extLst>
                <a:ext uri="{FF2B5EF4-FFF2-40B4-BE49-F238E27FC236}">
                  <a16:creationId xmlns:a16="http://schemas.microsoft.com/office/drawing/2014/main" id="{974BBC01-34E7-4B3A-AACA-56719B5B1A75}"/>
                </a:ext>
              </a:extLst>
            </p:cNvPr>
            <p:cNvSpPr/>
            <p:nvPr/>
          </p:nvSpPr>
          <p:spPr>
            <a:xfrm>
              <a:off x="11170961" y="6368537"/>
              <a:ext cx="995866" cy="1121629"/>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extBox 151">
              <a:extLst>
                <a:ext uri="{FF2B5EF4-FFF2-40B4-BE49-F238E27FC236}">
                  <a16:creationId xmlns:a16="http://schemas.microsoft.com/office/drawing/2014/main" id="{4E8F97C8-9EA6-451E-BEF6-2487F1101CEB}"/>
                </a:ext>
              </a:extLst>
            </p:cNvPr>
            <p:cNvSpPr txBox="1"/>
            <p:nvPr/>
          </p:nvSpPr>
          <p:spPr>
            <a:xfrm>
              <a:off x="11126510" y="6357849"/>
              <a:ext cx="1098670" cy="246221"/>
            </a:xfrm>
            <a:prstGeom prst="rect">
              <a:avLst/>
            </a:prstGeom>
            <a:noFill/>
          </p:spPr>
          <p:txBody>
            <a:bodyPr wrap="square" rtlCol="0">
              <a:spAutoFit/>
            </a:bodyPr>
            <a:lstStyle/>
            <a:p>
              <a:r>
                <a:rPr lang="en-US" sz="1000" b="1" u="sng" dirty="0"/>
                <a:t>PFBA/PFOS Ratio</a:t>
              </a:r>
            </a:p>
          </p:txBody>
        </p:sp>
        <p:pic>
          <p:nvPicPr>
            <p:cNvPr id="11" name="Picture 10">
              <a:extLst>
                <a:ext uri="{FF2B5EF4-FFF2-40B4-BE49-F238E27FC236}">
                  <a16:creationId xmlns:a16="http://schemas.microsoft.com/office/drawing/2014/main" id="{6FFE5607-A5FC-4CF9-A627-CD528B96413D}"/>
                </a:ext>
              </a:extLst>
            </p:cNvPr>
            <p:cNvPicPr>
              <a:picLocks noChangeAspect="1"/>
            </p:cNvPicPr>
            <p:nvPr/>
          </p:nvPicPr>
          <p:blipFill>
            <a:blip r:embed="rId8"/>
            <a:stretch>
              <a:fillRect/>
            </a:stretch>
          </p:blipFill>
          <p:spPr>
            <a:xfrm>
              <a:off x="11188950" y="6577512"/>
              <a:ext cx="837022" cy="879225"/>
            </a:xfrm>
            <a:prstGeom prst="rect">
              <a:avLst/>
            </a:prstGeom>
          </p:spPr>
        </p:pic>
      </p:grpSp>
      <p:grpSp>
        <p:nvGrpSpPr>
          <p:cNvPr id="13" name="Group 12">
            <a:extLst>
              <a:ext uri="{FF2B5EF4-FFF2-40B4-BE49-F238E27FC236}">
                <a16:creationId xmlns:a16="http://schemas.microsoft.com/office/drawing/2014/main" id="{37A2A233-FF28-48C1-9989-AE33EA604B7B}"/>
              </a:ext>
            </a:extLst>
          </p:cNvPr>
          <p:cNvGrpSpPr/>
          <p:nvPr/>
        </p:nvGrpSpPr>
        <p:grpSpPr>
          <a:xfrm>
            <a:off x="142439" y="5147683"/>
            <a:ext cx="5623864" cy="1685353"/>
            <a:chOff x="-2269" y="5510354"/>
            <a:chExt cx="5623864" cy="1685353"/>
          </a:xfrm>
        </p:grpSpPr>
        <p:grpSp>
          <p:nvGrpSpPr>
            <p:cNvPr id="12" name="Group 11">
              <a:extLst>
                <a:ext uri="{FF2B5EF4-FFF2-40B4-BE49-F238E27FC236}">
                  <a16:creationId xmlns:a16="http://schemas.microsoft.com/office/drawing/2014/main" id="{C73BC345-A9E3-47B2-BE1F-D1C13C98438A}"/>
                </a:ext>
              </a:extLst>
            </p:cNvPr>
            <p:cNvGrpSpPr/>
            <p:nvPr/>
          </p:nvGrpSpPr>
          <p:grpSpPr>
            <a:xfrm>
              <a:off x="-2269" y="5510354"/>
              <a:ext cx="5623864" cy="1614389"/>
              <a:chOff x="-2269" y="5510354"/>
              <a:chExt cx="5623864" cy="1614389"/>
            </a:xfrm>
          </p:grpSpPr>
          <p:grpSp>
            <p:nvGrpSpPr>
              <p:cNvPr id="10" name="Group 9">
                <a:extLst>
                  <a:ext uri="{FF2B5EF4-FFF2-40B4-BE49-F238E27FC236}">
                    <a16:creationId xmlns:a16="http://schemas.microsoft.com/office/drawing/2014/main" id="{9757C187-7FDC-427A-A209-566F4E5C9A64}"/>
                  </a:ext>
                </a:extLst>
              </p:cNvPr>
              <p:cNvGrpSpPr/>
              <p:nvPr/>
            </p:nvGrpSpPr>
            <p:grpSpPr>
              <a:xfrm>
                <a:off x="-2269" y="5510354"/>
                <a:ext cx="5623864" cy="1614389"/>
                <a:chOff x="447011" y="3997632"/>
                <a:chExt cx="5623864" cy="1614389"/>
              </a:xfrm>
            </p:grpSpPr>
            <p:sp>
              <p:nvSpPr>
                <p:cNvPr id="137" name="TextBox 136">
                  <a:extLst>
                    <a:ext uri="{FF2B5EF4-FFF2-40B4-BE49-F238E27FC236}">
                      <a16:creationId xmlns:a16="http://schemas.microsoft.com/office/drawing/2014/main" id="{4F32D8BB-8C62-4D8F-B231-C29DC4EBDCD7}"/>
                    </a:ext>
                  </a:extLst>
                </p:cNvPr>
                <p:cNvSpPr txBox="1"/>
                <p:nvPr/>
              </p:nvSpPr>
              <p:spPr>
                <a:xfrm>
                  <a:off x="469830" y="3997632"/>
                  <a:ext cx="5601045" cy="1614389"/>
                </a:xfrm>
                <a:prstGeom prst="rect">
                  <a:avLst/>
                </a:prstGeom>
                <a:solidFill>
                  <a:schemeClr val="bg1"/>
                </a:solidFill>
                <a:ln w="15875">
                  <a:solidFill>
                    <a:schemeClr val="tx1"/>
                  </a:solidFill>
                </a:ln>
              </p:spPr>
              <p:txBody>
                <a:bodyPr wrap="square" rtlCol="0">
                  <a:noAutofit/>
                </a:bodyPr>
                <a:lstStyle/>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00" b="1" dirty="0">
                    <a:solidFill>
                      <a:srgbClr val="00B0F0"/>
                    </a:solidFill>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421AC636-1172-453A-B56B-B302FF856328}"/>
                    </a:ext>
                  </a:extLst>
                </p:cNvPr>
                <p:cNvSpPr txBox="1"/>
                <p:nvPr/>
              </p:nvSpPr>
              <p:spPr>
                <a:xfrm>
                  <a:off x="476659" y="4395238"/>
                  <a:ext cx="889949" cy="328682"/>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ODS</a:t>
                  </a:r>
                </a:p>
                <a:p>
                  <a:pPr algn="ctr"/>
                  <a:r>
                    <a:rPr lang="en-US" sz="800" dirty="0">
                      <a:latin typeface="Arial" panose="020B0604020202020204" pitchFamily="34" charset="0"/>
                      <a:cs typeface="Arial" panose="020B0604020202020204" pitchFamily="34" charset="0"/>
                    </a:rPr>
                    <a:t>PFOS-Dominant</a:t>
                  </a:r>
                </a:p>
              </p:txBody>
            </p:sp>
            <p:sp>
              <p:nvSpPr>
                <p:cNvPr id="130" name="TextBox 129">
                  <a:extLst>
                    <a:ext uri="{FF2B5EF4-FFF2-40B4-BE49-F238E27FC236}">
                      <a16:creationId xmlns:a16="http://schemas.microsoft.com/office/drawing/2014/main" id="{9C4558F4-EEE9-4620-A17F-9609037A3FAA}"/>
                    </a:ext>
                  </a:extLst>
                </p:cNvPr>
                <p:cNvSpPr txBox="1"/>
                <p:nvPr/>
              </p:nvSpPr>
              <p:spPr>
                <a:xfrm>
                  <a:off x="1842231" y="4394978"/>
                  <a:ext cx="879320" cy="328682"/>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WCL</a:t>
                  </a:r>
                </a:p>
                <a:p>
                  <a:pPr algn="ctr"/>
                  <a:r>
                    <a:rPr lang="en-US" sz="800" dirty="0">
                      <a:latin typeface="Arial" panose="020B0604020202020204" pitchFamily="34" charset="0"/>
                      <a:cs typeface="Arial" panose="020B0604020202020204" pitchFamily="34" charset="0"/>
                    </a:rPr>
                    <a:t>PFBA-Dominant</a:t>
                  </a:r>
                </a:p>
              </p:txBody>
            </p:sp>
            <p:graphicFrame>
              <p:nvGraphicFramePr>
                <p:cNvPr id="131" name="Chart 130">
                  <a:extLst>
                    <a:ext uri="{FF2B5EF4-FFF2-40B4-BE49-F238E27FC236}">
                      <a16:creationId xmlns:a16="http://schemas.microsoft.com/office/drawing/2014/main" id="{5F8A7EF4-94CA-4ADC-ACD4-10F50FA12F35}"/>
                    </a:ext>
                  </a:extLst>
                </p:cNvPr>
                <p:cNvGraphicFramePr>
                  <a:graphicFrameLocks/>
                </p:cNvGraphicFramePr>
                <p:nvPr>
                  <p:extLst>
                    <p:ext uri="{D42A27DB-BD31-4B8C-83A1-F6EECF244321}">
                      <p14:modId xmlns:p14="http://schemas.microsoft.com/office/powerpoint/2010/main" val="3202321523"/>
                    </p:ext>
                  </p:extLst>
                </p:nvPr>
              </p:nvGraphicFramePr>
              <p:xfrm>
                <a:off x="447011" y="4637207"/>
                <a:ext cx="826769" cy="66149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2" name="Chart 131">
                  <a:extLst>
                    <a:ext uri="{FF2B5EF4-FFF2-40B4-BE49-F238E27FC236}">
                      <a16:creationId xmlns:a16="http://schemas.microsoft.com/office/drawing/2014/main" id="{6B09DD85-9E32-4FB9-8629-2C6F96839395}"/>
                    </a:ext>
                  </a:extLst>
                </p:cNvPr>
                <p:cNvGraphicFramePr>
                  <a:graphicFrameLocks/>
                </p:cNvGraphicFramePr>
                <p:nvPr>
                  <p:extLst>
                    <p:ext uri="{D42A27DB-BD31-4B8C-83A1-F6EECF244321}">
                      <p14:modId xmlns:p14="http://schemas.microsoft.com/office/powerpoint/2010/main" val="1216091495"/>
                    </p:ext>
                  </p:extLst>
                </p:nvPr>
              </p:nvGraphicFramePr>
              <p:xfrm>
                <a:off x="1821561" y="4666248"/>
                <a:ext cx="826769" cy="661497"/>
              </p:xfrm>
              <a:graphic>
                <a:graphicData uri="http://schemas.openxmlformats.org/drawingml/2006/chart">
                  <c:chart xmlns:c="http://schemas.openxmlformats.org/drawingml/2006/chart" xmlns:r="http://schemas.openxmlformats.org/officeDocument/2006/relationships" r:id="rId10"/>
                </a:graphicData>
              </a:graphic>
            </p:graphicFrame>
            <p:sp>
              <p:nvSpPr>
                <p:cNvPr id="133" name="TextBox 132">
                  <a:extLst>
                    <a:ext uri="{FF2B5EF4-FFF2-40B4-BE49-F238E27FC236}">
                      <a16:creationId xmlns:a16="http://schemas.microsoft.com/office/drawing/2014/main" id="{BB880BBF-038A-4BEB-9C8D-B2842CF6FA38}"/>
                    </a:ext>
                  </a:extLst>
                </p:cNvPr>
                <p:cNvSpPr txBox="1"/>
                <p:nvPr/>
              </p:nvSpPr>
              <p:spPr>
                <a:xfrm>
                  <a:off x="940626" y="4827719"/>
                  <a:ext cx="1273792" cy="33855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Mixed-Source</a:t>
                  </a:r>
                </a:p>
                <a:p>
                  <a:pPr algn="ctr"/>
                  <a:r>
                    <a:rPr lang="en-US" sz="800" dirty="0">
                      <a:latin typeface="Arial" panose="020B0604020202020204" pitchFamily="34" charset="0"/>
                      <a:cs typeface="Arial" panose="020B0604020202020204" pitchFamily="34" charset="0"/>
                    </a:rPr>
                    <a:t>PFAS</a:t>
                  </a:r>
                </a:p>
              </p:txBody>
            </p:sp>
            <p:sp>
              <p:nvSpPr>
                <p:cNvPr id="136" name="TextBox 135">
                  <a:extLst>
                    <a:ext uri="{FF2B5EF4-FFF2-40B4-BE49-F238E27FC236}">
                      <a16:creationId xmlns:a16="http://schemas.microsoft.com/office/drawing/2014/main" id="{B7A697D7-627A-43BA-9535-73A59969569C}"/>
                    </a:ext>
                  </a:extLst>
                </p:cNvPr>
                <p:cNvSpPr txBox="1"/>
                <p:nvPr/>
              </p:nvSpPr>
              <p:spPr>
                <a:xfrm>
                  <a:off x="534187" y="4011385"/>
                  <a:ext cx="2141346" cy="253916"/>
                </a:xfrm>
                <a:prstGeom prst="rect">
                  <a:avLst/>
                </a:prstGeom>
                <a:noFill/>
              </p:spPr>
              <p:txBody>
                <a:bodyPr wrap="square" rtlCol="0">
                  <a:spAutoFit/>
                </a:bodyPr>
                <a:lstStyle/>
                <a:p>
                  <a:pPr algn="ctr"/>
                  <a:r>
                    <a:rPr lang="en-US" sz="1050" b="1" u="sng" dirty="0">
                      <a:latin typeface="Arial" panose="020B0604020202020204" pitchFamily="34" charset="0"/>
                      <a:cs typeface="Arial" panose="020B0604020202020204" pitchFamily="34" charset="0"/>
                    </a:rPr>
                    <a:t>PFAS Distributions</a:t>
                  </a:r>
                </a:p>
              </p:txBody>
            </p:sp>
          </p:grpSp>
          <p:pic>
            <p:nvPicPr>
              <p:cNvPr id="138" name="Picture 137">
                <a:extLst>
                  <a:ext uri="{FF2B5EF4-FFF2-40B4-BE49-F238E27FC236}">
                    <a16:creationId xmlns:a16="http://schemas.microsoft.com/office/drawing/2014/main" id="{146DC62B-86F4-4D4D-8C62-108F34BB13A6}"/>
                  </a:ext>
                </a:extLst>
              </p:cNvPr>
              <p:cNvPicPr>
                <a:picLocks noChangeAspect="1"/>
              </p:cNvPicPr>
              <p:nvPr/>
            </p:nvPicPr>
            <p:blipFill>
              <a:blip r:embed="rId11"/>
              <a:stretch>
                <a:fillRect/>
              </a:stretch>
            </p:blipFill>
            <p:spPr>
              <a:xfrm>
                <a:off x="525991" y="5804589"/>
                <a:ext cx="1153253" cy="151571"/>
              </a:xfrm>
              <a:prstGeom prst="rect">
                <a:avLst/>
              </a:prstGeom>
              <a:ln w="15875">
                <a:noFill/>
              </a:ln>
            </p:spPr>
          </p:pic>
        </p:grpSp>
        <p:graphicFrame>
          <p:nvGraphicFramePr>
            <p:cNvPr id="163" name="Chart 162">
              <a:extLst>
                <a:ext uri="{FF2B5EF4-FFF2-40B4-BE49-F238E27FC236}">
                  <a16:creationId xmlns:a16="http://schemas.microsoft.com/office/drawing/2014/main" id="{69AB948C-6809-48DF-9A76-043EEA10E4F7}"/>
                </a:ext>
              </a:extLst>
            </p:cNvPr>
            <p:cNvGraphicFramePr>
              <a:graphicFrameLocks/>
            </p:cNvGraphicFramePr>
            <p:nvPr>
              <p:extLst>
                <p:ext uri="{D42A27DB-BD31-4B8C-83A1-F6EECF244321}">
                  <p14:modId xmlns:p14="http://schemas.microsoft.com/office/powerpoint/2010/main" val="4039648845"/>
                </p:ext>
              </p:extLst>
            </p:nvPr>
          </p:nvGraphicFramePr>
          <p:xfrm>
            <a:off x="677135" y="6534210"/>
            <a:ext cx="826768" cy="661497"/>
          </p:xfrm>
          <a:graphic>
            <a:graphicData uri="http://schemas.openxmlformats.org/drawingml/2006/chart">
              <c:chart xmlns:c="http://schemas.openxmlformats.org/drawingml/2006/chart" xmlns:r="http://schemas.openxmlformats.org/officeDocument/2006/relationships" r:id="rId12"/>
            </a:graphicData>
          </a:graphic>
        </p:graphicFrame>
      </p:grpSp>
      <p:graphicFrame>
        <p:nvGraphicFramePr>
          <p:cNvPr id="95" name="Chart 94">
            <a:extLst>
              <a:ext uri="{FF2B5EF4-FFF2-40B4-BE49-F238E27FC236}">
                <a16:creationId xmlns:a16="http://schemas.microsoft.com/office/drawing/2014/main" id="{B920A7B8-9C56-4F3A-97DD-F06D4DDA983A}"/>
              </a:ext>
            </a:extLst>
          </p:cNvPr>
          <p:cNvGraphicFramePr>
            <a:graphicFrameLocks/>
          </p:cNvGraphicFramePr>
          <p:nvPr>
            <p:extLst>
              <p:ext uri="{D42A27DB-BD31-4B8C-83A1-F6EECF244321}">
                <p14:modId xmlns:p14="http://schemas.microsoft.com/office/powerpoint/2010/main" val="3468863436"/>
              </p:ext>
            </p:extLst>
          </p:nvPr>
        </p:nvGraphicFramePr>
        <p:xfrm>
          <a:off x="2519655" y="5273241"/>
          <a:ext cx="594360" cy="59436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98" name="Chart 97">
            <a:extLst>
              <a:ext uri="{FF2B5EF4-FFF2-40B4-BE49-F238E27FC236}">
                <a16:creationId xmlns:a16="http://schemas.microsoft.com/office/drawing/2014/main" id="{B6D69B5F-F013-4D0B-BA6C-FBD93DFFDAFE}"/>
              </a:ext>
            </a:extLst>
          </p:cNvPr>
          <p:cNvGraphicFramePr>
            <a:graphicFrameLocks/>
          </p:cNvGraphicFramePr>
          <p:nvPr>
            <p:extLst>
              <p:ext uri="{D42A27DB-BD31-4B8C-83A1-F6EECF244321}">
                <p14:modId xmlns:p14="http://schemas.microsoft.com/office/powerpoint/2010/main" val="921052638"/>
              </p:ext>
            </p:extLst>
          </p:nvPr>
        </p:nvGraphicFramePr>
        <p:xfrm>
          <a:off x="4193307" y="5380103"/>
          <a:ext cx="594360" cy="594360"/>
        </p:xfrm>
        <a:graphic>
          <a:graphicData uri="http://schemas.openxmlformats.org/drawingml/2006/chart">
            <c:chart xmlns:c="http://schemas.openxmlformats.org/drawingml/2006/chart" xmlns:r="http://schemas.openxmlformats.org/officeDocument/2006/relationships" r:id="rId14"/>
          </a:graphicData>
        </a:graphic>
      </p:graphicFrame>
      <p:sp>
        <p:nvSpPr>
          <p:cNvPr id="2" name="TextBox 1">
            <a:extLst>
              <a:ext uri="{FF2B5EF4-FFF2-40B4-BE49-F238E27FC236}">
                <a16:creationId xmlns:a16="http://schemas.microsoft.com/office/drawing/2014/main" id="{0B302250-4FE9-43B1-9807-224D97DF1C7D}"/>
              </a:ext>
            </a:extLst>
          </p:cNvPr>
          <p:cNvSpPr txBox="1"/>
          <p:nvPr/>
        </p:nvSpPr>
        <p:spPr>
          <a:xfrm>
            <a:off x="3145251" y="5247255"/>
            <a:ext cx="1138702" cy="646331"/>
          </a:xfrm>
          <a:prstGeom prst="rect">
            <a:avLst/>
          </a:prstGeom>
          <a:noFill/>
        </p:spPr>
        <p:txBody>
          <a:bodyPr wrap="square" rtlCol="0">
            <a:spAutoFit/>
          </a:bodyPr>
          <a:lstStyle/>
          <a:p>
            <a:r>
              <a:rPr lang="en-US" sz="900" dirty="0"/>
              <a:t>Shakopee Aquifer PFAS Distribution: High PFBA/PFOS Ratio</a:t>
            </a:r>
          </a:p>
        </p:txBody>
      </p:sp>
      <p:sp>
        <p:nvSpPr>
          <p:cNvPr id="164" name="TextBox 163">
            <a:extLst>
              <a:ext uri="{FF2B5EF4-FFF2-40B4-BE49-F238E27FC236}">
                <a16:creationId xmlns:a16="http://schemas.microsoft.com/office/drawing/2014/main" id="{79863EE4-7324-498F-A094-241A46571F34}"/>
              </a:ext>
            </a:extLst>
          </p:cNvPr>
          <p:cNvSpPr txBox="1"/>
          <p:nvPr/>
        </p:nvSpPr>
        <p:spPr>
          <a:xfrm>
            <a:off x="2242493" y="5993158"/>
            <a:ext cx="1138702" cy="646331"/>
          </a:xfrm>
          <a:prstGeom prst="rect">
            <a:avLst/>
          </a:prstGeom>
          <a:noFill/>
        </p:spPr>
        <p:txBody>
          <a:bodyPr wrap="square" rtlCol="0">
            <a:spAutoFit/>
          </a:bodyPr>
          <a:lstStyle/>
          <a:p>
            <a:pPr algn="r"/>
            <a:r>
              <a:rPr lang="en-US" sz="900" dirty="0"/>
              <a:t>Shakopee Aquifer PFAS Distribution: Low PFBA/PFOS Ratio</a:t>
            </a:r>
          </a:p>
        </p:txBody>
      </p:sp>
      <p:sp>
        <p:nvSpPr>
          <p:cNvPr id="171" name="TextBox 170">
            <a:extLst>
              <a:ext uri="{FF2B5EF4-FFF2-40B4-BE49-F238E27FC236}">
                <a16:creationId xmlns:a16="http://schemas.microsoft.com/office/drawing/2014/main" id="{7D5AD7D5-07C0-4E4F-9793-FB442885A3AE}"/>
              </a:ext>
            </a:extLst>
          </p:cNvPr>
          <p:cNvSpPr txBox="1"/>
          <p:nvPr/>
        </p:nvSpPr>
        <p:spPr>
          <a:xfrm>
            <a:off x="4767632" y="5346827"/>
            <a:ext cx="1097965" cy="646331"/>
          </a:xfrm>
          <a:prstGeom prst="rect">
            <a:avLst/>
          </a:prstGeom>
          <a:noFill/>
        </p:spPr>
        <p:txBody>
          <a:bodyPr wrap="square" rtlCol="0">
            <a:spAutoFit/>
          </a:bodyPr>
          <a:lstStyle/>
          <a:p>
            <a:r>
              <a:rPr lang="en-US" sz="900" dirty="0"/>
              <a:t>Surface Water PFAS Distribution: High PFBA/PFOS Ratio</a:t>
            </a:r>
          </a:p>
        </p:txBody>
      </p:sp>
      <p:graphicFrame>
        <p:nvGraphicFramePr>
          <p:cNvPr id="172" name="Chart 171">
            <a:extLst>
              <a:ext uri="{FF2B5EF4-FFF2-40B4-BE49-F238E27FC236}">
                <a16:creationId xmlns:a16="http://schemas.microsoft.com/office/drawing/2014/main" id="{0D2934E5-BE5C-41E0-801A-9890E4B463F5}"/>
              </a:ext>
            </a:extLst>
          </p:cNvPr>
          <p:cNvGraphicFramePr>
            <a:graphicFrameLocks/>
          </p:cNvGraphicFramePr>
          <p:nvPr>
            <p:extLst>
              <p:ext uri="{D42A27DB-BD31-4B8C-83A1-F6EECF244321}">
                <p14:modId xmlns:p14="http://schemas.microsoft.com/office/powerpoint/2010/main" val="2619139596"/>
              </p:ext>
            </p:extLst>
          </p:nvPr>
        </p:nvGraphicFramePr>
        <p:xfrm>
          <a:off x="3384850" y="5980572"/>
          <a:ext cx="594360" cy="59436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73" name="Chart 172">
            <a:extLst>
              <a:ext uri="{FF2B5EF4-FFF2-40B4-BE49-F238E27FC236}">
                <a16:creationId xmlns:a16="http://schemas.microsoft.com/office/drawing/2014/main" id="{EB77A01B-EF98-444F-B649-04562408B7CA}"/>
              </a:ext>
            </a:extLst>
          </p:cNvPr>
          <p:cNvGraphicFramePr>
            <a:graphicFrameLocks/>
          </p:cNvGraphicFramePr>
          <p:nvPr>
            <p:extLst>
              <p:ext uri="{D42A27DB-BD31-4B8C-83A1-F6EECF244321}">
                <p14:modId xmlns:p14="http://schemas.microsoft.com/office/powerpoint/2010/main" val="3379089627"/>
              </p:ext>
            </p:extLst>
          </p:nvPr>
        </p:nvGraphicFramePr>
        <p:xfrm>
          <a:off x="6719164" y="4710577"/>
          <a:ext cx="594360" cy="59436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75" name="Chart 174">
            <a:extLst>
              <a:ext uri="{FF2B5EF4-FFF2-40B4-BE49-F238E27FC236}">
                <a16:creationId xmlns:a16="http://schemas.microsoft.com/office/drawing/2014/main" id="{E475CE30-EBF4-4E40-BA29-069AD6A3BABB}"/>
              </a:ext>
            </a:extLst>
          </p:cNvPr>
          <p:cNvGraphicFramePr>
            <a:graphicFrameLocks/>
          </p:cNvGraphicFramePr>
          <p:nvPr>
            <p:extLst>
              <p:ext uri="{D42A27DB-BD31-4B8C-83A1-F6EECF244321}">
                <p14:modId xmlns:p14="http://schemas.microsoft.com/office/powerpoint/2010/main" val="2237333312"/>
              </p:ext>
            </p:extLst>
          </p:nvPr>
        </p:nvGraphicFramePr>
        <p:xfrm>
          <a:off x="9467787" y="2958038"/>
          <a:ext cx="594360" cy="59436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79" name="Chart 178">
            <a:extLst>
              <a:ext uri="{FF2B5EF4-FFF2-40B4-BE49-F238E27FC236}">
                <a16:creationId xmlns:a16="http://schemas.microsoft.com/office/drawing/2014/main" id="{2239C47C-AE0B-433B-A913-DCB85D5C0155}"/>
              </a:ext>
            </a:extLst>
          </p:cNvPr>
          <p:cNvGraphicFramePr>
            <a:graphicFrameLocks/>
          </p:cNvGraphicFramePr>
          <p:nvPr>
            <p:extLst>
              <p:ext uri="{D42A27DB-BD31-4B8C-83A1-F6EECF244321}">
                <p14:modId xmlns:p14="http://schemas.microsoft.com/office/powerpoint/2010/main" val="205926141"/>
              </p:ext>
            </p:extLst>
          </p:nvPr>
        </p:nvGraphicFramePr>
        <p:xfrm>
          <a:off x="8455247" y="2041823"/>
          <a:ext cx="594360" cy="594360"/>
        </p:xfrm>
        <a:graphic>
          <a:graphicData uri="http://schemas.openxmlformats.org/drawingml/2006/chart">
            <c:chart xmlns:c="http://schemas.openxmlformats.org/drawingml/2006/chart" xmlns:r="http://schemas.openxmlformats.org/officeDocument/2006/relationships" r:id="rId18"/>
          </a:graphicData>
        </a:graphic>
      </p:graphicFrame>
      <p:sp>
        <p:nvSpPr>
          <p:cNvPr id="181" name="TextBox 180">
            <a:extLst>
              <a:ext uri="{FF2B5EF4-FFF2-40B4-BE49-F238E27FC236}">
                <a16:creationId xmlns:a16="http://schemas.microsoft.com/office/drawing/2014/main" id="{9AFCEFAE-EB9A-4386-AD7E-C1DECF474E46}"/>
              </a:ext>
            </a:extLst>
          </p:cNvPr>
          <p:cNvSpPr txBox="1"/>
          <p:nvPr/>
        </p:nvSpPr>
        <p:spPr>
          <a:xfrm>
            <a:off x="4015321" y="6038512"/>
            <a:ext cx="1097965" cy="646331"/>
          </a:xfrm>
          <a:prstGeom prst="rect">
            <a:avLst/>
          </a:prstGeom>
          <a:noFill/>
        </p:spPr>
        <p:txBody>
          <a:bodyPr wrap="square" rtlCol="0">
            <a:spAutoFit/>
          </a:bodyPr>
          <a:lstStyle/>
          <a:p>
            <a:pPr algn="r"/>
            <a:r>
              <a:rPr lang="en-US" sz="900" dirty="0"/>
              <a:t>Surface Water PFAS Distribution: Low PFBA/PFOS Ratio</a:t>
            </a:r>
          </a:p>
        </p:txBody>
      </p:sp>
      <p:graphicFrame>
        <p:nvGraphicFramePr>
          <p:cNvPr id="187" name="Chart 186">
            <a:extLst>
              <a:ext uri="{FF2B5EF4-FFF2-40B4-BE49-F238E27FC236}">
                <a16:creationId xmlns:a16="http://schemas.microsoft.com/office/drawing/2014/main" id="{4750E026-14E8-4D6E-8AE4-44D77D2449A1}"/>
              </a:ext>
            </a:extLst>
          </p:cNvPr>
          <p:cNvGraphicFramePr>
            <a:graphicFrameLocks/>
          </p:cNvGraphicFramePr>
          <p:nvPr>
            <p:extLst>
              <p:ext uri="{D42A27DB-BD31-4B8C-83A1-F6EECF244321}">
                <p14:modId xmlns:p14="http://schemas.microsoft.com/office/powerpoint/2010/main" val="1731929204"/>
              </p:ext>
            </p:extLst>
          </p:nvPr>
        </p:nvGraphicFramePr>
        <p:xfrm>
          <a:off x="5090149" y="6094330"/>
          <a:ext cx="594360" cy="594360"/>
        </p:xfrm>
        <a:graphic>
          <a:graphicData uri="http://schemas.openxmlformats.org/drawingml/2006/chart">
            <c:chart xmlns:c="http://schemas.openxmlformats.org/drawingml/2006/chart" xmlns:r="http://schemas.openxmlformats.org/officeDocument/2006/relationships" r:id="rId19"/>
          </a:graphicData>
        </a:graphic>
      </p:graphicFrame>
      <p:sp>
        <p:nvSpPr>
          <p:cNvPr id="188" name="TextBox 187">
            <a:extLst>
              <a:ext uri="{FF2B5EF4-FFF2-40B4-BE49-F238E27FC236}">
                <a16:creationId xmlns:a16="http://schemas.microsoft.com/office/drawing/2014/main" id="{56B34BCE-22B9-4590-8D68-F6C6B9F15564}"/>
              </a:ext>
            </a:extLst>
          </p:cNvPr>
          <p:cNvSpPr txBox="1"/>
          <p:nvPr/>
        </p:nvSpPr>
        <p:spPr>
          <a:xfrm>
            <a:off x="7802522" y="1899194"/>
            <a:ext cx="992303" cy="246222"/>
          </a:xfrm>
          <a:prstGeom prst="rect">
            <a:avLst/>
          </a:prstGeom>
          <a:noFill/>
          <a:effectLst/>
        </p:spPr>
        <p:txBody>
          <a:bodyPr wrap="square" rtlCol="0">
            <a:spAutoFit/>
          </a:bodyPr>
          <a:lstStyle/>
          <a:p>
            <a:pPr algn="ctr"/>
            <a:r>
              <a:rPr lang="en-US" sz="1000" b="1" dirty="0">
                <a:solidFill>
                  <a:srgbClr val="002060"/>
                </a:solidFill>
                <a:effectLst>
                  <a:glow rad="50800">
                    <a:schemeClr val="bg1"/>
                  </a:glow>
                </a:effectLst>
                <a:latin typeface="Arial" panose="020B0604020202020204" pitchFamily="34" charset="0"/>
                <a:cs typeface="Arial" panose="020B0604020202020204" pitchFamily="34" charset="0"/>
              </a:rPr>
              <a:t>Sunfish Lake</a:t>
            </a:r>
          </a:p>
        </p:txBody>
      </p:sp>
      <p:sp>
        <p:nvSpPr>
          <p:cNvPr id="189" name="TextBox 188">
            <a:extLst>
              <a:ext uri="{FF2B5EF4-FFF2-40B4-BE49-F238E27FC236}">
                <a16:creationId xmlns:a16="http://schemas.microsoft.com/office/drawing/2014/main" id="{CEDD6F2E-A446-43CA-89DE-DE8C4D67918D}"/>
              </a:ext>
            </a:extLst>
          </p:cNvPr>
          <p:cNvSpPr txBox="1"/>
          <p:nvPr/>
        </p:nvSpPr>
        <p:spPr>
          <a:xfrm>
            <a:off x="8751415" y="3078017"/>
            <a:ext cx="992303" cy="246222"/>
          </a:xfrm>
          <a:prstGeom prst="rect">
            <a:avLst/>
          </a:prstGeom>
          <a:noFill/>
          <a:effectLst/>
        </p:spPr>
        <p:txBody>
          <a:bodyPr wrap="square" rtlCol="0">
            <a:spAutoFit/>
          </a:bodyPr>
          <a:lstStyle/>
          <a:p>
            <a:pPr algn="ctr"/>
            <a:r>
              <a:rPr lang="en-US" sz="1000" b="1" dirty="0">
                <a:solidFill>
                  <a:srgbClr val="002060"/>
                </a:solidFill>
                <a:effectLst>
                  <a:glow rad="50800">
                    <a:schemeClr val="bg1"/>
                  </a:glow>
                </a:effectLst>
                <a:latin typeface="Arial" panose="020B0604020202020204" pitchFamily="34" charset="0"/>
                <a:cs typeface="Arial" panose="020B0604020202020204" pitchFamily="34" charset="0"/>
              </a:rPr>
              <a:t>Lake Elmo</a:t>
            </a:r>
          </a:p>
        </p:txBody>
      </p:sp>
      <p:grpSp>
        <p:nvGrpSpPr>
          <p:cNvPr id="22" name="Group 21">
            <a:extLst>
              <a:ext uri="{FF2B5EF4-FFF2-40B4-BE49-F238E27FC236}">
                <a16:creationId xmlns:a16="http://schemas.microsoft.com/office/drawing/2014/main" id="{43448E71-D47B-40DA-87C8-10727C6A11EE}"/>
              </a:ext>
            </a:extLst>
          </p:cNvPr>
          <p:cNvGrpSpPr/>
          <p:nvPr/>
        </p:nvGrpSpPr>
        <p:grpSpPr>
          <a:xfrm>
            <a:off x="6759337" y="5979506"/>
            <a:ext cx="5536125" cy="933359"/>
            <a:chOff x="5851117" y="5979045"/>
            <a:chExt cx="5536125" cy="933359"/>
          </a:xfrm>
        </p:grpSpPr>
        <p:grpSp>
          <p:nvGrpSpPr>
            <p:cNvPr id="174" name="Group 173">
              <a:extLst>
                <a:ext uri="{FF2B5EF4-FFF2-40B4-BE49-F238E27FC236}">
                  <a16:creationId xmlns:a16="http://schemas.microsoft.com/office/drawing/2014/main" id="{EA0C0141-5D82-489C-8E0E-167C6F86D616}"/>
                </a:ext>
              </a:extLst>
            </p:cNvPr>
            <p:cNvGrpSpPr/>
            <p:nvPr/>
          </p:nvGrpSpPr>
          <p:grpSpPr>
            <a:xfrm>
              <a:off x="5851117" y="5988092"/>
              <a:ext cx="4941271" cy="924312"/>
              <a:chOff x="10481784" y="5724082"/>
              <a:chExt cx="4941271" cy="924312"/>
            </a:xfrm>
          </p:grpSpPr>
          <p:grpSp>
            <p:nvGrpSpPr>
              <p:cNvPr id="178" name="Group 177">
                <a:extLst>
                  <a:ext uri="{FF2B5EF4-FFF2-40B4-BE49-F238E27FC236}">
                    <a16:creationId xmlns:a16="http://schemas.microsoft.com/office/drawing/2014/main" id="{23483165-4F5F-4EA7-B080-F48B8A719CFE}"/>
                  </a:ext>
                </a:extLst>
              </p:cNvPr>
              <p:cNvGrpSpPr/>
              <p:nvPr/>
            </p:nvGrpSpPr>
            <p:grpSpPr>
              <a:xfrm>
                <a:off x="10493675" y="5774330"/>
                <a:ext cx="4929380" cy="745916"/>
                <a:chOff x="11300906" y="5807460"/>
                <a:chExt cx="4929380" cy="745916"/>
              </a:xfrm>
            </p:grpSpPr>
            <p:sp>
              <p:nvSpPr>
                <p:cNvPr id="182" name="Rectangle 181">
                  <a:extLst>
                    <a:ext uri="{FF2B5EF4-FFF2-40B4-BE49-F238E27FC236}">
                      <a16:creationId xmlns:a16="http://schemas.microsoft.com/office/drawing/2014/main" id="{510C72D1-FF04-4B59-9D30-C6BE7260E3DF}"/>
                    </a:ext>
                  </a:extLst>
                </p:cNvPr>
                <p:cNvSpPr/>
                <p:nvPr/>
              </p:nvSpPr>
              <p:spPr>
                <a:xfrm>
                  <a:off x="11300906" y="5807460"/>
                  <a:ext cx="4929380" cy="745916"/>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Freeform: Shape 182">
                  <a:extLst>
                    <a:ext uri="{FF2B5EF4-FFF2-40B4-BE49-F238E27FC236}">
                      <a16:creationId xmlns:a16="http://schemas.microsoft.com/office/drawing/2014/main" id="{645E01BD-9C44-4320-821E-37AF5A8E715D}"/>
                    </a:ext>
                  </a:extLst>
                </p:cNvPr>
                <p:cNvSpPr/>
                <p:nvPr/>
              </p:nvSpPr>
              <p:spPr>
                <a:xfrm rot="18805417">
                  <a:off x="11528978" y="6253251"/>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1D1CDC7D-52EF-4893-9EE4-C75C4D11F2AD}"/>
                    </a:ext>
                  </a:extLst>
                </p:cNvPr>
                <p:cNvSpPr/>
                <p:nvPr/>
              </p:nvSpPr>
              <p:spPr>
                <a:xfrm rot="18632375">
                  <a:off x="11544029" y="6007709"/>
                  <a:ext cx="67876" cy="23803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176" name="TextBox 175">
                <a:extLst>
                  <a:ext uri="{FF2B5EF4-FFF2-40B4-BE49-F238E27FC236}">
                    <a16:creationId xmlns:a16="http://schemas.microsoft.com/office/drawing/2014/main" id="{6F9420BA-9460-4055-8E0A-93C3ADAA4749}"/>
                  </a:ext>
                </a:extLst>
              </p:cNvPr>
              <p:cNvSpPr txBox="1"/>
              <p:nvPr/>
            </p:nvSpPr>
            <p:spPr>
              <a:xfrm>
                <a:off x="10567643" y="5724082"/>
                <a:ext cx="1844514" cy="261610"/>
              </a:xfrm>
              <a:prstGeom prst="rect">
                <a:avLst/>
              </a:prstGeom>
              <a:noFill/>
            </p:spPr>
            <p:txBody>
              <a:bodyPr wrap="square" rtlCol="0">
                <a:spAutoFit/>
              </a:bodyPr>
              <a:lstStyle/>
              <a:p>
                <a:r>
                  <a:rPr lang="en-US" sz="1050" b="1" u="sng" dirty="0"/>
                  <a:t>Map Features</a:t>
                </a:r>
              </a:p>
            </p:txBody>
          </p:sp>
          <p:sp>
            <p:nvSpPr>
              <p:cNvPr id="177" name="Rectangle 176">
                <a:extLst>
                  <a:ext uri="{FF2B5EF4-FFF2-40B4-BE49-F238E27FC236}">
                    <a16:creationId xmlns:a16="http://schemas.microsoft.com/office/drawing/2014/main" id="{B2BE11EF-C1CF-4D7D-A3C3-502B47F1CE3F}"/>
                  </a:ext>
                </a:extLst>
              </p:cNvPr>
              <p:cNvSpPr/>
              <p:nvPr/>
            </p:nvSpPr>
            <p:spPr>
              <a:xfrm>
                <a:off x="10481784" y="5830848"/>
                <a:ext cx="2872582" cy="8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050" dirty="0">
                    <a:solidFill>
                      <a:schemeClr val="tx1"/>
                    </a:solidFill>
                  </a:rPr>
                  <a:t>Surface to Ground Infiltration</a:t>
                </a:r>
              </a:p>
              <a:p>
                <a:pPr lvl="1"/>
                <a:endParaRPr lang="en-US" sz="1000" dirty="0">
                  <a:solidFill>
                    <a:schemeClr val="tx1"/>
                  </a:solidFill>
                </a:endParaRPr>
              </a:p>
              <a:p>
                <a:pPr lvl="1"/>
                <a:r>
                  <a:rPr lang="en-US" sz="1050" dirty="0">
                    <a:solidFill>
                      <a:schemeClr val="tx1"/>
                    </a:solidFill>
                  </a:rPr>
                  <a:t>Groundwater Flow Direction (Horizontal)</a:t>
                </a:r>
              </a:p>
            </p:txBody>
          </p:sp>
        </p:grpSp>
        <p:sp>
          <p:nvSpPr>
            <p:cNvPr id="194" name="Freeform: Shape 193">
              <a:extLst>
                <a:ext uri="{FF2B5EF4-FFF2-40B4-BE49-F238E27FC236}">
                  <a16:creationId xmlns:a16="http://schemas.microsoft.com/office/drawing/2014/main" id="{7393937A-2B8B-4D37-B01C-46F32E564121}"/>
                </a:ext>
              </a:extLst>
            </p:cNvPr>
            <p:cNvSpPr/>
            <p:nvPr/>
          </p:nvSpPr>
          <p:spPr>
            <a:xfrm rot="18632375">
              <a:off x="8803514" y="6199147"/>
              <a:ext cx="67876" cy="23803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D10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95" name="Rectangle 194">
              <a:extLst>
                <a:ext uri="{FF2B5EF4-FFF2-40B4-BE49-F238E27FC236}">
                  <a16:creationId xmlns:a16="http://schemas.microsoft.com/office/drawing/2014/main" id="{A972F857-27F4-41E2-82E0-8D48B9508D20}"/>
                </a:ext>
              </a:extLst>
            </p:cNvPr>
            <p:cNvSpPr/>
            <p:nvPr/>
          </p:nvSpPr>
          <p:spPr>
            <a:xfrm>
              <a:off x="8514660" y="5979045"/>
              <a:ext cx="2872582" cy="8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100" dirty="0">
                  <a:solidFill>
                    <a:schemeClr val="tx1"/>
                  </a:solidFill>
                </a:rPr>
                <a:t>Groundwater to Surface </a:t>
              </a:r>
            </a:p>
            <a:p>
              <a:pPr lvl="1"/>
              <a:r>
                <a:rPr lang="en-US" sz="1100" dirty="0">
                  <a:solidFill>
                    <a:schemeClr val="tx1"/>
                  </a:solidFill>
                </a:rPr>
                <a:t>Discharge</a:t>
              </a:r>
            </a:p>
          </p:txBody>
        </p:sp>
      </p:grpSp>
      <p:sp>
        <p:nvSpPr>
          <p:cNvPr id="72" name="Rounded Rectangle 5">
            <a:extLst>
              <a:ext uri="{FF2B5EF4-FFF2-40B4-BE49-F238E27FC236}">
                <a16:creationId xmlns:a16="http://schemas.microsoft.com/office/drawing/2014/main" id="{E79A6C9E-3092-4656-81F4-FA49EC15FA3B}"/>
              </a:ext>
            </a:extLst>
          </p:cNvPr>
          <p:cNvSpPr/>
          <p:nvPr/>
        </p:nvSpPr>
        <p:spPr>
          <a:xfrm>
            <a:off x="55248" y="47271"/>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47736936-B723-4BAB-9EB4-EE4B16846BFE}"/>
              </a:ext>
            </a:extLst>
          </p:cNvPr>
          <p:cNvSpPr/>
          <p:nvPr/>
        </p:nvSpPr>
        <p:spPr>
          <a:xfrm>
            <a:off x="120562" y="62180"/>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01529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4A2A1AE-E0C8-45BD-AE77-39DCC87D72BE}"/>
              </a:ext>
            </a:extLst>
          </p:cNvPr>
          <p:cNvPicPr>
            <a:picLocks noChangeAspect="1"/>
          </p:cNvPicPr>
          <p:nvPr/>
        </p:nvPicPr>
        <p:blipFill rotWithShape="1">
          <a:blip r:embed="rId3"/>
          <a:srcRect l="10879" t="9807" r="39423" b="33421"/>
          <a:stretch/>
        </p:blipFill>
        <p:spPr>
          <a:xfrm>
            <a:off x="218282" y="1009189"/>
            <a:ext cx="6050281" cy="4461761"/>
          </a:xfrm>
          <a:prstGeom prst="rect">
            <a:avLst/>
          </a:prstGeom>
          <a:ln w="38100" cap="sq">
            <a:solidFill>
              <a:srgbClr val="00B0F0"/>
            </a:solidFill>
            <a:prstDash val="solid"/>
            <a:miter lim="800000"/>
          </a:ln>
          <a:effectLst/>
        </p:spPr>
      </p:pic>
      <p:sp>
        <p:nvSpPr>
          <p:cNvPr id="44" name="TextBox 43">
            <a:extLst>
              <a:ext uri="{FF2B5EF4-FFF2-40B4-BE49-F238E27FC236}">
                <a16:creationId xmlns:a16="http://schemas.microsoft.com/office/drawing/2014/main" id="{223A042F-2B7E-407D-9E92-055622C6776E}"/>
              </a:ext>
            </a:extLst>
          </p:cNvPr>
          <p:cNvSpPr txBox="1"/>
          <p:nvPr/>
        </p:nvSpPr>
        <p:spPr>
          <a:xfrm>
            <a:off x="2506141" y="3239902"/>
            <a:ext cx="51945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BS5</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5" name="TextBox 44">
            <a:extLst>
              <a:ext uri="{FF2B5EF4-FFF2-40B4-BE49-F238E27FC236}">
                <a16:creationId xmlns:a16="http://schemas.microsoft.com/office/drawing/2014/main" id="{184264FB-C26E-44A7-8679-5B1F73808DBA}"/>
              </a:ext>
            </a:extLst>
          </p:cNvPr>
          <p:cNvSpPr txBox="1"/>
          <p:nvPr/>
        </p:nvSpPr>
        <p:spPr>
          <a:xfrm>
            <a:off x="3246400" y="4122351"/>
            <a:ext cx="668545"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BS6</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6" name="TextBox 45">
            <a:extLst>
              <a:ext uri="{FF2B5EF4-FFF2-40B4-BE49-F238E27FC236}">
                <a16:creationId xmlns:a16="http://schemas.microsoft.com/office/drawing/2014/main" id="{5E61008E-A5E3-4797-8956-0E06799E82A1}"/>
              </a:ext>
            </a:extLst>
          </p:cNvPr>
          <p:cNvSpPr txBox="1"/>
          <p:nvPr/>
        </p:nvSpPr>
        <p:spPr>
          <a:xfrm>
            <a:off x="2506141" y="4320310"/>
            <a:ext cx="736207"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BS13</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31" name="TextBox 30">
            <a:extLst>
              <a:ext uri="{FF2B5EF4-FFF2-40B4-BE49-F238E27FC236}">
                <a16:creationId xmlns:a16="http://schemas.microsoft.com/office/drawing/2014/main" id="{4F7886C0-41B2-4473-9372-76FBF67574A1}"/>
              </a:ext>
            </a:extLst>
          </p:cNvPr>
          <p:cNvSpPr txBox="1"/>
          <p:nvPr/>
        </p:nvSpPr>
        <p:spPr>
          <a:xfrm>
            <a:off x="9091564" y="6015000"/>
            <a:ext cx="1192955" cy="230832"/>
          </a:xfrm>
          <a:prstGeom prst="rect">
            <a:avLst/>
          </a:prstGeom>
          <a:noFill/>
          <a:scene3d>
            <a:camera prst="perspectiveContrastingRightFacing">
              <a:rot lat="623785" lon="18963666" rev="21594000"/>
            </a:camera>
            <a:lightRig rig="threePt" dir="t"/>
          </a:scene3d>
        </p:spPr>
        <p:txBody>
          <a:bodyPr wrap="none" rtlCol="0">
            <a:spAutoFit/>
          </a:bodyPr>
          <a:lstStyle>
            <a:defPPr>
              <a:defRPr lang="en-US"/>
            </a:defPPr>
            <a:lvl1pPr algn="ctr">
              <a:defRPr sz="800">
                <a:solidFill>
                  <a:schemeClr val="bg1"/>
                </a:solidFill>
                <a:latin typeface="Arial" panose="020B0604020202020204" pitchFamily="34" charset="0"/>
                <a:cs typeface="Arial" panose="020B0604020202020204" pitchFamily="34" charset="0"/>
              </a:defRPr>
            </a:lvl1pPr>
          </a:lstStyle>
          <a:p>
            <a:r>
              <a:rPr lang="en-US" dirty="0"/>
              <a:t>JORDAN FORMATION</a:t>
            </a:r>
          </a:p>
        </p:txBody>
      </p:sp>
      <p:sp>
        <p:nvSpPr>
          <p:cNvPr id="32" name="TextBox 31">
            <a:extLst>
              <a:ext uri="{FF2B5EF4-FFF2-40B4-BE49-F238E27FC236}">
                <a16:creationId xmlns:a16="http://schemas.microsoft.com/office/drawing/2014/main" id="{C613B02F-750D-4295-9178-753C39547EF3}"/>
              </a:ext>
            </a:extLst>
          </p:cNvPr>
          <p:cNvSpPr txBox="1"/>
          <p:nvPr/>
        </p:nvSpPr>
        <p:spPr>
          <a:xfrm>
            <a:off x="9091564" y="6202911"/>
            <a:ext cx="1495922" cy="230832"/>
          </a:xfrm>
          <a:prstGeom prst="rect">
            <a:avLst/>
          </a:prstGeom>
          <a:noFill/>
          <a:scene3d>
            <a:camera prst="perspectiveContrastingRightFacing">
              <a:rot lat="623785" lon="18963666" rev="21594000"/>
            </a:camera>
            <a:lightRig rig="threePt" dir="t"/>
          </a:scene3d>
        </p:spPr>
        <p:txBody>
          <a:bodyPr wrap="none" rtlCol="0">
            <a:spAutoFit/>
          </a:bodyPr>
          <a:lstStyle>
            <a:defPPr>
              <a:defRPr lang="en-US"/>
            </a:defPPr>
            <a:lvl1pPr algn="ctr">
              <a:defRPr sz="800">
                <a:solidFill>
                  <a:schemeClr val="bg1"/>
                </a:solidFill>
                <a:latin typeface="Arial" panose="020B0604020202020204" pitchFamily="34" charset="0"/>
                <a:cs typeface="Arial" panose="020B0604020202020204" pitchFamily="34" charset="0"/>
              </a:defRPr>
            </a:lvl1pPr>
          </a:lstStyle>
          <a:p>
            <a:r>
              <a:rPr lang="en-US" dirty="0"/>
              <a:t>ST. LAWRENCE FORMATION</a:t>
            </a:r>
          </a:p>
        </p:txBody>
      </p:sp>
      <p:sp>
        <p:nvSpPr>
          <p:cNvPr id="33" name="TextBox 32">
            <a:extLst>
              <a:ext uri="{FF2B5EF4-FFF2-40B4-BE49-F238E27FC236}">
                <a16:creationId xmlns:a16="http://schemas.microsoft.com/office/drawing/2014/main" id="{4E960BCC-A6F6-49B5-8EBE-C4DA05279AC9}"/>
              </a:ext>
            </a:extLst>
          </p:cNvPr>
          <p:cNvSpPr txBox="1"/>
          <p:nvPr/>
        </p:nvSpPr>
        <p:spPr>
          <a:xfrm>
            <a:off x="9168031" y="6488865"/>
            <a:ext cx="1164101" cy="230832"/>
          </a:xfrm>
          <a:prstGeom prst="rect">
            <a:avLst/>
          </a:prstGeom>
          <a:noFill/>
          <a:scene3d>
            <a:camera prst="perspectiveContrastingRightFacing">
              <a:rot lat="623785" lon="18963666" rev="21594000"/>
            </a:camera>
            <a:lightRig rig="threePt" dir="t"/>
          </a:scene3d>
        </p:spPr>
        <p:txBody>
          <a:bodyPr wrap="none" rtlCol="0">
            <a:spAutoFit/>
          </a:bodyPr>
          <a:lstStyle>
            <a:defPPr>
              <a:defRPr lang="en-US"/>
            </a:defPPr>
            <a:lvl1pPr algn="ctr">
              <a:defRPr sz="800">
                <a:solidFill>
                  <a:schemeClr val="bg1"/>
                </a:solidFill>
                <a:latin typeface="Arial" panose="020B0604020202020204" pitchFamily="34" charset="0"/>
                <a:cs typeface="Arial" panose="020B0604020202020204" pitchFamily="34" charset="0"/>
              </a:defRPr>
            </a:lvl1pPr>
          </a:lstStyle>
          <a:p>
            <a:r>
              <a:rPr lang="en-US" dirty="0"/>
              <a:t>TUNNEL CITY GROUP</a:t>
            </a:r>
          </a:p>
        </p:txBody>
      </p:sp>
      <p:sp>
        <p:nvSpPr>
          <p:cNvPr id="21" name="Oval 20">
            <a:extLst>
              <a:ext uri="{FF2B5EF4-FFF2-40B4-BE49-F238E27FC236}">
                <a16:creationId xmlns:a16="http://schemas.microsoft.com/office/drawing/2014/main" id="{8D3D8F22-2D3F-4443-83FD-C26DDE43B788}"/>
              </a:ext>
            </a:extLst>
          </p:cNvPr>
          <p:cNvSpPr/>
          <p:nvPr/>
        </p:nvSpPr>
        <p:spPr>
          <a:xfrm>
            <a:off x="2874245" y="3461702"/>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Oval 29">
            <a:extLst>
              <a:ext uri="{FF2B5EF4-FFF2-40B4-BE49-F238E27FC236}">
                <a16:creationId xmlns:a16="http://schemas.microsoft.com/office/drawing/2014/main" id="{1AF60188-14F9-4740-B313-ABC8D76B237C}"/>
              </a:ext>
            </a:extLst>
          </p:cNvPr>
          <p:cNvSpPr/>
          <p:nvPr/>
        </p:nvSpPr>
        <p:spPr>
          <a:xfrm>
            <a:off x="3460629" y="4016344"/>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03328CDB-DC92-428F-B89C-B6DA21796D07}"/>
              </a:ext>
            </a:extLst>
          </p:cNvPr>
          <p:cNvSpPr/>
          <p:nvPr/>
        </p:nvSpPr>
        <p:spPr>
          <a:xfrm>
            <a:off x="2510275" y="4190558"/>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35" name="Chart 34">
            <a:extLst>
              <a:ext uri="{FF2B5EF4-FFF2-40B4-BE49-F238E27FC236}">
                <a16:creationId xmlns:a16="http://schemas.microsoft.com/office/drawing/2014/main" id="{FEDDB1F5-CB95-468E-A1A6-9813C3C6805F}"/>
              </a:ext>
            </a:extLst>
          </p:cNvPr>
          <p:cNvGraphicFramePr>
            <a:graphicFrameLocks/>
          </p:cNvGraphicFramePr>
          <p:nvPr/>
        </p:nvGraphicFramePr>
        <p:xfrm>
          <a:off x="6486844" y="1057128"/>
          <a:ext cx="5327729" cy="2912851"/>
        </p:xfrm>
        <a:graphic>
          <a:graphicData uri="http://schemas.openxmlformats.org/drawingml/2006/chart">
            <c:chart xmlns:c="http://schemas.openxmlformats.org/drawingml/2006/chart" xmlns:r="http://schemas.openxmlformats.org/officeDocument/2006/relationships" r:id="rId4"/>
          </a:graphicData>
        </a:graphic>
      </p:graphicFrame>
      <p:pic>
        <p:nvPicPr>
          <p:cNvPr id="36" name="Picture 35">
            <a:extLst>
              <a:ext uri="{FF2B5EF4-FFF2-40B4-BE49-F238E27FC236}">
                <a16:creationId xmlns:a16="http://schemas.microsoft.com/office/drawing/2014/main" id="{BEFC92D4-78FC-42B8-895F-C6C0ED647924}"/>
              </a:ext>
            </a:extLst>
          </p:cNvPr>
          <p:cNvPicPr>
            <a:picLocks noChangeAspect="1"/>
          </p:cNvPicPr>
          <p:nvPr/>
        </p:nvPicPr>
        <p:blipFill rotWithShape="1">
          <a:blip r:embed="rId5"/>
          <a:srcRect l="13498" t="37979" b="5824"/>
          <a:stretch/>
        </p:blipFill>
        <p:spPr>
          <a:xfrm>
            <a:off x="6403780" y="4182735"/>
            <a:ext cx="5600592" cy="2425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8" name="TextBox 47">
            <a:extLst>
              <a:ext uri="{FF2B5EF4-FFF2-40B4-BE49-F238E27FC236}">
                <a16:creationId xmlns:a16="http://schemas.microsoft.com/office/drawing/2014/main" id="{B84F7385-3598-4A86-9552-D1A47F131E9E}"/>
              </a:ext>
            </a:extLst>
          </p:cNvPr>
          <p:cNvSpPr txBox="1"/>
          <p:nvPr/>
        </p:nvSpPr>
        <p:spPr>
          <a:xfrm>
            <a:off x="9668178" y="5226304"/>
            <a:ext cx="800219" cy="338554"/>
          </a:xfrm>
          <a:prstGeom prst="rect">
            <a:avLst/>
          </a:prstGeom>
          <a:noFill/>
          <a:scene3d>
            <a:camera prst="perspectiveContrastingRightFacing">
              <a:rot lat="623785" lon="18963666" rev="21594000"/>
            </a:camera>
            <a:lightRig rig="threePt" dir="t"/>
          </a:scene3d>
        </p:spPr>
        <p:txBody>
          <a:bodyPr wrap="square" rtlCol="0">
            <a:spAutoFit/>
          </a:bodyPr>
          <a:lstStyle>
            <a:defPPr>
              <a:defRPr lang="en-US"/>
            </a:defPPr>
            <a:lvl1pPr>
              <a:defRPr sz="900"/>
            </a:lvl1pPr>
          </a:lstStyle>
          <a:p>
            <a:pPr algn="ctr"/>
            <a:r>
              <a:rPr lang="en-US" sz="800" dirty="0">
                <a:solidFill>
                  <a:schemeClr val="bg1"/>
                </a:solidFill>
                <a:latin typeface="Arial" panose="020B0604020202020204" pitchFamily="34" charset="0"/>
                <a:cs typeface="Arial" panose="020B0604020202020204" pitchFamily="34" charset="0"/>
              </a:rPr>
              <a:t>SHAKOPEE </a:t>
            </a:r>
          </a:p>
          <a:p>
            <a:pPr algn="ctr"/>
            <a:r>
              <a:rPr lang="en-US" sz="800" dirty="0">
                <a:solidFill>
                  <a:schemeClr val="bg1"/>
                </a:solidFill>
                <a:latin typeface="Arial" panose="020B0604020202020204" pitchFamily="34" charset="0"/>
                <a:cs typeface="Arial" panose="020B0604020202020204" pitchFamily="34" charset="0"/>
              </a:rPr>
              <a:t>AQUIFER</a:t>
            </a:r>
          </a:p>
        </p:txBody>
      </p:sp>
      <p:sp>
        <p:nvSpPr>
          <p:cNvPr id="52" name="TextBox 51">
            <a:extLst>
              <a:ext uri="{FF2B5EF4-FFF2-40B4-BE49-F238E27FC236}">
                <a16:creationId xmlns:a16="http://schemas.microsoft.com/office/drawing/2014/main" id="{C1107CBE-9A15-4DBD-8665-C216EF1CB142}"/>
              </a:ext>
            </a:extLst>
          </p:cNvPr>
          <p:cNvSpPr txBox="1"/>
          <p:nvPr/>
        </p:nvSpPr>
        <p:spPr>
          <a:xfrm>
            <a:off x="9494856" y="5470950"/>
            <a:ext cx="1130438" cy="338554"/>
          </a:xfrm>
          <a:prstGeom prst="rect">
            <a:avLst/>
          </a:prstGeom>
          <a:noFill/>
          <a:scene3d>
            <a:camera prst="perspectiveContrastingRightFacing">
              <a:rot lat="623785" lon="18963666" rev="21594000"/>
            </a:camera>
            <a:lightRig rig="threePt" dir="t"/>
          </a:scene3d>
        </p:spPr>
        <p:txBody>
          <a:bodyPr wrap="square" rtlCol="0">
            <a:spAutoFit/>
          </a:bodyPr>
          <a:lstStyle>
            <a:defPPr>
              <a:defRPr lang="en-US"/>
            </a:defPPr>
            <a:lvl1pPr algn="ctr">
              <a:defRPr sz="800">
                <a:solidFill>
                  <a:schemeClr val="bg1"/>
                </a:solidFill>
                <a:latin typeface="Arial" panose="020B0604020202020204" pitchFamily="34" charset="0"/>
                <a:cs typeface="Arial" panose="020B0604020202020204" pitchFamily="34" charset="0"/>
              </a:defRPr>
            </a:lvl1pPr>
          </a:lstStyle>
          <a:p>
            <a:r>
              <a:rPr lang="en-US" dirty="0"/>
              <a:t>ONEOTA AQUITARD</a:t>
            </a:r>
          </a:p>
        </p:txBody>
      </p:sp>
      <p:sp>
        <p:nvSpPr>
          <p:cNvPr id="53" name="TextBox 52">
            <a:extLst>
              <a:ext uri="{FF2B5EF4-FFF2-40B4-BE49-F238E27FC236}">
                <a16:creationId xmlns:a16="http://schemas.microsoft.com/office/drawing/2014/main" id="{37BF21BA-88C2-4F9D-935B-0146969D0136}"/>
              </a:ext>
            </a:extLst>
          </p:cNvPr>
          <p:cNvSpPr txBox="1"/>
          <p:nvPr/>
        </p:nvSpPr>
        <p:spPr>
          <a:xfrm>
            <a:off x="9463597" y="5766860"/>
            <a:ext cx="1192955" cy="215444"/>
          </a:xfrm>
          <a:prstGeom prst="rect">
            <a:avLst/>
          </a:prstGeom>
          <a:noFill/>
          <a:scene3d>
            <a:camera prst="perspectiveContrastingRightFacing">
              <a:rot lat="623785" lon="18963666" rev="21594000"/>
            </a:camera>
            <a:lightRig rig="threePt" dir="t"/>
          </a:scene3d>
        </p:spPr>
        <p:txBody>
          <a:bodyPr wrap="square" rtlCol="0">
            <a:spAutoFit/>
          </a:bodyPr>
          <a:lstStyle>
            <a:defPPr>
              <a:defRPr lang="en-US"/>
            </a:defPPr>
            <a:lvl1pPr algn="ctr">
              <a:defRPr sz="800">
                <a:solidFill>
                  <a:schemeClr val="bg1"/>
                </a:solidFill>
                <a:latin typeface="Arial" panose="020B0604020202020204" pitchFamily="34" charset="0"/>
                <a:cs typeface="Arial" panose="020B0604020202020204" pitchFamily="34" charset="0"/>
              </a:defRPr>
            </a:lvl1pPr>
          </a:lstStyle>
          <a:p>
            <a:r>
              <a:rPr lang="en-US" dirty="0"/>
              <a:t>JORDAN AQUIFER</a:t>
            </a:r>
          </a:p>
        </p:txBody>
      </p:sp>
      <p:sp>
        <p:nvSpPr>
          <p:cNvPr id="54" name="TextBox 53">
            <a:extLst>
              <a:ext uri="{FF2B5EF4-FFF2-40B4-BE49-F238E27FC236}">
                <a16:creationId xmlns:a16="http://schemas.microsoft.com/office/drawing/2014/main" id="{EB8D2522-E965-46C0-B04F-0BFA51FA5829}"/>
              </a:ext>
            </a:extLst>
          </p:cNvPr>
          <p:cNvSpPr txBox="1"/>
          <p:nvPr/>
        </p:nvSpPr>
        <p:spPr>
          <a:xfrm>
            <a:off x="9213955" y="6007200"/>
            <a:ext cx="1889712" cy="215444"/>
          </a:xfrm>
          <a:prstGeom prst="rect">
            <a:avLst/>
          </a:prstGeom>
          <a:noFill/>
          <a:scene3d>
            <a:camera prst="perspectiveContrastingRightFacing">
              <a:rot lat="623785" lon="18963666" rev="21594000"/>
            </a:camera>
            <a:lightRig rig="threePt" dir="t"/>
          </a:scene3d>
        </p:spPr>
        <p:txBody>
          <a:bodyPr wrap="square" rtlCol="0">
            <a:spAutoFit/>
          </a:bodyPr>
          <a:lstStyle>
            <a:defPPr>
              <a:defRPr lang="en-US"/>
            </a:defPPr>
            <a:lvl1pPr algn="ctr">
              <a:defRPr sz="800">
                <a:solidFill>
                  <a:schemeClr val="bg1"/>
                </a:solidFill>
                <a:latin typeface="Arial" panose="020B0604020202020204" pitchFamily="34" charset="0"/>
                <a:cs typeface="Arial" panose="020B0604020202020204" pitchFamily="34" charset="0"/>
              </a:defRPr>
            </a:lvl1pPr>
          </a:lstStyle>
          <a:p>
            <a:r>
              <a:rPr lang="en-US" dirty="0"/>
              <a:t>ST. LAWRENCE AQUITARD</a:t>
            </a:r>
          </a:p>
        </p:txBody>
      </p:sp>
      <p:sp>
        <p:nvSpPr>
          <p:cNvPr id="55" name="TextBox 54">
            <a:extLst>
              <a:ext uri="{FF2B5EF4-FFF2-40B4-BE49-F238E27FC236}">
                <a16:creationId xmlns:a16="http://schemas.microsoft.com/office/drawing/2014/main" id="{AC1870EF-32B3-4B35-B90B-56C91B1C9A02}"/>
              </a:ext>
            </a:extLst>
          </p:cNvPr>
          <p:cNvSpPr txBox="1"/>
          <p:nvPr/>
        </p:nvSpPr>
        <p:spPr>
          <a:xfrm>
            <a:off x="9524528" y="6249361"/>
            <a:ext cx="1164101" cy="338554"/>
          </a:xfrm>
          <a:prstGeom prst="rect">
            <a:avLst/>
          </a:prstGeom>
          <a:noFill/>
          <a:scene3d>
            <a:camera prst="perspectiveContrastingRightFacing">
              <a:rot lat="623785" lon="18963666" rev="21594000"/>
            </a:camera>
            <a:lightRig rig="threePt" dir="t"/>
          </a:scene3d>
        </p:spPr>
        <p:txBody>
          <a:bodyPr wrap="square" rtlCol="0">
            <a:spAutoFit/>
          </a:bodyPr>
          <a:lstStyle>
            <a:defPPr>
              <a:defRPr lang="en-US"/>
            </a:defPPr>
            <a:lvl1pPr algn="ctr">
              <a:defRPr sz="800">
                <a:solidFill>
                  <a:schemeClr val="bg1"/>
                </a:solidFill>
                <a:latin typeface="Arial" panose="020B0604020202020204" pitchFamily="34" charset="0"/>
                <a:cs typeface="Arial" panose="020B0604020202020204" pitchFamily="34" charset="0"/>
              </a:defRPr>
            </a:lvl1pPr>
          </a:lstStyle>
          <a:p>
            <a:r>
              <a:rPr lang="en-US" dirty="0"/>
              <a:t>TUNNEL CITY GROUP</a:t>
            </a:r>
          </a:p>
        </p:txBody>
      </p:sp>
      <p:cxnSp>
        <p:nvCxnSpPr>
          <p:cNvPr id="63" name="Straight Arrow Connector 62">
            <a:extLst>
              <a:ext uri="{FF2B5EF4-FFF2-40B4-BE49-F238E27FC236}">
                <a16:creationId xmlns:a16="http://schemas.microsoft.com/office/drawing/2014/main" id="{60E7620C-3FCF-46CA-86C2-3B83CA3F6B4B}"/>
              </a:ext>
            </a:extLst>
          </p:cNvPr>
          <p:cNvCxnSpPr>
            <a:cxnSpLocks/>
          </p:cNvCxnSpPr>
          <p:nvPr/>
        </p:nvCxnSpPr>
        <p:spPr>
          <a:xfrm flipH="1">
            <a:off x="7610531" y="6270057"/>
            <a:ext cx="769153" cy="17424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0FFD997-2D09-434D-AAFA-05F82EE7FD34}"/>
              </a:ext>
            </a:extLst>
          </p:cNvPr>
          <p:cNvCxnSpPr>
            <a:cxnSpLocks/>
          </p:cNvCxnSpPr>
          <p:nvPr/>
        </p:nvCxnSpPr>
        <p:spPr>
          <a:xfrm flipH="1">
            <a:off x="7418877" y="5882459"/>
            <a:ext cx="594006" cy="17298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3725BA3-E725-4E70-8E27-31A67D1ECE92}"/>
              </a:ext>
            </a:extLst>
          </p:cNvPr>
          <p:cNvSpPr txBox="1"/>
          <p:nvPr/>
        </p:nvSpPr>
        <p:spPr>
          <a:xfrm>
            <a:off x="10743278" y="5253781"/>
            <a:ext cx="952590" cy="553998"/>
          </a:xfrm>
          <a:prstGeom prst="rect">
            <a:avLst/>
          </a:prstGeom>
          <a:noFill/>
          <a:scene3d>
            <a:camera prst="perspectiveContrastingRightFacing">
              <a:rot lat="623785" lon="18963666" rev="21594000"/>
            </a:camera>
            <a:lightRig rig="threePt" dir="t"/>
          </a:scene3d>
        </p:spPr>
        <p:txBody>
          <a:bodyPr wrap="square" rtlCol="0">
            <a:spAutoFit/>
          </a:bodyPr>
          <a:lstStyle>
            <a:defPPr>
              <a:defRPr lang="en-US"/>
            </a:defPPr>
            <a:lvl1pPr>
              <a:defRPr sz="900">
                <a:solidFill>
                  <a:schemeClr val="bg1"/>
                </a:solidFill>
              </a:defRPr>
            </a:lvl1pPr>
          </a:lstStyle>
          <a:p>
            <a:r>
              <a:rPr lang="en-US" sz="1000" b="1" dirty="0">
                <a:latin typeface="Arial" panose="020B0604020202020204" pitchFamily="34" charset="0"/>
                <a:cs typeface="Arial" panose="020B0604020202020204" pitchFamily="34" charset="0"/>
              </a:rPr>
              <a:t>BURIED </a:t>
            </a:r>
          </a:p>
          <a:p>
            <a:r>
              <a:rPr lang="en-US" sz="1000" b="1" dirty="0">
                <a:latin typeface="Arial" panose="020B0604020202020204" pitchFamily="34" charset="0"/>
                <a:cs typeface="Arial" panose="020B0604020202020204" pitchFamily="34" charset="0"/>
              </a:rPr>
              <a:t>BEDROCK </a:t>
            </a:r>
          </a:p>
          <a:p>
            <a:r>
              <a:rPr lang="en-US" sz="1000" b="1" dirty="0">
                <a:latin typeface="Arial" panose="020B0604020202020204" pitchFamily="34" charset="0"/>
                <a:cs typeface="Arial" panose="020B0604020202020204" pitchFamily="34" charset="0"/>
              </a:rPr>
              <a:t>VALLEY</a:t>
            </a:r>
          </a:p>
        </p:txBody>
      </p:sp>
      <p:sp>
        <p:nvSpPr>
          <p:cNvPr id="74" name="TextBox 73">
            <a:extLst>
              <a:ext uri="{FF2B5EF4-FFF2-40B4-BE49-F238E27FC236}">
                <a16:creationId xmlns:a16="http://schemas.microsoft.com/office/drawing/2014/main" id="{836F9984-4609-4F8C-A98A-1F4283FD9235}"/>
              </a:ext>
            </a:extLst>
          </p:cNvPr>
          <p:cNvSpPr txBox="1"/>
          <p:nvPr/>
        </p:nvSpPr>
        <p:spPr>
          <a:xfrm>
            <a:off x="10428565" y="1667923"/>
            <a:ext cx="1164933" cy="73866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BS6:</a:t>
            </a:r>
          </a:p>
          <a:p>
            <a:pPr algn="ct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Post-Bedrock Valley</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75" name="TextBox 74">
            <a:extLst>
              <a:ext uri="{FF2B5EF4-FFF2-40B4-BE49-F238E27FC236}">
                <a16:creationId xmlns:a16="http://schemas.microsoft.com/office/drawing/2014/main" id="{DB2459F2-F744-437B-9205-583F0942E674}"/>
              </a:ext>
            </a:extLst>
          </p:cNvPr>
          <p:cNvSpPr txBox="1"/>
          <p:nvPr/>
        </p:nvSpPr>
        <p:spPr>
          <a:xfrm>
            <a:off x="7251495" y="1667923"/>
            <a:ext cx="1196618" cy="73866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BS5:</a:t>
            </a:r>
          </a:p>
          <a:p>
            <a:pPr algn="ct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Pre-Bedrock Valley</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76" name="TextBox 75">
            <a:extLst>
              <a:ext uri="{FF2B5EF4-FFF2-40B4-BE49-F238E27FC236}">
                <a16:creationId xmlns:a16="http://schemas.microsoft.com/office/drawing/2014/main" id="{43CB1DF8-DB23-435C-A231-6DFE0D57C92C}"/>
              </a:ext>
            </a:extLst>
          </p:cNvPr>
          <p:cNvSpPr txBox="1"/>
          <p:nvPr/>
        </p:nvSpPr>
        <p:spPr>
          <a:xfrm>
            <a:off x="8698612" y="1459803"/>
            <a:ext cx="998880" cy="73866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BS13 Bedrock Valley</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cxnSp>
        <p:nvCxnSpPr>
          <p:cNvPr id="78" name="Straight Connector 77">
            <a:extLst>
              <a:ext uri="{FF2B5EF4-FFF2-40B4-BE49-F238E27FC236}">
                <a16:creationId xmlns:a16="http://schemas.microsoft.com/office/drawing/2014/main" id="{6702383C-AE46-4B13-A655-86DEF6059867}"/>
              </a:ext>
            </a:extLst>
          </p:cNvPr>
          <p:cNvCxnSpPr>
            <a:cxnSpLocks/>
          </p:cNvCxnSpPr>
          <p:nvPr/>
        </p:nvCxnSpPr>
        <p:spPr>
          <a:xfrm>
            <a:off x="8636000" y="1541001"/>
            <a:ext cx="0" cy="16357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A3531A4-4C5A-4F63-96FC-8085CD5CB6D4}"/>
              </a:ext>
            </a:extLst>
          </p:cNvPr>
          <p:cNvCxnSpPr>
            <a:cxnSpLocks/>
          </p:cNvCxnSpPr>
          <p:nvPr/>
        </p:nvCxnSpPr>
        <p:spPr>
          <a:xfrm>
            <a:off x="10168337" y="1541001"/>
            <a:ext cx="0" cy="16357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B139034B-BFFF-4713-B362-1FFAFB464016}"/>
              </a:ext>
            </a:extLst>
          </p:cNvPr>
          <p:cNvSpPr/>
          <p:nvPr/>
        </p:nvSpPr>
        <p:spPr>
          <a:xfrm>
            <a:off x="10158811" y="5058709"/>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Oval 81">
            <a:extLst>
              <a:ext uri="{FF2B5EF4-FFF2-40B4-BE49-F238E27FC236}">
                <a16:creationId xmlns:a16="http://schemas.microsoft.com/office/drawing/2014/main" id="{C0A7582D-42CE-4618-B299-2464C8B09E4E}"/>
              </a:ext>
            </a:extLst>
          </p:cNvPr>
          <p:cNvSpPr/>
          <p:nvPr/>
        </p:nvSpPr>
        <p:spPr>
          <a:xfrm>
            <a:off x="10728308" y="5206034"/>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Oval 82">
            <a:extLst>
              <a:ext uri="{FF2B5EF4-FFF2-40B4-BE49-F238E27FC236}">
                <a16:creationId xmlns:a16="http://schemas.microsoft.com/office/drawing/2014/main" id="{A2307EB5-2324-4B85-80F6-07A8D2527606}"/>
              </a:ext>
            </a:extLst>
          </p:cNvPr>
          <p:cNvSpPr/>
          <p:nvPr/>
        </p:nvSpPr>
        <p:spPr>
          <a:xfrm>
            <a:off x="11200872" y="4787907"/>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6" name="Group 346">
            <a:extLst>
              <a:ext uri="{FF2B5EF4-FFF2-40B4-BE49-F238E27FC236}">
                <a16:creationId xmlns:a16="http://schemas.microsoft.com/office/drawing/2014/main" id="{F667E869-8630-46C2-AE96-6B49228284C0}"/>
              </a:ext>
            </a:extLst>
          </p:cNvPr>
          <p:cNvGrpSpPr>
            <a:grpSpLocks/>
          </p:cNvGrpSpPr>
          <p:nvPr/>
        </p:nvGrpSpPr>
        <p:grpSpPr bwMode="auto">
          <a:xfrm>
            <a:off x="36157" y="672478"/>
            <a:ext cx="12091385" cy="6152864"/>
            <a:chOff x="462722" y="2651942"/>
            <a:chExt cx="7010400" cy="8311238"/>
          </a:xfrm>
        </p:grpSpPr>
        <p:sp>
          <p:nvSpPr>
            <p:cNvPr id="87" name="Round Same Side Corner Rectangle 347">
              <a:extLst>
                <a:ext uri="{FF2B5EF4-FFF2-40B4-BE49-F238E27FC236}">
                  <a16:creationId xmlns:a16="http://schemas.microsoft.com/office/drawing/2014/main" id="{ECE5F637-1AF2-41C7-A53D-A59517D610BE}"/>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88" name="Round Same Side Corner Rectangle 348">
              <a:extLst>
                <a:ext uri="{FF2B5EF4-FFF2-40B4-BE49-F238E27FC236}">
                  <a16:creationId xmlns:a16="http://schemas.microsoft.com/office/drawing/2014/main" id="{DB29C924-193B-44EB-BDDC-FDAFCC9C89FE}"/>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A Closer Look: Groundwater Results and the Bedrock Valley</a:t>
              </a:r>
            </a:p>
          </p:txBody>
        </p:sp>
      </p:grpSp>
      <p:sp>
        <p:nvSpPr>
          <p:cNvPr id="89" name="Rounded Rectangle 5">
            <a:extLst>
              <a:ext uri="{FF2B5EF4-FFF2-40B4-BE49-F238E27FC236}">
                <a16:creationId xmlns:a16="http://schemas.microsoft.com/office/drawing/2014/main" id="{0C0010C3-2EFC-465F-8E8F-F56AC00856A9}"/>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1" name="Rounded Rectangle 5">
            <a:extLst>
              <a:ext uri="{FF2B5EF4-FFF2-40B4-BE49-F238E27FC236}">
                <a16:creationId xmlns:a16="http://schemas.microsoft.com/office/drawing/2014/main" id="{8F82C6E4-7F7B-45AA-AA9D-400261B704FE}"/>
              </a:ext>
            </a:extLst>
          </p:cNvPr>
          <p:cNvSpPr/>
          <p:nvPr/>
        </p:nvSpPr>
        <p:spPr>
          <a:xfrm>
            <a:off x="6450688" y="4198862"/>
            <a:ext cx="2604311" cy="32813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Geologic 3D Model: Beta Site Locations Relative to Bedrock Valley</a:t>
            </a:r>
          </a:p>
        </p:txBody>
      </p:sp>
      <p:sp>
        <p:nvSpPr>
          <p:cNvPr id="67" name="Rounded Rectangle 5">
            <a:extLst>
              <a:ext uri="{FF2B5EF4-FFF2-40B4-BE49-F238E27FC236}">
                <a16:creationId xmlns:a16="http://schemas.microsoft.com/office/drawing/2014/main" id="{FB701AA0-65D7-4DEE-BCBE-11682D4852F7}"/>
              </a:ext>
            </a:extLst>
          </p:cNvPr>
          <p:cNvSpPr/>
          <p:nvPr/>
        </p:nvSpPr>
        <p:spPr>
          <a:xfrm>
            <a:off x="3358324" y="1032342"/>
            <a:ext cx="2872140" cy="328138"/>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Leapfrog Modeled Plume Map: PFOS in Groundwater</a:t>
            </a:r>
          </a:p>
        </p:txBody>
      </p:sp>
      <p:sp>
        <p:nvSpPr>
          <p:cNvPr id="68" name="TextBox 67">
            <a:extLst>
              <a:ext uri="{FF2B5EF4-FFF2-40B4-BE49-F238E27FC236}">
                <a16:creationId xmlns:a16="http://schemas.microsoft.com/office/drawing/2014/main" id="{564927C1-ADF0-4D33-8F06-08D8FC0455DB}"/>
              </a:ext>
            </a:extLst>
          </p:cNvPr>
          <p:cNvSpPr txBox="1"/>
          <p:nvPr/>
        </p:nvSpPr>
        <p:spPr>
          <a:xfrm>
            <a:off x="11146028" y="4506137"/>
            <a:ext cx="498929"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BS6</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69" name="TextBox 68">
            <a:extLst>
              <a:ext uri="{FF2B5EF4-FFF2-40B4-BE49-F238E27FC236}">
                <a16:creationId xmlns:a16="http://schemas.microsoft.com/office/drawing/2014/main" id="{D9290124-12D1-4A43-8623-2DB61A5F5224}"/>
              </a:ext>
            </a:extLst>
          </p:cNvPr>
          <p:cNvSpPr txBox="1"/>
          <p:nvPr/>
        </p:nvSpPr>
        <p:spPr>
          <a:xfrm>
            <a:off x="9843098" y="4782162"/>
            <a:ext cx="668545"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BS5</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70" name="TextBox 69">
            <a:extLst>
              <a:ext uri="{FF2B5EF4-FFF2-40B4-BE49-F238E27FC236}">
                <a16:creationId xmlns:a16="http://schemas.microsoft.com/office/drawing/2014/main" id="{99E63866-7927-4539-8126-2D02ACF41CE9}"/>
              </a:ext>
            </a:extLst>
          </p:cNvPr>
          <p:cNvSpPr txBox="1"/>
          <p:nvPr/>
        </p:nvSpPr>
        <p:spPr>
          <a:xfrm>
            <a:off x="10542963" y="4915329"/>
            <a:ext cx="668545"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BS13</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71" name="TextBox 70">
            <a:extLst>
              <a:ext uri="{FF2B5EF4-FFF2-40B4-BE49-F238E27FC236}">
                <a16:creationId xmlns:a16="http://schemas.microsoft.com/office/drawing/2014/main" id="{81797E8F-F7A5-4061-B1A0-A1AA60917B80}"/>
              </a:ext>
            </a:extLst>
          </p:cNvPr>
          <p:cNvSpPr txBox="1"/>
          <p:nvPr/>
        </p:nvSpPr>
        <p:spPr>
          <a:xfrm flipH="1">
            <a:off x="139946" y="5566768"/>
            <a:ext cx="6159803" cy="1200329"/>
          </a:xfrm>
          <a:prstGeom prst="rect">
            <a:avLst/>
          </a:prstGeom>
          <a:noFill/>
          <a:ln w="34925">
            <a:solidFill>
              <a:srgbClr val="00B0F0"/>
            </a:solidFill>
          </a:ln>
        </p:spPr>
        <p:txBody>
          <a:bodyPr wrap="square" rtlCol="0">
            <a:spAutoFit/>
          </a:bodyPr>
          <a:lstStyle/>
          <a:p>
            <a:pPr algn="ctr" defTabSz="1063460" fontAlgn="auto">
              <a:spcBef>
                <a:spcPts val="0"/>
              </a:spcBef>
              <a:spcAft>
                <a:spcPts val="0"/>
              </a:spcAft>
              <a:defRPr/>
            </a:pPr>
            <a:r>
              <a:rPr lang="en-US" sz="1200" b="1" u="sng" dirty="0">
                <a:solidFill>
                  <a:srgbClr val="00B0F0"/>
                </a:solidFill>
                <a:latin typeface="Arial" panose="020B0604020202020204" pitchFamily="34" charset="0"/>
                <a:cs typeface="Arial" panose="020B0604020202020204" pitchFamily="34" charset="0"/>
              </a:rPr>
              <a:t>PFOS in Jordan Aquifer: Bedrock Valley</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Quarterly sampling of Jordan Aquifer wells upgradient of, within, and downgradient of the Bedrock Valley have consistently shown notably greater amounts of PFOS within the valley. Although the exact mechanisms and flow dynamics within the Bedrock Valley are not fully understood, these results point to the valley as a contributing factor in the migration of PFAS-impacted waters within the corridor. </a:t>
            </a:r>
            <a:endParaRPr lang="en-US" sz="400" b="1" dirty="0">
              <a:solidFill>
                <a:srgbClr val="00B0F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5D2F9A4-FBE4-4EBA-8E2D-B3B9F86B7909}"/>
              </a:ext>
            </a:extLst>
          </p:cNvPr>
          <p:cNvSpPr/>
          <p:nvPr/>
        </p:nvSpPr>
        <p:spPr>
          <a:xfrm>
            <a:off x="917503" y="1075220"/>
            <a:ext cx="333448" cy="258400"/>
          </a:xfrm>
          <a:prstGeom prst="rect">
            <a:avLst/>
          </a:prstGeom>
          <a:noFill/>
          <a:ln w="19050">
            <a:solidFill>
              <a:srgbClr val="D71B1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42D329E6-D95D-427D-AAD8-7D84DC4B0AB7}"/>
              </a:ext>
            </a:extLst>
          </p:cNvPr>
          <p:cNvSpPr txBox="1"/>
          <p:nvPr/>
        </p:nvSpPr>
        <p:spPr>
          <a:xfrm>
            <a:off x="218282" y="1196411"/>
            <a:ext cx="1824150" cy="338554"/>
          </a:xfrm>
          <a:prstGeom prst="rect">
            <a:avLst/>
          </a:prstGeom>
          <a:noFill/>
        </p:spPr>
        <p:txBody>
          <a:bodyPr wrap="square" rtlCol="0">
            <a:spAutoFit/>
          </a:bodyPr>
          <a:lstStyle/>
          <a:p>
            <a:pPr algn="ctr"/>
            <a:r>
              <a:rPr lang="en-US" sz="800" b="1" dirty="0">
                <a:solidFill>
                  <a:srgbClr val="900D0D"/>
                </a:solidFill>
                <a:effectLst>
                  <a:glow rad="127000">
                    <a:schemeClr val="bg1"/>
                  </a:glow>
                </a:effectLst>
                <a:latin typeface="Arial" panose="020B0604020202020204" pitchFamily="34" charset="0"/>
                <a:cs typeface="Arial" panose="020B0604020202020204" pitchFamily="34" charset="0"/>
              </a:rPr>
              <a:t>Washington County Landfill</a:t>
            </a:r>
          </a:p>
          <a:p>
            <a:pPr algn="ctr"/>
            <a:r>
              <a:rPr lang="en-US" sz="800" b="1" dirty="0">
                <a:solidFill>
                  <a:srgbClr val="900D0D"/>
                </a:solidFill>
                <a:effectLst>
                  <a:glow rad="127000">
                    <a:schemeClr val="bg1"/>
                  </a:glow>
                </a:effectLst>
                <a:latin typeface="Arial" panose="020B0604020202020204" pitchFamily="34" charset="0"/>
                <a:cs typeface="Arial" panose="020B0604020202020204" pitchFamily="34" charset="0"/>
              </a:rPr>
              <a:t>(WCL)</a:t>
            </a:r>
          </a:p>
        </p:txBody>
      </p:sp>
      <p:sp>
        <p:nvSpPr>
          <p:cNvPr id="47" name="TextBox 46">
            <a:extLst>
              <a:ext uri="{FF2B5EF4-FFF2-40B4-BE49-F238E27FC236}">
                <a16:creationId xmlns:a16="http://schemas.microsoft.com/office/drawing/2014/main" id="{D0925E9A-8CFD-4D7D-BF6A-CEC03F78A879}"/>
              </a:ext>
            </a:extLst>
          </p:cNvPr>
          <p:cNvSpPr txBox="1"/>
          <p:nvPr/>
        </p:nvSpPr>
        <p:spPr>
          <a:xfrm>
            <a:off x="10328198" y="5409182"/>
            <a:ext cx="800219" cy="338554"/>
          </a:xfrm>
          <a:prstGeom prst="rect">
            <a:avLst/>
          </a:prstGeom>
          <a:noFill/>
          <a:scene3d>
            <a:camera prst="perspectiveContrastingRightFacing">
              <a:rot lat="623785" lon="18963666" rev="21594000"/>
            </a:camera>
            <a:lightRig rig="threePt" dir="t"/>
          </a:scene3d>
        </p:spPr>
        <p:txBody>
          <a:bodyPr wrap="square" rtlCol="0">
            <a:spAutoFit/>
          </a:bodyPr>
          <a:lstStyle>
            <a:defPPr>
              <a:defRPr lang="en-US"/>
            </a:defPPr>
            <a:lvl1pPr>
              <a:defRPr sz="900"/>
            </a:lvl1pPr>
          </a:lstStyle>
          <a:p>
            <a:pPr algn="ctr"/>
            <a:r>
              <a:rPr lang="en-US" sz="800" dirty="0">
                <a:solidFill>
                  <a:schemeClr val="bg1"/>
                </a:solidFill>
                <a:latin typeface="Arial" panose="020B0604020202020204" pitchFamily="34" charset="0"/>
                <a:cs typeface="Arial" panose="020B0604020202020204" pitchFamily="34" charset="0"/>
              </a:rPr>
              <a:t>Quaternary</a:t>
            </a:r>
          </a:p>
          <a:p>
            <a:pPr algn="ctr"/>
            <a:r>
              <a:rPr lang="en-US" sz="800" dirty="0">
                <a:solidFill>
                  <a:schemeClr val="bg1"/>
                </a:solidFill>
                <a:latin typeface="Arial" panose="020B0604020202020204" pitchFamily="34" charset="0"/>
                <a:cs typeface="Arial" panose="020B0604020202020204" pitchFamily="34" charset="0"/>
              </a:rPr>
              <a:t>Sediments</a:t>
            </a:r>
          </a:p>
        </p:txBody>
      </p:sp>
      <p:sp>
        <p:nvSpPr>
          <p:cNvPr id="49" name="TextBox 48">
            <a:extLst>
              <a:ext uri="{FF2B5EF4-FFF2-40B4-BE49-F238E27FC236}">
                <a16:creationId xmlns:a16="http://schemas.microsoft.com/office/drawing/2014/main" id="{3C364A99-D516-4C0E-8EE6-24F333D503E5}"/>
              </a:ext>
            </a:extLst>
          </p:cNvPr>
          <p:cNvSpPr txBox="1"/>
          <p:nvPr/>
        </p:nvSpPr>
        <p:spPr>
          <a:xfrm>
            <a:off x="8300639" y="5395581"/>
            <a:ext cx="800219" cy="338554"/>
          </a:xfrm>
          <a:prstGeom prst="rect">
            <a:avLst/>
          </a:prstGeom>
          <a:noFill/>
          <a:scene3d>
            <a:camera prst="perspectiveContrastingRightFacing">
              <a:rot lat="623785" lon="18963666" rev="21594000"/>
            </a:camera>
            <a:lightRig rig="threePt" dir="t"/>
          </a:scene3d>
        </p:spPr>
        <p:txBody>
          <a:bodyPr wrap="square" rtlCol="0">
            <a:spAutoFit/>
          </a:bodyPr>
          <a:lstStyle>
            <a:defPPr>
              <a:defRPr lang="en-US"/>
            </a:defPPr>
            <a:lvl1pPr>
              <a:defRPr sz="900"/>
            </a:lvl1pPr>
          </a:lstStyle>
          <a:p>
            <a:pPr algn="ctr"/>
            <a:r>
              <a:rPr lang="en-US" sz="800" dirty="0">
                <a:solidFill>
                  <a:schemeClr val="bg1"/>
                </a:solidFill>
                <a:latin typeface="Arial" panose="020B0604020202020204" pitchFamily="34" charset="0"/>
                <a:cs typeface="Arial" panose="020B0604020202020204" pitchFamily="34" charset="0"/>
              </a:rPr>
              <a:t>Quaternary</a:t>
            </a:r>
          </a:p>
          <a:p>
            <a:pPr algn="ctr"/>
            <a:r>
              <a:rPr lang="en-US" sz="800" dirty="0">
                <a:solidFill>
                  <a:schemeClr val="bg1"/>
                </a:solidFill>
                <a:latin typeface="Arial" panose="020B0604020202020204" pitchFamily="34" charset="0"/>
                <a:cs typeface="Arial" panose="020B0604020202020204" pitchFamily="34" charset="0"/>
              </a:rPr>
              <a:t>Sediments</a:t>
            </a:r>
          </a:p>
        </p:txBody>
      </p:sp>
      <p:sp>
        <p:nvSpPr>
          <p:cNvPr id="50" name="Rectangle 49">
            <a:extLst>
              <a:ext uri="{FF2B5EF4-FFF2-40B4-BE49-F238E27FC236}">
                <a16:creationId xmlns:a16="http://schemas.microsoft.com/office/drawing/2014/main" id="{AE2FEA2D-A7F2-41F8-9753-6FD839F9B4CE}"/>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842055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46">
            <a:extLst>
              <a:ext uri="{FF2B5EF4-FFF2-40B4-BE49-F238E27FC236}">
                <a16:creationId xmlns:a16="http://schemas.microsoft.com/office/drawing/2014/main" id="{DE3E4CB5-EC84-40CF-B8C9-43C25986FC5F}"/>
              </a:ext>
            </a:extLst>
          </p:cNvPr>
          <p:cNvGrpSpPr>
            <a:grpSpLocks/>
          </p:cNvGrpSpPr>
          <p:nvPr/>
        </p:nvGrpSpPr>
        <p:grpSpPr bwMode="auto">
          <a:xfrm>
            <a:off x="26633" y="739152"/>
            <a:ext cx="12091385" cy="6072403"/>
            <a:chOff x="457200" y="2743201"/>
            <a:chExt cx="7010400" cy="8311238"/>
          </a:xfrm>
        </p:grpSpPr>
        <p:sp>
          <p:nvSpPr>
            <p:cNvPr id="12" name="Round Same Side Corner Rectangle 347">
              <a:extLst>
                <a:ext uri="{FF2B5EF4-FFF2-40B4-BE49-F238E27FC236}">
                  <a16:creationId xmlns:a16="http://schemas.microsoft.com/office/drawing/2014/main" id="{04231467-2218-4A45-899E-684B93C58E8D}"/>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3" name="Round Same Side Corner Rectangle 348">
              <a:extLst>
                <a:ext uri="{FF2B5EF4-FFF2-40B4-BE49-F238E27FC236}">
                  <a16:creationId xmlns:a16="http://schemas.microsoft.com/office/drawing/2014/main" id="{43439657-1510-46B9-8CDD-331DAE3451A9}"/>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286" b="1" dirty="0">
                  <a:solidFill>
                    <a:schemeClr val="bg1"/>
                  </a:solidFill>
                  <a:latin typeface="Arial" panose="020B0604020202020204" pitchFamily="34" charset="0"/>
                  <a:cs typeface="Arial" panose="020B0604020202020204" pitchFamily="34" charset="0"/>
                </a:rPr>
                <a:t>Introduction: Segment 5 Surface and Groundwater Systems</a:t>
              </a:r>
            </a:p>
          </p:txBody>
        </p:sp>
      </p:grpSp>
      <p:sp>
        <p:nvSpPr>
          <p:cNvPr id="10" name="Title 1">
            <a:extLst>
              <a:ext uri="{FF2B5EF4-FFF2-40B4-BE49-F238E27FC236}">
                <a16:creationId xmlns:a16="http://schemas.microsoft.com/office/drawing/2014/main" id="{6A31FF75-22E8-4227-B61C-02F080955510}"/>
              </a:ext>
            </a:extLst>
          </p:cNvPr>
          <p:cNvSpPr txBox="1">
            <a:spLocks/>
          </p:cNvSpPr>
          <p:nvPr/>
        </p:nvSpPr>
        <p:spPr>
          <a:xfrm>
            <a:off x="2337027" y="188232"/>
            <a:ext cx="2507116" cy="444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143" b="1" dirty="0">
                <a:solidFill>
                  <a:schemeClr val="bg1"/>
                </a:solidFill>
                <a:latin typeface="Arial" panose="020B0604020202020204" pitchFamily="34" charset="0"/>
                <a:cs typeface="Arial" panose="020B0604020202020204" pitchFamily="34" charset="0"/>
              </a:rPr>
              <a:t>Segment 1 | Project 1007</a:t>
            </a:r>
            <a:br>
              <a:rPr lang="en-US" sz="1000" b="1" dirty="0">
                <a:solidFill>
                  <a:schemeClr val="bg1"/>
                </a:solidFill>
                <a:latin typeface="Arial" panose="020B0604020202020204" pitchFamily="34" charset="0"/>
                <a:cs typeface="Arial" panose="020B0604020202020204" pitchFamily="34" charset="0"/>
              </a:rPr>
            </a:br>
            <a:r>
              <a:rPr lang="en-US" sz="857" b="1" dirty="0">
                <a:solidFill>
                  <a:schemeClr val="bg1"/>
                </a:solidFill>
                <a:latin typeface="Arial" panose="020B0604020202020204" pitchFamily="34" charset="0"/>
                <a:cs typeface="Arial" panose="020B0604020202020204" pitchFamily="34" charset="0"/>
              </a:rPr>
              <a:t>Minnesota Pollution Control Agency</a:t>
            </a:r>
          </a:p>
        </p:txBody>
      </p:sp>
      <p:sp>
        <p:nvSpPr>
          <p:cNvPr id="15" name="TextBox 14">
            <a:extLst>
              <a:ext uri="{FF2B5EF4-FFF2-40B4-BE49-F238E27FC236}">
                <a16:creationId xmlns:a16="http://schemas.microsoft.com/office/drawing/2014/main" id="{50821560-2B88-4C9A-9EE5-7B240DAB21E8}"/>
              </a:ext>
            </a:extLst>
          </p:cNvPr>
          <p:cNvSpPr txBox="1"/>
          <p:nvPr/>
        </p:nvSpPr>
        <p:spPr>
          <a:xfrm>
            <a:off x="6943310" y="1051391"/>
            <a:ext cx="5087823" cy="5647522"/>
          </a:xfrm>
          <a:prstGeom prst="rect">
            <a:avLst/>
          </a:prstGeom>
          <a:solidFill>
            <a:schemeClr val="bg1"/>
          </a:solidFill>
          <a:ln w="34925">
            <a:solidFill>
              <a:srgbClr val="00B0F0"/>
            </a:solidFill>
          </a:ln>
        </p:spPr>
        <p:txBody>
          <a:bodyPr wrap="square" lIns="91440" tIns="45720" rIns="91440" bIns="45720" rtlCol="0" anchor="t">
            <a:no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Surface Water Flow Systems</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a:defRPr/>
            </a:pPr>
            <a:r>
              <a:rPr lang="en-US" sz="1050" dirty="0">
                <a:latin typeface="Arial"/>
                <a:cs typeface="Arial"/>
              </a:rPr>
              <a:t>The dominant surface water feature in Segment 5 is Lake Elmo. Lake Elmo is approximately 284 acres in surface area and has a maximum depth of 137 feet. It is primarily groundwater fed although it also receives surface water from the secondary outlet structure of the Eagle Point Dam. Surface water from Eagle Point Lake moves through a 22-inch pipe running along the bottom of Lake Elmo. In effort to reduce water levels and improve water quality in Lake Elmo, the Eagle Point Lake discharge pipe was constructed as part of the P1007 flood mitigation infrastructure project completed in 1987. When water levels exceed an elevation of 896.5 feet, water will flow through a secondary outlet structure that discharges directly into Lake Elmo.</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Sunfish Lake is located upgradient of Lake Elmo and is likely connected to Lake Elmo through shallow subsurface groundwater infiltration and discharge. </a:t>
            </a:r>
          </a:p>
          <a:p>
            <a:pPr algn="ctr" defTabSz="1063460">
              <a:defRPr/>
            </a:pPr>
            <a:endParaRPr lang="en-US" sz="600" dirty="0">
              <a:latin typeface="Arial" panose="020B0604020202020204" pitchFamily="34" charset="0"/>
              <a:cs typeface="Arial" panose="020B0604020202020204" pitchFamily="34" charset="0"/>
            </a:endParaRPr>
          </a:p>
          <a:p>
            <a:pPr algn="ctr" defTabSz="1063460">
              <a:defRPr/>
            </a:pPr>
            <a:r>
              <a:rPr lang="en-US" sz="1100" b="1" dirty="0">
                <a:solidFill>
                  <a:srgbClr val="00B0F0"/>
                </a:solidFill>
                <a:latin typeface="Arial" panose="020B0604020202020204" pitchFamily="34" charset="0"/>
                <a:cs typeface="Arial" panose="020B0604020202020204" pitchFamily="34" charset="0"/>
              </a:rPr>
              <a:t>Groundwater Flow Regimes: Bedrock Valley</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a:defRPr/>
            </a:pPr>
            <a:r>
              <a:rPr lang="en-US" sz="1050" dirty="0">
                <a:latin typeface="Arial"/>
                <a:cs typeface="Arial"/>
              </a:rPr>
              <a:t>Lake Elmo is situated within a buried bedrock valley, a unique geologic feature whereby ancient streams and rivers eroded bedrock layers creating deep valleys later filled in with glacial and alluvial sediments. The combination of  high conductivity of the surficial sediments, an absent bedrock aquitard, and the fractured bedrock zone underlying and adjacent to the valley allow for a direct pathway for PFAS-impacted surface and shallow groundwater to enter deeper bedrock aquifers.  </a:t>
            </a:r>
            <a:endParaRPr lang="en-US" sz="1050" dirty="0">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The extent that PFAS is transported through the surficial sediments within the valley and discharging into other lakes is unknown.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Washington County Landfill</a:t>
            </a:r>
          </a:p>
          <a:p>
            <a:pPr algn="ctr" defTabSz="1063460" fontAlgn="auto">
              <a:spcBef>
                <a:spcPts val="0"/>
              </a:spcBef>
              <a:spcAft>
                <a:spcPts val="0"/>
              </a:spcAft>
              <a:defRPr/>
            </a:pPr>
            <a:endParaRPr lang="en-US" sz="6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Since the construction of the Eagle Point Lake discharge pipe in 1987, impacted surface water from the Oakdale Disposal Site has been diverted from Lake Elmo when the surface elevation of Eagle Point Lake is 896.5 feet above mean sea level and below. The extent to which the Washington County Landfill (WCL) contributes to PFAS impacts in Lake Elmo is poorly understood but is likely connected via surface water infiltration and groundwater discharge between Sunfish Lake and Lake Elmo and further facilitated by the presence of the bedrock valley. </a:t>
            </a:r>
          </a:p>
        </p:txBody>
      </p:sp>
      <p:grpSp>
        <p:nvGrpSpPr>
          <p:cNvPr id="7" name="Group 6">
            <a:extLst>
              <a:ext uri="{FF2B5EF4-FFF2-40B4-BE49-F238E27FC236}">
                <a16:creationId xmlns:a16="http://schemas.microsoft.com/office/drawing/2014/main" id="{370BA160-6209-45A1-9C60-B079D2E60835}"/>
              </a:ext>
            </a:extLst>
          </p:cNvPr>
          <p:cNvGrpSpPr>
            <a:grpSpLocks noChangeAspect="1"/>
          </p:cNvGrpSpPr>
          <p:nvPr/>
        </p:nvGrpSpPr>
        <p:grpSpPr>
          <a:xfrm>
            <a:off x="97809" y="1113744"/>
            <a:ext cx="6758616" cy="5558650"/>
            <a:chOff x="73982" y="1111515"/>
            <a:chExt cx="6930529" cy="5700040"/>
          </a:xfrm>
        </p:grpSpPr>
        <p:pic>
          <p:nvPicPr>
            <p:cNvPr id="26" name="Picture 25">
              <a:extLst>
                <a:ext uri="{FF2B5EF4-FFF2-40B4-BE49-F238E27FC236}">
                  <a16:creationId xmlns:a16="http://schemas.microsoft.com/office/drawing/2014/main" id="{6FE332C3-16D6-4A2F-A8B4-A061CF85BE6E}"/>
                </a:ext>
              </a:extLst>
            </p:cNvPr>
            <p:cNvPicPr>
              <a:picLocks noChangeAspect="1"/>
            </p:cNvPicPr>
            <p:nvPr/>
          </p:nvPicPr>
          <p:blipFill rotWithShape="1">
            <a:blip r:embed="rId2"/>
            <a:srcRect t="426"/>
            <a:stretch/>
          </p:blipFill>
          <p:spPr>
            <a:xfrm>
              <a:off x="73982" y="1111515"/>
              <a:ext cx="6930529" cy="5700040"/>
            </a:xfrm>
            <a:prstGeom prst="rect">
              <a:avLst/>
            </a:prstGeom>
            <a:ln w="34925">
              <a:solidFill>
                <a:srgbClr val="00B0F0"/>
              </a:solidFill>
            </a:ln>
          </p:spPr>
        </p:pic>
        <p:grpSp>
          <p:nvGrpSpPr>
            <p:cNvPr id="18" name="Group 17">
              <a:extLst>
                <a:ext uri="{FF2B5EF4-FFF2-40B4-BE49-F238E27FC236}">
                  <a16:creationId xmlns:a16="http://schemas.microsoft.com/office/drawing/2014/main" id="{9FA06515-A8B8-48A2-9E62-408660EF0484}"/>
                </a:ext>
              </a:extLst>
            </p:cNvPr>
            <p:cNvGrpSpPr>
              <a:grpSpLocks noChangeAspect="1"/>
            </p:cNvGrpSpPr>
            <p:nvPr/>
          </p:nvGrpSpPr>
          <p:grpSpPr>
            <a:xfrm>
              <a:off x="3103692" y="1507254"/>
              <a:ext cx="3809845" cy="4766449"/>
              <a:chOff x="7842223" y="1205557"/>
              <a:chExt cx="4117586" cy="5151460"/>
            </a:xfrm>
          </p:grpSpPr>
          <p:sp>
            <p:nvSpPr>
              <p:cNvPr id="21" name="TextBox 20">
                <a:extLst>
                  <a:ext uri="{FF2B5EF4-FFF2-40B4-BE49-F238E27FC236}">
                    <a16:creationId xmlns:a16="http://schemas.microsoft.com/office/drawing/2014/main" id="{C9A252E9-E5A2-4CE8-95FF-68BF450B82AB}"/>
                  </a:ext>
                </a:extLst>
              </p:cNvPr>
              <p:cNvSpPr txBox="1"/>
              <p:nvPr/>
            </p:nvSpPr>
            <p:spPr>
              <a:xfrm>
                <a:off x="9192215" y="3171176"/>
                <a:ext cx="777777" cy="261609"/>
              </a:xfrm>
              <a:prstGeom prst="rect">
                <a:avLst/>
              </a:prstGeom>
              <a:noFill/>
            </p:spPr>
            <p:txBody>
              <a:bodyPr wrap="none" rtlCol="0">
                <a:spAutoFit/>
              </a:bodyPr>
              <a:lstStyle/>
              <a:p>
                <a:r>
                  <a:rPr lang="en-US" sz="1100" b="1" dirty="0">
                    <a:solidFill>
                      <a:schemeClr val="bg1"/>
                    </a:solidFill>
                  </a:rPr>
                  <a:t>Lake Elmo</a:t>
                </a:r>
              </a:p>
            </p:txBody>
          </p:sp>
          <p:sp>
            <p:nvSpPr>
              <p:cNvPr id="22" name="TextBox 21">
                <a:extLst>
                  <a:ext uri="{FF2B5EF4-FFF2-40B4-BE49-F238E27FC236}">
                    <a16:creationId xmlns:a16="http://schemas.microsoft.com/office/drawing/2014/main" id="{A84E7FE9-2ACA-4D1D-B818-46481E579861}"/>
                  </a:ext>
                </a:extLst>
              </p:cNvPr>
              <p:cNvSpPr txBox="1"/>
              <p:nvPr/>
            </p:nvSpPr>
            <p:spPr>
              <a:xfrm>
                <a:off x="8287503" y="1205557"/>
                <a:ext cx="912429" cy="261609"/>
              </a:xfrm>
              <a:prstGeom prst="rect">
                <a:avLst/>
              </a:prstGeom>
              <a:noFill/>
            </p:spPr>
            <p:txBody>
              <a:bodyPr wrap="none" rtlCol="0">
                <a:spAutoFit/>
              </a:bodyPr>
              <a:lstStyle/>
              <a:p>
                <a:r>
                  <a:rPr lang="en-US" sz="1100" b="1" dirty="0">
                    <a:solidFill>
                      <a:schemeClr val="bg1"/>
                    </a:solidFill>
                  </a:rPr>
                  <a:t>Sunfish Lake</a:t>
                </a:r>
              </a:p>
            </p:txBody>
          </p:sp>
          <p:sp>
            <p:nvSpPr>
              <p:cNvPr id="23" name="TextBox 22">
                <a:extLst>
                  <a:ext uri="{FF2B5EF4-FFF2-40B4-BE49-F238E27FC236}">
                    <a16:creationId xmlns:a16="http://schemas.microsoft.com/office/drawing/2014/main" id="{C6F59032-66C1-4508-8A27-26A661F3094A}"/>
                  </a:ext>
                </a:extLst>
              </p:cNvPr>
              <p:cNvSpPr txBox="1"/>
              <p:nvPr/>
            </p:nvSpPr>
            <p:spPr>
              <a:xfrm>
                <a:off x="7842223" y="6071378"/>
                <a:ext cx="1083750" cy="285639"/>
              </a:xfrm>
              <a:prstGeom prst="rect">
                <a:avLst/>
              </a:prstGeom>
              <a:noFill/>
            </p:spPr>
            <p:txBody>
              <a:bodyPr wrap="none" rtlCol="0">
                <a:spAutoFit/>
              </a:bodyPr>
              <a:lstStyle/>
              <a:p>
                <a:r>
                  <a:rPr lang="en-US" sz="1100" b="1" dirty="0">
                    <a:solidFill>
                      <a:schemeClr val="bg1"/>
                    </a:solidFill>
                  </a:rPr>
                  <a:t>Brown’s Pond</a:t>
                </a:r>
              </a:p>
            </p:txBody>
          </p:sp>
          <p:sp>
            <p:nvSpPr>
              <p:cNvPr id="24" name="TextBox 23">
                <a:extLst>
                  <a:ext uri="{FF2B5EF4-FFF2-40B4-BE49-F238E27FC236}">
                    <a16:creationId xmlns:a16="http://schemas.microsoft.com/office/drawing/2014/main" id="{8C0015CE-6F1F-4BED-8F7E-EF70506FBC7D}"/>
                  </a:ext>
                </a:extLst>
              </p:cNvPr>
              <p:cNvSpPr txBox="1"/>
              <p:nvPr/>
            </p:nvSpPr>
            <p:spPr>
              <a:xfrm>
                <a:off x="11076234" y="4385412"/>
                <a:ext cx="883575" cy="261610"/>
              </a:xfrm>
              <a:prstGeom prst="rect">
                <a:avLst/>
              </a:prstGeom>
              <a:noFill/>
            </p:spPr>
            <p:txBody>
              <a:bodyPr wrap="none" rtlCol="0">
                <a:spAutoFit/>
              </a:bodyPr>
              <a:lstStyle/>
              <a:p>
                <a:r>
                  <a:rPr lang="en-US" sz="1100" b="1" dirty="0">
                    <a:solidFill>
                      <a:schemeClr val="bg1"/>
                    </a:solidFill>
                  </a:rPr>
                  <a:t>Downs Lake</a:t>
                </a:r>
              </a:p>
            </p:txBody>
          </p:sp>
        </p:grpSp>
        <p:sp>
          <p:nvSpPr>
            <p:cNvPr id="25" name="TextBox 24">
              <a:extLst>
                <a:ext uri="{FF2B5EF4-FFF2-40B4-BE49-F238E27FC236}">
                  <a16:creationId xmlns:a16="http://schemas.microsoft.com/office/drawing/2014/main" id="{3C9B62DC-40A6-4A49-8BC1-F5D696D887BC}"/>
                </a:ext>
              </a:extLst>
            </p:cNvPr>
            <p:cNvSpPr txBox="1"/>
            <p:nvPr/>
          </p:nvSpPr>
          <p:spPr>
            <a:xfrm>
              <a:off x="1586874" y="4954861"/>
              <a:ext cx="1193445" cy="441847"/>
            </a:xfrm>
            <a:prstGeom prst="rect">
              <a:avLst/>
            </a:prstGeom>
            <a:noFill/>
          </p:spPr>
          <p:txBody>
            <a:bodyPr wrap="square" rtlCol="0">
              <a:spAutoFit/>
            </a:bodyPr>
            <a:lstStyle/>
            <a:p>
              <a:pPr algn="ctr"/>
              <a:r>
                <a:rPr lang="en-US" sz="1100" b="1" dirty="0">
                  <a:solidFill>
                    <a:schemeClr val="bg1"/>
                  </a:solidFill>
                </a:rPr>
                <a:t>Eagle Point Lake (EPL)</a:t>
              </a:r>
            </a:p>
          </p:txBody>
        </p:sp>
        <p:sp>
          <p:nvSpPr>
            <p:cNvPr id="27" name="TextBox 26">
              <a:extLst>
                <a:ext uri="{FF2B5EF4-FFF2-40B4-BE49-F238E27FC236}">
                  <a16:creationId xmlns:a16="http://schemas.microsoft.com/office/drawing/2014/main" id="{2C509B5B-E8E0-47A8-9FF4-F856EF5E0F08}"/>
                </a:ext>
              </a:extLst>
            </p:cNvPr>
            <p:cNvSpPr txBox="1"/>
            <p:nvPr/>
          </p:nvSpPr>
          <p:spPr>
            <a:xfrm>
              <a:off x="453088" y="2317114"/>
              <a:ext cx="1285929" cy="261610"/>
            </a:xfrm>
            <a:prstGeom prst="rect">
              <a:avLst/>
            </a:prstGeom>
            <a:noFill/>
          </p:spPr>
          <p:txBody>
            <a:bodyPr wrap="none" rtlCol="0">
              <a:spAutoFit/>
            </a:bodyPr>
            <a:lstStyle/>
            <a:p>
              <a:r>
                <a:rPr lang="en-US" sz="1100" b="1" dirty="0">
                  <a:solidFill>
                    <a:schemeClr val="bg1"/>
                  </a:solidFill>
                </a:rPr>
                <a:t>P1007 Conveyance</a:t>
              </a:r>
            </a:p>
          </p:txBody>
        </p:sp>
        <p:sp>
          <p:nvSpPr>
            <p:cNvPr id="28" name="TextBox 27">
              <a:extLst>
                <a:ext uri="{FF2B5EF4-FFF2-40B4-BE49-F238E27FC236}">
                  <a16:creationId xmlns:a16="http://schemas.microsoft.com/office/drawing/2014/main" id="{47260D71-3030-4BC9-BC98-DF94B91836D1}"/>
                </a:ext>
              </a:extLst>
            </p:cNvPr>
            <p:cNvSpPr txBox="1"/>
            <p:nvPr/>
          </p:nvSpPr>
          <p:spPr>
            <a:xfrm>
              <a:off x="527087" y="3510660"/>
              <a:ext cx="1481496" cy="430887"/>
            </a:xfrm>
            <a:prstGeom prst="rect">
              <a:avLst/>
            </a:prstGeom>
            <a:noFill/>
          </p:spPr>
          <p:txBody>
            <a:bodyPr wrap="none" rtlCol="0">
              <a:spAutoFit/>
            </a:bodyPr>
            <a:lstStyle/>
            <a:p>
              <a:r>
                <a:rPr lang="en-US" sz="1100" b="1" dirty="0">
                  <a:solidFill>
                    <a:schemeClr val="bg1"/>
                  </a:solidFill>
                </a:rPr>
                <a:t>P1007 + Raleigh Creek</a:t>
              </a:r>
            </a:p>
            <a:p>
              <a:r>
                <a:rPr lang="en-US" sz="1100" b="1" dirty="0">
                  <a:solidFill>
                    <a:schemeClr val="bg1"/>
                  </a:solidFill>
                </a:rPr>
                <a:t>Confluence</a:t>
              </a:r>
            </a:p>
          </p:txBody>
        </p:sp>
      </p:grpSp>
      <p:sp>
        <p:nvSpPr>
          <p:cNvPr id="9" name="Rectangle 8">
            <a:extLst>
              <a:ext uri="{FF2B5EF4-FFF2-40B4-BE49-F238E27FC236}">
                <a16:creationId xmlns:a16="http://schemas.microsoft.com/office/drawing/2014/main" id="{E240AFD8-1310-45B5-B778-75F707F2FB81}"/>
              </a:ext>
            </a:extLst>
          </p:cNvPr>
          <p:cNvSpPr/>
          <p:nvPr/>
        </p:nvSpPr>
        <p:spPr>
          <a:xfrm>
            <a:off x="5012824" y="5881367"/>
            <a:ext cx="1803400" cy="768946"/>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612660DC-1BD9-4D4A-95DC-8C900698CBFA}"/>
              </a:ext>
            </a:extLst>
          </p:cNvPr>
          <p:cNvSpPr/>
          <p:nvPr/>
        </p:nvSpPr>
        <p:spPr>
          <a:xfrm rot="18632375">
            <a:off x="5153067" y="5850176"/>
            <a:ext cx="67876" cy="23803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26F51C5F-086D-460F-9061-35897EFF6D1A}"/>
              </a:ext>
            </a:extLst>
          </p:cNvPr>
          <p:cNvSpPr/>
          <p:nvPr/>
        </p:nvSpPr>
        <p:spPr>
          <a:xfrm rot="18805417">
            <a:off x="5140016" y="6214380"/>
            <a:ext cx="79663" cy="24612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B5B08155-6573-492E-9B6F-85B81275262C}"/>
              </a:ext>
            </a:extLst>
          </p:cNvPr>
          <p:cNvSpPr/>
          <p:nvPr/>
        </p:nvSpPr>
        <p:spPr>
          <a:xfrm rot="18632375">
            <a:off x="5160950" y="6026213"/>
            <a:ext cx="67876" cy="23803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E445904-A07B-432F-8DD3-C41F80C39A9D}"/>
              </a:ext>
            </a:extLst>
          </p:cNvPr>
          <p:cNvSpPr/>
          <p:nvPr/>
        </p:nvSpPr>
        <p:spPr>
          <a:xfrm rot="18805417">
            <a:off x="5149191" y="6431222"/>
            <a:ext cx="83814" cy="21400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C62EEB3A-E5F2-404E-85DE-C2E343E80F2B}"/>
              </a:ext>
            </a:extLst>
          </p:cNvPr>
          <p:cNvSpPr/>
          <p:nvPr/>
        </p:nvSpPr>
        <p:spPr>
          <a:xfrm>
            <a:off x="4819025" y="5881367"/>
            <a:ext cx="2022599" cy="81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900" dirty="0">
                <a:solidFill>
                  <a:schemeClr val="tx1"/>
                </a:solidFill>
              </a:rPr>
              <a:t>Surface water flow direction</a:t>
            </a:r>
          </a:p>
          <a:p>
            <a:pPr lvl="1"/>
            <a:endParaRPr lang="en-US" sz="400" dirty="0">
              <a:solidFill>
                <a:schemeClr val="tx1"/>
              </a:solidFill>
            </a:endParaRPr>
          </a:p>
          <a:p>
            <a:pPr lvl="1"/>
            <a:r>
              <a:rPr lang="en-US" sz="900" dirty="0">
                <a:solidFill>
                  <a:schemeClr val="tx1"/>
                </a:solidFill>
              </a:rPr>
              <a:t>Groundwater flow direction</a:t>
            </a:r>
          </a:p>
          <a:p>
            <a:pPr lvl="1"/>
            <a:endParaRPr lang="en-US" sz="300" dirty="0">
              <a:solidFill>
                <a:schemeClr val="tx1"/>
              </a:solidFill>
            </a:endParaRPr>
          </a:p>
          <a:p>
            <a:pPr lvl="1"/>
            <a:r>
              <a:rPr lang="en-US" sz="900" dirty="0">
                <a:solidFill>
                  <a:schemeClr val="tx1"/>
                </a:solidFill>
              </a:rPr>
              <a:t>Surface to Ground Infiltration</a:t>
            </a:r>
          </a:p>
          <a:p>
            <a:pPr lvl="1"/>
            <a:endParaRPr lang="en-US" sz="400" dirty="0">
              <a:solidFill>
                <a:schemeClr val="tx1"/>
              </a:solidFill>
            </a:endParaRPr>
          </a:p>
          <a:p>
            <a:pPr lvl="1"/>
            <a:r>
              <a:rPr lang="en-US" sz="900" dirty="0">
                <a:solidFill>
                  <a:schemeClr val="tx1"/>
                </a:solidFill>
              </a:rPr>
              <a:t>Ground to Surface Discharge</a:t>
            </a:r>
          </a:p>
        </p:txBody>
      </p:sp>
      <p:sp>
        <p:nvSpPr>
          <p:cNvPr id="34" name="Freeform: Shape 33">
            <a:extLst>
              <a:ext uri="{FF2B5EF4-FFF2-40B4-BE49-F238E27FC236}">
                <a16:creationId xmlns:a16="http://schemas.microsoft.com/office/drawing/2014/main" id="{CD745954-E386-4815-91EF-59D747AF8B30}"/>
              </a:ext>
            </a:extLst>
          </p:cNvPr>
          <p:cNvSpPr/>
          <p:nvPr/>
        </p:nvSpPr>
        <p:spPr>
          <a:xfrm rot="1040440">
            <a:off x="4069903" y="2491396"/>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64A268B5-0844-4570-A77F-FDA149E187F0}"/>
              </a:ext>
            </a:extLst>
          </p:cNvPr>
          <p:cNvSpPr/>
          <p:nvPr/>
        </p:nvSpPr>
        <p:spPr>
          <a:xfrm rot="1040440">
            <a:off x="5111722" y="3321253"/>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4D3226EE-9F18-4946-91FC-C52A66E83AC2}"/>
              </a:ext>
            </a:extLst>
          </p:cNvPr>
          <p:cNvSpPr/>
          <p:nvPr/>
        </p:nvSpPr>
        <p:spPr>
          <a:xfrm rot="1040440">
            <a:off x="4382705" y="2242733"/>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EB262D2D-9775-4789-85B3-363DFB82B0D0}"/>
              </a:ext>
            </a:extLst>
          </p:cNvPr>
          <p:cNvSpPr/>
          <p:nvPr/>
        </p:nvSpPr>
        <p:spPr>
          <a:xfrm rot="1040440">
            <a:off x="1695800" y="1667262"/>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D0992349-2A26-426E-9F95-F56DD7F6E329}"/>
              </a:ext>
            </a:extLst>
          </p:cNvPr>
          <p:cNvSpPr/>
          <p:nvPr/>
        </p:nvSpPr>
        <p:spPr>
          <a:xfrm rot="1040440">
            <a:off x="1287016" y="1600637"/>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788E2F1A-B673-404F-BA43-F4AC5ED881F3}"/>
              </a:ext>
            </a:extLst>
          </p:cNvPr>
          <p:cNvSpPr/>
          <p:nvPr/>
        </p:nvSpPr>
        <p:spPr>
          <a:xfrm rot="1040440">
            <a:off x="4905201" y="4739440"/>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D2306FB-F7C5-4E15-B224-CC3300FC0FFE}"/>
              </a:ext>
            </a:extLst>
          </p:cNvPr>
          <p:cNvSpPr/>
          <p:nvPr/>
        </p:nvSpPr>
        <p:spPr>
          <a:xfrm rot="1040440">
            <a:off x="3549170" y="6135256"/>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561CCEEC-AAA5-4EB7-935C-98BB1FE6257B}"/>
              </a:ext>
            </a:extLst>
          </p:cNvPr>
          <p:cNvSpPr/>
          <p:nvPr/>
        </p:nvSpPr>
        <p:spPr>
          <a:xfrm rot="1040440">
            <a:off x="2548406" y="5871726"/>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06F291AE-68DA-4606-9952-3FA3C3A9309B}"/>
              </a:ext>
            </a:extLst>
          </p:cNvPr>
          <p:cNvSpPr/>
          <p:nvPr/>
        </p:nvSpPr>
        <p:spPr>
          <a:xfrm rot="16200000">
            <a:off x="3125701" y="1789877"/>
            <a:ext cx="124043" cy="13974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2154187F-C2A8-48DF-B2EF-5BE95FC0D8B8}"/>
              </a:ext>
            </a:extLst>
          </p:cNvPr>
          <p:cNvSpPr/>
          <p:nvPr/>
        </p:nvSpPr>
        <p:spPr>
          <a:xfrm rot="20567101">
            <a:off x="4617210" y="3105778"/>
            <a:ext cx="124043" cy="13974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06BF93CF-F748-445D-A075-2279C3A271C7}"/>
              </a:ext>
            </a:extLst>
          </p:cNvPr>
          <p:cNvSpPr/>
          <p:nvPr/>
        </p:nvSpPr>
        <p:spPr>
          <a:xfrm>
            <a:off x="4873342" y="3000851"/>
            <a:ext cx="92042" cy="17019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1EE4AB95-B35A-44D9-9DC6-A52836CCCA37}"/>
              </a:ext>
            </a:extLst>
          </p:cNvPr>
          <p:cNvSpPr/>
          <p:nvPr/>
        </p:nvSpPr>
        <p:spPr>
          <a:xfrm rot="18805417">
            <a:off x="2120741" y="1514219"/>
            <a:ext cx="239977" cy="38015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E94E2FE5-9FC4-4D3A-9F17-F259FC56E2D4}"/>
              </a:ext>
            </a:extLst>
          </p:cNvPr>
          <p:cNvSpPr/>
          <p:nvPr/>
        </p:nvSpPr>
        <p:spPr>
          <a:xfrm rot="18805417">
            <a:off x="2685341" y="1925605"/>
            <a:ext cx="239977" cy="38015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F69C17F9-6497-4D94-91F2-646C5642923C}"/>
              </a:ext>
            </a:extLst>
          </p:cNvPr>
          <p:cNvSpPr/>
          <p:nvPr/>
        </p:nvSpPr>
        <p:spPr>
          <a:xfrm rot="16200000">
            <a:off x="3444102" y="2107831"/>
            <a:ext cx="124043" cy="13974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D78565A8-BB2E-4F2E-AFA8-92AA28A4B85D}"/>
              </a:ext>
            </a:extLst>
          </p:cNvPr>
          <p:cNvSpPr/>
          <p:nvPr/>
        </p:nvSpPr>
        <p:spPr>
          <a:xfrm rot="18805417" flipH="1">
            <a:off x="4525943" y="2700909"/>
            <a:ext cx="61786" cy="27856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4B93272-0A11-4D9F-AB0A-FE84BAEF618A}"/>
              </a:ext>
            </a:extLst>
          </p:cNvPr>
          <p:cNvSpPr/>
          <p:nvPr/>
        </p:nvSpPr>
        <p:spPr>
          <a:xfrm rot="18805417">
            <a:off x="2837557" y="4835446"/>
            <a:ext cx="239977" cy="38015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674265F5-4FC4-4954-9D29-3EBE4F7C8CC5}"/>
              </a:ext>
            </a:extLst>
          </p:cNvPr>
          <p:cNvSpPr/>
          <p:nvPr/>
        </p:nvSpPr>
        <p:spPr>
          <a:xfrm rot="18805417">
            <a:off x="5163632" y="5200330"/>
            <a:ext cx="239977" cy="38015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68D860E4-730F-4142-92BA-AAC213F03B24}"/>
              </a:ext>
            </a:extLst>
          </p:cNvPr>
          <p:cNvSpPr/>
          <p:nvPr/>
        </p:nvSpPr>
        <p:spPr>
          <a:xfrm rot="18805417" flipH="1">
            <a:off x="3946421" y="1855079"/>
            <a:ext cx="45719" cy="37500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E7029B2E-793C-455F-A367-B83B5058C5AD}"/>
              </a:ext>
            </a:extLst>
          </p:cNvPr>
          <p:cNvSpPr/>
          <p:nvPr/>
        </p:nvSpPr>
        <p:spPr>
          <a:xfrm rot="18805417" flipH="1">
            <a:off x="4859559" y="4048998"/>
            <a:ext cx="332364" cy="26358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BE28A7EF-F743-4F17-A763-A614A3908126}"/>
              </a:ext>
            </a:extLst>
          </p:cNvPr>
          <p:cNvSpPr/>
          <p:nvPr/>
        </p:nvSpPr>
        <p:spPr>
          <a:xfrm rot="18805417">
            <a:off x="4738277" y="2359652"/>
            <a:ext cx="72151" cy="41374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4AE335D6-4387-4EAF-8F83-4D07998B00EA}"/>
              </a:ext>
            </a:extLst>
          </p:cNvPr>
          <p:cNvSpPr/>
          <p:nvPr/>
        </p:nvSpPr>
        <p:spPr>
          <a:xfrm rot="18805417">
            <a:off x="1551987" y="3805442"/>
            <a:ext cx="45719" cy="43540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0F887348-A302-4B6A-84E9-80C2CACA9ABF}"/>
              </a:ext>
            </a:extLst>
          </p:cNvPr>
          <p:cNvSpPr/>
          <p:nvPr/>
        </p:nvSpPr>
        <p:spPr>
          <a:xfrm rot="18805417">
            <a:off x="401703" y="2866644"/>
            <a:ext cx="176799" cy="44785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A5BB0AF9-9A42-4AE3-B166-9E60FB0AE654}"/>
              </a:ext>
            </a:extLst>
          </p:cNvPr>
          <p:cNvSpPr/>
          <p:nvPr/>
        </p:nvSpPr>
        <p:spPr>
          <a:xfrm rot="1040440">
            <a:off x="2136082" y="5416606"/>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72" name="Straight Connector 71">
            <a:extLst>
              <a:ext uri="{FF2B5EF4-FFF2-40B4-BE49-F238E27FC236}">
                <a16:creationId xmlns:a16="http://schemas.microsoft.com/office/drawing/2014/main" id="{2B89AB3C-F882-4B82-B5A2-733E4B085081}"/>
              </a:ext>
            </a:extLst>
          </p:cNvPr>
          <p:cNvCxnSpPr>
            <a:cxnSpLocks/>
          </p:cNvCxnSpPr>
          <p:nvPr/>
        </p:nvCxnSpPr>
        <p:spPr>
          <a:xfrm>
            <a:off x="3850481" y="5046865"/>
            <a:ext cx="1121794" cy="236053"/>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84FDC6E0-B97A-45E4-9C7A-1660324B56F1}"/>
              </a:ext>
            </a:extLst>
          </p:cNvPr>
          <p:cNvSpPr txBox="1"/>
          <p:nvPr/>
        </p:nvSpPr>
        <p:spPr>
          <a:xfrm>
            <a:off x="3680302" y="4717951"/>
            <a:ext cx="1163841" cy="430887"/>
          </a:xfrm>
          <a:prstGeom prst="rect">
            <a:avLst/>
          </a:prstGeom>
          <a:noFill/>
        </p:spPr>
        <p:txBody>
          <a:bodyPr wrap="square" rtlCol="0">
            <a:spAutoFit/>
          </a:bodyPr>
          <a:lstStyle/>
          <a:p>
            <a:pPr algn="ctr"/>
            <a:r>
              <a:rPr lang="en-US" sz="1100" b="1" dirty="0">
                <a:solidFill>
                  <a:schemeClr val="accent2">
                    <a:lumMod val="50000"/>
                  </a:schemeClr>
                </a:solidFill>
                <a:effectLst>
                  <a:glow rad="63500">
                    <a:schemeClr val="bg1"/>
                  </a:glow>
                </a:effectLst>
              </a:rPr>
              <a:t>EPL Diversion Pipe</a:t>
            </a:r>
          </a:p>
        </p:txBody>
      </p:sp>
      <p:sp>
        <p:nvSpPr>
          <p:cNvPr id="77" name="Freeform: Shape 76">
            <a:extLst>
              <a:ext uri="{FF2B5EF4-FFF2-40B4-BE49-F238E27FC236}">
                <a16:creationId xmlns:a16="http://schemas.microsoft.com/office/drawing/2014/main" id="{4E6A1F66-6215-4482-B373-6BAD14EAF353}"/>
              </a:ext>
            </a:extLst>
          </p:cNvPr>
          <p:cNvSpPr/>
          <p:nvPr/>
        </p:nvSpPr>
        <p:spPr>
          <a:xfrm rot="20567101">
            <a:off x="6307056" y="4238493"/>
            <a:ext cx="124043" cy="13974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A91C12B9-43D3-4CCE-86E8-AC432C0EAC9F}"/>
              </a:ext>
            </a:extLst>
          </p:cNvPr>
          <p:cNvSpPr/>
          <p:nvPr/>
        </p:nvSpPr>
        <p:spPr>
          <a:xfrm rot="1040440">
            <a:off x="6638249" y="4620314"/>
            <a:ext cx="72788" cy="22488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59C1713B-E3CA-4858-8666-6D9F4BEE4917}"/>
              </a:ext>
            </a:extLst>
          </p:cNvPr>
          <p:cNvSpPr/>
          <p:nvPr/>
        </p:nvSpPr>
        <p:spPr>
          <a:xfrm rot="20567101">
            <a:off x="3269463" y="5708657"/>
            <a:ext cx="124043" cy="13974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38D74471-A9DA-4093-8179-82E860B6C061}"/>
              </a:ext>
            </a:extLst>
          </p:cNvPr>
          <p:cNvSpPr/>
          <p:nvPr/>
        </p:nvSpPr>
        <p:spPr>
          <a:xfrm rot="18805417">
            <a:off x="5531539" y="3998293"/>
            <a:ext cx="45719" cy="36499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0CB497A1-948C-482C-A7EA-E873C1937DB2}"/>
              </a:ext>
            </a:extLst>
          </p:cNvPr>
          <p:cNvSpPr/>
          <p:nvPr/>
        </p:nvSpPr>
        <p:spPr>
          <a:xfrm rot="18805417" flipH="1">
            <a:off x="1663963" y="2176569"/>
            <a:ext cx="258619" cy="23425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CA096BAD-DDDD-4D31-BEDE-95BBE3BCB1CC}"/>
              </a:ext>
            </a:extLst>
          </p:cNvPr>
          <p:cNvSpPr/>
          <p:nvPr/>
        </p:nvSpPr>
        <p:spPr>
          <a:xfrm flipH="1">
            <a:off x="831641" y="1816830"/>
            <a:ext cx="258619" cy="23425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6" name="Rounded Rectangle 5">
            <a:extLst>
              <a:ext uri="{FF2B5EF4-FFF2-40B4-BE49-F238E27FC236}">
                <a16:creationId xmlns:a16="http://schemas.microsoft.com/office/drawing/2014/main" id="{DE2ACEBE-7DFB-493C-8EFB-05E0C6465FE9}"/>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262453BB-5FA0-4F31-A260-351FA61467A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323164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0FE93312-D0F8-4C00-8D95-10CD2DDC356F}"/>
              </a:ext>
            </a:extLst>
          </p:cNvPr>
          <p:cNvPicPr>
            <a:picLocks noChangeAspect="1"/>
          </p:cNvPicPr>
          <p:nvPr/>
        </p:nvPicPr>
        <p:blipFill rotWithShape="1">
          <a:blip r:embed="rId2"/>
          <a:srcRect r="4235"/>
          <a:stretch/>
        </p:blipFill>
        <p:spPr>
          <a:xfrm>
            <a:off x="6694061" y="1069952"/>
            <a:ext cx="5389253" cy="4969223"/>
          </a:xfrm>
          <a:prstGeom prst="rect">
            <a:avLst/>
          </a:prstGeom>
          <a:ln w="34925">
            <a:solidFill>
              <a:srgbClr val="00B0F0"/>
            </a:solidFill>
          </a:ln>
        </p:spPr>
      </p:pic>
      <p:grpSp>
        <p:nvGrpSpPr>
          <p:cNvPr id="106" name="Group 346">
            <a:extLst>
              <a:ext uri="{FF2B5EF4-FFF2-40B4-BE49-F238E27FC236}">
                <a16:creationId xmlns:a16="http://schemas.microsoft.com/office/drawing/2014/main" id="{62714578-2FC5-47AD-891D-67255B33AAF5}"/>
              </a:ext>
            </a:extLst>
          </p:cNvPr>
          <p:cNvGrpSpPr>
            <a:grpSpLocks/>
          </p:cNvGrpSpPr>
          <p:nvPr/>
        </p:nvGrpSpPr>
        <p:grpSpPr bwMode="auto">
          <a:xfrm>
            <a:off x="46701" y="696779"/>
            <a:ext cx="12091385" cy="6072403"/>
            <a:chOff x="462722" y="2651942"/>
            <a:chExt cx="7010400" cy="8311238"/>
          </a:xfrm>
        </p:grpSpPr>
        <p:sp>
          <p:nvSpPr>
            <p:cNvPr id="107" name="Round Same Side Corner Rectangle 347">
              <a:extLst>
                <a:ext uri="{FF2B5EF4-FFF2-40B4-BE49-F238E27FC236}">
                  <a16:creationId xmlns:a16="http://schemas.microsoft.com/office/drawing/2014/main" id="{83DA6813-D3EF-4DC9-81CE-5828600AE2FB}"/>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08" name="Round Same Side Corner Rectangle 348">
              <a:extLst>
                <a:ext uri="{FF2B5EF4-FFF2-40B4-BE49-F238E27FC236}">
                  <a16:creationId xmlns:a16="http://schemas.microsoft.com/office/drawing/2014/main" id="{4F74C8FA-B46A-44C5-A260-DF95C1C7DA4E}"/>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Project 1007: Historic and Current Surface Water Flow from WCL</a:t>
              </a:r>
              <a:endParaRPr lang="en-US" sz="1286" b="1" dirty="0">
                <a:solidFill>
                  <a:schemeClr val="bg1"/>
                </a:solidFill>
                <a:latin typeface="Arial" panose="020B060402020202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id="{B11371B5-51CA-4DD2-A659-159317422C95}"/>
              </a:ext>
            </a:extLst>
          </p:cNvPr>
          <p:cNvSpPr txBox="1"/>
          <p:nvPr/>
        </p:nvSpPr>
        <p:spPr>
          <a:xfrm>
            <a:off x="108687" y="1019594"/>
            <a:ext cx="6522182" cy="3477387"/>
          </a:xfrm>
          <a:prstGeom prst="rect">
            <a:avLst/>
          </a:prstGeom>
          <a:solidFill>
            <a:schemeClr val="bg1"/>
          </a:solidFill>
          <a:ln w="34925">
            <a:solidFill>
              <a:srgbClr val="00B0F0"/>
            </a:solidFill>
          </a:ln>
        </p:spPr>
        <p:txBody>
          <a:bodyPr wrap="square" lIns="91440" tIns="45720" rIns="91440" bIns="45720" rtlCol="0" anchor="t">
            <a:no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Washington County Landfill History</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From 1969 to 1975, the Washington County Landfill (WCL) accepted PFAS-containing waste including wastewater treatment plant sludge, incinerator scrubber sludge and ash, and iron oxide sludge. As part of a larger flood mitigation infrastructure project completed in 1987 (P1007), a series of pipes and channels were constructed between the Tri-Lakes and Tablyn Park to direct surface water out of the land-locked Tri-Lakes area and away from the regularly-flooded residential area southward towards Raleigh Creek.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a:defRPr/>
            </a:pPr>
            <a:r>
              <a:rPr lang="en-US" sz="1200" dirty="0">
                <a:latin typeface="Arial"/>
                <a:cs typeface="Arial"/>
              </a:rPr>
              <a:t>In 1988, the WCL began directly discharging untreated gradient control well effluent into P1007 via a stormwater sewer connection. As a result, PFAS-impacted waters from WCL were discharged to the P1007 system until the piped connection was sealed off in 1995.</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Prior to and after this connection, PFAS-impacted waters from WCL likely migrated via surface runoff to the east-southeast for a limited distance and vertically into the subsurface via infiltration. Groundwater flow direction around WCL is not well understood and varies by depth. However, PFAS-impacted groundwater likely flows from WCL to the south, southwest, and southeast and into Sunfish Lake and Lake Elmo via infiltration and discharge between the surface water bodies and the shallow subsurface.</a:t>
            </a:r>
          </a:p>
        </p:txBody>
      </p:sp>
      <p:grpSp>
        <p:nvGrpSpPr>
          <p:cNvPr id="110" name="Group 109">
            <a:extLst>
              <a:ext uri="{FF2B5EF4-FFF2-40B4-BE49-F238E27FC236}">
                <a16:creationId xmlns:a16="http://schemas.microsoft.com/office/drawing/2014/main" id="{64A0512E-96D7-4C12-A6BF-EBDAAD9C8D98}"/>
              </a:ext>
            </a:extLst>
          </p:cNvPr>
          <p:cNvGrpSpPr/>
          <p:nvPr/>
        </p:nvGrpSpPr>
        <p:grpSpPr>
          <a:xfrm>
            <a:off x="-641047" y="4480200"/>
            <a:ext cx="7540353" cy="2270932"/>
            <a:chOff x="968683" y="4327800"/>
            <a:chExt cx="7540353" cy="2270932"/>
          </a:xfrm>
        </p:grpSpPr>
        <p:cxnSp>
          <p:nvCxnSpPr>
            <p:cNvPr id="55" name="Straight Connector 54">
              <a:extLst>
                <a:ext uri="{FF2B5EF4-FFF2-40B4-BE49-F238E27FC236}">
                  <a16:creationId xmlns:a16="http://schemas.microsoft.com/office/drawing/2014/main" id="{28162CEA-72E0-4700-89EF-F509D7A4827E}"/>
                </a:ext>
              </a:extLst>
            </p:cNvPr>
            <p:cNvCxnSpPr/>
            <p:nvPr/>
          </p:nvCxnSpPr>
          <p:spPr>
            <a:xfrm flipV="1">
              <a:off x="8096860" y="5619422"/>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CB2C572-E479-4821-BCF2-833C139ADFEC}"/>
                </a:ext>
              </a:extLst>
            </p:cNvPr>
            <p:cNvGrpSpPr/>
            <p:nvPr/>
          </p:nvGrpSpPr>
          <p:grpSpPr>
            <a:xfrm>
              <a:off x="968683" y="4327800"/>
              <a:ext cx="7540353" cy="2270932"/>
              <a:chOff x="2473633" y="4488894"/>
              <a:chExt cx="7540353" cy="2270932"/>
            </a:xfrm>
          </p:grpSpPr>
          <p:grpSp>
            <p:nvGrpSpPr>
              <p:cNvPr id="52" name="Group 51">
                <a:extLst>
                  <a:ext uri="{FF2B5EF4-FFF2-40B4-BE49-F238E27FC236}">
                    <a16:creationId xmlns:a16="http://schemas.microsoft.com/office/drawing/2014/main" id="{72B5E26D-C56E-4089-A042-E1A9F85E1B44}"/>
                  </a:ext>
                </a:extLst>
              </p:cNvPr>
              <p:cNvGrpSpPr/>
              <p:nvPr/>
            </p:nvGrpSpPr>
            <p:grpSpPr>
              <a:xfrm>
                <a:off x="2473633" y="4488894"/>
                <a:ext cx="7246515" cy="2270932"/>
                <a:chOff x="2582490" y="4448073"/>
                <a:chExt cx="7246515" cy="2270932"/>
              </a:xfrm>
            </p:grpSpPr>
            <p:sp>
              <p:nvSpPr>
                <p:cNvPr id="10" name="TextBox 9">
                  <a:extLst>
                    <a:ext uri="{FF2B5EF4-FFF2-40B4-BE49-F238E27FC236}">
                      <a16:creationId xmlns:a16="http://schemas.microsoft.com/office/drawing/2014/main" id="{16738CE9-6112-4E6E-9E91-C675657CF56A}"/>
                    </a:ext>
                  </a:extLst>
                </p:cNvPr>
                <p:cNvSpPr txBox="1"/>
                <p:nvPr/>
              </p:nvSpPr>
              <p:spPr>
                <a:xfrm>
                  <a:off x="3127790" y="5910308"/>
                  <a:ext cx="1202341" cy="461665"/>
                </a:xfrm>
                <a:prstGeom prst="rect">
                  <a:avLst/>
                </a:prstGeom>
                <a:noFill/>
              </p:spPr>
              <p:txBody>
                <a:bodyPr wrap="square" rtlCol="0">
                  <a:spAutoFit/>
                </a:bodyPr>
                <a:lstStyle/>
                <a:p>
                  <a:pPr algn="r"/>
                  <a:r>
                    <a:rPr lang="en-US" sz="1200" b="1" dirty="0"/>
                    <a:t>Preferential PFAS Pathway:</a:t>
                  </a:r>
                </a:p>
              </p:txBody>
            </p:sp>
            <p:sp>
              <p:nvSpPr>
                <p:cNvPr id="12" name="TextBox 11">
                  <a:extLst>
                    <a:ext uri="{FF2B5EF4-FFF2-40B4-BE49-F238E27FC236}">
                      <a16:creationId xmlns:a16="http://schemas.microsoft.com/office/drawing/2014/main" id="{08680B8E-E4A5-4950-910C-5DC76BD02147}"/>
                    </a:ext>
                  </a:extLst>
                </p:cNvPr>
                <p:cNvSpPr txBox="1"/>
                <p:nvPr/>
              </p:nvSpPr>
              <p:spPr>
                <a:xfrm>
                  <a:off x="2865156" y="4680228"/>
                  <a:ext cx="1433282" cy="523220"/>
                </a:xfrm>
                <a:prstGeom prst="rect">
                  <a:avLst/>
                </a:prstGeom>
                <a:noFill/>
              </p:spPr>
              <p:txBody>
                <a:bodyPr wrap="square" rtlCol="0">
                  <a:spAutoFit/>
                </a:bodyPr>
                <a:lstStyle/>
                <a:p>
                  <a:pPr algn="r"/>
                  <a:r>
                    <a:rPr lang="en-US" sz="1400" b="1" dirty="0"/>
                    <a:t>Activities</a:t>
                  </a:r>
                </a:p>
                <a:p>
                  <a:pPr algn="r"/>
                  <a:r>
                    <a:rPr lang="en-US" sz="1400" b="1" dirty="0"/>
                    <a:t>at WCL</a:t>
                  </a:r>
                </a:p>
              </p:txBody>
            </p:sp>
            <p:grpSp>
              <p:nvGrpSpPr>
                <p:cNvPr id="39" name="Group 38">
                  <a:extLst>
                    <a:ext uri="{FF2B5EF4-FFF2-40B4-BE49-F238E27FC236}">
                      <a16:creationId xmlns:a16="http://schemas.microsoft.com/office/drawing/2014/main" id="{8D6B6BB2-5FA3-4C14-BF0E-7C12BE9709D7}"/>
                    </a:ext>
                  </a:extLst>
                </p:cNvPr>
                <p:cNvGrpSpPr/>
                <p:nvPr/>
              </p:nvGrpSpPr>
              <p:grpSpPr>
                <a:xfrm>
                  <a:off x="4093429" y="4448073"/>
                  <a:ext cx="5617238" cy="1372036"/>
                  <a:chOff x="3004861" y="4725651"/>
                  <a:chExt cx="5617238" cy="1372036"/>
                </a:xfrm>
              </p:grpSpPr>
              <p:sp>
                <p:nvSpPr>
                  <p:cNvPr id="4" name="TextBox 3">
                    <a:extLst>
                      <a:ext uri="{FF2B5EF4-FFF2-40B4-BE49-F238E27FC236}">
                        <a16:creationId xmlns:a16="http://schemas.microsoft.com/office/drawing/2014/main" id="{D5F71D06-301C-4017-8A8D-462F2DA547BA}"/>
                      </a:ext>
                    </a:extLst>
                  </p:cNvPr>
                  <p:cNvSpPr txBox="1"/>
                  <p:nvPr/>
                </p:nvSpPr>
                <p:spPr>
                  <a:xfrm>
                    <a:off x="3093821" y="4981600"/>
                    <a:ext cx="1741714" cy="461665"/>
                  </a:xfrm>
                  <a:prstGeom prst="rect">
                    <a:avLst/>
                  </a:prstGeom>
                  <a:noFill/>
                </p:spPr>
                <p:txBody>
                  <a:bodyPr wrap="square" rtlCol="0">
                    <a:spAutoFit/>
                  </a:bodyPr>
                  <a:lstStyle/>
                  <a:p>
                    <a:pPr algn="ctr"/>
                    <a:r>
                      <a:rPr lang="en-US" sz="1200" dirty="0"/>
                      <a:t>Accepted PFAS- Containing Waste</a:t>
                    </a:r>
                  </a:p>
                </p:txBody>
              </p:sp>
              <p:sp>
                <p:nvSpPr>
                  <p:cNvPr id="13" name="TextBox 12">
                    <a:extLst>
                      <a:ext uri="{FF2B5EF4-FFF2-40B4-BE49-F238E27FC236}">
                        <a16:creationId xmlns:a16="http://schemas.microsoft.com/office/drawing/2014/main" id="{D8771A34-6F8B-4C51-A3E0-3A0BFF6010B9}"/>
                      </a:ext>
                    </a:extLst>
                  </p:cNvPr>
                  <p:cNvSpPr txBox="1"/>
                  <p:nvPr/>
                </p:nvSpPr>
                <p:spPr>
                  <a:xfrm>
                    <a:off x="4839869" y="4877405"/>
                    <a:ext cx="1464182" cy="430887"/>
                  </a:xfrm>
                  <a:prstGeom prst="rect">
                    <a:avLst/>
                  </a:prstGeom>
                  <a:noFill/>
                </p:spPr>
                <p:txBody>
                  <a:bodyPr wrap="square" rtlCol="0">
                    <a:spAutoFit/>
                  </a:bodyPr>
                  <a:lstStyle/>
                  <a:p>
                    <a:pPr algn="ctr"/>
                    <a:r>
                      <a:rPr lang="en-US" sz="1100" dirty="0"/>
                      <a:t>Installation of VOC Remediation System</a:t>
                    </a:r>
                  </a:p>
                </p:txBody>
              </p:sp>
              <p:sp>
                <p:nvSpPr>
                  <p:cNvPr id="18" name="TextBox 17">
                    <a:extLst>
                      <a:ext uri="{FF2B5EF4-FFF2-40B4-BE49-F238E27FC236}">
                        <a16:creationId xmlns:a16="http://schemas.microsoft.com/office/drawing/2014/main" id="{CA4F165A-09FC-4BDE-A452-DBC81BE37ED9}"/>
                      </a:ext>
                    </a:extLst>
                  </p:cNvPr>
                  <p:cNvSpPr txBox="1"/>
                  <p:nvPr/>
                </p:nvSpPr>
                <p:spPr>
                  <a:xfrm>
                    <a:off x="3821212" y="4725651"/>
                    <a:ext cx="1504251" cy="276999"/>
                  </a:xfrm>
                  <a:prstGeom prst="rect">
                    <a:avLst/>
                  </a:prstGeom>
                  <a:noFill/>
                </p:spPr>
                <p:txBody>
                  <a:bodyPr wrap="square" rtlCol="0">
                    <a:spAutoFit/>
                  </a:bodyPr>
                  <a:lstStyle/>
                  <a:p>
                    <a:pPr algn="ctr"/>
                    <a:r>
                      <a:rPr lang="en-US" sz="1200" dirty="0"/>
                      <a:t>Landfill Closed</a:t>
                    </a:r>
                  </a:p>
                </p:txBody>
              </p:sp>
              <p:grpSp>
                <p:nvGrpSpPr>
                  <p:cNvPr id="30" name="Group 29">
                    <a:extLst>
                      <a:ext uri="{FF2B5EF4-FFF2-40B4-BE49-F238E27FC236}">
                        <a16:creationId xmlns:a16="http://schemas.microsoft.com/office/drawing/2014/main" id="{4CA63B28-7E35-4D3A-9385-B5F3F7B851F8}"/>
                      </a:ext>
                    </a:extLst>
                  </p:cNvPr>
                  <p:cNvGrpSpPr/>
                  <p:nvPr/>
                </p:nvGrpSpPr>
                <p:grpSpPr>
                  <a:xfrm>
                    <a:off x="3004861" y="5649639"/>
                    <a:ext cx="5617238" cy="448048"/>
                    <a:chOff x="3004861" y="5649639"/>
                    <a:chExt cx="5617238" cy="448048"/>
                  </a:xfrm>
                </p:grpSpPr>
                <p:cxnSp>
                  <p:nvCxnSpPr>
                    <p:cNvPr id="3" name="Straight Connector 2">
                      <a:extLst>
                        <a:ext uri="{FF2B5EF4-FFF2-40B4-BE49-F238E27FC236}">
                          <a16:creationId xmlns:a16="http://schemas.microsoft.com/office/drawing/2014/main" id="{28E10FEA-B9DE-45B5-8DD4-048029D6F953}"/>
                        </a:ext>
                      </a:extLst>
                    </p:cNvPr>
                    <p:cNvCxnSpPr>
                      <a:cxnSpLocks/>
                    </p:cNvCxnSpPr>
                    <p:nvPr/>
                  </p:nvCxnSpPr>
                  <p:spPr>
                    <a:xfrm flipV="1">
                      <a:off x="3004861" y="6089489"/>
                      <a:ext cx="5617238" cy="819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0C97F50-486D-43C2-902C-C24CF3EB0A09}"/>
                        </a:ext>
                      </a:extLst>
                    </p:cNvPr>
                    <p:cNvCxnSpPr>
                      <a:cxnSpLocks/>
                    </p:cNvCxnSpPr>
                    <p:nvPr/>
                  </p:nvCxnSpPr>
                  <p:spPr>
                    <a:xfrm flipV="1">
                      <a:off x="3386729" y="589365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5C9BDB-E39F-4B54-AA99-E8636669BE6E}"/>
                        </a:ext>
                      </a:extLst>
                    </p:cNvPr>
                    <p:cNvCxnSpPr>
                      <a:cxnSpLocks/>
                    </p:cNvCxnSpPr>
                    <p:nvPr/>
                  </p:nvCxnSpPr>
                  <p:spPr>
                    <a:xfrm flipV="1">
                      <a:off x="4551499" y="589365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13AE4FA-5E3D-42CD-9BA7-7237C81C1FF9}"/>
                        </a:ext>
                      </a:extLst>
                    </p:cNvPr>
                    <p:cNvSpPr txBox="1"/>
                    <p:nvPr/>
                  </p:nvSpPr>
                  <p:spPr>
                    <a:xfrm>
                      <a:off x="3131644" y="5649639"/>
                      <a:ext cx="702904" cy="276999"/>
                    </a:xfrm>
                    <a:prstGeom prst="rect">
                      <a:avLst/>
                    </a:prstGeom>
                    <a:noFill/>
                  </p:spPr>
                  <p:txBody>
                    <a:bodyPr wrap="square" rtlCol="0">
                      <a:spAutoFit/>
                    </a:bodyPr>
                    <a:lstStyle/>
                    <a:p>
                      <a:r>
                        <a:rPr lang="en-US" sz="1200" dirty="0"/>
                        <a:t>1969</a:t>
                      </a:r>
                    </a:p>
                  </p:txBody>
                </p:sp>
                <p:sp>
                  <p:nvSpPr>
                    <p:cNvPr id="17" name="TextBox 16">
                      <a:extLst>
                        <a:ext uri="{FF2B5EF4-FFF2-40B4-BE49-F238E27FC236}">
                          <a16:creationId xmlns:a16="http://schemas.microsoft.com/office/drawing/2014/main" id="{30820CEA-DA22-4878-85E7-D578D351E38B}"/>
                        </a:ext>
                      </a:extLst>
                    </p:cNvPr>
                    <p:cNvSpPr txBox="1"/>
                    <p:nvPr/>
                  </p:nvSpPr>
                  <p:spPr>
                    <a:xfrm>
                      <a:off x="4285719" y="5661756"/>
                      <a:ext cx="1061343" cy="276999"/>
                    </a:xfrm>
                    <a:prstGeom prst="rect">
                      <a:avLst/>
                    </a:prstGeom>
                    <a:noFill/>
                  </p:spPr>
                  <p:txBody>
                    <a:bodyPr wrap="square" rtlCol="0">
                      <a:spAutoFit/>
                    </a:bodyPr>
                    <a:lstStyle/>
                    <a:p>
                      <a:r>
                        <a:rPr lang="en-US" sz="1200" dirty="0"/>
                        <a:t>1975</a:t>
                      </a:r>
                    </a:p>
                  </p:txBody>
                </p:sp>
                <p:cxnSp>
                  <p:nvCxnSpPr>
                    <p:cNvPr id="19" name="Straight Connector 18">
                      <a:extLst>
                        <a:ext uri="{FF2B5EF4-FFF2-40B4-BE49-F238E27FC236}">
                          <a16:creationId xmlns:a16="http://schemas.microsoft.com/office/drawing/2014/main" id="{8B4EFC8B-2D66-454A-AD6D-29C0FA4861FE}"/>
                        </a:ext>
                      </a:extLst>
                    </p:cNvPr>
                    <p:cNvCxnSpPr/>
                    <p:nvPr/>
                  </p:nvCxnSpPr>
                  <p:spPr>
                    <a:xfrm flipV="1">
                      <a:off x="6056089" y="59000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EEF3B7E-C1DC-4F98-86B6-24CA97C643EF}"/>
                        </a:ext>
                      </a:extLst>
                    </p:cNvPr>
                    <p:cNvSpPr txBox="1"/>
                    <p:nvPr/>
                  </p:nvSpPr>
                  <p:spPr>
                    <a:xfrm>
                      <a:off x="5290798" y="5660665"/>
                      <a:ext cx="527282" cy="276999"/>
                    </a:xfrm>
                    <a:prstGeom prst="rect">
                      <a:avLst/>
                    </a:prstGeom>
                    <a:noFill/>
                  </p:spPr>
                  <p:txBody>
                    <a:bodyPr wrap="square" rtlCol="0">
                      <a:spAutoFit/>
                    </a:bodyPr>
                    <a:lstStyle/>
                    <a:p>
                      <a:r>
                        <a:rPr lang="en-US" sz="1200" dirty="0"/>
                        <a:t>1983</a:t>
                      </a:r>
                    </a:p>
                  </p:txBody>
                </p:sp>
                <p:sp>
                  <p:nvSpPr>
                    <p:cNvPr id="21" name="TextBox 20">
                      <a:extLst>
                        <a:ext uri="{FF2B5EF4-FFF2-40B4-BE49-F238E27FC236}">
                          <a16:creationId xmlns:a16="http://schemas.microsoft.com/office/drawing/2014/main" id="{435A5AFC-509C-41EE-80BA-A533E9BDE307}"/>
                        </a:ext>
                      </a:extLst>
                    </p:cNvPr>
                    <p:cNvSpPr txBox="1"/>
                    <p:nvPr/>
                  </p:nvSpPr>
                  <p:spPr>
                    <a:xfrm>
                      <a:off x="5793195" y="5661756"/>
                      <a:ext cx="642258" cy="276999"/>
                    </a:xfrm>
                    <a:prstGeom prst="rect">
                      <a:avLst/>
                    </a:prstGeom>
                    <a:noFill/>
                  </p:spPr>
                  <p:txBody>
                    <a:bodyPr wrap="square" rtlCol="0">
                      <a:spAutoFit/>
                    </a:bodyPr>
                    <a:lstStyle/>
                    <a:p>
                      <a:r>
                        <a:rPr lang="en-US" sz="1200" dirty="0"/>
                        <a:t>1988</a:t>
                      </a:r>
                    </a:p>
                  </p:txBody>
                </p:sp>
                <p:sp>
                  <p:nvSpPr>
                    <p:cNvPr id="22" name="TextBox 21">
                      <a:extLst>
                        <a:ext uri="{FF2B5EF4-FFF2-40B4-BE49-F238E27FC236}">
                          <a16:creationId xmlns:a16="http://schemas.microsoft.com/office/drawing/2014/main" id="{E520596B-EC55-48F2-AC51-C6BAB3F88175}"/>
                        </a:ext>
                      </a:extLst>
                    </p:cNvPr>
                    <p:cNvSpPr txBox="1"/>
                    <p:nvPr/>
                  </p:nvSpPr>
                  <p:spPr>
                    <a:xfrm>
                      <a:off x="6930178" y="5661203"/>
                      <a:ext cx="642258" cy="276999"/>
                    </a:xfrm>
                    <a:prstGeom prst="rect">
                      <a:avLst/>
                    </a:prstGeom>
                    <a:noFill/>
                  </p:spPr>
                  <p:txBody>
                    <a:bodyPr wrap="square" rtlCol="0">
                      <a:spAutoFit/>
                    </a:bodyPr>
                    <a:lstStyle/>
                    <a:p>
                      <a:r>
                        <a:rPr lang="en-US" sz="1200" dirty="0"/>
                        <a:t>1995</a:t>
                      </a:r>
                    </a:p>
                  </p:txBody>
                </p:sp>
                <p:cxnSp>
                  <p:nvCxnSpPr>
                    <p:cNvPr id="23" name="Straight Connector 22">
                      <a:extLst>
                        <a:ext uri="{FF2B5EF4-FFF2-40B4-BE49-F238E27FC236}">
                          <a16:creationId xmlns:a16="http://schemas.microsoft.com/office/drawing/2014/main" id="{36537CD7-8A8F-427C-AB82-746FE8DCE7E6}"/>
                        </a:ext>
                      </a:extLst>
                    </p:cNvPr>
                    <p:cNvCxnSpPr/>
                    <p:nvPr/>
                  </p:nvCxnSpPr>
                  <p:spPr>
                    <a:xfrm flipV="1">
                      <a:off x="7179134" y="59000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2900A0-70E9-4C02-A60F-FBABC4F9C9DE}"/>
                        </a:ext>
                      </a:extLst>
                    </p:cNvPr>
                    <p:cNvCxnSpPr/>
                    <p:nvPr/>
                  </p:nvCxnSpPr>
                  <p:spPr>
                    <a:xfrm flipV="1">
                      <a:off x="5522983" y="589365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1" name="Right Brace 30">
                    <a:extLst>
                      <a:ext uri="{FF2B5EF4-FFF2-40B4-BE49-F238E27FC236}">
                        <a16:creationId xmlns:a16="http://schemas.microsoft.com/office/drawing/2014/main" id="{1AD737E8-DBC7-4C47-9A45-77E1DD6ACE72}"/>
                      </a:ext>
                    </a:extLst>
                  </p:cNvPr>
                  <p:cNvSpPr/>
                  <p:nvPr/>
                </p:nvSpPr>
                <p:spPr>
                  <a:xfrm rot="16200000">
                    <a:off x="6491309" y="5020404"/>
                    <a:ext cx="256016" cy="112645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E0AC8847-00C3-48CA-838F-8FCF2306F45F}"/>
                      </a:ext>
                    </a:extLst>
                  </p:cNvPr>
                  <p:cNvCxnSpPr>
                    <a:cxnSpLocks/>
                  </p:cNvCxnSpPr>
                  <p:nvPr/>
                </p:nvCxnSpPr>
                <p:spPr>
                  <a:xfrm>
                    <a:off x="5545451" y="5291133"/>
                    <a:ext cx="0" cy="3651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A685448-13F1-4B2B-A96F-232D183D2FD7}"/>
                      </a:ext>
                    </a:extLst>
                  </p:cNvPr>
                  <p:cNvCxnSpPr>
                    <a:cxnSpLocks/>
                  </p:cNvCxnSpPr>
                  <p:nvPr/>
                </p:nvCxnSpPr>
                <p:spPr>
                  <a:xfrm>
                    <a:off x="4557637" y="4942115"/>
                    <a:ext cx="0" cy="5800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Brace 36">
                    <a:extLst>
                      <a:ext uri="{FF2B5EF4-FFF2-40B4-BE49-F238E27FC236}">
                        <a16:creationId xmlns:a16="http://schemas.microsoft.com/office/drawing/2014/main" id="{186A6A00-13C1-4D79-AFFE-B93C4C7FA617}"/>
                      </a:ext>
                    </a:extLst>
                  </p:cNvPr>
                  <p:cNvSpPr/>
                  <p:nvPr/>
                </p:nvSpPr>
                <p:spPr>
                  <a:xfrm rot="16200000">
                    <a:off x="3862802" y="4962739"/>
                    <a:ext cx="211555" cy="116369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7BB5BCD1-35C7-4564-8F0B-DBBE8067414A}"/>
                      </a:ext>
                    </a:extLst>
                  </p:cNvPr>
                  <p:cNvSpPr txBox="1"/>
                  <p:nvPr/>
                </p:nvSpPr>
                <p:spPr>
                  <a:xfrm>
                    <a:off x="5424744" y="5193743"/>
                    <a:ext cx="2521064" cy="276999"/>
                  </a:xfrm>
                  <a:prstGeom prst="rect">
                    <a:avLst/>
                  </a:prstGeom>
                  <a:noFill/>
                </p:spPr>
                <p:txBody>
                  <a:bodyPr wrap="square" rtlCol="0">
                    <a:spAutoFit/>
                  </a:bodyPr>
                  <a:lstStyle/>
                  <a:p>
                    <a:pPr algn="ctr"/>
                    <a:r>
                      <a:rPr lang="en-US" sz="1200" dirty="0"/>
                      <a:t>Effluent Discharge to P1007 </a:t>
                    </a:r>
                  </a:p>
                </p:txBody>
              </p:sp>
            </p:grpSp>
            <p:cxnSp>
              <p:nvCxnSpPr>
                <p:cNvPr id="41" name="Straight Arrow Connector 40">
                  <a:extLst>
                    <a:ext uri="{FF2B5EF4-FFF2-40B4-BE49-F238E27FC236}">
                      <a16:creationId xmlns:a16="http://schemas.microsoft.com/office/drawing/2014/main" id="{804FB80D-174F-47EE-9E36-4A834466F6BF}"/>
                    </a:ext>
                  </a:extLst>
                </p:cNvPr>
                <p:cNvCxnSpPr>
                  <a:cxnSpLocks/>
                </p:cNvCxnSpPr>
                <p:nvPr/>
              </p:nvCxnSpPr>
              <p:spPr>
                <a:xfrm>
                  <a:off x="4467317" y="6390187"/>
                  <a:ext cx="5361688" cy="0"/>
                </a:xfrm>
                <a:prstGeom prst="straightConnector1">
                  <a:avLst/>
                </a:prstGeom>
                <a:ln w="920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572F7A2-B873-4E06-9209-E921860D402A}"/>
                    </a:ext>
                  </a:extLst>
                </p:cNvPr>
                <p:cNvCxnSpPr>
                  <a:cxnSpLocks/>
                </p:cNvCxnSpPr>
                <p:nvPr/>
              </p:nvCxnSpPr>
              <p:spPr>
                <a:xfrm>
                  <a:off x="7144430" y="5924373"/>
                  <a:ext cx="1150089" cy="0"/>
                </a:xfrm>
                <a:prstGeom prst="line">
                  <a:avLst/>
                </a:prstGeom>
                <a:ln w="101600">
                  <a:solidFill>
                    <a:srgbClr val="FFD100"/>
                  </a:solidFill>
                  <a:prstDash val="soli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5A48CC3-2B9C-469A-956D-5BE134287C65}"/>
                    </a:ext>
                  </a:extLst>
                </p:cNvPr>
                <p:cNvSpPr txBox="1"/>
                <p:nvPr/>
              </p:nvSpPr>
              <p:spPr>
                <a:xfrm>
                  <a:off x="2582490" y="6442006"/>
                  <a:ext cx="5398549" cy="276999"/>
                </a:xfrm>
                <a:prstGeom prst="rect">
                  <a:avLst/>
                </a:prstGeom>
                <a:noFill/>
              </p:spPr>
              <p:txBody>
                <a:bodyPr wrap="square" rtlCol="0">
                  <a:spAutoFit/>
                </a:bodyPr>
                <a:lstStyle/>
                <a:p>
                  <a:pPr algn="r"/>
                  <a:r>
                    <a:rPr lang="en-US" sz="1200" dirty="0"/>
                    <a:t>Groundwater Infiltration</a:t>
                  </a:r>
                </a:p>
              </p:txBody>
            </p:sp>
            <p:sp>
              <p:nvSpPr>
                <p:cNvPr id="51" name="TextBox 50">
                  <a:extLst>
                    <a:ext uri="{FF2B5EF4-FFF2-40B4-BE49-F238E27FC236}">
                      <a16:creationId xmlns:a16="http://schemas.microsoft.com/office/drawing/2014/main" id="{19E54C16-A062-48F7-B6BB-14539C77260F}"/>
                    </a:ext>
                  </a:extLst>
                </p:cNvPr>
                <p:cNvSpPr txBox="1"/>
                <p:nvPr/>
              </p:nvSpPr>
              <p:spPr>
                <a:xfrm>
                  <a:off x="6985448" y="6128022"/>
                  <a:ext cx="2066595" cy="261610"/>
                </a:xfrm>
                <a:prstGeom prst="rect">
                  <a:avLst/>
                </a:prstGeom>
                <a:noFill/>
              </p:spPr>
              <p:txBody>
                <a:bodyPr wrap="square" rtlCol="0">
                  <a:spAutoFit/>
                </a:bodyPr>
                <a:lstStyle/>
                <a:p>
                  <a:r>
                    <a:rPr lang="en-US" sz="1100" dirty="0"/>
                    <a:t>Surface Water via P1007</a:t>
                  </a:r>
                </a:p>
              </p:txBody>
            </p:sp>
          </p:grpSp>
          <p:sp>
            <p:nvSpPr>
              <p:cNvPr id="56" name="TextBox 55">
                <a:extLst>
                  <a:ext uri="{FF2B5EF4-FFF2-40B4-BE49-F238E27FC236}">
                    <a16:creationId xmlns:a16="http://schemas.microsoft.com/office/drawing/2014/main" id="{3A51763B-9789-4A3D-BD32-C72D909B13D9}"/>
                  </a:ext>
                </a:extLst>
              </p:cNvPr>
              <p:cNvSpPr txBox="1"/>
              <p:nvPr/>
            </p:nvSpPr>
            <p:spPr>
              <a:xfrm>
                <a:off x="9189634" y="5463320"/>
                <a:ext cx="824352" cy="276999"/>
              </a:xfrm>
              <a:prstGeom prst="rect">
                <a:avLst/>
              </a:prstGeom>
              <a:noFill/>
            </p:spPr>
            <p:txBody>
              <a:bodyPr wrap="square" rtlCol="0">
                <a:spAutoFit/>
              </a:bodyPr>
              <a:lstStyle/>
              <a:p>
                <a:r>
                  <a:rPr lang="en-US" sz="1200" dirty="0"/>
                  <a:t>Present</a:t>
                </a:r>
              </a:p>
            </p:txBody>
          </p:sp>
          <p:sp>
            <p:nvSpPr>
              <p:cNvPr id="58" name="Right Brace 57">
                <a:extLst>
                  <a:ext uri="{FF2B5EF4-FFF2-40B4-BE49-F238E27FC236}">
                    <a16:creationId xmlns:a16="http://schemas.microsoft.com/office/drawing/2014/main" id="{AAC58A75-A022-4D9A-B4CF-53A128562A59}"/>
                  </a:ext>
                </a:extLst>
              </p:cNvPr>
              <p:cNvSpPr/>
              <p:nvPr/>
            </p:nvSpPr>
            <p:spPr>
              <a:xfrm rot="5400000">
                <a:off x="7529234" y="5542765"/>
                <a:ext cx="163218" cy="115008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2" name="Connector: Elbow 61">
            <a:extLst>
              <a:ext uri="{FF2B5EF4-FFF2-40B4-BE49-F238E27FC236}">
                <a16:creationId xmlns:a16="http://schemas.microsoft.com/office/drawing/2014/main" id="{4FF0A38C-2572-4B68-B469-6990902CE1F5}"/>
              </a:ext>
            </a:extLst>
          </p:cNvPr>
          <p:cNvCxnSpPr>
            <a:cxnSpLocks/>
          </p:cNvCxnSpPr>
          <p:nvPr/>
        </p:nvCxnSpPr>
        <p:spPr>
          <a:xfrm rot="10800000" flipV="1">
            <a:off x="7286626" y="1301750"/>
            <a:ext cx="625475" cy="447674"/>
          </a:xfrm>
          <a:prstGeom prst="bentConnector3">
            <a:avLst/>
          </a:prstGeom>
          <a:ln w="15875">
            <a:solidFill>
              <a:schemeClr val="accent4">
                <a:lumMod val="60000"/>
                <a:lumOff val="40000"/>
              </a:schemeClr>
            </a:solidFill>
            <a:prstDash val="solid"/>
            <a:tailEnd type="triangle" w="lg" len="med"/>
          </a:ln>
          <a:effectLst>
            <a:glow rad="44450">
              <a:schemeClr val="bg1"/>
            </a:glow>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91C4083-D477-43DB-A57D-4C33E5398962}"/>
              </a:ext>
            </a:extLst>
          </p:cNvPr>
          <p:cNvCxnSpPr>
            <a:cxnSpLocks/>
          </p:cNvCxnSpPr>
          <p:nvPr/>
        </p:nvCxnSpPr>
        <p:spPr>
          <a:xfrm>
            <a:off x="8294710" y="1358443"/>
            <a:ext cx="209956" cy="195487"/>
          </a:xfrm>
          <a:prstGeom prst="straightConnector1">
            <a:avLst/>
          </a:prstGeom>
          <a:ln w="19050">
            <a:solidFill>
              <a:srgbClr val="00B0F0"/>
            </a:solidFill>
            <a:prstDash val="dash"/>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93" name="Rounded Rectangle 5">
            <a:extLst>
              <a:ext uri="{FF2B5EF4-FFF2-40B4-BE49-F238E27FC236}">
                <a16:creationId xmlns:a16="http://schemas.microsoft.com/office/drawing/2014/main" id="{F9D70C7C-3808-490F-A36B-DC0DB57AD190}"/>
              </a:ext>
            </a:extLst>
          </p:cNvPr>
          <p:cNvSpPr/>
          <p:nvPr/>
        </p:nvSpPr>
        <p:spPr>
          <a:xfrm>
            <a:off x="10178993" y="1107583"/>
            <a:ext cx="1883334" cy="28448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dirty="0">
                <a:solidFill>
                  <a:schemeClr val="bg1"/>
                </a:solidFill>
                <a:latin typeface="Arial" panose="020B0604020202020204" pitchFamily="34" charset="0"/>
                <a:cs typeface="Arial" panose="020B0604020202020204" pitchFamily="34" charset="0"/>
              </a:rPr>
              <a:t>Preferential PFAS Pathways</a:t>
            </a:r>
          </a:p>
        </p:txBody>
      </p:sp>
      <p:sp>
        <p:nvSpPr>
          <p:cNvPr id="100" name="Rectangle 99">
            <a:extLst>
              <a:ext uri="{FF2B5EF4-FFF2-40B4-BE49-F238E27FC236}">
                <a16:creationId xmlns:a16="http://schemas.microsoft.com/office/drawing/2014/main" id="{987D62F5-4448-43F8-AE95-E21451DECAB8}"/>
              </a:ext>
            </a:extLst>
          </p:cNvPr>
          <p:cNvSpPr/>
          <p:nvPr/>
        </p:nvSpPr>
        <p:spPr>
          <a:xfrm>
            <a:off x="6630868" y="6103771"/>
            <a:ext cx="5452446" cy="625512"/>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1200" dirty="0">
              <a:solidFill>
                <a:schemeClr val="tx1"/>
              </a:solidFill>
            </a:endParaRPr>
          </a:p>
        </p:txBody>
      </p:sp>
      <p:sp>
        <p:nvSpPr>
          <p:cNvPr id="101" name="Freeform: Shape 100">
            <a:extLst>
              <a:ext uri="{FF2B5EF4-FFF2-40B4-BE49-F238E27FC236}">
                <a16:creationId xmlns:a16="http://schemas.microsoft.com/office/drawing/2014/main" id="{6F5D2664-6A96-4B3D-B99A-B28AF0880D23}"/>
              </a:ext>
            </a:extLst>
          </p:cNvPr>
          <p:cNvSpPr/>
          <p:nvPr/>
        </p:nvSpPr>
        <p:spPr>
          <a:xfrm rot="18081088">
            <a:off x="6877842" y="6028030"/>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FFD10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0AACB1C6-A022-4690-B7D0-EE4C02648358}"/>
              </a:ext>
            </a:extLst>
          </p:cNvPr>
          <p:cNvSpPr/>
          <p:nvPr/>
        </p:nvSpPr>
        <p:spPr>
          <a:xfrm rot="18081088">
            <a:off x="6833731" y="6393887"/>
            <a:ext cx="137026"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dash"/>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59" name="Straight Arrow Connector 58">
            <a:extLst>
              <a:ext uri="{FF2B5EF4-FFF2-40B4-BE49-F238E27FC236}">
                <a16:creationId xmlns:a16="http://schemas.microsoft.com/office/drawing/2014/main" id="{46B4BB9F-8677-4CF7-8708-B2F3AD1513B5}"/>
              </a:ext>
            </a:extLst>
          </p:cNvPr>
          <p:cNvCxnSpPr>
            <a:cxnSpLocks/>
          </p:cNvCxnSpPr>
          <p:nvPr/>
        </p:nvCxnSpPr>
        <p:spPr>
          <a:xfrm>
            <a:off x="7938227" y="1107583"/>
            <a:ext cx="0" cy="193608"/>
          </a:xfrm>
          <a:prstGeom prst="straightConnector1">
            <a:avLst/>
          </a:prstGeom>
          <a:ln w="12700">
            <a:solidFill>
              <a:srgbClr val="002060"/>
            </a:solidFill>
            <a:prstDash val="dash"/>
            <a:tailEnd type="arrow"/>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57EB28B-82A8-40E9-9B29-49FD6253DF09}"/>
              </a:ext>
            </a:extLst>
          </p:cNvPr>
          <p:cNvCxnSpPr>
            <a:cxnSpLocks/>
          </p:cNvCxnSpPr>
          <p:nvPr/>
        </p:nvCxnSpPr>
        <p:spPr>
          <a:xfrm>
            <a:off x="10648244" y="2142916"/>
            <a:ext cx="0" cy="253195"/>
          </a:xfrm>
          <a:prstGeom prst="straightConnector1">
            <a:avLst/>
          </a:prstGeom>
          <a:ln w="12700">
            <a:solidFill>
              <a:srgbClr val="002060"/>
            </a:solidFill>
            <a:prstDash val="dash"/>
            <a:tailEnd type="arrow"/>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F7E88F9-861A-4F92-9405-E841C0F1CD17}"/>
              </a:ext>
            </a:extLst>
          </p:cNvPr>
          <p:cNvCxnSpPr>
            <a:cxnSpLocks/>
          </p:cNvCxnSpPr>
          <p:nvPr/>
        </p:nvCxnSpPr>
        <p:spPr>
          <a:xfrm>
            <a:off x="8228719" y="1277194"/>
            <a:ext cx="0" cy="193608"/>
          </a:xfrm>
          <a:prstGeom prst="straightConnector1">
            <a:avLst/>
          </a:prstGeom>
          <a:ln w="12700">
            <a:solidFill>
              <a:srgbClr val="002060"/>
            </a:solidFill>
            <a:prstDash val="dash"/>
            <a:tailEnd type="arrow"/>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D02B6B3-F86B-4B49-9D85-717679606AA2}"/>
              </a:ext>
            </a:extLst>
          </p:cNvPr>
          <p:cNvCxnSpPr>
            <a:cxnSpLocks/>
          </p:cNvCxnSpPr>
          <p:nvPr/>
        </p:nvCxnSpPr>
        <p:spPr>
          <a:xfrm flipH="1">
            <a:off x="7861599" y="1341804"/>
            <a:ext cx="139600" cy="219523"/>
          </a:xfrm>
          <a:prstGeom prst="straightConnector1">
            <a:avLst/>
          </a:prstGeom>
          <a:ln w="19050">
            <a:solidFill>
              <a:srgbClr val="00B0F0"/>
            </a:solidFill>
            <a:prstDash val="dash"/>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64" name="Freeform: Shape 63">
            <a:extLst>
              <a:ext uri="{FF2B5EF4-FFF2-40B4-BE49-F238E27FC236}">
                <a16:creationId xmlns:a16="http://schemas.microsoft.com/office/drawing/2014/main" id="{ECA57989-5945-48A4-A9BC-7A214020F533}"/>
              </a:ext>
            </a:extLst>
          </p:cNvPr>
          <p:cNvSpPr/>
          <p:nvPr/>
        </p:nvSpPr>
        <p:spPr>
          <a:xfrm rot="18081088" flipH="1">
            <a:off x="8063740" y="1769418"/>
            <a:ext cx="427225" cy="25136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254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9F9325E5-8BB9-4D62-8EC4-16B1D21C0D3D}"/>
              </a:ext>
            </a:extLst>
          </p:cNvPr>
          <p:cNvSpPr/>
          <p:nvPr/>
        </p:nvSpPr>
        <p:spPr>
          <a:xfrm rot="18081088" flipH="1">
            <a:off x="11035290" y="2424167"/>
            <a:ext cx="170740" cy="40516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254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A769F86F-C6BD-40BB-8D6E-4026ED39AA72}"/>
              </a:ext>
            </a:extLst>
          </p:cNvPr>
          <p:cNvSpPr/>
          <p:nvPr/>
        </p:nvSpPr>
        <p:spPr>
          <a:xfrm rot="18081088" flipH="1">
            <a:off x="9050552" y="1437919"/>
            <a:ext cx="45719" cy="50166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254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81" name="Straight Connector 80">
            <a:extLst>
              <a:ext uri="{FF2B5EF4-FFF2-40B4-BE49-F238E27FC236}">
                <a16:creationId xmlns:a16="http://schemas.microsoft.com/office/drawing/2014/main" id="{C8629B8A-DBE9-4A59-9176-931850B2A2D6}"/>
              </a:ext>
            </a:extLst>
          </p:cNvPr>
          <p:cNvCxnSpPr/>
          <p:nvPr/>
        </p:nvCxnSpPr>
        <p:spPr>
          <a:xfrm flipV="1">
            <a:off x="871190" y="5779442"/>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F80A1A73-E0A4-49D6-8EFF-476E60383C04}"/>
              </a:ext>
            </a:extLst>
          </p:cNvPr>
          <p:cNvCxnSpPr>
            <a:cxnSpLocks/>
          </p:cNvCxnSpPr>
          <p:nvPr/>
        </p:nvCxnSpPr>
        <p:spPr>
          <a:xfrm>
            <a:off x="10197337" y="1585587"/>
            <a:ext cx="0" cy="253195"/>
          </a:xfrm>
          <a:prstGeom prst="straightConnector1">
            <a:avLst/>
          </a:prstGeom>
          <a:ln w="12700">
            <a:solidFill>
              <a:srgbClr val="002060"/>
            </a:solidFill>
            <a:prstDash val="dash"/>
            <a:tailEnd type="arrow"/>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EC146483-70F4-421A-9BCA-F50C0D046731}"/>
              </a:ext>
            </a:extLst>
          </p:cNvPr>
          <p:cNvCxnSpPr>
            <a:cxnSpLocks/>
          </p:cNvCxnSpPr>
          <p:nvPr/>
        </p:nvCxnSpPr>
        <p:spPr>
          <a:xfrm>
            <a:off x="11549887" y="3175805"/>
            <a:ext cx="0" cy="253195"/>
          </a:xfrm>
          <a:prstGeom prst="straightConnector1">
            <a:avLst/>
          </a:prstGeom>
          <a:ln w="12700">
            <a:solidFill>
              <a:srgbClr val="002060"/>
            </a:solidFill>
            <a:prstDash val="dash"/>
            <a:tailEnd type="arrow"/>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55364D0B-571D-4BCD-B58F-A3DDA7258E02}"/>
              </a:ext>
            </a:extLst>
          </p:cNvPr>
          <p:cNvCxnSpPr>
            <a:cxnSpLocks/>
          </p:cNvCxnSpPr>
          <p:nvPr/>
        </p:nvCxnSpPr>
        <p:spPr>
          <a:xfrm>
            <a:off x="11324619" y="4377559"/>
            <a:ext cx="0" cy="253195"/>
          </a:xfrm>
          <a:prstGeom prst="straightConnector1">
            <a:avLst/>
          </a:prstGeom>
          <a:ln w="12700">
            <a:solidFill>
              <a:srgbClr val="002060"/>
            </a:solidFill>
            <a:prstDash val="dash"/>
            <a:tailEnd type="arrow"/>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97" name="Freeform: Shape 96">
            <a:extLst>
              <a:ext uri="{FF2B5EF4-FFF2-40B4-BE49-F238E27FC236}">
                <a16:creationId xmlns:a16="http://schemas.microsoft.com/office/drawing/2014/main" id="{C418EBF4-B6BF-4A9A-874A-FBBAADF13661}"/>
              </a:ext>
            </a:extLst>
          </p:cNvPr>
          <p:cNvSpPr/>
          <p:nvPr/>
        </p:nvSpPr>
        <p:spPr>
          <a:xfrm rot="18081088" flipH="1">
            <a:off x="7422427" y="2496852"/>
            <a:ext cx="427225" cy="25136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254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id="{E83D02AB-9A4E-42DB-80CA-C0ABAA4BA0A9}"/>
              </a:ext>
            </a:extLst>
          </p:cNvPr>
          <p:cNvSpPr/>
          <p:nvPr/>
        </p:nvSpPr>
        <p:spPr>
          <a:xfrm rot="18081088" flipH="1">
            <a:off x="8169747" y="3832920"/>
            <a:ext cx="144447" cy="62334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254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B6DFED34-0B4C-49FE-A732-EF0F1A79124C}"/>
              </a:ext>
            </a:extLst>
          </p:cNvPr>
          <p:cNvSpPr/>
          <p:nvPr/>
        </p:nvSpPr>
        <p:spPr>
          <a:xfrm rot="18081088">
            <a:off x="9808383" y="4598373"/>
            <a:ext cx="415772" cy="68833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254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13172FDE-CE03-4C1A-8482-CA7B893B68A6}"/>
              </a:ext>
            </a:extLst>
          </p:cNvPr>
          <p:cNvSpPr/>
          <p:nvPr/>
        </p:nvSpPr>
        <p:spPr>
          <a:xfrm rot="18081088" flipH="1">
            <a:off x="9164674" y="2407627"/>
            <a:ext cx="408549" cy="37923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254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C68B1751-A6EA-4EDF-A80F-2F4195B0CE42}"/>
              </a:ext>
            </a:extLst>
          </p:cNvPr>
          <p:cNvSpPr/>
          <p:nvPr/>
        </p:nvSpPr>
        <p:spPr>
          <a:xfrm rot="18081088" flipH="1">
            <a:off x="10128843" y="3656283"/>
            <a:ext cx="408549" cy="37923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254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4A9BF1F0-F725-472F-AA6C-276B20651444}"/>
              </a:ext>
            </a:extLst>
          </p:cNvPr>
          <p:cNvSpPr/>
          <p:nvPr/>
        </p:nvSpPr>
        <p:spPr>
          <a:xfrm rot="18081088" flipH="1" flipV="1">
            <a:off x="6610901" y="2051361"/>
            <a:ext cx="598537" cy="4956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254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3" name="TextBox 112">
            <a:extLst>
              <a:ext uri="{FF2B5EF4-FFF2-40B4-BE49-F238E27FC236}">
                <a16:creationId xmlns:a16="http://schemas.microsoft.com/office/drawing/2014/main" id="{738FC59B-79DF-4FAF-89E2-F5F5CDE514AA}"/>
              </a:ext>
            </a:extLst>
          </p:cNvPr>
          <p:cNvSpPr txBox="1"/>
          <p:nvPr/>
        </p:nvSpPr>
        <p:spPr>
          <a:xfrm>
            <a:off x="8023998" y="1046223"/>
            <a:ext cx="1796947" cy="261610"/>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100" b="1" dirty="0">
                <a:solidFill>
                  <a:srgbClr val="FF0000"/>
                </a:solidFill>
                <a:effectLst>
                  <a:glow rad="88900">
                    <a:schemeClr val="bg1"/>
                  </a:glow>
                </a:effectLst>
              </a:rPr>
              <a:t>Washington County Landfill</a:t>
            </a:r>
          </a:p>
        </p:txBody>
      </p:sp>
      <p:sp>
        <p:nvSpPr>
          <p:cNvPr id="78" name="TextBox 77">
            <a:extLst>
              <a:ext uri="{FF2B5EF4-FFF2-40B4-BE49-F238E27FC236}">
                <a16:creationId xmlns:a16="http://schemas.microsoft.com/office/drawing/2014/main" id="{64B68A24-7864-4ECA-8CE4-BECF30A6CC60}"/>
              </a:ext>
            </a:extLst>
          </p:cNvPr>
          <p:cNvSpPr txBox="1"/>
          <p:nvPr/>
        </p:nvSpPr>
        <p:spPr>
          <a:xfrm>
            <a:off x="9726946" y="6132796"/>
            <a:ext cx="2417328" cy="461665"/>
          </a:xfrm>
          <a:prstGeom prst="rect">
            <a:avLst/>
          </a:prstGeom>
          <a:noFill/>
        </p:spPr>
        <p:txBody>
          <a:bodyPr wrap="square" rtlCol="0">
            <a:spAutoFit/>
          </a:bodyPr>
          <a:lstStyle/>
          <a:p>
            <a:pPr lvl="1"/>
            <a:r>
              <a:rPr lang="en-US" sz="1200" dirty="0"/>
              <a:t>Surface Water Infiltration</a:t>
            </a:r>
          </a:p>
          <a:p>
            <a:pPr lvl="1"/>
            <a:r>
              <a:rPr lang="en-US" sz="1200" dirty="0"/>
              <a:t>Groundwater Flow Direction</a:t>
            </a:r>
            <a:endParaRPr lang="en-US" dirty="0"/>
          </a:p>
        </p:txBody>
      </p:sp>
      <p:sp>
        <p:nvSpPr>
          <p:cNvPr id="79" name="TextBox 78">
            <a:extLst>
              <a:ext uri="{FF2B5EF4-FFF2-40B4-BE49-F238E27FC236}">
                <a16:creationId xmlns:a16="http://schemas.microsoft.com/office/drawing/2014/main" id="{41C2E846-742B-4052-8EA1-0B3ACC6ACEB6}"/>
              </a:ext>
            </a:extLst>
          </p:cNvPr>
          <p:cNvSpPr txBox="1"/>
          <p:nvPr/>
        </p:nvSpPr>
        <p:spPr>
          <a:xfrm>
            <a:off x="7074558" y="6107049"/>
            <a:ext cx="2809167" cy="830997"/>
          </a:xfrm>
          <a:prstGeom prst="rect">
            <a:avLst/>
          </a:prstGeom>
          <a:noFill/>
        </p:spPr>
        <p:txBody>
          <a:bodyPr wrap="none" rtlCol="0">
            <a:spAutoFit/>
          </a:bodyPr>
          <a:lstStyle/>
          <a:p>
            <a:r>
              <a:rPr lang="en-US" sz="1200" dirty="0"/>
              <a:t>Surface Water Flow Direction (1988-1995)</a:t>
            </a:r>
          </a:p>
          <a:p>
            <a:r>
              <a:rPr lang="en-US" sz="1200" dirty="0"/>
              <a:t>Surface Water Flow Direction (Present)</a:t>
            </a:r>
          </a:p>
          <a:p>
            <a:r>
              <a:rPr lang="en-US" sz="1200" dirty="0"/>
              <a:t>Inferred Runoff Direction</a:t>
            </a:r>
          </a:p>
          <a:p>
            <a:endParaRPr lang="en-US" sz="1200" dirty="0"/>
          </a:p>
        </p:txBody>
      </p:sp>
      <p:sp>
        <p:nvSpPr>
          <p:cNvPr id="114" name="Freeform: Shape 113">
            <a:extLst>
              <a:ext uri="{FF2B5EF4-FFF2-40B4-BE49-F238E27FC236}">
                <a16:creationId xmlns:a16="http://schemas.microsoft.com/office/drawing/2014/main" id="{911A2329-03AE-4495-A8A3-30392D5B8D68}"/>
              </a:ext>
            </a:extLst>
          </p:cNvPr>
          <p:cNvSpPr/>
          <p:nvPr/>
        </p:nvSpPr>
        <p:spPr>
          <a:xfrm rot="18081088">
            <a:off x="6865141" y="6214563"/>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809B7FE5-7290-4C9C-AB01-B461BD1233FF}"/>
              </a:ext>
            </a:extLst>
          </p:cNvPr>
          <p:cNvSpPr/>
          <p:nvPr/>
        </p:nvSpPr>
        <p:spPr>
          <a:xfrm rot="18081088">
            <a:off x="9977534" y="6063915"/>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7" name="Freeform: Shape 116">
            <a:extLst>
              <a:ext uri="{FF2B5EF4-FFF2-40B4-BE49-F238E27FC236}">
                <a16:creationId xmlns:a16="http://schemas.microsoft.com/office/drawing/2014/main" id="{48359C5E-52D9-4B48-AFB9-61733CA196C4}"/>
              </a:ext>
            </a:extLst>
          </p:cNvPr>
          <p:cNvSpPr/>
          <p:nvPr/>
        </p:nvSpPr>
        <p:spPr>
          <a:xfrm rot="18081088">
            <a:off x="9960128" y="6244248"/>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8" name="TextBox 117">
            <a:extLst>
              <a:ext uri="{FF2B5EF4-FFF2-40B4-BE49-F238E27FC236}">
                <a16:creationId xmlns:a16="http://schemas.microsoft.com/office/drawing/2014/main" id="{77BCE875-545F-4701-B8BC-0D63F57575B4}"/>
              </a:ext>
            </a:extLst>
          </p:cNvPr>
          <p:cNvSpPr txBox="1"/>
          <p:nvPr/>
        </p:nvSpPr>
        <p:spPr>
          <a:xfrm>
            <a:off x="11033714" y="3684701"/>
            <a:ext cx="701796" cy="236053"/>
          </a:xfrm>
          <a:prstGeom prst="rect">
            <a:avLst/>
          </a:prstGeom>
          <a:noFill/>
        </p:spPr>
        <p:txBody>
          <a:bodyPr wrap="none" rtlCol="0">
            <a:spAutoFit/>
          </a:bodyPr>
          <a:lstStyle/>
          <a:p>
            <a:r>
              <a:rPr lang="en-US" sz="1100" b="1" dirty="0">
                <a:solidFill>
                  <a:schemeClr val="bg1"/>
                </a:solidFill>
              </a:rPr>
              <a:t>Lake Elmo</a:t>
            </a:r>
          </a:p>
        </p:txBody>
      </p:sp>
      <p:sp>
        <p:nvSpPr>
          <p:cNvPr id="119" name="TextBox 118">
            <a:extLst>
              <a:ext uri="{FF2B5EF4-FFF2-40B4-BE49-F238E27FC236}">
                <a16:creationId xmlns:a16="http://schemas.microsoft.com/office/drawing/2014/main" id="{C13DA826-3D1A-40B0-AB00-6505E331C491}"/>
              </a:ext>
            </a:extLst>
          </p:cNvPr>
          <p:cNvSpPr txBox="1"/>
          <p:nvPr/>
        </p:nvSpPr>
        <p:spPr>
          <a:xfrm>
            <a:off x="10180144" y="1789451"/>
            <a:ext cx="912429" cy="261610"/>
          </a:xfrm>
          <a:prstGeom prst="rect">
            <a:avLst/>
          </a:prstGeom>
          <a:noFill/>
        </p:spPr>
        <p:txBody>
          <a:bodyPr wrap="none" rtlCol="0">
            <a:spAutoFit/>
          </a:bodyPr>
          <a:lstStyle/>
          <a:p>
            <a:r>
              <a:rPr lang="en-US" sz="1100" b="1" dirty="0">
                <a:solidFill>
                  <a:schemeClr val="bg1"/>
                </a:solidFill>
              </a:rPr>
              <a:t>Sunfish Lake</a:t>
            </a:r>
          </a:p>
        </p:txBody>
      </p:sp>
      <p:sp>
        <p:nvSpPr>
          <p:cNvPr id="120" name="TextBox 119">
            <a:extLst>
              <a:ext uri="{FF2B5EF4-FFF2-40B4-BE49-F238E27FC236}">
                <a16:creationId xmlns:a16="http://schemas.microsoft.com/office/drawing/2014/main" id="{8510E5CC-C041-44B0-BB42-78EABF85B025}"/>
              </a:ext>
            </a:extLst>
          </p:cNvPr>
          <p:cNvSpPr txBox="1"/>
          <p:nvPr/>
        </p:nvSpPr>
        <p:spPr>
          <a:xfrm>
            <a:off x="8311064" y="5022497"/>
            <a:ext cx="1136850" cy="261610"/>
          </a:xfrm>
          <a:prstGeom prst="rect">
            <a:avLst/>
          </a:prstGeom>
          <a:noFill/>
        </p:spPr>
        <p:txBody>
          <a:bodyPr wrap="none" rtlCol="0">
            <a:spAutoFit/>
          </a:bodyPr>
          <a:lstStyle/>
          <a:p>
            <a:r>
              <a:rPr lang="en-US" sz="1100" b="1" dirty="0">
                <a:solidFill>
                  <a:schemeClr val="bg1"/>
                </a:solidFill>
              </a:rPr>
              <a:t>Eagle Point Lake</a:t>
            </a:r>
          </a:p>
        </p:txBody>
      </p:sp>
      <p:sp>
        <p:nvSpPr>
          <p:cNvPr id="121" name="TextBox 120">
            <a:extLst>
              <a:ext uri="{FF2B5EF4-FFF2-40B4-BE49-F238E27FC236}">
                <a16:creationId xmlns:a16="http://schemas.microsoft.com/office/drawing/2014/main" id="{2D2FD3B6-89DE-4747-A640-210A7FA919A3}"/>
              </a:ext>
            </a:extLst>
          </p:cNvPr>
          <p:cNvSpPr txBox="1"/>
          <p:nvPr/>
        </p:nvSpPr>
        <p:spPr>
          <a:xfrm>
            <a:off x="7064217" y="3242371"/>
            <a:ext cx="1481496" cy="430887"/>
          </a:xfrm>
          <a:prstGeom prst="rect">
            <a:avLst/>
          </a:prstGeom>
          <a:noFill/>
        </p:spPr>
        <p:txBody>
          <a:bodyPr wrap="none" rtlCol="0">
            <a:spAutoFit/>
          </a:bodyPr>
          <a:lstStyle/>
          <a:p>
            <a:pPr algn="ctr"/>
            <a:r>
              <a:rPr lang="en-US" sz="1100" b="1" dirty="0">
                <a:solidFill>
                  <a:schemeClr val="bg1"/>
                </a:solidFill>
              </a:rPr>
              <a:t>P1007 + Raleigh Creek</a:t>
            </a:r>
          </a:p>
          <a:p>
            <a:pPr algn="ctr"/>
            <a:r>
              <a:rPr lang="en-US" sz="1100" b="1" dirty="0">
                <a:solidFill>
                  <a:schemeClr val="bg1"/>
                </a:solidFill>
              </a:rPr>
              <a:t>Confluence</a:t>
            </a:r>
          </a:p>
        </p:txBody>
      </p:sp>
      <p:sp>
        <p:nvSpPr>
          <p:cNvPr id="80" name="Rounded Rectangle 5">
            <a:extLst>
              <a:ext uri="{FF2B5EF4-FFF2-40B4-BE49-F238E27FC236}">
                <a16:creationId xmlns:a16="http://schemas.microsoft.com/office/drawing/2014/main" id="{EDE20F25-6B86-41F0-88D2-BCED16B5440E}"/>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8809ECF8-1D02-4F04-AA33-E0A5628BB951}"/>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21682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8" y="672478"/>
            <a:ext cx="12119686"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Comparison of Two Source Areas: Oakdale Disposal Site vs. WCL</a:t>
              </a:r>
            </a:p>
          </p:txBody>
        </p:sp>
      </p:grpSp>
      <p:sp>
        <p:nvSpPr>
          <p:cNvPr id="19" name="TextBox 18">
            <a:extLst>
              <a:ext uri="{FF2B5EF4-FFF2-40B4-BE49-F238E27FC236}">
                <a16:creationId xmlns:a16="http://schemas.microsoft.com/office/drawing/2014/main" id="{7D589BD3-E25F-4118-9DFF-BF6701279E34}"/>
              </a:ext>
            </a:extLst>
          </p:cNvPr>
          <p:cNvSpPr txBox="1"/>
          <p:nvPr/>
        </p:nvSpPr>
        <p:spPr>
          <a:xfrm>
            <a:off x="120161" y="1003808"/>
            <a:ext cx="3649960" cy="5774217"/>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400"/>
              </a:spcAft>
              <a:defRPr/>
            </a:pPr>
            <a:r>
              <a:rPr lang="en-US" sz="1050" b="1" dirty="0">
                <a:solidFill>
                  <a:srgbClr val="00B0F0"/>
                </a:solidFill>
                <a:latin typeface="Arial" panose="020B0604020202020204" pitchFamily="34" charset="0"/>
                <a:cs typeface="Arial" panose="020B0604020202020204" pitchFamily="34" charset="0"/>
              </a:rPr>
              <a:t>Disposal Site-Specific PFAS-Containing Waste</a:t>
            </a: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The Oakdale Disposal Site (ODS) accepted liquid and solid industrial waste, while the Washington County Landfill (WCL) accepted a variety of industrial and wastewater treatment plant waste. The PFAS contamination associated with these two historic waste streams is made up of different PFAS compounds, resulting in a PFAS “signature” that</a:t>
            </a:r>
            <a:r>
              <a:rPr lang="en-US" sz="1050" dirty="0">
                <a:solidFill>
                  <a:srgbClr val="FF0000"/>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may be unique to each source area.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The PFAS signature associated with ODS is generally PFOS-dominant, while the PFAS signature from WCL is generally PFBA-dominant. As a result, analysis of the PFBA:PFOS ratio or the relative distribution of key compounds can be used to evaluate a possible PFAS source contribution at different locations.</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Locations that are not associated with either ODS or WCL impacted waters may have a similar PFAS signature; however, the concentrations of all compounds will be significantly lower. This PFAS has an unknown anthropogenic source that is likely a result of widespread PFAS use.</a:t>
            </a:r>
          </a:p>
          <a:p>
            <a:pPr algn="ctr" defTabSz="1063460"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graphicFrame>
        <p:nvGraphicFramePr>
          <p:cNvPr id="46" name="Chart 45">
            <a:extLst>
              <a:ext uri="{FF2B5EF4-FFF2-40B4-BE49-F238E27FC236}">
                <a16:creationId xmlns:a16="http://schemas.microsoft.com/office/drawing/2014/main" id="{2A81D33C-CA78-443A-9CFA-0D0C878FC317}"/>
              </a:ext>
            </a:extLst>
          </p:cNvPr>
          <p:cNvGraphicFramePr>
            <a:graphicFrameLocks/>
          </p:cNvGraphicFramePr>
          <p:nvPr/>
        </p:nvGraphicFramePr>
        <p:xfrm>
          <a:off x="11256200" y="4062621"/>
          <a:ext cx="899643" cy="810705"/>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3">
            <a:extLst>
              <a:ext uri="{FF2B5EF4-FFF2-40B4-BE49-F238E27FC236}">
                <a16:creationId xmlns:a16="http://schemas.microsoft.com/office/drawing/2014/main" id="{DD02E8D0-6C82-4926-A582-7674CF59867B}"/>
              </a:ext>
            </a:extLst>
          </p:cNvPr>
          <p:cNvGrpSpPr/>
          <p:nvPr/>
        </p:nvGrpSpPr>
        <p:grpSpPr>
          <a:xfrm>
            <a:off x="3913752" y="1010076"/>
            <a:ext cx="8136701" cy="4373917"/>
            <a:chOff x="3868032" y="1010076"/>
            <a:chExt cx="8136701" cy="4373917"/>
          </a:xfrm>
        </p:grpSpPr>
        <p:pic>
          <p:nvPicPr>
            <p:cNvPr id="89" name="Picture 88">
              <a:extLst>
                <a:ext uri="{FF2B5EF4-FFF2-40B4-BE49-F238E27FC236}">
                  <a16:creationId xmlns:a16="http://schemas.microsoft.com/office/drawing/2014/main" id="{D9275AF9-311C-4E0C-9468-8761761D5E06}"/>
                </a:ext>
              </a:extLst>
            </p:cNvPr>
            <p:cNvPicPr>
              <a:picLocks noChangeAspect="1"/>
            </p:cNvPicPr>
            <p:nvPr/>
          </p:nvPicPr>
          <p:blipFill rotWithShape="1">
            <a:blip r:embed="rId3">
              <a:alphaModFix/>
            </a:blip>
            <a:srcRect l="1127" t="1264"/>
            <a:stretch/>
          </p:blipFill>
          <p:spPr>
            <a:xfrm>
              <a:off x="3868032" y="1010076"/>
              <a:ext cx="8136701" cy="4225980"/>
            </a:xfrm>
            <a:prstGeom prst="rect">
              <a:avLst/>
            </a:prstGeom>
            <a:ln w="34925">
              <a:solidFill>
                <a:srgbClr val="00B0F0"/>
              </a:solidFill>
            </a:ln>
          </p:spPr>
        </p:pic>
        <p:graphicFrame>
          <p:nvGraphicFramePr>
            <p:cNvPr id="22" name="Chart 21">
              <a:extLst>
                <a:ext uri="{FF2B5EF4-FFF2-40B4-BE49-F238E27FC236}">
                  <a16:creationId xmlns:a16="http://schemas.microsoft.com/office/drawing/2014/main" id="{28765493-AC4C-4420-A22A-C6B3544E0879}"/>
                </a:ext>
              </a:extLst>
            </p:cNvPr>
            <p:cNvGraphicFramePr>
              <a:graphicFrameLocks/>
            </p:cNvGraphicFramePr>
            <p:nvPr/>
          </p:nvGraphicFramePr>
          <p:xfrm>
            <a:off x="5567832" y="3802301"/>
            <a:ext cx="899643" cy="810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9FAC83A5-0BC3-4139-9ACD-F789E484A8D7}"/>
                </a:ext>
              </a:extLst>
            </p:cNvPr>
            <p:cNvGraphicFramePr>
              <a:graphicFrameLocks/>
            </p:cNvGraphicFramePr>
            <p:nvPr/>
          </p:nvGraphicFramePr>
          <p:xfrm>
            <a:off x="7276645" y="3902604"/>
            <a:ext cx="899643" cy="8107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E82FF198-11DF-4B13-A700-F98A47032F3B}"/>
                </a:ext>
              </a:extLst>
            </p:cNvPr>
            <p:cNvGraphicFramePr>
              <a:graphicFrameLocks/>
            </p:cNvGraphicFramePr>
            <p:nvPr/>
          </p:nvGraphicFramePr>
          <p:xfrm>
            <a:off x="10367038" y="4573288"/>
            <a:ext cx="899643" cy="8107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a:extLst>
                <a:ext uri="{FF2B5EF4-FFF2-40B4-BE49-F238E27FC236}">
                  <a16:creationId xmlns:a16="http://schemas.microsoft.com/office/drawing/2014/main" id="{725C48DF-0968-4C09-A6ED-5D46BF1C25A3}"/>
                </a:ext>
              </a:extLst>
            </p:cNvPr>
            <p:cNvGraphicFramePr>
              <a:graphicFrameLocks/>
            </p:cNvGraphicFramePr>
            <p:nvPr/>
          </p:nvGraphicFramePr>
          <p:xfrm>
            <a:off x="9201642" y="3091899"/>
            <a:ext cx="899643" cy="8107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1" name="Chart 60">
              <a:extLst>
                <a:ext uri="{FF2B5EF4-FFF2-40B4-BE49-F238E27FC236}">
                  <a16:creationId xmlns:a16="http://schemas.microsoft.com/office/drawing/2014/main" id="{1805CE7C-F821-4EAE-AD74-CEF228737B60}"/>
                </a:ext>
              </a:extLst>
            </p:cNvPr>
            <p:cNvGraphicFramePr>
              <a:graphicFrameLocks/>
            </p:cNvGraphicFramePr>
            <p:nvPr/>
          </p:nvGraphicFramePr>
          <p:xfrm>
            <a:off x="8315817" y="3116078"/>
            <a:ext cx="899643" cy="810705"/>
          </p:xfrm>
          <a:graphic>
            <a:graphicData uri="http://schemas.openxmlformats.org/drawingml/2006/chart">
              <c:chart xmlns:c="http://schemas.openxmlformats.org/drawingml/2006/chart" xmlns:r="http://schemas.openxmlformats.org/officeDocument/2006/relationships" r:id="rId8"/>
            </a:graphicData>
          </a:graphic>
        </p:graphicFrame>
        <p:cxnSp>
          <p:nvCxnSpPr>
            <p:cNvPr id="62" name="Straight Arrow Connector 61">
              <a:extLst>
                <a:ext uri="{FF2B5EF4-FFF2-40B4-BE49-F238E27FC236}">
                  <a16:creationId xmlns:a16="http://schemas.microsoft.com/office/drawing/2014/main" id="{7089E40F-CD75-4F3A-B20A-0FB5D1A20038}"/>
                </a:ext>
              </a:extLst>
            </p:cNvPr>
            <p:cNvCxnSpPr>
              <a:cxnSpLocks/>
            </p:cNvCxnSpPr>
            <p:nvPr/>
          </p:nvCxnSpPr>
          <p:spPr>
            <a:xfrm flipH="1">
              <a:off x="5317283" y="3423699"/>
              <a:ext cx="302333" cy="4484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84E3014-9A27-4832-9B3E-C771BCB5AE7D}"/>
                </a:ext>
              </a:extLst>
            </p:cNvPr>
            <p:cNvCxnSpPr>
              <a:cxnSpLocks/>
            </p:cNvCxnSpPr>
            <p:nvPr/>
          </p:nvCxnSpPr>
          <p:spPr>
            <a:xfrm>
              <a:off x="5751518" y="3423699"/>
              <a:ext cx="733339" cy="50308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73C70C5-D727-4F3E-B041-FFF7096D49CA}"/>
                </a:ext>
              </a:extLst>
            </p:cNvPr>
            <p:cNvSpPr txBox="1"/>
            <p:nvPr/>
          </p:nvSpPr>
          <p:spPr>
            <a:xfrm>
              <a:off x="4332271" y="2982639"/>
              <a:ext cx="2240357" cy="400110"/>
            </a:xfrm>
            <a:prstGeom prst="rect">
              <a:avLst/>
            </a:prstGeom>
            <a:noFill/>
            <a:ln>
              <a:noFill/>
            </a:ln>
            <a:effectLst>
              <a:outerShdw blurRad="50800" dist="38100" algn="l" rotWithShape="0">
                <a:schemeClr val="bg1">
                  <a:alpha val="40000"/>
                </a:schemeClr>
              </a:outerShdw>
            </a:effectLst>
          </p:spPr>
          <p:txBody>
            <a:bodyPr wrap="none" rtlCol="0">
              <a:spAutoFit/>
              <a:scene3d>
                <a:camera prst="orthographicFront"/>
                <a:lightRig rig="threePt" dir="t"/>
              </a:scene3d>
              <a:sp3d extrusionH="57150" contourW="12700">
                <a:bevelT w="38100" h="38100" prst="relaxedInset"/>
                <a:contourClr>
                  <a:schemeClr val="bg1"/>
                </a:contourClr>
              </a:sp3d>
            </a:bodyPr>
            <a:lstStyle/>
            <a:p>
              <a:r>
                <a:rPr lang="en-US" sz="2000" dirty="0">
                  <a:ln w="6350">
                    <a:noFill/>
                  </a:ln>
                  <a:solidFill>
                    <a:srgbClr val="00B0F0"/>
                  </a:solidFill>
                  <a:effectLst>
                    <a:outerShdw blurRad="50800" dist="38100" dir="2700000" algn="tl" rotWithShape="0">
                      <a:schemeClr val="bg1">
                        <a:alpha val="40000"/>
                      </a:schemeClr>
                    </a:outerShdw>
                  </a:effectLst>
                </a:rPr>
                <a:t>ODS PFAS Signature</a:t>
              </a:r>
            </a:p>
          </p:txBody>
        </p:sp>
        <p:sp>
          <p:nvSpPr>
            <p:cNvPr id="65" name="TextBox 64">
              <a:extLst>
                <a:ext uri="{FF2B5EF4-FFF2-40B4-BE49-F238E27FC236}">
                  <a16:creationId xmlns:a16="http://schemas.microsoft.com/office/drawing/2014/main" id="{98A89907-446A-40D8-8273-23F02CD85203}"/>
                </a:ext>
              </a:extLst>
            </p:cNvPr>
            <p:cNvSpPr txBox="1"/>
            <p:nvPr/>
          </p:nvSpPr>
          <p:spPr>
            <a:xfrm>
              <a:off x="9412651" y="1552127"/>
              <a:ext cx="1339810" cy="70788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r>
                <a:rPr lang="en-US" sz="2000" dirty="0">
                  <a:ln w="6350">
                    <a:noFill/>
                  </a:ln>
                  <a:solidFill>
                    <a:srgbClr val="00B0F0"/>
                  </a:solidFill>
                  <a:effectLst>
                    <a:outerShdw blurRad="50800" dist="38100" dir="2700000" algn="tl" rotWithShape="0">
                      <a:schemeClr val="bg1">
                        <a:alpha val="40000"/>
                      </a:schemeClr>
                    </a:outerShdw>
                  </a:effectLst>
                </a:rPr>
                <a:t>WCL PFAS Signature</a:t>
              </a:r>
            </a:p>
          </p:txBody>
        </p:sp>
        <p:cxnSp>
          <p:nvCxnSpPr>
            <p:cNvPr id="66" name="Straight Arrow Connector 65">
              <a:extLst>
                <a:ext uri="{FF2B5EF4-FFF2-40B4-BE49-F238E27FC236}">
                  <a16:creationId xmlns:a16="http://schemas.microsoft.com/office/drawing/2014/main" id="{8AB55902-B25E-4C18-B63B-C57A2B7CFF9D}"/>
                </a:ext>
              </a:extLst>
            </p:cNvPr>
            <p:cNvCxnSpPr>
              <a:cxnSpLocks/>
            </p:cNvCxnSpPr>
            <p:nvPr/>
          </p:nvCxnSpPr>
          <p:spPr>
            <a:xfrm flipH="1">
              <a:off x="10043649" y="2287479"/>
              <a:ext cx="29219" cy="5568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E7118F8-C843-4654-8B08-B76109DD7A7D}"/>
                </a:ext>
              </a:extLst>
            </p:cNvPr>
            <p:cNvCxnSpPr>
              <a:cxnSpLocks/>
            </p:cNvCxnSpPr>
            <p:nvPr/>
          </p:nvCxnSpPr>
          <p:spPr>
            <a:xfrm>
              <a:off x="8144198" y="3798859"/>
              <a:ext cx="621440" cy="75596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8" name="Chart 67">
              <a:extLst>
                <a:ext uri="{FF2B5EF4-FFF2-40B4-BE49-F238E27FC236}">
                  <a16:creationId xmlns:a16="http://schemas.microsoft.com/office/drawing/2014/main" id="{239D968F-48F1-4B5D-A28C-CEB0467A525C}"/>
                </a:ext>
              </a:extLst>
            </p:cNvPr>
            <p:cNvGraphicFramePr>
              <a:graphicFrameLocks/>
            </p:cNvGraphicFramePr>
            <p:nvPr/>
          </p:nvGraphicFramePr>
          <p:xfrm>
            <a:off x="10682469" y="2574784"/>
            <a:ext cx="973975" cy="812199"/>
          </p:xfrm>
          <a:graphic>
            <a:graphicData uri="http://schemas.openxmlformats.org/drawingml/2006/chart">
              <c:chart xmlns:c="http://schemas.openxmlformats.org/drawingml/2006/chart" xmlns:r="http://schemas.openxmlformats.org/officeDocument/2006/relationships" r:id="rId9"/>
            </a:graphicData>
          </a:graphic>
        </p:graphicFrame>
        <p:sp>
          <p:nvSpPr>
            <p:cNvPr id="69" name="TextBox 68">
              <a:extLst>
                <a:ext uri="{FF2B5EF4-FFF2-40B4-BE49-F238E27FC236}">
                  <a16:creationId xmlns:a16="http://schemas.microsoft.com/office/drawing/2014/main" id="{326FB5DA-FB13-4199-AA92-6B50C05BEF33}"/>
                </a:ext>
              </a:extLst>
            </p:cNvPr>
            <p:cNvSpPr txBox="1"/>
            <p:nvPr/>
          </p:nvSpPr>
          <p:spPr>
            <a:xfrm>
              <a:off x="6684476" y="2864116"/>
              <a:ext cx="1809995" cy="132343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pPr algn="ctr"/>
              <a:r>
                <a:rPr lang="en-US" sz="2000" dirty="0">
                  <a:ln w="6350">
                    <a:noFill/>
                  </a:ln>
                  <a:solidFill>
                    <a:srgbClr val="00B0F0"/>
                  </a:solidFill>
                  <a:effectLst>
                    <a:outerShdw blurRad="50800" dist="38100" dir="2700000" algn="tl" rotWithShape="0">
                      <a:schemeClr val="bg1">
                        <a:alpha val="40000"/>
                      </a:schemeClr>
                    </a:outerShdw>
                  </a:effectLst>
                </a:rPr>
                <a:t>Low Concentration Widespread PFAS</a:t>
              </a:r>
            </a:p>
          </p:txBody>
        </p:sp>
        <p:sp>
          <p:nvSpPr>
            <p:cNvPr id="70" name="Oval 69">
              <a:extLst>
                <a:ext uri="{FF2B5EF4-FFF2-40B4-BE49-F238E27FC236}">
                  <a16:creationId xmlns:a16="http://schemas.microsoft.com/office/drawing/2014/main" id="{8990DEFF-8053-4BEB-BEA1-8FB5F02B2006}"/>
                </a:ext>
              </a:extLst>
            </p:cNvPr>
            <p:cNvSpPr/>
            <p:nvPr/>
          </p:nvSpPr>
          <p:spPr>
            <a:xfrm>
              <a:off x="9076713" y="3091232"/>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D0CC6EB8-7A5D-4E52-A593-02FC0C5C794F}"/>
                </a:ext>
              </a:extLst>
            </p:cNvPr>
            <p:cNvCxnSpPr>
              <a:cxnSpLocks/>
            </p:cNvCxnSpPr>
            <p:nvPr/>
          </p:nvCxnSpPr>
          <p:spPr>
            <a:xfrm flipH="1">
              <a:off x="9215460" y="2287479"/>
              <a:ext cx="716341" cy="93438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EFC60704-5AB4-4D40-A011-BB31779EB926}"/>
                </a:ext>
              </a:extLst>
            </p:cNvPr>
            <p:cNvSpPr/>
            <p:nvPr/>
          </p:nvSpPr>
          <p:spPr>
            <a:xfrm>
              <a:off x="9598996" y="3008551"/>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0564957-8948-4866-BA40-915F5409F3EA}"/>
                </a:ext>
              </a:extLst>
            </p:cNvPr>
            <p:cNvSpPr/>
            <p:nvPr/>
          </p:nvSpPr>
          <p:spPr>
            <a:xfrm>
              <a:off x="4675984" y="4358969"/>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65A5C23-898B-457D-BAE6-805D1DE959C5}"/>
                </a:ext>
              </a:extLst>
            </p:cNvPr>
            <p:cNvSpPr/>
            <p:nvPr/>
          </p:nvSpPr>
          <p:spPr>
            <a:xfrm>
              <a:off x="6288087" y="438021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944EF28-B07E-4541-A43D-CFA0B8261A31}"/>
                </a:ext>
              </a:extLst>
            </p:cNvPr>
            <p:cNvSpPr/>
            <p:nvPr/>
          </p:nvSpPr>
          <p:spPr>
            <a:xfrm>
              <a:off x="5247009" y="427064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8" name="Chart 77">
              <a:extLst>
                <a:ext uri="{FF2B5EF4-FFF2-40B4-BE49-F238E27FC236}">
                  <a16:creationId xmlns:a16="http://schemas.microsoft.com/office/drawing/2014/main" id="{8C5D0CC7-8E37-4696-9035-A46411E61B6F}"/>
                </a:ext>
              </a:extLst>
            </p:cNvPr>
            <p:cNvGraphicFramePr>
              <a:graphicFrameLocks/>
            </p:cNvGraphicFramePr>
            <p:nvPr/>
          </p:nvGraphicFramePr>
          <p:xfrm>
            <a:off x="4577114" y="3529910"/>
            <a:ext cx="898230" cy="810705"/>
          </p:xfrm>
          <a:graphic>
            <a:graphicData uri="http://schemas.openxmlformats.org/drawingml/2006/chart">
              <c:chart xmlns:c="http://schemas.openxmlformats.org/drawingml/2006/chart" xmlns:r="http://schemas.openxmlformats.org/officeDocument/2006/relationships" r:id="rId10"/>
            </a:graphicData>
          </a:graphic>
        </p:graphicFrame>
        <p:sp>
          <p:nvSpPr>
            <p:cNvPr id="79" name="Rectangle 78">
              <a:extLst>
                <a:ext uri="{FF2B5EF4-FFF2-40B4-BE49-F238E27FC236}">
                  <a16:creationId xmlns:a16="http://schemas.microsoft.com/office/drawing/2014/main" id="{C399C908-EA02-4326-90AC-52D61098E103}"/>
                </a:ext>
              </a:extLst>
            </p:cNvPr>
            <p:cNvSpPr/>
            <p:nvPr/>
          </p:nvSpPr>
          <p:spPr>
            <a:xfrm>
              <a:off x="10694429" y="3072466"/>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234EA880-B6E7-4072-B883-22F63866FBCA}"/>
                </a:ext>
              </a:extLst>
            </p:cNvPr>
            <p:cNvSpPr/>
            <p:nvPr/>
          </p:nvSpPr>
          <p:spPr>
            <a:xfrm>
              <a:off x="7347589" y="2146287"/>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258FA57-4B72-4352-83E9-862D2169718F}"/>
                </a:ext>
              </a:extLst>
            </p:cNvPr>
            <p:cNvSpPr/>
            <p:nvPr/>
          </p:nvSpPr>
          <p:spPr>
            <a:xfrm>
              <a:off x="8504478" y="4704199"/>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286B4081-B2AD-45F3-9577-359633CBA998}"/>
                </a:ext>
              </a:extLst>
            </p:cNvPr>
            <p:cNvCxnSpPr>
              <a:cxnSpLocks/>
              <a:stCxn id="69" idx="0"/>
            </p:cNvCxnSpPr>
            <p:nvPr/>
          </p:nvCxnSpPr>
          <p:spPr>
            <a:xfrm flipH="1" flipV="1">
              <a:off x="7269642" y="2291766"/>
              <a:ext cx="319832" cy="5723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D3D4E12-A3EA-4FA1-9A02-83576384F50D}"/>
                </a:ext>
              </a:extLst>
            </p:cNvPr>
            <p:cNvCxnSpPr>
              <a:cxnSpLocks/>
            </p:cNvCxnSpPr>
            <p:nvPr/>
          </p:nvCxnSpPr>
          <p:spPr>
            <a:xfrm flipH="1">
              <a:off x="5663210" y="3413904"/>
              <a:ext cx="43715" cy="9647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7BD57F2-B07F-4A52-8533-3FB5ED85C8DC}"/>
                </a:ext>
              </a:extLst>
            </p:cNvPr>
            <p:cNvCxnSpPr>
              <a:cxnSpLocks/>
            </p:cNvCxnSpPr>
            <p:nvPr/>
          </p:nvCxnSpPr>
          <p:spPr>
            <a:xfrm>
              <a:off x="10184716" y="2287479"/>
              <a:ext cx="711884" cy="46386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5" name="Rounded Rectangle 5">
              <a:extLst>
                <a:ext uri="{FF2B5EF4-FFF2-40B4-BE49-F238E27FC236}">
                  <a16:creationId xmlns:a16="http://schemas.microsoft.com/office/drawing/2014/main" id="{B20ECFB3-3FA8-43C8-B7EE-E9C7ADE9F8E9}"/>
                </a:ext>
              </a:extLst>
            </p:cNvPr>
            <p:cNvSpPr/>
            <p:nvPr/>
          </p:nvSpPr>
          <p:spPr>
            <a:xfrm>
              <a:off x="3935139" y="1058547"/>
              <a:ext cx="2419750"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dirty="0">
                  <a:solidFill>
                    <a:schemeClr val="bg1"/>
                  </a:solidFill>
                  <a:latin typeface="Arial" panose="020B0604020202020204" pitchFamily="34" charset="0"/>
                  <a:cs typeface="Arial" panose="020B0604020202020204" pitchFamily="34" charset="0"/>
                </a:rPr>
                <a:t>PFAS Distribution by Source Area</a:t>
              </a:r>
            </a:p>
          </p:txBody>
        </p:sp>
        <p:pic>
          <p:nvPicPr>
            <p:cNvPr id="86" name="Picture 85">
              <a:extLst>
                <a:ext uri="{FF2B5EF4-FFF2-40B4-BE49-F238E27FC236}">
                  <a16:creationId xmlns:a16="http://schemas.microsoft.com/office/drawing/2014/main" id="{367081F1-02BE-474A-9BAD-E1F4A2CB47AF}"/>
                </a:ext>
              </a:extLst>
            </p:cNvPr>
            <p:cNvPicPr>
              <a:picLocks noChangeAspect="1"/>
            </p:cNvPicPr>
            <p:nvPr/>
          </p:nvPicPr>
          <p:blipFill rotWithShape="1">
            <a:blip r:embed="rId11"/>
            <a:srcRect r="21831" b="-8272"/>
            <a:stretch/>
          </p:blipFill>
          <p:spPr>
            <a:xfrm>
              <a:off x="10165666" y="4825813"/>
              <a:ext cx="1786957" cy="360950"/>
            </a:xfrm>
            <a:prstGeom prst="rect">
              <a:avLst/>
            </a:prstGeom>
          </p:spPr>
        </p:pic>
      </p:grpSp>
      <p:graphicFrame>
        <p:nvGraphicFramePr>
          <p:cNvPr id="59" name="Chart 58">
            <a:extLst>
              <a:ext uri="{FF2B5EF4-FFF2-40B4-BE49-F238E27FC236}">
                <a16:creationId xmlns:a16="http://schemas.microsoft.com/office/drawing/2014/main" id="{9F6F0878-A70F-40E9-8F84-A043AFB684D0}"/>
              </a:ext>
            </a:extLst>
          </p:cNvPr>
          <p:cNvGraphicFramePr>
            <a:graphicFrameLocks/>
          </p:cNvGraphicFramePr>
          <p:nvPr/>
        </p:nvGraphicFramePr>
        <p:xfrm>
          <a:off x="4640721" y="3547258"/>
          <a:ext cx="899643" cy="8122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91" name="Chart 90">
            <a:extLst>
              <a:ext uri="{FF2B5EF4-FFF2-40B4-BE49-F238E27FC236}">
                <a16:creationId xmlns:a16="http://schemas.microsoft.com/office/drawing/2014/main" id="{61A5CF70-7470-48A3-8D50-B10E40784F43}"/>
              </a:ext>
            </a:extLst>
          </p:cNvPr>
          <p:cNvGraphicFramePr>
            <a:graphicFrameLocks/>
          </p:cNvGraphicFramePr>
          <p:nvPr/>
        </p:nvGraphicFramePr>
        <p:xfrm>
          <a:off x="10815329" y="2565920"/>
          <a:ext cx="899643" cy="8122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92" name="Chart 91">
            <a:extLst>
              <a:ext uri="{FF2B5EF4-FFF2-40B4-BE49-F238E27FC236}">
                <a16:creationId xmlns:a16="http://schemas.microsoft.com/office/drawing/2014/main" id="{74209DCE-7325-40D4-9DC7-C91DA124CC64}"/>
              </a:ext>
            </a:extLst>
          </p:cNvPr>
          <p:cNvGraphicFramePr>
            <a:graphicFrameLocks/>
          </p:cNvGraphicFramePr>
          <p:nvPr/>
        </p:nvGraphicFramePr>
        <p:xfrm>
          <a:off x="8676123" y="4307208"/>
          <a:ext cx="893192" cy="81220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93" name="Chart 92">
            <a:extLst>
              <a:ext uri="{FF2B5EF4-FFF2-40B4-BE49-F238E27FC236}">
                <a16:creationId xmlns:a16="http://schemas.microsoft.com/office/drawing/2014/main" id="{C57E3E6B-8696-4E11-9DB9-6C275A5D02DA}"/>
              </a:ext>
            </a:extLst>
          </p:cNvPr>
          <p:cNvGraphicFramePr>
            <a:graphicFrameLocks/>
          </p:cNvGraphicFramePr>
          <p:nvPr/>
        </p:nvGraphicFramePr>
        <p:xfrm>
          <a:off x="9631589" y="2795352"/>
          <a:ext cx="893192" cy="81220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95" name="Chart 94">
            <a:extLst>
              <a:ext uri="{FF2B5EF4-FFF2-40B4-BE49-F238E27FC236}">
                <a16:creationId xmlns:a16="http://schemas.microsoft.com/office/drawing/2014/main" id="{3A107DF8-4932-4C87-9DD7-FCFBD3744287}"/>
              </a:ext>
            </a:extLst>
          </p:cNvPr>
          <p:cNvGraphicFramePr>
            <a:graphicFrameLocks/>
          </p:cNvGraphicFramePr>
          <p:nvPr/>
        </p:nvGraphicFramePr>
        <p:xfrm>
          <a:off x="10707898" y="2595878"/>
          <a:ext cx="875660" cy="815752"/>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96" name="Chart 95">
            <a:extLst>
              <a:ext uri="{FF2B5EF4-FFF2-40B4-BE49-F238E27FC236}">
                <a16:creationId xmlns:a16="http://schemas.microsoft.com/office/drawing/2014/main" id="{C57E3E6B-8696-4E11-9DB9-6C275A5D02DA}"/>
              </a:ext>
            </a:extLst>
          </p:cNvPr>
          <p:cNvGraphicFramePr>
            <a:graphicFrameLocks/>
          </p:cNvGraphicFramePr>
          <p:nvPr/>
        </p:nvGraphicFramePr>
        <p:xfrm>
          <a:off x="9689474" y="2808557"/>
          <a:ext cx="875660" cy="812583"/>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97" name="Chart 96">
            <a:extLst>
              <a:ext uri="{FF2B5EF4-FFF2-40B4-BE49-F238E27FC236}">
                <a16:creationId xmlns:a16="http://schemas.microsoft.com/office/drawing/2014/main" id="{E7F387F0-093B-4EA6-B21D-5AF9EF25FE35}"/>
              </a:ext>
            </a:extLst>
          </p:cNvPr>
          <p:cNvGraphicFramePr>
            <a:graphicFrameLocks/>
          </p:cNvGraphicFramePr>
          <p:nvPr/>
        </p:nvGraphicFramePr>
        <p:xfrm>
          <a:off x="8781193" y="3120497"/>
          <a:ext cx="875660" cy="81476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98" name="Chart 97">
            <a:extLst>
              <a:ext uri="{FF2B5EF4-FFF2-40B4-BE49-F238E27FC236}">
                <a16:creationId xmlns:a16="http://schemas.microsoft.com/office/drawing/2014/main" id="{AFF2E5FB-C5FB-4513-9F61-AED8BC241B6B}"/>
              </a:ext>
            </a:extLst>
          </p:cNvPr>
          <p:cNvGraphicFramePr>
            <a:graphicFrameLocks/>
          </p:cNvGraphicFramePr>
          <p:nvPr/>
        </p:nvGraphicFramePr>
        <p:xfrm>
          <a:off x="6623384" y="1717712"/>
          <a:ext cx="896190" cy="810838"/>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99" name="Chart 98">
            <a:extLst>
              <a:ext uri="{FF2B5EF4-FFF2-40B4-BE49-F238E27FC236}">
                <a16:creationId xmlns:a16="http://schemas.microsoft.com/office/drawing/2014/main" id="{74209DCE-7325-40D4-9DC7-C91DA124CC64}"/>
              </a:ext>
            </a:extLst>
          </p:cNvPr>
          <p:cNvGraphicFramePr>
            <a:graphicFrameLocks/>
          </p:cNvGraphicFramePr>
          <p:nvPr/>
        </p:nvGraphicFramePr>
        <p:xfrm>
          <a:off x="8668883" y="4289519"/>
          <a:ext cx="875660" cy="820748"/>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00" name="Chart 99">
            <a:extLst>
              <a:ext uri="{FF2B5EF4-FFF2-40B4-BE49-F238E27FC236}">
                <a16:creationId xmlns:a16="http://schemas.microsoft.com/office/drawing/2014/main" id="{75650E71-A936-45B7-A7CE-429E3DDADA9A}"/>
              </a:ext>
            </a:extLst>
          </p:cNvPr>
          <p:cNvGraphicFramePr>
            <a:graphicFrameLocks/>
          </p:cNvGraphicFramePr>
          <p:nvPr/>
        </p:nvGraphicFramePr>
        <p:xfrm>
          <a:off x="5406174" y="4296680"/>
          <a:ext cx="899643" cy="812202"/>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01" name="Chart 100">
            <a:extLst>
              <a:ext uri="{FF2B5EF4-FFF2-40B4-BE49-F238E27FC236}">
                <a16:creationId xmlns:a16="http://schemas.microsoft.com/office/drawing/2014/main" id="{5DC3A5FA-E99E-4AA7-BFC7-F3151042D4B2}"/>
              </a:ext>
            </a:extLst>
          </p:cNvPr>
          <p:cNvGraphicFramePr>
            <a:graphicFrameLocks/>
          </p:cNvGraphicFramePr>
          <p:nvPr/>
        </p:nvGraphicFramePr>
        <p:xfrm>
          <a:off x="6384775" y="3675210"/>
          <a:ext cx="890830" cy="812203"/>
        </p:xfrm>
        <a:graphic>
          <a:graphicData uri="http://schemas.openxmlformats.org/drawingml/2006/chart">
            <c:chart xmlns:c="http://schemas.openxmlformats.org/drawingml/2006/chart" xmlns:r="http://schemas.openxmlformats.org/officeDocument/2006/relationships" r:id="rId22"/>
          </a:graphicData>
        </a:graphic>
      </p:graphicFrame>
      <p:sp>
        <p:nvSpPr>
          <p:cNvPr id="103" name="TextBox 102">
            <a:extLst>
              <a:ext uri="{FF2B5EF4-FFF2-40B4-BE49-F238E27FC236}">
                <a16:creationId xmlns:a16="http://schemas.microsoft.com/office/drawing/2014/main" id="{AF29249F-F78A-4DF0-81D0-342C91A01860}"/>
              </a:ext>
            </a:extLst>
          </p:cNvPr>
          <p:cNvSpPr txBox="1"/>
          <p:nvPr/>
        </p:nvSpPr>
        <p:spPr>
          <a:xfrm>
            <a:off x="3883781" y="5304977"/>
            <a:ext cx="8208158" cy="1477328"/>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Future Chemometrics Forensic Analysis</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By applying multivariate statistical tools such as principal component analysis, hierarchical clustering, and logarithmic transformations to chemistry data using PFAS Chemometrics as a forensics tool, potential source area signatures can be identified and separated by subtle variations to provide powerful forensic interpretations.  This will aid in future understanding of partitioning, source mixing, and PFAS fate and transport.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Future data analysis will use the above tools to refine the CSM and develop a deeper understanding of how PFAS is behaving in the surface and subsurface features of Project 1007.</a:t>
            </a:r>
          </a:p>
        </p:txBody>
      </p:sp>
      <p:sp>
        <p:nvSpPr>
          <p:cNvPr id="94" name="TextBox 93">
            <a:extLst>
              <a:ext uri="{FF2B5EF4-FFF2-40B4-BE49-F238E27FC236}">
                <a16:creationId xmlns:a16="http://schemas.microsoft.com/office/drawing/2014/main" id="{BFC9BB43-CF8E-437F-813C-55E6E37D441F}"/>
              </a:ext>
            </a:extLst>
          </p:cNvPr>
          <p:cNvSpPr txBox="1"/>
          <p:nvPr/>
        </p:nvSpPr>
        <p:spPr>
          <a:xfrm>
            <a:off x="415148" y="4584952"/>
            <a:ext cx="2863284" cy="261610"/>
          </a:xfrm>
          <a:prstGeom prst="rect">
            <a:avLst/>
          </a:prstGeom>
          <a:noFill/>
        </p:spPr>
        <p:txBody>
          <a:bodyPr wrap="none" rtlCol="0">
            <a:spAutoFit/>
          </a:bodyPr>
          <a:lstStyle/>
          <a:p>
            <a:r>
              <a:rPr lang="en-US" sz="1100" b="1" dirty="0">
                <a:solidFill>
                  <a:srgbClr val="00B0F0"/>
                </a:solidFill>
                <a:latin typeface="Arial" panose="020B0604020202020204" pitchFamily="34" charset="0"/>
                <a:cs typeface="Arial" panose="020B0604020202020204" pitchFamily="34" charset="0"/>
              </a:rPr>
              <a:t>Typical</a:t>
            </a:r>
            <a:r>
              <a:rPr lang="en-US" sz="1100" dirty="0">
                <a:latin typeface="Arial" panose="020B0604020202020204" pitchFamily="34" charset="0"/>
                <a:cs typeface="Arial" panose="020B0604020202020204" pitchFamily="34" charset="0"/>
              </a:rPr>
              <a:t> </a:t>
            </a:r>
            <a:r>
              <a:rPr lang="en-US" sz="1100" b="1" dirty="0">
                <a:solidFill>
                  <a:srgbClr val="00B0F0"/>
                </a:solidFill>
                <a:latin typeface="Arial" panose="020B0604020202020204" pitchFamily="34" charset="0"/>
                <a:cs typeface="Arial" panose="020B0604020202020204" pitchFamily="34" charset="0"/>
              </a:rPr>
              <a:t>PFAS Distribution: ODS vs WCL</a:t>
            </a:r>
          </a:p>
        </p:txBody>
      </p:sp>
      <p:sp>
        <p:nvSpPr>
          <p:cNvPr id="109" name="TextBox 108">
            <a:extLst>
              <a:ext uri="{FF2B5EF4-FFF2-40B4-BE49-F238E27FC236}">
                <a16:creationId xmlns:a16="http://schemas.microsoft.com/office/drawing/2014/main" id="{7908D519-3D0F-412B-8861-B884388A4FED}"/>
              </a:ext>
            </a:extLst>
          </p:cNvPr>
          <p:cNvSpPr txBox="1"/>
          <p:nvPr/>
        </p:nvSpPr>
        <p:spPr>
          <a:xfrm>
            <a:off x="147824" y="4746266"/>
            <a:ext cx="1311578"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ODS</a:t>
            </a:r>
          </a:p>
          <a:p>
            <a:pPr algn="ctr"/>
            <a:r>
              <a:rPr lang="en-US" sz="1200" dirty="0">
                <a:latin typeface="Arial" panose="020B0604020202020204" pitchFamily="34" charset="0"/>
                <a:cs typeface="Arial" panose="020B0604020202020204" pitchFamily="34" charset="0"/>
              </a:rPr>
              <a:t>PFOS-Dominant</a:t>
            </a:r>
          </a:p>
        </p:txBody>
      </p:sp>
      <p:sp>
        <p:nvSpPr>
          <p:cNvPr id="110" name="TextBox 109">
            <a:extLst>
              <a:ext uri="{FF2B5EF4-FFF2-40B4-BE49-F238E27FC236}">
                <a16:creationId xmlns:a16="http://schemas.microsoft.com/office/drawing/2014/main" id="{5988FAAC-81AD-441A-98D5-AC36FBB9849D}"/>
              </a:ext>
            </a:extLst>
          </p:cNvPr>
          <p:cNvSpPr txBox="1"/>
          <p:nvPr/>
        </p:nvSpPr>
        <p:spPr>
          <a:xfrm>
            <a:off x="2435460" y="4701649"/>
            <a:ext cx="1293944"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WCL</a:t>
            </a:r>
          </a:p>
          <a:p>
            <a:pPr algn="ctr"/>
            <a:r>
              <a:rPr lang="en-US" sz="1200" dirty="0">
                <a:latin typeface="Arial" panose="020B0604020202020204" pitchFamily="34" charset="0"/>
                <a:cs typeface="Arial" panose="020B0604020202020204" pitchFamily="34" charset="0"/>
              </a:rPr>
              <a:t>PFBA-Dominant</a:t>
            </a:r>
          </a:p>
        </p:txBody>
      </p:sp>
      <p:pic>
        <p:nvPicPr>
          <p:cNvPr id="111" name="Picture 110">
            <a:extLst>
              <a:ext uri="{FF2B5EF4-FFF2-40B4-BE49-F238E27FC236}">
                <a16:creationId xmlns:a16="http://schemas.microsoft.com/office/drawing/2014/main" id="{09A57195-53E2-464C-9A82-43FC09072ED4}"/>
              </a:ext>
            </a:extLst>
          </p:cNvPr>
          <p:cNvPicPr>
            <a:picLocks noChangeAspect="1"/>
          </p:cNvPicPr>
          <p:nvPr/>
        </p:nvPicPr>
        <p:blipFill>
          <a:blip r:embed="rId23"/>
          <a:stretch>
            <a:fillRect/>
          </a:stretch>
        </p:blipFill>
        <p:spPr>
          <a:xfrm>
            <a:off x="159988" y="6468280"/>
            <a:ext cx="1666875" cy="219075"/>
          </a:xfrm>
          <a:prstGeom prst="rect">
            <a:avLst/>
          </a:prstGeom>
          <a:ln w="15875">
            <a:noFill/>
          </a:ln>
        </p:spPr>
      </p:pic>
      <p:graphicFrame>
        <p:nvGraphicFramePr>
          <p:cNvPr id="112" name="Chart 111">
            <a:extLst>
              <a:ext uri="{FF2B5EF4-FFF2-40B4-BE49-F238E27FC236}">
                <a16:creationId xmlns:a16="http://schemas.microsoft.com/office/drawing/2014/main" id="{9D9C768A-DFF2-4366-9ACB-8C99CA79A3C0}"/>
              </a:ext>
            </a:extLst>
          </p:cNvPr>
          <p:cNvGraphicFramePr>
            <a:graphicFrameLocks/>
          </p:cNvGraphicFramePr>
          <p:nvPr>
            <p:extLst>
              <p:ext uri="{D42A27DB-BD31-4B8C-83A1-F6EECF244321}">
                <p14:modId xmlns:p14="http://schemas.microsoft.com/office/powerpoint/2010/main" val="3732442336"/>
              </p:ext>
            </p:extLst>
          </p:nvPr>
        </p:nvGraphicFramePr>
        <p:xfrm>
          <a:off x="205253" y="5177237"/>
          <a:ext cx="1057411" cy="906202"/>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113" name="Chart 112">
            <a:extLst>
              <a:ext uri="{FF2B5EF4-FFF2-40B4-BE49-F238E27FC236}">
                <a16:creationId xmlns:a16="http://schemas.microsoft.com/office/drawing/2014/main" id="{5FC6849B-EB4D-402B-8C0D-E9C8EFDCA07F}"/>
              </a:ext>
            </a:extLst>
          </p:cNvPr>
          <p:cNvGraphicFramePr>
            <a:graphicFrameLocks/>
          </p:cNvGraphicFramePr>
          <p:nvPr>
            <p:extLst>
              <p:ext uri="{D42A27DB-BD31-4B8C-83A1-F6EECF244321}">
                <p14:modId xmlns:p14="http://schemas.microsoft.com/office/powerpoint/2010/main" val="3242387302"/>
              </p:ext>
            </p:extLst>
          </p:nvPr>
        </p:nvGraphicFramePr>
        <p:xfrm>
          <a:off x="2558234" y="5105478"/>
          <a:ext cx="1057411" cy="906202"/>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114" name="Chart 113">
            <a:extLst>
              <a:ext uri="{FF2B5EF4-FFF2-40B4-BE49-F238E27FC236}">
                <a16:creationId xmlns:a16="http://schemas.microsoft.com/office/drawing/2014/main" id="{A2B68024-AEEC-471B-AE82-A7B5DD6D788E}"/>
              </a:ext>
            </a:extLst>
          </p:cNvPr>
          <p:cNvGraphicFramePr>
            <a:graphicFrameLocks/>
          </p:cNvGraphicFramePr>
          <p:nvPr>
            <p:extLst>
              <p:ext uri="{D42A27DB-BD31-4B8C-83A1-F6EECF244321}">
                <p14:modId xmlns:p14="http://schemas.microsoft.com/office/powerpoint/2010/main" val="70413137"/>
              </p:ext>
            </p:extLst>
          </p:nvPr>
        </p:nvGraphicFramePr>
        <p:xfrm>
          <a:off x="1423592" y="5534782"/>
          <a:ext cx="1062711" cy="906203"/>
        </p:xfrm>
        <a:graphic>
          <a:graphicData uri="http://schemas.openxmlformats.org/drawingml/2006/chart">
            <c:chart xmlns:c="http://schemas.openxmlformats.org/drawingml/2006/chart" xmlns:r="http://schemas.openxmlformats.org/officeDocument/2006/relationships" r:id="rId26"/>
          </a:graphicData>
        </a:graphic>
      </p:graphicFrame>
      <p:sp>
        <p:nvSpPr>
          <p:cNvPr id="115" name="TextBox 114">
            <a:extLst>
              <a:ext uri="{FF2B5EF4-FFF2-40B4-BE49-F238E27FC236}">
                <a16:creationId xmlns:a16="http://schemas.microsoft.com/office/drawing/2014/main" id="{4786CDC0-CE9D-4933-B908-BEC762BECE8F}"/>
              </a:ext>
            </a:extLst>
          </p:cNvPr>
          <p:cNvSpPr txBox="1"/>
          <p:nvPr/>
        </p:nvSpPr>
        <p:spPr>
          <a:xfrm>
            <a:off x="1141358" y="5221151"/>
            <a:ext cx="1629139"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Low Concentration Widespread PFAS*</a:t>
            </a:r>
          </a:p>
        </p:txBody>
      </p:sp>
      <p:sp>
        <p:nvSpPr>
          <p:cNvPr id="116" name="TextBox 115">
            <a:extLst>
              <a:ext uri="{FF2B5EF4-FFF2-40B4-BE49-F238E27FC236}">
                <a16:creationId xmlns:a16="http://schemas.microsoft.com/office/drawing/2014/main" id="{3B4D0028-644B-406F-9F44-E4C0FCDDA35B}"/>
              </a:ext>
            </a:extLst>
          </p:cNvPr>
          <p:cNvSpPr txBox="1"/>
          <p:nvPr/>
        </p:nvSpPr>
        <p:spPr>
          <a:xfrm>
            <a:off x="2197812" y="6037318"/>
            <a:ext cx="1629139" cy="707886"/>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*Key difference between unknown anthropogenic source and WCL is lower concentrations.</a:t>
            </a:r>
          </a:p>
        </p:txBody>
      </p:sp>
      <p:sp>
        <p:nvSpPr>
          <p:cNvPr id="73" name="Rounded Rectangle 5">
            <a:extLst>
              <a:ext uri="{FF2B5EF4-FFF2-40B4-BE49-F238E27FC236}">
                <a16:creationId xmlns:a16="http://schemas.microsoft.com/office/drawing/2014/main" id="{BAF57D19-B95B-49F7-8F1E-39A856DB7C0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4CCBC600-11D8-4A19-B157-249739ADE5B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752612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9ECDB9-7391-434D-80E4-D88DADC58732}"/>
              </a:ext>
            </a:extLst>
          </p:cNvPr>
          <p:cNvPicPr>
            <a:picLocks noChangeAspect="1"/>
          </p:cNvPicPr>
          <p:nvPr/>
        </p:nvPicPr>
        <p:blipFill rotWithShape="1">
          <a:blip r:embed="rId2"/>
          <a:srcRect l="1410" t="7991" b="255"/>
          <a:stretch/>
        </p:blipFill>
        <p:spPr>
          <a:xfrm>
            <a:off x="114851" y="1193870"/>
            <a:ext cx="9616662" cy="5406518"/>
          </a:xfrm>
          <a:prstGeom prst="rect">
            <a:avLst/>
          </a:prstGeom>
          <a:ln w="34925">
            <a:solidFill>
              <a:srgbClr val="00B0F0"/>
            </a:solidFill>
          </a:ln>
        </p:spPr>
      </p:pic>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Site-Wide Surface Water Results: Distribution of PFAS Impacts and PFBA</a:t>
              </a:r>
            </a:p>
          </p:txBody>
        </p:sp>
      </p:grpSp>
      <p:sp>
        <p:nvSpPr>
          <p:cNvPr id="119" name="TextBox 118">
            <a:extLst>
              <a:ext uri="{FF2B5EF4-FFF2-40B4-BE49-F238E27FC236}">
                <a16:creationId xmlns:a16="http://schemas.microsoft.com/office/drawing/2014/main" id="{008C6BD4-F2C4-4E2B-BC44-D3F8E2286BBD}"/>
              </a:ext>
            </a:extLst>
          </p:cNvPr>
          <p:cNvSpPr txBox="1"/>
          <p:nvPr/>
        </p:nvSpPr>
        <p:spPr>
          <a:xfrm>
            <a:off x="3611179" y="1437062"/>
            <a:ext cx="1796947" cy="261610"/>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100" b="1" dirty="0">
                <a:solidFill>
                  <a:srgbClr val="FF0000"/>
                </a:solidFill>
                <a:effectLst>
                  <a:glow rad="88900">
                    <a:schemeClr val="bg1"/>
                  </a:glow>
                </a:effectLst>
              </a:rPr>
              <a:t>Washington County Landfill</a:t>
            </a:r>
          </a:p>
        </p:txBody>
      </p:sp>
      <p:sp>
        <p:nvSpPr>
          <p:cNvPr id="120" name="TextBox 119">
            <a:extLst>
              <a:ext uri="{FF2B5EF4-FFF2-40B4-BE49-F238E27FC236}">
                <a16:creationId xmlns:a16="http://schemas.microsoft.com/office/drawing/2014/main" id="{F1A2E75B-B978-4652-A530-387C70995683}"/>
              </a:ext>
            </a:extLst>
          </p:cNvPr>
          <p:cNvSpPr txBox="1"/>
          <p:nvPr/>
        </p:nvSpPr>
        <p:spPr>
          <a:xfrm>
            <a:off x="71290" y="2480342"/>
            <a:ext cx="1524668" cy="261610"/>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100" b="1" dirty="0">
                <a:solidFill>
                  <a:srgbClr val="FF0000"/>
                </a:solidFill>
                <a:effectLst>
                  <a:glow rad="88900">
                    <a:schemeClr val="bg1"/>
                  </a:glow>
                </a:effectLst>
              </a:rPr>
              <a:t>Oakdale Disposal Site</a:t>
            </a:r>
          </a:p>
        </p:txBody>
      </p:sp>
      <p:graphicFrame>
        <p:nvGraphicFramePr>
          <p:cNvPr id="70" name="Chart 69">
            <a:extLst>
              <a:ext uri="{FF2B5EF4-FFF2-40B4-BE49-F238E27FC236}">
                <a16:creationId xmlns:a16="http://schemas.microsoft.com/office/drawing/2014/main" id="{EE6E327C-C939-4FE5-82EE-A96136FA9CD6}"/>
              </a:ext>
            </a:extLst>
          </p:cNvPr>
          <p:cNvGraphicFramePr>
            <a:graphicFrameLocks/>
          </p:cNvGraphicFramePr>
          <p:nvPr>
            <p:extLst>
              <p:ext uri="{D42A27DB-BD31-4B8C-83A1-F6EECF244321}">
                <p14:modId xmlns:p14="http://schemas.microsoft.com/office/powerpoint/2010/main" val="945166614"/>
              </p:ext>
            </p:extLst>
          </p:nvPr>
        </p:nvGraphicFramePr>
        <p:xfrm>
          <a:off x="985608" y="3053592"/>
          <a:ext cx="731520" cy="731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1" name="Chart 70">
            <a:extLst>
              <a:ext uri="{FF2B5EF4-FFF2-40B4-BE49-F238E27FC236}">
                <a16:creationId xmlns:a16="http://schemas.microsoft.com/office/drawing/2014/main" id="{99E85421-99E2-452D-BF25-1EA56EDCE710}"/>
              </a:ext>
            </a:extLst>
          </p:cNvPr>
          <p:cNvGraphicFramePr>
            <a:graphicFrameLocks/>
          </p:cNvGraphicFramePr>
          <p:nvPr>
            <p:extLst>
              <p:ext uri="{D42A27DB-BD31-4B8C-83A1-F6EECF244321}">
                <p14:modId xmlns:p14="http://schemas.microsoft.com/office/powerpoint/2010/main" val="1138498563"/>
              </p:ext>
            </p:extLst>
          </p:nvPr>
        </p:nvGraphicFramePr>
        <p:xfrm>
          <a:off x="2451485" y="2869968"/>
          <a:ext cx="731520" cy="7315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2" name="Chart 71">
            <a:extLst>
              <a:ext uri="{FF2B5EF4-FFF2-40B4-BE49-F238E27FC236}">
                <a16:creationId xmlns:a16="http://schemas.microsoft.com/office/drawing/2014/main" id="{453A238B-9BBC-4AB8-B9A9-015EF672D71A}"/>
              </a:ext>
            </a:extLst>
          </p:cNvPr>
          <p:cNvGraphicFramePr>
            <a:graphicFrameLocks/>
          </p:cNvGraphicFramePr>
          <p:nvPr>
            <p:extLst>
              <p:ext uri="{D42A27DB-BD31-4B8C-83A1-F6EECF244321}">
                <p14:modId xmlns:p14="http://schemas.microsoft.com/office/powerpoint/2010/main" val="2379037182"/>
              </p:ext>
            </p:extLst>
          </p:nvPr>
        </p:nvGraphicFramePr>
        <p:xfrm>
          <a:off x="4026522" y="2530887"/>
          <a:ext cx="731520" cy="7315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4" name="Chart 73">
            <a:extLst>
              <a:ext uri="{FF2B5EF4-FFF2-40B4-BE49-F238E27FC236}">
                <a16:creationId xmlns:a16="http://schemas.microsoft.com/office/drawing/2014/main" id="{1E06F69A-00D1-48D9-BAD0-3F3703E505A2}"/>
              </a:ext>
            </a:extLst>
          </p:cNvPr>
          <p:cNvGraphicFramePr>
            <a:graphicFrameLocks/>
          </p:cNvGraphicFramePr>
          <p:nvPr>
            <p:extLst>
              <p:ext uri="{D42A27DB-BD31-4B8C-83A1-F6EECF244321}">
                <p14:modId xmlns:p14="http://schemas.microsoft.com/office/powerpoint/2010/main" val="2282454737"/>
              </p:ext>
            </p:extLst>
          </p:nvPr>
        </p:nvGraphicFramePr>
        <p:xfrm>
          <a:off x="3892729" y="3403212"/>
          <a:ext cx="731520" cy="7315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7" name="Chart 76">
            <a:extLst>
              <a:ext uri="{FF2B5EF4-FFF2-40B4-BE49-F238E27FC236}">
                <a16:creationId xmlns:a16="http://schemas.microsoft.com/office/drawing/2014/main" id="{3EED8535-FFC6-4D7E-8836-B86A182C65D8}"/>
              </a:ext>
            </a:extLst>
          </p:cNvPr>
          <p:cNvGraphicFramePr>
            <a:graphicFrameLocks/>
          </p:cNvGraphicFramePr>
          <p:nvPr>
            <p:extLst>
              <p:ext uri="{D42A27DB-BD31-4B8C-83A1-F6EECF244321}">
                <p14:modId xmlns:p14="http://schemas.microsoft.com/office/powerpoint/2010/main" val="3409403730"/>
              </p:ext>
            </p:extLst>
          </p:nvPr>
        </p:nvGraphicFramePr>
        <p:xfrm>
          <a:off x="4452691" y="5275994"/>
          <a:ext cx="731520" cy="73152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8" name="Chart 77">
            <a:extLst>
              <a:ext uri="{FF2B5EF4-FFF2-40B4-BE49-F238E27FC236}">
                <a16:creationId xmlns:a16="http://schemas.microsoft.com/office/drawing/2014/main" id="{4CA7F29A-035A-45B7-BAF2-066BC41BCD1F}"/>
              </a:ext>
            </a:extLst>
          </p:cNvPr>
          <p:cNvGraphicFramePr>
            <a:graphicFrameLocks/>
          </p:cNvGraphicFramePr>
          <p:nvPr>
            <p:extLst>
              <p:ext uri="{D42A27DB-BD31-4B8C-83A1-F6EECF244321}">
                <p14:modId xmlns:p14="http://schemas.microsoft.com/office/powerpoint/2010/main" val="732377820"/>
              </p:ext>
            </p:extLst>
          </p:nvPr>
        </p:nvGraphicFramePr>
        <p:xfrm>
          <a:off x="5301091" y="4641084"/>
          <a:ext cx="731520" cy="73152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9" name="Chart 78">
            <a:extLst>
              <a:ext uri="{FF2B5EF4-FFF2-40B4-BE49-F238E27FC236}">
                <a16:creationId xmlns:a16="http://schemas.microsoft.com/office/drawing/2014/main" id="{18ABCFF3-60AF-4800-8A85-576E0DB039FA}"/>
              </a:ext>
            </a:extLst>
          </p:cNvPr>
          <p:cNvGraphicFramePr>
            <a:graphicFrameLocks/>
          </p:cNvGraphicFramePr>
          <p:nvPr>
            <p:extLst>
              <p:ext uri="{D42A27DB-BD31-4B8C-83A1-F6EECF244321}">
                <p14:modId xmlns:p14="http://schemas.microsoft.com/office/powerpoint/2010/main" val="2830133605"/>
              </p:ext>
            </p:extLst>
          </p:nvPr>
        </p:nvGraphicFramePr>
        <p:xfrm>
          <a:off x="5674888" y="1434899"/>
          <a:ext cx="731520" cy="73152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2" name="Chart 121">
            <a:extLst>
              <a:ext uri="{FF2B5EF4-FFF2-40B4-BE49-F238E27FC236}">
                <a16:creationId xmlns:a16="http://schemas.microsoft.com/office/drawing/2014/main" id="{FD4695B9-5C3C-4F0A-A192-7823B23567B8}"/>
              </a:ext>
            </a:extLst>
          </p:cNvPr>
          <p:cNvGraphicFramePr>
            <a:graphicFrameLocks/>
          </p:cNvGraphicFramePr>
          <p:nvPr>
            <p:extLst>
              <p:ext uri="{D42A27DB-BD31-4B8C-83A1-F6EECF244321}">
                <p14:modId xmlns:p14="http://schemas.microsoft.com/office/powerpoint/2010/main" val="491299806"/>
              </p:ext>
            </p:extLst>
          </p:nvPr>
        </p:nvGraphicFramePr>
        <p:xfrm>
          <a:off x="6751593" y="2301477"/>
          <a:ext cx="731520" cy="73152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24" name="Chart 123">
            <a:extLst>
              <a:ext uri="{FF2B5EF4-FFF2-40B4-BE49-F238E27FC236}">
                <a16:creationId xmlns:a16="http://schemas.microsoft.com/office/drawing/2014/main" id="{7F359066-F4C1-4265-8C77-B08B2749BCFD}"/>
              </a:ext>
            </a:extLst>
          </p:cNvPr>
          <p:cNvGraphicFramePr>
            <a:graphicFrameLocks/>
          </p:cNvGraphicFramePr>
          <p:nvPr>
            <p:extLst>
              <p:ext uri="{D42A27DB-BD31-4B8C-83A1-F6EECF244321}">
                <p14:modId xmlns:p14="http://schemas.microsoft.com/office/powerpoint/2010/main" val="970123517"/>
              </p:ext>
            </p:extLst>
          </p:nvPr>
        </p:nvGraphicFramePr>
        <p:xfrm>
          <a:off x="7299403" y="2800279"/>
          <a:ext cx="731520" cy="73152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5" name="Chart 124">
            <a:extLst>
              <a:ext uri="{FF2B5EF4-FFF2-40B4-BE49-F238E27FC236}">
                <a16:creationId xmlns:a16="http://schemas.microsoft.com/office/drawing/2014/main" id="{C3073D4E-9F6B-4634-BFB6-41EB4405215D}"/>
              </a:ext>
            </a:extLst>
          </p:cNvPr>
          <p:cNvGraphicFramePr>
            <a:graphicFrameLocks/>
          </p:cNvGraphicFramePr>
          <p:nvPr>
            <p:extLst>
              <p:ext uri="{D42A27DB-BD31-4B8C-83A1-F6EECF244321}">
                <p14:modId xmlns:p14="http://schemas.microsoft.com/office/powerpoint/2010/main" val="521145712"/>
              </p:ext>
            </p:extLst>
          </p:nvPr>
        </p:nvGraphicFramePr>
        <p:xfrm>
          <a:off x="6660782" y="4999546"/>
          <a:ext cx="731520" cy="73152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6" name="Chart 125">
            <a:extLst>
              <a:ext uri="{FF2B5EF4-FFF2-40B4-BE49-F238E27FC236}">
                <a16:creationId xmlns:a16="http://schemas.microsoft.com/office/drawing/2014/main" id="{5D12DF34-32F6-4F6E-BB9C-815EA6F62E34}"/>
              </a:ext>
            </a:extLst>
          </p:cNvPr>
          <p:cNvGraphicFramePr>
            <a:graphicFrameLocks/>
          </p:cNvGraphicFramePr>
          <p:nvPr>
            <p:extLst>
              <p:ext uri="{D42A27DB-BD31-4B8C-83A1-F6EECF244321}">
                <p14:modId xmlns:p14="http://schemas.microsoft.com/office/powerpoint/2010/main" val="1691926206"/>
              </p:ext>
            </p:extLst>
          </p:nvPr>
        </p:nvGraphicFramePr>
        <p:xfrm>
          <a:off x="6898407" y="3771460"/>
          <a:ext cx="731520" cy="73152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7" name="Chart 126">
            <a:extLst>
              <a:ext uri="{FF2B5EF4-FFF2-40B4-BE49-F238E27FC236}">
                <a16:creationId xmlns:a16="http://schemas.microsoft.com/office/drawing/2014/main" id="{1F7C44CE-1098-43D4-A208-5E7480B724F6}"/>
              </a:ext>
            </a:extLst>
          </p:cNvPr>
          <p:cNvGraphicFramePr>
            <a:graphicFrameLocks/>
          </p:cNvGraphicFramePr>
          <p:nvPr>
            <p:extLst>
              <p:ext uri="{D42A27DB-BD31-4B8C-83A1-F6EECF244321}">
                <p14:modId xmlns:p14="http://schemas.microsoft.com/office/powerpoint/2010/main" val="4167921406"/>
              </p:ext>
            </p:extLst>
          </p:nvPr>
        </p:nvGraphicFramePr>
        <p:xfrm>
          <a:off x="7767033" y="4805593"/>
          <a:ext cx="731520" cy="73152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28" name="Chart 127">
            <a:extLst>
              <a:ext uri="{FF2B5EF4-FFF2-40B4-BE49-F238E27FC236}">
                <a16:creationId xmlns:a16="http://schemas.microsoft.com/office/drawing/2014/main" id="{6433BE96-8CC3-4B3E-9EAC-4316B50EEF38}"/>
              </a:ext>
            </a:extLst>
          </p:cNvPr>
          <p:cNvGraphicFramePr>
            <a:graphicFrameLocks/>
          </p:cNvGraphicFramePr>
          <p:nvPr>
            <p:extLst>
              <p:ext uri="{D42A27DB-BD31-4B8C-83A1-F6EECF244321}">
                <p14:modId xmlns:p14="http://schemas.microsoft.com/office/powerpoint/2010/main" val="2321864689"/>
              </p:ext>
            </p:extLst>
          </p:nvPr>
        </p:nvGraphicFramePr>
        <p:xfrm>
          <a:off x="8262962" y="4182501"/>
          <a:ext cx="731520" cy="73152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30" name="Chart 129">
            <a:extLst>
              <a:ext uri="{FF2B5EF4-FFF2-40B4-BE49-F238E27FC236}">
                <a16:creationId xmlns:a16="http://schemas.microsoft.com/office/drawing/2014/main" id="{020347F8-0794-47DA-910A-BF8DE361E97F}"/>
              </a:ext>
            </a:extLst>
          </p:cNvPr>
          <p:cNvGraphicFramePr>
            <a:graphicFrameLocks/>
          </p:cNvGraphicFramePr>
          <p:nvPr>
            <p:extLst>
              <p:ext uri="{D42A27DB-BD31-4B8C-83A1-F6EECF244321}">
                <p14:modId xmlns:p14="http://schemas.microsoft.com/office/powerpoint/2010/main" val="3492973817"/>
              </p:ext>
            </p:extLst>
          </p:nvPr>
        </p:nvGraphicFramePr>
        <p:xfrm>
          <a:off x="8487488" y="5838002"/>
          <a:ext cx="731520" cy="73152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40" name="Chart 139">
            <a:extLst>
              <a:ext uri="{FF2B5EF4-FFF2-40B4-BE49-F238E27FC236}">
                <a16:creationId xmlns:a16="http://schemas.microsoft.com/office/drawing/2014/main" id="{DC19F57D-111A-44B5-A0AB-4784FC80AF36}"/>
              </a:ext>
            </a:extLst>
          </p:cNvPr>
          <p:cNvGraphicFramePr>
            <a:graphicFrameLocks/>
          </p:cNvGraphicFramePr>
          <p:nvPr>
            <p:extLst>
              <p:ext uri="{D42A27DB-BD31-4B8C-83A1-F6EECF244321}">
                <p14:modId xmlns:p14="http://schemas.microsoft.com/office/powerpoint/2010/main" val="1329858749"/>
              </p:ext>
            </p:extLst>
          </p:nvPr>
        </p:nvGraphicFramePr>
        <p:xfrm>
          <a:off x="4695181" y="4120595"/>
          <a:ext cx="731520" cy="731520"/>
        </p:xfrm>
        <a:graphic>
          <a:graphicData uri="http://schemas.openxmlformats.org/drawingml/2006/chart">
            <c:chart xmlns:c="http://schemas.openxmlformats.org/drawingml/2006/chart" xmlns:r="http://schemas.openxmlformats.org/officeDocument/2006/relationships" r:id="rId17"/>
          </a:graphicData>
        </a:graphic>
      </p:graphicFrame>
      <p:sp>
        <p:nvSpPr>
          <p:cNvPr id="141" name="Rounded Rectangle 5">
            <a:extLst>
              <a:ext uri="{FF2B5EF4-FFF2-40B4-BE49-F238E27FC236}">
                <a16:creationId xmlns:a16="http://schemas.microsoft.com/office/drawing/2014/main" id="{D6911DB1-A372-4C5E-A88D-17D9E4F36B9B}"/>
              </a:ext>
            </a:extLst>
          </p:cNvPr>
          <p:cNvSpPr/>
          <p:nvPr/>
        </p:nvSpPr>
        <p:spPr>
          <a:xfrm>
            <a:off x="159750" y="1220057"/>
            <a:ext cx="2808434" cy="50029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PFAS Distribution and PFBA Heat Map: </a:t>
            </a:r>
          </a:p>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Site-Wide 2019-2020</a:t>
            </a:r>
          </a:p>
        </p:txBody>
      </p:sp>
      <p:grpSp>
        <p:nvGrpSpPr>
          <p:cNvPr id="13" name="Group 12">
            <a:extLst>
              <a:ext uri="{FF2B5EF4-FFF2-40B4-BE49-F238E27FC236}">
                <a16:creationId xmlns:a16="http://schemas.microsoft.com/office/drawing/2014/main" id="{2C468EEC-979B-49AA-946E-EC510511F51B}"/>
              </a:ext>
            </a:extLst>
          </p:cNvPr>
          <p:cNvGrpSpPr/>
          <p:nvPr/>
        </p:nvGrpSpPr>
        <p:grpSpPr>
          <a:xfrm>
            <a:off x="9708145" y="3925959"/>
            <a:ext cx="2559893" cy="2742386"/>
            <a:chOff x="9398658" y="3880018"/>
            <a:chExt cx="2559893" cy="2742386"/>
          </a:xfrm>
        </p:grpSpPr>
        <p:sp>
          <p:nvSpPr>
            <p:cNvPr id="121" name="TextBox 120">
              <a:extLst>
                <a:ext uri="{FF2B5EF4-FFF2-40B4-BE49-F238E27FC236}">
                  <a16:creationId xmlns:a16="http://schemas.microsoft.com/office/drawing/2014/main" id="{C4F0466B-E915-4A7D-B160-87C997946213}"/>
                </a:ext>
              </a:extLst>
            </p:cNvPr>
            <p:cNvSpPr txBox="1"/>
            <p:nvPr/>
          </p:nvSpPr>
          <p:spPr>
            <a:xfrm>
              <a:off x="10882679" y="4639690"/>
              <a:ext cx="1075872" cy="276999"/>
            </a:xfrm>
            <a:prstGeom prst="rect">
              <a:avLst/>
            </a:prstGeom>
            <a:noFill/>
          </p:spPr>
          <p:txBody>
            <a:bodyPr wrap="none" rtlCol="0">
              <a:spAutoFit/>
            </a:bodyPr>
            <a:lstStyle/>
            <a:p>
              <a:r>
                <a:rPr lang="en-US" sz="1200" b="1">
                  <a:solidFill>
                    <a:schemeClr val="bg1"/>
                  </a:solidFill>
                </a:rPr>
                <a:t>St. Croix River</a:t>
              </a:r>
            </a:p>
          </p:txBody>
        </p:sp>
        <p:sp>
          <p:nvSpPr>
            <p:cNvPr id="131" name="TextBox 130">
              <a:extLst>
                <a:ext uri="{FF2B5EF4-FFF2-40B4-BE49-F238E27FC236}">
                  <a16:creationId xmlns:a16="http://schemas.microsoft.com/office/drawing/2014/main" id="{FEFC23FE-57FB-4317-9602-BB97AA104F35}"/>
                </a:ext>
              </a:extLst>
            </p:cNvPr>
            <p:cNvSpPr txBox="1"/>
            <p:nvPr/>
          </p:nvSpPr>
          <p:spPr>
            <a:xfrm>
              <a:off x="9557295" y="3880018"/>
              <a:ext cx="2154128" cy="2742385"/>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Typical PFAS Distributions</a:t>
              </a: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p:txBody>
        </p:sp>
        <p:graphicFrame>
          <p:nvGraphicFramePr>
            <p:cNvPr id="132" name="Chart 131">
              <a:extLst>
                <a:ext uri="{FF2B5EF4-FFF2-40B4-BE49-F238E27FC236}">
                  <a16:creationId xmlns:a16="http://schemas.microsoft.com/office/drawing/2014/main" id="{BB042F81-5764-41B3-BD90-F5588EC9085D}"/>
                </a:ext>
              </a:extLst>
            </p:cNvPr>
            <p:cNvGraphicFramePr>
              <a:graphicFrameLocks/>
            </p:cNvGraphicFramePr>
            <p:nvPr/>
          </p:nvGraphicFramePr>
          <p:xfrm>
            <a:off x="9670526" y="4523350"/>
            <a:ext cx="827823" cy="652082"/>
          </p:xfrm>
          <a:graphic>
            <a:graphicData uri="http://schemas.openxmlformats.org/drawingml/2006/chart">
              <c:chart xmlns:c="http://schemas.openxmlformats.org/drawingml/2006/chart" xmlns:r="http://schemas.openxmlformats.org/officeDocument/2006/relationships" r:id="rId18"/>
            </a:graphicData>
          </a:graphic>
        </p:graphicFrame>
        <p:sp>
          <p:nvSpPr>
            <p:cNvPr id="133" name="TextBox 132">
              <a:extLst>
                <a:ext uri="{FF2B5EF4-FFF2-40B4-BE49-F238E27FC236}">
                  <a16:creationId xmlns:a16="http://schemas.microsoft.com/office/drawing/2014/main" id="{8B7A56BE-FC65-450F-93E7-319DAC0041A0}"/>
                </a:ext>
              </a:extLst>
            </p:cNvPr>
            <p:cNvSpPr txBox="1"/>
            <p:nvPr/>
          </p:nvSpPr>
          <p:spPr>
            <a:xfrm>
              <a:off x="9617832" y="4112778"/>
              <a:ext cx="1220206"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ODS</a:t>
              </a:r>
            </a:p>
            <a:p>
              <a:pPr algn="ctr"/>
              <a:r>
                <a:rPr lang="en-US" sz="1100" dirty="0">
                  <a:latin typeface="Arial" panose="020B0604020202020204" pitchFamily="34" charset="0"/>
                  <a:cs typeface="Arial" panose="020B0604020202020204" pitchFamily="34" charset="0"/>
                </a:rPr>
                <a:t>PFOS-Dominant</a:t>
              </a:r>
            </a:p>
          </p:txBody>
        </p:sp>
        <p:sp>
          <p:nvSpPr>
            <p:cNvPr id="134" name="TextBox 133">
              <a:extLst>
                <a:ext uri="{FF2B5EF4-FFF2-40B4-BE49-F238E27FC236}">
                  <a16:creationId xmlns:a16="http://schemas.microsoft.com/office/drawing/2014/main" id="{2D8FA5A9-C531-408F-B024-66A0110ECC7F}"/>
                </a:ext>
              </a:extLst>
            </p:cNvPr>
            <p:cNvSpPr txBox="1"/>
            <p:nvPr/>
          </p:nvSpPr>
          <p:spPr>
            <a:xfrm>
              <a:off x="10557399" y="4639091"/>
              <a:ext cx="120577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WCL</a:t>
              </a:r>
            </a:p>
            <a:p>
              <a:pPr algn="ctr"/>
              <a:r>
                <a:rPr lang="en-US" sz="1100" dirty="0">
                  <a:latin typeface="Arial" panose="020B0604020202020204" pitchFamily="34" charset="0"/>
                  <a:cs typeface="Arial" panose="020B0604020202020204" pitchFamily="34" charset="0"/>
                </a:rPr>
                <a:t>PFBA-Dominant</a:t>
              </a:r>
            </a:p>
          </p:txBody>
        </p:sp>
        <p:graphicFrame>
          <p:nvGraphicFramePr>
            <p:cNvPr id="135" name="Chart 134">
              <a:extLst>
                <a:ext uri="{FF2B5EF4-FFF2-40B4-BE49-F238E27FC236}">
                  <a16:creationId xmlns:a16="http://schemas.microsoft.com/office/drawing/2014/main" id="{5618B3AA-1592-4E55-9419-AC0F728AE083}"/>
                </a:ext>
              </a:extLst>
            </p:cNvPr>
            <p:cNvGraphicFramePr>
              <a:graphicFrameLocks/>
            </p:cNvGraphicFramePr>
            <p:nvPr/>
          </p:nvGraphicFramePr>
          <p:xfrm>
            <a:off x="9695099" y="4430683"/>
            <a:ext cx="1057411" cy="906202"/>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136" name="Chart 135">
              <a:extLst>
                <a:ext uri="{FF2B5EF4-FFF2-40B4-BE49-F238E27FC236}">
                  <a16:creationId xmlns:a16="http://schemas.microsoft.com/office/drawing/2014/main" id="{FCD6937D-2371-4A1A-863E-6F972C4B9404}"/>
                </a:ext>
              </a:extLst>
            </p:cNvPr>
            <p:cNvGraphicFramePr>
              <a:graphicFrameLocks/>
            </p:cNvGraphicFramePr>
            <p:nvPr/>
          </p:nvGraphicFramePr>
          <p:xfrm>
            <a:off x="10636958" y="4987510"/>
            <a:ext cx="1057411" cy="906202"/>
          </p:xfrm>
          <a:graphic>
            <a:graphicData uri="http://schemas.openxmlformats.org/drawingml/2006/chart">
              <c:chart xmlns:c="http://schemas.openxmlformats.org/drawingml/2006/chart" xmlns:r="http://schemas.openxmlformats.org/officeDocument/2006/relationships" r:id="rId20"/>
            </a:graphicData>
          </a:graphic>
        </p:graphicFrame>
        <p:sp>
          <p:nvSpPr>
            <p:cNvPr id="138" name="TextBox 137">
              <a:extLst>
                <a:ext uri="{FF2B5EF4-FFF2-40B4-BE49-F238E27FC236}">
                  <a16:creationId xmlns:a16="http://schemas.microsoft.com/office/drawing/2014/main" id="{7D915C91-488D-4A13-BBDE-D4A3EFBA489D}"/>
                </a:ext>
              </a:extLst>
            </p:cNvPr>
            <p:cNvSpPr txBox="1"/>
            <p:nvPr/>
          </p:nvSpPr>
          <p:spPr>
            <a:xfrm>
              <a:off x="9398658" y="5402570"/>
              <a:ext cx="1629139"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Low Concentration Widespread PFAS*</a:t>
              </a:r>
            </a:p>
          </p:txBody>
        </p:sp>
        <p:sp>
          <p:nvSpPr>
            <p:cNvPr id="139" name="TextBox 138">
              <a:extLst>
                <a:ext uri="{FF2B5EF4-FFF2-40B4-BE49-F238E27FC236}">
                  <a16:creationId xmlns:a16="http://schemas.microsoft.com/office/drawing/2014/main" id="{367D9BB1-7249-45BD-A98F-B1F95A301A98}"/>
                </a:ext>
              </a:extLst>
            </p:cNvPr>
            <p:cNvSpPr txBox="1"/>
            <p:nvPr/>
          </p:nvSpPr>
          <p:spPr>
            <a:xfrm>
              <a:off x="10470540" y="5847193"/>
              <a:ext cx="1214922" cy="707886"/>
            </a:xfrm>
            <a:prstGeom prst="rect">
              <a:avLst/>
            </a:prstGeom>
            <a:noFill/>
          </p:spPr>
          <p:txBody>
            <a:bodyPr wrap="square" rtlCol="0">
              <a:spAutoFit/>
            </a:bodyPr>
            <a:lstStyle/>
            <a:p>
              <a:pPr algn="ctr"/>
              <a:r>
                <a:rPr lang="en-US" sz="800" i="1" dirty="0">
                  <a:latin typeface="Arial" panose="020B0604020202020204" pitchFamily="34" charset="0"/>
                  <a:cs typeface="Arial" panose="020B0604020202020204" pitchFamily="34" charset="0"/>
                </a:rPr>
                <a:t>*Key difference between unknown anthropogenic source and WCL is lower concentrations.</a:t>
              </a:r>
            </a:p>
          </p:txBody>
        </p:sp>
        <p:graphicFrame>
          <p:nvGraphicFramePr>
            <p:cNvPr id="137" name="Chart 136">
              <a:extLst>
                <a:ext uri="{FF2B5EF4-FFF2-40B4-BE49-F238E27FC236}">
                  <a16:creationId xmlns:a16="http://schemas.microsoft.com/office/drawing/2014/main" id="{FF8C1F5F-2D0B-480E-B1D2-031535A578BD}"/>
                </a:ext>
              </a:extLst>
            </p:cNvPr>
            <p:cNvGraphicFramePr>
              <a:graphicFrameLocks/>
            </p:cNvGraphicFramePr>
            <p:nvPr/>
          </p:nvGraphicFramePr>
          <p:xfrm>
            <a:off x="9680892" y="5716201"/>
            <a:ext cx="1062711" cy="906203"/>
          </p:xfrm>
          <a:graphic>
            <a:graphicData uri="http://schemas.openxmlformats.org/drawingml/2006/chart">
              <c:chart xmlns:c="http://schemas.openxmlformats.org/drawingml/2006/chart" xmlns:r="http://schemas.openxmlformats.org/officeDocument/2006/relationships" r:id="rId21"/>
            </a:graphicData>
          </a:graphic>
        </p:graphicFrame>
      </p:grpSp>
      <p:sp>
        <p:nvSpPr>
          <p:cNvPr id="143" name="TextBox 142">
            <a:extLst>
              <a:ext uri="{FF2B5EF4-FFF2-40B4-BE49-F238E27FC236}">
                <a16:creationId xmlns:a16="http://schemas.microsoft.com/office/drawing/2014/main" id="{0A49724F-C050-4A3F-A9CD-F00C16CC3CDE}"/>
              </a:ext>
            </a:extLst>
          </p:cNvPr>
          <p:cNvSpPr txBox="1"/>
          <p:nvPr/>
        </p:nvSpPr>
        <p:spPr>
          <a:xfrm>
            <a:off x="7988950" y="1012247"/>
            <a:ext cx="4019892" cy="2769989"/>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PFBA Impacts – Sunfish Lake and Lake Elmo</a:t>
            </a: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Sunfish Lake and Lake Elmo both have distinct PFBA-dominant PFAS signatures similar to impacts from the Washington County Landfill (WCL). When compared to Raleigh Creek and other major water bodies in the corridor, PFBA concentrations in Sunfish Lake and Lake Elmo are between one and two orders of magnitude greater than the rest of the corridor. </a:t>
            </a: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The similar distribution of PFAS impacts between Sunfish Lake and Lake Elmo suggests a groundwater-surface water connection between Sunfish Lake and Lake Elmo. This combination of a PFBA-dominant signature and elevated PFBA concentrations when compared site-wide PFBA concentrations point to the WCL as the source of these elevated impacts.</a:t>
            </a:r>
          </a:p>
        </p:txBody>
      </p:sp>
      <p:graphicFrame>
        <p:nvGraphicFramePr>
          <p:cNvPr id="148" name="Chart 147">
            <a:extLst>
              <a:ext uri="{FF2B5EF4-FFF2-40B4-BE49-F238E27FC236}">
                <a16:creationId xmlns:a16="http://schemas.microsoft.com/office/drawing/2014/main" id="{02929A75-3E77-4C29-9C43-1C111D00E370}"/>
              </a:ext>
            </a:extLst>
          </p:cNvPr>
          <p:cNvGraphicFramePr>
            <a:graphicFrameLocks/>
          </p:cNvGraphicFramePr>
          <p:nvPr>
            <p:extLst>
              <p:ext uri="{D42A27DB-BD31-4B8C-83A1-F6EECF244321}">
                <p14:modId xmlns:p14="http://schemas.microsoft.com/office/powerpoint/2010/main" val="2785135047"/>
              </p:ext>
            </p:extLst>
          </p:nvPr>
        </p:nvGraphicFramePr>
        <p:xfrm>
          <a:off x="6220418" y="5695030"/>
          <a:ext cx="731520" cy="731520"/>
        </p:xfrm>
        <a:graphic>
          <a:graphicData uri="http://schemas.openxmlformats.org/drawingml/2006/chart">
            <c:chart xmlns:c="http://schemas.openxmlformats.org/drawingml/2006/chart" xmlns:r="http://schemas.openxmlformats.org/officeDocument/2006/relationships" r:id="rId22"/>
          </a:graphicData>
        </a:graphic>
      </p:graphicFrame>
      <p:sp>
        <p:nvSpPr>
          <p:cNvPr id="47" name="Rounded Rectangle 5">
            <a:extLst>
              <a:ext uri="{FF2B5EF4-FFF2-40B4-BE49-F238E27FC236}">
                <a16:creationId xmlns:a16="http://schemas.microsoft.com/office/drawing/2014/main" id="{E1BF30EF-849C-4243-8C73-94A3FBDBDC46}"/>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FDE7FC0-9FAE-4E4A-B91E-47F1B8560B80}"/>
              </a:ext>
            </a:extLst>
          </p:cNvPr>
          <p:cNvGrpSpPr/>
          <p:nvPr/>
        </p:nvGrpSpPr>
        <p:grpSpPr>
          <a:xfrm>
            <a:off x="162790" y="4815560"/>
            <a:ext cx="2029628" cy="1022442"/>
            <a:chOff x="171090" y="4777273"/>
            <a:chExt cx="2029628" cy="1022442"/>
          </a:xfrm>
        </p:grpSpPr>
        <p:sp>
          <p:nvSpPr>
            <p:cNvPr id="25" name="Rectangle 24">
              <a:extLst>
                <a:ext uri="{FF2B5EF4-FFF2-40B4-BE49-F238E27FC236}">
                  <a16:creationId xmlns:a16="http://schemas.microsoft.com/office/drawing/2014/main" id="{FC6A3FC0-B28B-4596-9D6E-FF468929CBBD}"/>
                </a:ext>
              </a:extLst>
            </p:cNvPr>
            <p:cNvSpPr/>
            <p:nvPr/>
          </p:nvSpPr>
          <p:spPr>
            <a:xfrm>
              <a:off x="171090" y="4794129"/>
              <a:ext cx="1965862" cy="100558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91B4A19-55EE-4904-8C29-97A3F04FE714}"/>
                </a:ext>
              </a:extLst>
            </p:cNvPr>
            <p:cNvPicPr>
              <a:picLocks noChangeAspect="1"/>
            </p:cNvPicPr>
            <p:nvPr/>
          </p:nvPicPr>
          <p:blipFill rotWithShape="1">
            <a:blip r:embed="rId23"/>
            <a:srcRect l="4785" t="17037" b="21387"/>
            <a:stretch/>
          </p:blipFill>
          <p:spPr>
            <a:xfrm>
              <a:off x="244498" y="5030382"/>
              <a:ext cx="838016" cy="666417"/>
            </a:xfrm>
            <a:prstGeom prst="rect">
              <a:avLst/>
            </a:prstGeom>
            <a:ln w="15875">
              <a:noFill/>
            </a:ln>
          </p:spPr>
        </p:pic>
        <p:sp>
          <p:nvSpPr>
            <p:cNvPr id="22" name="TextBox 21">
              <a:extLst>
                <a:ext uri="{FF2B5EF4-FFF2-40B4-BE49-F238E27FC236}">
                  <a16:creationId xmlns:a16="http://schemas.microsoft.com/office/drawing/2014/main" id="{2078135D-E017-4683-8A11-996B659FFF50}"/>
                </a:ext>
              </a:extLst>
            </p:cNvPr>
            <p:cNvSpPr txBox="1"/>
            <p:nvPr/>
          </p:nvSpPr>
          <p:spPr>
            <a:xfrm>
              <a:off x="182789" y="4781403"/>
              <a:ext cx="832279" cy="261610"/>
            </a:xfrm>
            <a:prstGeom prst="rect">
              <a:avLst/>
            </a:prstGeom>
            <a:noFill/>
          </p:spPr>
          <p:txBody>
            <a:bodyPr wrap="none" rtlCol="0">
              <a:spAutoFit/>
            </a:bodyPr>
            <a:lstStyle/>
            <a:p>
              <a:r>
                <a:rPr lang="en-US" sz="1100" b="1" u="sng" dirty="0"/>
                <a:t>PFBA (ppb)</a:t>
              </a:r>
            </a:p>
          </p:txBody>
        </p:sp>
        <p:graphicFrame>
          <p:nvGraphicFramePr>
            <p:cNvPr id="145" name="Chart 144">
              <a:extLst>
                <a:ext uri="{FF2B5EF4-FFF2-40B4-BE49-F238E27FC236}">
                  <a16:creationId xmlns:a16="http://schemas.microsoft.com/office/drawing/2014/main" id="{57A66B9F-6269-48F4-A5BE-865C95327AD5}"/>
                </a:ext>
              </a:extLst>
            </p:cNvPr>
            <p:cNvGraphicFramePr>
              <a:graphicFrameLocks/>
            </p:cNvGraphicFramePr>
            <p:nvPr/>
          </p:nvGraphicFramePr>
          <p:xfrm>
            <a:off x="1203411" y="4906865"/>
            <a:ext cx="731520" cy="731520"/>
          </p:xfrm>
          <a:graphic>
            <a:graphicData uri="http://schemas.openxmlformats.org/drawingml/2006/chart">
              <c:chart xmlns:c="http://schemas.openxmlformats.org/drawingml/2006/chart" xmlns:r="http://schemas.openxmlformats.org/officeDocument/2006/relationships" r:id="rId24"/>
            </a:graphicData>
          </a:graphic>
        </p:graphicFrame>
        <p:sp>
          <p:nvSpPr>
            <p:cNvPr id="146" name="TextBox 145">
              <a:extLst>
                <a:ext uri="{FF2B5EF4-FFF2-40B4-BE49-F238E27FC236}">
                  <a16:creationId xmlns:a16="http://schemas.microsoft.com/office/drawing/2014/main" id="{274F3E47-C052-408E-A209-9A9D79920DE1}"/>
                </a:ext>
              </a:extLst>
            </p:cNvPr>
            <p:cNvSpPr txBox="1"/>
            <p:nvPr/>
          </p:nvSpPr>
          <p:spPr>
            <a:xfrm>
              <a:off x="948452" y="4777273"/>
              <a:ext cx="1252266" cy="261610"/>
            </a:xfrm>
            <a:prstGeom prst="rect">
              <a:avLst/>
            </a:prstGeom>
            <a:noFill/>
          </p:spPr>
          <p:txBody>
            <a:bodyPr wrap="none" rtlCol="0">
              <a:spAutoFit/>
            </a:bodyPr>
            <a:lstStyle/>
            <a:p>
              <a:r>
                <a:rPr lang="en-US" sz="1100" b="1" u="sng" dirty="0"/>
                <a:t>PFAS Distribution</a:t>
              </a:r>
            </a:p>
          </p:txBody>
        </p:sp>
        <p:pic>
          <p:nvPicPr>
            <p:cNvPr id="147" name="Picture 146">
              <a:extLst>
                <a:ext uri="{FF2B5EF4-FFF2-40B4-BE49-F238E27FC236}">
                  <a16:creationId xmlns:a16="http://schemas.microsoft.com/office/drawing/2014/main" id="{C16385E9-0EA4-405D-B86F-AB8801BC6373}"/>
                </a:ext>
              </a:extLst>
            </p:cNvPr>
            <p:cNvPicPr>
              <a:picLocks noChangeAspect="1"/>
            </p:cNvPicPr>
            <p:nvPr/>
          </p:nvPicPr>
          <p:blipFill>
            <a:blip r:embed="rId25"/>
            <a:stretch>
              <a:fillRect/>
            </a:stretch>
          </p:blipFill>
          <p:spPr>
            <a:xfrm>
              <a:off x="1120032" y="5592444"/>
              <a:ext cx="876787" cy="115235"/>
            </a:xfrm>
            <a:prstGeom prst="rect">
              <a:avLst/>
            </a:prstGeom>
            <a:ln w="15875">
              <a:noFill/>
            </a:ln>
          </p:spPr>
        </p:pic>
      </p:grpSp>
      <p:sp>
        <p:nvSpPr>
          <p:cNvPr id="53" name="Oval 52">
            <a:extLst>
              <a:ext uri="{FF2B5EF4-FFF2-40B4-BE49-F238E27FC236}">
                <a16:creationId xmlns:a16="http://schemas.microsoft.com/office/drawing/2014/main" id="{79952FF4-281F-4B82-AC4A-7257AE1AA970}"/>
              </a:ext>
            </a:extLst>
          </p:cNvPr>
          <p:cNvSpPr/>
          <p:nvPr/>
        </p:nvSpPr>
        <p:spPr>
          <a:xfrm>
            <a:off x="4036843" y="4526480"/>
            <a:ext cx="128016" cy="128016"/>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8971D63-BEC3-41C0-894A-44F9ACC8F478}"/>
              </a:ext>
            </a:extLst>
          </p:cNvPr>
          <p:cNvSpPr/>
          <p:nvPr/>
        </p:nvSpPr>
        <p:spPr>
          <a:xfrm>
            <a:off x="4748217" y="4693257"/>
            <a:ext cx="128016" cy="128016"/>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E0DBA27-10BE-48AB-947B-6F3D42FC2F21}"/>
              </a:ext>
            </a:extLst>
          </p:cNvPr>
          <p:cNvSpPr/>
          <p:nvPr/>
        </p:nvSpPr>
        <p:spPr>
          <a:xfrm>
            <a:off x="3879120" y="3575920"/>
            <a:ext cx="128016" cy="128016"/>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EAE5402-343B-47F4-9CB3-FF7C7366080D}"/>
              </a:ext>
            </a:extLst>
          </p:cNvPr>
          <p:cNvSpPr/>
          <p:nvPr/>
        </p:nvSpPr>
        <p:spPr>
          <a:xfrm>
            <a:off x="3995850" y="2936410"/>
            <a:ext cx="128016" cy="128016"/>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3A2E085-55AA-4DCC-AB70-D2114867A24E}"/>
              </a:ext>
            </a:extLst>
          </p:cNvPr>
          <p:cNvSpPr/>
          <p:nvPr/>
        </p:nvSpPr>
        <p:spPr>
          <a:xfrm>
            <a:off x="6040648" y="5762014"/>
            <a:ext cx="128016" cy="128016"/>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5723954-5F7C-4638-9286-436D63AF8E83}"/>
              </a:ext>
            </a:extLst>
          </p:cNvPr>
          <p:cNvSpPr/>
          <p:nvPr/>
        </p:nvSpPr>
        <p:spPr>
          <a:xfrm>
            <a:off x="6354264" y="4966339"/>
            <a:ext cx="128016" cy="128016"/>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BC8A559-9384-4537-9234-033B556398AC}"/>
              </a:ext>
            </a:extLst>
          </p:cNvPr>
          <p:cNvSpPr/>
          <p:nvPr/>
        </p:nvSpPr>
        <p:spPr>
          <a:xfrm>
            <a:off x="8918949" y="4715901"/>
            <a:ext cx="128016" cy="128016"/>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C653193-1F3B-4BA3-8EA8-011850AD9F9A}"/>
              </a:ext>
            </a:extLst>
          </p:cNvPr>
          <p:cNvSpPr/>
          <p:nvPr/>
        </p:nvSpPr>
        <p:spPr>
          <a:xfrm>
            <a:off x="6687585" y="2741952"/>
            <a:ext cx="128016" cy="128016"/>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5D7BFF4-05A1-4C50-9F6A-0BF7495207E1}"/>
              </a:ext>
            </a:extLst>
          </p:cNvPr>
          <p:cNvSpPr/>
          <p:nvPr/>
        </p:nvSpPr>
        <p:spPr>
          <a:xfrm>
            <a:off x="6076371" y="2045696"/>
            <a:ext cx="128016" cy="128016"/>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0DF23C8-C6A4-4190-9087-950DD78AD2E6}"/>
              </a:ext>
            </a:extLst>
          </p:cNvPr>
          <p:cNvSpPr/>
          <p:nvPr/>
        </p:nvSpPr>
        <p:spPr>
          <a:xfrm>
            <a:off x="7299403" y="3273666"/>
            <a:ext cx="128016" cy="128016"/>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85768C5-9FD4-44C4-9D72-1D67051BB13B}"/>
              </a:ext>
            </a:extLst>
          </p:cNvPr>
          <p:cNvSpPr/>
          <p:nvPr/>
        </p:nvSpPr>
        <p:spPr>
          <a:xfrm>
            <a:off x="7116287" y="4438171"/>
            <a:ext cx="128016" cy="128016"/>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CEF7B87-3CDA-4C4E-B68D-E53FAED7E340}"/>
              </a:ext>
            </a:extLst>
          </p:cNvPr>
          <p:cNvSpPr/>
          <p:nvPr/>
        </p:nvSpPr>
        <p:spPr>
          <a:xfrm>
            <a:off x="7286114" y="5218418"/>
            <a:ext cx="128016" cy="128016"/>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F0CA983-6FB5-4767-83B8-58BEA0D616DA}"/>
              </a:ext>
            </a:extLst>
          </p:cNvPr>
          <p:cNvSpPr/>
          <p:nvPr/>
        </p:nvSpPr>
        <p:spPr>
          <a:xfrm>
            <a:off x="7760294" y="5345295"/>
            <a:ext cx="128016" cy="128016"/>
          </a:xfrm>
          <a:prstGeom prst="ellipse">
            <a:avLst/>
          </a:prstGeom>
          <a:solidFill>
            <a:srgbClr val="FF70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77E0D59-7A0A-4A94-A857-6A0032D52A31}"/>
              </a:ext>
            </a:extLst>
          </p:cNvPr>
          <p:cNvSpPr/>
          <p:nvPr/>
        </p:nvSpPr>
        <p:spPr>
          <a:xfrm>
            <a:off x="962798" y="3032473"/>
            <a:ext cx="128016" cy="128016"/>
          </a:xfrm>
          <a:prstGeom prst="ellipse">
            <a:avLst/>
          </a:prstGeom>
          <a:solidFill>
            <a:srgbClr val="FF70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2000182-FEBF-40E1-B492-8FF7F3E52318}"/>
              </a:ext>
            </a:extLst>
          </p:cNvPr>
          <p:cNvSpPr/>
          <p:nvPr/>
        </p:nvSpPr>
        <p:spPr>
          <a:xfrm>
            <a:off x="2474301" y="3403783"/>
            <a:ext cx="128016" cy="128016"/>
          </a:xfrm>
          <a:prstGeom prst="ellipse">
            <a:avLst/>
          </a:prstGeom>
          <a:solidFill>
            <a:srgbClr val="FF70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BD45E73-2D40-4077-A24B-5F4B3F0B48D6}"/>
              </a:ext>
            </a:extLst>
          </p:cNvPr>
          <p:cNvSpPr/>
          <p:nvPr/>
        </p:nvSpPr>
        <p:spPr>
          <a:xfrm>
            <a:off x="9278597" y="6020115"/>
            <a:ext cx="128016" cy="128016"/>
          </a:xfrm>
          <a:prstGeom prst="ellipse">
            <a:avLst/>
          </a:prstGeom>
          <a:solidFill>
            <a:srgbClr val="FFD1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CCDD1DD-2646-4D6D-B45B-CFFB53CF299D}"/>
              </a:ext>
            </a:extLst>
          </p:cNvPr>
          <p:cNvSpPr/>
          <p:nvPr/>
        </p:nvSpPr>
        <p:spPr>
          <a:xfrm>
            <a:off x="5120203" y="5603050"/>
            <a:ext cx="128016" cy="128016"/>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D6D5D7B-65BC-4D87-9DDD-8C7576942AB2}"/>
              </a:ext>
            </a:extLst>
          </p:cNvPr>
          <p:cNvSpPr/>
          <p:nvPr/>
        </p:nvSpPr>
        <p:spPr>
          <a:xfrm>
            <a:off x="5530375" y="5264016"/>
            <a:ext cx="128016" cy="128016"/>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4C2DF11-5CF9-4667-9941-C642EEE5ACEE}"/>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57700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Other Associated Water Bodies in Segment 5</a:t>
              </a:r>
            </a:p>
          </p:txBody>
        </p:sp>
      </p:grpSp>
      <p:grpSp>
        <p:nvGrpSpPr>
          <p:cNvPr id="8" name="Group 7">
            <a:extLst>
              <a:ext uri="{FF2B5EF4-FFF2-40B4-BE49-F238E27FC236}">
                <a16:creationId xmlns:a16="http://schemas.microsoft.com/office/drawing/2014/main" id="{13ECEC92-8CFA-428E-BA2B-7E0846610900}"/>
              </a:ext>
            </a:extLst>
          </p:cNvPr>
          <p:cNvGrpSpPr/>
          <p:nvPr/>
        </p:nvGrpSpPr>
        <p:grpSpPr>
          <a:xfrm>
            <a:off x="137748" y="1029338"/>
            <a:ext cx="6785070" cy="5734986"/>
            <a:chOff x="137748" y="1010288"/>
            <a:chExt cx="6785070" cy="5734986"/>
          </a:xfrm>
        </p:grpSpPr>
        <p:pic>
          <p:nvPicPr>
            <p:cNvPr id="5" name="Picture 4">
              <a:extLst>
                <a:ext uri="{FF2B5EF4-FFF2-40B4-BE49-F238E27FC236}">
                  <a16:creationId xmlns:a16="http://schemas.microsoft.com/office/drawing/2014/main" id="{94CB5F5C-DEB4-4ECD-9062-2AF77539551F}"/>
                </a:ext>
              </a:extLst>
            </p:cNvPr>
            <p:cNvPicPr>
              <a:picLocks noChangeAspect="1"/>
            </p:cNvPicPr>
            <p:nvPr/>
          </p:nvPicPr>
          <p:blipFill rotWithShape="1">
            <a:blip r:embed="rId2"/>
            <a:srcRect l="6800" t="476" r="14384" b="3144"/>
            <a:stretch/>
          </p:blipFill>
          <p:spPr>
            <a:xfrm>
              <a:off x="137748" y="1010288"/>
              <a:ext cx="6785070" cy="5734986"/>
            </a:xfrm>
            <a:prstGeom prst="rect">
              <a:avLst/>
            </a:prstGeom>
            <a:ln w="34925">
              <a:solidFill>
                <a:srgbClr val="00B0F0"/>
              </a:solidFill>
            </a:ln>
          </p:spPr>
        </p:pic>
        <p:grpSp>
          <p:nvGrpSpPr>
            <p:cNvPr id="24" name="Group 23">
              <a:extLst>
                <a:ext uri="{FF2B5EF4-FFF2-40B4-BE49-F238E27FC236}">
                  <a16:creationId xmlns:a16="http://schemas.microsoft.com/office/drawing/2014/main" id="{55BCED32-FBD5-4C3C-B3B8-022FE74605BD}"/>
                </a:ext>
              </a:extLst>
            </p:cNvPr>
            <p:cNvGrpSpPr/>
            <p:nvPr/>
          </p:nvGrpSpPr>
          <p:grpSpPr>
            <a:xfrm>
              <a:off x="203435" y="1053403"/>
              <a:ext cx="6675705" cy="5667038"/>
              <a:chOff x="415826" y="1046578"/>
              <a:chExt cx="6675705" cy="5667038"/>
            </a:xfrm>
          </p:grpSpPr>
          <p:grpSp>
            <p:nvGrpSpPr>
              <p:cNvPr id="7" name="Group 6">
                <a:extLst>
                  <a:ext uri="{FF2B5EF4-FFF2-40B4-BE49-F238E27FC236}">
                    <a16:creationId xmlns:a16="http://schemas.microsoft.com/office/drawing/2014/main" id="{DC72F372-CC0D-4E6C-BD8B-608B1603CAC3}"/>
                  </a:ext>
                </a:extLst>
              </p:cNvPr>
              <p:cNvGrpSpPr>
                <a:grpSpLocks noChangeAspect="1"/>
              </p:cNvGrpSpPr>
              <p:nvPr/>
            </p:nvGrpSpPr>
            <p:grpSpPr>
              <a:xfrm>
                <a:off x="415826" y="1093582"/>
                <a:ext cx="6362541" cy="5538019"/>
                <a:chOff x="-1722379" y="7148281"/>
                <a:chExt cx="7280726" cy="6337216"/>
              </a:xfrm>
            </p:grpSpPr>
            <p:grpSp>
              <p:nvGrpSpPr>
                <p:cNvPr id="6" name="Group 5">
                  <a:extLst>
                    <a:ext uri="{FF2B5EF4-FFF2-40B4-BE49-F238E27FC236}">
                      <a16:creationId xmlns:a16="http://schemas.microsoft.com/office/drawing/2014/main" id="{1D4114D4-7B26-46B7-96C0-BBCF11F17749}"/>
                    </a:ext>
                  </a:extLst>
                </p:cNvPr>
                <p:cNvGrpSpPr/>
                <p:nvPr/>
              </p:nvGrpSpPr>
              <p:grpSpPr>
                <a:xfrm>
                  <a:off x="-867000" y="8007515"/>
                  <a:ext cx="4959631" cy="4579593"/>
                  <a:chOff x="-1317443" y="7330781"/>
                  <a:chExt cx="4959631" cy="4579593"/>
                </a:xfrm>
              </p:grpSpPr>
              <p:sp>
                <p:nvSpPr>
                  <p:cNvPr id="52" name="TextBox 51">
                    <a:extLst>
                      <a:ext uri="{FF2B5EF4-FFF2-40B4-BE49-F238E27FC236}">
                        <a16:creationId xmlns:a16="http://schemas.microsoft.com/office/drawing/2014/main" id="{48B5890E-B82F-4096-B523-A056DB25D12B}"/>
                      </a:ext>
                    </a:extLst>
                  </p:cNvPr>
                  <p:cNvSpPr txBox="1"/>
                  <p:nvPr/>
                </p:nvSpPr>
                <p:spPr>
                  <a:xfrm>
                    <a:off x="-1317443" y="8808368"/>
                    <a:ext cx="4959631" cy="261610"/>
                  </a:xfrm>
                  <a:prstGeom prst="rect">
                    <a:avLst/>
                  </a:prstGeom>
                  <a:noFill/>
                </p:spPr>
                <p:txBody>
                  <a:bodyPr wrap="square" rtlCol="0">
                    <a:spAutoFit/>
                  </a:bodyPr>
                  <a:lstStyle/>
                  <a:p>
                    <a:endParaRPr lang="en-US" sz="1100" dirty="0">
                      <a:latin typeface="Arial" panose="020B0604020202020204" pitchFamily="34" charset="0"/>
                      <a:cs typeface="Arial" panose="020B0604020202020204" pitchFamily="34" charset="0"/>
                    </a:endParaRPr>
                  </a:p>
                </p:txBody>
              </p:sp>
              <p:graphicFrame>
                <p:nvGraphicFramePr>
                  <p:cNvPr id="62" name="Chart 61">
                    <a:extLst>
                      <a:ext uri="{FF2B5EF4-FFF2-40B4-BE49-F238E27FC236}">
                        <a16:creationId xmlns:a16="http://schemas.microsoft.com/office/drawing/2014/main" id="{982CBA82-EA48-46EE-B1C4-551CB42EADBA}"/>
                      </a:ext>
                    </a:extLst>
                  </p:cNvPr>
                  <p:cNvGraphicFramePr>
                    <a:graphicFrameLocks/>
                  </p:cNvGraphicFramePr>
                  <p:nvPr>
                    <p:extLst>
                      <p:ext uri="{D42A27DB-BD31-4B8C-83A1-F6EECF244321}">
                        <p14:modId xmlns:p14="http://schemas.microsoft.com/office/powerpoint/2010/main" val="435186912"/>
                      </p:ext>
                    </p:extLst>
                  </p:nvPr>
                </p:nvGraphicFramePr>
                <p:xfrm>
                  <a:off x="-629464" y="11178854"/>
                  <a:ext cx="731520" cy="731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4" name="Chart 63">
                    <a:extLst>
                      <a:ext uri="{FF2B5EF4-FFF2-40B4-BE49-F238E27FC236}">
                        <a16:creationId xmlns:a16="http://schemas.microsoft.com/office/drawing/2014/main" id="{309E065A-CF2B-41EE-979A-5C33758A9E80}"/>
                      </a:ext>
                    </a:extLst>
                  </p:cNvPr>
                  <p:cNvGraphicFramePr>
                    <a:graphicFrameLocks/>
                  </p:cNvGraphicFramePr>
                  <p:nvPr>
                    <p:extLst>
                      <p:ext uri="{D42A27DB-BD31-4B8C-83A1-F6EECF244321}">
                        <p14:modId xmlns:p14="http://schemas.microsoft.com/office/powerpoint/2010/main" val="66378767"/>
                      </p:ext>
                    </p:extLst>
                  </p:nvPr>
                </p:nvGraphicFramePr>
                <p:xfrm>
                  <a:off x="1314131" y="7330781"/>
                  <a:ext cx="731520" cy="7315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Chart 66">
                    <a:extLst>
                      <a:ext uri="{FF2B5EF4-FFF2-40B4-BE49-F238E27FC236}">
                        <a16:creationId xmlns:a16="http://schemas.microsoft.com/office/drawing/2014/main" id="{AE629219-809C-4EB1-A5DB-7C9977210CC8}"/>
                      </a:ext>
                    </a:extLst>
                  </p:cNvPr>
                  <p:cNvGraphicFramePr>
                    <a:graphicFrameLocks/>
                  </p:cNvGraphicFramePr>
                  <p:nvPr>
                    <p:extLst>
                      <p:ext uri="{D42A27DB-BD31-4B8C-83A1-F6EECF244321}">
                        <p14:modId xmlns:p14="http://schemas.microsoft.com/office/powerpoint/2010/main" val="2983953170"/>
                      </p:ext>
                    </p:extLst>
                  </p:nvPr>
                </p:nvGraphicFramePr>
                <p:xfrm>
                  <a:off x="2462959" y="9717317"/>
                  <a:ext cx="731520" cy="731520"/>
                </p:xfrm>
                <a:graphic>
                  <a:graphicData uri="http://schemas.openxmlformats.org/drawingml/2006/chart">
                    <c:chart xmlns:c="http://schemas.openxmlformats.org/drawingml/2006/chart" xmlns:r="http://schemas.openxmlformats.org/officeDocument/2006/relationships" r:id="rId5"/>
                  </a:graphicData>
                </a:graphic>
              </p:graphicFrame>
            </p:grpSp>
            <p:graphicFrame>
              <p:nvGraphicFramePr>
                <p:cNvPr id="73" name="Chart 72">
                  <a:extLst>
                    <a:ext uri="{FF2B5EF4-FFF2-40B4-BE49-F238E27FC236}">
                      <a16:creationId xmlns:a16="http://schemas.microsoft.com/office/drawing/2014/main" id="{40945CB6-C2BF-4252-9094-3068C08F5710}"/>
                    </a:ext>
                  </a:extLst>
                </p:cNvPr>
                <p:cNvGraphicFramePr>
                  <a:graphicFrameLocks/>
                </p:cNvGraphicFramePr>
                <p:nvPr>
                  <p:extLst>
                    <p:ext uri="{D42A27DB-BD31-4B8C-83A1-F6EECF244321}">
                      <p14:modId xmlns:p14="http://schemas.microsoft.com/office/powerpoint/2010/main" val="631842176"/>
                    </p:ext>
                  </p:extLst>
                </p:nvPr>
              </p:nvGraphicFramePr>
              <p:xfrm>
                <a:off x="1575329" y="12693691"/>
                <a:ext cx="731520" cy="7315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5" name="Chart 74">
                  <a:extLst>
                    <a:ext uri="{FF2B5EF4-FFF2-40B4-BE49-F238E27FC236}">
                      <a16:creationId xmlns:a16="http://schemas.microsoft.com/office/drawing/2014/main" id="{1101FABE-3EE4-49A3-8B68-7CE7379E97D8}"/>
                    </a:ext>
                  </a:extLst>
                </p:cNvPr>
                <p:cNvGraphicFramePr>
                  <a:graphicFrameLocks/>
                </p:cNvGraphicFramePr>
                <p:nvPr>
                  <p:extLst>
                    <p:ext uri="{D42A27DB-BD31-4B8C-83A1-F6EECF244321}">
                      <p14:modId xmlns:p14="http://schemas.microsoft.com/office/powerpoint/2010/main" val="1099584968"/>
                    </p:ext>
                  </p:extLst>
                </p:nvPr>
              </p:nvGraphicFramePr>
              <p:xfrm>
                <a:off x="1130051" y="12106080"/>
                <a:ext cx="731520" cy="73152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6" name="Chart 75">
                  <a:extLst>
                    <a:ext uri="{FF2B5EF4-FFF2-40B4-BE49-F238E27FC236}">
                      <a16:creationId xmlns:a16="http://schemas.microsoft.com/office/drawing/2014/main" id="{F98B41FA-295A-4ABF-9D67-3E8707897B81}"/>
                    </a:ext>
                  </a:extLst>
                </p:cNvPr>
                <p:cNvGraphicFramePr>
                  <a:graphicFrameLocks/>
                </p:cNvGraphicFramePr>
                <p:nvPr>
                  <p:extLst>
                    <p:ext uri="{D42A27DB-BD31-4B8C-83A1-F6EECF244321}">
                      <p14:modId xmlns:p14="http://schemas.microsoft.com/office/powerpoint/2010/main" val="2516027619"/>
                    </p:ext>
                  </p:extLst>
                </p:nvPr>
              </p:nvGraphicFramePr>
              <p:xfrm>
                <a:off x="506136" y="12753977"/>
                <a:ext cx="731520" cy="73152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0" name="Chart 79">
                  <a:extLst>
                    <a:ext uri="{FF2B5EF4-FFF2-40B4-BE49-F238E27FC236}">
                      <a16:creationId xmlns:a16="http://schemas.microsoft.com/office/drawing/2014/main" id="{E3F1C89F-8B17-44D6-BFDD-F89FB584E759}"/>
                    </a:ext>
                  </a:extLst>
                </p:cNvPr>
                <p:cNvGraphicFramePr>
                  <a:graphicFrameLocks/>
                </p:cNvGraphicFramePr>
                <p:nvPr>
                  <p:extLst>
                    <p:ext uri="{D42A27DB-BD31-4B8C-83A1-F6EECF244321}">
                      <p14:modId xmlns:p14="http://schemas.microsoft.com/office/powerpoint/2010/main" val="3176853798"/>
                    </p:ext>
                  </p:extLst>
                </p:nvPr>
              </p:nvGraphicFramePr>
              <p:xfrm>
                <a:off x="4278173" y="9759335"/>
                <a:ext cx="731520" cy="73152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81" name="Chart 80">
                  <a:extLst>
                    <a:ext uri="{FF2B5EF4-FFF2-40B4-BE49-F238E27FC236}">
                      <a16:creationId xmlns:a16="http://schemas.microsoft.com/office/drawing/2014/main" id="{2563DE82-2B6E-4151-B9AD-3AA2DDEADB44}"/>
                    </a:ext>
                  </a:extLst>
                </p:cNvPr>
                <p:cNvGraphicFramePr>
                  <a:graphicFrameLocks/>
                </p:cNvGraphicFramePr>
                <p:nvPr>
                  <p:extLst>
                    <p:ext uri="{D42A27DB-BD31-4B8C-83A1-F6EECF244321}">
                      <p14:modId xmlns:p14="http://schemas.microsoft.com/office/powerpoint/2010/main" val="2923192960"/>
                    </p:ext>
                  </p:extLst>
                </p:nvPr>
              </p:nvGraphicFramePr>
              <p:xfrm>
                <a:off x="4826827" y="10995172"/>
                <a:ext cx="731520" cy="731520"/>
              </p:xfrm>
              <a:graphic>
                <a:graphicData uri="http://schemas.openxmlformats.org/drawingml/2006/chart">
                  <c:chart xmlns:c="http://schemas.openxmlformats.org/drawingml/2006/chart" xmlns:r="http://schemas.openxmlformats.org/officeDocument/2006/relationships" r:id="rId10"/>
                </a:graphicData>
              </a:graphic>
            </p:graphicFrame>
            <p:sp>
              <p:nvSpPr>
                <p:cNvPr id="83" name="TextBox 82">
                  <a:extLst>
                    <a:ext uri="{FF2B5EF4-FFF2-40B4-BE49-F238E27FC236}">
                      <a16:creationId xmlns:a16="http://schemas.microsoft.com/office/drawing/2014/main" id="{D1475C63-F827-4D4C-BB1D-BD2067F1D20E}"/>
                    </a:ext>
                  </a:extLst>
                </p:cNvPr>
                <p:cNvSpPr txBox="1"/>
                <p:nvPr/>
              </p:nvSpPr>
              <p:spPr>
                <a:xfrm>
                  <a:off x="-1722379" y="7148281"/>
                  <a:ext cx="2579268" cy="316973"/>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200" b="1" dirty="0">
                      <a:solidFill>
                        <a:srgbClr val="FF0000"/>
                      </a:solidFill>
                      <a:effectLst>
                        <a:glow rad="88900">
                          <a:schemeClr val="bg1"/>
                        </a:glow>
                      </a:effectLst>
                    </a:rPr>
                    <a:t>Washington County Landfill</a:t>
                  </a:r>
                </a:p>
              </p:txBody>
            </p:sp>
          </p:grpSp>
          <p:sp>
            <p:nvSpPr>
              <p:cNvPr id="91" name="TextBox 90">
                <a:extLst>
                  <a:ext uri="{FF2B5EF4-FFF2-40B4-BE49-F238E27FC236}">
                    <a16:creationId xmlns:a16="http://schemas.microsoft.com/office/drawing/2014/main" id="{82009EB8-8E8D-46B1-8F8D-D8EA3E0C6FE9}"/>
                  </a:ext>
                </a:extLst>
              </p:cNvPr>
              <p:cNvSpPr txBox="1"/>
              <p:nvPr/>
            </p:nvSpPr>
            <p:spPr>
              <a:xfrm>
                <a:off x="3097542" y="5649315"/>
                <a:ext cx="1031051" cy="261610"/>
              </a:xfrm>
              <a:prstGeom prst="rect">
                <a:avLst/>
              </a:prstGeom>
              <a:noFill/>
            </p:spPr>
            <p:txBody>
              <a:bodyPr wrap="none" rtlCol="0">
                <a:spAutoFit/>
              </a:bodyPr>
              <a:lstStyle/>
              <a:p>
                <a:r>
                  <a:rPr lang="en-US" sz="1100" b="1" dirty="0">
                    <a:solidFill>
                      <a:schemeClr val="bg1"/>
                    </a:solidFill>
                  </a:rPr>
                  <a:t>Margaret Lake</a:t>
                </a:r>
              </a:p>
            </p:txBody>
          </p:sp>
          <p:sp>
            <p:nvSpPr>
              <p:cNvPr id="92" name="TextBox 91">
                <a:extLst>
                  <a:ext uri="{FF2B5EF4-FFF2-40B4-BE49-F238E27FC236}">
                    <a16:creationId xmlns:a16="http://schemas.microsoft.com/office/drawing/2014/main" id="{097D43F1-4D0C-4500-B483-1FA6DD3F7127}"/>
                  </a:ext>
                </a:extLst>
              </p:cNvPr>
              <p:cNvSpPr txBox="1"/>
              <p:nvPr/>
            </p:nvSpPr>
            <p:spPr>
              <a:xfrm>
                <a:off x="1922809" y="6161674"/>
                <a:ext cx="779381" cy="261610"/>
              </a:xfrm>
              <a:prstGeom prst="rect">
                <a:avLst/>
              </a:prstGeom>
              <a:noFill/>
            </p:spPr>
            <p:txBody>
              <a:bodyPr wrap="none" rtlCol="0">
                <a:spAutoFit/>
              </a:bodyPr>
              <a:lstStyle/>
              <a:p>
                <a:r>
                  <a:rPr lang="en-US" sz="1100" b="1" dirty="0">
                    <a:solidFill>
                      <a:schemeClr val="bg1"/>
                    </a:solidFill>
                  </a:rPr>
                  <a:t>Park Pond</a:t>
                </a:r>
              </a:p>
            </p:txBody>
          </p:sp>
          <p:sp>
            <p:nvSpPr>
              <p:cNvPr id="93" name="TextBox 92">
                <a:extLst>
                  <a:ext uri="{FF2B5EF4-FFF2-40B4-BE49-F238E27FC236}">
                    <a16:creationId xmlns:a16="http://schemas.microsoft.com/office/drawing/2014/main" id="{288DA391-C994-43C4-9092-B05855231EB4}"/>
                  </a:ext>
                </a:extLst>
              </p:cNvPr>
              <p:cNvSpPr txBox="1"/>
              <p:nvPr/>
            </p:nvSpPr>
            <p:spPr>
              <a:xfrm>
                <a:off x="5979272" y="4268041"/>
                <a:ext cx="920445" cy="261610"/>
              </a:xfrm>
              <a:prstGeom prst="rect">
                <a:avLst/>
              </a:prstGeom>
              <a:noFill/>
            </p:spPr>
            <p:txBody>
              <a:bodyPr wrap="none" rtlCol="0">
                <a:spAutoFit/>
              </a:bodyPr>
              <a:lstStyle/>
              <a:p>
                <a:r>
                  <a:rPr lang="en-US" sz="1100" b="1" dirty="0">
                    <a:solidFill>
                      <a:schemeClr val="bg1"/>
                    </a:solidFill>
                  </a:rPr>
                  <a:t>Down’s Lake</a:t>
                </a:r>
              </a:p>
            </p:txBody>
          </p:sp>
          <p:sp>
            <p:nvSpPr>
              <p:cNvPr id="94" name="TextBox 93">
                <a:extLst>
                  <a:ext uri="{FF2B5EF4-FFF2-40B4-BE49-F238E27FC236}">
                    <a16:creationId xmlns:a16="http://schemas.microsoft.com/office/drawing/2014/main" id="{2FAADA07-B474-4AA0-A088-4C11E9CB3C65}"/>
                  </a:ext>
                </a:extLst>
              </p:cNvPr>
              <p:cNvSpPr txBox="1"/>
              <p:nvPr/>
            </p:nvSpPr>
            <p:spPr>
              <a:xfrm>
                <a:off x="5327833" y="3214023"/>
                <a:ext cx="994183" cy="261610"/>
              </a:xfrm>
              <a:prstGeom prst="rect">
                <a:avLst/>
              </a:prstGeom>
              <a:noFill/>
            </p:spPr>
            <p:txBody>
              <a:bodyPr wrap="none" rtlCol="0">
                <a:spAutoFit/>
              </a:bodyPr>
              <a:lstStyle/>
              <a:p>
                <a:r>
                  <a:rPr lang="en-US" sz="1100" b="1" dirty="0">
                    <a:solidFill>
                      <a:schemeClr val="bg1"/>
                    </a:solidFill>
                  </a:rPr>
                  <a:t>Legion’s Pond</a:t>
                </a:r>
              </a:p>
            </p:txBody>
          </p:sp>
          <p:sp>
            <p:nvSpPr>
              <p:cNvPr id="95" name="TextBox 94">
                <a:extLst>
                  <a:ext uri="{FF2B5EF4-FFF2-40B4-BE49-F238E27FC236}">
                    <a16:creationId xmlns:a16="http://schemas.microsoft.com/office/drawing/2014/main" id="{EB383AF9-FA77-4A96-9241-FFFB44C30119}"/>
                  </a:ext>
                </a:extLst>
              </p:cNvPr>
              <p:cNvSpPr txBox="1"/>
              <p:nvPr/>
            </p:nvSpPr>
            <p:spPr>
              <a:xfrm>
                <a:off x="4524434" y="3733846"/>
                <a:ext cx="777777" cy="261610"/>
              </a:xfrm>
              <a:prstGeom prst="rect">
                <a:avLst/>
              </a:prstGeom>
              <a:noFill/>
            </p:spPr>
            <p:txBody>
              <a:bodyPr wrap="none" rtlCol="0">
                <a:spAutoFit/>
              </a:bodyPr>
              <a:lstStyle/>
              <a:p>
                <a:r>
                  <a:rPr lang="en-US" sz="1100" b="1" dirty="0">
                    <a:solidFill>
                      <a:schemeClr val="bg1"/>
                    </a:solidFill>
                  </a:rPr>
                  <a:t>Lake Elmo</a:t>
                </a:r>
              </a:p>
            </p:txBody>
          </p:sp>
          <p:sp>
            <p:nvSpPr>
              <p:cNvPr id="96" name="TextBox 95">
                <a:extLst>
                  <a:ext uri="{FF2B5EF4-FFF2-40B4-BE49-F238E27FC236}">
                    <a16:creationId xmlns:a16="http://schemas.microsoft.com/office/drawing/2014/main" id="{90996473-AF1A-4F06-8F25-DE84731A91DA}"/>
                  </a:ext>
                </a:extLst>
              </p:cNvPr>
              <p:cNvSpPr txBox="1"/>
              <p:nvPr/>
            </p:nvSpPr>
            <p:spPr>
              <a:xfrm>
                <a:off x="3176934" y="1640407"/>
                <a:ext cx="912429" cy="261610"/>
              </a:xfrm>
              <a:prstGeom prst="rect">
                <a:avLst/>
              </a:prstGeom>
              <a:noFill/>
            </p:spPr>
            <p:txBody>
              <a:bodyPr wrap="none" rtlCol="0">
                <a:spAutoFit/>
              </a:bodyPr>
              <a:lstStyle/>
              <a:p>
                <a:r>
                  <a:rPr lang="en-US" sz="1100" b="1" dirty="0">
                    <a:solidFill>
                      <a:schemeClr val="bg1"/>
                    </a:solidFill>
                  </a:rPr>
                  <a:t>Sunfish Lake</a:t>
                </a:r>
              </a:p>
            </p:txBody>
          </p:sp>
          <p:sp>
            <p:nvSpPr>
              <p:cNvPr id="97" name="TextBox 96">
                <a:extLst>
                  <a:ext uri="{FF2B5EF4-FFF2-40B4-BE49-F238E27FC236}">
                    <a16:creationId xmlns:a16="http://schemas.microsoft.com/office/drawing/2014/main" id="{3EE1C157-EB5F-4A92-A58E-B95669169E1E}"/>
                  </a:ext>
                </a:extLst>
              </p:cNvPr>
              <p:cNvSpPr txBox="1"/>
              <p:nvPr/>
            </p:nvSpPr>
            <p:spPr>
              <a:xfrm>
                <a:off x="1485618" y="5076440"/>
                <a:ext cx="1136850" cy="261610"/>
              </a:xfrm>
              <a:prstGeom prst="rect">
                <a:avLst/>
              </a:prstGeom>
              <a:noFill/>
            </p:spPr>
            <p:txBody>
              <a:bodyPr wrap="none" rtlCol="0">
                <a:spAutoFit/>
              </a:bodyPr>
              <a:lstStyle/>
              <a:p>
                <a:r>
                  <a:rPr lang="en-US" sz="1100" b="1" dirty="0">
                    <a:solidFill>
                      <a:schemeClr val="bg1"/>
                    </a:solidFill>
                  </a:rPr>
                  <a:t>Eagle Point Lake</a:t>
                </a:r>
              </a:p>
            </p:txBody>
          </p:sp>
          <p:sp>
            <p:nvSpPr>
              <p:cNvPr id="98" name="Rounded Rectangle 5">
                <a:extLst>
                  <a:ext uri="{FF2B5EF4-FFF2-40B4-BE49-F238E27FC236}">
                    <a16:creationId xmlns:a16="http://schemas.microsoft.com/office/drawing/2014/main" id="{13485F6F-4C4D-41F4-B370-8846C147CBD1}"/>
                  </a:ext>
                </a:extLst>
              </p:cNvPr>
              <p:cNvSpPr/>
              <p:nvPr/>
            </p:nvSpPr>
            <p:spPr>
              <a:xfrm>
                <a:off x="4588787" y="6274021"/>
                <a:ext cx="2501027" cy="439595"/>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PFAS Distribution:</a:t>
                </a:r>
              </a:p>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Disconnect Surface Water Bodies</a:t>
                </a:r>
              </a:p>
            </p:txBody>
          </p:sp>
          <p:grpSp>
            <p:nvGrpSpPr>
              <p:cNvPr id="14" name="Group 13">
                <a:extLst>
                  <a:ext uri="{FF2B5EF4-FFF2-40B4-BE49-F238E27FC236}">
                    <a16:creationId xmlns:a16="http://schemas.microsoft.com/office/drawing/2014/main" id="{2033E1AD-E2D1-468B-98DA-ABBB2AB3129D}"/>
                  </a:ext>
                </a:extLst>
              </p:cNvPr>
              <p:cNvGrpSpPr>
                <a:grpSpLocks noChangeAspect="1"/>
              </p:cNvGrpSpPr>
              <p:nvPr/>
            </p:nvGrpSpPr>
            <p:grpSpPr>
              <a:xfrm>
                <a:off x="5293014" y="1046578"/>
                <a:ext cx="1798517" cy="1965801"/>
                <a:chOff x="9712334" y="3925959"/>
                <a:chExt cx="2328699" cy="2545300"/>
              </a:xfrm>
            </p:grpSpPr>
            <p:grpSp>
              <p:nvGrpSpPr>
                <p:cNvPr id="13" name="Group 12">
                  <a:extLst>
                    <a:ext uri="{FF2B5EF4-FFF2-40B4-BE49-F238E27FC236}">
                      <a16:creationId xmlns:a16="http://schemas.microsoft.com/office/drawing/2014/main" id="{2C468EEC-979B-49AA-946E-EC510511F51B}"/>
                    </a:ext>
                  </a:extLst>
                </p:cNvPr>
                <p:cNvGrpSpPr/>
                <p:nvPr/>
              </p:nvGrpSpPr>
              <p:grpSpPr>
                <a:xfrm>
                  <a:off x="9712334" y="3925959"/>
                  <a:ext cx="2328699" cy="2545300"/>
                  <a:chOff x="9402847" y="3880018"/>
                  <a:chExt cx="2328699" cy="2545300"/>
                </a:xfrm>
              </p:grpSpPr>
              <p:sp>
                <p:nvSpPr>
                  <p:cNvPr id="131" name="TextBox 130">
                    <a:extLst>
                      <a:ext uri="{FF2B5EF4-FFF2-40B4-BE49-F238E27FC236}">
                        <a16:creationId xmlns:a16="http://schemas.microsoft.com/office/drawing/2014/main" id="{FEFC23FE-57FB-4317-9602-BB97AA104F35}"/>
                      </a:ext>
                    </a:extLst>
                  </p:cNvPr>
                  <p:cNvSpPr txBox="1"/>
                  <p:nvPr/>
                </p:nvSpPr>
                <p:spPr>
                  <a:xfrm>
                    <a:off x="9557295" y="3880018"/>
                    <a:ext cx="2154128" cy="2545300"/>
                  </a:xfrm>
                  <a:prstGeom prst="rect">
                    <a:avLst/>
                  </a:prstGeom>
                  <a:solidFill>
                    <a:schemeClr val="bg1"/>
                  </a:solidFill>
                  <a:ln w="22225">
                    <a:solidFill>
                      <a:schemeClr val="tx1"/>
                    </a:solidFill>
                  </a:ln>
                </p:spPr>
                <p:txBody>
                  <a:bodyPr wrap="square" rtlCol="0">
                    <a:noAutofit/>
                  </a:bodyPr>
                  <a:lstStyle/>
                  <a:p>
                    <a:pPr algn="ctr" defTabSz="1063460" fontAlgn="auto">
                      <a:spcBef>
                        <a:spcPts val="0"/>
                      </a:spcBef>
                      <a:spcAft>
                        <a:spcPts val="0"/>
                      </a:spcAft>
                      <a:defRPr/>
                    </a:pPr>
                    <a:r>
                      <a:rPr lang="en-US" sz="900" b="1" u="sng" dirty="0">
                        <a:latin typeface="Arial" panose="020B0604020202020204" pitchFamily="34" charset="0"/>
                        <a:cs typeface="Arial" panose="020B0604020202020204" pitchFamily="34" charset="0"/>
                      </a:rPr>
                      <a:t>Typical PFAS Distributions</a:t>
                    </a: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900" b="1" dirty="0">
                      <a:solidFill>
                        <a:srgbClr val="00B0F0"/>
                      </a:solidFill>
                      <a:latin typeface="Arial" panose="020B0604020202020204" pitchFamily="34" charset="0"/>
                      <a:cs typeface="Arial" panose="020B0604020202020204" pitchFamily="34" charset="0"/>
                    </a:endParaRPr>
                  </a:p>
                </p:txBody>
              </p:sp>
              <p:graphicFrame>
                <p:nvGraphicFramePr>
                  <p:cNvPr id="132" name="Chart 131">
                    <a:extLst>
                      <a:ext uri="{FF2B5EF4-FFF2-40B4-BE49-F238E27FC236}">
                        <a16:creationId xmlns:a16="http://schemas.microsoft.com/office/drawing/2014/main" id="{BB042F81-5764-41B3-BD90-F5588EC9085D}"/>
                      </a:ext>
                    </a:extLst>
                  </p:cNvPr>
                  <p:cNvGraphicFramePr>
                    <a:graphicFrameLocks/>
                  </p:cNvGraphicFramePr>
                  <p:nvPr/>
                </p:nvGraphicFramePr>
                <p:xfrm>
                  <a:off x="9670526" y="4523350"/>
                  <a:ext cx="827823" cy="652082"/>
                </p:xfrm>
                <a:graphic>
                  <a:graphicData uri="http://schemas.openxmlformats.org/drawingml/2006/chart">
                    <c:chart xmlns:c="http://schemas.openxmlformats.org/drawingml/2006/chart" xmlns:r="http://schemas.openxmlformats.org/officeDocument/2006/relationships" r:id="rId11"/>
                  </a:graphicData>
                </a:graphic>
              </p:graphicFrame>
              <p:sp>
                <p:nvSpPr>
                  <p:cNvPr id="133" name="TextBox 132">
                    <a:extLst>
                      <a:ext uri="{FF2B5EF4-FFF2-40B4-BE49-F238E27FC236}">
                        <a16:creationId xmlns:a16="http://schemas.microsoft.com/office/drawing/2014/main" id="{8B7A56BE-FC65-450F-93E7-319DAC0041A0}"/>
                      </a:ext>
                    </a:extLst>
                  </p:cNvPr>
                  <p:cNvSpPr txBox="1"/>
                  <p:nvPr/>
                </p:nvSpPr>
                <p:spPr>
                  <a:xfrm>
                    <a:off x="9606784" y="4109540"/>
                    <a:ext cx="1075141" cy="387358"/>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ODS</a:t>
                    </a:r>
                  </a:p>
                  <a:p>
                    <a:pPr algn="ctr"/>
                    <a:r>
                      <a:rPr lang="en-US" sz="800" dirty="0">
                        <a:latin typeface="Arial" panose="020B0604020202020204" pitchFamily="34" charset="0"/>
                        <a:cs typeface="Arial" panose="020B0604020202020204" pitchFamily="34" charset="0"/>
                      </a:rPr>
                      <a:t>PFOS-Dominant</a:t>
                    </a:r>
                  </a:p>
                </p:txBody>
              </p:sp>
              <p:sp>
                <p:nvSpPr>
                  <p:cNvPr id="134" name="TextBox 133">
                    <a:extLst>
                      <a:ext uri="{FF2B5EF4-FFF2-40B4-BE49-F238E27FC236}">
                        <a16:creationId xmlns:a16="http://schemas.microsoft.com/office/drawing/2014/main" id="{2D8FA5A9-C531-408F-B024-66A0110ECC7F}"/>
                      </a:ext>
                    </a:extLst>
                  </p:cNvPr>
                  <p:cNvSpPr txBox="1"/>
                  <p:nvPr/>
                </p:nvSpPr>
                <p:spPr>
                  <a:xfrm>
                    <a:off x="10529388" y="4321666"/>
                    <a:ext cx="1202158" cy="438356"/>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WCL</a:t>
                    </a:r>
                  </a:p>
                  <a:p>
                    <a:pPr algn="ctr"/>
                    <a:r>
                      <a:rPr lang="en-US" sz="800" dirty="0">
                        <a:latin typeface="Arial" panose="020B0604020202020204" pitchFamily="34" charset="0"/>
                        <a:cs typeface="Arial" panose="020B0604020202020204" pitchFamily="34" charset="0"/>
                      </a:rPr>
                      <a:t>PFBA-Dominant</a:t>
                    </a:r>
                  </a:p>
                </p:txBody>
              </p:sp>
              <p:graphicFrame>
                <p:nvGraphicFramePr>
                  <p:cNvPr id="135" name="Chart 134">
                    <a:extLst>
                      <a:ext uri="{FF2B5EF4-FFF2-40B4-BE49-F238E27FC236}">
                        <a16:creationId xmlns:a16="http://schemas.microsoft.com/office/drawing/2014/main" id="{5618B3AA-1592-4E55-9419-AC0F728AE083}"/>
                      </a:ext>
                    </a:extLst>
                  </p:cNvPr>
                  <p:cNvGraphicFramePr>
                    <a:graphicFrameLocks/>
                  </p:cNvGraphicFramePr>
                  <p:nvPr>
                    <p:extLst>
                      <p:ext uri="{D42A27DB-BD31-4B8C-83A1-F6EECF244321}">
                        <p14:modId xmlns:p14="http://schemas.microsoft.com/office/powerpoint/2010/main" val="1358235327"/>
                      </p:ext>
                    </p:extLst>
                  </p:nvPr>
                </p:nvGraphicFramePr>
                <p:xfrm>
                  <a:off x="9608677" y="4362954"/>
                  <a:ext cx="1057411" cy="90620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6" name="Chart 135">
                    <a:extLst>
                      <a:ext uri="{FF2B5EF4-FFF2-40B4-BE49-F238E27FC236}">
                        <a16:creationId xmlns:a16="http://schemas.microsoft.com/office/drawing/2014/main" id="{FCD6937D-2371-4A1A-863E-6F972C4B9404}"/>
                      </a:ext>
                    </a:extLst>
                  </p:cNvPr>
                  <p:cNvGraphicFramePr>
                    <a:graphicFrameLocks/>
                  </p:cNvGraphicFramePr>
                  <p:nvPr>
                    <p:extLst>
                      <p:ext uri="{D42A27DB-BD31-4B8C-83A1-F6EECF244321}">
                        <p14:modId xmlns:p14="http://schemas.microsoft.com/office/powerpoint/2010/main" val="139810146"/>
                      </p:ext>
                    </p:extLst>
                  </p:nvPr>
                </p:nvGraphicFramePr>
                <p:xfrm>
                  <a:off x="10604294" y="4605594"/>
                  <a:ext cx="1057411" cy="906202"/>
                </p:xfrm>
                <a:graphic>
                  <a:graphicData uri="http://schemas.openxmlformats.org/drawingml/2006/chart">
                    <c:chart xmlns:c="http://schemas.openxmlformats.org/drawingml/2006/chart" xmlns:r="http://schemas.openxmlformats.org/officeDocument/2006/relationships" r:id="rId13"/>
                  </a:graphicData>
                </a:graphic>
              </p:graphicFrame>
              <p:sp>
                <p:nvSpPr>
                  <p:cNvPr id="138" name="TextBox 137">
                    <a:extLst>
                      <a:ext uri="{FF2B5EF4-FFF2-40B4-BE49-F238E27FC236}">
                        <a16:creationId xmlns:a16="http://schemas.microsoft.com/office/drawing/2014/main" id="{7D915C91-488D-4A13-BBDE-D4A3EFBA489D}"/>
                      </a:ext>
                    </a:extLst>
                  </p:cNvPr>
                  <p:cNvSpPr txBox="1"/>
                  <p:nvPr/>
                </p:nvSpPr>
                <p:spPr>
                  <a:xfrm>
                    <a:off x="9402847" y="5163560"/>
                    <a:ext cx="1629139" cy="438356"/>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Low Concentration Widespread PFAS*</a:t>
                    </a:r>
                  </a:p>
                </p:txBody>
              </p:sp>
              <p:sp>
                <p:nvSpPr>
                  <p:cNvPr id="139" name="TextBox 138">
                    <a:extLst>
                      <a:ext uri="{FF2B5EF4-FFF2-40B4-BE49-F238E27FC236}">
                        <a16:creationId xmlns:a16="http://schemas.microsoft.com/office/drawing/2014/main" id="{367D9BB1-7249-45BD-A98F-B1F95A301A98}"/>
                      </a:ext>
                    </a:extLst>
                  </p:cNvPr>
                  <p:cNvSpPr txBox="1"/>
                  <p:nvPr/>
                </p:nvSpPr>
                <p:spPr>
                  <a:xfrm>
                    <a:off x="10480060" y="5554274"/>
                    <a:ext cx="1214921" cy="717311"/>
                  </a:xfrm>
                  <a:prstGeom prst="rect">
                    <a:avLst/>
                  </a:prstGeom>
                  <a:noFill/>
                </p:spPr>
                <p:txBody>
                  <a:bodyPr wrap="square" rtlCol="0">
                    <a:spAutoFit/>
                  </a:bodyPr>
                  <a:lstStyle/>
                  <a:p>
                    <a:pPr algn="ctr"/>
                    <a:r>
                      <a:rPr lang="en-US" sz="600" i="1" dirty="0">
                        <a:latin typeface="Arial" panose="020B0604020202020204" pitchFamily="34" charset="0"/>
                        <a:cs typeface="Arial" panose="020B0604020202020204" pitchFamily="34" charset="0"/>
                      </a:rPr>
                      <a:t>*Key difference between unknown anthropogenic source and WCL is lower concentrations.</a:t>
                    </a:r>
                  </a:p>
                </p:txBody>
              </p:sp>
              <p:graphicFrame>
                <p:nvGraphicFramePr>
                  <p:cNvPr id="137" name="Chart 136">
                    <a:extLst>
                      <a:ext uri="{FF2B5EF4-FFF2-40B4-BE49-F238E27FC236}">
                        <a16:creationId xmlns:a16="http://schemas.microsoft.com/office/drawing/2014/main" id="{FF8C1F5F-2D0B-480E-B1D2-031535A578BD}"/>
                      </a:ext>
                    </a:extLst>
                  </p:cNvPr>
                  <p:cNvGraphicFramePr>
                    <a:graphicFrameLocks/>
                  </p:cNvGraphicFramePr>
                  <p:nvPr>
                    <p:extLst>
                      <p:ext uri="{D42A27DB-BD31-4B8C-83A1-F6EECF244321}">
                        <p14:modId xmlns:p14="http://schemas.microsoft.com/office/powerpoint/2010/main" val="234906757"/>
                      </p:ext>
                    </p:extLst>
                  </p:nvPr>
                </p:nvGraphicFramePr>
                <p:xfrm>
                  <a:off x="9682238" y="5412701"/>
                  <a:ext cx="1062711" cy="906203"/>
                </p:xfrm>
                <a:graphic>
                  <a:graphicData uri="http://schemas.openxmlformats.org/drawingml/2006/chart">
                    <c:chart xmlns:c="http://schemas.openxmlformats.org/drawingml/2006/chart" xmlns:r="http://schemas.openxmlformats.org/officeDocument/2006/relationships" r:id="rId14"/>
                  </a:graphicData>
                </a:graphic>
              </p:graphicFrame>
            </p:grpSp>
            <p:pic>
              <p:nvPicPr>
                <p:cNvPr id="99" name="Picture 98">
                  <a:extLst>
                    <a:ext uri="{FF2B5EF4-FFF2-40B4-BE49-F238E27FC236}">
                      <a16:creationId xmlns:a16="http://schemas.microsoft.com/office/drawing/2014/main" id="{86C99DB3-221D-4DB7-B18E-09F4E48D882B}"/>
                    </a:ext>
                  </a:extLst>
                </p:cNvPr>
                <p:cNvPicPr>
                  <a:picLocks noChangeAspect="1"/>
                </p:cNvPicPr>
                <p:nvPr/>
              </p:nvPicPr>
              <p:blipFill>
                <a:blip r:embed="rId15"/>
                <a:stretch>
                  <a:fillRect/>
                </a:stretch>
              </p:blipFill>
              <p:spPr>
                <a:xfrm>
                  <a:off x="10774782" y="6285774"/>
                  <a:ext cx="1108274" cy="145659"/>
                </a:xfrm>
                <a:prstGeom prst="rect">
                  <a:avLst/>
                </a:prstGeom>
                <a:ln w="15875">
                  <a:noFill/>
                </a:ln>
              </p:spPr>
            </p:pic>
          </p:grpSp>
        </p:grpSp>
      </p:grpSp>
      <p:pic>
        <p:nvPicPr>
          <p:cNvPr id="16" name="Picture 15">
            <a:extLst>
              <a:ext uri="{FF2B5EF4-FFF2-40B4-BE49-F238E27FC236}">
                <a16:creationId xmlns:a16="http://schemas.microsoft.com/office/drawing/2014/main" id="{A58044A0-26E1-455A-9618-D3834B82A3B1}"/>
              </a:ext>
            </a:extLst>
          </p:cNvPr>
          <p:cNvPicPr>
            <a:picLocks noChangeAspect="1"/>
          </p:cNvPicPr>
          <p:nvPr/>
        </p:nvPicPr>
        <p:blipFill rotWithShape="1">
          <a:blip r:embed="rId16"/>
          <a:srcRect l="3225" t="3408" r="2624" b="3242"/>
          <a:stretch/>
        </p:blipFill>
        <p:spPr>
          <a:xfrm>
            <a:off x="9404517" y="3758390"/>
            <a:ext cx="2642616" cy="2103603"/>
          </a:xfrm>
          <a:prstGeom prst="rect">
            <a:avLst/>
          </a:prstGeom>
          <a:ln w="15875">
            <a:solidFill>
              <a:schemeClr val="tx1"/>
            </a:solidFill>
          </a:ln>
          <a:effectLst>
            <a:outerShdw blurRad="50800" dist="38100" dir="2700000" algn="ctr" rotWithShape="0">
              <a:schemeClr val="tx1">
                <a:alpha val="63000"/>
              </a:schemeClr>
            </a:outerShdw>
          </a:effectLst>
        </p:spPr>
      </p:pic>
      <p:pic>
        <p:nvPicPr>
          <p:cNvPr id="19" name="Picture 18">
            <a:extLst>
              <a:ext uri="{FF2B5EF4-FFF2-40B4-BE49-F238E27FC236}">
                <a16:creationId xmlns:a16="http://schemas.microsoft.com/office/drawing/2014/main" id="{1B7AF79B-0213-4829-B880-2D585F226C7A}"/>
              </a:ext>
            </a:extLst>
          </p:cNvPr>
          <p:cNvPicPr>
            <a:picLocks noChangeAspect="1"/>
          </p:cNvPicPr>
          <p:nvPr/>
        </p:nvPicPr>
        <p:blipFill rotWithShape="1">
          <a:blip r:embed="rId17"/>
          <a:srcRect l="2124" t="4479" r="7488" b="1539"/>
          <a:stretch/>
        </p:blipFill>
        <p:spPr>
          <a:xfrm>
            <a:off x="6649382" y="3751252"/>
            <a:ext cx="2642346" cy="2103603"/>
          </a:xfrm>
          <a:prstGeom prst="rect">
            <a:avLst/>
          </a:prstGeom>
          <a:ln w="15875">
            <a:solidFill>
              <a:schemeClr val="tx1"/>
            </a:solidFill>
          </a:ln>
          <a:effectLst>
            <a:outerShdw blurRad="50800" dist="38100" dir="2700000" algn="ctr" rotWithShape="0">
              <a:schemeClr val="tx1">
                <a:alpha val="63000"/>
              </a:schemeClr>
            </a:outerShdw>
          </a:effectLst>
        </p:spPr>
      </p:pic>
      <p:sp>
        <p:nvSpPr>
          <p:cNvPr id="100" name="TextBox 99">
            <a:extLst>
              <a:ext uri="{FF2B5EF4-FFF2-40B4-BE49-F238E27FC236}">
                <a16:creationId xmlns:a16="http://schemas.microsoft.com/office/drawing/2014/main" id="{993A391B-8E76-4262-AF0F-E4269B1DE1D8}"/>
              </a:ext>
            </a:extLst>
          </p:cNvPr>
          <p:cNvSpPr txBox="1"/>
          <p:nvPr/>
        </p:nvSpPr>
        <p:spPr>
          <a:xfrm>
            <a:off x="7008515" y="5942828"/>
            <a:ext cx="5049538" cy="807913"/>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100" b="1" u="sng" dirty="0">
                <a:solidFill>
                  <a:srgbClr val="00B0F0"/>
                </a:solidFill>
                <a:latin typeface="Arial" panose="020B0604020202020204" pitchFamily="34" charset="0"/>
                <a:cs typeface="Arial" panose="020B0604020202020204" pitchFamily="34" charset="0"/>
              </a:rPr>
              <a:t>Findings</a:t>
            </a:r>
          </a:p>
          <a:p>
            <a:pPr algn="ctr" defTabSz="1063460" fontAlgn="auto">
              <a:spcBef>
                <a:spcPts val="0"/>
              </a:spcBef>
              <a:spcAft>
                <a:spcPts val="0"/>
              </a:spcAft>
              <a:defRPr/>
            </a:pPr>
            <a:endParaRPr lang="en-US" sz="600" u="sng"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The combination of overall low PFAS concentrations and a PFBA-dominant distribution of PFAS compounds suggest the PFAS impacts in these water bodies are associated with anthropogenic widespread used of PFAS. </a:t>
            </a:r>
          </a:p>
        </p:txBody>
      </p:sp>
      <p:sp>
        <p:nvSpPr>
          <p:cNvPr id="47" name="Rounded Rectangle 5">
            <a:extLst>
              <a:ext uri="{FF2B5EF4-FFF2-40B4-BE49-F238E27FC236}">
                <a16:creationId xmlns:a16="http://schemas.microsoft.com/office/drawing/2014/main" id="{46D0FE89-446F-4CE3-8701-509AA8ED08F0}"/>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179D32EB-E30B-402C-8B51-34C37CEEC959}"/>
              </a:ext>
            </a:extLst>
          </p:cNvPr>
          <p:cNvSpPr txBox="1"/>
          <p:nvPr/>
        </p:nvSpPr>
        <p:spPr>
          <a:xfrm>
            <a:off x="3337762" y="6202981"/>
            <a:ext cx="995785" cy="261610"/>
          </a:xfrm>
          <a:prstGeom prst="rect">
            <a:avLst/>
          </a:prstGeom>
          <a:noFill/>
        </p:spPr>
        <p:txBody>
          <a:bodyPr wrap="none" rtlCol="0">
            <a:spAutoFit/>
          </a:bodyPr>
          <a:lstStyle/>
          <a:p>
            <a:r>
              <a:rPr lang="en-US" sz="1100" b="1" dirty="0">
                <a:solidFill>
                  <a:schemeClr val="bg1"/>
                </a:solidFill>
              </a:rPr>
              <a:t>Brown’s Pond</a:t>
            </a:r>
          </a:p>
        </p:txBody>
      </p:sp>
      <p:sp>
        <p:nvSpPr>
          <p:cNvPr id="143" name="TextBox 142">
            <a:extLst>
              <a:ext uri="{FF2B5EF4-FFF2-40B4-BE49-F238E27FC236}">
                <a16:creationId xmlns:a16="http://schemas.microsoft.com/office/drawing/2014/main" id="{0A49724F-C050-4A3F-A9CD-F00C16CC3CDE}"/>
              </a:ext>
            </a:extLst>
          </p:cNvPr>
          <p:cNvSpPr txBox="1"/>
          <p:nvPr/>
        </p:nvSpPr>
        <p:spPr>
          <a:xfrm>
            <a:off x="6989351" y="1010288"/>
            <a:ext cx="5068702" cy="2652991"/>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050" b="1" dirty="0">
                <a:solidFill>
                  <a:srgbClr val="00B0F0"/>
                </a:solidFill>
                <a:latin typeface="Arial" panose="020B0604020202020204" pitchFamily="34" charset="0"/>
                <a:cs typeface="Arial" panose="020B0604020202020204" pitchFamily="34" charset="0"/>
              </a:rPr>
              <a:t>PFAS Impacts: Disconnected Surface Water Bodies</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Brown’s Pond, Margaret Lake and Park Pond are located southeast of Eagle Point Lake. Down’s Lake and Legion’s Pond are located east of Lake Elmo. These five small, disconnected water bodies were sampled to determine the extent of impacts outside of the main Project 1007 surface water flow path to assess surface-groundwater connections with Eagle Point Lake, Sunfish Lake, and Lake Elmo. </a:t>
            </a:r>
          </a:p>
          <a:p>
            <a:pPr algn="ctr"/>
            <a:endParaRPr lang="en-US" sz="5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Like Lake Elmo and Sunfish Lake, PFBA is the dominant compound in all five smaller, disconnected water bodies. However, the concentrations of PFBA in the five water bodies are one and two orders of magnitude lower than Lake Elmo and Sunfish Lake, respectively. </a:t>
            </a:r>
          </a:p>
          <a:p>
            <a:pPr algn="ctr"/>
            <a:endParaRPr lang="en-US" sz="5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With respect to PFOS, all five water bodies are in exceedance of the Site-Specific Water Quality Criteria for PFOS (0.00005 ppb) but are an order of magnitude lower in concentration than Lake Elmo and more than two orders of magnitude lower than that of Eagle Point Lake. Site-wide, PFAS concentrations in these five water bodies are among the lowest in surface water bodies.</a:t>
            </a:r>
            <a:endParaRPr lang="en-US" sz="1000" dirty="0">
              <a:highlight>
                <a:srgbClr val="FFFF00"/>
              </a:highlight>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D5884814-F668-4BD0-9968-A3B38FE2B3AE}"/>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938949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2A653C4-3475-4483-8DE2-537840767C1B}"/>
              </a:ext>
            </a:extLst>
          </p:cNvPr>
          <p:cNvPicPr>
            <a:picLocks noChangeAspect="1"/>
          </p:cNvPicPr>
          <p:nvPr/>
        </p:nvPicPr>
        <p:blipFill rotWithShape="1">
          <a:blip r:embed="rId2"/>
          <a:srcRect t="6501" r="1855" b="1348"/>
          <a:stretch/>
        </p:blipFill>
        <p:spPr>
          <a:xfrm>
            <a:off x="129593" y="1021092"/>
            <a:ext cx="9860997" cy="5738123"/>
          </a:xfrm>
          <a:prstGeom prst="rect">
            <a:avLst/>
          </a:prstGeom>
          <a:ln w="34925">
            <a:solidFill>
              <a:srgbClr val="00B0F0"/>
            </a:solidFill>
          </a:ln>
        </p:spPr>
      </p:pic>
      <p:sp>
        <p:nvSpPr>
          <p:cNvPr id="7" name="Round Same Side Corner Rectangle 347">
            <a:extLst>
              <a:ext uri="{FF2B5EF4-FFF2-40B4-BE49-F238E27FC236}">
                <a16:creationId xmlns:a16="http://schemas.microsoft.com/office/drawing/2014/main" id="{81FD6032-437B-4A17-B3F5-876C31F5871C}"/>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8" name="Round Same Side Corner Rectangle 348">
            <a:extLst>
              <a:ext uri="{FF2B5EF4-FFF2-40B4-BE49-F238E27FC236}">
                <a16:creationId xmlns:a16="http://schemas.microsoft.com/office/drawing/2014/main" id="{9E02076A-E8C7-43DC-9969-E0CFA994BC6C}"/>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a:defRPr/>
            </a:pPr>
            <a:r>
              <a:rPr lang="en-US" sz="1400" b="1" dirty="0">
                <a:solidFill>
                  <a:schemeClr val="bg1"/>
                </a:solidFill>
                <a:latin typeface="Arial" panose="020B0604020202020204" pitchFamily="34" charset="0"/>
                <a:cs typeface="Arial" panose="020B0604020202020204" pitchFamily="34" charset="0"/>
              </a:rPr>
              <a:t>Site-Wide Foam Results: PFOS</a:t>
            </a:r>
          </a:p>
        </p:txBody>
      </p:sp>
      <p:sp>
        <p:nvSpPr>
          <p:cNvPr id="6" name="Oval 5">
            <a:extLst>
              <a:ext uri="{FF2B5EF4-FFF2-40B4-BE49-F238E27FC236}">
                <a16:creationId xmlns:a16="http://schemas.microsoft.com/office/drawing/2014/main" id="{865841ED-2D73-4217-9CFE-815CA6D2779B}"/>
              </a:ext>
            </a:extLst>
          </p:cNvPr>
          <p:cNvSpPr/>
          <p:nvPr/>
        </p:nvSpPr>
        <p:spPr>
          <a:xfrm>
            <a:off x="1907638" y="2445972"/>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DC40250-0232-49B9-A790-22887CCA0128}"/>
              </a:ext>
            </a:extLst>
          </p:cNvPr>
          <p:cNvGrpSpPr/>
          <p:nvPr/>
        </p:nvGrpSpPr>
        <p:grpSpPr>
          <a:xfrm>
            <a:off x="10277474" y="946660"/>
            <a:ext cx="1709055" cy="2402198"/>
            <a:chOff x="10277474" y="1054610"/>
            <a:chExt cx="1709055" cy="2402198"/>
          </a:xfrm>
        </p:grpSpPr>
        <p:sp>
          <p:nvSpPr>
            <p:cNvPr id="17" name="TextBox 16">
              <a:extLst>
                <a:ext uri="{FF2B5EF4-FFF2-40B4-BE49-F238E27FC236}">
                  <a16:creationId xmlns:a16="http://schemas.microsoft.com/office/drawing/2014/main" id="{E01C3C0D-B44F-4CA6-9A1D-49D6F3A73BEE}"/>
                </a:ext>
              </a:extLst>
            </p:cNvPr>
            <p:cNvSpPr txBox="1"/>
            <p:nvPr/>
          </p:nvSpPr>
          <p:spPr>
            <a:xfrm>
              <a:off x="10406845" y="1351763"/>
              <a:ext cx="1438407" cy="276999"/>
            </a:xfrm>
            <a:prstGeom prst="rect">
              <a:avLst/>
            </a:prstGeom>
            <a:noFill/>
            <a:ln>
              <a:noFill/>
            </a:ln>
          </p:spPr>
          <p:txBody>
            <a:bodyPr wrap="none" rtlCol="0">
              <a:spAutoFit/>
            </a:bodyPr>
            <a:lstStyle/>
            <a:p>
              <a:r>
                <a:rPr lang="en-US" sz="1200" b="1" dirty="0"/>
                <a:t>PFOS in Foam (ppb)</a:t>
              </a:r>
              <a:endParaRPr lang="en-US" sz="1400" b="1" dirty="0"/>
            </a:p>
          </p:txBody>
        </p:sp>
        <p:grpSp>
          <p:nvGrpSpPr>
            <p:cNvPr id="27" name="Group 26">
              <a:extLst>
                <a:ext uri="{FF2B5EF4-FFF2-40B4-BE49-F238E27FC236}">
                  <a16:creationId xmlns:a16="http://schemas.microsoft.com/office/drawing/2014/main" id="{6DC94BD7-343B-4B82-9678-93567F1711A1}"/>
                </a:ext>
              </a:extLst>
            </p:cNvPr>
            <p:cNvGrpSpPr/>
            <p:nvPr/>
          </p:nvGrpSpPr>
          <p:grpSpPr>
            <a:xfrm>
              <a:off x="10277474" y="1054610"/>
              <a:ext cx="1709055" cy="2402198"/>
              <a:chOff x="10397220" y="1054610"/>
              <a:chExt cx="1664706" cy="2402198"/>
            </a:xfrm>
          </p:grpSpPr>
          <p:pic>
            <p:nvPicPr>
              <p:cNvPr id="2" name="Picture 1">
                <a:extLst>
                  <a:ext uri="{FF2B5EF4-FFF2-40B4-BE49-F238E27FC236}">
                    <a16:creationId xmlns:a16="http://schemas.microsoft.com/office/drawing/2014/main" id="{3CDA6598-2DB9-4E1F-BC32-7D9CC772E33A}"/>
                  </a:ext>
                </a:extLst>
              </p:cNvPr>
              <p:cNvPicPr>
                <a:picLocks noChangeAspect="1"/>
              </p:cNvPicPr>
              <p:nvPr/>
            </p:nvPicPr>
            <p:blipFill>
              <a:blip r:embed="rId3"/>
              <a:stretch>
                <a:fillRect/>
              </a:stretch>
            </p:blipFill>
            <p:spPr>
              <a:xfrm>
                <a:off x="10434845" y="1583701"/>
                <a:ext cx="1504453" cy="1173329"/>
              </a:xfrm>
              <a:prstGeom prst="rect">
                <a:avLst/>
              </a:prstGeom>
            </p:spPr>
          </p:pic>
          <p:sp>
            <p:nvSpPr>
              <p:cNvPr id="11" name="Rectangle 10">
                <a:extLst>
                  <a:ext uri="{FF2B5EF4-FFF2-40B4-BE49-F238E27FC236}">
                    <a16:creationId xmlns:a16="http://schemas.microsoft.com/office/drawing/2014/main" id="{5CE686F4-F6B1-4486-8A59-CD46D045204C}"/>
                  </a:ext>
                </a:extLst>
              </p:cNvPr>
              <p:cNvSpPr/>
              <p:nvPr/>
            </p:nvSpPr>
            <p:spPr>
              <a:xfrm>
                <a:off x="10435325" y="1114425"/>
                <a:ext cx="1626601" cy="2342383"/>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790762C-CF61-4FFB-9449-784BE520A173}"/>
                  </a:ext>
                </a:extLst>
              </p:cNvPr>
              <p:cNvSpPr txBox="1"/>
              <p:nvPr/>
            </p:nvSpPr>
            <p:spPr>
              <a:xfrm>
                <a:off x="10397220" y="1054610"/>
                <a:ext cx="793230" cy="338554"/>
              </a:xfrm>
              <a:prstGeom prst="rect">
                <a:avLst/>
              </a:prstGeom>
              <a:noFill/>
              <a:ln>
                <a:noFill/>
              </a:ln>
            </p:spPr>
            <p:txBody>
              <a:bodyPr wrap="none" rtlCol="0">
                <a:spAutoFit/>
              </a:bodyPr>
              <a:lstStyle/>
              <a:p>
                <a:r>
                  <a:rPr lang="en-US" sz="1600" b="1" u="sng" dirty="0"/>
                  <a:t>Legend</a:t>
                </a:r>
              </a:p>
            </p:txBody>
          </p:sp>
          <p:pic>
            <p:nvPicPr>
              <p:cNvPr id="18" name="Picture 17">
                <a:extLst>
                  <a:ext uri="{FF2B5EF4-FFF2-40B4-BE49-F238E27FC236}">
                    <a16:creationId xmlns:a16="http://schemas.microsoft.com/office/drawing/2014/main" id="{F0F3F41D-083F-417D-9E8F-251A38131F56}"/>
                  </a:ext>
                </a:extLst>
              </p:cNvPr>
              <p:cNvPicPr>
                <a:picLocks noChangeAspect="1"/>
              </p:cNvPicPr>
              <p:nvPr/>
            </p:nvPicPr>
            <p:blipFill rotWithShape="1">
              <a:blip r:embed="rId4"/>
              <a:srcRect l="4229" t="3333" r="6097" b="2406"/>
              <a:stretch/>
            </p:blipFill>
            <p:spPr>
              <a:xfrm>
                <a:off x="10448322" y="2766246"/>
                <a:ext cx="350200" cy="673376"/>
              </a:xfrm>
              <a:prstGeom prst="rect">
                <a:avLst/>
              </a:prstGeom>
            </p:spPr>
          </p:pic>
          <p:sp>
            <p:nvSpPr>
              <p:cNvPr id="19" name="TextBox 18">
                <a:extLst>
                  <a:ext uri="{FF2B5EF4-FFF2-40B4-BE49-F238E27FC236}">
                    <a16:creationId xmlns:a16="http://schemas.microsoft.com/office/drawing/2014/main" id="{0F761644-6B50-4EC0-893A-C4EFF4621050}"/>
                  </a:ext>
                </a:extLst>
              </p:cNvPr>
              <p:cNvSpPr txBox="1"/>
              <p:nvPr/>
            </p:nvSpPr>
            <p:spPr>
              <a:xfrm>
                <a:off x="10760377" y="2859261"/>
                <a:ext cx="1291923" cy="507831"/>
              </a:xfrm>
              <a:prstGeom prst="rect">
                <a:avLst/>
              </a:prstGeom>
              <a:noFill/>
            </p:spPr>
            <p:txBody>
              <a:bodyPr wrap="square" rtlCol="0">
                <a:spAutoFit/>
              </a:bodyPr>
              <a:lstStyle/>
              <a:p>
                <a:r>
                  <a:rPr lang="en-US" sz="900" dirty="0">
                    <a:solidFill>
                      <a:schemeClr val="bg2">
                        <a:lumMod val="25000"/>
                      </a:schemeClr>
                    </a:solidFill>
                  </a:rPr>
                  <a:t>Circled symbols denote targeted repeat foam sample locations</a:t>
                </a:r>
              </a:p>
            </p:txBody>
          </p:sp>
        </p:grpSp>
      </p:grpSp>
      <p:sp>
        <p:nvSpPr>
          <p:cNvPr id="23" name="Oval 22">
            <a:extLst>
              <a:ext uri="{FF2B5EF4-FFF2-40B4-BE49-F238E27FC236}">
                <a16:creationId xmlns:a16="http://schemas.microsoft.com/office/drawing/2014/main" id="{CEA8C1C0-ABC7-44C7-A9CB-B182623D4CF0}"/>
              </a:ext>
            </a:extLst>
          </p:cNvPr>
          <p:cNvSpPr/>
          <p:nvPr/>
        </p:nvSpPr>
        <p:spPr>
          <a:xfrm>
            <a:off x="2347603" y="2550741"/>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D8C4520-72D4-4026-BC30-5AC84AD811A8}"/>
              </a:ext>
            </a:extLst>
          </p:cNvPr>
          <p:cNvSpPr/>
          <p:nvPr/>
        </p:nvSpPr>
        <p:spPr>
          <a:xfrm>
            <a:off x="3445262" y="2602445"/>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4312C0D-7196-448B-BBCB-F9476B7DA5DB}"/>
              </a:ext>
            </a:extLst>
          </p:cNvPr>
          <p:cNvSpPr/>
          <p:nvPr/>
        </p:nvSpPr>
        <p:spPr>
          <a:xfrm>
            <a:off x="3697806" y="2859261"/>
            <a:ext cx="386270" cy="349803"/>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22553F2-72D6-4DAA-8AA7-562BFB01C254}"/>
              </a:ext>
            </a:extLst>
          </p:cNvPr>
          <p:cNvSpPr/>
          <p:nvPr/>
        </p:nvSpPr>
        <p:spPr>
          <a:xfrm>
            <a:off x="8567057" y="5029199"/>
            <a:ext cx="326572" cy="522644"/>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314EAB3-5213-4ABA-8488-DEC83EA5EDBC}"/>
              </a:ext>
            </a:extLst>
          </p:cNvPr>
          <p:cNvSpPr txBox="1"/>
          <p:nvPr/>
        </p:nvSpPr>
        <p:spPr>
          <a:xfrm>
            <a:off x="10084488" y="3416805"/>
            <a:ext cx="2021787" cy="3342410"/>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endParaRPr lang="en-US" sz="1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Foam in Segment 5</a:t>
            </a: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a:defRPr/>
            </a:pPr>
            <a:r>
              <a:rPr lang="en-US" sz="1000" dirty="0">
                <a:latin typeface="Arial" panose="020B0604020202020204" pitchFamily="34" charset="0"/>
                <a:cs typeface="Arial" panose="020B0604020202020204" pitchFamily="34" charset="0"/>
              </a:rPr>
              <a:t>Foam has been observed rarely in Segment 5 along the shores of Lake Elmo and Sunfish Lake and only with high wind conditions. The locations with foam vary depending on wind direction, but the types and appearances of foam have been consistently fresh, fluffy, and lighter in color.  </a:t>
            </a:r>
          </a:p>
          <a:p>
            <a:pPr algn="ctr" defTabSz="1063460">
              <a:defRPr/>
            </a:pPr>
            <a:endParaRPr lang="en-US" sz="400" dirty="0">
              <a:latin typeface="Arial" panose="020B0604020202020204" pitchFamily="34" charset="0"/>
              <a:cs typeface="Arial" panose="020B0604020202020204" pitchFamily="34" charset="0"/>
            </a:endParaRPr>
          </a:p>
          <a:p>
            <a:pPr algn="ctr" defTabSz="1063460">
              <a:defRPr/>
            </a:pPr>
            <a:r>
              <a:rPr lang="en-US" sz="1000" dirty="0">
                <a:latin typeface="Arial" panose="020B0604020202020204" pitchFamily="34" charset="0"/>
                <a:cs typeface="Arial" panose="020B0604020202020204" pitchFamily="34" charset="0"/>
              </a:rPr>
              <a:t>PFOS concentrations in Lake Elmo foam were moderate in magnitude, but the enrichment factors were among the highest in the overall corridor. Sunfish Lake foam had the lowest concentration of PFOS in foam in the corridor. </a:t>
            </a:r>
          </a:p>
        </p:txBody>
      </p:sp>
      <p:sp>
        <p:nvSpPr>
          <p:cNvPr id="29" name="Rectangle 28">
            <a:extLst>
              <a:ext uri="{FF2B5EF4-FFF2-40B4-BE49-F238E27FC236}">
                <a16:creationId xmlns:a16="http://schemas.microsoft.com/office/drawing/2014/main" id="{090E63CC-5288-4C1E-AE21-44D8C7C5B4A1}"/>
              </a:ext>
            </a:extLst>
          </p:cNvPr>
          <p:cNvSpPr/>
          <p:nvPr/>
        </p:nvSpPr>
        <p:spPr>
          <a:xfrm>
            <a:off x="5732594" y="1633318"/>
            <a:ext cx="1919695" cy="3918525"/>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8196C37-CC16-4207-992C-349997263CFF}"/>
              </a:ext>
            </a:extLst>
          </p:cNvPr>
          <p:cNvSpPr txBox="1"/>
          <p:nvPr/>
        </p:nvSpPr>
        <p:spPr>
          <a:xfrm>
            <a:off x="6553846" y="2084830"/>
            <a:ext cx="1423954" cy="369332"/>
          </a:xfrm>
          <a:prstGeom prst="rect">
            <a:avLst/>
          </a:prstGeom>
          <a:noFill/>
        </p:spPr>
        <p:txBody>
          <a:bodyPr wrap="square" rtlCol="0">
            <a:spAutoFit/>
          </a:bodyPr>
          <a:lstStyle/>
          <a:p>
            <a:r>
              <a:rPr lang="en-US" dirty="0">
                <a:solidFill>
                  <a:srgbClr val="00B0F0"/>
                </a:solidFill>
                <a:effectLst>
                  <a:glow rad="63500">
                    <a:schemeClr val="bg1"/>
                  </a:glow>
                </a:effectLst>
              </a:rPr>
              <a:t>Segment 5</a:t>
            </a:r>
          </a:p>
        </p:txBody>
      </p:sp>
      <p:sp>
        <p:nvSpPr>
          <p:cNvPr id="32" name="Rounded Rectangle 5">
            <a:extLst>
              <a:ext uri="{FF2B5EF4-FFF2-40B4-BE49-F238E27FC236}">
                <a16:creationId xmlns:a16="http://schemas.microsoft.com/office/drawing/2014/main" id="{EEC73E00-3037-40EB-8429-D5DB5E27792A}"/>
              </a:ext>
            </a:extLst>
          </p:cNvPr>
          <p:cNvSpPr/>
          <p:nvPr/>
        </p:nvSpPr>
        <p:spPr>
          <a:xfrm>
            <a:off x="7360281" y="1091796"/>
            <a:ext cx="2585365" cy="427862"/>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PFOS Heat Map: Foam</a:t>
            </a:r>
          </a:p>
        </p:txBody>
      </p:sp>
      <p:sp>
        <p:nvSpPr>
          <p:cNvPr id="35" name="TextBox 34">
            <a:extLst>
              <a:ext uri="{FF2B5EF4-FFF2-40B4-BE49-F238E27FC236}">
                <a16:creationId xmlns:a16="http://schemas.microsoft.com/office/drawing/2014/main" id="{496DBA37-A6F6-4922-B1AC-A8924DE2CBF4}"/>
              </a:ext>
            </a:extLst>
          </p:cNvPr>
          <p:cNvSpPr txBox="1"/>
          <p:nvPr/>
        </p:nvSpPr>
        <p:spPr>
          <a:xfrm>
            <a:off x="8668969" y="6270983"/>
            <a:ext cx="959622" cy="276999"/>
          </a:xfrm>
          <a:prstGeom prst="rect">
            <a:avLst/>
          </a:prstGeom>
          <a:noFill/>
        </p:spPr>
        <p:txBody>
          <a:bodyPr wrap="none" rtlCol="0">
            <a:spAutoFit/>
          </a:bodyPr>
          <a:lstStyle/>
          <a:p>
            <a:r>
              <a:rPr lang="en-US" sz="1200" b="1" dirty="0">
                <a:solidFill>
                  <a:schemeClr val="bg1"/>
                </a:solidFill>
              </a:rPr>
              <a:t>WLSS Ponds</a:t>
            </a:r>
          </a:p>
        </p:txBody>
      </p:sp>
      <p:sp>
        <p:nvSpPr>
          <p:cNvPr id="36" name="TextBox 35">
            <a:extLst>
              <a:ext uri="{FF2B5EF4-FFF2-40B4-BE49-F238E27FC236}">
                <a16:creationId xmlns:a16="http://schemas.microsoft.com/office/drawing/2014/main" id="{0558E013-0589-4AB4-8DB5-C20953D71032}"/>
              </a:ext>
            </a:extLst>
          </p:cNvPr>
          <p:cNvSpPr txBox="1"/>
          <p:nvPr/>
        </p:nvSpPr>
        <p:spPr>
          <a:xfrm>
            <a:off x="7488646" y="4963072"/>
            <a:ext cx="1101584" cy="261610"/>
          </a:xfrm>
          <a:prstGeom prst="rect">
            <a:avLst/>
          </a:prstGeom>
          <a:noFill/>
        </p:spPr>
        <p:txBody>
          <a:bodyPr wrap="none" rtlCol="0">
            <a:spAutoFit/>
          </a:bodyPr>
          <a:lstStyle/>
          <a:p>
            <a:r>
              <a:rPr lang="en-US" sz="1100" b="1" dirty="0">
                <a:solidFill>
                  <a:schemeClr val="bg1"/>
                </a:solidFill>
              </a:rPr>
              <a:t>Horseshoe Lake</a:t>
            </a:r>
          </a:p>
        </p:txBody>
      </p:sp>
      <p:sp>
        <p:nvSpPr>
          <p:cNvPr id="37" name="TextBox 36">
            <a:extLst>
              <a:ext uri="{FF2B5EF4-FFF2-40B4-BE49-F238E27FC236}">
                <a16:creationId xmlns:a16="http://schemas.microsoft.com/office/drawing/2014/main" id="{6CA38DE7-A764-4024-8C3F-7C0D9B873E6F}"/>
              </a:ext>
            </a:extLst>
          </p:cNvPr>
          <p:cNvSpPr txBox="1"/>
          <p:nvPr/>
        </p:nvSpPr>
        <p:spPr>
          <a:xfrm>
            <a:off x="5794367" y="1760473"/>
            <a:ext cx="912429" cy="261610"/>
          </a:xfrm>
          <a:prstGeom prst="rect">
            <a:avLst/>
          </a:prstGeom>
          <a:noFill/>
        </p:spPr>
        <p:txBody>
          <a:bodyPr wrap="none" rtlCol="0">
            <a:spAutoFit/>
          </a:bodyPr>
          <a:lstStyle/>
          <a:p>
            <a:r>
              <a:rPr lang="en-US" sz="1100" b="1" dirty="0">
                <a:solidFill>
                  <a:schemeClr val="bg1"/>
                </a:solidFill>
              </a:rPr>
              <a:t>Sunfish Lake</a:t>
            </a:r>
          </a:p>
        </p:txBody>
      </p:sp>
      <p:sp>
        <p:nvSpPr>
          <p:cNvPr id="38" name="TextBox 37">
            <a:extLst>
              <a:ext uri="{FF2B5EF4-FFF2-40B4-BE49-F238E27FC236}">
                <a16:creationId xmlns:a16="http://schemas.microsoft.com/office/drawing/2014/main" id="{5058D5EF-9141-4B08-8C57-90E441F41647}"/>
              </a:ext>
            </a:extLst>
          </p:cNvPr>
          <p:cNvSpPr txBox="1"/>
          <p:nvPr/>
        </p:nvSpPr>
        <p:spPr>
          <a:xfrm>
            <a:off x="4033581" y="2688953"/>
            <a:ext cx="1237839" cy="261610"/>
          </a:xfrm>
          <a:prstGeom prst="rect">
            <a:avLst/>
          </a:prstGeom>
          <a:noFill/>
        </p:spPr>
        <p:txBody>
          <a:bodyPr wrap="none" rtlCol="0">
            <a:spAutoFit/>
          </a:bodyPr>
          <a:lstStyle/>
          <a:p>
            <a:r>
              <a:rPr lang="en-US" sz="1100" b="1" dirty="0">
                <a:solidFill>
                  <a:schemeClr val="bg1"/>
                </a:solidFill>
              </a:rPr>
              <a:t>P1007 Confluence</a:t>
            </a:r>
          </a:p>
        </p:txBody>
      </p:sp>
      <p:sp>
        <p:nvSpPr>
          <p:cNvPr id="39" name="TextBox 38">
            <a:extLst>
              <a:ext uri="{FF2B5EF4-FFF2-40B4-BE49-F238E27FC236}">
                <a16:creationId xmlns:a16="http://schemas.microsoft.com/office/drawing/2014/main" id="{B677F469-F187-4CC0-9F11-6282FF180046}"/>
              </a:ext>
            </a:extLst>
          </p:cNvPr>
          <p:cNvSpPr txBox="1"/>
          <p:nvPr/>
        </p:nvSpPr>
        <p:spPr>
          <a:xfrm>
            <a:off x="6193615" y="3628543"/>
            <a:ext cx="777777" cy="261610"/>
          </a:xfrm>
          <a:prstGeom prst="rect">
            <a:avLst/>
          </a:prstGeom>
          <a:noFill/>
        </p:spPr>
        <p:txBody>
          <a:bodyPr wrap="none" rtlCol="0">
            <a:spAutoFit/>
          </a:bodyPr>
          <a:lstStyle/>
          <a:p>
            <a:r>
              <a:rPr lang="en-US" sz="1100" b="1" dirty="0">
                <a:solidFill>
                  <a:schemeClr val="bg1"/>
                </a:solidFill>
              </a:rPr>
              <a:t>Lake Elmo</a:t>
            </a:r>
          </a:p>
        </p:txBody>
      </p:sp>
      <p:sp>
        <p:nvSpPr>
          <p:cNvPr id="40" name="TextBox 39">
            <a:extLst>
              <a:ext uri="{FF2B5EF4-FFF2-40B4-BE49-F238E27FC236}">
                <a16:creationId xmlns:a16="http://schemas.microsoft.com/office/drawing/2014/main" id="{F79F1BF6-CDF5-4550-8D3C-CBC3C301FE69}"/>
              </a:ext>
            </a:extLst>
          </p:cNvPr>
          <p:cNvSpPr txBox="1"/>
          <p:nvPr/>
        </p:nvSpPr>
        <p:spPr>
          <a:xfrm>
            <a:off x="4084076" y="4196154"/>
            <a:ext cx="1136850" cy="261610"/>
          </a:xfrm>
          <a:prstGeom prst="rect">
            <a:avLst/>
          </a:prstGeom>
          <a:noFill/>
        </p:spPr>
        <p:txBody>
          <a:bodyPr wrap="none" rtlCol="0">
            <a:spAutoFit/>
          </a:bodyPr>
          <a:lstStyle/>
          <a:p>
            <a:r>
              <a:rPr lang="en-US" sz="1100" b="1" dirty="0">
                <a:solidFill>
                  <a:schemeClr val="bg1"/>
                </a:solidFill>
              </a:rPr>
              <a:t>Eagle Point Lake</a:t>
            </a:r>
          </a:p>
        </p:txBody>
      </p:sp>
      <p:sp>
        <p:nvSpPr>
          <p:cNvPr id="41" name="TextBox 40">
            <a:extLst>
              <a:ext uri="{FF2B5EF4-FFF2-40B4-BE49-F238E27FC236}">
                <a16:creationId xmlns:a16="http://schemas.microsoft.com/office/drawing/2014/main" id="{7DA9937F-9B4D-41AD-A65C-2BFCDFE254D9}"/>
              </a:ext>
            </a:extLst>
          </p:cNvPr>
          <p:cNvSpPr txBox="1"/>
          <p:nvPr/>
        </p:nvSpPr>
        <p:spPr>
          <a:xfrm>
            <a:off x="2347603" y="2220903"/>
            <a:ext cx="982961" cy="261610"/>
          </a:xfrm>
          <a:prstGeom prst="rect">
            <a:avLst/>
          </a:prstGeom>
          <a:noFill/>
        </p:spPr>
        <p:txBody>
          <a:bodyPr wrap="none" rtlCol="0">
            <a:spAutoFit/>
          </a:bodyPr>
          <a:lstStyle/>
          <a:p>
            <a:r>
              <a:rPr lang="en-US" sz="1100" b="1" dirty="0">
                <a:solidFill>
                  <a:schemeClr val="bg1"/>
                </a:solidFill>
              </a:rPr>
              <a:t>Raleigh Creek</a:t>
            </a:r>
          </a:p>
        </p:txBody>
      </p:sp>
      <p:sp>
        <p:nvSpPr>
          <p:cNvPr id="34" name="Rounded Rectangle 5">
            <a:extLst>
              <a:ext uri="{FF2B5EF4-FFF2-40B4-BE49-F238E27FC236}">
                <a16:creationId xmlns:a16="http://schemas.microsoft.com/office/drawing/2014/main" id="{540E1A51-7520-406F-AD18-F2435757AC30}"/>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2C6781B5-E85B-4A5B-9DD6-6493C822DC9C}"/>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675982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7BADD152-00A6-4607-9E0B-A7F5851939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31" t="11830" r="7152" b="34729"/>
          <a:stretch/>
        </p:blipFill>
        <p:spPr bwMode="auto">
          <a:xfrm>
            <a:off x="9437628" y="5467539"/>
            <a:ext cx="2664449" cy="12699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nature, plant&#10;&#10;Description automatically generated">
            <a:extLst>
              <a:ext uri="{FF2B5EF4-FFF2-40B4-BE49-F238E27FC236}">
                <a16:creationId xmlns:a16="http://schemas.microsoft.com/office/drawing/2014/main" id="{0BA6C5F0-9624-4F6D-A93C-3198580344B5}"/>
              </a:ext>
            </a:extLst>
          </p:cNvPr>
          <p:cNvPicPr>
            <a:picLocks noChangeAspect="1"/>
          </p:cNvPicPr>
          <p:nvPr/>
        </p:nvPicPr>
        <p:blipFill rotWithShape="1">
          <a:blip r:embed="rId3"/>
          <a:srcRect t="9737"/>
          <a:stretch/>
        </p:blipFill>
        <p:spPr>
          <a:xfrm rot="5400000">
            <a:off x="6808658" y="4074902"/>
            <a:ext cx="3162439" cy="2140877"/>
          </a:xfrm>
          <a:prstGeom prst="rect">
            <a:avLst/>
          </a:prstGeom>
        </p:spPr>
      </p:pic>
      <p:sp>
        <p:nvSpPr>
          <p:cNvPr id="8" name="TextBox 7">
            <a:extLst>
              <a:ext uri="{FF2B5EF4-FFF2-40B4-BE49-F238E27FC236}">
                <a16:creationId xmlns:a16="http://schemas.microsoft.com/office/drawing/2014/main" id="{4B53EE80-28B8-4806-8C55-4C048324FBBF}"/>
              </a:ext>
            </a:extLst>
          </p:cNvPr>
          <p:cNvSpPr txBox="1"/>
          <p:nvPr/>
        </p:nvSpPr>
        <p:spPr>
          <a:xfrm>
            <a:off x="176323" y="1121286"/>
            <a:ext cx="7091183" cy="5570756"/>
          </a:xfrm>
          <a:prstGeom prst="rect">
            <a:avLst/>
          </a:prstGeom>
          <a:noFill/>
          <a:ln w="34925">
            <a:solidFill>
              <a:srgbClr val="00B0F0"/>
            </a:solidFill>
          </a:ln>
        </p:spPr>
        <p:txBody>
          <a:bodyPr wrap="square" rtlCol="0">
            <a:spAutoFit/>
          </a:bodyPr>
          <a:lstStyle/>
          <a:p>
            <a:r>
              <a:rPr lang="en-US" b="1" dirty="0">
                <a:solidFill>
                  <a:srgbClr val="00B0F0"/>
                </a:solidFill>
                <a:latin typeface="Arial" panose="020B0604020202020204" pitchFamily="34" charset="0"/>
                <a:cs typeface="Arial" panose="020B0604020202020204" pitchFamily="34" charset="0"/>
              </a:rPr>
              <a:t>Requirements for PFAS-Containing Foam Formation and Accumulation</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Turbulence</a:t>
            </a:r>
          </a:p>
          <a:p>
            <a:r>
              <a:rPr lang="en-US" sz="1600" dirty="0">
                <a:latin typeface="Arial" panose="020B0604020202020204" pitchFamily="34" charset="0"/>
                <a:cs typeface="Arial" panose="020B0604020202020204" pitchFamily="34" charset="0"/>
              </a:rPr>
              <a:t>Air must be mixed into the water column for foam to form. In Segment 5, this turbulence was the result of agitation from waves from wind currents or the use of watercraft. </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Solid Substrate for Foam to Accumulate Against</a:t>
            </a:r>
          </a:p>
          <a:p>
            <a:r>
              <a:rPr lang="en-US" sz="1600" dirty="0">
                <a:latin typeface="Arial" panose="020B0604020202020204" pitchFamily="34" charset="0"/>
                <a:cs typeface="Arial" panose="020B0604020202020204" pitchFamily="34" charset="0"/>
              </a:rPr>
              <a:t>After generation, the foam bubbles must have a solid substrate in relatively calmer water to accumulate along or against. Without accumulation, the foam bubbles will collapse back into the water column. In Segment 5, foam was found to accumulate along the lake shores as well as under and against docks. The larger, fluffier piles of foam were observed in locations sheltered by wind, such as under docks. </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PFAS Concentrations in Surface Water</a:t>
            </a:r>
          </a:p>
          <a:p>
            <a:r>
              <a:rPr lang="en-US" sz="1600" dirty="0">
                <a:latin typeface="Arial" panose="020B0604020202020204" pitchFamily="34" charset="0"/>
                <a:cs typeface="Arial" panose="020B0604020202020204" pitchFamily="34" charset="0"/>
              </a:rPr>
              <a:t>Foam will naturally form regardless of the presence of PFAS. However, it is not well understood how the presence of PFAS in water affects foam formation. It is also not well understood how much PFAS will preferentially separate (enrich) into the foam relative to the PFAS in the corresponding surface water. </a:t>
            </a:r>
          </a:p>
        </p:txBody>
      </p:sp>
      <p:sp>
        <p:nvSpPr>
          <p:cNvPr id="17" name="TextBox 16">
            <a:extLst>
              <a:ext uri="{FF2B5EF4-FFF2-40B4-BE49-F238E27FC236}">
                <a16:creationId xmlns:a16="http://schemas.microsoft.com/office/drawing/2014/main" id="{1DB58477-44DF-4A46-BDF8-482AD7ECBA8A}"/>
              </a:ext>
            </a:extLst>
          </p:cNvPr>
          <p:cNvSpPr txBox="1"/>
          <p:nvPr/>
        </p:nvSpPr>
        <p:spPr>
          <a:xfrm>
            <a:off x="9955003" y="1132683"/>
            <a:ext cx="1868753"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Depiction of the physical process of wind-generated foam and the subsequent accumulation on shore.</a:t>
            </a:r>
          </a:p>
        </p:txBody>
      </p:sp>
      <p:grpSp>
        <p:nvGrpSpPr>
          <p:cNvPr id="23" name="Group 22">
            <a:extLst>
              <a:ext uri="{FF2B5EF4-FFF2-40B4-BE49-F238E27FC236}">
                <a16:creationId xmlns:a16="http://schemas.microsoft.com/office/drawing/2014/main" id="{8CD782E6-19A1-4E99-881E-722D6C71F533}"/>
              </a:ext>
            </a:extLst>
          </p:cNvPr>
          <p:cNvGrpSpPr/>
          <p:nvPr/>
        </p:nvGrpSpPr>
        <p:grpSpPr>
          <a:xfrm>
            <a:off x="35695" y="672478"/>
            <a:ext cx="12120149" cy="6152864"/>
            <a:chOff x="35695" y="672478"/>
            <a:chExt cx="12120149" cy="6152864"/>
          </a:xfrm>
        </p:grpSpPr>
        <p:sp>
          <p:nvSpPr>
            <p:cNvPr id="19" name="Round Same Side Corner Rectangle 347">
              <a:extLst>
                <a:ext uri="{FF2B5EF4-FFF2-40B4-BE49-F238E27FC236}">
                  <a16:creationId xmlns:a16="http://schemas.microsoft.com/office/drawing/2014/main" id="{554C7ABF-BF32-43CE-85E3-24058A8F012A}"/>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0" name="Round Same Side Corner Rectangle 348">
              <a:extLst>
                <a:ext uri="{FF2B5EF4-FFF2-40B4-BE49-F238E27FC236}">
                  <a16:creationId xmlns:a16="http://schemas.microsoft.com/office/drawing/2014/main" id="{61C28DEB-14F1-4929-8AEC-9924EB4497BE}"/>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Foam Formation in Segment 5</a:t>
              </a:r>
            </a:p>
          </p:txBody>
        </p:sp>
      </p:grpSp>
      <p:pic>
        <p:nvPicPr>
          <p:cNvPr id="27" name="Picture 26">
            <a:extLst>
              <a:ext uri="{FF2B5EF4-FFF2-40B4-BE49-F238E27FC236}">
                <a16:creationId xmlns:a16="http://schemas.microsoft.com/office/drawing/2014/main" id="{BF6E041E-D783-47BD-9B7B-FD133787FD30}"/>
              </a:ext>
            </a:extLst>
          </p:cNvPr>
          <p:cNvPicPr>
            <a:picLocks noChangeAspect="1"/>
          </p:cNvPicPr>
          <p:nvPr/>
        </p:nvPicPr>
        <p:blipFill rotWithShape="1">
          <a:blip r:embed="rId4"/>
          <a:srcRect l="4746" t="1947" r="3495" b="31834"/>
          <a:stretch/>
        </p:blipFill>
        <p:spPr>
          <a:xfrm>
            <a:off x="7346457" y="1132683"/>
            <a:ext cx="2608546" cy="2386490"/>
          </a:xfrm>
          <a:prstGeom prst="rect">
            <a:avLst/>
          </a:prstGeom>
        </p:spPr>
      </p:pic>
      <p:sp>
        <p:nvSpPr>
          <p:cNvPr id="18" name="TextBox 17">
            <a:extLst>
              <a:ext uri="{FF2B5EF4-FFF2-40B4-BE49-F238E27FC236}">
                <a16:creationId xmlns:a16="http://schemas.microsoft.com/office/drawing/2014/main" id="{C986E31B-E295-4BCF-BF39-119F9CA7EEC2}"/>
              </a:ext>
            </a:extLst>
          </p:cNvPr>
          <p:cNvSpPr txBox="1"/>
          <p:nvPr/>
        </p:nvSpPr>
        <p:spPr>
          <a:xfrm>
            <a:off x="9437628" y="3711882"/>
            <a:ext cx="2664449"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Accumulated foam observed along the shore (above and left) and below a dock (bottom). Foam in Segment 5 tends to be whiter and contain little to no organic matter. The types of foam observed in Segment 5 were the product of wind-generation and were very similar in appearance.</a:t>
            </a:r>
          </a:p>
        </p:txBody>
      </p:sp>
      <p:sp>
        <p:nvSpPr>
          <p:cNvPr id="2" name="Freeform: Shape 1">
            <a:extLst>
              <a:ext uri="{FF2B5EF4-FFF2-40B4-BE49-F238E27FC236}">
                <a16:creationId xmlns:a16="http://schemas.microsoft.com/office/drawing/2014/main" id="{25E87A1E-318A-4779-B062-C4178E2E40A5}"/>
              </a:ext>
            </a:extLst>
          </p:cNvPr>
          <p:cNvSpPr/>
          <p:nvPr/>
        </p:nvSpPr>
        <p:spPr>
          <a:xfrm>
            <a:off x="7326460" y="1118795"/>
            <a:ext cx="4598278" cy="2396658"/>
          </a:xfrm>
          <a:custGeom>
            <a:avLst/>
            <a:gdLst>
              <a:gd name="connsiteX0" fmla="*/ 0 w 4604273"/>
              <a:gd name="connsiteY0" fmla="*/ 0 h 2420471"/>
              <a:gd name="connsiteX1" fmla="*/ 10758 w 4604273"/>
              <a:gd name="connsiteY1" fmla="*/ 2409713 h 2420471"/>
              <a:gd name="connsiteX2" fmla="*/ 2700169 w 4604273"/>
              <a:gd name="connsiteY2" fmla="*/ 2420471 h 2420471"/>
              <a:gd name="connsiteX3" fmla="*/ 2689412 w 4604273"/>
              <a:gd name="connsiteY3" fmla="*/ 1021977 h 2420471"/>
              <a:gd name="connsiteX4" fmla="*/ 4604273 w 4604273"/>
              <a:gd name="connsiteY4" fmla="*/ 1011219 h 2420471"/>
              <a:gd name="connsiteX5" fmla="*/ 4604273 w 4604273"/>
              <a:gd name="connsiteY5" fmla="*/ 10758 h 2420471"/>
              <a:gd name="connsiteX6" fmla="*/ 0 w 4604273"/>
              <a:gd name="connsiteY6" fmla="*/ 0 h 2420471"/>
              <a:gd name="connsiteX0" fmla="*/ 13055 w 4593515"/>
              <a:gd name="connsiteY0" fmla="*/ 0 h 2420471"/>
              <a:gd name="connsiteX1" fmla="*/ 0 w 4593515"/>
              <a:gd name="connsiteY1" fmla="*/ 2409713 h 2420471"/>
              <a:gd name="connsiteX2" fmla="*/ 2689411 w 4593515"/>
              <a:gd name="connsiteY2" fmla="*/ 2420471 h 2420471"/>
              <a:gd name="connsiteX3" fmla="*/ 2678654 w 4593515"/>
              <a:gd name="connsiteY3" fmla="*/ 1021977 h 2420471"/>
              <a:gd name="connsiteX4" fmla="*/ 4593515 w 4593515"/>
              <a:gd name="connsiteY4" fmla="*/ 1011219 h 2420471"/>
              <a:gd name="connsiteX5" fmla="*/ 4593515 w 4593515"/>
              <a:gd name="connsiteY5" fmla="*/ 10758 h 2420471"/>
              <a:gd name="connsiteX6" fmla="*/ 13055 w 4593515"/>
              <a:gd name="connsiteY6" fmla="*/ 0 h 2420471"/>
              <a:gd name="connsiteX0" fmla="*/ 13055 w 4593515"/>
              <a:gd name="connsiteY0" fmla="*/ 0 h 2420471"/>
              <a:gd name="connsiteX1" fmla="*/ 0 w 4593515"/>
              <a:gd name="connsiteY1" fmla="*/ 2409713 h 2420471"/>
              <a:gd name="connsiteX2" fmla="*/ 2689411 w 4593515"/>
              <a:gd name="connsiteY2" fmla="*/ 2420471 h 2420471"/>
              <a:gd name="connsiteX3" fmla="*/ 2678654 w 4593515"/>
              <a:gd name="connsiteY3" fmla="*/ 1021977 h 2420471"/>
              <a:gd name="connsiteX4" fmla="*/ 4593515 w 4593515"/>
              <a:gd name="connsiteY4" fmla="*/ 1011219 h 2420471"/>
              <a:gd name="connsiteX5" fmla="*/ 4593515 w 4593515"/>
              <a:gd name="connsiteY5" fmla="*/ 10758 h 2420471"/>
              <a:gd name="connsiteX6" fmla="*/ 13055 w 4593515"/>
              <a:gd name="connsiteY6" fmla="*/ 0 h 2420471"/>
              <a:gd name="connsiteX0" fmla="*/ 1129 w 4595876"/>
              <a:gd name="connsiteY0" fmla="*/ 0 h 2420471"/>
              <a:gd name="connsiteX1" fmla="*/ 2361 w 4595876"/>
              <a:gd name="connsiteY1" fmla="*/ 2409713 h 2420471"/>
              <a:gd name="connsiteX2" fmla="*/ 2691772 w 4595876"/>
              <a:gd name="connsiteY2" fmla="*/ 2420471 h 2420471"/>
              <a:gd name="connsiteX3" fmla="*/ 2681015 w 4595876"/>
              <a:gd name="connsiteY3" fmla="*/ 1021977 h 2420471"/>
              <a:gd name="connsiteX4" fmla="*/ 4595876 w 4595876"/>
              <a:gd name="connsiteY4" fmla="*/ 1011219 h 2420471"/>
              <a:gd name="connsiteX5" fmla="*/ 4595876 w 4595876"/>
              <a:gd name="connsiteY5" fmla="*/ 10758 h 2420471"/>
              <a:gd name="connsiteX6" fmla="*/ 1129 w 4595876"/>
              <a:gd name="connsiteY6" fmla="*/ 0 h 2420471"/>
              <a:gd name="connsiteX0" fmla="*/ 1129 w 4595876"/>
              <a:gd name="connsiteY0" fmla="*/ 0 h 2420471"/>
              <a:gd name="connsiteX1" fmla="*/ 2361 w 4595876"/>
              <a:gd name="connsiteY1" fmla="*/ 2409713 h 2420471"/>
              <a:gd name="connsiteX2" fmla="*/ 2691772 w 4595876"/>
              <a:gd name="connsiteY2" fmla="*/ 2420471 h 2420471"/>
              <a:gd name="connsiteX3" fmla="*/ 2628628 w 4595876"/>
              <a:gd name="connsiteY3" fmla="*/ 1021977 h 2420471"/>
              <a:gd name="connsiteX4" fmla="*/ 4595876 w 4595876"/>
              <a:gd name="connsiteY4" fmla="*/ 1011219 h 2420471"/>
              <a:gd name="connsiteX5" fmla="*/ 4595876 w 4595876"/>
              <a:gd name="connsiteY5" fmla="*/ 10758 h 2420471"/>
              <a:gd name="connsiteX6" fmla="*/ 1129 w 4595876"/>
              <a:gd name="connsiteY6" fmla="*/ 0 h 2420471"/>
              <a:gd name="connsiteX0" fmla="*/ 1129 w 4595876"/>
              <a:gd name="connsiteY0" fmla="*/ 0 h 2420471"/>
              <a:gd name="connsiteX1" fmla="*/ 2361 w 4595876"/>
              <a:gd name="connsiteY1" fmla="*/ 2409713 h 2420471"/>
              <a:gd name="connsiteX2" fmla="*/ 2625097 w 4595876"/>
              <a:gd name="connsiteY2" fmla="*/ 2420471 h 2420471"/>
              <a:gd name="connsiteX3" fmla="*/ 2628628 w 4595876"/>
              <a:gd name="connsiteY3" fmla="*/ 1021977 h 2420471"/>
              <a:gd name="connsiteX4" fmla="*/ 4595876 w 4595876"/>
              <a:gd name="connsiteY4" fmla="*/ 1011219 h 2420471"/>
              <a:gd name="connsiteX5" fmla="*/ 4595876 w 4595876"/>
              <a:gd name="connsiteY5" fmla="*/ 10758 h 2420471"/>
              <a:gd name="connsiteX6" fmla="*/ 1129 w 4595876"/>
              <a:gd name="connsiteY6" fmla="*/ 0 h 2420471"/>
              <a:gd name="connsiteX0" fmla="*/ 1129 w 4595876"/>
              <a:gd name="connsiteY0" fmla="*/ 0 h 2420471"/>
              <a:gd name="connsiteX1" fmla="*/ 2361 w 4595876"/>
              <a:gd name="connsiteY1" fmla="*/ 2409713 h 2420471"/>
              <a:gd name="connsiteX2" fmla="*/ 2625097 w 4595876"/>
              <a:gd name="connsiteY2" fmla="*/ 2420471 h 2420471"/>
              <a:gd name="connsiteX3" fmla="*/ 2638153 w 4595876"/>
              <a:gd name="connsiteY3" fmla="*/ 1021977 h 2420471"/>
              <a:gd name="connsiteX4" fmla="*/ 4595876 w 4595876"/>
              <a:gd name="connsiteY4" fmla="*/ 1011219 h 2420471"/>
              <a:gd name="connsiteX5" fmla="*/ 4595876 w 4595876"/>
              <a:gd name="connsiteY5" fmla="*/ 10758 h 2420471"/>
              <a:gd name="connsiteX6" fmla="*/ 1129 w 4595876"/>
              <a:gd name="connsiteY6" fmla="*/ 0 h 2420471"/>
              <a:gd name="connsiteX0" fmla="*/ 1129 w 4595876"/>
              <a:gd name="connsiteY0" fmla="*/ 0 h 2420471"/>
              <a:gd name="connsiteX1" fmla="*/ 2361 w 4595876"/>
              <a:gd name="connsiteY1" fmla="*/ 2409713 h 2420471"/>
              <a:gd name="connsiteX2" fmla="*/ 2639384 w 4595876"/>
              <a:gd name="connsiteY2" fmla="*/ 2420471 h 2420471"/>
              <a:gd name="connsiteX3" fmla="*/ 2638153 w 4595876"/>
              <a:gd name="connsiteY3" fmla="*/ 1021977 h 2420471"/>
              <a:gd name="connsiteX4" fmla="*/ 4595876 w 4595876"/>
              <a:gd name="connsiteY4" fmla="*/ 1011219 h 2420471"/>
              <a:gd name="connsiteX5" fmla="*/ 4595876 w 4595876"/>
              <a:gd name="connsiteY5" fmla="*/ 10758 h 2420471"/>
              <a:gd name="connsiteX6" fmla="*/ 1129 w 4595876"/>
              <a:gd name="connsiteY6" fmla="*/ 0 h 2420471"/>
              <a:gd name="connsiteX0" fmla="*/ 1129 w 4595876"/>
              <a:gd name="connsiteY0" fmla="*/ 0 h 2420471"/>
              <a:gd name="connsiteX1" fmla="*/ 2361 w 4595876"/>
              <a:gd name="connsiteY1" fmla="*/ 2409713 h 2420471"/>
              <a:gd name="connsiteX2" fmla="*/ 2639384 w 4595876"/>
              <a:gd name="connsiteY2" fmla="*/ 2420471 h 2420471"/>
              <a:gd name="connsiteX3" fmla="*/ 2638153 w 4595876"/>
              <a:gd name="connsiteY3" fmla="*/ 1021977 h 2420471"/>
              <a:gd name="connsiteX4" fmla="*/ 4595876 w 4595876"/>
              <a:gd name="connsiteY4" fmla="*/ 1011219 h 2420471"/>
              <a:gd name="connsiteX5" fmla="*/ 4595876 w 4595876"/>
              <a:gd name="connsiteY5" fmla="*/ 10758 h 2420471"/>
              <a:gd name="connsiteX6" fmla="*/ 1129 w 4595876"/>
              <a:gd name="connsiteY6" fmla="*/ 0 h 2420471"/>
              <a:gd name="connsiteX0" fmla="*/ 1129 w 4595876"/>
              <a:gd name="connsiteY0" fmla="*/ 0 h 2409713"/>
              <a:gd name="connsiteX1" fmla="*/ 2361 w 4595876"/>
              <a:gd name="connsiteY1" fmla="*/ 2409713 h 2409713"/>
              <a:gd name="connsiteX2" fmla="*/ 2634622 w 4595876"/>
              <a:gd name="connsiteY2" fmla="*/ 2396658 h 2409713"/>
              <a:gd name="connsiteX3" fmla="*/ 2638153 w 4595876"/>
              <a:gd name="connsiteY3" fmla="*/ 1021977 h 2409713"/>
              <a:gd name="connsiteX4" fmla="*/ 4595876 w 4595876"/>
              <a:gd name="connsiteY4" fmla="*/ 1011219 h 2409713"/>
              <a:gd name="connsiteX5" fmla="*/ 4595876 w 4595876"/>
              <a:gd name="connsiteY5" fmla="*/ 10758 h 2409713"/>
              <a:gd name="connsiteX6" fmla="*/ 1129 w 4595876"/>
              <a:gd name="connsiteY6" fmla="*/ 0 h 2409713"/>
              <a:gd name="connsiteX0" fmla="*/ 3531 w 4598278"/>
              <a:gd name="connsiteY0" fmla="*/ 0 h 2396658"/>
              <a:gd name="connsiteX1" fmla="*/ 0 w 4598278"/>
              <a:gd name="connsiteY1" fmla="*/ 2395426 h 2396658"/>
              <a:gd name="connsiteX2" fmla="*/ 2637024 w 4598278"/>
              <a:gd name="connsiteY2" fmla="*/ 2396658 h 2396658"/>
              <a:gd name="connsiteX3" fmla="*/ 2640555 w 4598278"/>
              <a:gd name="connsiteY3" fmla="*/ 1021977 h 2396658"/>
              <a:gd name="connsiteX4" fmla="*/ 4598278 w 4598278"/>
              <a:gd name="connsiteY4" fmla="*/ 1011219 h 2396658"/>
              <a:gd name="connsiteX5" fmla="*/ 4598278 w 4598278"/>
              <a:gd name="connsiteY5" fmla="*/ 10758 h 2396658"/>
              <a:gd name="connsiteX6" fmla="*/ 3531 w 4598278"/>
              <a:gd name="connsiteY6" fmla="*/ 0 h 239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278" h="2396658">
                <a:moveTo>
                  <a:pt x="3531" y="0"/>
                </a:moveTo>
                <a:cubicBezTo>
                  <a:pt x="-821" y="803238"/>
                  <a:pt x="4352" y="1592188"/>
                  <a:pt x="0" y="2395426"/>
                </a:cubicBezTo>
                <a:lnTo>
                  <a:pt x="2637024" y="2396658"/>
                </a:lnTo>
                <a:cubicBezTo>
                  <a:pt x="2638200" y="1935255"/>
                  <a:pt x="2644141" y="1488142"/>
                  <a:pt x="2640555" y="1021977"/>
                </a:cubicBezTo>
                <a:lnTo>
                  <a:pt x="4598278" y="1011219"/>
                </a:lnTo>
                <a:lnTo>
                  <a:pt x="4598278" y="10758"/>
                </a:lnTo>
                <a:lnTo>
                  <a:pt x="3531" y="0"/>
                </a:lnTo>
                <a:close/>
              </a:path>
            </a:pathLst>
          </a:cu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462A4D-8FA8-49FA-BD6B-A90B2B4033A2}"/>
              </a:ext>
            </a:extLst>
          </p:cNvPr>
          <p:cNvSpPr/>
          <p:nvPr/>
        </p:nvSpPr>
        <p:spPr>
          <a:xfrm>
            <a:off x="7328861" y="3567841"/>
            <a:ext cx="4763795" cy="3178123"/>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A36F0C68-031C-4745-9B84-49920A5D6975}"/>
              </a:ext>
            </a:extLst>
          </p:cNvPr>
          <p:cNvPicPr>
            <a:picLocks noChangeAspect="1"/>
          </p:cNvPicPr>
          <p:nvPr/>
        </p:nvPicPr>
        <p:blipFill rotWithShape="1">
          <a:blip r:embed="rId5"/>
          <a:srcRect l="3870" t="4400" r="2887" b="15489"/>
          <a:stretch/>
        </p:blipFill>
        <p:spPr>
          <a:xfrm>
            <a:off x="10037410" y="2198299"/>
            <a:ext cx="2004913" cy="1281067"/>
          </a:xfrm>
          <a:prstGeom prst="rect">
            <a:avLst/>
          </a:prstGeom>
        </p:spPr>
      </p:pic>
      <p:sp>
        <p:nvSpPr>
          <p:cNvPr id="16" name="Rounded Rectangle 5">
            <a:extLst>
              <a:ext uri="{FF2B5EF4-FFF2-40B4-BE49-F238E27FC236}">
                <a16:creationId xmlns:a16="http://schemas.microsoft.com/office/drawing/2014/main" id="{0AADA4F0-5075-4C83-AB29-E1680D22FC11}"/>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3883367-1A54-4B91-BA35-18709440FAFD}"/>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499576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Same Side Corner Rectangle 348">
            <a:extLst>
              <a:ext uri="{FF2B5EF4-FFF2-40B4-BE49-F238E27FC236}">
                <a16:creationId xmlns:a16="http://schemas.microsoft.com/office/drawing/2014/main" id="{DA03A3E2-CEC3-40D0-902A-63310BE96128}"/>
              </a:ext>
            </a:extLst>
          </p:cNvPr>
          <p:cNvSpPr/>
          <p:nvPr/>
        </p:nvSpPr>
        <p:spPr bwMode="auto">
          <a:xfrm>
            <a:off x="36388" y="683007"/>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Foam Segment 5: Results and Enrichment Factors</a:t>
            </a:r>
          </a:p>
        </p:txBody>
      </p:sp>
      <p:sp>
        <p:nvSpPr>
          <p:cNvPr id="43" name="TextBox 42">
            <a:extLst>
              <a:ext uri="{FF2B5EF4-FFF2-40B4-BE49-F238E27FC236}">
                <a16:creationId xmlns:a16="http://schemas.microsoft.com/office/drawing/2014/main" id="{019607E4-4066-4929-A0C8-B8116C659B9C}"/>
              </a:ext>
            </a:extLst>
          </p:cNvPr>
          <p:cNvSpPr txBox="1"/>
          <p:nvPr/>
        </p:nvSpPr>
        <p:spPr>
          <a:xfrm>
            <a:off x="4719921" y="4194148"/>
            <a:ext cx="3250349" cy="2183276"/>
          </a:xfrm>
          <a:prstGeom prst="rect">
            <a:avLst/>
          </a:prstGeom>
          <a:noFill/>
          <a:ln w="34925">
            <a:noFill/>
          </a:ln>
        </p:spPr>
        <p:txBody>
          <a:bodyPr wrap="square" lIns="78964" tIns="39482" rIns="78964" bIns="39482">
            <a:noAutofit/>
          </a:bodyPr>
          <a:lstStyle/>
          <a:p>
            <a:pPr defTabSz="2978044">
              <a:defRPr/>
            </a:pPr>
            <a:r>
              <a:rPr lang="en-US" sz="1400" b="1" u="sng" dirty="0">
                <a:latin typeface="Arial" panose="020B0604020202020204" pitchFamily="34" charset="0"/>
                <a:cs typeface="Arial" panose="020B0604020202020204" pitchFamily="34" charset="0"/>
              </a:rPr>
              <a:t>Findings: Enrichment Factors and Foam Type</a:t>
            </a:r>
          </a:p>
          <a:p>
            <a:pPr defTabSz="2978044">
              <a:defRPr/>
            </a:pPr>
            <a:endParaRPr lang="en-US" sz="1200" dirty="0">
              <a:latin typeface="Arial" panose="020B0604020202020204" pitchFamily="34" charset="0"/>
              <a:cs typeface="Arial" panose="020B0604020202020204" pitchFamily="34" charset="0"/>
            </a:endParaRPr>
          </a:p>
          <a:p>
            <a:pPr defTabSz="2978044">
              <a:defRPr/>
            </a:pPr>
            <a:r>
              <a:rPr lang="en-US" sz="1200" dirty="0">
                <a:latin typeface="Arial" panose="020B0604020202020204" pitchFamily="34" charset="0"/>
                <a:cs typeface="Arial" panose="020B0604020202020204" pitchFamily="34" charset="0"/>
              </a:rPr>
              <a:t>An enrichment factor is the ratio of the PFAS concentration in the foam to that in the water. </a:t>
            </a:r>
          </a:p>
          <a:p>
            <a:pPr defTabSz="2978044">
              <a:defRPr/>
            </a:pPr>
            <a:endParaRPr lang="en-US" sz="1200" dirty="0">
              <a:latin typeface="Arial" panose="020B0604020202020204" pitchFamily="34" charset="0"/>
              <a:cs typeface="Arial" panose="020B0604020202020204" pitchFamily="34" charset="0"/>
            </a:endParaRPr>
          </a:p>
          <a:p>
            <a:pPr defTabSz="2978044">
              <a:defRPr/>
            </a:pPr>
            <a:r>
              <a:rPr lang="en-US" sz="1200" dirty="0">
                <a:latin typeface="Arial" panose="020B0604020202020204" pitchFamily="34" charset="0"/>
                <a:cs typeface="Arial" panose="020B0604020202020204" pitchFamily="34" charset="0"/>
              </a:rPr>
              <a:t>In comparing the two foam samples from eastern portion of Lake Elmo, the enrichment factor increased by an order of magnitude. Both samples are wind-generated, fresh foam. However, as in Segments 2 and 6, the foam sample with the higher PFOS and higher enrichment factors is the fluffier foam.</a:t>
            </a:r>
          </a:p>
        </p:txBody>
      </p:sp>
      <p:sp>
        <p:nvSpPr>
          <p:cNvPr id="46" name="Round Same Side Corner Rectangle 347">
            <a:extLst>
              <a:ext uri="{FF2B5EF4-FFF2-40B4-BE49-F238E27FC236}">
                <a16:creationId xmlns:a16="http://schemas.microsoft.com/office/drawing/2014/main" id="{854F4C81-0771-4854-A9F6-3991F3B980E2}"/>
              </a:ext>
            </a:extLst>
          </p:cNvPr>
          <p:cNvSpPr/>
          <p:nvPr/>
        </p:nvSpPr>
        <p:spPr bwMode="auto">
          <a:xfrm>
            <a:off x="35925" y="683007"/>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E909B51-FD25-4285-80D4-C11DDB19B060}"/>
              </a:ext>
            </a:extLst>
          </p:cNvPr>
          <p:cNvSpPr/>
          <p:nvPr/>
        </p:nvSpPr>
        <p:spPr>
          <a:xfrm>
            <a:off x="6703599" y="1053738"/>
            <a:ext cx="5403007" cy="2957605"/>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00C30D19-B901-45FE-8522-8EE797DAA6DA}"/>
              </a:ext>
            </a:extLst>
          </p:cNvPr>
          <p:cNvPicPr>
            <a:picLocks noChangeAspect="1"/>
          </p:cNvPicPr>
          <p:nvPr/>
        </p:nvPicPr>
        <p:blipFill rotWithShape="1">
          <a:blip r:embed="rId2"/>
          <a:srcRect r="3094" b="11587"/>
          <a:stretch/>
        </p:blipFill>
        <p:spPr>
          <a:xfrm>
            <a:off x="11085948" y="3475258"/>
            <a:ext cx="989076" cy="414039"/>
          </a:xfrm>
          <a:prstGeom prst="rect">
            <a:avLst/>
          </a:prstGeom>
          <a:noFill/>
          <a:ln w="15875">
            <a:solidFill>
              <a:schemeClr val="bg2">
                <a:lumMod val="25000"/>
              </a:schemeClr>
            </a:solidFill>
          </a:ln>
        </p:spPr>
      </p:pic>
      <p:grpSp>
        <p:nvGrpSpPr>
          <p:cNvPr id="11" name="Group 10">
            <a:extLst>
              <a:ext uri="{FF2B5EF4-FFF2-40B4-BE49-F238E27FC236}">
                <a16:creationId xmlns:a16="http://schemas.microsoft.com/office/drawing/2014/main" id="{0A5B6394-BEA7-4E9D-A536-76578EE07211}"/>
              </a:ext>
            </a:extLst>
          </p:cNvPr>
          <p:cNvGrpSpPr>
            <a:grpSpLocks noChangeAspect="1"/>
          </p:cNvGrpSpPr>
          <p:nvPr/>
        </p:nvGrpSpPr>
        <p:grpSpPr>
          <a:xfrm>
            <a:off x="149276" y="1055452"/>
            <a:ext cx="4318925" cy="5684468"/>
            <a:chOff x="3479969" y="1"/>
            <a:chExt cx="3161673" cy="4161320"/>
          </a:xfrm>
        </p:grpSpPr>
        <p:pic>
          <p:nvPicPr>
            <p:cNvPr id="9" name="Picture 8">
              <a:extLst>
                <a:ext uri="{FF2B5EF4-FFF2-40B4-BE49-F238E27FC236}">
                  <a16:creationId xmlns:a16="http://schemas.microsoft.com/office/drawing/2014/main" id="{7E32B62C-5F01-49A3-B27D-6234F689DC70}"/>
                </a:ext>
              </a:extLst>
            </p:cNvPr>
            <p:cNvPicPr>
              <a:picLocks noChangeAspect="1"/>
            </p:cNvPicPr>
            <p:nvPr/>
          </p:nvPicPr>
          <p:blipFill>
            <a:blip r:embed="rId3"/>
            <a:stretch>
              <a:fillRect/>
            </a:stretch>
          </p:blipFill>
          <p:spPr>
            <a:xfrm>
              <a:off x="3479969" y="1"/>
              <a:ext cx="3161673" cy="4161320"/>
            </a:xfrm>
            <a:prstGeom prst="rect">
              <a:avLst/>
            </a:prstGeom>
            <a:ln w="34925">
              <a:solidFill>
                <a:srgbClr val="00B0F0"/>
              </a:solidFill>
            </a:ln>
          </p:spPr>
        </p:pic>
        <p:sp>
          <p:nvSpPr>
            <p:cNvPr id="58" name="Rounded Rectangle 5">
              <a:extLst>
                <a:ext uri="{FF2B5EF4-FFF2-40B4-BE49-F238E27FC236}">
                  <a16:creationId xmlns:a16="http://schemas.microsoft.com/office/drawing/2014/main" id="{243301EE-84C6-4691-8870-2868DB6145C3}"/>
                </a:ext>
              </a:extLst>
            </p:cNvPr>
            <p:cNvSpPr/>
            <p:nvPr/>
          </p:nvSpPr>
          <p:spPr>
            <a:xfrm>
              <a:off x="3520588" y="16818"/>
              <a:ext cx="1857084" cy="200055"/>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Segment 5: Foam Locations</a:t>
              </a:r>
            </a:p>
          </p:txBody>
        </p:sp>
        <p:sp>
          <p:nvSpPr>
            <p:cNvPr id="59" name="TextBox 58">
              <a:extLst>
                <a:ext uri="{FF2B5EF4-FFF2-40B4-BE49-F238E27FC236}">
                  <a16:creationId xmlns:a16="http://schemas.microsoft.com/office/drawing/2014/main" id="{FFFFF4A7-DCC6-424D-A58A-E8B086627D84}"/>
                </a:ext>
              </a:extLst>
            </p:cNvPr>
            <p:cNvSpPr txBox="1"/>
            <p:nvPr/>
          </p:nvSpPr>
          <p:spPr>
            <a:xfrm>
              <a:off x="4241366" y="933516"/>
              <a:ext cx="1061855"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A60086"/>
                  </a:solidFill>
                  <a:effectLst>
                    <a:glow rad="63500">
                      <a:srgbClr val="FFFFFF"/>
                    </a:glow>
                    <a:outerShdw blurRad="50800" dist="38100" dir="2700000" algn="tl" rotWithShape="0">
                      <a:schemeClr val="bg1">
                        <a:alpha val="40000"/>
                      </a:schemeClr>
                    </a:outerShdw>
                  </a:effectLst>
                </a:rPr>
                <a:t>EP25</a:t>
              </a:r>
            </a:p>
          </p:txBody>
        </p:sp>
        <p:sp>
          <p:nvSpPr>
            <p:cNvPr id="61" name="TextBox 60">
              <a:extLst>
                <a:ext uri="{FF2B5EF4-FFF2-40B4-BE49-F238E27FC236}">
                  <a16:creationId xmlns:a16="http://schemas.microsoft.com/office/drawing/2014/main" id="{B21489A3-61CF-47DE-A94A-7BF3FB7866C5}"/>
                </a:ext>
              </a:extLst>
            </p:cNvPr>
            <p:cNvSpPr txBox="1"/>
            <p:nvPr/>
          </p:nvSpPr>
          <p:spPr>
            <a:xfrm>
              <a:off x="4560788" y="2690283"/>
              <a:ext cx="1973737"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A60086"/>
                  </a:solidFill>
                  <a:effectLst>
                    <a:glow rad="63500">
                      <a:srgbClr val="FFFFFF"/>
                    </a:glow>
                    <a:outerShdw blurRad="50800" dist="38100" dir="2700000" algn="tl" rotWithShape="0">
                      <a:schemeClr val="bg1">
                        <a:alpha val="40000"/>
                      </a:schemeClr>
                    </a:outerShdw>
                  </a:effectLst>
                </a:rPr>
                <a:t>EP21-Canoe Launch</a:t>
              </a:r>
            </a:p>
          </p:txBody>
        </p:sp>
        <p:sp>
          <p:nvSpPr>
            <p:cNvPr id="62" name="TextBox 61">
              <a:extLst>
                <a:ext uri="{FF2B5EF4-FFF2-40B4-BE49-F238E27FC236}">
                  <a16:creationId xmlns:a16="http://schemas.microsoft.com/office/drawing/2014/main" id="{5252FA93-690D-45F9-929E-FE29854634B5}"/>
                </a:ext>
              </a:extLst>
            </p:cNvPr>
            <p:cNvSpPr txBox="1"/>
            <p:nvPr/>
          </p:nvSpPr>
          <p:spPr>
            <a:xfrm>
              <a:off x="4963904" y="1806180"/>
              <a:ext cx="777777" cy="261610"/>
            </a:xfrm>
            <a:prstGeom prst="rect">
              <a:avLst/>
            </a:prstGeom>
            <a:noFill/>
          </p:spPr>
          <p:txBody>
            <a:bodyPr wrap="none" rtlCol="0">
              <a:spAutoFit/>
            </a:bodyPr>
            <a:lstStyle/>
            <a:p>
              <a:r>
                <a:rPr lang="en-US" sz="1100" b="1" dirty="0">
                  <a:solidFill>
                    <a:schemeClr val="bg1"/>
                  </a:solidFill>
                </a:rPr>
                <a:t>Lake Elmo</a:t>
              </a:r>
            </a:p>
          </p:txBody>
        </p:sp>
        <p:sp>
          <p:nvSpPr>
            <p:cNvPr id="63" name="TextBox 62">
              <a:extLst>
                <a:ext uri="{FF2B5EF4-FFF2-40B4-BE49-F238E27FC236}">
                  <a16:creationId xmlns:a16="http://schemas.microsoft.com/office/drawing/2014/main" id="{72CC6888-47EB-4C91-BF50-C743ED7EF974}"/>
                </a:ext>
              </a:extLst>
            </p:cNvPr>
            <p:cNvSpPr txBox="1"/>
            <p:nvPr/>
          </p:nvSpPr>
          <p:spPr>
            <a:xfrm>
              <a:off x="4011761" y="527358"/>
              <a:ext cx="912429" cy="261610"/>
            </a:xfrm>
            <a:prstGeom prst="rect">
              <a:avLst/>
            </a:prstGeom>
            <a:noFill/>
          </p:spPr>
          <p:txBody>
            <a:bodyPr wrap="none" rtlCol="0">
              <a:spAutoFit/>
            </a:bodyPr>
            <a:lstStyle/>
            <a:p>
              <a:r>
                <a:rPr lang="en-US" sz="1100" b="1" dirty="0">
                  <a:solidFill>
                    <a:schemeClr val="bg1"/>
                  </a:solidFill>
                </a:rPr>
                <a:t>Sunfish Lake</a:t>
              </a:r>
            </a:p>
          </p:txBody>
        </p:sp>
      </p:grpSp>
      <p:grpSp>
        <p:nvGrpSpPr>
          <p:cNvPr id="97" name="Group 96">
            <a:extLst>
              <a:ext uri="{FF2B5EF4-FFF2-40B4-BE49-F238E27FC236}">
                <a16:creationId xmlns:a16="http://schemas.microsoft.com/office/drawing/2014/main" id="{0E627EB3-4145-4464-9024-A23B25E05191}"/>
              </a:ext>
            </a:extLst>
          </p:cNvPr>
          <p:cNvGrpSpPr>
            <a:grpSpLocks noChangeAspect="1"/>
          </p:cNvGrpSpPr>
          <p:nvPr/>
        </p:nvGrpSpPr>
        <p:grpSpPr>
          <a:xfrm>
            <a:off x="2688231" y="1422996"/>
            <a:ext cx="1192230" cy="1549836"/>
            <a:chOff x="7174070" y="-439576"/>
            <a:chExt cx="1398474" cy="1817941"/>
          </a:xfrm>
        </p:grpSpPr>
        <p:pic>
          <p:nvPicPr>
            <p:cNvPr id="102" name="Picture 101">
              <a:extLst>
                <a:ext uri="{FF2B5EF4-FFF2-40B4-BE49-F238E27FC236}">
                  <a16:creationId xmlns:a16="http://schemas.microsoft.com/office/drawing/2014/main" id="{FFF63C6A-03BC-4EA9-9540-4A22DA1DC3C8}"/>
                </a:ext>
              </a:extLst>
            </p:cNvPr>
            <p:cNvPicPr>
              <a:picLocks noChangeAspect="1"/>
            </p:cNvPicPr>
            <p:nvPr/>
          </p:nvPicPr>
          <p:blipFill rotWithShape="1">
            <a:blip r:embed="rId4"/>
            <a:srcRect l="2080" r="10810" b="6986"/>
            <a:stretch/>
          </p:blipFill>
          <p:spPr>
            <a:xfrm>
              <a:off x="7174633" y="-437802"/>
              <a:ext cx="1397911" cy="1816167"/>
            </a:xfrm>
            <a:prstGeom prst="rect">
              <a:avLst/>
            </a:prstGeom>
            <a:ln w="15875">
              <a:solidFill>
                <a:schemeClr val="tx1"/>
              </a:solidFill>
            </a:ln>
            <a:effectLst>
              <a:outerShdw blurRad="50800" dist="38100" dir="2700000" algn="ctr" rotWithShape="0">
                <a:schemeClr val="tx1">
                  <a:alpha val="63000"/>
                </a:schemeClr>
              </a:outerShdw>
            </a:effectLst>
          </p:spPr>
        </p:pic>
        <p:sp>
          <p:nvSpPr>
            <p:cNvPr id="103" name="TextBox 102">
              <a:extLst>
                <a:ext uri="{FF2B5EF4-FFF2-40B4-BE49-F238E27FC236}">
                  <a16:creationId xmlns:a16="http://schemas.microsoft.com/office/drawing/2014/main" id="{F2C91046-4427-4229-889A-EBCDDCFE7F79}"/>
                </a:ext>
              </a:extLst>
            </p:cNvPr>
            <p:cNvSpPr txBox="1"/>
            <p:nvPr/>
          </p:nvSpPr>
          <p:spPr>
            <a:xfrm>
              <a:off x="7174070" y="-439576"/>
              <a:ext cx="1397910" cy="361019"/>
            </a:xfrm>
            <a:prstGeom prst="rect">
              <a:avLst/>
            </a:prstGeom>
            <a:solidFill>
              <a:sysClr val="window" lastClr="FFFFFF">
                <a:alpha val="59000"/>
              </a:sysClr>
            </a:solidFill>
          </p:spPr>
          <p:txBody>
            <a:bodyPr wrap="square" rtlCol="0">
              <a:spAutoFit/>
            </a:bodyPr>
            <a:lstStyle/>
            <a:p>
              <a:r>
                <a:rPr lang="en-US" sz="700" dirty="0">
                  <a:latin typeface="Arial" panose="020B0604020202020204" pitchFamily="34" charset="0"/>
                  <a:cs typeface="Arial" panose="020B0604020202020204" pitchFamily="34" charset="0"/>
                </a:rPr>
                <a:t>5/11/20 – </a:t>
              </a:r>
            </a:p>
            <a:p>
              <a:r>
                <a:rPr lang="en-US" sz="700" dirty="0">
                  <a:latin typeface="Arial" panose="020B0604020202020204" pitchFamily="34" charset="0"/>
                  <a:cs typeface="Arial" panose="020B0604020202020204" pitchFamily="34" charset="0"/>
                </a:rPr>
                <a:t>Wind-Generated</a:t>
              </a:r>
            </a:p>
          </p:txBody>
        </p:sp>
      </p:grpSp>
      <p:cxnSp>
        <p:nvCxnSpPr>
          <p:cNvPr id="104" name="Straight Connector 103">
            <a:extLst>
              <a:ext uri="{FF2B5EF4-FFF2-40B4-BE49-F238E27FC236}">
                <a16:creationId xmlns:a16="http://schemas.microsoft.com/office/drawing/2014/main" id="{AF003A98-1F95-450E-A87A-C7421D96CACC}"/>
              </a:ext>
            </a:extLst>
          </p:cNvPr>
          <p:cNvCxnSpPr>
            <a:cxnSpLocks/>
            <a:endCxn id="81" idx="3"/>
          </p:cNvCxnSpPr>
          <p:nvPr/>
        </p:nvCxnSpPr>
        <p:spPr>
          <a:xfrm flipH="1">
            <a:off x="1407192" y="4549621"/>
            <a:ext cx="495884" cy="372297"/>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395B91A8-0D9C-4C28-AB94-7EA49BA70139}"/>
              </a:ext>
            </a:extLst>
          </p:cNvPr>
          <p:cNvSpPr txBox="1"/>
          <p:nvPr/>
        </p:nvSpPr>
        <p:spPr>
          <a:xfrm>
            <a:off x="545131" y="3819798"/>
            <a:ext cx="2696174" cy="42043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A60086"/>
                </a:solidFill>
                <a:effectLst>
                  <a:glow rad="63500">
                    <a:srgbClr val="FFFFFF"/>
                  </a:glow>
                  <a:outerShdw blurRad="50800" dist="38100" dir="2700000" algn="tl" rotWithShape="0">
                    <a:schemeClr val="bg1">
                      <a:alpha val="40000"/>
                    </a:schemeClr>
                  </a:outerShdw>
                </a:effectLst>
              </a:rPr>
              <a:t>EP21-Boat Launch</a:t>
            </a:r>
          </a:p>
        </p:txBody>
      </p:sp>
      <p:grpSp>
        <p:nvGrpSpPr>
          <p:cNvPr id="106" name="Group 105">
            <a:extLst>
              <a:ext uri="{FF2B5EF4-FFF2-40B4-BE49-F238E27FC236}">
                <a16:creationId xmlns:a16="http://schemas.microsoft.com/office/drawing/2014/main" id="{2F0D4657-F1C6-43DE-9C83-0E5178359686}"/>
              </a:ext>
            </a:extLst>
          </p:cNvPr>
          <p:cNvGrpSpPr>
            <a:grpSpLocks noChangeAspect="1"/>
          </p:cNvGrpSpPr>
          <p:nvPr/>
        </p:nvGrpSpPr>
        <p:grpSpPr>
          <a:xfrm>
            <a:off x="298187" y="4112567"/>
            <a:ext cx="1617687" cy="1212139"/>
            <a:chOff x="6825940" y="4221674"/>
            <a:chExt cx="2324010" cy="1741389"/>
          </a:xfrm>
        </p:grpSpPr>
        <p:pic>
          <p:nvPicPr>
            <p:cNvPr id="107" name="Picture 2">
              <a:extLst>
                <a:ext uri="{FF2B5EF4-FFF2-40B4-BE49-F238E27FC236}">
                  <a16:creationId xmlns:a16="http://schemas.microsoft.com/office/drawing/2014/main" id="{85757F05-8E43-46BE-9EDD-22FB59A189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940" y="4221674"/>
              <a:ext cx="2324010" cy="1741389"/>
            </a:xfrm>
            <a:prstGeom prst="rect">
              <a:avLst/>
            </a:prstGeom>
            <a:noFill/>
            <a:ln w="15875">
              <a:solidFill>
                <a:schemeClr val="tx1"/>
              </a:solidFill>
            </a:ln>
            <a:effectLst>
              <a:outerShdw blurRad="38100" dist="50800" dir="2700000" algn="ctr" rotWithShape="0">
                <a:schemeClr val="tx1">
                  <a:alpha val="63000"/>
                </a:schemeClr>
              </a:outerShdw>
            </a:effectLst>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BCEC4618-3041-413A-8E3A-BAD857221E1A}"/>
                </a:ext>
              </a:extLst>
            </p:cNvPr>
            <p:cNvSpPr txBox="1"/>
            <p:nvPr/>
          </p:nvSpPr>
          <p:spPr>
            <a:xfrm>
              <a:off x="7142985" y="5665588"/>
              <a:ext cx="1993670" cy="287404"/>
            </a:xfrm>
            <a:prstGeom prst="rect">
              <a:avLst/>
            </a:prstGeom>
            <a:solidFill>
              <a:sysClr val="window" lastClr="FFFFFF">
                <a:alpha val="59000"/>
              </a:sysClr>
            </a:solidFill>
          </p:spPr>
          <p:txBody>
            <a:bodyPr wrap="square" rtlCol="0">
              <a:spAutoFit/>
            </a:bodyPr>
            <a:lstStyle/>
            <a:p>
              <a:r>
                <a:rPr lang="en-US" sz="700" dirty="0">
                  <a:latin typeface="Arial" panose="020B0604020202020204" pitchFamily="34" charset="0"/>
                  <a:cs typeface="Arial" panose="020B0604020202020204" pitchFamily="34" charset="0"/>
                </a:rPr>
                <a:t>05/05/20 – Wind-Generated</a:t>
              </a:r>
            </a:p>
          </p:txBody>
        </p:sp>
      </p:grpSp>
      <p:cxnSp>
        <p:nvCxnSpPr>
          <p:cNvPr id="109" name="Straight Connector 108">
            <a:extLst>
              <a:ext uri="{FF2B5EF4-FFF2-40B4-BE49-F238E27FC236}">
                <a16:creationId xmlns:a16="http://schemas.microsoft.com/office/drawing/2014/main" id="{0BD107B3-D058-4825-8A2B-B5399F456170}"/>
              </a:ext>
            </a:extLst>
          </p:cNvPr>
          <p:cNvCxnSpPr>
            <a:cxnSpLocks/>
          </p:cNvCxnSpPr>
          <p:nvPr/>
        </p:nvCxnSpPr>
        <p:spPr>
          <a:xfrm flipH="1">
            <a:off x="2487532" y="3945987"/>
            <a:ext cx="747385" cy="639591"/>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3C2782A3-A8E7-4987-B89E-50D8760D1ADF}"/>
              </a:ext>
            </a:extLst>
          </p:cNvPr>
          <p:cNvGrpSpPr>
            <a:grpSpLocks noChangeAspect="1"/>
          </p:cNvGrpSpPr>
          <p:nvPr/>
        </p:nvGrpSpPr>
        <p:grpSpPr>
          <a:xfrm>
            <a:off x="3180106" y="3209925"/>
            <a:ext cx="1145761" cy="1548324"/>
            <a:chOff x="8470281" y="1793084"/>
            <a:chExt cx="1945729" cy="2629359"/>
          </a:xfrm>
          <a:effectLst>
            <a:outerShdw blurRad="50800" dist="38100" dir="2700000" algn="ctr" rotWithShape="0">
              <a:schemeClr val="tx1">
                <a:alpha val="63000"/>
              </a:schemeClr>
            </a:outerShdw>
          </a:effectLst>
        </p:grpSpPr>
        <p:pic>
          <p:nvPicPr>
            <p:cNvPr id="111" name="Picture 110">
              <a:extLst>
                <a:ext uri="{FF2B5EF4-FFF2-40B4-BE49-F238E27FC236}">
                  <a16:creationId xmlns:a16="http://schemas.microsoft.com/office/drawing/2014/main" id="{7C267AEA-B340-4ED3-9A81-9CED539E72A0}"/>
                </a:ext>
              </a:extLst>
            </p:cNvPr>
            <p:cNvPicPr>
              <a:picLocks noChangeAspect="1"/>
            </p:cNvPicPr>
            <p:nvPr/>
          </p:nvPicPr>
          <p:blipFill>
            <a:blip r:embed="rId6"/>
            <a:stretch>
              <a:fillRect/>
            </a:stretch>
          </p:blipFill>
          <p:spPr>
            <a:xfrm>
              <a:off x="8477058" y="1793084"/>
              <a:ext cx="1938952" cy="2629359"/>
            </a:xfrm>
            <a:prstGeom prst="rect">
              <a:avLst/>
            </a:prstGeom>
            <a:ln w="15875">
              <a:solidFill>
                <a:schemeClr val="tx1"/>
              </a:solidFill>
            </a:ln>
          </p:spPr>
        </p:pic>
        <p:sp>
          <p:nvSpPr>
            <p:cNvPr id="112" name="TextBox 111">
              <a:extLst>
                <a:ext uri="{FF2B5EF4-FFF2-40B4-BE49-F238E27FC236}">
                  <a16:creationId xmlns:a16="http://schemas.microsoft.com/office/drawing/2014/main" id="{7239B50F-B17B-4698-81A1-20C41547EB9E}"/>
                </a:ext>
              </a:extLst>
            </p:cNvPr>
            <p:cNvSpPr txBox="1"/>
            <p:nvPr/>
          </p:nvSpPr>
          <p:spPr>
            <a:xfrm>
              <a:off x="8470281" y="3914854"/>
              <a:ext cx="1938951" cy="505021"/>
            </a:xfrm>
            <a:prstGeom prst="rect">
              <a:avLst/>
            </a:prstGeom>
            <a:solidFill>
              <a:sysClr val="window" lastClr="FFFFFF">
                <a:alpha val="59000"/>
              </a:sysClr>
            </a:solidFill>
          </p:spPr>
          <p:txBody>
            <a:bodyPr wrap="square" rtlCol="0">
              <a:spAutoFit/>
            </a:bodyPr>
            <a:lstStyle/>
            <a:p>
              <a:r>
                <a:rPr lang="en-US" sz="700" dirty="0">
                  <a:latin typeface="Arial" panose="020B0604020202020204" pitchFamily="34" charset="0"/>
                  <a:cs typeface="Arial" panose="020B0604020202020204" pitchFamily="34" charset="0"/>
                </a:rPr>
                <a:t>4/23/20 </a:t>
              </a:r>
            </a:p>
            <a:p>
              <a:r>
                <a:rPr lang="en-US" sz="700" dirty="0">
                  <a:latin typeface="Arial" panose="020B0604020202020204" pitchFamily="34" charset="0"/>
                  <a:cs typeface="Arial" panose="020B0604020202020204" pitchFamily="34" charset="0"/>
                </a:rPr>
                <a:t>Wind-Generated</a:t>
              </a:r>
            </a:p>
          </p:txBody>
        </p:sp>
      </p:grpSp>
      <p:pic>
        <p:nvPicPr>
          <p:cNvPr id="68" name="Picture 2">
            <a:extLst>
              <a:ext uri="{FF2B5EF4-FFF2-40B4-BE49-F238E27FC236}">
                <a16:creationId xmlns:a16="http://schemas.microsoft.com/office/drawing/2014/main" id="{668AE1C2-D44C-4F2D-BD5C-53BF0B8D6C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233" t="16920" b="24998"/>
          <a:stretch/>
        </p:blipFill>
        <p:spPr bwMode="auto">
          <a:xfrm>
            <a:off x="9664922" y="5175532"/>
            <a:ext cx="2254450" cy="1447837"/>
          </a:xfrm>
          <a:prstGeom prst="rect">
            <a:avLst/>
          </a:prstGeom>
          <a:noFill/>
          <a:ln w="15875">
            <a:solidFill>
              <a:schemeClr val="tx1"/>
            </a:solidFill>
          </a:ln>
          <a:effectLst>
            <a:outerShdw blurRad="38100" dist="50800" dir="2700000" algn="ctr" rotWithShape="0">
              <a:schemeClr val="tx1">
                <a:alpha val="63000"/>
              </a:schemeClr>
            </a:outerShdw>
          </a:effectLst>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8CA6C8A3-64EB-4B67-8AA9-91DBE6609B40}"/>
              </a:ext>
            </a:extLst>
          </p:cNvPr>
          <p:cNvPicPr>
            <a:picLocks noChangeAspect="1"/>
          </p:cNvPicPr>
          <p:nvPr/>
        </p:nvPicPr>
        <p:blipFill rotWithShape="1">
          <a:blip r:embed="rId6"/>
          <a:srcRect l="21162" t="17959" r="21579" b="24996"/>
          <a:stretch/>
        </p:blipFill>
        <p:spPr>
          <a:xfrm>
            <a:off x="7990048" y="4210517"/>
            <a:ext cx="1513452" cy="2044687"/>
          </a:xfrm>
          <a:prstGeom prst="rect">
            <a:avLst/>
          </a:prstGeom>
          <a:ln w="15875">
            <a:solidFill>
              <a:schemeClr val="tx1"/>
            </a:solidFill>
          </a:ln>
        </p:spPr>
      </p:pic>
      <p:sp>
        <p:nvSpPr>
          <p:cNvPr id="73" name="TextBox 72">
            <a:extLst>
              <a:ext uri="{FF2B5EF4-FFF2-40B4-BE49-F238E27FC236}">
                <a16:creationId xmlns:a16="http://schemas.microsoft.com/office/drawing/2014/main" id="{28D5011F-5C7B-4AB0-85AD-F7580775DDD6}"/>
              </a:ext>
            </a:extLst>
          </p:cNvPr>
          <p:cNvSpPr txBox="1"/>
          <p:nvPr/>
        </p:nvSpPr>
        <p:spPr>
          <a:xfrm>
            <a:off x="4577199" y="1114617"/>
            <a:ext cx="2053180" cy="2838990"/>
          </a:xfrm>
          <a:prstGeom prst="rect">
            <a:avLst/>
          </a:prstGeom>
          <a:noFill/>
          <a:ln w="34925">
            <a:solidFill>
              <a:srgbClr val="00B0F0"/>
            </a:solidFill>
          </a:ln>
        </p:spPr>
        <p:txBody>
          <a:bodyPr wrap="square" lIns="78964" tIns="39482" rIns="78964" bIns="39482">
            <a:noAutofit/>
          </a:bodyPr>
          <a:lstStyle/>
          <a:p>
            <a:pPr lvl="0" algn="ctr" defTabSz="2978044">
              <a:defRPr/>
            </a:pPr>
            <a:r>
              <a:rPr lang="en-US" sz="1300" b="1" u="sng" dirty="0">
                <a:latin typeface="Arial" panose="020B0604020202020204" pitchFamily="34" charset="0"/>
                <a:cs typeface="Arial" panose="020B0604020202020204" pitchFamily="34" charset="0"/>
              </a:rPr>
              <a:t>Findings: PFOS Results</a:t>
            </a:r>
          </a:p>
          <a:p>
            <a:pPr lvl="0" algn="ctr" defTabSz="2978044">
              <a:defRPr/>
            </a:pPr>
            <a:endParaRPr lang="en-US" sz="600" b="1" u="sng" dirty="0">
              <a:latin typeface="Arial" panose="020B0604020202020204" pitchFamily="34" charset="0"/>
              <a:cs typeface="Arial" panose="020B0604020202020204" pitchFamily="34" charset="0"/>
            </a:endParaRPr>
          </a:p>
          <a:p>
            <a:pPr algn="ctr" defTabSz="2978044">
              <a:defRPr/>
            </a:pPr>
            <a:r>
              <a:rPr lang="en-US" sz="1200" dirty="0">
                <a:latin typeface="Arial" panose="020B0604020202020204" pitchFamily="34" charset="0"/>
                <a:cs typeface="Arial" panose="020B0604020202020204" pitchFamily="34" charset="0"/>
              </a:rPr>
              <a:t>Site-wide, the foam sample from Sunfish Lake (EP25) had the lowest PFOS concentration, while PFOS concentrations in foam from Lake Elmo were among the higher samples. </a:t>
            </a:r>
          </a:p>
          <a:p>
            <a:pPr algn="ctr" defTabSz="2978044">
              <a:defRPr/>
            </a:pPr>
            <a:endParaRPr lang="en-US" sz="400" dirty="0">
              <a:latin typeface="Arial" panose="020B0604020202020204" pitchFamily="34" charset="0"/>
              <a:cs typeface="Arial" panose="020B0604020202020204" pitchFamily="34" charset="0"/>
            </a:endParaRPr>
          </a:p>
          <a:p>
            <a:pPr algn="ctr" defTabSz="2978044">
              <a:defRPr/>
            </a:pPr>
            <a:r>
              <a:rPr lang="en-US" sz="1200" dirty="0">
                <a:latin typeface="Arial" panose="020B0604020202020204" pitchFamily="34" charset="0"/>
                <a:cs typeface="Arial" panose="020B0604020202020204" pitchFamily="34" charset="0"/>
              </a:rPr>
              <a:t>As in other segments in the corridor, PFOS concentrations in foam sampled from the same location can vary in magnitude. </a:t>
            </a:r>
          </a:p>
        </p:txBody>
      </p:sp>
      <p:sp>
        <p:nvSpPr>
          <p:cNvPr id="4" name="Rectangle 3">
            <a:extLst>
              <a:ext uri="{FF2B5EF4-FFF2-40B4-BE49-F238E27FC236}">
                <a16:creationId xmlns:a16="http://schemas.microsoft.com/office/drawing/2014/main" id="{80908208-3449-4F98-8578-349BBA9F5555}"/>
              </a:ext>
            </a:extLst>
          </p:cNvPr>
          <p:cNvSpPr/>
          <p:nvPr/>
        </p:nvSpPr>
        <p:spPr>
          <a:xfrm>
            <a:off x="4640210" y="4136412"/>
            <a:ext cx="7399120" cy="2603507"/>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87A108A4-4BA9-40FB-91C0-089481A4FE1C}"/>
              </a:ext>
            </a:extLst>
          </p:cNvPr>
          <p:cNvGrpSpPr/>
          <p:nvPr/>
        </p:nvGrpSpPr>
        <p:grpSpPr>
          <a:xfrm>
            <a:off x="6353513" y="1099657"/>
            <a:ext cx="5311359" cy="3294124"/>
            <a:chOff x="1" y="0"/>
            <a:chExt cx="8557557" cy="4825437"/>
          </a:xfrm>
        </p:grpSpPr>
        <p:grpSp>
          <p:nvGrpSpPr>
            <p:cNvPr id="78" name="Group 77">
              <a:extLst>
                <a:ext uri="{FF2B5EF4-FFF2-40B4-BE49-F238E27FC236}">
                  <a16:creationId xmlns:a16="http://schemas.microsoft.com/office/drawing/2014/main" id="{514A23DB-A005-48B4-8116-ECE879BBD39E}"/>
                </a:ext>
              </a:extLst>
            </p:cNvPr>
            <p:cNvGrpSpPr/>
            <p:nvPr/>
          </p:nvGrpSpPr>
          <p:grpSpPr>
            <a:xfrm>
              <a:off x="1" y="0"/>
              <a:ext cx="8557557" cy="4825437"/>
              <a:chOff x="1" y="0"/>
              <a:chExt cx="8540749" cy="4689475"/>
            </a:xfrm>
          </p:grpSpPr>
          <p:graphicFrame>
            <p:nvGraphicFramePr>
              <p:cNvPr id="80" name="Chart 79">
                <a:extLst>
                  <a:ext uri="{FF2B5EF4-FFF2-40B4-BE49-F238E27FC236}">
                    <a16:creationId xmlns:a16="http://schemas.microsoft.com/office/drawing/2014/main" id="{405B6785-010D-4E07-9672-506353F479A4}"/>
                  </a:ext>
                </a:extLst>
              </p:cNvPr>
              <p:cNvGraphicFramePr>
                <a:graphicFrameLocks/>
              </p:cNvGraphicFramePr>
              <p:nvPr>
                <p:extLst>
                  <p:ext uri="{D42A27DB-BD31-4B8C-83A1-F6EECF244321}">
                    <p14:modId xmlns:p14="http://schemas.microsoft.com/office/powerpoint/2010/main" val="1438794779"/>
                  </p:ext>
                </p:extLst>
              </p:nvPr>
            </p:nvGraphicFramePr>
            <p:xfrm>
              <a:off x="1" y="0"/>
              <a:ext cx="8540749" cy="4689475"/>
            </p:xfrm>
            <a:graphic>
              <a:graphicData uri="http://schemas.openxmlformats.org/drawingml/2006/chart">
                <c:chart xmlns:c="http://schemas.openxmlformats.org/drawingml/2006/chart" xmlns:r="http://schemas.openxmlformats.org/officeDocument/2006/relationships" r:id="rId7"/>
              </a:graphicData>
            </a:graphic>
          </p:graphicFrame>
          <p:cxnSp>
            <p:nvCxnSpPr>
              <p:cNvPr id="81" name="Straight Connector 80">
                <a:extLst>
                  <a:ext uri="{FF2B5EF4-FFF2-40B4-BE49-F238E27FC236}">
                    <a16:creationId xmlns:a16="http://schemas.microsoft.com/office/drawing/2014/main" id="{10190B1D-B06E-4133-B5AA-FCB59F188379}"/>
                  </a:ext>
                </a:extLst>
              </p:cNvPr>
              <p:cNvCxnSpPr>
                <a:cxnSpLocks/>
              </p:cNvCxnSpPr>
              <p:nvPr/>
            </p:nvCxnSpPr>
            <p:spPr>
              <a:xfrm>
                <a:off x="5204849" y="835800"/>
                <a:ext cx="0" cy="2961799"/>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2" name="TextBox 38">
                <a:extLst>
                  <a:ext uri="{FF2B5EF4-FFF2-40B4-BE49-F238E27FC236}">
                    <a16:creationId xmlns:a16="http://schemas.microsoft.com/office/drawing/2014/main" id="{336EA60A-CE23-4752-8A47-7166BAF2FAA6}"/>
                  </a:ext>
                </a:extLst>
              </p:cNvPr>
              <p:cNvSpPr txBox="1"/>
              <p:nvPr/>
            </p:nvSpPr>
            <p:spPr>
              <a:xfrm>
                <a:off x="1400296" y="3740663"/>
                <a:ext cx="1912046" cy="37437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900" b="1" dirty="0">
                    <a:solidFill>
                      <a:schemeClr val="bg2">
                        <a:lumMod val="50000"/>
                      </a:schemeClr>
                    </a:solidFill>
                  </a:rPr>
                  <a:t>EP21-Boat</a:t>
                </a:r>
                <a:r>
                  <a:rPr lang="en-US" sz="900" b="1" baseline="0" dirty="0">
                    <a:solidFill>
                      <a:schemeClr val="bg2">
                        <a:lumMod val="50000"/>
                      </a:schemeClr>
                    </a:solidFill>
                  </a:rPr>
                  <a:t> Launch</a:t>
                </a:r>
                <a:endParaRPr lang="en-US" sz="900" b="1" dirty="0">
                  <a:solidFill>
                    <a:schemeClr val="bg2">
                      <a:lumMod val="50000"/>
                    </a:schemeClr>
                  </a:solidFill>
                </a:endParaRPr>
              </a:p>
            </p:txBody>
          </p:sp>
          <p:sp>
            <p:nvSpPr>
              <p:cNvPr id="83" name="TextBox 39">
                <a:extLst>
                  <a:ext uri="{FF2B5EF4-FFF2-40B4-BE49-F238E27FC236}">
                    <a16:creationId xmlns:a16="http://schemas.microsoft.com/office/drawing/2014/main" id="{4383CA9E-C455-4E3D-8B76-7270D97D2976}"/>
                  </a:ext>
                </a:extLst>
              </p:cNvPr>
              <p:cNvSpPr txBox="1"/>
              <p:nvPr/>
            </p:nvSpPr>
            <p:spPr>
              <a:xfrm>
                <a:off x="3423064" y="3731918"/>
                <a:ext cx="2052983" cy="37437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900" b="1" dirty="0">
                    <a:solidFill>
                      <a:schemeClr val="bg2">
                        <a:lumMod val="50000"/>
                      </a:schemeClr>
                    </a:solidFill>
                  </a:rPr>
                  <a:t>EP21-Canoe Launch</a:t>
                </a:r>
              </a:p>
            </p:txBody>
          </p:sp>
        </p:grpSp>
        <p:sp>
          <p:nvSpPr>
            <p:cNvPr id="79" name="TextBox 52">
              <a:extLst>
                <a:ext uri="{FF2B5EF4-FFF2-40B4-BE49-F238E27FC236}">
                  <a16:creationId xmlns:a16="http://schemas.microsoft.com/office/drawing/2014/main" id="{001170D2-7ECA-4930-918E-7A702A945DB1}"/>
                </a:ext>
              </a:extLst>
            </p:cNvPr>
            <p:cNvSpPr txBox="1"/>
            <p:nvPr/>
          </p:nvSpPr>
          <p:spPr>
            <a:xfrm>
              <a:off x="5940874" y="3841448"/>
              <a:ext cx="655499" cy="42377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900" b="1">
                  <a:solidFill>
                    <a:schemeClr val="bg2">
                      <a:lumMod val="50000"/>
                    </a:schemeClr>
                  </a:solidFill>
                </a:rPr>
                <a:t>EP25</a:t>
              </a:r>
            </a:p>
          </p:txBody>
        </p:sp>
      </p:grpSp>
      <p:sp>
        <p:nvSpPr>
          <p:cNvPr id="5" name="TextBox 4">
            <a:extLst>
              <a:ext uri="{FF2B5EF4-FFF2-40B4-BE49-F238E27FC236}">
                <a16:creationId xmlns:a16="http://schemas.microsoft.com/office/drawing/2014/main" id="{5016EF42-BC56-425C-B920-E5F6475E033A}"/>
              </a:ext>
            </a:extLst>
          </p:cNvPr>
          <p:cNvSpPr txBox="1"/>
          <p:nvPr/>
        </p:nvSpPr>
        <p:spPr>
          <a:xfrm>
            <a:off x="9661472" y="4461000"/>
            <a:ext cx="2160656"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Lake Elmo Foam Types</a:t>
            </a:r>
          </a:p>
        </p:txBody>
      </p:sp>
      <p:sp>
        <p:nvSpPr>
          <p:cNvPr id="86" name="TextBox 85">
            <a:extLst>
              <a:ext uri="{FF2B5EF4-FFF2-40B4-BE49-F238E27FC236}">
                <a16:creationId xmlns:a16="http://schemas.microsoft.com/office/drawing/2014/main" id="{4F1F453D-646D-4423-9D69-E7E577F11493}"/>
              </a:ext>
            </a:extLst>
          </p:cNvPr>
          <p:cNvSpPr txBox="1"/>
          <p:nvPr/>
        </p:nvSpPr>
        <p:spPr>
          <a:xfrm>
            <a:off x="7989568" y="4207413"/>
            <a:ext cx="1513452" cy="369332"/>
          </a:xfrm>
          <a:prstGeom prst="rect">
            <a:avLst/>
          </a:prstGeom>
          <a:solidFill>
            <a:sysClr val="window" lastClr="FFFFFF">
              <a:alpha val="59000"/>
            </a:sysClr>
          </a:solidFill>
        </p:spPr>
        <p:txBody>
          <a:bodyPr wrap="square" rtlCol="0">
            <a:spAutoFit/>
          </a:bodyPr>
          <a:lstStyle/>
          <a:p>
            <a:r>
              <a:rPr lang="en-US" sz="900" b="1" dirty="0">
                <a:latin typeface="Arial" panose="020B0604020202020204" pitchFamily="34" charset="0"/>
                <a:cs typeface="Arial" panose="020B0604020202020204" pitchFamily="34" charset="0"/>
              </a:rPr>
              <a:t>Thin Foam Along Shoreline</a:t>
            </a:r>
          </a:p>
        </p:txBody>
      </p:sp>
      <p:sp>
        <p:nvSpPr>
          <p:cNvPr id="87" name="TextBox 86">
            <a:extLst>
              <a:ext uri="{FF2B5EF4-FFF2-40B4-BE49-F238E27FC236}">
                <a16:creationId xmlns:a16="http://schemas.microsoft.com/office/drawing/2014/main" id="{3966988F-D5A7-41B4-8E3D-9BB5691E4CA7}"/>
              </a:ext>
            </a:extLst>
          </p:cNvPr>
          <p:cNvSpPr txBox="1"/>
          <p:nvPr/>
        </p:nvSpPr>
        <p:spPr>
          <a:xfrm>
            <a:off x="9661472" y="5167303"/>
            <a:ext cx="2126668" cy="230832"/>
          </a:xfrm>
          <a:prstGeom prst="rect">
            <a:avLst/>
          </a:prstGeom>
          <a:solidFill>
            <a:sysClr val="window" lastClr="FFFFFF">
              <a:alpha val="59000"/>
            </a:sysClr>
          </a:solidFill>
        </p:spPr>
        <p:txBody>
          <a:bodyPr wrap="square" rtlCol="0">
            <a:spAutoFit/>
          </a:bodyPr>
          <a:lstStyle/>
          <a:p>
            <a:r>
              <a:rPr lang="en-US" sz="900" b="1" dirty="0">
                <a:latin typeface="Arial" panose="020B0604020202020204" pitchFamily="34" charset="0"/>
                <a:cs typeface="Arial" panose="020B0604020202020204" pitchFamily="34" charset="0"/>
              </a:rPr>
              <a:t>Fluffy Foam Piled Under Dock</a:t>
            </a:r>
          </a:p>
        </p:txBody>
      </p:sp>
      <p:sp>
        <p:nvSpPr>
          <p:cNvPr id="6" name="TextBox 5">
            <a:extLst>
              <a:ext uri="{FF2B5EF4-FFF2-40B4-BE49-F238E27FC236}">
                <a16:creationId xmlns:a16="http://schemas.microsoft.com/office/drawing/2014/main" id="{4FED9174-5512-42E3-ADED-ECA00E55FFCC}"/>
              </a:ext>
            </a:extLst>
          </p:cNvPr>
          <p:cNvSpPr txBox="1"/>
          <p:nvPr/>
        </p:nvSpPr>
        <p:spPr>
          <a:xfrm>
            <a:off x="7940823" y="6031205"/>
            <a:ext cx="1068369" cy="276999"/>
          </a:xfrm>
          <a:prstGeom prst="rect">
            <a:avLst/>
          </a:prstGeom>
          <a:noFill/>
        </p:spPr>
        <p:txBody>
          <a:bodyPr wrap="none" rtlCol="0">
            <a:spAutoFit/>
          </a:bodyPr>
          <a:lstStyle/>
          <a:p>
            <a:r>
              <a:rPr lang="en-US" sz="1200" b="1" dirty="0">
                <a:solidFill>
                  <a:srgbClr val="ED7D31"/>
                </a:solidFill>
                <a:effectLst>
                  <a:glow rad="50800">
                    <a:schemeClr val="bg1"/>
                  </a:glow>
                </a:effectLst>
              </a:rPr>
              <a:t>216 ppb PFOS</a:t>
            </a:r>
          </a:p>
        </p:txBody>
      </p:sp>
      <p:sp>
        <p:nvSpPr>
          <p:cNvPr id="98" name="TextBox 97">
            <a:extLst>
              <a:ext uri="{FF2B5EF4-FFF2-40B4-BE49-F238E27FC236}">
                <a16:creationId xmlns:a16="http://schemas.microsoft.com/office/drawing/2014/main" id="{5D370DBF-35D6-4933-8EF6-64C4D11FFF60}"/>
              </a:ext>
            </a:extLst>
          </p:cNvPr>
          <p:cNvSpPr txBox="1"/>
          <p:nvPr/>
        </p:nvSpPr>
        <p:spPr>
          <a:xfrm>
            <a:off x="10908505" y="6377424"/>
            <a:ext cx="1068369" cy="276999"/>
          </a:xfrm>
          <a:prstGeom prst="rect">
            <a:avLst/>
          </a:prstGeom>
          <a:noFill/>
        </p:spPr>
        <p:txBody>
          <a:bodyPr wrap="none" rtlCol="0">
            <a:spAutoFit/>
          </a:bodyPr>
          <a:lstStyle/>
          <a:p>
            <a:r>
              <a:rPr lang="en-US" sz="1200" b="1" dirty="0">
                <a:solidFill>
                  <a:srgbClr val="ED7D31"/>
                </a:solidFill>
                <a:effectLst>
                  <a:glow rad="50800">
                    <a:schemeClr val="bg1"/>
                  </a:glow>
                </a:effectLst>
              </a:rPr>
              <a:t>904 ppb PFOS</a:t>
            </a:r>
          </a:p>
        </p:txBody>
      </p:sp>
      <p:sp>
        <p:nvSpPr>
          <p:cNvPr id="52" name="Rounded Rectangle 5">
            <a:extLst>
              <a:ext uri="{FF2B5EF4-FFF2-40B4-BE49-F238E27FC236}">
                <a16:creationId xmlns:a16="http://schemas.microsoft.com/office/drawing/2014/main" id="{1FFA9D2F-B6AD-4616-8017-6CE0AAE18AA8}"/>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DE18014B-EB6F-424E-B5C7-067E9F8B4C3B}"/>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5</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901597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DA686D4D511747B89C610CF01B25D3" ma:contentTypeVersion="18" ma:contentTypeDescription="Create a new document." ma:contentTypeScope="" ma:versionID="1f1d652e42f0d94eb5491142927e0689">
  <xsd:schema xmlns:xsd="http://www.w3.org/2001/XMLSchema" xmlns:xs="http://www.w3.org/2001/XMLSchema" xmlns:p="http://schemas.microsoft.com/office/2006/metadata/properties" xmlns:ns2="cb77c730-e1f1-4655-b43e-6765c0f428e9" xmlns:ns3="fc53ae06-0e09-43a8-a450-916a613a01e1" targetNamespace="http://schemas.microsoft.com/office/2006/metadata/properties" ma:root="true" ma:fieldsID="2a1f186624421b67634d8cfd210bce5b" ns2:_="" ns3:_="">
    <xsd:import namespace="cb77c730-e1f1-4655-b43e-6765c0f428e9"/>
    <xsd:import namespace="fc53ae06-0e09-43a8-a450-916a613a01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7c730-e1f1-4655-b43e-6765c0f42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166aa50-2606-4bee-b14b-7e98c91f201a"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53ae06-0e09-43a8-a450-916a613a01e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32790bf-0744-4274-a0cf-881cf38c5d8c}" ma:internalName="TaxCatchAll" ma:showField="CatchAllData" ma:web="fc53ae06-0e09-43a8-a450-916a613a01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53ae06-0e09-43a8-a450-916a613a01e1" xsi:nil="true"/>
    <lcf76f155ced4ddcb4097134ff3c332f xmlns="cb77c730-e1f1-4655-b43e-6765c0f428e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BA95F4-9738-4605-A8EF-A96F1FD332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77c730-e1f1-4655-b43e-6765c0f428e9"/>
    <ds:schemaRef ds:uri="fc53ae06-0e09-43a8-a450-916a613a01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C0E16A-5C5F-4992-9145-6CD43B362E4B}">
  <ds:schemaRefs>
    <ds:schemaRef ds:uri="http://purl.org/dc/terms/"/>
    <ds:schemaRef ds:uri="http://schemas.microsoft.com/office/2006/metadata/properties"/>
    <ds:schemaRef ds:uri="fc53ae06-0e09-43a8-a450-916a613a01e1"/>
    <ds:schemaRef ds:uri="http://schemas.microsoft.com/office/2006/documentManagement/types"/>
    <ds:schemaRef ds:uri="cb77c730-e1f1-4655-b43e-6765c0f428e9"/>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F681F15-B775-4F95-9608-111DAA608A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40365</TotalTime>
  <Words>4344</Words>
  <Application>Microsoft Office PowerPoint</Application>
  <PresentationFormat>Widescreen</PresentationFormat>
  <Paragraphs>539</Paragraphs>
  <Slides>16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Segment 5 | Project 1007 Minnesota Pollution Control Agency</vt:lpstr>
      <vt:lpstr>Segment 5 | Project 1007 Minnesota Pollution Control Agency</vt:lpstr>
      <vt:lpstr>Segment 5 | Project 1007 Minnesota Pollution Control Agency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Temme, Hanna</dc:creator>
  <cp:lastModifiedBy>Bock, Katy (MPCA)</cp:lastModifiedBy>
  <cp:revision>465</cp:revision>
  <dcterms:created xsi:type="dcterms:W3CDTF">2021-05-07T19:31:33Z</dcterms:created>
  <dcterms:modified xsi:type="dcterms:W3CDTF">2025-07-09T18:16:09Z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0x01010088DA686D4D511747B89C610CF01B25D3</vt:lpwstr>
  </property>
  <property fmtid="{D5CDD505-2E9C-101B-9397-08002B2CF9AE}" pid="3" name="MediaServiceImageTags">
    <vt:lpwstr/>
  </property>
</Properties>
</file>