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3.xml" ContentType="application/vnd.openxmlformats-officedocument.themeOverr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4.xml" ContentType="application/vnd.openxmlformats-officedocument.themeOverr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5.xml" ContentType="application/vnd.openxmlformats-officedocument.themeOverride+xml"/>
  <Override PartName="/ppt/charts/chart16.xml" ContentType="application/vnd.openxmlformats-officedocument.drawingml.chart+xml"/>
  <Override PartName="/ppt/theme/themeOverride16.xml" ContentType="application/vnd.openxmlformats-officedocument.themeOverrid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7.xml" ContentType="application/vnd.openxmlformats-officedocument.themeOverrid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8.xml" ContentType="application/vnd.openxmlformats-officedocument.themeOverrid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9.xml" ContentType="application/vnd.openxmlformats-officedocument.themeOverrid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3.xml" ContentType="application/vnd.openxmlformats-officedocument.presentationml.notesSlid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4.xml" ContentType="application/vnd.openxmlformats-officedocument.presentationml.notesSlide+xml"/>
  <Override PartName="/ppt/charts/chart24.xml" ContentType="application/vnd.openxmlformats-officedocument.drawingml.chart+xml"/>
  <Override PartName="/ppt/theme/themeOverride20.xml" ContentType="application/vnd.openxmlformats-officedocument.themeOverride+xml"/>
  <Override PartName="/ppt/charts/chart25.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1.xml" ContentType="application/vnd.openxmlformats-officedocument.themeOverride+xml"/>
  <Override PartName="/ppt/charts/chart26.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2.xml" ContentType="application/vnd.openxmlformats-officedocument.themeOverride+xml"/>
  <Override PartName="/ppt/charts/chart27.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3.xml" ContentType="application/vnd.openxmlformats-officedocument.themeOverride+xml"/>
  <Override PartName="/ppt/charts/chart28.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4.xml" ContentType="application/vnd.openxmlformats-officedocument.themeOverride+xml"/>
  <Override PartName="/ppt/charts/chart29.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5.xml" ContentType="application/vnd.openxmlformats-officedocument.themeOverride+xml"/>
  <Override PartName="/ppt/charts/chart30.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26.xml" ContentType="application/vnd.openxmlformats-officedocument.themeOverride+xml"/>
  <Override PartName="/ppt/charts/chart31.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27.xml" ContentType="application/vnd.openxmlformats-officedocument.themeOverride+xml"/>
  <Override PartName="/ppt/charts/chart32.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28.xml" ContentType="application/vnd.openxmlformats-officedocument.themeOverride+xml"/>
  <Override PartName="/ppt/charts/chart33.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29.xml" ContentType="application/vnd.openxmlformats-officedocument.themeOverride+xml"/>
  <Override PartName="/ppt/charts/chart34.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30.xml" ContentType="application/vnd.openxmlformats-officedocument.themeOverride+xml"/>
  <Override PartName="/ppt/charts/chart35.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31.xml" ContentType="application/vnd.openxmlformats-officedocument.themeOverride+xml"/>
  <Override PartName="/ppt/charts/chart36.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32.xml" ContentType="application/vnd.openxmlformats-officedocument.themeOverride+xml"/>
  <Override PartName="/ppt/charts/chart37.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33.xml" ContentType="application/vnd.openxmlformats-officedocument.themeOverride+xml"/>
  <Override PartName="/ppt/charts/chart38.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34.xml" ContentType="application/vnd.openxmlformats-officedocument.themeOverride+xml"/>
  <Override PartName="/ppt/charts/chart39.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40.xml" ContentType="application/vnd.openxmlformats-officedocument.drawingml.chart+xml"/>
  <Override PartName="/ppt/charts/style37.xml" ContentType="application/vnd.ms-office.chartstyle+xml"/>
  <Override PartName="/ppt/charts/colors37.xml" ContentType="application/vnd.ms-office.chartcolorstyle+xml"/>
  <Override PartName="/ppt/theme/themeOverride35.xml" ContentType="application/vnd.openxmlformats-officedocument.themeOverride+xml"/>
  <Override PartName="/ppt/charts/chart41.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36.xml" ContentType="application/vnd.openxmlformats-officedocument.themeOverride+xml"/>
  <Override PartName="/ppt/charts/chart42.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3.xml" ContentType="application/vnd.openxmlformats-officedocument.drawingml.chart+xml"/>
  <Override PartName="/ppt/charts/style40.xml" ContentType="application/vnd.ms-office.chartstyle+xml"/>
  <Override PartName="/ppt/charts/colors40.xml" ContentType="application/vnd.ms-office.chartcolorstyle+xml"/>
  <Override PartName="/ppt/theme/themeOverride37.xml" ContentType="application/vnd.openxmlformats-officedocument.themeOverride+xml"/>
  <Override PartName="/ppt/charts/chart44.xml" ContentType="application/vnd.openxmlformats-officedocument.drawingml.chart+xml"/>
  <Override PartName="/ppt/charts/style41.xml" ContentType="application/vnd.ms-office.chartstyle+xml"/>
  <Override PartName="/ppt/charts/colors41.xml" ContentType="application/vnd.ms-office.chartcolorstyle+xml"/>
  <Override PartName="/ppt/theme/themeOverride38.xml" ContentType="application/vnd.openxmlformats-officedocument.themeOverride+xml"/>
  <Override PartName="/ppt/charts/chart45.xml" ContentType="application/vnd.openxmlformats-officedocument.drawingml.chart+xml"/>
  <Override PartName="/ppt/charts/style42.xml" ContentType="application/vnd.ms-office.chartstyle+xml"/>
  <Override PartName="/ppt/charts/colors42.xml" ContentType="application/vnd.ms-office.chartcolorstyle+xml"/>
  <Override PartName="/ppt/theme/themeOverride39.xml" ContentType="application/vnd.openxmlformats-officedocument.themeOverride+xml"/>
  <Override PartName="/ppt/charts/chart46.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7.xml" ContentType="application/vnd.openxmlformats-officedocument.drawingml.chart+xml"/>
  <Override PartName="/ppt/charts/style44.xml" ContentType="application/vnd.ms-office.chartstyle+xml"/>
  <Override PartName="/ppt/charts/colors44.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48.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9.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50.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51.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52.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3.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4.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5.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6.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57.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8.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6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6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62.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3.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4.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65.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66.xml" ContentType="application/vnd.openxmlformats-officedocument.drawingml.chart+xml"/>
  <Override PartName="/ppt/charts/chart67.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68.xml" ContentType="application/vnd.openxmlformats-officedocument.drawingml.chart+xml"/>
  <Override PartName="/ppt/charts/style64.xml" ContentType="application/vnd.ms-office.chartstyle+xml"/>
  <Override PartName="/ppt/charts/colors64.xml" ContentType="application/vnd.ms-office.chartcolorstyle+xml"/>
  <Override PartName="/ppt/theme/themeOverride40.xml" ContentType="application/vnd.openxmlformats-officedocument.themeOverride+xml"/>
  <Override PartName="/ppt/charts/chart69.xml" ContentType="application/vnd.openxmlformats-officedocument.drawingml.chart+xml"/>
  <Override PartName="/ppt/charts/style65.xml" ContentType="application/vnd.ms-office.chartstyle+xml"/>
  <Override PartName="/ppt/charts/colors65.xml" ContentType="application/vnd.ms-office.chartcolorstyle+xml"/>
  <Override PartName="/ppt/theme/themeOverride41.xml" ContentType="application/vnd.openxmlformats-officedocument.themeOverride+xml"/>
  <Override PartName="/ppt/charts/chart70.xml" ContentType="application/vnd.openxmlformats-officedocument.drawingml.chart+xml"/>
  <Override PartName="/ppt/theme/themeOverride42.xml" ContentType="application/vnd.openxmlformats-officedocument.themeOverride+xml"/>
  <Override PartName="/ppt/charts/chart71.xml" ContentType="application/vnd.openxmlformats-officedocument.drawingml.chart+xml"/>
  <Override PartName="/ppt/charts/style66.xml" ContentType="application/vnd.ms-office.chartstyle+xml"/>
  <Override PartName="/ppt/charts/colors66.xml" ContentType="application/vnd.ms-office.chartcolorstyle+xml"/>
  <Override PartName="/ppt/theme/themeOverride43.xml" ContentType="application/vnd.openxmlformats-officedocument.themeOverride+xml"/>
  <Override PartName="/ppt/charts/chart72.xml" ContentType="application/vnd.openxmlformats-officedocument.drawingml.chart+xml"/>
  <Override PartName="/ppt/charts/style67.xml" ContentType="application/vnd.ms-office.chartstyle+xml"/>
  <Override PartName="/ppt/charts/colors67.xml" ContentType="application/vnd.ms-office.chartcolorstyle+xml"/>
  <Override PartName="/ppt/theme/themeOverride44.xml" ContentType="application/vnd.openxmlformats-officedocument.themeOverride+xml"/>
  <Override PartName="/ppt/charts/chart73.xml" ContentType="application/vnd.openxmlformats-officedocument.drawingml.chart+xml"/>
  <Override PartName="/ppt/charts/style68.xml" ContentType="application/vnd.ms-office.chartstyle+xml"/>
  <Override PartName="/ppt/charts/colors68.xml" ContentType="application/vnd.ms-office.chartcolorstyle+xml"/>
  <Override PartName="/ppt/theme/themeOverride45.xml" ContentType="application/vnd.openxmlformats-officedocument.themeOverride+xml"/>
  <Override PartName="/ppt/charts/chart74.xml" ContentType="application/vnd.openxmlformats-officedocument.drawingml.chart+xml"/>
  <Override PartName="/ppt/charts/style69.xml" ContentType="application/vnd.ms-office.chartstyle+xml"/>
  <Override PartName="/ppt/charts/colors69.xml" ContentType="application/vnd.ms-office.chartcolorstyle+xml"/>
  <Override PartName="/ppt/theme/themeOverride46.xml" ContentType="application/vnd.openxmlformats-officedocument.themeOverride+xml"/>
  <Override PartName="/ppt/charts/chart75.xml" ContentType="application/vnd.openxmlformats-officedocument.drawingml.chart+xml"/>
  <Override PartName="/ppt/charts/style70.xml" ContentType="application/vnd.ms-office.chartstyle+xml"/>
  <Override PartName="/ppt/charts/colors70.xml" ContentType="application/vnd.ms-office.chartcolorstyle+xml"/>
  <Override PartName="/ppt/theme/themeOverride47.xml" ContentType="application/vnd.openxmlformats-officedocument.themeOverride+xml"/>
  <Override PartName="/ppt/charts/chart76.xml" ContentType="application/vnd.openxmlformats-officedocument.drawingml.chart+xml"/>
  <Override PartName="/ppt/charts/style71.xml" ContentType="application/vnd.ms-office.chartstyle+xml"/>
  <Override PartName="/ppt/charts/colors71.xml" ContentType="application/vnd.ms-office.chartcolorstyle+xml"/>
  <Override PartName="/ppt/theme/themeOverride48.xml" ContentType="application/vnd.openxmlformats-officedocument.themeOverride+xml"/>
  <Override PartName="/ppt/charts/chart77.xml" ContentType="application/vnd.openxmlformats-officedocument.drawingml.chart+xml"/>
  <Override PartName="/ppt/charts/style72.xml" ContentType="application/vnd.ms-office.chartstyle+xml"/>
  <Override PartName="/ppt/charts/colors72.xml" ContentType="application/vnd.ms-office.chartcolorstyle+xml"/>
  <Override PartName="/ppt/theme/themeOverride49.xml" ContentType="application/vnd.openxmlformats-officedocument.themeOverride+xml"/>
  <Override PartName="/ppt/charts/chart78.xml" ContentType="application/vnd.openxmlformats-officedocument.drawingml.chart+xml"/>
  <Override PartName="/ppt/charts/style73.xml" ContentType="application/vnd.ms-office.chartstyle+xml"/>
  <Override PartName="/ppt/charts/colors73.xml" ContentType="application/vnd.ms-office.chartcolorstyle+xml"/>
  <Override PartName="/ppt/theme/themeOverride50.xml" ContentType="application/vnd.openxmlformats-officedocument.themeOverride+xml"/>
  <Override PartName="/ppt/charts/chart79.xml" ContentType="application/vnd.openxmlformats-officedocument.drawingml.chart+xml"/>
  <Override PartName="/ppt/charts/style74.xml" ContentType="application/vnd.ms-office.chartstyle+xml"/>
  <Override PartName="/ppt/charts/colors74.xml" ContentType="application/vnd.ms-office.chartcolorstyle+xml"/>
  <Override PartName="/ppt/theme/themeOverride51.xml" ContentType="application/vnd.openxmlformats-officedocument.themeOverride+xml"/>
  <Override PartName="/ppt/charts/chart80.xml" ContentType="application/vnd.openxmlformats-officedocument.drawingml.chart+xml"/>
  <Override PartName="/ppt/charts/style75.xml" ContentType="application/vnd.ms-office.chartstyle+xml"/>
  <Override PartName="/ppt/charts/colors75.xml" ContentType="application/vnd.ms-office.chartcolorstyle+xml"/>
  <Override PartName="/ppt/theme/themeOverride52.xml" ContentType="application/vnd.openxmlformats-officedocument.themeOverride+xml"/>
  <Override PartName="/ppt/charts/chart81.xml" ContentType="application/vnd.openxmlformats-officedocument.drawingml.chart+xml"/>
  <Override PartName="/ppt/charts/style76.xml" ContentType="application/vnd.ms-office.chartstyle+xml"/>
  <Override PartName="/ppt/charts/colors76.xml" ContentType="application/vnd.ms-office.chartcolorstyle+xml"/>
  <Override PartName="/ppt/theme/themeOverride53.xml" ContentType="application/vnd.openxmlformats-officedocument.themeOverride+xml"/>
  <Override PartName="/ppt/charts/chart82.xml" ContentType="application/vnd.openxmlformats-officedocument.drawingml.chart+xml"/>
  <Override PartName="/ppt/charts/style77.xml" ContentType="application/vnd.ms-office.chartstyle+xml"/>
  <Override PartName="/ppt/charts/colors77.xml" ContentType="application/vnd.ms-office.chartcolorstyle+xml"/>
  <Override PartName="/ppt/theme/themeOverride54.xml" ContentType="application/vnd.openxmlformats-officedocument.themeOverride+xml"/>
  <Override PartName="/ppt/charts/chart83.xml" ContentType="application/vnd.openxmlformats-officedocument.drawingml.chart+xml"/>
  <Override PartName="/ppt/charts/style78.xml" ContentType="application/vnd.ms-office.chartstyle+xml"/>
  <Override PartName="/ppt/charts/colors78.xml" ContentType="application/vnd.ms-office.chartcolorstyle+xml"/>
  <Override PartName="/ppt/theme/themeOverride55.xml" ContentType="application/vnd.openxmlformats-officedocument.themeOverride+xml"/>
  <Override PartName="/ppt/charts/chart84.xml" ContentType="application/vnd.openxmlformats-officedocument.drawingml.chart+xml"/>
  <Override PartName="/ppt/charts/style79.xml" ContentType="application/vnd.ms-office.chartstyle+xml"/>
  <Override PartName="/ppt/charts/colors79.xml" ContentType="application/vnd.ms-office.chartcolorstyle+xml"/>
  <Override PartName="/ppt/theme/themeOverride56.xml" ContentType="application/vnd.openxmlformats-officedocument.themeOverride+xml"/>
  <Override PartName="/ppt/charts/chart85.xml" ContentType="application/vnd.openxmlformats-officedocument.drawingml.chart+xml"/>
  <Override PartName="/ppt/charts/style80.xml" ContentType="application/vnd.ms-office.chartstyle+xml"/>
  <Override PartName="/ppt/charts/colors80.xml" ContentType="application/vnd.ms-office.chartcolorstyle+xml"/>
  <Override PartName="/ppt/theme/themeOverride57.xml" ContentType="application/vnd.openxmlformats-officedocument.themeOverride+xml"/>
  <Override PartName="/ppt/charts/chart86.xml" ContentType="application/vnd.openxmlformats-officedocument.drawingml.chart+xml"/>
  <Override PartName="/ppt/charts/style81.xml" ContentType="application/vnd.ms-office.chartstyle+xml"/>
  <Override PartName="/ppt/charts/colors81.xml" ContentType="application/vnd.ms-office.chartcolorstyle+xml"/>
  <Override PartName="/ppt/theme/themeOverride58.xml" ContentType="application/vnd.openxmlformats-officedocument.themeOverride+xml"/>
  <Override PartName="/ppt/charts/chart87.xml" ContentType="application/vnd.openxmlformats-officedocument.drawingml.chart+xml"/>
  <Override PartName="/ppt/charts/style82.xml" ContentType="application/vnd.ms-office.chartstyle+xml"/>
  <Override PartName="/ppt/charts/colors82.xml" ContentType="application/vnd.ms-office.chartcolorstyle+xml"/>
  <Override PartName="/ppt/theme/themeOverride59.xml" ContentType="application/vnd.openxmlformats-officedocument.themeOverride+xml"/>
  <Override PartName="/ppt/charts/chart88.xml" ContentType="application/vnd.openxmlformats-officedocument.drawingml.chart+xml"/>
  <Override PartName="/ppt/charts/style83.xml" ContentType="application/vnd.ms-office.chartstyle+xml"/>
  <Override PartName="/ppt/charts/colors83.xml" ContentType="application/vnd.ms-office.chartcolorstyle+xml"/>
  <Override PartName="/ppt/theme/themeOverride60.xml" ContentType="application/vnd.openxmlformats-officedocument.themeOverride+xml"/>
  <Override PartName="/ppt/charts/chart89.xml" ContentType="application/vnd.openxmlformats-officedocument.drawingml.chart+xml"/>
  <Override PartName="/ppt/charts/style84.xml" ContentType="application/vnd.ms-office.chartstyle+xml"/>
  <Override PartName="/ppt/charts/colors84.xml" ContentType="application/vnd.ms-office.chartcolorstyle+xml"/>
  <Override PartName="/ppt/theme/themeOverride61.xml" ContentType="application/vnd.openxmlformats-officedocument.themeOverride+xml"/>
  <Override PartName="/ppt/charts/chart90.xml" ContentType="application/vnd.openxmlformats-officedocument.drawingml.chart+xml"/>
  <Override PartName="/ppt/charts/style85.xml" ContentType="application/vnd.ms-office.chartstyle+xml"/>
  <Override PartName="/ppt/charts/colors85.xml" ContentType="application/vnd.ms-office.chartcolorstyle+xml"/>
  <Override PartName="/ppt/theme/themeOverride62.xml" ContentType="application/vnd.openxmlformats-officedocument.themeOverride+xml"/>
  <Override PartName="/ppt/charts/chart91.xml" ContentType="application/vnd.openxmlformats-officedocument.drawingml.chart+xml"/>
  <Override PartName="/ppt/charts/style86.xml" ContentType="application/vnd.ms-office.chartstyle+xml"/>
  <Override PartName="/ppt/charts/colors86.xml" ContentType="application/vnd.ms-office.chartcolorstyle+xml"/>
  <Override PartName="/ppt/theme/themeOverride63.xml" ContentType="application/vnd.openxmlformats-officedocument.themeOverride+xml"/>
  <Override PartName="/ppt/charts/chart92.xml" ContentType="application/vnd.openxmlformats-officedocument.drawingml.chart+xml"/>
  <Override PartName="/ppt/charts/style87.xml" ContentType="application/vnd.ms-office.chartstyle+xml"/>
  <Override PartName="/ppt/charts/colors87.xml" ContentType="application/vnd.ms-office.chartcolorstyle+xml"/>
  <Override PartName="/ppt/theme/themeOverride64.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93.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94.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95.xml" ContentType="application/vnd.openxmlformats-officedocument.drawingml.chart+xml"/>
  <Override PartName="/ppt/charts/style90.xml" ContentType="application/vnd.ms-office.chartstyle+xml"/>
  <Override PartName="/ppt/charts/colors90.xml" ContentType="application/vnd.ms-office.chartcolorstyle+xml"/>
  <Override PartName="/ppt/theme/themeOverride65.xml" ContentType="application/vnd.openxmlformats-officedocument.themeOverride+xml"/>
  <Override PartName="/ppt/charts/chart96.xml" ContentType="application/vnd.openxmlformats-officedocument.drawingml.chart+xml"/>
  <Override PartName="/ppt/charts/style91.xml" ContentType="application/vnd.ms-office.chartstyle+xml"/>
  <Override PartName="/ppt/charts/colors91.xml" ContentType="application/vnd.ms-office.chartcolorstyle+xml"/>
  <Override PartName="/ppt/theme/themeOverride66.xml" ContentType="application/vnd.openxmlformats-officedocument.themeOverride+xml"/>
  <Override PartName="/ppt/charts/chart97.xml" ContentType="application/vnd.openxmlformats-officedocument.drawingml.chart+xml"/>
  <Override PartName="/ppt/charts/style92.xml" ContentType="application/vnd.ms-office.chartstyle+xml"/>
  <Override PartName="/ppt/charts/colors92.xml" ContentType="application/vnd.ms-office.chartcolorstyle+xml"/>
  <Override PartName="/ppt/theme/themeOverride67.xml" ContentType="application/vnd.openxmlformats-officedocument.themeOverride+xml"/>
  <Override PartName="/ppt/charts/chart98.xml" ContentType="application/vnd.openxmlformats-officedocument.drawingml.chart+xml"/>
  <Override PartName="/ppt/charts/style93.xml" ContentType="application/vnd.ms-office.chartstyle+xml"/>
  <Override PartName="/ppt/charts/colors93.xml" ContentType="application/vnd.ms-office.chartcolorstyle+xml"/>
  <Override PartName="/ppt/theme/themeOverride68.xml" ContentType="application/vnd.openxmlformats-officedocument.themeOverride+xml"/>
  <Override PartName="/ppt/charts/chart99.xml" ContentType="application/vnd.openxmlformats-officedocument.drawingml.chart+xml"/>
  <Override PartName="/ppt/charts/style94.xml" ContentType="application/vnd.ms-office.chartstyle+xml"/>
  <Override PartName="/ppt/charts/colors94.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607" r:id="rId5"/>
    <p:sldId id="728" r:id="rId6"/>
    <p:sldId id="714" r:id="rId7"/>
    <p:sldId id="734" r:id="rId8"/>
    <p:sldId id="729" r:id="rId9"/>
    <p:sldId id="730" r:id="rId10"/>
    <p:sldId id="256" r:id="rId11"/>
    <p:sldId id="258" r:id="rId12"/>
    <p:sldId id="731" r:id="rId13"/>
    <p:sldId id="262" r:id="rId14"/>
    <p:sldId id="703" r:id="rId15"/>
    <p:sldId id="732" r:id="rId16"/>
    <p:sldId id="733" r:id="rId17"/>
    <p:sldId id="725" r:id="rId18"/>
    <p:sldId id="724" r:id="rId19"/>
    <p:sldId id="73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nning, Amanda" initials="LA" lastIdx="15" clrIdx="0">
    <p:extLst>
      <p:ext uri="{19B8F6BF-5375-455C-9EA6-DF929625EA0E}">
        <p15:presenceInfo xmlns:p15="http://schemas.microsoft.com/office/powerpoint/2012/main" userId="S::amanda.lanning@aecom.com::f8d2e4c4-14f1-4326-9d1e-d83c7aca2ecb" providerId="AD"/>
      </p:ext>
    </p:extLst>
  </p:cmAuthor>
  <p:cmAuthor id="2" name="Gorski, Al" initials="GA" lastIdx="42" clrIdx="1">
    <p:extLst>
      <p:ext uri="{19B8F6BF-5375-455C-9EA6-DF929625EA0E}">
        <p15:presenceInfo xmlns:p15="http://schemas.microsoft.com/office/powerpoint/2012/main" userId="S::Alan.Gorski@aecom.com::9e739bf3-4048-43a3-8c4c-e263ddc51062" providerId="AD"/>
      </p:ext>
    </p:extLst>
  </p:cmAuthor>
  <p:cmAuthor id="3" name="Higgins, Rebecca (MPCA)" initials="HR(" lastIdx="16" clrIdx="2">
    <p:extLst>
      <p:ext uri="{19B8F6BF-5375-455C-9EA6-DF929625EA0E}">
        <p15:presenceInfo xmlns:p15="http://schemas.microsoft.com/office/powerpoint/2012/main" userId="S-1-5-21-883177862-1410090060-1543857936-16328" providerId="AD"/>
      </p:ext>
    </p:extLst>
  </p:cmAuthor>
  <p:cmAuthor id="4" name="Temme, Hanna" initials="TH" lastIdx="24" clrIdx="3">
    <p:extLst>
      <p:ext uri="{19B8F6BF-5375-455C-9EA6-DF929625EA0E}">
        <p15:presenceInfo xmlns:p15="http://schemas.microsoft.com/office/powerpoint/2012/main" userId="S::hanna.temme@aecom.com::8ccb6cda-2da4-42bf-b556-fc73d37120f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302"/>
    <a:srgbClr val="E52237"/>
    <a:srgbClr val="A33086"/>
    <a:srgbClr val="00B0F0"/>
    <a:srgbClr val="002060"/>
    <a:srgbClr val="FFD100"/>
    <a:srgbClr val="FF7002"/>
    <a:srgbClr val="6AD928"/>
    <a:srgbClr val="FFD300"/>
    <a:srgbClr val="AFAB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107" d="100"/>
          <a:sy n="107" d="100"/>
        </p:scale>
        <p:origin x="38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NULL"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NULL"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NULL"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Book1"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file:///C:\MPCA%201007\Offline%2003%202020\Summary%20Sampling%20Plan%20Vs%20Collected\DataSets\091621\P1007_Groundwater_2021-09-16.xlsx"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NULL"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file:///C:\MPCA%201007\Offline%2003%202020\6-Month%20Investigation%20Report\2021\Segment%204\gw-seg4-pies.xlsx" TargetMode="External"/></Relationships>
</file>

<file path=ppt/charts/_rels/chart16.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6.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NULL" TargetMode="Externa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NULL" TargetMode="Externa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20.xml.rels><?xml version="1.0" encoding="UTF-8" standalone="yes"?>
<Relationships xmlns="http://schemas.openxmlformats.org/package/2006/relationships"><Relationship Id="rId3" Type="http://schemas.openxmlformats.org/officeDocument/2006/relationships/oleObject" Target="file:///C:\Users\hanna.temme\Documents\PFAS\PosterDeliverable\Segment%204\Segment4_groundwater.xlsx" TargetMode="External"/><Relationship Id="rId2" Type="http://schemas.microsoft.com/office/2011/relationships/chartColorStyle" Target="colors18.xml"/><Relationship Id="rId1" Type="http://schemas.microsoft.com/office/2011/relationships/chartStyle" Target="style18.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hanna.temme\Documents\PFAS\PosterDeliverable\Segment%204\Segment4_groundwater.xlsx" TargetMode="External"/><Relationship Id="rId2" Type="http://schemas.microsoft.com/office/2011/relationships/chartColorStyle" Target="colors19.xml"/><Relationship Id="rId1" Type="http://schemas.microsoft.com/office/2011/relationships/chartStyle" Target="style19.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alex.senjem\AppData\Local\Temp\Temp1_OneDrive_1_11-11-2021.zip\seg4-surfacewatergraphs.xlsx" TargetMode="External"/><Relationship Id="rId2" Type="http://schemas.microsoft.com/office/2011/relationships/chartColorStyle" Target="colors20.xml"/><Relationship Id="rId1" Type="http://schemas.microsoft.com/office/2011/relationships/chartStyle" Target="style20.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alex.senjem\AppData\Local\Temp\Temp1_OneDrive_1_11-11-2021.zip\seg4-surfacewatergraphs.xlsx" TargetMode="External"/><Relationship Id="rId2" Type="http://schemas.microsoft.com/office/2011/relationships/chartColorStyle" Target="colors21.xml"/><Relationship Id="rId1" Type="http://schemas.microsoft.com/office/2011/relationships/chartStyle" Target="style21.xml"/></Relationships>
</file>

<file path=ppt/charts/_rels/chart24.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0.xm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oleObject" Target="NULL" TargetMode="Externa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oleObject" Target="NULL" TargetMode="External"/></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oleObject" Target="NULL" TargetMode="External"/></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oleObject" Target="NULL" TargetMode="External"/></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oleObject" Target="NULL"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NULL" TargetMode="Externa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oleObject" Target="NULL" TargetMode="External"/></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oleObject" Target="NULL" TargetMode="External"/></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oleObject" Target="NULL" TargetMode="External"/></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oleObject" Target="NULL" TargetMode="External"/></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oleObject" Target="NULL" TargetMode="External"/></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oleObject" Target="NULL" TargetMode="External"/></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32.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oleObject" Target="NULL" TargetMode="External"/></Relationships>
</file>

<file path=ppt/charts/_rels/chart37.xml.rels><?xml version="1.0" encoding="UTF-8" standalone="yes"?>
<Relationships xmlns="http://schemas.openxmlformats.org/package/2006/relationships"><Relationship Id="rId3" Type="http://schemas.openxmlformats.org/officeDocument/2006/relationships/themeOverride" Target="../theme/themeOverride33.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oleObject" Target="NULL" TargetMode="External"/></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34.xm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oleObject" Target="NULL" TargetMode="External"/></Relationships>
</file>

<file path=ppt/charts/_rels/chart39.xml.rels><?xml version="1.0" encoding="UTF-8" standalone="yes"?>
<Relationships xmlns="http://schemas.openxmlformats.org/package/2006/relationships"><Relationship Id="rId3" Type="http://schemas.openxmlformats.org/officeDocument/2006/relationships/oleObject" Target="file:///C:\Users\hanna.temme\Documents\PFAS\PosterDeliverable\Segment%204\Segment4_surfacewater.xlsx" TargetMode="External"/><Relationship Id="rId2" Type="http://schemas.microsoft.com/office/2011/relationships/chartColorStyle" Target="colors36.xml"/><Relationship Id="rId1" Type="http://schemas.microsoft.com/office/2011/relationships/chartStyle" Target="style36.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NULL" TargetMode="External"/></Relationships>
</file>

<file path=ppt/charts/_rels/chart40.xml.rels><?xml version="1.0" encoding="UTF-8" standalone="yes"?>
<Relationships xmlns="http://schemas.openxmlformats.org/package/2006/relationships"><Relationship Id="rId3" Type="http://schemas.openxmlformats.org/officeDocument/2006/relationships/themeOverride" Target="../theme/themeOverride35.xml"/><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oleObject" Target="NULL" TargetMode="External"/></Relationships>
</file>

<file path=ppt/charts/_rels/chart41.xml.rels><?xml version="1.0" encoding="UTF-8" standalone="yes"?>
<Relationships xmlns="http://schemas.openxmlformats.org/package/2006/relationships"><Relationship Id="rId3" Type="http://schemas.openxmlformats.org/officeDocument/2006/relationships/themeOverride" Target="../theme/themeOverride36.xm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oleObject" Target="file:///C:\MPCA%201007\Offline%2003%202020\6-Month%20Investigation%20Report\2021\Segment%205\SurfaceWater_Segment1%20to%205.xlsx" TargetMode="External"/></Relationships>
</file>

<file path=ppt/charts/_rels/chart42.xml.rels><?xml version="1.0" encoding="UTF-8" standalone="yes"?>
<Relationships xmlns="http://schemas.openxmlformats.org/package/2006/relationships"><Relationship Id="rId3" Type="http://schemas.openxmlformats.org/officeDocument/2006/relationships/oleObject" Target="file:///C:\Users\hanna.temme\Documents\PFAS\PosterDeliverable\Segment%204\Segment4_surfacewater.xlsx" TargetMode="External"/><Relationship Id="rId2" Type="http://schemas.microsoft.com/office/2011/relationships/chartColorStyle" Target="colors39.xml"/><Relationship Id="rId1" Type="http://schemas.microsoft.com/office/2011/relationships/chartStyle" Target="style39.xml"/></Relationships>
</file>

<file path=ppt/charts/_rels/chart43.xml.rels><?xml version="1.0" encoding="UTF-8" standalone="yes"?>
<Relationships xmlns="http://schemas.openxmlformats.org/package/2006/relationships"><Relationship Id="rId3" Type="http://schemas.openxmlformats.org/officeDocument/2006/relationships/themeOverride" Target="../theme/themeOverride37.xml"/><Relationship Id="rId2" Type="http://schemas.microsoft.com/office/2011/relationships/chartColorStyle" Target="colors40.xml"/><Relationship Id="rId1" Type="http://schemas.microsoft.com/office/2011/relationships/chartStyle" Target="style40.xml"/><Relationship Id="rId4" Type="http://schemas.openxmlformats.org/officeDocument/2006/relationships/oleObject" Target="file:///C:\MPCA%201007\Offline%2003%202020\6-Month%20Investigation%20Report\2021\Segment%205\SurfaceWater_Segment1%20to%205.xlsx" TargetMode="External"/></Relationships>
</file>

<file path=ppt/charts/_rels/chart44.xml.rels><?xml version="1.0" encoding="UTF-8" standalone="yes"?>
<Relationships xmlns="http://schemas.openxmlformats.org/package/2006/relationships"><Relationship Id="rId3" Type="http://schemas.openxmlformats.org/officeDocument/2006/relationships/themeOverride" Target="../theme/themeOverride38.xml"/><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oleObject" Target="NULL" TargetMode="External"/></Relationships>
</file>

<file path=ppt/charts/_rels/chart45.xml.rels><?xml version="1.0" encoding="UTF-8" standalone="yes"?>
<Relationships xmlns="http://schemas.openxmlformats.org/package/2006/relationships"><Relationship Id="rId3" Type="http://schemas.openxmlformats.org/officeDocument/2006/relationships/themeOverride" Target="../theme/themeOverride39.xml"/><Relationship Id="rId2" Type="http://schemas.microsoft.com/office/2011/relationships/chartColorStyle" Target="colors42.xml"/><Relationship Id="rId1" Type="http://schemas.microsoft.com/office/2011/relationships/chartStyle" Target="style42.xml"/><Relationship Id="rId4" Type="http://schemas.openxmlformats.org/officeDocument/2006/relationships/oleObject" Target="NULL" TargetMode="Externa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3.xml"/><Relationship Id="rId1" Type="http://schemas.microsoft.com/office/2011/relationships/chartStyle" Target="style4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4.xml"/><Relationship Id="rId1" Type="http://schemas.microsoft.com/office/2011/relationships/chartStyle" Target="style44.xml"/><Relationship Id="rId4" Type="http://schemas.openxmlformats.org/officeDocument/2006/relationships/chartUserShapes" Target="../drawings/drawing1.xml"/></Relationships>
</file>

<file path=ppt/charts/_rels/chart48.xml.rels><?xml version="1.0" encoding="UTF-8" standalone="yes"?>
<Relationships xmlns="http://schemas.openxmlformats.org/package/2006/relationships"><Relationship Id="rId3" Type="http://schemas.openxmlformats.org/officeDocument/2006/relationships/oleObject" Target="file:///C:\Users\hanna.temme\Documents\PFAS\PosterDeliverable\Segment%204\Segment4_groundwater.xlsx" TargetMode="External"/><Relationship Id="rId2" Type="http://schemas.microsoft.com/office/2011/relationships/chartColorStyle" Target="colors45.xml"/><Relationship Id="rId1" Type="http://schemas.microsoft.com/office/2011/relationships/chartStyle" Target="style45.xml"/></Relationships>
</file>

<file path=ppt/charts/_rels/chart49.xml.rels><?xml version="1.0" encoding="UTF-8" standalone="yes"?>
<Relationships xmlns="http://schemas.openxmlformats.org/package/2006/relationships"><Relationship Id="rId3" Type="http://schemas.openxmlformats.org/officeDocument/2006/relationships/oleObject" Target="file:///C:\Users\hanna.temme\Documents\PFAS\PosterDeliverable\Segment%204\Segment4_groundwater.xlsx" TargetMode="External"/><Relationship Id="rId2" Type="http://schemas.microsoft.com/office/2011/relationships/chartColorStyle" Target="colors46.xml"/><Relationship Id="rId1" Type="http://schemas.microsoft.com/office/2011/relationships/chartStyle" Target="style46.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NULL" TargetMode="External"/></Relationships>
</file>

<file path=ppt/charts/_rels/chart50.xml.rels><?xml version="1.0" encoding="UTF-8" standalone="yes"?>
<Relationships xmlns="http://schemas.openxmlformats.org/package/2006/relationships"><Relationship Id="rId3" Type="http://schemas.openxmlformats.org/officeDocument/2006/relationships/oleObject" Target="file:///C:\Users\hanna.temme\Documents\PFAS\PosterDeliverable\Segment%204\Segment4_groundwater.xlsx" TargetMode="External"/><Relationship Id="rId2" Type="http://schemas.microsoft.com/office/2011/relationships/chartColorStyle" Target="colors47.xml"/><Relationship Id="rId1" Type="http://schemas.microsoft.com/office/2011/relationships/chartStyle" Target="style47.xml"/></Relationships>
</file>

<file path=ppt/charts/_rels/chart51.xml.rels><?xml version="1.0" encoding="UTF-8" standalone="yes"?>
<Relationships xmlns="http://schemas.openxmlformats.org/package/2006/relationships"><Relationship Id="rId3" Type="http://schemas.openxmlformats.org/officeDocument/2006/relationships/oleObject" Target="file:///C:\Users\hanna.temme\Documents\PFAS\PosterDeliverable\Segment%204\Segment4_groundwater.xlsx" TargetMode="External"/><Relationship Id="rId2" Type="http://schemas.microsoft.com/office/2011/relationships/chartColorStyle" Target="colors48.xml"/><Relationship Id="rId1" Type="http://schemas.microsoft.com/office/2011/relationships/chartStyle" Target="style48.xml"/></Relationships>
</file>

<file path=ppt/charts/_rels/chart52.xml.rels><?xml version="1.0" encoding="UTF-8" standalone="yes"?>
<Relationships xmlns="http://schemas.openxmlformats.org/package/2006/relationships"><Relationship Id="rId3" Type="http://schemas.openxmlformats.org/officeDocument/2006/relationships/oleObject" Target="file:///C:\Users\hanna.temme\Documents\PFAS\PosterDeliverable\Segment%204\Segment4_groundwater.xlsx" TargetMode="External"/><Relationship Id="rId2" Type="http://schemas.microsoft.com/office/2011/relationships/chartColorStyle" Target="colors49.xml"/><Relationship Id="rId1" Type="http://schemas.microsoft.com/office/2011/relationships/chartStyle" Target="style49.xml"/></Relationships>
</file>

<file path=ppt/charts/_rels/chart53.xml.rels><?xml version="1.0" encoding="UTF-8" standalone="yes"?>
<Relationships xmlns="http://schemas.openxmlformats.org/package/2006/relationships"><Relationship Id="rId3" Type="http://schemas.openxmlformats.org/officeDocument/2006/relationships/oleObject" Target="file:///C:\Users\hanna.temme\Documents\PFAS\PosterDeliverable\Segment%204\Segment4_groundwater.xlsx" TargetMode="External"/><Relationship Id="rId2" Type="http://schemas.microsoft.com/office/2011/relationships/chartColorStyle" Target="colors50.xml"/><Relationship Id="rId1" Type="http://schemas.microsoft.com/office/2011/relationships/chartStyle" Target="style50.xml"/></Relationships>
</file>

<file path=ppt/charts/_rels/chart54.xml.rels><?xml version="1.0" encoding="UTF-8" standalone="yes"?>
<Relationships xmlns="http://schemas.openxmlformats.org/package/2006/relationships"><Relationship Id="rId3" Type="http://schemas.openxmlformats.org/officeDocument/2006/relationships/oleObject" Target="file:///C:\Users\hanna.temme\Documents\PFAS\PosterDeliverable\Segment%204\Segment4_groundwater.xlsx" TargetMode="External"/><Relationship Id="rId2" Type="http://schemas.microsoft.com/office/2011/relationships/chartColorStyle" Target="colors51.xml"/><Relationship Id="rId1" Type="http://schemas.microsoft.com/office/2011/relationships/chartStyle" Target="style51.xml"/></Relationships>
</file>

<file path=ppt/charts/_rels/chart55.xml.rels><?xml version="1.0" encoding="UTF-8" standalone="yes"?>
<Relationships xmlns="http://schemas.openxmlformats.org/package/2006/relationships"><Relationship Id="rId3" Type="http://schemas.openxmlformats.org/officeDocument/2006/relationships/oleObject" Target="file:///C:\Users\hanna.temme\Documents\PFAS\PosterDeliverable\Segment%204\Segment4_groundwater.xlsx" TargetMode="External"/><Relationship Id="rId2" Type="http://schemas.microsoft.com/office/2011/relationships/chartColorStyle" Target="colors52.xml"/><Relationship Id="rId1" Type="http://schemas.microsoft.com/office/2011/relationships/chartStyle" Target="style52.xml"/></Relationships>
</file>

<file path=ppt/charts/_rels/chart56.xml.rels><?xml version="1.0" encoding="UTF-8" standalone="yes"?>
<Relationships xmlns="http://schemas.openxmlformats.org/package/2006/relationships"><Relationship Id="rId3" Type="http://schemas.openxmlformats.org/officeDocument/2006/relationships/oleObject" Target="file:///C:\Users\hanna.temme\Documents\PFAS\PosterDeliverable\Segment%204\Segment4_groundwater.xlsx" TargetMode="External"/><Relationship Id="rId2" Type="http://schemas.microsoft.com/office/2011/relationships/chartColorStyle" Target="colors53.xml"/><Relationship Id="rId1" Type="http://schemas.microsoft.com/office/2011/relationships/chartStyle" Target="style53.xml"/></Relationships>
</file>

<file path=ppt/charts/_rels/chart57.xml.rels><?xml version="1.0" encoding="UTF-8" standalone="yes"?>
<Relationships xmlns="http://schemas.openxmlformats.org/package/2006/relationships"><Relationship Id="rId3" Type="http://schemas.openxmlformats.org/officeDocument/2006/relationships/oleObject" Target="file:///C:\Users\hanna.temme\Documents\PFAS\PosterDeliverable\Segment%204\Segment4_groundwater.xlsx" TargetMode="External"/><Relationship Id="rId2" Type="http://schemas.microsoft.com/office/2011/relationships/chartColorStyle" Target="colors54.xml"/><Relationship Id="rId1" Type="http://schemas.microsoft.com/office/2011/relationships/chartStyle" Target="style54.xml"/></Relationships>
</file>

<file path=ppt/charts/_rels/chart58.xml.rels><?xml version="1.0" encoding="UTF-8" standalone="yes"?>
<Relationships xmlns="http://schemas.openxmlformats.org/package/2006/relationships"><Relationship Id="rId3" Type="http://schemas.openxmlformats.org/officeDocument/2006/relationships/oleObject" Target="file:///C:\Users\hanna.temme\Documents\PFAS\PosterDeliverable\Segment%204\Segment4_groundwater.xlsx" TargetMode="External"/><Relationship Id="rId2" Type="http://schemas.microsoft.com/office/2011/relationships/chartColorStyle" Target="colors55.xml"/><Relationship Id="rId1" Type="http://schemas.microsoft.com/office/2011/relationships/chartStyle" Target="style55.xml"/></Relationships>
</file>

<file path=ppt/charts/_rels/chart59.xml.rels><?xml version="1.0" encoding="UTF-8" standalone="yes"?>
<Relationships xmlns="http://schemas.openxmlformats.org/package/2006/relationships"><Relationship Id="rId3" Type="http://schemas.openxmlformats.org/officeDocument/2006/relationships/oleObject" Target="file:///C:\Users\hanna.temme\Documents\PFAS\PosterDeliverable\Segment%204\Segment4_groundwater.xlsx" TargetMode="External"/><Relationship Id="rId2" Type="http://schemas.microsoft.com/office/2011/relationships/chartColorStyle" Target="colors56.xml"/><Relationship Id="rId1" Type="http://schemas.microsoft.com/office/2011/relationships/chartStyle" Target="style56.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NULL" TargetMode="External"/></Relationships>
</file>

<file path=ppt/charts/_rels/chart60.xml.rels><?xml version="1.0" encoding="UTF-8" standalone="yes"?>
<Relationships xmlns="http://schemas.openxmlformats.org/package/2006/relationships"><Relationship Id="rId3" Type="http://schemas.openxmlformats.org/officeDocument/2006/relationships/oleObject" Target="file:///C:\Users\hanna.temme\Documents\PFAS\PosterDeliverable\Segment%204\Segment4_groundwater.xlsx" TargetMode="External"/><Relationship Id="rId2" Type="http://schemas.microsoft.com/office/2011/relationships/chartColorStyle" Target="colors57.xml"/><Relationship Id="rId1" Type="http://schemas.microsoft.com/office/2011/relationships/chartStyle" Target="style57.xml"/></Relationships>
</file>

<file path=ppt/charts/_rels/chart61.xml.rels><?xml version="1.0" encoding="UTF-8" standalone="yes"?>
<Relationships xmlns="http://schemas.openxmlformats.org/package/2006/relationships"><Relationship Id="rId3" Type="http://schemas.openxmlformats.org/officeDocument/2006/relationships/oleObject" Target="file:///C:\Users\hanna.temme\Documents\PFAS\PosterDeliverable\Segment%204\Segment4_groundwater.xlsx" TargetMode="External"/><Relationship Id="rId2" Type="http://schemas.microsoft.com/office/2011/relationships/chartColorStyle" Target="colors58.xml"/><Relationship Id="rId1" Type="http://schemas.microsoft.com/office/2011/relationships/chartStyle" Target="style58.xml"/></Relationships>
</file>

<file path=ppt/charts/_rels/chart62.xml.rels><?xml version="1.0" encoding="UTF-8" standalone="yes"?>
<Relationships xmlns="http://schemas.openxmlformats.org/package/2006/relationships"><Relationship Id="rId3" Type="http://schemas.openxmlformats.org/officeDocument/2006/relationships/oleObject" Target="file:///C:\Users\hanna.temme\Documents\PFAS\PosterDeliverable\Segment%204\Segment4_groundwater.xlsx" TargetMode="External"/><Relationship Id="rId2" Type="http://schemas.microsoft.com/office/2011/relationships/chartColorStyle" Target="colors59.xml"/><Relationship Id="rId1" Type="http://schemas.microsoft.com/office/2011/relationships/chartStyle" Target="style59.xml"/></Relationships>
</file>

<file path=ppt/charts/_rels/chart63.xml.rels><?xml version="1.0" encoding="UTF-8" standalone="yes"?>
<Relationships xmlns="http://schemas.openxmlformats.org/package/2006/relationships"><Relationship Id="rId3" Type="http://schemas.openxmlformats.org/officeDocument/2006/relationships/oleObject" Target="file:///C:\Users\hanna.temme\Documents\PFAS\PosterDeliverable\Segment%204\Segment4_groundwater.xlsx" TargetMode="External"/><Relationship Id="rId2" Type="http://schemas.microsoft.com/office/2011/relationships/chartColorStyle" Target="colors60.xml"/><Relationship Id="rId1" Type="http://schemas.microsoft.com/office/2011/relationships/chartStyle" Target="style60.xml"/></Relationships>
</file>

<file path=ppt/charts/_rels/chart64.xml.rels><?xml version="1.0" encoding="UTF-8" standalone="yes"?>
<Relationships xmlns="http://schemas.openxmlformats.org/package/2006/relationships"><Relationship Id="rId3" Type="http://schemas.openxmlformats.org/officeDocument/2006/relationships/oleObject" Target="file:///C:\Users\hanna.temme\Documents\PFAS\PosterDeliverable\Segment%204\Segment4_groundwater.xlsx" TargetMode="External"/><Relationship Id="rId2" Type="http://schemas.microsoft.com/office/2011/relationships/chartColorStyle" Target="colors61.xml"/><Relationship Id="rId1" Type="http://schemas.microsoft.com/office/2011/relationships/chartStyle" Target="style61.xml"/></Relationships>
</file>

<file path=ppt/charts/_rels/chart65.xml.rels><?xml version="1.0" encoding="UTF-8" standalone="yes"?>
<Relationships xmlns="http://schemas.openxmlformats.org/package/2006/relationships"><Relationship Id="rId3" Type="http://schemas.openxmlformats.org/officeDocument/2006/relationships/oleObject" Target="file:///C:\Users\hanna.temme\Documents\PFAS\PosterDeliverable\Segment%204\Segment4_groundwater.xlsx" TargetMode="External"/><Relationship Id="rId2" Type="http://schemas.microsoft.com/office/2011/relationships/chartColorStyle" Target="colors62.xml"/><Relationship Id="rId1" Type="http://schemas.microsoft.com/office/2011/relationships/chartStyle" Target="style62.xml"/></Relationships>
</file>

<file path=ppt/charts/_rels/chart66.xml.rels><?xml version="1.0" encoding="UTF-8" standalone="yes"?>
<Relationships xmlns="http://schemas.openxmlformats.org/package/2006/relationships"><Relationship Id="rId1" Type="http://schemas.openxmlformats.org/officeDocument/2006/relationships/oleObject" Target="file:///C:\Users\hanna.temme\Documents\PFAS\PosterDeliverable\Segment%204\Segment4_groundwater.xlsx" TargetMode="External"/></Relationships>
</file>

<file path=ppt/charts/_rels/chart67.xml.rels><?xml version="1.0" encoding="UTF-8" standalone="yes"?>
<Relationships xmlns="http://schemas.openxmlformats.org/package/2006/relationships"><Relationship Id="rId3" Type="http://schemas.openxmlformats.org/officeDocument/2006/relationships/oleObject" Target="file:///C:\Users\hanna.temme\Documents\PFAS\PosterDeliverable\Segment%204\Segment4_groundwater.xlsx" TargetMode="External"/><Relationship Id="rId2" Type="http://schemas.microsoft.com/office/2011/relationships/chartColorStyle" Target="colors63.xml"/><Relationship Id="rId1" Type="http://schemas.microsoft.com/office/2011/relationships/chartStyle" Target="style63.xml"/></Relationships>
</file>

<file path=ppt/charts/_rels/chart68.xml.rels><?xml version="1.0" encoding="UTF-8" standalone="yes"?>
<Relationships xmlns="http://schemas.openxmlformats.org/package/2006/relationships"><Relationship Id="rId3" Type="http://schemas.openxmlformats.org/officeDocument/2006/relationships/themeOverride" Target="../theme/themeOverride40.xml"/><Relationship Id="rId2" Type="http://schemas.microsoft.com/office/2011/relationships/chartColorStyle" Target="colors64.xml"/><Relationship Id="rId1" Type="http://schemas.microsoft.com/office/2011/relationships/chartStyle" Target="style64.xml"/><Relationship Id="rId4" Type="http://schemas.openxmlformats.org/officeDocument/2006/relationships/oleObject" Target="file:///C:\Users\hanna.temme\Documents\PFAS\StatisticalAnalysis\PieCharts.xlsx" TargetMode="External"/></Relationships>
</file>

<file path=ppt/charts/_rels/chart69.xml.rels><?xml version="1.0" encoding="UTF-8" standalone="yes"?>
<Relationships xmlns="http://schemas.openxmlformats.org/package/2006/relationships"><Relationship Id="rId3" Type="http://schemas.openxmlformats.org/officeDocument/2006/relationships/themeOverride" Target="../theme/themeOverride41.xml"/><Relationship Id="rId2" Type="http://schemas.microsoft.com/office/2011/relationships/chartColorStyle" Target="colors65.xml"/><Relationship Id="rId1" Type="http://schemas.microsoft.com/office/2011/relationships/chartStyle" Target="style65.xml"/><Relationship Id="rId4" Type="http://schemas.openxmlformats.org/officeDocument/2006/relationships/oleObject" Target="NULL" TargetMode="External"/></Relationships>
</file>

<file path=ppt/charts/_rels/chart7.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7.xml"/></Relationships>
</file>

<file path=ppt/charts/_rels/chart70.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42.xml"/></Relationships>
</file>

<file path=ppt/charts/_rels/chart71.xml.rels><?xml version="1.0" encoding="UTF-8" standalone="yes"?>
<Relationships xmlns="http://schemas.openxmlformats.org/package/2006/relationships"><Relationship Id="rId3" Type="http://schemas.openxmlformats.org/officeDocument/2006/relationships/themeOverride" Target="../theme/themeOverride43.xml"/><Relationship Id="rId2" Type="http://schemas.microsoft.com/office/2011/relationships/chartColorStyle" Target="colors66.xml"/><Relationship Id="rId1" Type="http://schemas.microsoft.com/office/2011/relationships/chartStyle" Target="style66.xml"/><Relationship Id="rId4" Type="http://schemas.openxmlformats.org/officeDocument/2006/relationships/oleObject" Target="Book1" TargetMode="External"/></Relationships>
</file>

<file path=ppt/charts/_rels/chart72.xml.rels><?xml version="1.0" encoding="UTF-8" standalone="yes"?>
<Relationships xmlns="http://schemas.openxmlformats.org/package/2006/relationships"><Relationship Id="rId3" Type="http://schemas.openxmlformats.org/officeDocument/2006/relationships/themeOverride" Target="../theme/themeOverride44.xml"/><Relationship Id="rId2" Type="http://schemas.microsoft.com/office/2011/relationships/chartColorStyle" Target="colors67.xml"/><Relationship Id="rId1" Type="http://schemas.microsoft.com/office/2011/relationships/chartStyle" Target="style67.xml"/><Relationship Id="rId4" Type="http://schemas.openxmlformats.org/officeDocument/2006/relationships/oleObject" Target="file:///C:\Users\amanda.lanning\Downloads\Segment4_groundwater_changes.xlsx" TargetMode="External"/></Relationships>
</file>

<file path=ppt/charts/_rels/chart73.xml.rels><?xml version="1.0" encoding="UTF-8" standalone="yes"?>
<Relationships xmlns="http://schemas.openxmlformats.org/package/2006/relationships"><Relationship Id="rId3" Type="http://schemas.openxmlformats.org/officeDocument/2006/relationships/themeOverride" Target="../theme/themeOverride45.xml"/><Relationship Id="rId2" Type="http://schemas.microsoft.com/office/2011/relationships/chartColorStyle" Target="colors68.xml"/><Relationship Id="rId1" Type="http://schemas.microsoft.com/office/2011/relationships/chartStyle" Target="style68.xml"/><Relationship Id="rId4" Type="http://schemas.openxmlformats.org/officeDocument/2006/relationships/oleObject" Target="file:///C:\Users\amanda.lanning\Downloads\Segment4_groundwater_changes.xlsx" TargetMode="External"/></Relationships>
</file>

<file path=ppt/charts/_rels/chart74.xml.rels><?xml version="1.0" encoding="UTF-8" standalone="yes"?>
<Relationships xmlns="http://schemas.openxmlformats.org/package/2006/relationships"><Relationship Id="rId3" Type="http://schemas.openxmlformats.org/officeDocument/2006/relationships/themeOverride" Target="../theme/themeOverride46.xml"/><Relationship Id="rId2" Type="http://schemas.microsoft.com/office/2011/relationships/chartColorStyle" Target="colors69.xml"/><Relationship Id="rId1" Type="http://schemas.microsoft.com/office/2011/relationships/chartStyle" Target="style69.xml"/><Relationship Id="rId4" Type="http://schemas.openxmlformats.org/officeDocument/2006/relationships/oleObject" Target="file:///C:\Users\amanda.lanning\Downloads\Segment4_groundwater_changes.xlsx" TargetMode="External"/></Relationships>
</file>

<file path=ppt/charts/_rels/chart75.xml.rels><?xml version="1.0" encoding="UTF-8" standalone="yes"?>
<Relationships xmlns="http://schemas.openxmlformats.org/package/2006/relationships"><Relationship Id="rId3" Type="http://schemas.openxmlformats.org/officeDocument/2006/relationships/themeOverride" Target="../theme/themeOverride47.xml"/><Relationship Id="rId2" Type="http://schemas.microsoft.com/office/2011/relationships/chartColorStyle" Target="colors70.xml"/><Relationship Id="rId1" Type="http://schemas.microsoft.com/office/2011/relationships/chartStyle" Target="style70.xml"/><Relationship Id="rId4" Type="http://schemas.openxmlformats.org/officeDocument/2006/relationships/oleObject" Target="file:///C:\Users\amanda.lanning\Downloads\Segment4_groundwater_changes.xlsx" TargetMode="External"/></Relationships>
</file>

<file path=ppt/charts/_rels/chart76.xml.rels><?xml version="1.0" encoding="UTF-8" standalone="yes"?>
<Relationships xmlns="http://schemas.openxmlformats.org/package/2006/relationships"><Relationship Id="rId3" Type="http://schemas.openxmlformats.org/officeDocument/2006/relationships/themeOverride" Target="../theme/themeOverride48.xml"/><Relationship Id="rId2" Type="http://schemas.microsoft.com/office/2011/relationships/chartColorStyle" Target="colors71.xml"/><Relationship Id="rId1" Type="http://schemas.microsoft.com/office/2011/relationships/chartStyle" Target="style71.xml"/><Relationship Id="rId4" Type="http://schemas.openxmlformats.org/officeDocument/2006/relationships/oleObject" Target="file:///C:\Users\amanda.lanning\Downloads\Segment4_groundwater_changes.xlsx" TargetMode="External"/></Relationships>
</file>

<file path=ppt/charts/_rels/chart77.xml.rels><?xml version="1.0" encoding="UTF-8" standalone="yes"?>
<Relationships xmlns="http://schemas.openxmlformats.org/package/2006/relationships"><Relationship Id="rId3" Type="http://schemas.openxmlformats.org/officeDocument/2006/relationships/themeOverride" Target="../theme/themeOverride49.xml"/><Relationship Id="rId2" Type="http://schemas.microsoft.com/office/2011/relationships/chartColorStyle" Target="colors72.xml"/><Relationship Id="rId1" Type="http://schemas.microsoft.com/office/2011/relationships/chartStyle" Target="style72.xml"/><Relationship Id="rId4" Type="http://schemas.openxmlformats.org/officeDocument/2006/relationships/oleObject" Target="file:///C:\Users\amanda.lanning\Downloads\Segment4_groundwater_changes.xlsx" TargetMode="External"/></Relationships>
</file>

<file path=ppt/charts/_rels/chart78.xml.rels><?xml version="1.0" encoding="UTF-8" standalone="yes"?>
<Relationships xmlns="http://schemas.openxmlformats.org/package/2006/relationships"><Relationship Id="rId3" Type="http://schemas.openxmlformats.org/officeDocument/2006/relationships/themeOverride" Target="../theme/themeOverride50.xml"/><Relationship Id="rId2" Type="http://schemas.microsoft.com/office/2011/relationships/chartColorStyle" Target="colors73.xml"/><Relationship Id="rId1" Type="http://schemas.microsoft.com/office/2011/relationships/chartStyle" Target="style73.xml"/><Relationship Id="rId4" Type="http://schemas.openxmlformats.org/officeDocument/2006/relationships/oleObject" Target="file:///C:\Users\amanda.lanning\Downloads\Segment4_groundwater_changes.xlsx" TargetMode="External"/></Relationships>
</file>

<file path=ppt/charts/_rels/chart79.xml.rels><?xml version="1.0" encoding="UTF-8" standalone="yes"?>
<Relationships xmlns="http://schemas.openxmlformats.org/package/2006/relationships"><Relationship Id="rId3" Type="http://schemas.openxmlformats.org/officeDocument/2006/relationships/themeOverride" Target="../theme/themeOverride51.xml"/><Relationship Id="rId2" Type="http://schemas.microsoft.com/office/2011/relationships/chartColorStyle" Target="colors74.xml"/><Relationship Id="rId1" Type="http://schemas.microsoft.com/office/2011/relationships/chartStyle" Target="style74.xml"/><Relationship Id="rId4" Type="http://schemas.openxmlformats.org/officeDocument/2006/relationships/oleObject" Target="file:///C:\Users\amanda.lanning\Downloads\Segment4_groundwater_changes.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NULL" TargetMode="External"/></Relationships>
</file>

<file path=ppt/charts/_rels/chart80.xml.rels><?xml version="1.0" encoding="UTF-8" standalone="yes"?>
<Relationships xmlns="http://schemas.openxmlformats.org/package/2006/relationships"><Relationship Id="rId3" Type="http://schemas.openxmlformats.org/officeDocument/2006/relationships/themeOverride" Target="../theme/themeOverride52.xml"/><Relationship Id="rId2" Type="http://schemas.microsoft.com/office/2011/relationships/chartColorStyle" Target="colors75.xml"/><Relationship Id="rId1" Type="http://schemas.microsoft.com/office/2011/relationships/chartStyle" Target="style75.xml"/><Relationship Id="rId4" Type="http://schemas.openxmlformats.org/officeDocument/2006/relationships/oleObject" Target="file:///C:\Users\amanda.lanning\Downloads\Segment4_groundwater_changes.xlsx" TargetMode="External"/></Relationships>
</file>

<file path=ppt/charts/_rels/chart81.xml.rels><?xml version="1.0" encoding="UTF-8" standalone="yes"?>
<Relationships xmlns="http://schemas.openxmlformats.org/package/2006/relationships"><Relationship Id="rId3" Type="http://schemas.openxmlformats.org/officeDocument/2006/relationships/themeOverride" Target="../theme/themeOverride53.xml"/><Relationship Id="rId2" Type="http://schemas.microsoft.com/office/2011/relationships/chartColorStyle" Target="colors76.xml"/><Relationship Id="rId1" Type="http://schemas.microsoft.com/office/2011/relationships/chartStyle" Target="style76.xml"/><Relationship Id="rId4" Type="http://schemas.openxmlformats.org/officeDocument/2006/relationships/oleObject" Target="file:///C:\Users\amanda.lanning\Downloads\Segment4_groundwater_changes.xlsx" TargetMode="External"/></Relationships>
</file>

<file path=ppt/charts/_rels/chart82.xml.rels><?xml version="1.0" encoding="UTF-8" standalone="yes"?>
<Relationships xmlns="http://schemas.openxmlformats.org/package/2006/relationships"><Relationship Id="rId3" Type="http://schemas.openxmlformats.org/officeDocument/2006/relationships/themeOverride" Target="../theme/themeOverride54.xml"/><Relationship Id="rId2" Type="http://schemas.microsoft.com/office/2011/relationships/chartColorStyle" Target="colors77.xml"/><Relationship Id="rId1" Type="http://schemas.microsoft.com/office/2011/relationships/chartStyle" Target="style77.xml"/><Relationship Id="rId4" Type="http://schemas.openxmlformats.org/officeDocument/2006/relationships/oleObject" Target="file:///C:\Users\amanda.lanning\Downloads\Segment4_groundwater_changes.xlsx" TargetMode="External"/></Relationships>
</file>

<file path=ppt/charts/_rels/chart83.xml.rels><?xml version="1.0" encoding="UTF-8" standalone="yes"?>
<Relationships xmlns="http://schemas.openxmlformats.org/package/2006/relationships"><Relationship Id="rId3" Type="http://schemas.openxmlformats.org/officeDocument/2006/relationships/themeOverride" Target="../theme/themeOverride55.xml"/><Relationship Id="rId2" Type="http://schemas.microsoft.com/office/2011/relationships/chartColorStyle" Target="colors78.xml"/><Relationship Id="rId1" Type="http://schemas.microsoft.com/office/2011/relationships/chartStyle" Target="style78.xml"/><Relationship Id="rId4" Type="http://schemas.openxmlformats.org/officeDocument/2006/relationships/oleObject" Target="file:///C:\Users\amanda.lanning\Downloads\Segment4_groundwater_changes.xlsx" TargetMode="External"/></Relationships>
</file>

<file path=ppt/charts/_rels/chart84.xml.rels><?xml version="1.0" encoding="UTF-8" standalone="yes"?>
<Relationships xmlns="http://schemas.openxmlformats.org/package/2006/relationships"><Relationship Id="rId3" Type="http://schemas.openxmlformats.org/officeDocument/2006/relationships/themeOverride" Target="../theme/themeOverride56.xml"/><Relationship Id="rId2" Type="http://schemas.microsoft.com/office/2011/relationships/chartColorStyle" Target="colors79.xml"/><Relationship Id="rId1" Type="http://schemas.microsoft.com/office/2011/relationships/chartStyle" Target="style79.xml"/><Relationship Id="rId4" Type="http://schemas.openxmlformats.org/officeDocument/2006/relationships/oleObject" Target="file:///C:\Users\amanda.lanning\Downloads\Segment4_groundwater_changes.xlsx" TargetMode="External"/></Relationships>
</file>

<file path=ppt/charts/_rels/chart85.xml.rels><?xml version="1.0" encoding="UTF-8" standalone="yes"?>
<Relationships xmlns="http://schemas.openxmlformats.org/package/2006/relationships"><Relationship Id="rId3" Type="http://schemas.openxmlformats.org/officeDocument/2006/relationships/themeOverride" Target="../theme/themeOverride57.xml"/><Relationship Id="rId2" Type="http://schemas.microsoft.com/office/2011/relationships/chartColorStyle" Target="colors80.xml"/><Relationship Id="rId1" Type="http://schemas.microsoft.com/office/2011/relationships/chartStyle" Target="style80.xml"/><Relationship Id="rId4" Type="http://schemas.openxmlformats.org/officeDocument/2006/relationships/oleObject" Target="file:///C:\Users\amanda.lanning\Downloads\Segment4_groundwater_changes.xlsx" TargetMode="External"/></Relationships>
</file>

<file path=ppt/charts/_rels/chart86.xml.rels><?xml version="1.0" encoding="UTF-8" standalone="yes"?>
<Relationships xmlns="http://schemas.openxmlformats.org/package/2006/relationships"><Relationship Id="rId3" Type="http://schemas.openxmlformats.org/officeDocument/2006/relationships/themeOverride" Target="../theme/themeOverride58.xml"/><Relationship Id="rId2" Type="http://schemas.microsoft.com/office/2011/relationships/chartColorStyle" Target="colors81.xml"/><Relationship Id="rId1" Type="http://schemas.microsoft.com/office/2011/relationships/chartStyle" Target="style81.xml"/><Relationship Id="rId4" Type="http://schemas.openxmlformats.org/officeDocument/2006/relationships/oleObject" Target="file:///C:\Users\amanda.lanning\Downloads\Segment4_groundwater_changes.xlsx" TargetMode="External"/></Relationships>
</file>

<file path=ppt/charts/_rels/chart87.xml.rels><?xml version="1.0" encoding="UTF-8" standalone="yes"?>
<Relationships xmlns="http://schemas.openxmlformats.org/package/2006/relationships"><Relationship Id="rId3" Type="http://schemas.openxmlformats.org/officeDocument/2006/relationships/themeOverride" Target="../theme/themeOverride59.xml"/><Relationship Id="rId2" Type="http://schemas.microsoft.com/office/2011/relationships/chartColorStyle" Target="colors82.xml"/><Relationship Id="rId1" Type="http://schemas.microsoft.com/office/2011/relationships/chartStyle" Target="style82.xml"/><Relationship Id="rId4" Type="http://schemas.openxmlformats.org/officeDocument/2006/relationships/oleObject" Target="file:///C:\Users\amanda.lanning\Downloads\Segment4_groundwater_changes.xlsx" TargetMode="External"/></Relationships>
</file>

<file path=ppt/charts/_rels/chart88.xml.rels><?xml version="1.0" encoding="UTF-8" standalone="yes"?>
<Relationships xmlns="http://schemas.openxmlformats.org/package/2006/relationships"><Relationship Id="rId3" Type="http://schemas.openxmlformats.org/officeDocument/2006/relationships/themeOverride" Target="../theme/themeOverride60.xml"/><Relationship Id="rId2" Type="http://schemas.microsoft.com/office/2011/relationships/chartColorStyle" Target="colors83.xml"/><Relationship Id="rId1" Type="http://schemas.microsoft.com/office/2011/relationships/chartStyle" Target="style83.xml"/><Relationship Id="rId4" Type="http://schemas.openxmlformats.org/officeDocument/2006/relationships/oleObject" Target="file:///C:\Users\amanda.lanning\Downloads\Segment4_groundwater_changes.xlsx" TargetMode="External"/></Relationships>
</file>

<file path=ppt/charts/_rels/chart89.xml.rels><?xml version="1.0" encoding="UTF-8" standalone="yes"?>
<Relationships xmlns="http://schemas.openxmlformats.org/package/2006/relationships"><Relationship Id="rId3" Type="http://schemas.openxmlformats.org/officeDocument/2006/relationships/themeOverride" Target="../theme/themeOverride61.xml"/><Relationship Id="rId2" Type="http://schemas.microsoft.com/office/2011/relationships/chartColorStyle" Target="colors84.xml"/><Relationship Id="rId1" Type="http://schemas.microsoft.com/office/2011/relationships/chartStyle" Target="style84.xml"/><Relationship Id="rId4" Type="http://schemas.openxmlformats.org/officeDocument/2006/relationships/oleObject" Target="file:///C:\Users\amanda.lanning\Downloads\Segment4_groundwater_changes.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NULL" TargetMode="External"/></Relationships>
</file>

<file path=ppt/charts/_rels/chart90.xml.rels><?xml version="1.0" encoding="UTF-8" standalone="yes"?>
<Relationships xmlns="http://schemas.openxmlformats.org/package/2006/relationships"><Relationship Id="rId3" Type="http://schemas.openxmlformats.org/officeDocument/2006/relationships/themeOverride" Target="../theme/themeOverride62.xml"/><Relationship Id="rId2" Type="http://schemas.microsoft.com/office/2011/relationships/chartColorStyle" Target="colors85.xml"/><Relationship Id="rId1" Type="http://schemas.microsoft.com/office/2011/relationships/chartStyle" Target="style85.xml"/><Relationship Id="rId4" Type="http://schemas.openxmlformats.org/officeDocument/2006/relationships/oleObject" Target="file:///C:\Users\amanda.lanning\Downloads\Segment4_groundwater_changes.xlsx" TargetMode="External"/></Relationships>
</file>

<file path=ppt/charts/_rels/chart91.xml.rels><?xml version="1.0" encoding="UTF-8" standalone="yes"?>
<Relationships xmlns="http://schemas.openxmlformats.org/package/2006/relationships"><Relationship Id="rId3" Type="http://schemas.openxmlformats.org/officeDocument/2006/relationships/themeOverride" Target="../theme/themeOverride63.xml"/><Relationship Id="rId2" Type="http://schemas.microsoft.com/office/2011/relationships/chartColorStyle" Target="colors86.xml"/><Relationship Id="rId1" Type="http://schemas.microsoft.com/office/2011/relationships/chartStyle" Target="style86.xml"/><Relationship Id="rId4" Type="http://schemas.openxmlformats.org/officeDocument/2006/relationships/oleObject" Target="file:///C:\Users\amanda.lanning\Downloads\Segment4_groundwater_changes.xlsx" TargetMode="External"/></Relationships>
</file>

<file path=ppt/charts/_rels/chart92.xml.rels><?xml version="1.0" encoding="UTF-8" standalone="yes"?>
<Relationships xmlns="http://schemas.openxmlformats.org/package/2006/relationships"><Relationship Id="rId3" Type="http://schemas.openxmlformats.org/officeDocument/2006/relationships/themeOverride" Target="../theme/themeOverride64.xml"/><Relationship Id="rId2" Type="http://schemas.microsoft.com/office/2011/relationships/chartColorStyle" Target="colors87.xml"/><Relationship Id="rId1" Type="http://schemas.microsoft.com/office/2011/relationships/chartStyle" Target="style87.xml"/><Relationship Id="rId4" Type="http://schemas.openxmlformats.org/officeDocument/2006/relationships/oleObject" Target="file:///C:\Users\amanda.lanning\AppData\Local\Microsoft\Windows\INetCache\Content.Outlook\9ZUFR213\april_EPs_wat_surface.xlsx" TargetMode="External"/></Relationships>
</file>

<file path=ppt/charts/_rels/chart93.xml.rels><?xml version="1.0" encoding="UTF-8" standalone="yes"?>
<Relationships xmlns="http://schemas.openxmlformats.org/package/2006/relationships"><Relationship Id="rId3" Type="http://schemas.openxmlformats.org/officeDocument/2006/relationships/oleObject" Target="file:///C:\MPCA%201007\Offline%2003%202020\6-Month%20Investigation%20Report\2021\Segment%204\jordan%20graphs%20bs3.xlsx" TargetMode="External"/><Relationship Id="rId2" Type="http://schemas.microsoft.com/office/2011/relationships/chartColorStyle" Target="colors88.xml"/><Relationship Id="rId1" Type="http://schemas.microsoft.com/office/2011/relationships/chartStyle" Target="style88.xml"/></Relationships>
</file>

<file path=ppt/charts/_rels/chart94.xml.rels><?xml version="1.0" encoding="UTF-8" standalone="yes"?>
<Relationships xmlns="http://schemas.openxmlformats.org/package/2006/relationships"><Relationship Id="rId3" Type="http://schemas.openxmlformats.org/officeDocument/2006/relationships/oleObject" Target="file:///C:\MPCA%201007\Offline%2003%202020\6-Month%20Investigation%20Report\2021\Segment%204\jordan%20graphs%20bs3.xlsx" TargetMode="External"/><Relationship Id="rId2" Type="http://schemas.microsoft.com/office/2011/relationships/chartColorStyle" Target="colors89.xml"/><Relationship Id="rId1" Type="http://schemas.microsoft.com/office/2011/relationships/chartStyle" Target="style89.xml"/></Relationships>
</file>

<file path=ppt/charts/_rels/chart95.xml.rels><?xml version="1.0" encoding="UTF-8" standalone="yes"?>
<Relationships xmlns="http://schemas.openxmlformats.org/package/2006/relationships"><Relationship Id="rId3" Type="http://schemas.openxmlformats.org/officeDocument/2006/relationships/themeOverride" Target="../theme/themeOverride65.xml"/><Relationship Id="rId2" Type="http://schemas.microsoft.com/office/2011/relationships/chartColorStyle" Target="colors90.xml"/><Relationship Id="rId1" Type="http://schemas.microsoft.com/office/2011/relationships/chartStyle" Target="style90.xml"/><Relationship Id="rId4" Type="http://schemas.openxmlformats.org/officeDocument/2006/relationships/oleObject" Target="file:///C:\MPCA%201007\Offline%2003%202020\6-Month%20Investigation%20Report\2021\Segment%204\jordan%20graphs%20bs3.xlsx" TargetMode="External"/></Relationships>
</file>

<file path=ppt/charts/_rels/chart96.xml.rels><?xml version="1.0" encoding="UTF-8" standalone="yes"?>
<Relationships xmlns="http://schemas.openxmlformats.org/package/2006/relationships"><Relationship Id="rId3" Type="http://schemas.openxmlformats.org/officeDocument/2006/relationships/themeOverride" Target="../theme/themeOverride66.xml"/><Relationship Id="rId2" Type="http://schemas.microsoft.com/office/2011/relationships/chartColorStyle" Target="colors91.xml"/><Relationship Id="rId1" Type="http://schemas.microsoft.com/office/2011/relationships/chartStyle" Target="style91.xml"/><Relationship Id="rId4" Type="http://schemas.openxmlformats.org/officeDocument/2006/relationships/oleObject" Target="file:///C:\MPCA%201007\Offline%2003%202020\6-Month%20Investigation%20Report\2021\Segment%204\jordan%20graphs%20bs3.xlsx" TargetMode="External"/></Relationships>
</file>

<file path=ppt/charts/_rels/chart97.xml.rels><?xml version="1.0" encoding="UTF-8" standalone="yes"?>
<Relationships xmlns="http://schemas.openxmlformats.org/package/2006/relationships"><Relationship Id="rId3" Type="http://schemas.openxmlformats.org/officeDocument/2006/relationships/themeOverride" Target="../theme/themeOverride67.xml"/><Relationship Id="rId2" Type="http://schemas.microsoft.com/office/2011/relationships/chartColorStyle" Target="colors92.xml"/><Relationship Id="rId1" Type="http://schemas.microsoft.com/office/2011/relationships/chartStyle" Target="style92.xml"/><Relationship Id="rId4" Type="http://schemas.openxmlformats.org/officeDocument/2006/relationships/oleObject" Target="file:///C:\MPCA%201007\Offline%2003%202020\6-Month%20Investigation%20Report\2021\Segment%204\jordan%20graphs%20bs3.xlsx" TargetMode="External"/></Relationships>
</file>

<file path=ppt/charts/_rels/chart98.xml.rels><?xml version="1.0" encoding="UTF-8" standalone="yes"?>
<Relationships xmlns="http://schemas.openxmlformats.org/package/2006/relationships"><Relationship Id="rId3" Type="http://schemas.openxmlformats.org/officeDocument/2006/relationships/themeOverride" Target="../theme/themeOverride68.xml"/><Relationship Id="rId2" Type="http://schemas.microsoft.com/office/2011/relationships/chartColorStyle" Target="colors93.xml"/><Relationship Id="rId1" Type="http://schemas.microsoft.com/office/2011/relationships/chartStyle" Target="style93.xml"/><Relationship Id="rId4" Type="http://schemas.openxmlformats.org/officeDocument/2006/relationships/oleObject" Target="file:///C:\MPCA%201007\Offline%2003%202020\6-Month%20Investigation%20Report\2021\Segment%204\jordan%20graphs%20bs3.xlsx" TargetMode="External"/></Relationships>
</file>

<file path=ppt/charts/_rels/chart99.xml.rels><?xml version="1.0" encoding="UTF-8" standalone="yes"?>
<Relationships xmlns="http://schemas.openxmlformats.org/package/2006/relationships"><Relationship Id="rId3" Type="http://schemas.openxmlformats.org/officeDocument/2006/relationships/oleObject" Target="file:///C:\MPCA%201007\Offline%2003%202020\6-Month%20Investigation%20Report\2021\Segment%204\jordan%20graphs%20bs3.xlsx" TargetMode="External"/><Relationship Id="rId2" Type="http://schemas.microsoft.com/office/2011/relationships/chartColorStyle" Target="colors94.xml"/><Relationship Id="rId1" Type="http://schemas.microsoft.com/office/2011/relationships/chartStyle" Target="style9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RC3 9/16/20</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9C78-4EFC-95FD-28F3D6A7D907}"/>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9C78-4EFC-95FD-28F3D6A7D907}"/>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9C78-4EFC-95FD-28F3D6A7D907}"/>
              </c:ext>
            </c:extLst>
          </c:dPt>
          <c:cat>
            <c:strRef>
              <c:f>'Source Pies'!$J$66:$J$68</c:f>
              <c:strCache>
                <c:ptCount val="3"/>
                <c:pt idx="0">
                  <c:v>PFOS</c:v>
                </c:pt>
                <c:pt idx="1">
                  <c:v>PFOA</c:v>
                </c:pt>
                <c:pt idx="2">
                  <c:v>PFBA</c:v>
                </c:pt>
              </c:strCache>
            </c:strRef>
          </c:cat>
          <c:val>
            <c:numRef>
              <c:f>'Source Pies'!$L$66:$L$68</c:f>
              <c:numCache>
                <c:formatCode>General</c:formatCode>
                <c:ptCount val="3"/>
                <c:pt idx="0">
                  <c:v>1.5</c:v>
                </c:pt>
                <c:pt idx="1">
                  <c:v>0.51</c:v>
                </c:pt>
                <c:pt idx="2">
                  <c:v>0.31</c:v>
                </c:pt>
              </c:numCache>
            </c:numRef>
          </c:val>
          <c:extLst>
            <c:ext xmlns:c16="http://schemas.microsoft.com/office/drawing/2014/chart" uri="{C3380CC4-5D6E-409C-BE32-E72D297353CC}">
              <c16:uniqueId val="{00000006-9C78-4EFC-95FD-28F3D6A7D90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RC5 9/18/20</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517A-409E-8E1C-FF69E49C0DB1}"/>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517A-409E-8E1C-FF69E49C0DB1}"/>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517A-409E-8E1C-FF69E49C0DB1}"/>
              </c:ext>
            </c:extLst>
          </c:dPt>
          <c:cat>
            <c:strRef>
              <c:f>'Source Pies'!$J$63:$J$65</c:f>
              <c:strCache>
                <c:ptCount val="3"/>
                <c:pt idx="0">
                  <c:v>PFOS</c:v>
                </c:pt>
                <c:pt idx="1">
                  <c:v>PFOA</c:v>
                </c:pt>
                <c:pt idx="2">
                  <c:v>PFBA</c:v>
                </c:pt>
              </c:strCache>
            </c:strRef>
          </c:cat>
          <c:val>
            <c:numRef>
              <c:f>'Source Pies'!$L$63:$L$65</c:f>
              <c:numCache>
                <c:formatCode>General</c:formatCode>
                <c:ptCount val="3"/>
                <c:pt idx="0">
                  <c:v>1.6</c:v>
                </c:pt>
                <c:pt idx="1">
                  <c:v>0.69</c:v>
                </c:pt>
                <c:pt idx="2">
                  <c:v>0.96</c:v>
                </c:pt>
              </c:numCache>
            </c:numRef>
          </c:val>
          <c:extLst>
            <c:ext xmlns:c16="http://schemas.microsoft.com/office/drawing/2014/chart" uri="{C3380CC4-5D6E-409C-BE32-E72D297353CC}">
              <c16:uniqueId val="{00000006-517A-409E-8E1C-FF69E49C0DB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Sheet1!$B$2</c:f>
              <c:strCache>
                <c:ptCount val="1"/>
                <c:pt idx="0">
                  <c:v>573601</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11F7-48C9-9721-FECF593DE816}"/>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11F7-48C9-9721-FECF593DE816}"/>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11F7-48C9-9721-FECF593DE816}"/>
              </c:ext>
            </c:extLst>
          </c:dPt>
          <c:cat>
            <c:strRef>
              <c:f>Sheet1!$C$1:$E$1</c:f>
              <c:strCache>
                <c:ptCount val="3"/>
                <c:pt idx="0">
                  <c:v>pfos</c:v>
                </c:pt>
                <c:pt idx="1">
                  <c:v>pfoa</c:v>
                </c:pt>
                <c:pt idx="2">
                  <c:v>pfba</c:v>
                </c:pt>
              </c:strCache>
            </c:strRef>
          </c:cat>
          <c:val>
            <c:numRef>
              <c:f>Sheet1!$C$2:$E$2</c:f>
              <c:numCache>
                <c:formatCode>General</c:formatCode>
                <c:ptCount val="3"/>
                <c:pt idx="0">
                  <c:v>0.13</c:v>
                </c:pt>
                <c:pt idx="1">
                  <c:v>0.11</c:v>
                </c:pt>
                <c:pt idx="2">
                  <c:v>0.84</c:v>
                </c:pt>
              </c:numCache>
            </c:numRef>
          </c:val>
          <c:extLst>
            <c:ext xmlns:c16="http://schemas.microsoft.com/office/drawing/2014/chart" uri="{C3380CC4-5D6E-409C-BE32-E72D297353CC}">
              <c16:uniqueId val="{00000006-11F7-48C9-9721-FECF593DE81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B2C-4CC3-B017-E6B4C98B56B9}"/>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B2C-4CC3-B017-E6B4C98B56B9}"/>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BB2C-4CC3-B017-E6B4C98B56B9}"/>
              </c:ext>
            </c:extLst>
          </c:dPt>
          <c:cat>
            <c:strRef>
              <c:f>PFAS!$D$992:$F$992</c:f>
              <c:strCache>
                <c:ptCount val="3"/>
                <c:pt idx="0">
                  <c:v>PFOS</c:v>
                </c:pt>
                <c:pt idx="1">
                  <c:v>PFOA</c:v>
                </c:pt>
                <c:pt idx="2">
                  <c:v>PFBA</c:v>
                </c:pt>
              </c:strCache>
            </c:strRef>
          </c:cat>
          <c:val>
            <c:numRef>
              <c:f>PFAS!$D$994:$F$994</c:f>
              <c:numCache>
                <c:formatCode>General</c:formatCode>
                <c:ptCount val="3"/>
                <c:pt idx="0">
                  <c:v>1.6E-2</c:v>
                </c:pt>
                <c:pt idx="1">
                  <c:v>1.6E-2</c:v>
                </c:pt>
                <c:pt idx="2">
                  <c:v>0.1</c:v>
                </c:pt>
              </c:numCache>
            </c:numRef>
          </c:val>
          <c:extLst>
            <c:ext xmlns:c16="http://schemas.microsoft.com/office/drawing/2014/chart" uri="{C3380CC4-5D6E-409C-BE32-E72D297353CC}">
              <c16:uniqueId val="{00000006-BB2C-4CC3-B017-E6B4C98B56B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RC14 9/21/20</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20EB-43FA-B9DD-1B1C10446D29}"/>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20EB-43FA-B9DD-1B1C10446D29}"/>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20EB-43FA-B9DD-1B1C10446D29}"/>
              </c:ext>
            </c:extLst>
          </c:dPt>
          <c:cat>
            <c:strRef>
              <c:f>'Source Pies'!$J$57:$J$59</c:f>
              <c:strCache>
                <c:ptCount val="3"/>
                <c:pt idx="0">
                  <c:v>PFOS</c:v>
                </c:pt>
                <c:pt idx="1">
                  <c:v>PFOA</c:v>
                </c:pt>
                <c:pt idx="2">
                  <c:v>PFBA</c:v>
                </c:pt>
              </c:strCache>
            </c:strRef>
          </c:cat>
          <c:val>
            <c:numRef>
              <c:f>'Source Pies'!$L$57:$L$59</c:f>
              <c:numCache>
                <c:formatCode>General</c:formatCode>
                <c:ptCount val="3"/>
                <c:pt idx="0">
                  <c:v>3.2000000000000002E-3</c:v>
                </c:pt>
                <c:pt idx="1">
                  <c:v>7.9000000000000008E-3</c:v>
                </c:pt>
                <c:pt idx="2">
                  <c:v>8.6999999999999994E-2</c:v>
                </c:pt>
              </c:numCache>
            </c:numRef>
          </c:val>
          <c:extLst>
            <c:ext xmlns:c16="http://schemas.microsoft.com/office/drawing/2014/chart" uri="{C3380CC4-5D6E-409C-BE32-E72D297353CC}">
              <c16:uniqueId val="{00000006-20EB-43FA-B9DD-1B1C10446D29}"/>
            </c:ext>
          </c:extLst>
        </c:ser>
        <c:dLbls>
          <c:showLegendKey val="0"/>
          <c:showVal val="0"/>
          <c:showCatName val="0"/>
          <c:showSerName val="0"/>
          <c:showPercent val="0"/>
          <c:showBubbleSize val="0"/>
          <c:showLeaderLines val="1"/>
        </c:dLbls>
        <c:firstSliceAng val="0"/>
      </c:pieChart>
      <c:spPr>
        <a:noFill/>
        <a:ln w="19050">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D83-448B-B421-4C8BC5D23382}"/>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D83-448B-B421-4C8BC5D23382}"/>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D83-448B-B421-4C8BC5D23382}"/>
              </c:ext>
            </c:extLst>
          </c:dPt>
          <c:cat>
            <c:strRef>
              <c:f>PFAS!$P$992:$AL$992</c:f>
              <c:strCache>
                <c:ptCount val="3"/>
                <c:pt idx="0">
                  <c:v>PFOS</c:v>
                </c:pt>
                <c:pt idx="1">
                  <c:v>PFOA</c:v>
                </c:pt>
                <c:pt idx="2">
                  <c:v>PFBA</c:v>
                </c:pt>
              </c:strCache>
            </c:strRef>
          </c:cat>
          <c:val>
            <c:numRef>
              <c:f>PFAS!$P$1017:$AL$1017</c:f>
              <c:numCache>
                <c:formatCode>General</c:formatCode>
                <c:ptCount val="3"/>
                <c:pt idx="0">
                  <c:v>2.81E-3</c:v>
                </c:pt>
                <c:pt idx="1">
                  <c:v>7.8499999999999993E-3</c:v>
                </c:pt>
                <c:pt idx="2">
                  <c:v>8.4599999999999995E-2</c:v>
                </c:pt>
              </c:numCache>
            </c:numRef>
          </c:val>
          <c:extLst>
            <c:ext xmlns:c16="http://schemas.microsoft.com/office/drawing/2014/chart" uri="{C3380CC4-5D6E-409C-BE32-E72D297353CC}">
              <c16:uniqueId val="{00000006-3D83-448B-B421-4C8BC5D2338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W33 Quat</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69A-4A3B-96D4-2AC5E45824E9}"/>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69A-4A3B-96D4-2AC5E45824E9}"/>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B69A-4A3B-96D4-2AC5E45824E9}"/>
              </c:ext>
            </c:extLst>
          </c:dPt>
          <c:cat>
            <c:strRef>
              <c:f>'Source Pies'!$J$42:$J$44</c:f>
              <c:strCache>
                <c:ptCount val="3"/>
                <c:pt idx="0">
                  <c:v>PFOS</c:v>
                </c:pt>
                <c:pt idx="1">
                  <c:v>PFOA</c:v>
                </c:pt>
                <c:pt idx="2">
                  <c:v>PFBA</c:v>
                </c:pt>
              </c:strCache>
            </c:strRef>
          </c:cat>
          <c:val>
            <c:numRef>
              <c:f>'Source Pies'!$L$42:$L$44</c:f>
              <c:numCache>
                <c:formatCode>General</c:formatCode>
                <c:ptCount val="3"/>
                <c:pt idx="0">
                  <c:v>5450</c:v>
                </c:pt>
                <c:pt idx="1">
                  <c:v>1850</c:v>
                </c:pt>
                <c:pt idx="2">
                  <c:v>150</c:v>
                </c:pt>
              </c:numCache>
            </c:numRef>
          </c:val>
          <c:extLst>
            <c:ext xmlns:c16="http://schemas.microsoft.com/office/drawing/2014/chart" uri="{C3380CC4-5D6E-409C-BE32-E72D297353CC}">
              <c16:uniqueId val="{00000006-B69A-4A3B-96D4-2AC5E45824E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EP24 9/16/21</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E5C3-4959-A566-8EC399FA86BE}"/>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E5C3-4959-A566-8EC399FA86BE}"/>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E5C3-4959-A566-8EC399FA86BE}"/>
              </c:ext>
            </c:extLst>
          </c:dPt>
          <c:cat>
            <c:strRef>
              <c:f>'Source Pies'!$J$54:$J$56</c:f>
              <c:strCache>
                <c:ptCount val="3"/>
                <c:pt idx="0">
                  <c:v>PFOS</c:v>
                </c:pt>
                <c:pt idx="1">
                  <c:v>PFOA</c:v>
                </c:pt>
                <c:pt idx="2">
                  <c:v>PFBA</c:v>
                </c:pt>
              </c:strCache>
            </c:strRef>
          </c:cat>
          <c:val>
            <c:numRef>
              <c:f>'Source Pies'!$L$54:$L$56</c:f>
              <c:numCache>
                <c:formatCode>General</c:formatCode>
                <c:ptCount val="3"/>
                <c:pt idx="0">
                  <c:v>1.7999999999999999E-2</c:v>
                </c:pt>
                <c:pt idx="1">
                  <c:v>0.12</c:v>
                </c:pt>
                <c:pt idx="2">
                  <c:v>4.7</c:v>
                </c:pt>
              </c:numCache>
            </c:numRef>
          </c:val>
          <c:extLst>
            <c:ext xmlns:c16="http://schemas.microsoft.com/office/drawing/2014/chart" uri="{C3380CC4-5D6E-409C-BE32-E72D297353CC}">
              <c16:uniqueId val="{00000006-E5C3-4959-A566-8EC399FA86B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RC1 8/15/19</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9A43-42FD-B62B-582FEE3F59ED}"/>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9A43-42FD-B62B-582FEE3F59ED}"/>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9A43-42FD-B62B-582FEE3F59ED}"/>
              </c:ext>
            </c:extLst>
          </c:dPt>
          <c:cat>
            <c:strRef>
              <c:f>'Source Pies'!$J$51:$J$53</c:f>
              <c:strCache>
                <c:ptCount val="3"/>
                <c:pt idx="0">
                  <c:v>PFOS</c:v>
                </c:pt>
                <c:pt idx="1">
                  <c:v>PFOA</c:v>
                </c:pt>
                <c:pt idx="2">
                  <c:v>PFBA</c:v>
                </c:pt>
              </c:strCache>
            </c:strRef>
          </c:cat>
          <c:val>
            <c:numRef>
              <c:f>'Source Pies'!$L$51:$L$53</c:f>
              <c:numCache>
                <c:formatCode>General</c:formatCode>
                <c:ptCount val="3"/>
                <c:pt idx="0">
                  <c:v>1.7799999999999999E-3</c:v>
                </c:pt>
                <c:pt idx="1">
                  <c:v>7.3800000000000003E-3</c:v>
                </c:pt>
                <c:pt idx="2">
                  <c:v>9.1899999999999996E-2</c:v>
                </c:pt>
              </c:numCache>
            </c:numRef>
          </c:val>
          <c:extLst>
            <c:ext xmlns:c16="http://schemas.microsoft.com/office/drawing/2014/chart" uri="{C3380CC4-5D6E-409C-BE32-E72D297353CC}">
              <c16:uniqueId val="{00000006-9A43-42FD-B62B-582FEE3F59E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Sheet1!$B$2</c:f>
              <c:strCache>
                <c:ptCount val="1"/>
                <c:pt idx="0">
                  <c:v>573601</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EB5-4162-9560-1058B678B120}"/>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0EB5-4162-9560-1058B678B120}"/>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0EB5-4162-9560-1058B678B120}"/>
              </c:ext>
            </c:extLst>
          </c:dPt>
          <c:cat>
            <c:strRef>
              <c:f>Sheet1!$C$1:$E$1</c:f>
              <c:strCache>
                <c:ptCount val="3"/>
                <c:pt idx="0">
                  <c:v>pfos</c:v>
                </c:pt>
                <c:pt idx="1">
                  <c:v>pfoa</c:v>
                </c:pt>
                <c:pt idx="2">
                  <c:v>pfba</c:v>
                </c:pt>
              </c:strCache>
            </c:strRef>
          </c:cat>
          <c:val>
            <c:numRef>
              <c:f>Sheet1!$C$2:$E$2</c:f>
              <c:numCache>
                <c:formatCode>General</c:formatCode>
                <c:ptCount val="3"/>
                <c:pt idx="0">
                  <c:v>0.13</c:v>
                </c:pt>
                <c:pt idx="1">
                  <c:v>0.11</c:v>
                </c:pt>
                <c:pt idx="2">
                  <c:v>0.84</c:v>
                </c:pt>
              </c:numCache>
            </c:numRef>
          </c:val>
          <c:extLst>
            <c:ext xmlns:c16="http://schemas.microsoft.com/office/drawing/2014/chart" uri="{C3380CC4-5D6E-409C-BE32-E72D297353CC}">
              <c16:uniqueId val="{00000006-0EB5-4162-9560-1058B678B12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PFAS!$C$28</c:f>
              <c:strCache>
                <c:ptCount val="1"/>
                <c:pt idx="0">
                  <c:v>MW2A-GW-136-140-01-062320</c:v>
                </c:pt>
              </c:strCache>
            </c:strRef>
          </c:tx>
          <c:dPt>
            <c:idx val="0"/>
            <c:bubble3D val="0"/>
            <c:spPr>
              <a:solidFill>
                <a:srgbClr val="ED7D31"/>
              </a:solidFill>
              <a:ln w="19050">
                <a:solidFill>
                  <a:schemeClr val="lt1"/>
                </a:solidFill>
              </a:ln>
              <a:effectLst/>
            </c:spPr>
            <c:extLst>
              <c:ext xmlns:c16="http://schemas.microsoft.com/office/drawing/2014/chart" uri="{C3380CC4-5D6E-409C-BE32-E72D297353CC}">
                <c16:uniqueId val="{00000001-78E8-40A2-9DE8-6DFA940857C4}"/>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78E8-40A2-9DE8-6DFA940857C4}"/>
              </c:ext>
            </c:extLst>
          </c:dPt>
          <c:dPt>
            <c:idx val="2"/>
            <c:bubble3D val="0"/>
            <c:spPr>
              <a:solidFill>
                <a:srgbClr val="70AD47"/>
              </a:solidFill>
              <a:ln w="19050">
                <a:solidFill>
                  <a:schemeClr val="lt1"/>
                </a:solidFill>
              </a:ln>
              <a:effectLst>
                <a:outerShdw blurRad="57150" dist="19050" dir="5400000" algn="ctr" rotWithShape="0">
                  <a:schemeClr val="tx1">
                    <a:alpha val="63000"/>
                  </a:schemeClr>
                </a:outerShdw>
              </a:effectLst>
            </c:spPr>
            <c:extLst>
              <c:ext xmlns:c16="http://schemas.microsoft.com/office/drawing/2014/chart" uri="{C3380CC4-5D6E-409C-BE32-E72D297353CC}">
                <c16:uniqueId val="{00000005-78E8-40A2-9DE8-6DFA940857C4}"/>
              </c:ext>
            </c:extLst>
          </c:dPt>
          <c:cat>
            <c:strRef>
              <c:f>(PFAS!$AK$4,PFAS!$O$4,PFAS!$G$4)</c:f>
              <c:strCache>
                <c:ptCount val="3"/>
                <c:pt idx="0">
                  <c:v>PFOS
(µg/L)</c:v>
                </c:pt>
                <c:pt idx="1">
                  <c:v>PFOA
(µg/L)</c:v>
                </c:pt>
                <c:pt idx="2">
                  <c:v>PFBA
(µg/L)</c:v>
                </c:pt>
              </c:strCache>
            </c:strRef>
          </c:cat>
          <c:val>
            <c:numRef>
              <c:f>(PFAS!$AK$28,PFAS!$O$28,PFAS!$G$28)</c:f>
              <c:numCache>
                <c:formatCode>General</c:formatCode>
                <c:ptCount val="3"/>
                <c:pt idx="0">
                  <c:v>0.438</c:v>
                </c:pt>
                <c:pt idx="1">
                  <c:v>0.129</c:v>
                </c:pt>
                <c:pt idx="2">
                  <c:v>0.39400000000000002</c:v>
                </c:pt>
              </c:numCache>
            </c:numRef>
          </c:val>
          <c:extLst>
            <c:ext xmlns:c16="http://schemas.microsoft.com/office/drawing/2014/chart" uri="{C3380CC4-5D6E-409C-BE32-E72D297353CC}">
              <c16:uniqueId val="{00000006-78E8-40A2-9DE8-6DFA940857C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PFAS!$C$28</c:f>
              <c:strCache>
                <c:ptCount val="1"/>
                <c:pt idx="0">
                  <c:v>MW2A-GW-136-140-01-062320</c:v>
                </c:pt>
              </c:strCache>
            </c:strRef>
          </c:tx>
          <c:spPr>
            <a:effectLst>
              <a:outerShdw blurRad="57150" dist="19050" dir="5400000" algn="ctr" rotWithShape="0">
                <a:schemeClr val="tx1">
                  <a:alpha val="63000"/>
                </a:schemeClr>
              </a:outerShdw>
            </a:effectLst>
          </c:spPr>
          <c:dPt>
            <c:idx val="0"/>
            <c:bubble3D val="0"/>
            <c:spPr>
              <a:solidFill>
                <a:srgbClr val="ED7D31"/>
              </a:solidFill>
              <a:ln w="19050">
                <a:solidFill>
                  <a:schemeClr val="lt1"/>
                </a:solidFill>
              </a:ln>
              <a:effectLst>
                <a:outerShdw blurRad="57150" dist="19050" dir="5400000" algn="ctr" rotWithShape="0">
                  <a:schemeClr val="tx1">
                    <a:alpha val="63000"/>
                  </a:schemeClr>
                </a:outerShdw>
              </a:effectLst>
            </c:spPr>
            <c:extLst>
              <c:ext xmlns:c16="http://schemas.microsoft.com/office/drawing/2014/chart" uri="{C3380CC4-5D6E-409C-BE32-E72D297353CC}">
                <c16:uniqueId val="{00000001-40CA-4C14-A343-76CBDB3EA588}"/>
              </c:ext>
            </c:extLst>
          </c:dPt>
          <c:dPt>
            <c:idx val="1"/>
            <c:bubble3D val="0"/>
            <c:spPr>
              <a:solidFill>
                <a:srgbClr val="FF0000"/>
              </a:solidFill>
              <a:ln w="19050">
                <a:solidFill>
                  <a:schemeClr val="lt1"/>
                </a:solidFill>
              </a:ln>
              <a:effectLst>
                <a:outerShdw blurRad="57150" dist="19050" dir="5400000" algn="ctr" rotWithShape="0">
                  <a:schemeClr val="tx1">
                    <a:alpha val="63000"/>
                  </a:schemeClr>
                </a:outerShdw>
              </a:effectLst>
            </c:spPr>
            <c:extLst>
              <c:ext xmlns:c16="http://schemas.microsoft.com/office/drawing/2014/chart" uri="{C3380CC4-5D6E-409C-BE32-E72D297353CC}">
                <c16:uniqueId val="{00000003-40CA-4C14-A343-76CBDB3EA588}"/>
              </c:ext>
            </c:extLst>
          </c:dPt>
          <c:dPt>
            <c:idx val="2"/>
            <c:bubble3D val="0"/>
            <c:spPr>
              <a:solidFill>
                <a:srgbClr val="70AD47"/>
              </a:solidFill>
              <a:ln w="19050">
                <a:solidFill>
                  <a:schemeClr val="lt1"/>
                </a:solidFill>
              </a:ln>
              <a:effectLst>
                <a:outerShdw blurRad="57150" dist="19050" dir="5400000" algn="ctr" rotWithShape="0">
                  <a:schemeClr val="tx1">
                    <a:alpha val="63000"/>
                  </a:schemeClr>
                </a:outerShdw>
              </a:effectLst>
            </c:spPr>
            <c:extLst>
              <c:ext xmlns:c16="http://schemas.microsoft.com/office/drawing/2014/chart" uri="{C3380CC4-5D6E-409C-BE32-E72D297353CC}">
                <c16:uniqueId val="{00000005-40CA-4C14-A343-76CBDB3EA588}"/>
              </c:ext>
            </c:extLst>
          </c:dPt>
          <c:cat>
            <c:strRef>
              <c:f>(PFAS!$AK$4,PFAS!$O$4,PFAS!$G$4)</c:f>
              <c:strCache>
                <c:ptCount val="3"/>
                <c:pt idx="0">
                  <c:v>PFOS
(µg/L)</c:v>
                </c:pt>
                <c:pt idx="1">
                  <c:v>PFOA
(µg/L)</c:v>
                </c:pt>
                <c:pt idx="2">
                  <c:v>PFBA
(µg/L)</c:v>
                </c:pt>
              </c:strCache>
            </c:strRef>
          </c:cat>
          <c:val>
            <c:numRef>
              <c:f>(PFAS!$AK$28,PFAS!$O$28,PFAS!$G$28)</c:f>
              <c:numCache>
                <c:formatCode>General</c:formatCode>
                <c:ptCount val="3"/>
                <c:pt idx="0">
                  <c:v>0.438</c:v>
                </c:pt>
                <c:pt idx="1">
                  <c:v>0.129</c:v>
                </c:pt>
                <c:pt idx="2">
                  <c:v>0.39400000000000002</c:v>
                </c:pt>
              </c:numCache>
            </c:numRef>
          </c:val>
          <c:extLst>
            <c:ext xmlns:c16="http://schemas.microsoft.com/office/drawing/2014/chart" uri="{C3380CC4-5D6E-409C-BE32-E72D297353CC}">
              <c16:uniqueId val="{00000006-40CA-4C14-A343-76CBDB3EA58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r>
              <a:rPr lang="en-US" sz="800" b="1" dirty="0">
                <a:solidFill>
                  <a:schemeClr val="bg1"/>
                </a:solidFill>
              </a:rPr>
              <a:t>Temporal</a:t>
            </a:r>
            <a:r>
              <a:rPr lang="en-US" sz="800" b="1" baseline="0" dirty="0">
                <a:solidFill>
                  <a:schemeClr val="bg1"/>
                </a:solidFill>
              </a:rPr>
              <a:t> Variation in PFOS: </a:t>
            </a:r>
            <a:r>
              <a:rPr lang="en-US" sz="800" b="1" i="0" u="none" strike="noStrike" baseline="0" dirty="0">
                <a:solidFill>
                  <a:schemeClr val="bg1"/>
                </a:solidFill>
                <a:effectLst/>
              </a:rPr>
              <a:t>Post-Confluence </a:t>
            </a:r>
            <a:r>
              <a:rPr lang="en-US" sz="800" b="1" baseline="0" dirty="0">
                <a:solidFill>
                  <a:schemeClr val="bg1"/>
                </a:solidFill>
              </a:rPr>
              <a:t>Raleigh Creek to Eagle Point Lake</a:t>
            </a:r>
            <a:endParaRPr lang="en-US" sz="800" b="1" dirty="0">
              <a:solidFill>
                <a:schemeClr val="bg1"/>
              </a:solidFill>
            </a:endParaRPr>
          </a:p>
        </c:rich>
      </c:tx>
      <c:layout>
        <c:manualLayout>
          <c:xMode val="edge"/>
          <c:yMode val="edge"/>
          <c:x val="0.17162337286297741"/>
          <c:y val="0.16554726571600475"/>
        </c:manualLayout>
      </c:layout>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99073990138086"/>
          <c:y val="0.15388849077814903"/>
          <c:w val="0.84150586028184438"/>
          <c:h val="0.65892037966944483"/>
        </c:manualLayout>
      </c:layout>
      <c:barChart>
        <c:barDir val="col"/>
        <c:grouping val="clustered"/>
        <c:varyColors val="0"/>
        <c:ser>
          <c:idx val="3"/>
          <c:order val="1"/>
          <c:tx>
            <c:v>Sp Apr 2020 Conn</c:v>
          </c:tx>
          <c:spPr>
            <a:pattFill prst="sphere">
              <a:fgClr>
                <a:srgbClr val="ED7D31"/>
              </a:fgClr>
              <a:bgClr>
                <a:schemeClr val="bg1"/>
              </a:bgClr>
            </a:pattFill>
            <a:ln>
              <a:solidFill>
                <a:srgbClr val="ED7D31"/>
              </a:solidFill>
            </a:ln>
            <a:effectLst/>
          </c:spPr>
          <c:invertIfNegative val="0"/>
          <c:cat>
            <c:strRef>
              <c:f>('Confluence to EPL graph (PFOS)'!$A$33,'Confluence to EPL graph (PFOS)'!$A$45,'Confluence to EPL graph (PFOS)'!$A$25,'Confluence to EPL graph (PFOS)'!$A$66)</c:f>
              <c:strCache>
                <c:ptCount val="2"/>
                <c:pt idx="0">
                  <c:v>Post-Confluence Raleigh Creek</c:v>
                </c:pt>
                <c:pt idx="1">
                  <c:v>Eagle Point Lake</c:v>
                </c:pt>
              </c:strCache>
              <c:extLst/>
            </c:strRef>
          </c:cat>
          <c:val>
            <c:numRef>
              <c:f>('Confluence to EPL graph (PFOS)'!$I$29,'Confluence to EPL graph (PFOS)'!$I$41,'Confluence to EPL graph (PFOS)'!$I$52,'Confluence to EPL graph (PFOS)'!$I$67)</c:f>
              <c:numCache>
                <c:formatCode>General</c:formatCode>
                <c:ptCount val="2"/>
                <c:pt idx="0">
                  <c:v>1.23</c:v>
                </c:pt>
                <c:pt idx="1">
                  <c:v>0.21199999999999999</c:v>
                </c:pt>
              </c:numCache>
              <c:extLst/>
            </c:numRef>
          </c:val>
          <c:extLst>
            <c:ext xmlns:c16="http://schemas.microsoft.com/office/drawing/2014/chart" uri="{C3380CC4-5D6E-409C-BE32-E72D297353CC}">
              <c16:uniqueId val="{00000000-F2CE-4CEC-B757-68708FB3316B}"/>
            </c:ext>
          </c:extLst>
        </c:ser>
        <c:ser>
          <c:idx val="5"/>
          <c:order val="2"/>
          <c:tx>
            <c:v>Spr May Conn</c:v>
          </c:tx>
          <c:spPr>
            <a:pattFill prst="sphere">
              <a:fgClr>
                <a:srgbClr val="ED7D31"/>
              </a:fgClr>
              <a:bgClr>
                <a:schemeClr val="bg1"/>
              </a:bgClr>
            </a:pattFill>
            <a:ln>
              <a:solidFill>
                <a:srgbClr val="ED7D31"/>
              </a:solidFill>
            </a:ln>
            <a:effectLst/>
          </c:spPr>
          <c:invertIfNegative val="0"/>
          <c:cat>
            <c:strRef>
              <c:f>('Confluence to EPL graph (PFOS)'!$A$33,'Confluence to EPL graph (PFOS)'!$A$45,'Confluence to EPL graph (PFOS)'!$A$25,'Confluence to EPL graph (PFOS)'!$A$66)</c:f>
              <c:strCache>
                <c:ptCount val="2"/>
                <c:pt idx="0">
                  <c:v>Post-Confluence Raleigh Creek</c:v>
                </c:pt>
                <c:pt idx="1">
                  <c:v>Eagle Point Lake</c:v>
                </c:pt>
              </c:strCache>
              <c:extLst/>
            </c:strRef>
          </c:cat>
          <c:val>
            <c:numRef>
              <c:f>('Confluence to EPL graph (PFOS)'!$I$31,'Confluence to EPL graph (PFOS)'!$I$43,'Confluence to EPL graph (PFOS)'!$I$55,'Confluence to EPL graph (PFOS)'!$I$69)</c:f>
              <c:numCache>
                <c:formatCode>General</c:formatCode>
                <c:ptCount val="2"/>
                <c:pt idx="0">
                  <c:v>0.96199999999999997</c:v>
                </c:pt>
                <c:pt idx="1">
                  <c:v>0.249</c:v>
                </c:pt>
              </c:numCache>
              <c:extLst/>
            </c:numRef>
          </c:val>
          <c:extLst>
            <c:ext xmlns:c16="http://schemas.microsoft.com/office/drawing/2014/chart" uri="{C3380CC4-5D6E-409C-BE32-E72D297353CC}">
              <c16:uniqueId val="{00000001-F2CE-4CEC-B757-68708FB3316B}"/>
            </c:ext>
          </c:extLst>
        </c:ser>
        <c:ser>
          <c:idx val="11"/>
          <c:order val="3"/>
          <c:tx>
            <c:v>Spring 2021 Con Ish</c:v>
          </c:tx>
          <c:spPr>
            <a:pattFill prst="sphere">
              <a:fgClr>
                <a:srgbClr val="ED7D31"/>
              </a:fgClr>
              <a:bgClr>
                <a:schemeClr val="bg1"/>
              </a:bgClr>
            </a:pattFill>
            <a:ln>
              <a:solidFill>
                <a:srgbClr val="ED7D31"/>
              </a:solidFill>
            </a:ln>
            <a:effectLst/>
          </c:spPr>
          <c:invertIfNegative val="0"/>
          <c:cat>
            <c:strRef>
              <c:f>('Confluence to EPL graph (PFOS)'!$A$33,'Confluence to EPL graph (PFOS)'!$A$45,'Confluence to EPL graph (PFOS)'!$A$25,'Confluence to EPL graph (PFOS)'!$A$66)</c:f>
              <c:strCache>
                <c:ptCount val="2"/>
                <c:pt idx="0">
                  <c:v>Post-Confluence Raleigh Creek</c:v>
                </c:pt>
                <c:pt idx="1">
                  <c:v>Eagle Point Lake</c:v>
                </c:pt>
              </c:strCache>
              <c:extLst/>
            </c:strRef>
          </c:cat>
          <c:val>
            <c:numRef>
              <c:f>('Confluence to EPL graph (PFOS)'!$I$39,'Confluence to EPL graph (PFOS)'!$I$50,'Confluence to EPL graph (PFOS)'!$I$64,'Confluence to EPL graph (PFOS)'!$I$74)</c:f>
              <c:numCache>
                <c:formatCode>General</c:formatCode>
                <c:ptCount val="2"/>
                <c:pt idx="0">
                  <c:v>5.6500000000000002E-2</c:v>
                </c:pt>
                <c:pt idx="1">
                  <c:v>0.247</c:v>
                </c:pt>
              </c:numCache>
              <c:extLst/>
            </c:numRef>
          </c:val>
          <c:extLst>
            <c:ext xmlns:c16="http://schemas.microsoft.com/office/drawing/2014/chart" uri="{C3380CC4-5D6E-409C-BE32-E72D297353CC}">
              <c16:uniqueId val="{00000002-F2CE-4CEC-B757-68708FB3316B}"/>
            </c:ext>
          </c:extLst>
        </c:ser>
        <c:ser>
          <c:idx val="4"/>
          <c:order val="4"/>
          <c:tx>
            <c:v>Sp May Unconn</c:v>
          </c:tx>
          <c:spPr>
            <a:solidFill>
              <a:srgbClr val="ED7D31"/>
            </a:solidFill>
            <a:ln>
              <a:solidFill>
                <a:srgbClr val="ED7D31"/>
              </a:solidFill>
            </a:ln>
            <a:effectLst/>
          </c:spPr>
          <c:invertIfNegative val="0"/>
          <c:cat>
            <c:strRef>
              <c:f>('Confluence to EPL graph (PFOS)'!$A$33,'Confluence to EPL graph (PFOS)'!$A$45,'Confluence to EPL graph (PFOS)'!$A$25,'Confluence to EPL graph (PFOS)'!$A$66)</c:f>
              <c:strCache>
                <c:ptCount val="2"/>
                <c:pt idx="0">
                  <c:v>Post-Confluence Raleigh Creek</c:v>
                </c:pt>
                <c:pt idx="1">
                  <c:v>Eagle Point Lake</c:v>
                </c:pt>
              </c:strCache>
              <c:extLst/>
            </c:strRef>
          </c:cat>
          <c:val>
            <c:numRef>
              <c:f>('Confluence to EPL graph (PFOS)'!$I$30,'Confluence to EPL graph (PFOS)'!$I$42,'Confluence to EPL graph (PFOS)'!$I$54,'Confluence to EPL graph (PFOS)'!$I$68)</c:f>
              <c:numCache>
                <c:formatCode>General</c:formatCode>
                <c:ptCount val="2"/>
                <c:pt idx="0">
                  <c:v>2.0899999999999998E-3</c:v>
                </c:pt>
                <c:pt idx="1">
                  <c:v>0.214</c:v>
                </c:pt>
              </c:numCache>
              <c:extLst/>
            </c:numRef>
          </c:val>
          <c:extLst>
            <c:ext xmlns:c16="http://schemas.microsoft.com/office/drawing/2014/chart" uri="{C3380CC4-5D6E-409C-BE32-E72D297353CC}">
              <c16:uniqueId val="{00000003-F2CE-4CEC-B757-68708FB3316B}"/>
            </c:ext>
          </c:extLst>
        </c:ser>
        <c:ser>
          <c:idx val="6"/>
          <c:order val="6"/>
          <c:tx>
            <c:v>Sum June 2020 Conn</c:v>
          </c:tx>
          <c:spPr>
            <a:pattFill prst="sphere">
              <a:fgClr>
                <a:srgbClr val="ED7D31"/>
              </a:fgClr>
              <a:bgClr>
                <a:schemeClr val="bg1"/>
              </a:bgClr>
            </a:pattFill>
            <a:ln>
              <a:solidFill>
                <a:srgbClr val="ED7D31"/>
              </a:solidFill>
            </a:ln>
            <a:effectLst/>
          </c:spPr>
          <c:invertIfNegative val="0"/>
          <c:cat>
            <c:strRef>
              <c:f>('Confluence to EPL graph (PFOS)'!$A$33,'Confluence to EPL graph (PFOS)'!$A$45,'Confluence to EPL graph (PFOS)'!$A$25,'Confluence to EPL graph (PFOS)'!$A$66)</c:f>
              <c:strCache>
                <c:ptCount val="2"/>
                <c:pt idx="0">
                  <c:v>Post-Confluence Raleigh Creek</c:v>
                </c:pt>
                <c:pt idx="1">
                  <c:v>Eagle Point Lake</c:v>
                </c:pt>
              </c:strCache>
              <c:extLst/>
            </c:strRef>
          </c:cat>
          <c:val>
            <c:numRef>
              <c:f>('Confluence to EPL graph (PFOS)'!$I$34,'Confluence to EPL graph (PFOS)'!$I$46,'Confluence to EPL graph (PFOS)'!$I$58,'Confluence to EPL graph (PFOS)'!$I$70)</c:f>
              <c:numCache>
                <c:formatCode>General</c:formatCode>
                <c:ptCount val="2"/>
                <c:pt idx="0">
                  <c:v>0.83899999999999997</c:v>
                </c:pt>
                <c:pt idx="1">
                  <c:v>0.35899999999999999</c:v>
                </c:pt>
              </c:numCache>
              <c:extLst/>
            </c:numRef>
          </c:val>
          <c:extLst>
            <c:ext xmlns:c16="http://schemas.microsoft.com/office/drawing/2014/chart" uri="{C3380CC4-5D6E-409C-BE32-E72D297353CC}">
              <c16:uniqueId val="{00000004-F2CE-4CEC-B757-68708FB3316B}"/>
            </c:ext>
          </c:extLst>
        </c:ser>
        <c:ser>
          <c:idx val="7"/>
          <c:order val="7"/>
          <c:tx>
            <c:v>Sum July Conn 2020</c:v>
          </c:tx>
          <c:spPr>
            <a:pattFill prst="sphere">
              <a:fgClr>
                <a:srgbClr val="ED7D31"/>
              </a:fgClr>
              <a:bgClr>
                <a:schemeClr val="bg1"/>
              </a:bgClr>
            </a:pattFill>
            <a:ln>
              <a:solidFill>
                <a:srgbClr val="ED7D31"/>
              </a:solidFill>
            </a:ln>
            <a:effectLst/>
          </c:spPr>
          <c:invertIfNegative val="0"/>
          <c:cat>
            <c:strRef>
              <c:f>('Confluence to EPL graph (PFOS)'!$A$33,'Confluence to EPL graph (PFOS)'!$A$45,'Confluence to EPL graph (PFOS)'!$A$25,'Confluence to EPL graph (PFOS)'!$A$66)</c:f>
              <c:strCache>
                <c:ptCount val="2"/>
                <c:pt idx="0">
                  <c:v>Post-Confluence Raleigh Creek</c:v>
                </c:pt>
                <c:pt idx="1">
                  <c:v>Eagle Point Lake</c:v>
                </c:pt>
              </c:strCache>
              <c:extLst/>
            </c:strRef>
          </c:cat>
          <c:val>
            <c:numRef>
              <c:f>('Confluence to EPL graph (PFOS)'!$I$35,'Confluence to EPL graph (PFOS)'!$I$47,'Confluence to EPL graph (PFOS)'!$I$60,'Confluence to EPL graph (PFOS)'!$I$71)</c:f>
              <c:numCache>
                <c:formatCode>General</c:formatCode>
                <c:ptCount val="2"/>
                <c:pt idx="0">
                  <c:v>0.14599999999999999</c:v>
                </c:pt>
                <c:pt idx="1">
                  <c:v>0.34300000000000003</c:v>
                </c:pt>
              </c:numCache>
              <c:extLst/>
            </c:numRef>
          </c:val>
          <c:extLst>
            <c:ext xmlns:c16="http://schemas.microsoft.com/office/drawing/2014/chart" uri="{C3380CC4-5D6E-409C-BE32-E72D297353CC}">
              <c16:uniqueId val="{00000005-F2CE-4CEC-B757-68708FB3316B}"/>
            </c:ext>
          </c:extLst>
        </c:ser>
        <c:ser>
          <c:idx val="10"/>
          <c:order val="9"/>
          <c:tx>
            <c:v>Summ UnConn 2020</c:v>
          </c:tx>
          <c:spPr>
            <a:solidFill>
              <a:srgbClr val="ED7D31"/>
            </a:solidFill>
            <a:ln>
              <a:solidFill>
                <a:srgbClr val="ED7D31"/>
              </a:solidFill>
            </a:ln>
            <a:effectLst/>
          </c:spPr>
          <c:invertIfNegative val="0"/>
          <c:cat>
            <c:strRef>
              <c:f>('Confluence to EPL graph (PFOS)'!$A$33,'Confluence to EPL graph (PFOS)'!$A$45,'Confluence to EPL graph (PFOS)'!$A$25,'Confluence to EPL graph (PFOS)'!$A$66)</c:f>
              <c:strCache>
                <c:ptCount val="2"/>
                <c:pt idx="0">
                  <c:v>Post-Confluence Raleigh Creek</c:v>
                </c:pt>
                <c:pt idx="1">
                  <c:v>Eagle Point Lake</c:v>
                </c:pt>
              </c:strCache>
              <c:extLst/>
            </c:strRef>
          </c:cat>
          <c:val>
            <c:numRef>
              <c:f>('Confluence to EPL graph (PFOS)'!$I$26,'Confluence to EPL graph (PFOS)'!$I$24,'Confluence to EPL graph (PFOS)'!$I$25,'Confluence to EPL graph (PFOS)'!$I$76)</c:f>
              <c:numCache>
                <c:formatCode>General</c:formatCode>
                <c:ptCount val="2"/>
                <c:pt idx="0">
                  <c:v>3.0999999999999999E-3</c:v>
                </c:pt>
                <c:pt idx="1">
                  <c:v>0.26600000000000001</c:v>
                </c:pt>
              </c:numCache>
              <c:extLst/>
            </c:numRef>
          </c:val>
          <c:extLst>
            <c:ext xmlns:c16="http://schemas.microsoft.com/office/drawing/2014/chart" uri="{C3380CC4-5D6E-409C-BE32-E72D297353CC}">
              <c16:uniqueId val="{00000006-F2CE-4CEC-B757-68708FB3316B}"/>
            </c:ext>
          </c:extLst>
        </c:ser>
        <c:ser>
          <c:idx val="12"/>
          <c:order val="10"/>
          <c:tx>
            <c:v>Summer 2021</c:v>
          </c:tx>
          <c:spPr>
            <a:solidFill>
              <a:srgbClr val="ED7D31"/>
            </a:solidFill>
            <a:ln>
              <a:solidFill>
                <a:srgbClr val="ED7D31"/>
              </a:solidFill>
            </a:ln>
            <a:effectLst/>
          </c:spPr>
          <c:invertIfNegative val="0"/>
          <c:cat>
            <c:strRef>
              <c:f>('Confluence to EPL graph (PFOS)'!$A$33,'Confluence to EPL graph (PFOS)'!$A$45,'Confluence to EPL graph (PFOS)'!$A$25,'Confluence to EPL graph (PFOS)'!$A$66)</c:f>
              <c:strCache>
                <c:ptCount val="2"/>
                <c:pt idx="0">
                  <c:v>Post-Confluence Raleigh Creek</c:v>
                </c:pt>
                <c:pt idx="1">
                  <c:v>Eagle Point Lake</c:v>
                </c:pt>
              </c:strCache>
              <c:extLst/>
            </c:strRef>
          </c:cat>
          <c:val>
            <c:numRef>
              <c:f>('Confluence to EPL graph (PFOS)'!$I$39,'Confluence to EPL graph (PFOS)'!$I$72,'Confluence to EPL graph (PFOS)'!$I$65,'Confluence to EPL graph (PFOS)'!$I$75)</c:f>
              <c:numCache>
                <c:formatCode>General</c:formatCode>
                <c:ptCount val="2"/>
                <c:pt idx="0">
                  <c:v>4.7999999999999996E-3</c:v>
                </c:pt>
                <c:pt idx="1">
                  <c:v>0.3</c:v>
                </c:pt>
              </c:numCache>
              <c:extLst/>
            </c:numRef>
          </c:val>
          <c:extLst>
            <c:ext xmlns:c16="http://schemas.microsoft.com/office/drawing/2014/chart" uri="{C3380CC4-5D6E-409C-BE32-E72D297353CC}">
              <c16:uniqueId val="{00000007-F2CE-4CEC-B757-68708FB3316B}"/>
            </c:ext>
          </c:extLst>
        </c:ser>
        <c:ser>
          <c:idx val="8"/>
          <c:order val="11"/>
          <c:tx>
            <c:v>Fall Conn 2020</c:v>
          </c:tx>
          <c:spPr>
            <a:pattFill prst="sphere">
              <a:fgClr>
                <a:srgbClr val="ED7D31"/>
              </a:fgClr>
              <a:bgClr>
                <a:schemeClr val="bg1"/>
              </a:bgClr>
            </a:pattFill>
            <a:ln>
              <a:solidFill>
                <a:srgbClr val="ED7D31"/>
              </a:solidFill>
            </a:ln>
            <a:effectLst/>
          </c:spPr>
          <c:invertIfNegative val="0"/>
          <c:cat>
            <c:strRef>
              <c:f>('Confluence to EPL graph (PFOS)'!$A$33,'Confluence to EPL graph (PFOS)'!$A$45,'Confluence to EPL graph (PFOS)'!$A$25,'Confluence to EPL graph (PFOS)'!$A$66)</c:f>
              <c:strCache>
                <c:ptCount val="2"/>
                <c:pt idx="0">
                  <c:v>Post-Confluence Raleigh Creek</c:v>
                </c:pt>
                <c:pt idx="1">
                  <c:v>Eagle Point Lake</c:v>
                </c:pt>
              </c:strCache>
              <c:extLst/>
            </c:strRef>
          </c:cat>
          <c:val>
            <c:numRef>
              <c:f>('Confluence to EPL graph (PFOS)'!$I$36,'Confluence to EPL graph (PFOS)'!$I$48,'Confluence to EPL graph (PFOS)'!$I$61,'Confluence to EPL graph (PFOS)'!$I$72)</c:f>
              <c:numCache>
                <c:formatCode>General</c:formatCode>
                <c:ptCount val="2"/>
                <c:pt idx="0">
                  <c:v>1.54E-2</c:v>
                </c:pt>
                <c:pt idx="1">
                  <c:v>0.22500000000000001</c:v>
                </c:pt>
              </c:numCache>
              <c:extLst/>
            </c:numRef>
          </c:val>
          <c:extLst>
            <c:ext xmlns:c16="http://schemas.microsoft.com/office/drawing/2014/chart" uri="{C3380CC4-5D6E-409C-BE32-E72D297353CC}">
              <c16:uniqueId val="{00000008-F2CE-4CEC-B757-68708FB3316B}"/>
            </c:ext>
          </c:extLst>
        </c:ser>
        <c:ser>
          <c:idx val="9"/>
          <c:order val="12"/>
          <c:tx>
            <c:v>Fall Uncon 2020</c:v>
          </c:tx>
          <c:spPr>
            <a:solidFill>
              <a:srgbClr val="ED7D31"/>
            </a:solidFill>
            <a:ln>
              <a:solidFill>
                <a:srgbClr val="ED7D31"/>
              </a:solidFill>
            </a:ln>
            <a:effectLst/>
          </c:spPr>
          <c:invertIfNegative val="0"/>
          <c:cat>
            <c:strRef>
              <c:f>('Confluence to EPL graph (PFOS)'!$A$33,'Confluence to EPL graph (PFOS)'!$A$45,'Confluence to EPL graph (PFOS)'!$A$25,'Confluence to EPL graph (PFOS)'!$A$66)</c:f>
              <c:strCache>
                <c:ptCount val="2"/>
                <c:pt idx="0">
                  <c:v>Post-Confluence Raleigh Creek</c:v>
                </c:pt>
                <c:pt idx="1">
                  <c:v>Eagle Point Lake</c:v>
                </c:pt>
              </c:strCache>
              <c:extLst/>
            </c:strRef>
          </c:cat>
          <c:val>
            <c:numRef>
              <c:f>('Confluence to EPL graph (PFOS)'!$I$37,'Confluence to EPL graph (PFOS)'!$I$49,'Confluence to EPL graph (PFOS)'!$I$63,'Confluence to EPL graph (PFOS)'!$I$73)</c:f>
              <c:numCache>
                <c:formatCode>General</c:formatCode>
                <c:ptCount val="2"/>
                <c:pt idx="0">
                  <c:v>3.3999999999999998E-3</c:v>
                </c:pt>
                <c:pt idx="1">
                  <c:v>0.28000000000000003</c:v>
                </c:pt>
              </c:numCache>
              <c:extLst/>
            </c:numRef>
          </c:val>
          <c:extLst>
            <c:ext xmlns:c16="http://schemas.microsoft.com/office/drawing/2014/chart" uri="{C3380CC4-5D6E-409C-BE32-E72D297353CC}">
              <c16:uniqueId val="{00000009-F2CE-4CEC-B757-68708FB3316B}"/>
            </c:ext>
          </c:extLst>
        </c:ser>
        <c:dLbls>
          <c:showLegendKey val="0"/>
          <c:showVal val="0"/>
          <c:showCatName val="0"/>
          <c:showSerName val="0"/>
          <c:showPercent val="0"/>
          <c:showBubbleSize val="0"/>
        </c:dLbls>
        <c:gapWidth val="423"/>
        <c:overlap val="-20"/>
        <c:axId val="1205949200"/>
        <c:axId val="1205947232"/>
        <c:extLst>
          <c:ext xmlns:c15="http://schemas.microsoft.com/office/drawing/2012/chart" uri="{02D57815-91ED-43cb-92C2-25804820EDAC}">
            <c15:filteredBarSeries>
              <c15:ser>
                <c:idx val="2"/>
                <c:order val="0"/>
                <c:tx>
                  <c:v>Winter 2020</c:v>
                </c:tx>
                <c:spPr>
                  <a:solidFill>
                    <a:srgbClr val="ED7D31"/>
                  </a:solidFill>
                  <a:ln>
                    <a:solidFill>
                      <a:srgbClr val="ED7D31"/>
                    </a:solidFill>
                  </a:ln>
                  <a:effectLst/>
                </c:spPr>
                <c:invertIfNegative val="0"/>
                <c:cat>
                  <c:strRef>
                    <c:extLst>
                      <c:ext uri="{02D57815-91ED-43cb-92C2-25804820EDAC}">
                        <c15:formulaRef>
                          <c15:sqref>('Confluence to EPL graph (PFOS)'!$A$33,'Confluence to EPL graph (PFOS)'!$A$45,'Confluence to EPL graph (PFOS)'!$A$25,'Confluence to EPL graph (PFOS)'!$A$66)</c15:sqref>
                        </c15:formulaRef>
                      </c:ext>
                    </c:extLst>
                    <c:strCache>
                      <c:ptCount val="2"/>
                      <c:pt idx="0">
                        <c:v>Post-Confluence Raleigh Creek</c:v>
                      </c:pt>
                      <c:pt idx="1">
                        <c:v>Eagle Point Lake</c:v>
                      </c:pt>
                    </c:strCache>
                  </c:strRef>
                </c:cat>
                <c:val>
                  <c:numRef>
                    <c:extLst>
                      <c:ext uri="{02D57815-91ED-43cb-92C2-25804820EDAC}">
                        <c15:formulaRef>
                          <c15:sqref>('Confluence to EPL graph (PFOS)'!$I$28,'Confluence to EPL graph (PFOS)'!$I$40,'Confluence to EPL graph (PFOS)'!$I$51)</c15:sqref>
                        </c15:formulaRef>
                      </c:ext>
                    </c:extLst>
                    <c:numCache>
                      <c:formatCode>General</c:formatCode>
                      <c:ptCount val="1"/>
                      <c:pt idx="0">
                        <c:v>2.15E-3</c:v>
                      </c:pt>
                    </c:numCache>
                  </c:numRef>
                </c:val>
                <c:extLst>
                  <c:ext xmlns:c16="http://schemas.microsoft.com/office/drawing/2014/chart" uri="{C3380CC4-5D6E-409C-BE32-E72D297353CC}">
                    <c16:uniqueId val="{0000000A-F2CE-4CEC-B757-68708FB3316B}"/>
                  </c:ext>
                </c:extLst>
              </c15:ser>
            </c15:filteredBarSeries>
            <c15:filteredBarSeries>
              <c15:ser>
                <c:idx val="1"/>
                <c:order val="5"/>
                <c:tx>
                  <c:v>S 19 Conn</c:v>
                </c:tx>
                <c:spPr>
                  <a:pattFill prst="sphere">
                    <a:fgClr>
                      <a:srgbClr val="ED7D31"/>
                    </a:fgClr>
                    <a:bgClr>
                      <a:schemeClr val="bg1"/>
                    </a:bgClr>
                  </a:pattFill>
                  <a:ln>
                    <a:solidFill>
                      <a:srgbClr val="ED7D31"/>
                    </a:solidFill>
                  </a:ln>
                  <a:effectLst/>
                </c:spPr>
                <c:invertIfNegative val="0"/>
                <c:cat>
                  <c:strRef>
                    <c:extLst xmlns:c15="http://schemas.microsoft.com/office/drawing/2012/chart">
                      <c:ext xmlns:c15="http://schemas.microsoft.com/office/drawing/2012/chart" uri="{02D57815-91ED-43cb-92C2-25804820EDAC}">
                        <c15:formulaRef>
                          <c15:sqref>('Confluence to EPL graph (PFOS)'!$A$33,'Confluence to EPL graph (PFOS)'!$A$45,'Confluence to EPL graph (PFOS)'!$A$25,'Confluence to EPL graph (PFOS)'!$A$66)</c15:sqref>
                        </c15:formulaRef>
                      </c:ext>
                    </c:extLst>
                    <c:strCache>
                      <c:ptCount val="2"/>
                      <c:pt idx="0">
                        <c:v>Post-Confluence Raleigh Creek</c:v>
                      </c:pt>
                      <c:pt idx="1">
                        <c:v>Eagle Point Lake</c:v>
                      </c:pt>
                    </c:strCache>
                  </c:strRef>
                </c:cat>
                <c:val>
                  <c:numRef>
                    <c:extLst xmlns:c15="http://schemas.microsoft.com/office/drawing/2012/chart">
                      <c:ext xmlns:c15="http://schemas.microsoft.com/office/drawing/2012/chart" uri="{02D57815-91ED-43cb-92C2-25804820EDAC}">
                        <c15:formulaRef>
                          <c15:sqref>('Confluence to EPL graph (PFOS)'!$I$32,'Confluence to EPL graph (PFOS)'!$I$44,'Confluence to EPL graph (PFOS)'!$I$56)</c15:sqref>
                        </c15:formulaRef>
                      </c:ext>
                    </c:extLst>
                    <c:numCache>
                      <c:formatCode>General</c:formatCode>
                      <c:ptCount val="1"/>
                      <c:pt idx="0">
                        <c:v>0.70199999999999996</c:v>
                      </c:pt>
                    </c:numCache>
                  </c:numRef>
                </c:val>
                <c:extLst xmlns:c15="http://schemas.microsoft.com/office/drawing/2012/chart">
                  <c:ext xmlns:c16="http://schemas.microsoft.com/office/drawing/2014/chart" uri="{C3380CC4-5D6E-409C-BE32-E72D297353CC}">
                    <c16:uniqueId val="{0000000B-F2CE-4CEC-B757-68708FB3316B}"/>
                  </c:ext>
                </c:extLst>
              </c15:ser>
            </c15:filteredBarSeries>
            <c15:filteredBarSeries>
              <c15:ser>
                <c:idx val="0"/>
                <c:order val="8"/>
                <c:tx>
                  <c:v>S 19 Unconn</c:v>
                </c:tx>
                <c:spPr>
                  <a:solidFill>
                    <a:srgbClr val="ED7D31"/>
                  </a:solidFill>
                  <a:ln>
                    <a:noFill/>
                  </a:ln>
                  <a:effectLst/>
                </c:spPr>
                <c:invertIfNegative val="0"/>
                <c:cat>
                  <c:strRef>
                    <c:extLst xmlns:c15="http://schemas.microsoft.com/office/drawing/2012/chart">
                      <c:ext xmlns:c15="http://schemas.microsoft.com/office/drawing/2012/chart" uri="{02D57815-91ED-43cb-92C2-25804820EDAC}">
                        <c15:formulaRef>
                          <c15:sqref>('Confluence to EPL graph (PFOS)'!$A$33,'Confluence to EPL graph (PFOS)'!$A$45,'Confluence to EPL graph (PFOS)'!$A$25,'Confluence to EPL graph (PFOS)'!$A$66)</c15:sqref>
                        </c15:formulaRef>
                      </c:ext>
                    </c:extLst>
                    <c:strCache>
                      <c:ptCount val="2"/>
                      <c:pt idx="0">
                        <c:v>Post-Confluence Raleigh Creek</c:v>
                      </c:pt>
                      <c:pt idx="1">
                        <c:v>Eagle Point Lake</c:v>
                      </c:pt>
                    </c:strCache>
                  </c:strRef>
                </c:cat>
                <c:val>
                  <c:numRef>
                    <c:extLst xmlns:c15="http://schemas.microsoft.com/office/drawing/2012/chart">
                      <c:ext xmlns:c15="http://schemas.microsoft.com/office/drawing/2012/chart" uri="{02D57815-91ED-43cb-92C2-25804820EDAC}">
                        <c15:formulaRef>
                          <c15:sqref>('Confluence to EPL graph (PFOS)'!$I$33,'Confluence to EPL graph (PFOS)'!$I$45,'Confluence to EPL graph (PFOS)'!$I$57)</c15:sqref>
                        </c15:formulaRef>
                      </c:ext>
                    </c:extLst>
                    <c:numCache>
                      <c:formatCode>General</c:formatCode>
                      <c:ptCount val="1"/>
                      <c:pt idx="0">
                        <c:v>2.0400000000000001E-3</c:v>
                      </c:pt>
                    </c:numCache>
                  </c:numRef>
                </c:val>
                <c:extLst xmlns:c15="http://schemas.microsoft.com/office/drawing/2012/chart">
                  <c:ext xmlns:c16="http://schemas.microsoft.com/office/drawing/2014/chart" uri="{C3380CC4-5D6E-409C-BE32-E72D297353CC}">
                    <c16:uniqueId val="{0000000C-F2CE-4CEC-B757-68708FB3316B}"/>
                  </c:ext>
                </c:extLst>
              </c15:ser>
            </c15:filteredBarSeries>
          </c:ext>
        </c:extLst>
      </c:barChart>
      <c:catAx>
        <c:axId val="1205949200"/>
        <c:scaling>
          <c:orientation val="minMax"/>
        </c:scaling>
        <c:delete val="0"/>
        <c:axPos val="b"/>
        <c:numFmt formatCode="General" sourceLinked="1"/>
        <c:majorTickMark val="none"/>
        <c:minorTickMark val="none"/>
        <c:tickLblPos val="nextTo"/>
        <c:spPr>
          <a:noFill/>
          <a:ln w="22225" cap="flat" cmpd="sng" algn="ctr">
            <a:solidFill>
              <a:schemeClr val="bg2">
                <a:lumMod val="50000"/>
              </a:schemeClr>
            </a:solidFill>
            <a:round/>
          </a:ln>
          <a:effectLst>
            <a:glow rad="76200">
              <a:schemeClr val="bg2">
                <a:lumMod val="75000"/>
              </a:schemeClr>
            </a:glow>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US"/>
          </a:p>
        </c:txPr>
        <c:crossAx val="1205947232"/>
        <c:crossesAt val="1.0000000000000003E-4"/>
        <c:auto val="1"/>
        <c:lblAlgn val="ctr"/>
        <c:lblOffset val="100"/>
        <c:noMultiLvlLbl val="0"/>
      </c:catAx>
      <c:valAx>
        <c:axId val="1205947232"/>
        <c:scaling>
          <c:logBase val="10"/>
          <c:orientation val="minMax"/>
          <c:max val="1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sz="800"/>
                  <a:t>PFOS (log</a:t>
                </a:r>
                <a:r>
                  <a:rPr lang="en-US" sz="800" baseline="0"/>
                  <a:t> </a:t>
                </a:r>
                <a:r>
                  <a:rPr lang="en-US" sz="800"/>
                  <a:t>ppb)</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6350">
            <a:solidFill>
              <a:schemeClr val="bg2">
                <a:lumMod val="50000"/>
              </a:schemeClr>
            </a:solid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1205949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0" i="0" u="none" strike="noStrike" kern="1200" spc="0" baseline="0">
                <a:solidFill>
                  <a:schemeClr val="bg1">
                    <a:alpha val="0"/>
                  </a:schemeClr>
                </a:solidFill>
                <a:latin typeface="+mn-lt"/>
                <a:ea typeface="+mn-ea"/>
                <a:cs typeface="+mn-cs"/>
              </a:defRPr>
            </a:pPr>
            <a:r>
              <a:rPr lang="en-US" sz="800" b="1" dirty="0">
                <a:solidFill>
                  <a:schemeClr val="bg1">
                    <a:alpha val="0"/>
                  </a:schemeClr>
                </a:solidFill>
              </a:rPr>
              <a:t>Temporal</a:t>
            </a:r>
            <a:r>
              <a:rPr lang="en-US" sz="800" b="1" baseline="0" dirty="0">
                <a:solidFill>
                  <a:schemeClr val="bg1">
                    <a:alpha val="0"/>
                  </a:schemeClr>
                </a:solidFill>
              </a:rPr>
              <a:t> Variation in PFOA: Post-Confluence Raleigh Creek to Eagle Point Lake</a:t>
            </a:r>
            <a:endParaRPr lang="en-US" sz="800" b="1" dirty="0">
              <a:solidFill>
                <a:schemeClr val="bg1">
                  <a:alpha val="0"/>
                </a:schemeClr>
              </a:solidFill>
            </a:endParaRPr>
          </a:p>
        </c:rich>
      </c:tx>
      <c:layout>
        <c:manualLayout>
          <c:xMode val="edge"/>
          <c:yMode val="edge"/>
          <c:x val="0.20682618861481639"/>
          <c:y val="1.0247324483865746E-2"/>
        </c:manualLayout>
      </c:layout>
      <c:overlay val="0"/>
      <c:spPr>
        <a:noFill/>
        <a:ln>
          <a:noFill/>
        </a:ln>
        <a:effectLst/>
      </c:spPr>
      <c:txPr>
        <a:bodyPr rot="0" spcFirstLastPara="1" vertOverflow="ellipsis" vert="horz" wrap="square" anchor="ctr" anchorCtr="1"/>
        <a:lstStyle/>
        <a:p>
          <a:pPr>
            <a:defRPr sz="800" b="0" i="0" u="none" strike="noStrike" kern="1200" spc="0" baseline="0">
              <a:solidFill>
                <a:schemeClr val="bg1">
                  <a:alpha val="0"/>
                </a:schemeClr>
              </a:solidFill>
              <a:latin typeface="+mn-lt"/>
              <a:ea typeface="+mn-ea"/>
              <a:cs typeface="+mn-cs"/>
            </a:defRPr>
          </a:pPr>
          <a:endParaRPr lang="en-US"/>
        </a:p>
      </c:txPr>
    </c:title>
    <c:autoTitleDeleted val="0"/>
    <c:plotArea>
      <c:layout>
        <c:manualLayout>
          <c:layoutTarget val="inner"/>
          <c:xMode val="edge"/>
          <c:yMode val="edge"/>
          <c:x val="0.12806620904177349"/>
          <c:y val="3.1459434956091312E-2"/>
          <c:w val="0.83693138043486093"/>
          <c:h val="0.76248229134360235"/>
        </c:manualLayout>
      </c:layout>
      <c:barChart>
        <c:barDir val="col"/>
        <c:grouping val="clustered"/>
        <c:varyColors val="0"/>
        <c:ser>
          <c:idx val="3"/>
          <c:order val="1"/>
          <c:tx>
            <c:v>Sp Apr 2020 Conn</c:v>
          </c:tx>
          <c:spPr>
            <a:pattFill prst="sphere">
              <a:fgClr>
                <a:srgbClr val="FF0000"/>
              </a:fgClr>
              <a:bgClr>
                <a:schemeClr val="bg1"/>
              </a:bgClr>
            </a:pattFill>
            <a:ln>
              <a:solidFill>
                <a:srgbClr val="FF0000"/>
              </a:solidFill>
            </a:ln>
            <a:effectLst/>
          </c:spPr>
          <c:invertIfNegative val="0"/>
          <c:cat>
            <c:strRef>
              <c:f>('Confluence to EPL graph (pfoa)'!$A$33,'Confluence to EPL graph (pfoa)'!$A$45,'Confluence to EPL graph (pfoa)'!$A$25,'Confluence to EPL graph (pfoa)'!$A$66)</c:f>
              <c:strCache>
                <c:ptCount val="2"/>
                <c:pt idx="0">
                  <c:v>Post-Confluence Raleigh Creek</c:v>
                </c:pt>
                <c:pt idx="1">
                  <c:v>Eagle Point Lake</c:v>
                </c:pt>
              </c:strCache>
              <c:extLst/>
            </c:strRef>
          </c:cat>
          <c:val>
            <c:numRef>
              <c:f>('Confluence to EPL graph (pfoa)'!$I$29,'Confluence to EPL graph (pfoa)'!$I$41,'Confluence to EPL graph (pfoa)'!$I$52,'Confluence to EPL graph (pfoa)'!$I$67)</c:f>
              <c:numCache>
                <c:formatCode>General</c:formatCode>
                <c:ptCount val="2"/>
                <c:pt idx="0">
                  <c:v>0.52</c:v>
                </c:pt>
                <c:pt idx="1">
                  <c:v>0.10199999999999999</c:v>
                </c:pt>
              </c:numCache>
              <c:extLst/>
            </c:numRef>
          </c:val>
          <c:extLst>
            <c:ext xmlns:c16="http://schemas.microsoft.com/office/drawing/2014/chart" uri="{C3380CC4-5D6E-409C-BE32-E72D297353CC}">
              <c16:uniqueId val="{00000000-0244-45CA-A32D-2A7CA42345C5}"/>
            </c:ext>
          </c:extLst>
        </c:ser>
        <c:ser>
          <c:idx val="5"/>
          <c:order val="2"/>
          <c:tx>
            <c:v>Spr May Conn</c:v>
          </c:tx>
          <c:spPr>
            <a:pattFill prst="sphere">
              <a:fgClr>
                <a:srgbClr val="FF0000"/>
              </a:fgClr>
              <a:bgClr>
                <a:schemeClr val="bg1"/>
              </a:bgClr>
            </a:pattFill>
            <a:ln>
              <a:solidFill>
                <a:srgbClr val="FF0000"/>
              </a:solidFill>
            </a:ln>
            <a:effectLst/>
          </c:spPr>
          <c:invertIfNegative val="0"/>
          <c:cat>
            <c:strRef>
              <c:f>('Confluence to EPL graph (pfoa)'!$A$33,'Confluence to EPL graph (pfoa)'!$A$45,'Confluence to EPL graph (pfoa)'!$A$25,'Confluence to EPL graph (pfoa)'!$A$66)</c:f>
              <c:strCache>
                <c:ptCount val="2"/>
                <c:pt idx="0">
                  <c:v>Post-Confluence Raleigh Creek</c:v>
                </c:pt>
                <c:pt idx="1">
                  <c:v>Eagle Point Lake</c:v>
                </c:pt>
              </c:strCache>
              <c:extLst/>
            </c:strRef>
          </c:cat>
          <c:val>
            <c:numRef>
              <c:f>('Confluence to EPL graph (pfoa)'!$I$31,'Confluence to EPL graph (pfoa)'!$I$43,'Confluence to EPL graph (pfoa)'!$I$55,'Confluence to EPL graph (pfoa)'!$I$69)</c:f>
              <c:numCache>
                <c:formatCode>General</c:formatCode>
                <c:ptCount val="2"/>
                <c:pt idx="0">
                  <c:v>0.39400000000000002</c:v>
                </c:pt>
                <c:pt idx="1">
                  <c:v>9.7900000000000001E-2</c:v>
                </c:pt>
              </c:numCache>
              <c:extLst/>
            </c:numRef>
          </c:val>
          <c:extLst>
            <c:ext xmlns:c16="http://schemas.microsoft.com/office/drawing/2014/chart" uri="{C3380CC4-5D6E-409C-BE32-E72D297353CC}">
              <c16:uniqueId val="{00000001-0244-45CA-A32D-2A7CA42345C5}"/>
            </c:ext>
          </c:extLst>
        </c:ser>
        <c:ser>
          <c:idx val="11"/>
          <c:order val="3"/>
          <c:tx>
            <c:v>Spring 2021 Con Ish</c:v>
          </c:tx>
          <c:spPr>
            <a:pattFill prst="sphere">
              <a:fgClr>
                <a:srgbClr val="FF0000"/>
              </a:fgClr>
              <a:bgClr>
                <a:schemeClr val="bg1"/>
              </a:bgClr>
            </a:pattFill>
            <a:ln>
              <a:solidFill>
                <a:srgbClr val="FF0000"/>
              </a:solidFill>
            </a:ln>
            <a:effectLst/>
          </c:spPr>
          <c:invertIfNegative val="0"/>
          <c:cat>
            <c:strRef>
              <c:f>('Confluence to EPL graph (pfoa)'!$A$33,'Confluence to EPL graph (pfoa)'!$A$45,'Confluence to EPL graph (pfoa)'!$A$25,'Confluence to EPL graph (pfoa)'!$A$66)</c:f>
              <c:strCache>
                <c:ptCount val="2"/>
                <c:pt idx="0">
                  <c:v>Post-Confluence Raleigh Creek</c:v>
                </c:pt>
                <c:pt idx="1">
                  <c:v>Eagle Point Lake</c:v>
                </c:pt>
              </c:strCache>
              <c:extLst/>
            </c:strRef>
          </c:cat>
          <c:val>
            <c:numRef>
              <c:f>('Confluence to EPL graph (pfoa)'!$I$39,'Confluence to EPL graph (pfoa)'!$I$50,'Confluence to EPL graph (pfoa)'!$I$64,'Confluence to EPL graph (pfoa)'!$I$74)</c:f>
              <c:numCache>
                <c:formatCode>General</c:formatCode>
                <c:ptCount val="2"/>
                <c:pt idx="0">
                  <c:v>2.98E-2</c:v>
                </c:pt>
                <c:pt idx="1">
                  <c:v>0.11899999999999999</c:v>
                </c:pt>
              </c:numCache>
              <c:extLst/>
            </c:numRef>
          </c:val>
          <c:extLst>
            <c:ext xmlns:c16="http://schemas.microsoft.com/office/drawing/2014/chart" uri="{C3380CC4-5D6E-409C-BE32-E72D297353CC}">
              <c16:uniqueId val="{00000002-0244-45CA-A32D-2A7CA42345C5}"/>
            </c:ext>
          </c:extLst>
        </c:ser>
        <c:ser>
          <c:idx val="4"/>
          <c:order val="4"/>
          <c:tx>
            <c:v>Sp May Unconn</c:v>
          </c:tx>
          <c:spPr>
            <a:solidFill>
              <a:srgbClr val="FF0000"/>
            </a:solidFill>
            <a:ln>
              <a:solidFill>
                <a:srgbClr val="FF0000"/>
              </a:solidFill>
            </a:ln>
            <a:effectLst/>
          </c:spPr>
          <c:invertIfNegative val="0"/>
          <c:cat>
            <c:strRef>
              <c:f>('Confluence to EPL graph (pfoa)'!$A$33,'Confluence to EPL graph (pfoa)'!$A$45,'Confluence to EPL graph (pfoa)'!$A$25,'Confluence to EPL graph (pfoa)'!$A$66)</c:f>
              <c:strCache>
                <c:ptCount val="2"/>
                <c:pt idx="0">
                  <c:v>Post-Confluence Raleigh Creek</c:v>
                </c:pt>
                <c:pt idx="1">
                  <c:v>Eagle Point Lake</c:v>
                </c:pt>
              </c:strCache>
              <c:extLst/>
            </c:strRef>
          </c:cat>
          <c:val>
            <c:numRef>
              <c:f>('Confluence to EPL graph (pfoa)'!$I$30,'Confluence to EPL graph (pfoa)'!$I$42,'Confluence to EPL graph (pfoa)'!$I$54,'Confluence to EPL graph (pfoa)'!$I$68)</c:f>
              <c:numCache>
                <c:formatCode>General</c:formatCode>
                <c:ptCount val="2"/>
                <c:pt idx="0">
                  <c:v>6.2899999999999996E-3</c:v>
                </c:pt>
                <c:pt idx="1">
                  <c:v>0.113</c:v>
                </c:pt>
              </c:numCache>
              <c:extLst/>
            </c:numRef>
          </c:val>
          <c:extLst>
            <c:ext xmlns:c16="http://schemas.microsoft.com/office/drawing/2014/chart" uri="{C3380CC4-5D6E-409C-BE32-E72D297353CC}">
              <c16:uniqueId val="{00000003-0244-45CA-A32D-2A7CA42345C5}"/>
            </c:ext>
          </c:extLst>
        </c:ser>
        <c:ser>
          <c:idx val="6"/>
          <c:order val="6"/>
          <c:tx>
            <c:v>Sum June 2020 Conn</c:v>
          </c:tx>
          <c:spPr>
            <a:pattFill prst="sphere">
              <a:fgClr>
                <a:srgbClr val="FF0000"/>
              </a:fgClr>
              <a:bgClr>
                <a:schemeClr val="bg1"/>
              </a:bgClr>
            </a:pattFill>
            <a:ln>
              <a:solidFill>
                <a:srgbClr val="FF0000"/>
              </a:solidFill>
            </a:ln>
            <a:effectLst/>
          </c:spPr>
          <c:invertIfNegative val="0"/>
          <c:cat>
            <c:strRef>
              <c:f>('Confluence to EPL graph (pfoa)'!$A$33,'Confluence to EPL graph (pfoa)'!$A$45,'Confluence to EPL graph (pfoa)'!$A$25,'Confluence to EPL graph (pfoa)'!$A$66)</c:f>
              <c:strCache>
                <c:ptCount val="2"/>
                <c:pt idx="0">
                  <c:v>Post-Confluence Raleigh Creek</c:v>
                </c:pt>
                <c:pt idx="1">
                  <c:v>Eagle Point Lake</c:v>
                </c:pt>
              </c:strCache>
              <c:extLst/>
            </c:strRef>
          </c:cat>
          <c:val>
            <c:numRef>
              <c:f>('Confluence to EPL graph (pfoa)'!$I$34,'Confluence to EPL graph (pfoa)'!$I$46,'Confluence to EPL graph (pfoa)'!$I$58,'Confluence to EPL graph (pfoa)'!$I$70)</c:f>
              <c:numCache>
                <c:formatCode>General</c:formatCode>
                <c:ptCount val="2"/>
                <c:pt idx="0">
                  <c:v>0.14899999999999999</c:v>
                </c:pt>
                <c:pt idx="1">
                  <c:v>8.4000000000000005E-2</c:v>
                </c:pt>
              </c:numCache>
              <c:extLst/>
            </c:numRef>
          </c:val>
          <c:extLst>
            <c:ext xmlns:c16="http://schemas.microsoft.com/office/drawing/2014/chart" uri="{C3380CC4-5D6E-409C-BE32-E72D297353CC}">
              <c16:uniqueId val="{00000004-0244-45CA-A32D-2A7CA42345C5}"/>
            </c:ext>
          </c:extLst>
        </c:ser>
        <c:ser>
          <c:idx val="7"/>
          <c:order val="7"/>
          <c:tx>
            <c:v>Sum July Conn 2020</c:v>
          </c:tx>
          <c:spPr>
            <a:pattFill prst="sphere">
              <a:fgClr>
                <a:srgbClr val="FF0000"/>
              </a:fgClr>
              <a:bgClr>
                <a:schemeClr val="bg1"/>
              </a:bgClr>
            </a:pattFill>
            <a:ln>
              <a:solidFill>
                <a:srgbClr val="FF0000"/>
              </a:solidFill>
            </a:ln>
            <a:effectLst/>
          </c:spPr>
          <c:invertIfNegative val="0"/>
          <c:cat>
            <c:strRef>
              <c:f>('Confluence to EPL graph (pfoa)'!$A$33,'Confluence to EPL graph (pfoa)'!$A$45,'Confluence to EPL graph (pfoa)'!$A$25,'Confluence to EPL graph (pfoa)'!$A$66)</c:f>
              <c:strCache>
                <c:ptCount val="2"/>
                <c:pt idx="0">
                  <c:v>Post-Confluence Raleigh Creek</c:v>
                </c:pt>
                <c:pt idx="1">
                  <c:v>Eagle Point Lake</c:v>
                </c:pt>
              </c:strCache>
              <c:extLst/>
            </c:strRef>
          </c:cat>
          <c:val>
            <c:numRef>
              <c:f>('Confluence to EPL graph (pfoa)'!$I$35,'Confluence to EPL graph (pfoa)'!$I$47,'Confluence to EPL graph (pfoa)'!$I$60,'Confluence to EPL graph (pfoa)'!$I$71)</c:f>
              <c:numCache>
                <c:formatCode>General</c:formatCode>
                <c:ptCount val="2"/>
                <c:pt idx="0">
                  <c:v>3.32E-2</c:v>
                </c:pt>
                <c:pt idx="1">
                  <c:v>7.2300000000000003E-2</c:v>
                </c:pt>
              </c:numCache>
              <c:extLst/>
            </c:numRef>
          </c:val>
          <c:extLst>
            <c:ext xmlns:c16="http://schemas.microsoft.com/office/drawing/2014/chart" uri="{C3380CC4-5D6E-409C-BE32-E72D297353CC}">
              <c16:uniqueId val="{00000005-0244-45CA-A32D-2A7CA42345C5}"/>
            </c:ext>
          </c:extLst>
        </c:ser>
        <c:ser>
          <c:idx val="10"/>
          <c:order val="9"/>
          <c:tx>
            <c:v>Summ UnConn 2020</c:v>
          </c:tx>
          <c:spPr>
            <a:solidFill>
              <a:srgbClr val="FF0000"/>
            </a:solidFill>
            <a:ln>
              <a:solidFill>
                <a:srgbClr val="FF0000"/>
              </a:solidFill>
            </a:ln>
            <a:effectLst/>
          </c:spPr>
          <c:invertIfNegative val="0"/>
          <c:cat>
            <c:strRef>
              <c:f>('Confluence to EPL graph (pfoa)'!$A$33,'Confluence to EPL graph (pfoa)'!$A$45,'Confluence to EPL graph (pfoa)'!$A$25,'Confluence to EPL graph (pfoa)'!$A$66)</c:f>
              <c:strCache>
                <c:ptCount val="2"/>
                <c:pt idx="0">
                  <c:v>Post-Confluence Raleigh Creek</c:v>
                </c:pt>
                <c:pt idx="1">
                  <c:v>Eagle Point Lake</c:v>
                </c:pt>
              </c:strCache>
              <c:extLst/>
            </c:strRef>
          </c:cat>
          <c:val>
            <c:numRef>
              <c:f>('Confluence to EPL graph (pfoa)'!$I$26,'Confluence to EPL graph (pfoa)'!$I$24,'Confluence to EPL graph (pfoa)'!$I$25,'Confluence to EPL graph (pfoa)'!$I$76)</c:f>
              <c:numCache>
                <c:formatCode>General</c:formatCode>
                <c:ptCount val="2"/>
                <c:pt idx="0">
                  <c:v>8.1700000000000002E-3</c:v>
                </c:pt>
                <c:pt idx="1">
                  <c:v>5.2200000000000003E-2</c:v>
                </c:pt>
              </c:numCache>
              <c:extLst/>
            </c:numRef>
          </c:val>
          <c:extLst>
            <c:ext xmlns:c16="http://schemas.microsoft.com/office/drawing/2014/chart" uri="{C3380CC4-5D6E-409C-BE32-E72D297353CC}">
              <c16:uniqueId val="{00000006-0244-45CA-A32D-2A7CA42345C5}"/>
            </c:ext>
          </c:extLst>
        </c:ser>
        <c:ser>
          <c:idx val="12"/>
          <c:order val="10"/>
          <c:tx>
            <c:v>Summer 2021</c:v>
          </c:tx>
          <c:spPr>
            <a:solidFill>
              <a:srgbClr val="FF0000"/>
            </a:solidFill>
            <a:ln>
              <a:solidFill>
                <a:srgbClr val="FF0000"/>
              </a:solidFill>
            </a:ln>
            <a:effectLst/>
          </c:spPr>
          <c:invertIfNegative val="0"/>
          <c:cat>
            <c:strRef>
              <c:f>('Confluence to EPL graph (pfoa)'!$A$33,'Confluence to EPL graph (pfoa)'!$A$45,'Confluence to EPL graph (pfoa)'!$A$25,'Confluence to EPL graph (pfoa)'!$A$66)</c:f>
              <c:strCache>
                <c:ptCount val="2"/>
                <c:pt idx="0">
                  <c:v>Post-Confluence Raleigh Creek</c:v>
                </c:pt>
                <c:pt idx="1">
                  <c:v>Eagle Point Lake</c:v>
                </c:pt>
              </c:strCache>
              <c:extLst/>
            </c:strRef>
          </c:cat>
          <c:val>
            <c:numRef>
              <c:f>('Confluence to EPL graph (pfoa)'!$I$39,'Confluence to EPL graph (pfoa)'!$I$72,'Confluence to EPL graph (pfoa)'!$I$65,'Confluence to EPL graph (pfoa)'!$I$75)</c:f>
              <c:numCache>
                <c:formatCode>General</c:formatCode>
                <c:ptCount val="2"/>
                <c:pt idx="0">
                  <c:v>7.8899999999999994E-3</c:v>
                </c:pt>
                <c:pt idx="1">
                  <c:v>0.11700000000000001</c:v>
                </c:pt>
              </c:numCache>
              <c:extLst/>
            </c:numRef>
          </c:val>
          <c:extLst>
            <c:ext xmlns:c16="http://schemas.microsoft.com/office/drawing/2014/chart" uri="{C3380CC4-5D6E-409C-BE32-E72D297353CC}">
              <c16:uniqueId val="{00000007-0244-45CA-A32D-2A7CA42345C5}"/>
            </c:ext>
          </c:extLst>
        </c:ser>
        <c:ser>
          <c:idx val="8"/>
          <c:order val="11"/>
          <c:tx>
            <c:v>Fall Conn 2020</c:v>
          </c:tx>
          <c:spPr>
            <a:pattFill prst="sphere">
              <a:fgClr>
                <a:srgbClr val="FF0000"/>
              </a:fgClr>
              <a:bgClr>
                <a:schemeClr val="bg1"/>
              </a:bgClr>
            </a:pattFill>
            <a:ln>
              <a:solidFill>
                <a:srgbClr val="FF0000"/>
              </a:solidFill>
            </a:ln>
            <a:effectLst/>
          </c:spPr>
          <c:invertIfNegative val="0"/>
          <c:cat>
            <c:strRef>
              <c:f>('Confluence to EPL graph (pfoa)'!$A$33,'Confluence to EPL graph (pfoa)'!$A$45,'Confluence to EPL graph (pfoa)'!$A$25,'Confluence to EPL graph (pfoa)'!$A$66)</c:f>
              <c:strCache>
                <c:ptCount val="2"/>
                <c:pt idx="0">
                  <c:v>Post-Confluence Raleigh Creek</c:v>
                </c:pt>
                <c:pt idx="1">
                  <c:v>Eagle Point Lake</c:v>
                </c:pt>
              </c:strCache>
              <c:extLst/>
            </c:strRef>
          </c:cat>
          <c:val>
            <c:numRef>
              <c:f>('Confluence to EPL graph (pfoa)'!$I$36,'Confluence to EPL graph (pfoa)'!$I$48,'Confluence to EPL graph (pfoa)'!$I$61,'Confluence to EPL graph (pfoa)'!$I$72)</c:f>
              <c:numCache>
                <c:formatCode>General</c:formatCode>
                <c:ptCount val="2"/>
                <c:pt idx="0">
                  <c:v>8.8400000000000006E-3</c:v>
                </c:pt>
                <c:pt idx="1">
                  <c:v>5.0099999999999999E-2</c:v>
                </c:pt>
              </c:numCache>
              <c:extLst/>
            </c:numRef>
          </c:val>
          <c:extLst>
            <c:ext xmlns:c16="http://schemas.microsoft.com/office/drawing/2014/chart" uri="{C3380CC4-5D6E-409C-BE32-E72D297353CC}">
              <c16:uniqueId val="{00000008-0244-45CA-A32D-2A7CA42345C5}"/>
            </c:ext>
          </c:extLst>
        </c:ser>
        <c:ser>
          <c:idx val="9"/>
          <c:order val="12"/>
          <c:tx>
            <c:v>Fall Uncon 2020</c:v>
          </c:tx>
          <c:spPr>
            <a:solidFill>
              <a:srgbClr val="FF0000"/>
            </a:solidFill>
            <a:ln>
              <a:solidFill>
                <a:srgbClr val="FF0000"/>
              </a:solidFill>
            </a:ln>
            <a:effectLst/>
          </c:spPr>
          <c:invertIfNegative val="0"/>
          <c:cat>
            <c:strRef>
              <c:f>('Confluence to EPL graph (pfoa)'!$A$33,'Confluence to EPL graph (pfoa)'!$A$45,'Confluence to EPL graph (pfoa)'!$A$25,'Confluence to EPL graph (pfoa)'!$A$66)</c:f>
              <c:strCache>
                <c:ptCount val="2"/>
                <c:pt idx="0">
                  <c:v>Post-Confluence Raleigh Creek</c:v>
                </c:pt>
                <c:pt idx="1">
                  <c:v>Eagle Point Lake</c:v>
                </c:pt>
              </c:strCache>
              <c:extLst/>
            </c:strRef>
          </c:cat>
          <c:val>
            <c:numRef>
              <c:f>('Confluence to EPL graph (pfoa)'!$I$37,'Confluence to EPL graph (pfoa)'!$I$49,'Confluence to EPL graph (pfoa)'!$I$63,'Confluence to EPL graph (pfoa)'!$I$73)</c:f>
              <c:numCache>
                <c:formatCode>General</c:formatCode>
                <c:ptCount val="2"/>
                <c:pt idx="0">
                  <c:v>8.6999999999999994E-3</c:v>
                </c:pt>
                <c:pt idx="1">
                  <c:v>7.0000000000000007E-2</c:v>
                </c:pt>
              </c:numCache>
              <c:extLst/>
            </c:numRef>
          </c:val>
          <c:extLst>
            <c:ext xmlns:c16="http://schemas.microsoft.com/office/drawing/2014/chart" uri="{C3380CC4-5D6E-409C-BE32-E72D297353CC}">
              <c16:uniqueId val="{00000009-0244-45CA-A32D-2A7CA42345C5}"/>
            </c:ext>
          </c:extLst>
        </c:ser>
        <c:dLbls>
          <c:showLegendKey val="0"/>
          <c:showVal val="0"/>
          <c:showCatName val="0"/>
          <c:showSerName val="0"/>
          <c:showPercent val="0"/>
          <c:showBubbleSize val="0"/>
        </c:dLbls>
        <c:gapWidth val="423"/>
        <c:overlap val="-20"/>
        <c:axId val="1205949200"/>
        <c:axId val="1205947232"/>
        <c:extLst>
          <c:ext xmlns:c15="http://schemas.microsoft.com/office/drawing/2012/chart" uri="{02D57815-91ED-43cb-92C2-25804820EDAC}">
            <c15:filteredBarSeries>
              <c15:ser>
                <c:idx val="2"/>
                <c:order val="0"/>
                <c:tx>
                  <c:v>Winter 2020</c:v>
                </c:tx>
                <c:spPr>
                  <a:solidFill>
                    <a:srgbClr val="ED7D31"/>
                  </a:solidFill>
                  <a:ln>
                    <a:solidFill>
                      <a:srgbClr val="ED7D31"/>
                    </a:solidFill>
                  </a:ln>
                  <a:effectLst/>
                </c:spPr>
                <c:invertIfNegative val="0"/>
                <c:cat>
                  <c:strRef>
                    <c:extLst>
                      <c:ext uri="{02D57815-91ED-43cb-92C2-25804820EDAC}">
                        <c15:formulaRef>
                          <c15:sqref>('Confluence to EPL graph (pfoa)'!$A$33,'Confluence to EPL graph (pfoa)'!$A$45,'Confluence to EPL graph (pfoa)'!$A$25,'Confluence to EPL graph (pfoa)'!$A$66)</c15:sqref>
                        </c15:formulaRef>
                      </c:ext>
                    </c:extLst>
                    <c:strCache>
                      <c:ptCount val="2"/>
                      <c:pt idx="0">
                        <c:v>Post-Confluence Raleigh Creek</c:v>
                      </c:pt>
                      <c:pt idx="1">
                        <c:v>Eagle Point Lake</c:v>
                      </c:pt>
                    </c:strCache>
                  </c:strRef>
                </c:cat>
                <c:val>
                  <c:numRef>
                    <c:extLst>
                      <c:ext uri="{02D57815-91ED-43cb-92C2-25804820EDAC}">
                        <c15:formulaRef>
                          <c15:sqref>('Confluence to EPL graph (pfoa)'!$I$28,'Confluence to EPL graph (pfoa)'!$I$40,'Confluence to EPL graph (pfoa)'!$I$51)</c15:sqref>
                        </c15:formulaRef>
                      </c:ext>
                    </c:extLst>
                    <c:numCache>
                      <c:formatCode>General</c:formatCode>
                      <c:ptCount val="1"/>
                      <c:pt idx="0">
                        <c:v>7.4799999999999997E-3</c:v>
                      </c:pt>
                    </c:numCache>
                  </c:numRef>
                </c:val>
                <c:extLst>
                  <c:ext xmlns:c16="http://schemas.microsoft.com/office/drawing/2014/chart" uri="{C3380CC4-5D6E-409C-BE32-E72D297353CC}">
                    <c16:uniqueId val="{0000000A-0244-45CA-A32D-2A7CA42345C5}"/>
                  </c:ext>
                </c:extLst>
              </c15:ser>
            </c15:filteredBarSeries>
            <c15:filteredBarSeries>
              <c15:ser>
                <c:idx val="1"/>
                <c:order val="5"/>
                <c:tx>
                  <c:v>S 19 Conn</c:v>
                </c:tx>
                <c:spPr>
                  <a:pattFill prst="sphere">
                    <a:fgClr>
                      <a:srgbClr val="ED7D31"/>
                    </a:fgClr>
                    <a:bgClr>
                      <a:schemeClr val="bg1"/>
                    </a:bgClr>
                  </a:pattFill>
                  <a:ln>
                    <a:solidFill>
                      <a:srgbClr val="ED7D31"/>
                    </a:solidFill>
                  </a:ln>
                  <a:effectLst/>
                </c:spPr>
                <c:invertIfNegative val="0"/>
                <c:cat>
                  <c:strRef>
                    <c:extLst xmlns:c15="http://schemas.microsoft.com/office/drawing/2012/chart">
                      <c:ext xmlns:c15="http://schemas.microsoft.com/office/drawing/2012/chart" uri="{02D57815-91ED-43cb-92C2-25804820EDAC}">
                        <c15:formulaRef>
                          <c15:sqref>('Confluence to EPL graph (pfoa)'!$A$33,'Confluence to EPL graph (pfoa)'!$A$45,'Confluence to EPL graph (pfoa)'!$A$25,'Confluence to EPL graph (pfoa)'!$A$66)</c15:sqref>
                        </c15:formulaRef>
                      </c:ext>
                    </c:extLst>
                    <c:strCache>
                      <c:ptCount val="2"/>
                      <c:pt idx="0">
                        <c:v>Post-Confluence Raleigh Creek</c:v>
                      </c:pt>
                      <c:pt idx="1">
                        <c:v>Eagle Point Lake</c:v>
                      </c:pt>
                    </c:strCache>
                  </c:strRef>
                </c:cat>
                <c:val>
                  <c:numRef>
                    <c:extLst xmlns:c15="http://schemas.microsoft.com/office/drawing/2012/chart">
                      <c:ext xmlns:c15="http://schemas.microsoft.com/office/drawing/2012/chart" uri="{02D57815-91ED-43cb-92C2-25804820EDAC}">
                        <c15:formulaRef>
                          <c15:sqref>('Confluence to EPL graph (pfoa)'!$I$32,'Confluence to EPL graph (pfoa)'!$I$44,'Confluence to EPL graph (pfoa)'!$I$56)</c15:sqref>
                        </c15:formulaRef>
                      </c:ext>
                    </c:extLst>
                    <c:numCache>
                      <c:formatCode>General</c:formatCode>
                      <c:ptCount val="1"/>
                      <c:pt idx="0">
                        <c:v>9.5000000000000001E-2</c:v>
                      </c:pt>
                    </c:numCache>
                  </c:numRef>
                </c:val>
                <c:extLst xmlns:c15="http://schemas.microsoft.com/office/drawing/2012/chart">
                  <c:ext xmlns:c16="http://schemas.microsoft.com/office/drawing/2014/chart" uri="{C3380CC4-5D6E-409C-BE32-E72D297353CC}">
                    <c16:uniqueId val="{0000000B-0244-45CA-A32D-2A7CA42345C5}"/>
                  </c:ext>
                </c:extLst>
              </c15:ser>
            </c15:filteredBarSeries>
            <c15:filteredBarSeries>
              <c15:ser>
                <c:idx val="0"/>
                <c:order val="8"/>
                <c:tx>
                  <c:v>S 19 Unconn</c:v>
                </c:tx>
                <c:spPr>
                  <a:solidFill>
                    <a:srgbClr val="ED7D31"/>
                  </a:solidFill>
                  <a:ln>
                    <a:noFill/>
                  </a:ln>
                  <a:effectLst/>
                </c:spPr>
                <c:invertIfNegative val="0"/>
                <c:cat>
                  <c:strRef>
                    <c:extLst xmlns:c15="http://schemas.microsoft.com/office/drawing/2012/chart">
                      <c:ext xmlns:c15="http://schemas.microsoft.com/office/drawing/2012/chart" uri="{02D57815-91ED-43cb-92C2-25804820EDAC}">
                        <c15:formulaRef>
                          <c15:sqref>('Confluence to EPL graph (pfoa)'!$A$33,'Confluence to EPL graph (pfoa)'!$A$45,'Confluence to EPL graph (pfoa)'!$A$25,'Confluence to EPL graph (pfoa)'!$A$66)</c15:sqref>
                        </c15:formulaRef>
                      </c:ext>
                    </c:extLst>
                    <c:strCache>
                      <c:ptCount val="2"/>
                      <c:pt idx="0">
                        <c:v>Post-Confluence Raleigh Creek</c:v>
                      </c:pt>
                      <c:pt idx="1">
                        <c:v>Eagle Point Lake</c:v>
                      </c:pt>
                    </c:strCache>
                  </c:strRef>
                </c:cat>
                <c:val>
                  <c:numRef>
                    <c:extLst xmlns:c15="http://schemas.microsoft.com/office/drawing/2012/chart">
                      <c:ext xmlns:c15="http://schemas.microsoft.com/office/drawing/2012/chart" uri="{02D57815-91ED-43cb-92C2-25804820EDAC}">
                        <c15:formulaRef>
                          <c15:sqref>('Confluence to EPL graph (pfoa)'!$I$33,'Confluence to EPL graph (pfoa)'!$I$45,'Confluence to EPL graph (pfoa)'!$I$57)</c15:sqref>
                        </c15:formulaRef>
                      </c:ext>
                    </c:extLst>
                    <c:numCache>
                      <c:formatCode>General</c:formatCode>
                      <c:ptCount val="1"/>
                      <c:pt idx="0">
                        <c:v>7.9900000000000006E-3</c:v>
                      </c:pt>
                    </c:numCache>
                  </c:numRef>
                </c:val>
                <c:extLst xmlns:c15="http://schemas.microsoft.com/office/drawing/2012/chart">
                  <c:ext xmlns:c16="http://schemas.microsoft.com/office/drawing/2014/chart" uri="{C3380CC4-5D6E-409C-BE32-E72D297353CC}">
                    <c16:uniqueId val="{0000000C-0244-45CA-A32D-2A7CA42345C5}"/>
                  </c:ext>
                </c:extLst>
              </c15:ser>
            </c15:filteredBarSeries>
          </c:ext>
        </c:extLst>
      </c:barChart>
      <c:catAx>
        <c:axId val="1205949200"/>
        <c:scaling>
          <c:orientation val="minMax"/>
        </c:scaling>
        <c:delete val="0"/>
        <c:axPos val="b"/>
        <c:numFmt formatCode="General" sourceLinked="1"/>
        <c:majorTickMark val="none"/>
        <c:minorTickMark val="none"/>
        <c:tickLblPos val="nextTo"/>
        <c:spPr>
          <a:noFill/>
          <a:ln w="22225" cap="flat" cmpd="sng" algn="ctr">
            <a:solidFill>
              <a:schemeClr val="bg2">
                <a:lumMod val="50000"/>
              </a:schemeClr>
            </a:solidFill>
            <a:round/>
          </a:ln>
          <a:effectLst>
            <a:glow rad="76200">
              <a:schemeClr val="bg2">
                <a:lumMod val="75000"/>
              </a:schemeClr>
            </a:glow>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US"/>
          </a:p>
        </c:txPr>
        <c:crossAx val="1205947232"/>
        <c:crossesAt val="1.0000000000000003E-4"/>
        <c:auto val="1"/>
        <c:lblAlgn val="ctr"/>
        <c:lblOffset val="100"/>
        <c:noMultiLvlLbl val="0"/>
      </c:catAx>
      <c:valAx>
        <c:axId val="1205947232"/>
        <c:scaling>
          <c:orientation val="minMax"/>
          <c:max val="0.55000000000000004"/>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sz="800"/>
                  <a:t>PFOA (ppb)</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6350">
            <a:solidFill>
              <a:schemeClr val="bg2">
                <a:lumMod val="50000"/>
              </a:schemeClr>
            </a:solid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1205949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W33 Quat</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2728-4C2A-833C-5B8CA83BE83C}"/>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2728-4C2A-833C-5B8CA83BE83C}"/>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2728-4C2A-833C-5B8CA83BE83C}"/>
              </c:ext>
            </c:extLst>
          </c:dPt>
          <c:cat>
            <c:strRef>
              <c:f>'Source Pies'!$J$42:$J$44</c:f>
              <c:strCache>
                <c:ptCount val="3"/>
                <c:pt idx="0">
                  <c:v>PFOS</c:v>
                </c:pt>
                <c:pt idx="1">
                  <c:v>PFOA</c:v>
                </c:pt>
                <c:pt idx="2">
                  <c:v>PFBA</c:v>
                </c:pt>
              </c:strCache>
            </c:strRef>
          </c:cat>
          <c:val>
            <c:numRef>
              <c:f>'Source Pies'!$L$42:$L$44</c:f>
              <c:numCache>
                <c:formatCode>General</c:formatCode>
                <c:ptCount val="3"/>
                <c:pt idx="0">
                  <c:v>5450</c:v>
                </c:pt>
                <c:pt idx="1">
                  <c:v>1850</c:v>
                </c:pt>
                <c:pt idx="2">
                  <c:v>150</c:v>
                </c:pt>
              </c:numCache>
            </c:numRef>
          </c:val>
          <c:extLst>
            <c:ext xmlns:c16="http://schemas.microsoft.com/office/drawing/2014/chart" uri="{C3380CC4-5D6E-409C-BE32-E72D297353CC}">
              <c16:uniqueId val="{00000006-2728-4C2A-833C-5B8CA83BE83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EP24 9/16/21</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E11-43EF-B52B-F7356020C055}"/>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E11-43EF-B52B-F7356020C055}"/>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BE11-43EF-B52B-F7356020C055}"/>
              </c:ext>
            </c:extLst>
          </c:dPt>
          <c:cat>
            <c:strRef>
              <c:f>'Source Pies'!$J$54:$J$56</c:f>
              <c:strCache>
                <c:ptCount val="3"/>
                <c:pt idx="0">
                  <c:v>PFOS</c:v>
                </c:pt>
                <c:pt idx="1">
                  <c:v>PFOA</c:v>
                </c:pt>
                <c:pt idx="2">
                  <c:v>PFBA</c:v>
                </c:pt>
              </c:strCache>
            </c:strRef>
          </c:cat>
          <c:val>
            <c:numRef>
              <c:f>'Source Pies'!$L$54:$L$56</c:f>
              <c:numCache>
                <c:formatCode>General</c:formatCode>
                <c:ptCount val="3"/>
                <c:pt idx="0">
                  <c:v>1.7999999999999999E-2</c:v>
                </c:pt>
                <c:pt idx="1">
                  <c:v>0.12</c:v>
                </c:pt>
                <c:pt idx="2">
                  <c:v>4.7</c:v>
                </c:pt>
              </c:numCache>
            </c:numRef>
          </c:val>
          <c:extLst>
            <c:ext xmlns:c16="http://schemas.microsoft.com/office/drawing/2014/chart" uri="{C3380CC4-5D6E-409C-BE32-E72D297353CC}">
              <c16:uniqueId val="{00000006-BE11-43EF-B52B-F7356020C05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Current'!$C$359</c:f>
              <c:strCache>
                <c:ptCount val="1"/>
                <c:pt idx="0">
                  <c:v>EP24</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4999-4BA9-990C-5F47C92460D3}"/>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4999-4BA9-990C-5F47C92460D3}"/>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4999-4BA9-990C-5F47C92460D3}"/>
              </c:ext>
            </c:extLst>
          </c:dPt>
          <c:cat>
            <c:strRef>
              <c:f>'PFAS 6 - Water Current'!$I$4:$K$4</c:f>
              <c:strCache>
                <c:ptCount val="3"/>
                <c:pt idx="0">
                  <c:v>PFOS</c:v>
                </c:pt>
                <c:pt idx="1">
                  <c:v>PFOA</c:v>
                </c:pt>
                <c:pt idx="2">
                  <c:v>PFBA</c:v>
                </c:pt>
              </c:strCache>
            </c:strRef>
          </c:cat>
          <c:val>
            <c:numRef>
              <c:f>'PFAS 6 - Water Current'!$I$359:$K$359</c:f>
              <c:numCache>
                <c:formatCode>General</c:formatCode>
                <c:ptCount val="3"/>
                <c:pt idx="0">
                  <c:v>1.7999999999999999E-2</c:v>
                </c:pt>
                <c:pt idx="1">
                  <c:v>0.12</c:v>
                </c:pt>
                <c:pt idx="2">
                  <c:v>4.7</c:v>
                </c:pt>
              </c:numCache>
            </c:numRef>
          </c:val>
          <c:extLst>
            <c:ext xmlns:c16="http://schemas.microsoft.com/office/drawing/2014/chart" uri="{C3380CC4-5D6E-409C-BE32-E72D297353CC}">
              <c16:uniqueId val="{00000006-4999-4BA9-990C-5F47C92460D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15875">
      <a:solidFill>
        <a:srgbClr val="FFC000">
          <a:lumMod val="75000"/>
        </a:srgbClr>
      </a:solidFill>
    </a:ln>
    <a:effectLst>
      <a:glow rad="76200">
        <a:sysClr val="window" lastClr="FFFFFF"/>
      </a:glow>
    </a:effectLst>
  </c:spPr>
  <c:txPr>
    <a:bodyPr/>
    <a:lstStyle/>
    <a:p>
      <a:pPr>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Current'!$C$5</c:f>
              <c:strCache>
                <c:ptCount val="1"/>
                <c:pt idx="0">
                  <c:v>RC01</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A00D-4556-81CF-26CAE2508F46}"/>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A00D-4556-81CF-26CAE2508F46}"/>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A00D-4556-81CF-26CAE2508F46}"/>
              </c:ext>
            </c:extLst>
          </c:dPt>
          <c:cat>
            <c:strRef>
              <c:f>'PFAS 6 - Water Current'!$I$4:$K$4</c:f>
              <c:strCache>
                <c:ptCount val="3"/>
                <c:pt idx="0">
                  <c:v>PFOS</c:v>
                </c:pt>
                <c:pt idx="1">
                  <c:v>PFOA</c:v>
                </c:pt>
                <c:pt idx="2">
                  <c:v>PFBA</c:v>
                </c:pt>
              </c:strCache>
            </c:strRef>
          </c:cat>
          <c:val>
            <c:numRef>
              <c:f>'PFAS 6 - Water Current'!$I$5:$K$5</c:f>
              <c:numCache>
                <c:formatCode>General</c:formatCode>
                <c:ptCount val="3"/>
                <c:pt idx="0">
                  <c:v>1.7799999999999999E-3</c:v>
                </c:pt>
                <c:pt idx="1">
                  <c:v>7.3800000000000003E-3</c:v>
                </c:pt>
                <c:pt idx="2">
                  <c:v>9.1899999999999996E-2</c:v>
                </c:pt>
              </c:numCache>
            </c:numRef>
          </c:val>
          <c:extLst>
            <c:ext xmlns:c16="http://schemas.microsoft.com/office/drawing/2014/chart" uri="{C3380CC4-5D6E-409C-BE32-E72D297353CC}">
              <c16:uniqueId val="{00000006-A00D-4556-81CF-26CAE2508F4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Current'!$C$129</c:f>
              <c:strCache>
                <c:ptCount val="1"/>
                <c:pt idx="0">
                  <c:v>RC16A</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8513-49E4-8979-179B3C01934E}"/>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8513-49E4-8979-179B3C01934E}"/>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8513-49E4-8979-179B3C01934E}"/>
              </c:ext>
            </c:extLst>
          </c:dPt>
          <c:cat>
            <c:strRef>
              <c:f>'PFAS 6 - Water Current'!$I$4:$K$4</c:f>
              <c:strCache>
                <c:ptCount val="3"/>
                <c:pt idx="0">
                  <c:v>PFOS</c:v>
                </c:pt>
                <c:pt idx="1">
                  <c:v>PFOA</c:v>
                </c:pt>
                <c:pt idx="2">
                  <c:v>PFBA</c:v>
                </c:pt>
              </c:strCache>
            </c:strRef>
          </c:cat>
          <c:val>
            <c:numRef>
              <c:f>'PFAS 6 - Water Current'!$I$129:$K$129</c:f>
              <c:numCache>
                <c:formatCode>General</c:formatCode>
                <c:ptCount val="3"/>
                <c:pt idx="0">
                  <c:v>3.5999999999999999E-3</c:v>
                </c:pt>
                <c:pt idx="1">
                  <c:v>9.1999999999999998E-3</c:v>
                </c:pt>
                <c:pt idx="2">
                  <c:v>9.6000000000000002E-2</c:v>
                </c:pt>
              </c:numCache>
            </c:numRef>
          </c:val>
          <c:extLst>
            <c:ext xmlns:c16="http://schemas.microsoft.com/office/drawing/2014/chart" uri="{C3380CC4-5D6E-409C-BE32-E72D297353CC}">
              <c16:uniqueId val="{00000006-8513-49E4-8979-179B3C01934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Current'!$C$7</c:f>
              <c:strCache>
                <c:ptCount val="1"/>
                <c:pt idx="0">
                  <c:v>RC03</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563D-4D8D-BD05-D2D4AD23CD1B}"/>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563D-4D8D-BD05-D2D4AD23CD1B}"/>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563D-4D8D-BD05-D2D4AD23CD1B}"/>
              </c:ext>
            </c:extLst>
          </c:dPt>
          <c:cat>
            <c:strRef>
              <c:f>'PFAS 6 - Water Current'!$I$4:$K$4</c:f>
              <c:strCache>
                <c:ptCount val="3"/>
                <c:pt idx="0">
                  <c:v>PFOS</c:v>
                </c:pt>
                <c:pt idx="1">
                  <c:v>PFOA</c:v>
                </c:pt>
                <c:pt idx="2">
                  <c:v>PFBA</c:v>
                </c:pt>
              </c:strCache>
            </c:strRef>
          </c:cat>
          <c:val>
            <c:numRef>
              <c:f>'PFAS 6 - Water Current'!$I$7:$K$7</c:f>
              <c:numCache>
                <c:formatCode>General</c:formatCode>
                <c:ptCount val="3"/>
                <c:pt idx="0">
                  <c:v>2.0699999999999998</c:v>
                </c:pt>
                <c:pt idx="1">
                  <c:v>0.629</c:v>
                </c:pt>
                <c:pt idx="2">
                  <c:v>0.38800000000000001</c:v>
                </c:pt>
              </c:numCache>
            </c:numRef>
          </c:val>
          <c:extLst>
            <c:ext xmlns:c16="http://schemas.microsoft.com/office/drawing/2014/chart" uri="{C3380CC4-5D6E-409C-BE32-E72D297353CC}">
              <c16:uniqueId val="{00000006-563D-4D8D-BD05-D2D4AD23CD1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15875">
      <a:solidFill>
        <a:srgbClr val="BF9000"/>
      </a:solidFill>
    </a:ln>
    <a:effectLst>
      <a:glow rad="76200">
        <a:sysClr val="window" lastClr="FFFFFF"/>
      </a:glow>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Current'!$C$24</c:f>
              <c:strCache>
                <c:ptCount val="1"/>
                <c:pt idx="0">
                  <c:v>RC23</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3E1-45D7-8C11-CE8E9E82CB4E}"/>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03E1-45D7-8C11-CE8E9E82CB4E}"/>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03E1-45D7-8C11-CE8E9E82CB4E}"/>
              </c:ext>
            </c:extLst>
          </c:dPt>
          <c:cat>
            <c:strRef>
              <c:f>'PFAS 6 - Water Current'!$I$4:$K$4</c:f>
              <c:strCache>
                <c:ptCount val="3"/>
                <c:pt idx="0">
                  <c:v>PFOS</c:v>
                </c:pt>
                <c:pt idx="1">
                  <c:v>PFOA</c:v>
                </c:pt>
                <c:pt idx="2">
                  <c:v>PFBA</c:v>
                </c:pt>
              </c:strCache>
            </c:strRef>
          </c:cat>
          <c:val>
            <c:numRef>
              <c:f>'PFAS 6 - Water Current'!$I$24:$K$24</c:f>
              <c:numCache>
                <c:formatCode>General</c:formatCode>
                <c:ptCount val="3"/>
                <c:pt idx="0">
                  <c:v>2.4</c:v>
                </c:pt>
                <c:pt idx="1">
                  <c:v>0.4</c:v>
                </c:pt>
                <c:pt idx="2">
                  <c:v>0.28999999999999998</c:v>
                </c:pt>
              </c:numCache>
            </c:numRef>
          </c:val>
          <c:extLst>
            <c:ext xmlns:c16="http://schemas.microsoft.com/office/drawing/2014/chart" uri="{C3380CC4-5D6E-409C-BE32-E72D297353CC}">
              <c16:uniqueId val="{00000006-03E1-45D7-8C11-CE8E9E82CB4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Current'!$C$37</c:f>
              <c:strCache>
                <c:ptCount val="1"/>
                <c:pt idx="0">
                  <c:v>RC12</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E63-486C-A2D2-F68D0C66B0AC}"/>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E63-486C-A2D2-F68D0C66B0AC}"/>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BE63-486C-A2D2-F68D0C66B0AC}"/>
              </c:ext>
            </c:extLst>
          </c:dPt>
          <c:cat>
            <c:strRef>
              <c:f>'PFAS 6 - Water Current'!$I$4:$K$4</c:f>
              <c:strCache>
                <c:ptCount val="3"/>
                <c:pt idx="0">
                  <c:v>PFOS</c:v>
                </c:pt>
                <c:pt idx="1">
                  <c:v>PFOA</c:v>
                </c:pt>
                <c:pt idx="2">
                  <c:v>PFBA</c:v>
                </c:pt>
              </c:strCache>
            </c:strRef>
          </c:cat>
          <c:val>
            <c:numRef>
              <c:f>'PFAS 6 - Water Current'!$I$37:$K$37</c:f>
              <c:numCache>
                <c:formatCode>General</c:formatCode>
                <c:ptCount val="3"/>
                <c:pt idx="0">
                  <c:v>1.06</c:v>
                </c:pt>
                <c:pt idx="1">
                  <c:v>0.161</c:v>
                </c:pt>
                <c:pt idx="2">
                  <c:v>0.159</c:v>
                </c:pt>
              </c:numCache>
            </c:numRef>
          </c:val>
          <c:extLst>
            <c:ext xmlns:c16="http://schemas.microsoft.com/office/drawing/2014/chart" uri="{C3380CC4-5D6E-409C-BE32-E72D297353CC}">
              <c16:uniqueId val="{00000006-BE63-486C-A2D2-F68D0C66B0A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Current'!$C$154</c:f>
              <c:strCache>
                <c:ptCount val="1"/>
                <c:pt idx="0">
                  <c:v>RC21</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E12-46FC-BE5C-3C80D4CC7750}"/>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0E12-46FC-BE5C-3C80D4CC7750}"/>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0E12-46FC-BE5C-3C80D4CC7750}"/>
              </c:ext>
            </c:extLst>
          </c:dPt>
          <c:cat>
            <c:strRef>
              <c:f>'PFAS 6 - Water Current'!$I$4:$K$4</c:f>
              <c:strCache>
                <c:ptCount val="3"/>
                <c:pt idx="0">
                  <c:v>PFOS</c:v>
                </c:pt>
                <c:pt idx="1">
                  <c:v>PFOA</c:v>
                </c:pt>
                <c:pt idx="2">
                  <c:v>PFBA</c:v>
                </c:pt>
              </c:strCache>
            </c:strRef>
          </c:cat>
          <c:val>
            <c:numRef>
              <c:f>'PFAS 6 - Water Current'!$I$154:$K$154</c:f>
              <c:numCache>
                <c:formatCode>General</c:formatCode>
                <c:ptCount val="3"/>
                <c:pt idx="0">
                  <c:v>1.54E-2</c:v>
                </c:pt>
                <c:pt idx="1">
                  <c:v>8.8400000000000006E-3</c:v>
                </c:pt>
                <c:pt idx="2">
                  <c:v>8.4000000000000005E-2</c:v>
                </c:pt>
              </c:numCache>
            </c:numRef>
          </c:val>
          <c:extLst>
            <c:ext xmlns:c16="http://schemas.microsoft.com/office/drawing/2014/chart" uri="{C3380CC4-5D6E-409C-BE32-E72D297353CC}">
              <c16:uniqueId val="{00000006-0E12-46FC-BE5C-3C80D4CC775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Current'!$C$181</c:f>
              <c:strCache>
                <c:ptCount val="1"/>
                <c:pt idx="0">
                  <c:v>EP09A</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534E-4FBB-885E-812968AC64DB}"/>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534E-4FBB-885E-812968AC64DB}"/>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534E-4FBB-885E-812968AC64DB}"/>
              </c:ext>
            </c:extLst>
          </c:dPt>
          <c:cat>
            <c:strRef>
              <c:f>'PFAS 6 - Water Current'!$I$4:$K$4</c:f>
              <c:strCache>
                <c:ptCount val="3"/>
                <c:pt idx="0">
                  <c:v>PFOS</c:v>
                </c:pt>
                <c:pt idx="1">
                  <c:v>PFOA</c:v>
                </c:pt>
                <c:pt idx="2">
                  <c:v>PFBA</c:v>
                </c:pt>
              </c:strCache>
            </c:strRef>
          </c:cat>
          <c:val>
            <c:numRef>
              <c:f>'PFAS 6 - Water Current'!$I$181:$K$181</c:f>
              <c:numCache>
                <c:formatCode>General</c:formatCode>
                <c:ptCount val="3"/>
                <c:pt idx="0">
                  <c:v>0.11</c:v>
                </c:pt>
                <c:pt idx="1">
                  <c:v>8.4000000000000005E-2</c:v>
                </c:pt>
                <c:pt idx="2">
                  <c:v>0.83</c:v>
                </c:pt>
              </c:numCache>
            </c:numRef>
          </c:val>
          <c:extLst>
            <c:ext xmlns:c16="http://schemas.microsoft.com/office/drawing/2014/chart" uri="{C3380CC4-5D6E-409C-BE32-E72D297353CC}">
              <c16:uniqueId val="{00000006-534E-4FBB-885E-812968AC64D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Current'!$C$232</c:f>
              <c:strCache>
                <c:ptCount val="1"/>
                <c:pt idx="0">
                  <c:v>EP23</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9AA6-451D-88CC-7A8A55C79241}"/>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9AA6-451D-88CC-7A8A55C79241}"/>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9AA6-451D-88CC-7A8A55C79241}"/>
              </c:ext>
            </c:extLst>
          </c:dPt>
          <c:cat>
            <c:strRef>
              <c:f>'PFAS 6 - Water Current'!$I$4:$K$4</c:f>
              <c:strCache>
                <c:ptCount val="3"/>
                <c:pt idx="0">
                  <c:v>PFOS</c:v>
                </c:pt>
                <c:pt idx="1">
                  <c:v>PFOA</c:v>
                </c:pt>
                <c:pt idx="2">
                  <c:v>PFBA</c:v>
                </c:pt>
              </c:strCache>
            </c:strRef>
          </c:cat>
          <c:val>
            <c:numRef>
              <c:f>'PFAS 6 - Water Current'!$I$232:$K$232</c:f>
              <c:numCache>
                <c:formatCode>General</c:formatCode>
                <c:ptCount val="3"/>
                <c:pt idx="0">
                  <c:v>0.1</c:v>
                </c:pt>
                <c:pt idx="1">
                  <c:v>7.9000000000000001E-2</c:v>
                </c:pt>
                <c:pt idx="2">
                  <c:v>0.77</c:v>
                </c:pt>
              </c:numCache>
            </c:numRef>
          </c:val>
          <c:extLst>
            <c:ext xmlns:c16="http://schemas.microsoft.com/office/drawing/2014/chart" uri="{C3380CC4-5D6E-409C-BE32-E72D297353CC}">
              <c16:uniqueId val="{00000006-9AA6-451D-88CC-7A8A55C7924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15875">
      <a:noFill/>
    </a:ln>
    <a:effectLst>
      <a:glow rad="76200">
        <a:sysClr val="window" lastClr="FFFFFF"/>
      </a:glow>
    </a:effectLst>
  </c:spPr>
  <c:txPr>
    <a:bodyPr/>
    <a:lstStyle/>
    <a:p>
      <a:pPr>
        <a:defRPr/>
      </a:pPr>
      <a:endParaRPr lang="en-US"/>
    </a:p>
  </c:txPr>
  <c:externalData r:id="rId4">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Current'!$C$182</c:f>
              <c:strCache>
                <c:ptCount val="1"/>
                <c:pt idx="0">
                  <c:v>EP16</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8E77-4A02-9752-1FEAE9049894}"/>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8E77-4A02-9752-1FEAE9049894}"/>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8E77-4A02-9752-1FEAE9049894}"/>
              </c:ext>
            </c:extLst>
          </c:dPt>
          <c:cat>
            <c:strRef>
              <c:f>'PFAS 6 - Water Current'!$I$4:$K$4</c:f>
              <c:strCache>
                <c:ptCount val="3"/>
                <c:pt idx="0">
                  <c:v>PFOS</c:v>
                </c:pt>
                <c:pt idx="1">
                  <c:v>PFOA</c:v>
                </c:pt>
                <c:pt idx="2">
                  <c:v>PFBA</c:v>
                </c:pt>
              </c:strCache>
            </c:strRef>
          </c:cat>
          <c:val>
            <c:numRef>
              <c:f>'PFAS 6 - Water Current'!$I$182:$K$182</c:f>
              <c:numCache>
                <c:formatCode>General</c:formatCode>
                <c:ptCount val="3"/>
                <c:pt idx="0">
                  <c:v>0.13</c:v>
                </c:pt>
                <c:pt idx="1">
                  <c:v>7.6999999999999999E-2</c:v>
                </c:pt>
                <c:pt idx="2">
                  <c:v>0.57999999999999996</c:v>
                </c:pt>
              </c:numCache>
            </c:numRef>
          </c:val>
          <c:extLst>
            <c:ext xmlns:c16="http://schemas.microsoft.com/office/drawing/2014/chart" uri="{C3380CC4-5D6E-409C-BE32-E72D297353CC}">
              <c16:uniqueId val="{00000006-8E77-4A02-9752-1FEAE904989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15875">
      <a:noFill/>
    </a:ln>
    <a:effectLst/>
  </c:spPr>
  <c:txPr>
    <a:bodyPr/>
    <a:lstStyle/>
    <a:p>
      <a:pPr>
        <a:defRPr/>
      </a:pPr>
      <a:endParaRPr lang="en-US"/>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Current'!$C$243</c:f>
              <c:strCache>
                <c:ptCount val="1"/>
                <c:pt idx="0">
                  <c:v>WL03</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F417-4020-8161-A37C9AB2DCD0}"/>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F417-4020-8161-A37C9AB2DCD0}"/>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F417-4020-8161-A37C9AB2DCD0}"/>
              </c:ext>
            </c:extLst>
          </c:dPt>
          <c:cat>
            <c:strRef>
              <c:f>'PFAS 6 - Water Current'!$I$4:$K$4</c:f>
              <c:strCache>
                <c:ptCount val="3"/>
                <c:pt idx="0">
                  <c:v>PFOS</c:v>
                </c:pt>
                <c:pt idx="1">
                  <c:v>PFOA</c:v>
                </c:pt>
                <c:pt idx="2">
                  <c:v>PFBA</c:v>
                </c:pt>
              </c:strCache>
            </c:strRef>
          </c:cat>
          <c:val>
            <c:numRef>
              <c:f>'PFAS 6 - Water Current'!$I$243:$K$243</c:f>
              <c:numCache>
                <c:formatCode>General</c:formatCode>
                <c:ptCount val="3"/>
                <c:pt idx="0">
                  <c:v>0.19</c:v>
                </c:pt>
                <c:pt idx="1">
                  <c:v>7.1999999999999995E-2</c:v>
                </c:pt>
                <c:pt idx="2">
                  <c:v>0.45</c:v>
                </c:pt>
              </c:numCache>
            </c:numRef>
          </c:val>
          <c:extLst>
            <c:ext xmlns:c16="http://schemas.microsoft.com/office/drawing/2014/chart" uri="{C3380CC4-5D6E-409C-BE32-E72D297353CC}">
              <c16:uniqueId val="{00000006-F417-4020-8161-A37C9AB2DCD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Current'!$C$240</c:f>
              <c:strCache>
                <c:ptCount val="1"/>
                <c:pt idx="0">
                  <c:v>EP26A</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44A8-41E2-A6B6-E7AC0256F764}"/>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44A8-41E2-A6B6-E7AC0256F764}"/>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44A8-41E2-A6B6-E7AC0256F764}"/>
              </c:ext>
            </c:extLst>
          </c:dPt>
          <c:cat>
            <c:strRef>
              <c:f>'PFAS 6 - Water Current'!$I$4:$K$4</c:f>
              <c:strCache>
                <c:ptCount val="3"/>
                <c:pt idx="0">
                  <c:v>PFOS</c:v>
                </c:pt>
                <c:pt idx="1">
                  <c:v>PFOA</c:v>
                </c:pt>
                <c:pt idx="2">
                  <c:v>PFBA</c:v>
                </c:pt>
              </c:strCache>
            </c:strRef>
          </c:cat>
          <c:val>
            <c:numRef>
              <c:f>'PFAS 6 - Water Current'!$I$240:$K$240</c:f>
              <c:numCache>
                <c:formatCode>General</c:formatCode>
                <c:ptCount val="3"/>
                <c:pt idx="0">
                  <c:v>0.68</c:v>
                </c:pt>
                <c:pt idx="1">
                  <c:v>0.15</c:v>
                </c:pt>
                <c:pt idx="2">
                  <c:v>0.15</c:v>
                </c:pt>
              </c:numCache>
            </c:numRef>
          </c:val>
          <c:extLst>
            <c:ext xmlns:c16="http://schemas.microsoft.com/office/drawing/2014/chart" uri="{C3380CC4-5D6E-409C-BE32-E72D297353CC}">
              <c16:uniqueId val="{00000006-44A8-41E2-A6B6-E7AC0256F76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15875">
      <a:solidFill>
        <a:srgbClr val="BF9000"/>
      </a:solidFill>
    </a:ln>
    <a:effectLst>
      <a:glow rad="76200">
        <a:sysClr val="window" lastClr="FFFFFF"/>
      </a:glow>
    </a:effectLst>
  </c:spPr>
  <c:txPr>
    <a:bodyPr/>
    <a:lstStyle/>
    <a:p>
      <a:pPr>
        <a:defRPr/>
      </a:pPr>
      <a:endParaRPr lang="en-US"/>
    </a:p>
  </c:txPr>
  <c:externalData r:id="rId4">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Current'!$C$6</c:f>
              <c:strCache>
                <c:ptCount val="1"/>
                <c:pt idx="0">
                  <c:v>RC02</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79AF-4BA5-AC66-0EF965F7383D}"/>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79AF-4BA5-AC66-0EF965F7383D}"/>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79AF-4BA5-AC66-0EF965F7383D}"/>
              </c:ext>
            </c:extLst>
          </c:dPt>
          <c:cat>
            <c:strRef>
              <c:f>'PFAS 6 - Water Current'!$I$4:$K$4</c:f>
              <c:strCache>
                <c:ptCount val="3"/>
                <c:pt idx="0">
                  <c:v>PFOS</c:v>
                </c:pt>
                <c:pt idx="1">
                  <c:v>PFOA</c:v>
                </c:pt>
                <c:pt idx="2">
                  <c:v>PFBA</c:v>
                </c:pt>
              </c:strCache>
            </c:strRef>
          </c:cat>
          <c:val>
            <c:numRef>
              <c:f>'PFAS 6 - Water Current'!$I$6:$K$6</c:f>
              <c:numCache>
                <c:formatCode>General</c:formatCode>
                <c:ptCount val="3"/>
                <c:pt idx="0">
                  <c:v>1.6900000000000001E-3</c:v>
                </c:pt>
                <c:pt idx="1">
                  <c:v>1.0699999999999999E-2</c:v>
                </c:pt>
                <c:pt idx="2">
                  <c:v>0.11899999999999999</c:v>
                </c:pt>
              </c:numCache>
            </c:numRef>
          </c:val>
          <c:extLst>
            <c:ext xmlns:c16="http://schemas.microsoft.com/office/drawing/2014/chart" uri="{C3380CC4-5D6E-409C-BE32-E72D297353CC}">
              <c16:uniqueId val="{00000006-79AF-4BA5-AC66-0EF965F7383D}"/>
            </c:ext>
          </c:extLst>
        </c:ser>
        <c:ser>
          <c:idx val="0"/>
          <c:order val="1"/>
          <c:tx>
            <c:strRef>
              <c:f>'PFAS 6 - Water Current'!$C$6</c:f>
              <c:strCache>
                <c:ptCount val="1"/>
                <c:pt idx="0">
                  <c:v>RC02</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79AF-4BA5-AC66-0EF965F7383D}"/>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A-79AF-4BA5-AC66-0EF965F7383D}"/>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C-79AF-4BA5-AC66-0EF965F7383D}"/>
              </c:ext>
            </c:extLst>
          </c:dPt>
          <c:cat>
            <c:strRef>
              <c:f>'PFAS 6 - Water Current'!$I$4:$K$4</c:f>
              <c:strCache>
                <c:ptCount val="3"/>
                <c:pt idx="0">
                  <c:v>PFOS</c:v>
                </c:pt>
                <c:pt idx="1">
                  <c:v>PFOA</c:v>
                </c:pt>
                <c:pt idx="2">
                  <c:v>PFBA</c:v>
                </c:pt>
              </c:strCache>
            </c:strRef>
          </c:cat>
          <c:val>
            <c:numRef>
              <c:f>'PFAS 6 - Water Current'!$I$6:$K$6</c:f>
              <c:numCache>
                <c:formatCode>General</c:formatCode>
                <c:ptCount val="3"/>
                <c:pt idx="0">
                  <c:v>1.6900000000000001E-3</c:v>
                </c:pt>
                <c:pt idx="1">
                  <c:v>1.0699999999999999E-2</c:v>
                </c:pt>
                <c:pt idx="2">
                  <c:v>0.11899999999999999</c:v>
                </c:pt>
              </c:numCache>
            </c:numRef>
          </c:val>
          <c:extLst>
            <c:ext xmlns:c16="http://schemas.microsoft.com/office/drawing/2014/chart" uri="{C3380CC4-5D6E-409C-BE32-E72D297353CC}">
              <c16:uniqueId val="{0000000D-79AF-4BA5-AC66-0EF965F7383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v>FC1</c:v>
          </c:tx>
          <c:spPr>
            <a:ln>
              <a:solidFill>
                <a:schemeClr val="bg1"/>
              </a:solidFill>
            </a:ln>
          </c:spPr>
          <c:dPt>
            <c:idx val="0"/>
            <c:bubble3D val="0"/>
            <c:spPr>
              <a:solidFill>
                <a:schemeClr val="accent2"/>
              </a:solidFill>
              <a:ln w="19050">
                <a:solidFill>
                  <a:schemeClr val="bg1"/>
                </a:solidFill>
              </a:ln>
              <a:effectLst/>
            </c:spPr>
            <c:extLst>
              <c:ext xmlns:c16="http://schemas.microsoft.com/office/drawing/2014/chart" uri="{C3380CC4-5D6E-409C-BE32-E72D297353CC}">
                <c16:uniqueId val="{00000001-5B36-4C3E-8332-30DBE6BE7C82}"/>
              </c:ext>
            </c:extLst>
          </c:dPt>
          <c:dPt>
            <c:idx val="1"/>
            <c:bubble3D val="0"/>
            <c:spPr>
              <a:solidFill>
                <a:srgbClr val="FF0000"/>
              </a:solidFill>
              <a:ln w="19050">
                <a:solidFill>
                  <a:schemeClr val="bg1"/>
                </a:solidFill>
              </a:ln>
              <a:effectLst/>
            </c:spPr>
            <c:extLst>
              <c:ext xmlns:c16="http://schemas.microsoft.com/office/drawing/2014/chart" uri="{C3380CC4-5D6E-409C-BE32-E72D297353CC}">
                <c16:uniqueId val="{00000003-5B36-4C3E-8332-30DBE6BE7C82}"/>
              </c:ext>
            </c:extLst>
          </c:dPt>
          <c:dPt>
            <c:idx val="2"/>
            <c:bubble3D val="0"/>
            <c:spPr>
              <a:solidFill>
                <a:schemeClr val="accent6"/>
              </a:solidFill>
              <a:ln w="19050">
                <a:solidFill>
                  <a:schemeClr val="bg1"/>
                </a:solidFill>
              </a:ln>
              <a:effectLst/>
            </c:spPr>
            <c:extLst>
              <c:ext xmlns:c16="http://schemas.microsoft.com/office/drawing/2014/chart" uri="{C3380CC4-5D6E-409C-BE32-E72D297353CC}">
                <c16:uniqueId val="{00000005-5B36-4C3E-8332-30DBE6BE7C82}"/>
              </c:ext>
            </c:extLst>
          </c:dPt>
          <c:cat>
            <c:strLit>
              <c:ptCount val="3"/>
              <c:pt idx="0">
                <c:v>PFOS</c:v>
              </c:pt>
              <c:pt idx="1">
                <c:v> PFOA</c:v>
              </c:pt>
              <c:pt idx="2">
                <c:v> PFBA</c:v>
              </c:pt>
            </c:strLit>
          </c:cat>
          <c:val>
            <c:numRef>
              <c:f>('segment 4'!$AK$52,'segment 4'!$O$52,'segment 4'!$G$52)</c:f>
              <c:numCache>
                <c:formatCode>General</c:formatCode>
                <c:ptCount val="3"/>
                <c:pt idx="0">
                  <c:v>8.4499999999999992E-3</c:v>
                </c:pt>
                <c:pt idx="1">
                  <c:v>1.34E-2</c:v>
                </c:pt>
                <c:pt idx="2">
                  <c:v>0.21</c:v>
                </c:pt>
              </c:numCache>
            </c:numRef>
          </c:val>
          <c:extLst>
            <c:ext xmlns:c16="http://schemas.microsoft.com/office/drawing/2014/chart" uri="{C3380CC4-5D6E-409C-BE32-E72D297353CC}">
              <c16:uniqueId val="{00000006-5B36-4C3E-8332-30DBE6BE7C8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RC1 8/15/19</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FE8B-4B94-B73C-4FE3DA9D4A48}"/>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FE8B-4B94-B73C-4FE3DA9D4A48}"/>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FE8B-4B94-B73C-4FE3DA9D4A48}"/>
              </c:ext>
            </c:extLst>
          </c:dPt>
          <c:cat>
            <c:strRef>
              <c:f>'Source Pies'!$J$51:$J$53</c:f>
              <c:strCache>
                <c:ptCount val="3"/>
                <c:pt idx="0">
                  <c:v>PFOS</c:v>
                </c:pt>
                <c:pt idx="1">
                  <c:v>PFOA</c:v>
                </c:pt>
                <c:pt idx="2">
                  <c:v>PFBA</c:v>
                </c:pt>
              </c:strCache>
            </c:strRef>
          </c:cat>
          <c:val>
            <c:numRef>
              <c:f>'Source Pies'!$L$51:$L$53</c:f>
              <c:numCache>
                <c:formatCode>General</c:formatCode>
                <c:ptCount val="3"/>
                <c:pt idx="0">
                  <c:v>1.7799999999999999E-3</c:v>
                </c:pt>
                <c:pt idx="1">
                  <c:v>7.3800000000000003E-3</c:v>
                </c:pt>
                <c:pt idx="2">
                  <c:v>9.1899999999999996E-2</c:v>
                </c:pt>
              </c:numCache>
            </c:numRef>
          </c:val>
          <c:extLst>
            <c:ext xmlns:c16="http://schemas.microsoft.com/office/drawing/2014/chart" uri="{C3380CC4-5D6E-409C-BE32-E72D297353CC}">
              <c16:uniqueId val="{00000006-FE8B-4B94-B73C-4FE3DA9D4A4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5F43-4675-8BF0-739D85269577}"/>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5F43-4675-8BF0-739D85269577}"/>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5F43-4675-8BF0-739D85269577}"/>
              </c:ext>
            </c:extLst>
          </c:dPt>
          <c:cat>
            <c:strRef>
              <c:f>'Other Water Bodies - PFBA'!$K$4:$M$4</c:f>
              <c:strCache>
                <c:ptCount val="3"/>
                <c:pt idx="0">
                  <c:v>PFOS</c:v>
                </c:pt>
                <c:pt idx="1">
                  <c:v>PFOA</c:v>
                </c:pt>
                <c:pt idx="2">
                  <c:v>PFBA</c:v>
                </c:pt>
              </c:strCache>
            </c:strRef>
          </c:cat>
          <c:val>
            <c:numRef>
              <c:f>'Other Water Bodies - PFBA'!$K$18:$M$18</c:f>
              <c:numCache>
                <c:formatCode>General</c:formatCode>
                <c:ptCount val="3"/>
                <c:pt idx="0">
                  <c:v>2.3E-3</c:v>
                </c:pt>
                <c:pt idx="1">
                  <c:v>1.4999999999999999E-2</c:v>
                </c:pt>
                <c:pt idx="2">
                  <c:v>0.13</c:v>
                </c:pt>
              </c:numCache>
            </c:numRef>
          </c:val>
          <c:extLst>
            <c:ext xmlns:c16="http://schemas.microsoft.com/office/drawing/2014/chart" uri="{C3380CC4-5D6E-409C-BE32-E72D297353CC}">
              <c16:uniqueId val="{00000006-5F43-4675-8BF0-739D85269577}"/>
            </c:ext>
          </c:extLst>
        </c:ser>
        <c:ser>
          <c:idx val="0"/>
          <c:order val="1"/>
          <c:tx>
            <c:v>PFOA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5F43-4675-8BF0-739D85269577}"/>
              </c:ext>
            </c:extLst>
          </c:dPt>
          <c:cat>
            <c:strRef>
              <c:f>'Other Water Bodies - PFBA'!$K$4:$M$4</c:f>
              <c:strCache>
                <c:ptCount val="3"/>
                <c:pt idx="0">
                  <c:v>PFOS</c:v>
                </c:pt>
                <c:pt idx="1">
                  <c:v>PFOA</c:v>
                </c:pt>
                <c:pt idx="2">
                  <c:v>PFBA</c:v>
                </c:pt>
              </c:strCache>
            </c:strRef>
          </c:cat>
          <c:val>
            <c:numRef>
              <c:f>'Other Water Bodies - PFBA'!$L$5</c:f>
              <c:numCache>
                <c:formatCode>General</c:formatCode>
                <c:ptCount val="1"/>
                <c:pt idx="0">
                  <c:v>7.3800000000000003E-3</c:v>
                </c:pt>
              </c:numCache>
            </c:numRef>
          </c:val>
          <c:extLst>
            <c:ext xmlns:c16="http://schemas.microsoft.com/office/drawing/2014/chart" uri="{C3380CC4-5D6E-409C-BE32-E72D297353CC}">
              <c16:uniqueId val="{00000009-5F43-4675-8BF0-739D85269577}"/>
            </c:ext>
          </c:extLst>
        </c:ser>
        <c:ser>
          <c:idx val="1"/>
          <c:order val="2"/>
          <c:tx>
            <c:v>PFBA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5F43-4675-8BF0-739D85269577}"/>
              </c:ext>
            </c:extLst>
          </c:dPt>
          <c:cat>
            <c:strRef>
              <c:f>'Other Water Bodies - PFBA'!$K$4:$M$4</c:f>
              <c:strCache>
                <c:ptCount val="3"/>
                <c:pt idx="0">
                  <c:v>PFOS</c:v>
                </c:pt>
                <c:pt idx="1">
                  <c:v>PFOA</c:v>
                </c:pt>
                <c:pt idx="2">
                  <c:v>PFBA</c:v>
                </c:pt>
              </c:strCache>
            </c:strRef>
          </c:cat>
          <c:val>
            <c:numRef>
              <c:f>'Other Water Bodies - PFBA'!$M$5</c:f>
              <c:numCache>
                <c:formatCode>General</c:formatCode>
                <c:ptCount val="1"/>
                <c:pt idx="0">
                  <c:v>9.1899999999999996E-2</c:v>
                </c:pt>
              </c:numCache>
            </c:numRef>
          </c:val>
          <c:extLst>
            <c:ext xmlns:c16="http://schemas.microsoft.com/office/drawing/2014/chart" uri="{C3380CC4-5D6E-409C-BE32-E72D297353CC}">
              <c16:uniqueId val="{0000000C-5F43-4675-8BF0-739D8526957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v>Goose Lake</c:v>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4229-458A-B799-208E8C56126E}"/>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4229-458A-B799-208E8C56126E}"/>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4229-458A-B799-208E8C56126E}"/>
              </c:ext>
            </c:extLst>
          </c:dPt>
          <c:cat>
            <c:strLit>
              <c:ptCount val="3"/>
              <c:pt idx="0">
                <c:v>PFOS</c:v>
              </c:pt>
              <c:pt idx="1">
                <c:v> PFOA</c:v>
              </c:pt>
              <c:pt idx="2">
                <c:v> PFBA</c:v>
              </c:pt>
            </c:strLit>
          </c:cat>
          <c:val>
            <c:numRef>
              <c:f>('segment 4'!$AK$54,'segment 4'!$O$54,'segment 4'!$G$54)</c:f>
              <c:numCache>
                <c:formatCode>General</c:formatCode>
                <c:ptCount val="3"/>
                <c:pt idx="0">
                  <c:v>4.2700000000000004E-3</c:v>
                </c:pt>
                <c:pt idx="1">
                  <c:v>6.2100000000000002E-3</c:v>
                </c:pt>
                <c:pt idx="2">
                  <c:v>8.9499999999999996E-2</c:v>
                </c:pt>
              </c:numCache>
            </c:numRef>
          </c:val>
          <c:extLst>
            <c:ext xmlns:c16="http://schemas.microsoft.com/office/drawing/2014/chart" uri="{C3380CC4-5D6E-409C-BE32-E72D297353CC}">
              <c16:uniqueId val="{00000006-4229-458A-B799-208E8C56126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C818-4728-9B39-FC5DDB89ECD6}"/>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C818-4728-9B39-FC5DDB89ECD6}"/>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C818-4728-9B39-FC5DDB89ECD6}"/>
              </c:ext>
            </c:extLst>
          </c:dPt>
          <c:cat>
            <c:strRef>
              <c:f>'Other Water Bodies - PFBA'!$K$4:$M$4</c:f>
              <c:strCache>
                <c:ptCount val="3"/>
                <c:pt idx="0">
                  <c:v>PFOS</c:v>
                </c:pt>
                <c:pt idx="1">
                  <c:v>PFOA</c:v>
                </c:pt>
                <c:pt idx="2">
                  <c:v>PFBA</c:v>
                </c:pt>
              </c:strCache>
            </c:strRef>
          </c:cat>
          <c:val>
            <c:numRef>
              <c:f>'Other Water Bodies - PFBA'!$K$17:$M$17</c:f>
              <c:numCache>
                <c:formatCode>General</c:formatCode>
                <c:ptCount val="3"/>
                <c:pt idx="0">
                  <c:v>1.4999999999999999E-2</c:v>
                </c:pt>
                <c:pt idx="1">
                  <c:v>8.1000000000000003E-2</c:v>
                </c:pt>
                <c:pt idx="2">
                  <c:v>0.36</c:v>
                </c:pt>
              </c:numCache>
            </c:numRef>
          </c:val>
          <c:extLst>
            <c:ext xmlns:c16="http://schemas.microsoft.com/office/drawing/2014/chart" uri="{C3380CC4-5D6E-409C-BE32-E72D297353CC}">
              <c16:uniqueId val="{00000006-C818-4728-9B39-FC5DDB89ECD6}"/>
            </c:ext>
          </c:extLst>
        </c:ser>
        <c:ser>
          <c:idx val="0"/>
          <c:order val="1"/>
          <c:tx>
            <c:v>PFOA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C818-4728-9B39-FC5DDB89ECD6}"/>
              </c:ext>
            </c:extLst>
          </c:dPt>
          <c:cat>
            <c:strRef>
              <c:f>'Other Water Bodies - PFBA'!$K$4:$M$4</c:f>
              <c:strCache>
                <c:ptCount val="3"/>
                <c:pt idx="0">
                  <c:v>PFOS</c:v>
                </c:pt>
                <c:pt idx="1">
                  <c:v>PFOA</c:v>
                </c:pt>
                <c:pt idx="2">
                  <c:v>PFBA</c:v>
                </c:pt>
              </c:strCache>
            </c:strRef>
          </c:cat>
          <c:val>
            <c:numRef>
              <c:f>'Other Water Bodies - PFBA'!$L$5</c:f>
              <c:numCache>
                <c:formatCode>General</c:formatCode>
                <c:ptCount val="1"/>
                <c:pt idx="0">
                  <c:v>7.3800000000000003E-3</c:v>
                </c:pt>
              </c:numCache>
            </c:numRef>
          </c:val>
          <c:extLst>
            <c:ext xmlns:c16="http://schemas.microsoft.com/office/drawing/2014/chart" uri="{C3380CC4-5D6E-409C-BE32-E72D297353CC}">
              <c16:uniqueId val="{00000009-C818-4728-9B39-FC5DDB89ECD6}"/>
            </c:ext>
          </c:extLst>
        </c:ser>
        <c:ser>
          <c:idx val="1"/>
          <c:order val="2"/>
          <c:tx>
            <c:v>PFBA</c:v>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C818-4728-9B39-FC5DDB89ECD6}"/>
              </c:ext>
            </c:extLst>
          </c:dPt>
          <c:cat>
            <c:strRef>
              <c:f>'Other Water Bodies - PFBA'!$K$4:$M$4</c:f>
              <c:strCache>
                <c:ptCount val="3"/>
                <c:pt idx="0">
                  <c:v>PFOS</c:v>
                </c:pt>
                <c:pt idx="1">
                  <c:v>PFOA</c:v>
                </c:pt>
                <c:pt idx="2">
                  <c:v>PFBA</c:v>
                </c:pt>
              </c:strCache>
            </c:strRef>
          </c:cat>
          <c:val>
            <c:numRef>
              <c:f>'Other Water Bodies - PFBA'!$M$5</c:f>
              <c:numCache>
                <c:formatCode>General</c:formatCode>
                <c:ptCount val="1"/>
                <c:pt idx="0">
                  <c:v>9.1899999999999996E-2</c:v>
                </c:pt>
              </c:numCache>
            </c:numRef>
          </c:val>
          <c:extLst>
            <c:ext xmlns:c16="http://schemas.microsoft.com/office/drawing/2014/chart" uri="{C3380CC4-5D6E-409C-BE32-E72D297353CC}">
              <c16:uniqueId val="{0000000C-C818-4728-9B39-FC5DDB89ECD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Current'!$C$180</c:f>
              <c:strCache>
                <c:ptCount val="1"/>
                <c:pt idx="0">
                  <c:v>EP18</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7A64-402F-B6BF-CBE900972B9E}"/>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7A64-402F-B6BF-CBE900972B9E}"/>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7A64-402F-B6BF-CBE900972B9E}"/>
              </c:ext>
            </c:extLst>
          </c:dPt>
          <c:cat>
            <c:strRef>
              <c:f>'PFAS 6 - Water Current'!$I$4:$K$4</c:f>
              <c:strCache>
                <c:ptCount val="3"/>
                <c:pt idx="0">
                  <c:v>PFOS</c:v>
                </c:pt>
                <c:pt idx="1">
                  <c:v>PFOA</c:v>
                </c:pt>
                <c:pt idx="2">
                  <c:v>PFBA</c:v>
                </c:pt>
              </c:strCache>
            </c:strRef>
          </c:cat>
          <c:val>
            <c:numRef>
              <c:f>'PFAS 6 - Water Current'!$I$180:$K$180</c:f>
              <c:numCache>
                <c:formatCode>General</c:formatCode>
                <c:ptCount val="3"/>
                <c:pt idx="0">
                  <c:v>0.24</c:v>
                </c:pt>
                <c:pt idx="1">
                  <c:v>0.1</c:v>
                </c:pt>
                <c:pt idx="2">
                  <c:v>0.13</c:v>
                </c:pt>
              </c:numCache>
            </c:numRef>
          </c:val>
          <c:extLst>
            <c:ext xmlns:c16="http://schemas.microsoft.com/office/drawing/2014/chart" uri="{C3380CC4-5D6E-409C-BE32-E72D297353CC}">
              <c16:uniqueId val="{00000006-7A64-402F-B6BF-CBE900972B9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15875">
      <a:solidFill>
        <a:srgbClr val="FFC000">
          <a:lumMod val="75000"/>
        </a:srgbClr>
      </a:solidFill>
    </a:ln>
    <a:effectLst>
      <a:glow rad="76200">
        <a:sysClr val="window" lastClr="FFFFFF"/>
      </a:glow>
    </a:effectLst>
  </c:spPr>
  <c:txPr>
    <a:bodyPr/>
    <a:lstStyle/>
    <a:p>
      <a:pPr>
        <a:defRPr/>
      </a:pPr>
      <a:endParaRPr lang="en-US"/>
    </a:p>
  </c:txPr>
  <c:externalData r:id="rId4">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'Highest Pies'!$B$15</c:f>
              <c:strCache>
                <c:ptCount val="1"/>
                <c:pt idx="0">
                  <c:v>RC21</c:v>
                </c:pt>
              </c:strCache>
            </c:strRef>
          </c:tx>
          <c:spPr>
            <a:ln>
              <a:solidFill>
                <a:schemeClr val="bg1"/>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24D-48F8-AAB9-D6EDCE6898CB}"/>
              </c:ext>
            </c:extLst>
          </c:dPt>
          <c:dPt>
            <c:idx val="1"/>
            <c:bubble3D val="0"/>
            <c:spPr>
              <a:solidFill>
                <a:srgbClr val="FF0000"/>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24D-48F8-AAB9-D6EDCE6898CB}"/>
              </c:ext>
            </c:extLst>
          </c:dPt>
          <c:dPt>
            <c:idx val="2"/>
            <c:bubble3D val="0"/>
            <c:spPr>
              <a:solidFill>
                <a:srgbClr val="70AD47"/>
              </a:solidFill>
              <a:ln>
                <a:solidFill>
                  <a:schemeClr val="bg1"/>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24D-48F8-AAB9-D6EDCE6898CB}"/>
              </c:ext>
            </c:extLst>
          </c:dPt>
          <c:val>
            <c:numRef>
              <c:f>'Highest Pies'!$C$15:$E$15</c:f>
              <c:numCache>
                <c:formatCode>General</c:formatCode>
                <c:ptCount val="3"/>
                <c:pt idx="0">
                  <c:v>0.96199999999999997</c:v>
                </c:pt>
                <c:pt idx="1">
                  <c:v>0.39400000000000002</c:v>
                </c:pt>
                <c:pt idx="2">
                  <c:v>0.17</c:v>
                </c:pt>
              </c:numCache>
            </c:numRef>
          </c:val>
          <c:extLst>
            <c:ext xmlns:c16="http://schemas.microsoft.com/office/drawing/2014/chart" uri="{C3380CC4-5D6E-409C-BE32-E72D297353CC}">
              <c16:uniqueId val="{00000006-324D-48F8-AAB9-D6EDCE6898C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15875">
      <a:noFill/>
    </a:ln>
    <a:effectLst>
      <a:glow rad="76200">
        <a:sysClr val="window" lastClr="FFFFFF"/>
      </a:glow>
    </a:effectLst>
  </c:spPr>
  <c:txPr>
    <a:bodyPr/>
    <a:lstStyle/>
    <a:p>
      <a:pPr>
        <a:defRPr/>
      </a:pPr>
      <a:endParaRPr lang="en-US"/>
    </a:p>
  </c:txPr>
  <c:externalData r:id="rId4">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Segment</a:t>
            </a:r>
            <a:r>
              <a:rPr lang="en-US" baseline="0"/>
              <a:t> 4 PFOS/TOC</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rgbClr val="ED7D31"/>
              </a:solidFill>
              <a:ln w="9525">
                <a:solidFill>
                  <a:srgbClr val="ED7D31"/>
                </a:solidFill>
              </a:ln>
              <a:effectLst/>
            </c:spPr>
          </c:marker>
          <c:trendline>
            <c:spPr>
              <a:ln w="19050" cap="rnd">
                <a:solidFill>
                  <a:srgbClr val="ED7D31"/>
                </a:solidFill>
                <a:prstDash val="sysDot"/>
              </a:ln>
              <a:effectLst/>
            </c:spPr>
            <c:trendlineType val="linear"/>
            <c:dispRSqr val="0"/>
            <c:dispEq val="0"/>
          </c:trendline>
          <c:xVal>
            <c:numRef>
              <c:f>Spearman!$D$2:$D$39</c:f>
              <c:numCache>
                <c:formatCode>General</c:formatCode>
                <c:ptCount val="38"/>
                <c:pt idx="0">
                  <c:v>5</c:v>
                </c:pt>
                <c:pt idx="1">
                  <c:v>3</c:v>
                </c:pt>
                <c:pt idx="2">
                  <c:v>14</c:v>
                </c:pt>
                <c:pt idx="3">
                  <c:v>7</c:v>
                </c:pt>
                <c:pt idx="4">
                  <c:v>13</c:v>
                </c:pt>
                <c:pt idx="5">
                  <c:v>20</c:v>
                </c:pt>
                <c:pt idx="6">
                  <c:v>4</c:v>
                </c:pt>
                <c:pt idx="7">
                  <c:v>2</c:v>
                </c:pt>
                <c:pt idx="8">
                  <c:v>17</c:v>
                </c:pt>
                <c:pt idx="9">
                  <c:v>24</c:v>
                </c:pt>
                <c:pt idx="10">
                  <c:v>30</c:v>
                </c:pt>
                <c:pt idx="11">
                  <c:v>18</c:v>
                </c:pt>
                <c:pt idx="12">
                  <c:v>22</c:v>
                </c:pt>
                <c:pt idx="13">
                  <c:v>27</c:v>
                </c:pt>
                <c:pt idx="14">
                  <c:v>16</c:v>
                </c:pt>
                <c:pt idx="15">
                  <c:v>25</c:v>
                </c:pt>
                <c:pt idx="16">
                  <c:v>21</c:v>
                </c:pt>
                <c:pt idx="17">
                  <c:v>26</c:v>
                </c:pt>
                <c:pt idx="18">
                  <c:v>19</c:v>
                </c:pt>
                <c:pt idx="19">
                  <c:v>12</c:v>
                </c:pt>
                <c:pt idx="20">
                  <c:v>34</c:v>
                </c:pt>
                <c:pt idx="21">
                  <c:v>37</c:v>
                </c:pt>
                <c:pt idx="22">
                  <c:v>36</c:v>
                </c:pt>
                <c:pt idx="23">
                  <c:v>15</c:v>
                </c:pt>
                <c:pt idx="24">
                  <c:v>33</c:v>
                </c:pt>
                <c:pt idx="25">
                  <c:v>35</c:v>
                </c:pt>
                <c:pt idx="26">
                  <c:v>29</c:v>
                </c:pt>
                <c:pt idx="27">
                  <c:v>10</c:v>
                </c:pt>
                <c:pt idx="28">
                  <c:v>9</c:v>
                </c:pt>
                <c:pt idx="29">
                  <c:v>23</c:v>
                </c:pt>
                <c:pt idx="30">
                  <c:v>28</c:v>
                </c:pt>
                <c:pt idx="31">
                  <c:v>32</c:v>
                </c:pt>
                <c:pt idx="32">
                  <c:v>31</c:v>
                </c:pt>
                <c:pt idx="33">
                  <c:v>38</c:v>
                </c:pt>
                <c:pt idx="34">
                  <c:v>11</c:v>
                </c:pt>
                <c:pt idx="35">
                  <c:v>6</c:v>
                </c:pt>
                <c:pt idx="36">
                  <c:v>1</c:v>
                </c:pt>
                <c:pt idx="37">
                  <c:v>8</c:v>
                </c:pt>
              </c:numCache>
            </c:numRef>
          </c:xVal>
          <c:yVal>
            <c:numRef>
              <c:f>Spearman!$E$2:$E$39</c:f>
              <c:numCache>
                <c:formatCode>General</c:formatCode>
                <c:ptCount val="38"/>
                <c:pt idx="0">
                  <c:v>8</c:v>
                </c:pt>
                <c:pt idx="1">
                  <c:v>4</c:v>
                </c:pt>
                <c:pt idx="2">
                  <c:v>6</c:v>
                </c:pt>
                <c:pt idx="3">
                  <c:v>1</c:v>
                </c:pt>
                <c:pt idx="4">
                  <c:v>7</c:v>
                </c:pt>
                <c:pt idx="5">
                  <c:v>9</c:v>
                </c:pt>
                <c:pt idx="6">
                  <c:v>2</c:v>
                </c:pt>
                <c:pt idx="7">
                  <c:v>3</c:v>
                </c:pt>
                <c:pt idx="8">
                  <c:v>18</c:v>
                </c:pt>
                <c:pt idx="9">
                  <c:v>34</c:v>
                </c:pt>
                <c:pt idx="10">
                  <c:v>20</c:v>
                </c:pt>
                <c:pt idx="11">
                  <c:v>31</c:v>
                </c:pt>
                <c:pt idx="12">
                  <c:v>28</c:v>
                </c:pt>
                <c:pt idx="13">
                  <c:v>33</c:v>
                </c:pt>
                <c:pt idx="14">
                  <c:v>11</c:v>
                </c:pt>
                <c:pt idx="15">
                  <c:v>22</c:v>
                </c:pt>
                <c:pt idx="16">
                  <c:v>21</c:v>
                </c:pt>
                <c:pt idx="17">
                  <c:v>26</c:v>
                </c:pt>
                <c:pt idx="18">
                  <c:v>17</c:v>
                </c:pt>
                <c:pt idx="19">
                  <c:v>19</c:v>
                </c:pt>
                <c:pt idx="20">
                  <c:v>37</c:v>
                </c:pt>
                <c:pt idx="21">
                  <c:v>30</c:v>
                </c:pt>
                <c:pt idx="22">
                  <c:v>36</c:v>
                </c:pt>
                <c:pt idx="23">
                  <c:v>16</c:v>
                </c:pt>
                <c:pt idx="24">
                  <c:v>23</c:v>
                </c:pt>
                <c:pt idx="25">
                  <c:v>27</c:v>
                </c:pt>
                <c:pt idx="26">
                  <c:v>25</c:v>
                </c:pt>
                <c:pt idx="27">
                  <c:v>12</c:v>
                </c:pt>
                <c:pt idx="28">
                  <c:v>14</c:v>
                </c:pt>
                <c:pt idx="29">
                  <c:v>15</c:v>
                </c:pt>
                <c:pt idx="30">
                  <c:v>24</c:v>
                </c:pt>
                <c:pt idx="31">
                  <c:v>32</c:v>
                </c:pt>
                <c:pt idx="32">
                  <c:v>35</c:v>
                </c:pt>
                <c:pt idx="33">
                  <c:v>29</c:v>
                </c:pt>
                <c:pt idx="34">
                  <c:v>13</c:v>
                </c:pt>
                <c:pt idx="35">
                  <c:v>5</c:v>
                </c:pt>
                <c:pt idx="36">
                  <c:v>10</c:v>
                </c:pt>
                <c:pt idx="37">
                  <c:v>6</c:v>
                </c:pt>
              </c:numCache>
            </c:numRef>
          </c:yVal>
          <c:smooth val="0"/>
          <c:extLst>
            <c:ext xmlns:c16="http://schemas.microsoft.com/office/drawing/2014/chart" uri="{C3380CC4-5D6E-409C-BE32-E72D297353CC}">
              <c16:uniqueId val="{00000001-30AD-4C7B-8CCD-414F775E4835}"/>
            </c:ext>
          </c:extLst>
        </c:ser>
        <c:dLbls>
          <c:showLegendKey val="0"/>
          <c:showVal val="0"/>
          <c:showCatName val="0"/>
          <c:showSerName val="0"/>
          <c:showPercent val="0"/>
          <c:showBubbleSize val="0"/>
        </c:dLbls>
        <c:axId val="880192840"/>
        <c:axId val="880194480"/>
      </c:scatterChart>
      <c:valAx>
        <c:axId val="88019284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TOC</a:t>
                </a:r>
                <a:r>
                  <a:rPr lang="en-US" baseline="0"/>
                  <a:t> (ranked low to high)</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80194480"/>
        <c:crosses val="autoZero"/>
        <c:crossBetween val="midCat"/>
      </c:valAx>
      <c:valAx>
        <c:axId val="8801944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PFOS</a:t>
                </a:r>
                <a:r>
                  <a:rPr lang="en-US" baseline="0"/>
                  <a:t> (ranked low to high)</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8019284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solidFill>
        <a:schemeClr val="tx1"/>
      </a:solidFill>
    </a:ln>
    <a:effectLst>
      <a:outerShdw blurRad="50800" dist="38100" dir="2700000" algn="ctr" rotWithShape="0">
        <a:schemeClr val="tx1">
          <a:alpha val="63000"/>
        </a:schemeClr>
      </a:outerShdw>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aseline="0" dirty="0"/>
              <a:t>PFAS vs TOC Segment 4 Surface Sediment</a:t>
            </a:r>
            <a:endParaRPr lang="en-US" dirty="0"/>
          </a:p>
        </c:rich>
      </c:tx>
      <c:layout>
        <c:manualLayout>
          <c:xMode val="edge"/>
          <c:yMode val="edge"/>
          <c:x val="0.19999466214623718"/>
          <c:y val="3.762734411687586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561971988404031"/>
          <c:y val="0.13463822353221291"/>
          <c:w val="0.74629638087957362"/>
          <c:h val="0.56532601913403224"/>
        </c:manualLayout>
      </c:layout>
      <c:scatterChart>
        <c:scatterStyle val="lineMarker"/>
        <c:varyColors val="0"/>
        <c:ser>
          <c:idx val="0"/>
          <c:order val="0"/>
          <c:tx>
            <c:v>PFOS/TOC</c:v>
          </c:tx>
          <c:spPr>
            <a:ln w="25400" cap="rnd">
              <a:noFill/>
              <a:round/>
            </a:ln>
            <a:effectLst/>
          </c:spPr>
          <c:marker>
            <c:symbol val="circle"/>
            <c:size val="5"/>
            <c:spPr>
              <a:solidFill>
                <a:srgbClr val="ED7D31"/>
              </a:solidFill>
              <a:ln w="9525">
                <a:solidFill>
                  <a:srgbClr val="ED7D31"/>
                </a:solidFill>
              </a:ln>
              <a:effectLst/>
            </c:spPr>
          </c:marker>
          <c:trendline>
            <c:spPr>
              <a:ln w="28575" cap="rnd">
                <a:solidFill>
                  <a:srgbClr val="ED7D31"/>
                </a:solidFill>
                <a:prstDash val="sysDot"/>
              </a:ln>
              <a:effectLst/>
            </c:spPr>
            <c:trendlineType val="linear"/>
            <c:dispRSqr val="0"/>
            <c:dispEq val="0"/>
          </c:trendline>
          <c:xVal>
            <c:numRef>
              <c:f>'Seg 4 Sed to TOC Chart'!$B$2:$B$39</c:f>
              <c:numCache>
                <c:formatCode>General</c:formatCode>
                <c:ptCount val="38"/>
                <c:pt idx="0">
                  <c:v>4.93</c:v>
                </c:pt>
                <c:pt idx="1">
                  <c:v>3.07</c:v>
                </c:pt>
                <c:pt idx="2">
                  <c:v>15.3</c:v>
                </c:pt>
                <c:pt idx="3">
                  <c:v>5.65</c:v>
                </c:pt>
                <c:pt idx="4">
                  <c:v>13.8</c:v>
                </c:pt>
                <c:pt idx="5">
                  <c:v>35.6</c:v>
                </c:pt>
                <c:pt idx="6">
                  <c:v>3.57</c:v>
                </c:pt>
                <c:pt idx="7">
                  <c:v>2.5299999999999998</c:v>
                </c:pt>
                <c:pt idx="8">
                  <c:v>25.5</c:v>
                </c:pt>
                <c:pt idx="9">
                  <c:v>53.1</c:v>
                </c:pt>
                <c:pt idx="10">
                  <c:v>120</c:v>
                </c:pt>
                <c:pt idx="11">
                  <c:v>26.1</c:v>
                </c:pt>
                <c:pt idx="12">
                  <c:v>46.7</c:v>
                </c:pt>
                <c:pt idx="13">
                  <c:v>71</c:v>
                </c:pt>
                <c:pt idx="14">
                  <c:v>18.2</c:v>
                </c:pt>
                <c:pt idx="15">
                  <c:v>56.4</c:v>
                </c:pt>
                <c:pt idx="16">
                  <c:v>36.6</c:v>
                </c:pt>
                <c:pt idx="17">
                  <c:v>65.3</c:v>
                </c:pt>
                <c:pt idx="18">
                  <c:v>26.7</c:v>
                </c:pt>
                <c:pt idx="19">
                  <c:v>13.4</c:v>
                </c:pt>
                <c:pt idx="20">
                  <c:v>155</c:v>
                </c:pt>
                <c:pt idx="21">
                  <c:v>178</c:v>
                </c:pt>
                <c:pt idx="22">
                  <c:v>177</c:v>
                </c:pt>
                <c:pt idx="23">
                  <c:v>17.100000000000001</c:v>
                </c:pt>
                <c:pt idx="24">
                  <c:v>149</c:v>
                </c:pt>
                <c:pt idx="25">
                  <c:v>171</c:v>
                </c:pt>
                <c:pt idx="26">
                  <c:v>87.5</c:v>
                </c:pt>
                <c:pt idx="27">
                  <c:v>9.16</c:v>
                </c:pt>
                <c:pt idx="28">
                  <c:v>8.8800000000000008</c:v>
                </c:pt>
                <c:pt idx="29">
                  <c:v>52.7</c:v>
                </c:pt>
                <c:pt idx="30">
                  <c:v>81.400000000000006</c:v>
                </c:pt>
                <c:pt idx="31">
                  <c:v>132</c:v>
                </c:pt>
                <c:pt idx="32">
                  <c:v>128</c:v>
                </c:pt>
                <c:pt idx="33">
                  <c:v>197</c:v>
                </c:pt>
                <c:pt idx="34">
                  <c:v>10.199999999999999</c:v>
                </c:pt>
                <c:pt idx="35">
                  <c:v>5.3</c:v>
                </c:pt>
                <c:pt idx="36">
                  <c:v>1.87</c:v>
                </c:pt>
                <c:pt idx="37">
                  <c:v>6.55</c:v>
                </c:pt>
              </c:numCache>
            </c:numRef>
          </c:xVal>
          <c:yVal>
            <c:numRef>
              <c:f>'Seg 4 Sed to TOC Chart'!$C$2:$C$39</c:f>
              <c:numCache>
                <c:formatCode>General</c:formatCode>
                <c:ptCount val="38"/>
                <c:pt idx="0">
                  <c:v>4.2</c:v>
                </c:pt>
                <c:pt idx="1">
                  <c:v>2.2999999999999998</c:v>
                </c:pt>
                <c:pt idx="2">
                  <c:v>2.8</c:v>
                </c:pt>
                <c:pt idx="3">
                  <c:v>0.28999999999999998</c:v>
                </c:pt>
                <c:pt idx="4">
                  <c:v>3.3</c:v>
                </c:pt>
                <c:pt idx="5">
                  <c:v>4.5199999999999996</c:v>
                </c:pt>
                <c:pt idx="6">
                  <c:v>0.32</c:v>
                </c:pt>
                <c:pt idx="7">
                  <c:v>1.1599999999999999</c:v>
                </c:pt>
                <c:pt idx="8">
                  <c:v>14</c:v>
                </c:pt>
                <c:pt idx="9">
                  <c:v>108</c:v>
                </c:pt>
                <c:pt idx="10">
                  <c:v>33.700000000000003</c:v>
                </c:pt>
                <c:pt idx="11">
                  <c:v>90.7</c:v>
                </c:pt>
                <c:pt idx="12">
                  <c:v>73.099999999999994</c:v>
                </c:pt>
                <c:pt idx="13">
                  <c:v>98.5</c:v>
                </c:pt>
                <c:pt idx="14">
                  <c:v>5.8</c:v>
                </c:pt>
                <c:pt idx="15">
                  <c:v>43.4</c:v>
                </c:pt>
                <c:pt idx="16">
                  <c:v>40</c:v>
                </c:pt>
                <c:pt idx="17">
                  <c:v>60.1</c:v>
                </c:pt>
                <c:pt idx="18">
                  <c:v>11.8</c:v>
                </c:pt>
                <c:pt idx="19">
                  <c:v>24</c:v>
                </c:pt>
                <c:pt idx="20">
                  <c:v>145</c:v>
                </c:pt>
                <c:pt idx="21">
                  <c:v>86</c:v>
                </c:pt>
                <c:pt idx="22">
                  <c:v>116</c:v>
                </c:pt>
                <c:pt idx="23">
                  <c:v>11</c:v>
                </c:pt>
                <c:pt idx="24">
                  <c:v>44.5</c:v>
                </c:pt>
                <c:pt idx="25">
                  <c:v>66</c:v>
                </c:pt>
                <c:pt idx="26">
                  <c:v>51.9</c:v>
                </c:pt>
                <c:pt idx="27">
                  <c:v>5.99</c:v>
                </c:pt>
                <c:pt idx="28">
                  <c:v>10.199999999999999</c:v>
                </c:pt>
                <c:pt idx="29">
                  <c:v>10.7</c:v>
                </c:pt>
                <c:pt idx="30">
                  <c:v>51.2</c:v>
                </c:pt>
                <c:pt idx="31">
                  <c:v>91.2</c:v>
                </c:pt>
                <c:pt idx="32">
                  <c:v>110</c:v>
                </c:pt>
                <c:pt idx="33">
                  <c:v>78.3</c:v>
                </c:pt>
                <c:pt idx="34">
                  <c:v>7.54</c:v>
                </c:pt>
                <c:pt idx="35">
                  <c:v>2.4</c:v>
                </c:pt>
                <c:pt idx="36">
                  <c:v>4.9000000000000004</c:v>
                </c:pt>
                <c:pt idx="37">
                  <c:v>2.8</c:v>
                </c:pt>
              </c:numCache>
            </c:numRef>
          </c:yVal>
          <c:smooth val="0"/>
          <c:extLst>
            <c:ext xmlns:c16="http://schemas.microsoft.com/office/drawing/2014/chart" uri="{C3380CC4-5D6E-409C-BE32-E72D297353CC}">
              <c16:uniqueId val="{00000001-6C56-432D-9C38-6C7A656E043F}"/>
            </c:ext>
          </c:extLst>
        </c:ser>
        <c:dLbls>
          <c:showLegendKey val="0"/>
          <c:showVal val="0"/>
          <c:showCatName val="0"/>
          <c:showSerName val="0"/>
          <c:showPercent val="0"/>
          <c:showBubbleSize val="0"/>
        </c:dLbls>
        <c:axId val="879813088"/>
        <c:axId val="879814728"/>
      </c:scatterChart>
      <c:scatterChart>
        <c:scatterStyle val="lineMarker"/>
        <c:varyColors val="0"/>
        <c:ser>
          <c:idx val="1"/>
          <c:order val="1"/>
          <c:tx>
            <c:v>PFOA/TOC</c:v>
          </c:tx>
          <c:spPr>
            <a:ln w="25400" cap="rnd">
              <a:noFill/>
              <a:round/>
            </a:ln>
            <a:effectLst/>
          </c:spPr>
          <c:marker>
            <c:symbol val="circle"/>
            <c:size val="5"/>
            <c:spPr>
              <a:solidFill>
                <a:srgbClr val="FF0000"/>
              </a:solidFill>
              <a:ln w="9525">
                <a:solidFill>
                  <a:schemeClr val="accent2"/>
                </a:solidFill>
              </a:ln>
              <a:effectLst/>
            </c:spPr>
          </c:marker>
          <c:trendline>
            <c:spPr>
              <a:ln w="28575" cap="rnd">
                <a:solidFill>
                  <a:srgbClr val="FF0000"/>
                </a:solidFill>
                <a:prstDash val="sysDot"/>
              </a:ln>
              <a:effectLst/>
            </c:spPr>
            <c:trendlineType val="linear"/>
            <c:dispRSqr val="0"/>
            <c:dispEq val="0"/>
          </c:trendline>
          <c:xVal>
            <c:numRef>
              <c:f>'Seg 4 Sed to TOC Chart'!$B$2:$B$39</c:f>
              <c:numCache>
                <c:formatCode>General</c:formatCode>
                <c:ptCount val="38"/>
                <c:pt idx="0">
                  <c:v>4.93</c:v>
                </c:pt>
                <c:pt idx="1">
                  <c:v>3.07</c:v>
                </c:pt>
                <c:pt idx="2">
                  <c:v>15.3</c:v>
                </c:pt>
                <c:pt idx="3">
                  <c:v>5.65</c:v>
                </c:pt>
                <c:pt idx="4">
                  <c:v>13.8</c:v>
                </c:pt>
                <c:pt idx="5">
                  <c:v>35.6</c:v>
                </c:pt>
                <c:pt idx="6">
                  <c:v>3.57</c:v>
                </c:pt>
                <c:pt idx="7">
                  <c:v>2.5299999999999998</c:v>
                </c:pt>
                <c:pt idx="8">
                  <c:v>25.5</c:v>
                </c:pt>
                <c:pt idx="9">
                  <c:v>53.1</c:v>
                </c:pt>
                <c:pt idx="10">
                  <c:v>120</c:v>
                </c:pt>
                <c:pt idx="11">
                  <c:v>26.1</c:v>
                </c:pt>
                <c:pt idx="12">
                  <c:v>46.7</c:v>
                </c:pt>
                <c:pt idx="13">
                  <c:v>71</c:v>
                </c:pt>
                <c:pt idx="14">
                  <c:v>18.2</c:v>
                </c:pt>
                <c:pt idx="15">
                  <c:v>56.4</c:v>
                </c:pt>
                <c:pt idx="16">
                  <c:v>36.6</c:v>
                </c:pt>
                <c:pt idx="17">
                  <c:v>65.3</c:v>
                </c:pt>
                <c:pt idx="18">
                  <c:v>26.7</c:v>
                </c:pt>
                <c:pt idx="19">
                  <c:v>13.4</c:v>
                </c:pt>
                <c:pt idx="20">
                  <c:v>155</c:v>
                </c:pt>
                <c:pt idx="21">
                  <c:v>178</c:v>
                </c:pt>
                <c:pt idx="22">
                  <c:v>177</c:v>
                </c:pt>
                <c:pt idx="23">
                  <c:v>17.100000000000001</c:v>
                </c:pt>
                <c:pt idx="24">
                  <c:v>149</c:v>
                </c:pt>
                <c:pt idx="25">
                  <c:v>171</c:v>
                </c:pt>
                <c:pt idx="26">
                  <c:v>87.5</c:v>
                </c:pt>
                <c:pt idx="27">
                  <c:v>9.16</c:v>
                </c:pt>
                <c:pt idx="28">
                  <c:v>8.8800000000000008</c:v>
                </c:pt>
                <c:pt idx="29">
                  <c:v>52.7</c:v>
                </c:pt>
                <c:pt idx="30">
                  <c:v>81.400000000000006</c:v>
                </c:pt>
                <c:pt idx="31">
                  <c:v>132</c:v>
                </c:pt>
                <c:pt idx="32">
                  <c:v>128</c:v>
                </c:pt>
                <c:pt idx="33">
                  <c:v>197</c:v>
                </c:pt>
                <c:pt idx="34">
                  <c:v>10.199999999999999</c:v>
                </c:pt>
                <c:pt idx="35">
                  <c:v>5.3</c:v>
                </c:pt>
                <c:pt idx="36">
                  <c:v>1.87</c:v>
                </c:pt>
                <c:pt idx="37">
                  <c:v>6.55</c:v>
                </c:pt>
              </c:numCache>
            </c:numRef>
          </c:xVal>
          <c:yVal>
            <c:numRef>
              <c:f>'Seg 4 Sed to TOC Chart'!$D$2:$D$39</c:f>
              <c:numCache>
                <c:formatCode>General</c:formatCode>
                <c:ptCount val="38"/>
                <c:pt idx="0">
                  <c:v>0.34399999999999997</c:v>
                </c:pt>
                <c:pt idx="1">
                  <c:v>0.22600000000000001</c:v>
                </c:pt>
                <c:pt idx="2">
                  <c:v>0.43</c:v>
                </c:pt>
                <c:pt idx="3">
                  <c:v>0.28999999999999998</c:v>
                </c:pt>
                <c:pt idx="4">
                  <c:v>0.28999999999999998</c:v>
                </c:pt>
                <c:pt idx="5">
                  <c:v>0.14299999999999999</c:v>
                </c:pt>
                <c:pt idx="6">
                  <c:v>0.17</c:v>
                </c:pt>
                <c:pt idx="7">
                  <c:v>5.1999999999999998E-2</c:v>
                </c:pt>
                <c:pt idx="8">
                  <c:v>0.155</c:v>
                </c:pt>
                <c:pt idx="9">
                  <c:v>10.5</c:v>
                </c:pt>
                <c:pt idx="10">
                  <c:v>0.77300000000000002</c:v>
                </c:pt>
                <c:pt idx="11">
                  <c:v>2.92</c:v>
                </c:pt>
                <c:pt idx="12">
                  <c:v>2.66</c:v>
                </c:pt>
                <c:pt idx="13">
                  <c:v>4.6399999999999997</c:v>
                </c:pt>
                <c:pt idx="14">
                  <c:v>0</c:v>
                </c:pt>
                <c:pt idx="15">
                  <c:v>2.48</c:v>
                </c:pt>
                <c:pt idx="16">
                  <c:v>3.1</c:v>
                </c:pt>
                <c:pt idx="17">
                  <c:v>2.48</c:v>
                </c:pt>
                <c:pt idx="18">
                  <c:v>0.67300000000000004</c:v>
                </c:pt>
                <c:pt idx="19">
                  <c:v>0.44</c:v>
                </c:pt>
                <c:pt idx="20">
                  <c:v>7.99</c:v>
                </c:pt>
                <c:pt idx="21">
                  <c:v>6.35</c:v>
                </c:pt>
                <c:pt idx="22">
                  <c:v>8.34</c:v>
                </c:pt>
                <c:pt idx="23">
                  <c:v>0.5</c:v>
                </c:pt>
                <c:pt idx="24">
                  <c:v>5.92</c:v>
                </c:pt>
                <c:pt idx="25">
                  <c:v>11</c:v>
                </c:pt>
                <c:pt idx="26">
                  <c:v>3.16</c:v>
                </c:pt>
                <c:pt idx="27">
                  <c:v>0.60299999999999998</c:v>
                </c:pt>
                <c:pt idx="28">
                  <c:v>0.29499999999999998</c:v>
                </c:pt>
                <c:pt idx="29">
                  <c:v>0.38600000000000001</c:v>
                </c:pt>
                <c:pt idx="30">
                  <c:v>4.6100000000000003</c:v>
                </c:pt>
                <c:pt idx="31">
                  <c:v>3.76</c:v>
                </c:pt>
                <c:pt idx="32">
                  <c:v>5.58</c:v>
                </c:pt>
                <c:pt idx="33">
                  <c:v>7.5</c:v>
                </c:pt>
                <c:pt idx="34">
                  <c:v>0.42499999999999999</c:v>
                </c:pt>
                <c:pt idx="35">
                  <c:v>0.2</c:v>
                </c:pt>
                <c:pt idx="36">
                  <c:v>0.48</c:v>
                </c:pt>
                <c:pt idx="37">
                  <c:v>0.28000000000000003</c:v>
                </c:pt>
              </c:numCache>
            </c:numRef>
          </c:yVal>
          <c:smooth val="0"/>
          <c:extLst>
            <c:ext xmlns:c16="http://schemas.microsoft.com/office/drawing/2014/chart" uri="{C3380CC4-5D6E-409C-BE32-E72D297353CC}">
              <c16:uniqueId val="{00000003-6C56-432D-9C38-6C7A656E043F}"/>
            </c:ext>
          </c:extLst>
        </c:ser>
        <c:ser>
          <c:idx val="2"/>
          <c:order val="2"/>
          <c:tx>
            <c:v>PFBA/TOC</c:v>
          </c:tx>
          <c:spPr>
            <a:ln w="25400" cap="rnd">
              <a:noFill/>
              <a:round/>
            </a:ln>
            <a:effectLst/>
          </c:spPr>
          <c:marker>
            <c:symbol val="circle"/>
            <c:size val="5"/>
            <c:spPr>
              <a:solidFill>
                <a:srgbClr val="70AD47"/>
              </a:solidFill>
              <a:ln w="9525">
                <a:solidFill>
                  <a:srgbClr val="70AD47"/>
                </a:solidFill>
              </a:ln>
              <a:effectLst/>
            </c:spPr>
          </c:marker>
          <c:trendline>
            <c:spPr>
              <a:ln w="28575" cap="rnd">
                <a:solidFill>
                  <a:srgbClr val="70AD47"/>
                </a:solidFill>
                <a:prstDash val="sysDot"/>
              </a:ln>
              <a:effectLst/>
            </c:spPr>
            <c:trendlineType val="linear"/>
            <c:dispRSqr val="0"/>
            <c:dispEq val="0"/>
          </c:trendline>
          <c:xVal>
            <c:numRef>
              <c:f>'Seg 4 Sed to TOC Chart'!$B$2:$B$39</c:f>
              <c:numCache>
                <c:formatCode>General</c:formatCode>
                <c:ptCount val="38"/>
                <c:pt idx="0">
                  <c:v>4.93</c:v>
                </c:pt>
                <c:pt idx="1">
                  <c:v>3.07</c:v>
                </c:pt>
                <c:pt idx="2">
                  <c:v>15.3</c:v>
                </c:pt>
                <c:pt idx="3">
                  <c:v>5.65</c:v>
                </c:pt>
                <c:pt idx="4">
                  <c:v>13.8</c:v>
                </c:pt>
                <c:pt idx="5">
                  <c:v>35.6</c:v>
                </c:pt>
                <c:pt idx="6">
                  <c:v>3.57</c:v>
                </c:pt>
                <c:pt idx="7">
                  <c:v>2.5299999999999998</c:v>
                </c:pt>
                <c:pt idx="8">
                  <c:v>25.5</c:v>
                </c:pt>
                <c:pt idx="9">
                  <c:v>53.1</c:v>
                </c:pt>
                <c:pt idx="10">
                  <c:v>120</c:v>
                </c:pt>
                <c:pt idx="11">
                  <c:v>26.1</c:v>
                </c:pt>
                <c:pt idx="12">
                  <c:v>46.7</c:v>
                </c:pt>
                <c:pt idx="13">
                  <c:v>71</c:v>
                </c:pt>
                <c:pt idx="14">
                  <c:v>18.2</c:v>
                </c:pt>
                <c:pt idx="15">
                  <c:v>56.4</c:v>
                </c:pt>
                <c:pt idx="16">
                  <c:v>36.6</c:v>
                </c:pt>
                <c:pt idx="17">
                  <c:v>65.3</c:v>
                </c:pt>
                <c:pt idx="18">
                  <c:v>26.7</c:v>
                </c:pt>
                <c:pt idx="19">
                  <c:v>13.4</c:v>
                </c:pt>
                <c:pt idx="20">
                  <c:v>155</c:v>
                </c:pt>
                <c:pt idx="21">
                  <c:v>178</c:v>
                </c:pt>
                <c:pt idx="22">
                  <c:v>177</c:v>
                </c:pt>
                <c:pt idx="23">
                  <c:v>17.100000000000001</c:v>
                </c:pt>
                <c:pt idx="24">
                  <c:v>149</c:v>
                </c:pt>
                <c:pt idx="25">
                  <c:v>171</c:v>
                </c:pt>
                <c:pt idx="26">
                  <c:v>87.5</c:v>
                </c:pt>
                <c:pt idx="27">
                  <c:v>9.16</c:v>
                </c:pt>
                <c:pt idx="28">
                  <c:v>8.8800000000000008</c:v>
                </c:pt>
                <c:pt idx="29">
                  <c:v>52.7</c:v>
                </c:pt>
                <c:pt idx="30">
                  <c:v>81.400000000000006</c:v>
                </c:pt>
                <c:pt idx="31">
                  <c:v>132</c:v>
                </c:pt>
                <c:pt idx="32">
                  <c:v>128</c:v>
                </c:pt>
                <c:pt idx="33">
                  <c:v>197</c:v>
                </c:pt>
                <c:pt idx="34">
                  <c:v>10.199999999999999</c:v>
                </c:pt>
                <c:pt idx="35">
                  <c:v>5.3</c:v>
                </c:pt>
                <c:pt idx="36">
                  <c:v>1.87</c:v>
                </c:pt>
                <c:pt idx="37">
                  <c:v>6.55</c:v>
                </c:pt>
              </c:numCache>
            </c:numRef>
          </c:xVal>
          <c:yVal>
            <c:numRef>
              <c:f>'Seg 4 Sed to TOC Chart'!$E$2:$E$39</c:f>
              <c:numCache>
                <c:formatCode>General</c:formatCode>
                <c:ptCount val="38"/>
                <c:pt idx="0">
                  <c:v>0.42499999999999999</c:v>
                </c:pt>
                <c:pt idx="1">
                  <c:v>0.48899999999999999</c:v>
                </c:pt>
                <c:pt idx="2">
                  <c:v>0</c:v>
                </c:pt>
                <c:pt idx="3">
                  <c:v>0.57999999999999996</c:v>
                </c:pt>
                <c:pt idx="4">
                  <c:v>0</c:v>
                </c:pt>
                <c:pt idx="5">
                  <c:v>0</c:v>
                </c:pt>
                <c:pt idx="6">
                  <c:v>0</c:v>
                </c:pt>
                <c:pt idx="7">
                  <c:v>0</c:v>
                </c:pt>
                <c:pt idx="8">
                  <c:v>0</c:v>
                </c:pt>
                <c:pt idx="9">
                  <c:v>0.82399999999999995</c:v>
                </c:pt>
                <c:pt idx="10">
                  <c:v>0.188</c:v>
                </c:pt>
                <c:pt idx="11">
                  <c:v>1.98</c:v>
                </c:pt>
                <c:pt idx="12">
                  <c:v>0.626</c:v>
                </c:pt>
                <c:pt idx="13">
                  <c:v>0.47699999999999998</c:v>
                </c:pt>
                <c:pt idx="14">
                  <c:v>0</c:v>
                </c:pt>
                <c:pt idx="15">
                  <c:v>0.81499999999999995</c:v>
                </c:pt>
                <c:pt idx="16">
                  <c:v>0</c:v>
                </c:pt>
                <c:pt idx="17">
                  <c:v>1.36</c:v>
                </c:pt>
                <c:pt idx="18">
                  <c:v>0.23899999999999999</c:v>
                </c:pt>
                <c:pt idx="19">
                  <c:v>0</c:v>
                </c:pt>
                <c:pt idx="20">
                  <c:v>0.92100000000000004</c:v>
                </c:pt>
                <c:pt idx="21">
                  <c:v>1.34</c:v>
                </c:pt>
                <c:pt idx="22">
                  <c:v>2.38</c:v>
                </c:pt>
                <c:pt idx="23">
                  <c:v>0</c:v>
                </c:pt>
                <c:pt idx="24">
                  <c:v>0.79900000000000004</c:v>
                </c:pt>
                <c:pt idx="25">
                  <c:v>0</c:v>
                </c:pt>
                <c:pt idx="26">
                  <c:v>0.59099999999999997</c:v>
                </c:pt>
                <c:pt idx="27">
                  <c:v>0.219</c:v>
                </c:pt>
                <c:pt idx="28">
                  <c:v>0.154</c:v>
                </c:pt>
                <c:pt idx="29">
                  <c:v>0.182</c:v>
                </c:pt>
                <c:pt idx="30">
                  <c:v>0.77100000000000002</c:v>
                </c:pt>
                <c:pt idx="31">
                  <c:v>1.1299999999999999</c:v>
                </c:pt>
                <c:pt idx="32">
                  <c:v>2.11</c:v>
                </c:pt>
                <c:pt idx="33">
                  <c:v>2.3199999999999998</c:v>
                </c:pt>
                <c:pt idx="34">
                  <c:v>0.52</c:v>
                </c:pt>
                <c:pt idx="35">
                  <c:v>0</c:v>
                </c:pt>
                <c:pt idx="36">
                  <c:v>0</c:v>
                </c:pt>
                <c:pt idx="37">
                  <c:v>0</c:v>
                </c:pt>
              </c:numCache>
            </c:numRef>
          </c:yVal>
          <c:smooth val="0"/>
          <c:extLst>
            <c:ext xmlns:c16="http://schemas.microsoft.com/office/drawing/2014/chart" uri="{C3380CC4-5D6E-409C-BE32-E72D297353CC}">
              <c16:uniqueId val="{00000005-6C56-432D-9C38-6C7A656E043F}"/>
            </c:ext>
          </c:extLst>
        </c:ser>
        <c:dLbls>
          <c:showLegendKey val="0"/>
          <c:showVal val="0"/>
          <c:showCatName val="0"/>
          <c:showSerName val="0"/>
          <c:showPercent val="0"/>
          <c:showBubbleSize val="0"/>
        </c:dLbls>
        <c:axId val="791864384"/>
        <c:axId val="791863400"/>
      </c:scatterChart>
      <c:valAx>
        <c:axId val="87981308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TOC</a:t>
                </a:r>
                <a:r>
                  <a:rPr lang="en-US" baseline="0"/>
                  <a:t> (g/kg)</a:t>
                </a:r>
                <a:endParaRPr lang="en-US"/>
              </a:p>
            </c:rich>
          </c:tx>
          <c:layout>
            <c:manualLayout>
              <c:xMode val="edge"/>
              <c:yMode val="edge"/>
              <c:x val="0.45921987659745578"/>
              <c:y val="0.7605709875400160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9814728"/>
        <c:crosses val="autoZero"/>
        <c:crossBetween val="midCat"/>
      </c:valAx>
      <c:valAx>
        <c:axId val="8798147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PFOS</a:t>
                </a:r>
                <a:r>
                  <a:rPr lang="en-US" baseline="0"/>
                  <a:t> (ppb)</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9813088"/>
        <c:crosses val="autoZero"/>
        <c:crossBetween val="midCat"/>
      </c:valAx>
      <c:valAx>
        <c:axId val="791863400"/>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PFOA</a:t>
                </a:r>
                <a:r>
                  <a:rPr lang="en-US" baseline="0"/>
                  <a:t>, PFBA (ppb)</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1864384"/>
        <c:crosses val="max"/>
        <c:crossBetween val="midCat"/>
      </c:valAx>
      <c:valAx>
        <c:axId val="791864384"/>
        <c:scaling>
          <c:orientation val="minMax"/>
        </c:scaling>
        <c:delete val="1"/>
        <c:axPos val="t"/>
        <c:numFmt formatCode="General" sourceLinked="1"/>
        <c:majorTickMark val="out"/>
        <c:minorTickMark val="none"/>
        <c:tickLblPos val="nextTo"/>
        <c:crossAx val="791863400"/>
        <c:crosses val="max"/>
        <c:crossBetween val="midCat"/>
      </c:valAx>
      <c:spPr>
        <a:noFill/>
        <a:ln>
          <a:noFill/>
        </a:ln>
        <a:effectLst/>
      </c:spPr>
    </c:plotArea>
    <c:legend>
      <c:legendPos val="b"/>
      <c:layout>
        <c:manualLayout>
          <c:xMode val="edge"/>
          <c:yMode val="edge"/>
          <c:x val="6.7540334648106895E-2"/>
          <c:y val="0.81436890499984449"/>
          <c:w val="0.86437712285998569"/>
          <c:h val="7.522150368680395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noFill/>
    </a:ln>
    <a:effectLst/>
  </c:spPr>
  <c:txPr>
    <a:bodyPr/>
    <a:lstStyle/>
    <a:p>
      <a:pPr>
        <a:defRPr/>
      </a:pPr>
      <a:endParaRPr lang="en-US"/>
    </a:p>
  </c:txPr>
  <c:externalData r:id="rId3">
    <c:autoUpdate val="0"/>
  </c:externalData>
  <c:userShapes r:id="rId4"/>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PZs!$C$71</c:f>
              <c:strCache>
                <c:ptCount val="1"/>
                <c:pt idx="0">
                  <c:v>PZIS-GW-7-17-01-041521</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E022-49D2-9919-A74D7B1266CB}"/>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E022-49D2-9919-A74D7B1266CB}"/>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E022-49D2-9919-A74D7B1266CB}"/>
              </c:ext>
            </c:extLst>
          </c:dPt>
          <c:cat>
            <c:strRef>
              <c:f>(PZs!$G$4,PZs!$O$4,PZs!$AK$4)</c:f>
              <c:strCache>
                <c:ptCount val="3"/>
                <c:pt idx="0">
                  <c:v>PFBA
</c:v>
                </c:pt>
                <c:pt idx="1">
                  <c:v>PFOA
</c:v>
                </c:pt>
                <c:pt idx="2">
                  <c:v>PFOS
</c:v>
                </c:pt>
              </c:strCache>
            </c:strRef>
          </c:cat>
          <c:val>
            <c:numRef>
              <c:f>(PZs!$G$71,PZs!$O$71,PZs!$AK$71)</c:f>
              <c:numCache>
                <c:formatCode>General</c:formatCode>
                <c:ptCount val="3"/>
                <c:pt idx="0">
                  <c:v>5.0600000000000003E-3</c:v>
                </c:pt>
                <c:pt idx="1">
                  <c:v>1.3600000000000001E-3</c:v>
                </c:pt>
                <c:pt idx="2">
                  <c:v>4.9100000000000001E-4</c:v>
                </c:pt>
              </c:numCache>
            </c:numRef>
          </c:val>
          <c:extLst>
            <c:ext xmlns:c16="http://schemas.microsoft.com/office/drawing/2014/chart" uri="{C3380CC4-5D6E-409C-BE32-E72D297353CC}">
              <c16:uniqueId val="{00000006-E022-49D2-9919-A74D7B1266C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PZs!$C$68</c:f>
              <c:strCache>
                <c:ptCount val="1"/>
                <c:pt idx="0">
                  <c:v>PZID-GW-22-27-01-041521</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F76E-4D9B-A803-EEECDD4B044F}"/>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F76E-4D9B-A803-EEECDD4B044F}"/>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F76E-4D9B-A803-EEECDD4B044F}"/>
              </c:ext>
            </c:extLst>
          </c:dPt>
          <c:cat>
            <c:strRef>
              <c:f>(PZs!$G$4,PZs!$O$4,PZs!$AK$4)</c:f>
              <c:strCache>
                <c:ptCount val="3"/>
                <c:pt idx="0">
                  <c:v>PFBA
</c:v>
                </c:pt>
                <c:pt idx="1">
                  <c:v>PFOA
</c:v>
                </c:pt>
                <c:pt idx="2">
                  <c:v>PFOS
</c:v>
                </c:pt>
              </c:strCache>
            </c:strRef>
          </c:cat>
          <c:val>
            <c:numRef>
              <c:f>(PZs!$G$68,PZs!$O$68,PZs!$AK$68)</c:f>
              <c:numCache>
                <c:formatCode>General</c:formatCode>
                <c:ptCount val="3"/>
                <c:pt idx="0">
                  <c:v>0.115</c:v>
                </c:pt>
                <c:pt idx="1">
                  <c:v>1.8599999999999998E-2</c:v>
                </c:pt>
                <c:pt idx="2">
                  <c:v>2.6599999999999999E-2</c:v>
                </c:pt>
              </c:numCache>
            </c:numRef>
          </c:val>
          <c:extLst>
            <c:ext xmlns:c16="http://schemas.microsoft.com/office/drawing/2014/chart" uri="{C3380CC4-5D6E-409C-BE32-E72D297353CC}">
              <c16:uniqueId val="{00000006-F76E-4D9B-A803-EEECDD4B044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PZs!$C$6</c:f>
              <c:strCache>
                <c:ptCount val="1"/>
                <c:pt idx="0">
                  <c:v>PZAD-GW-21-26-01-041521</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FB95-42FB-889E-64AD72D336BB}"/>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FB95-42FB-889E-64AD72D336BB}"/>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FB95-42FB-889E-64AD72D336BB}"/>
              </c:ext>
            </c:extLst>
          </c:dPt>
          <c:cat>
            <c:strRef>
              <c:f>(PZs!$G$4,PZs!$O$4,PZs!$AK$4)</c:f>
              <c:strCache>
                <c:ptCount val="3"/>
                <c:pt idx="0">
                  <c:v>PFBA
</c:v>
                </c:pt>
                <c:pt idx="1">
                  <c:v>PFOA
</c:v>
                </c:pt>
                <c:pt idx="2">
                  <c:v>PFOS
</c:v>
                </c:pt>
              </c:strCache>
            </c:strRef>
          </c:cat>
          <c:val>
            <c:numRef>
              <c:f>(PZs!$G$6,PZs!$O$6,PZs!$AK$6)</c:f>
              <c:numCache>
                <c:formatCode>General</c:formatCode>
                <c:ptCount val="3"/>
                <c:pt idx="0">
                  <c:v>5.5800000000000002E-2</c:v>
                </c:pt>
                <c:pt idx="1">
                  <c:v>4.2900000000000004E-3</c:v>
                </c:pt>
                <c:pt idx="2">
                  <c:v>4.2900000000000004E-3</c:v>
                </c:pt>
              </c:numCache>
            </c:numRef>
          </c:val>
          <c:extLst>
            <c:ext xmlns:c16="http://schemas.microsoft.com/office/drawing/2014/chart" uri="{C3380CC4-5D6E-409C-BE32-E72D297353CC}">
              <c16:uniqueId val="{00000006-FB95-42FB-889E-64AD72D336B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PZs!$C$9</c:f>
              <c:strCache>
                <c:ptCount val="1"/>
                <c:pt idx="0">
                  <c:v>PZAS-GW-6-16-01-041521</c:v>
                </c:pt>
              </c:strCache>
            </c:strRef>
          </c:tx>
          <c:spPr>
            <a:solidFill>
              <a:schemeClr val="accent6"/>
            </a:solidFill>
          </c:spPr>
          <c:dPt>
            <c:idx val="0"/>
            <c:bubble3D val="0"/>
            <c:spPr>
              <a:solidFill>
                <a:schemeClr val="accent6"/>
              </a:solidFill>
              <a:ln w="19050">
                <a:solidFill>
                  <a:schemeClr val="lt1"/>
                </a:solidFill>
              </a:ln>
              <a:effectLst/>
            </c:spPr>
            <c:extLst>
              <c:ext xmlns:c16="http://schemas.microsoft.com/office/drawing/2014/chart" uri="{C3380CC4-5D6E-409C-BE32-E72D297353CC}">
                <c16:uniqueId val="{00000001-9651-45C5-9D7B-46DB45F924F1}"/>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9651-45C5-9D7B-46DB45F924F1}"/>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9651-45C5-9D7B-46DB45F924F1}"/>
              </c:ext>
            </c:extLst>
          </c:dPt>
          <c:cat>
            <c:strRef>
              <c:f>(PZs!$G$4,PZs!$O$4,PZs!$AK$4)</c:f>
              <c:strCache>
                <c:ptCount val="3"/>
                <c:pt idx="0">
                  <c:v>PFBA
</c:v>
                </c:pt>
                <c:pt idx="1">
                  <c:v>PFOA
</c:v>
                </c:pt>
                <c:pt idx="2">
                  <c:v>PFOS
</c:v>
                </c:pt>
              </c:strCache>
            </c:strRef>
          </c:cat>
          <c:val>
            <c:numRef>
              <c:f>(PZs!$G$9,PZs!$O$9,PZs!$AK$9)</c:f>
              <c:numCache>
                <c:formatCode>General</c:formatCode>
                <c:ptCount val="3"/>
                <c:pt idx="0">
                  <c:v>5.5899999999999998E-2</c:v>
                </c:pt>
                <c:pt idx="1">
                  <c:v>1.7799999999999999E-3</c:v>
                </c:pt>
                <c:pt idx="2">
                  <c:v>4.1100000000000002E-4</c:v>
                </c:pt>
              </c:numCache>
            </c:numRef>
          </c:val>
          <c:extLst>
            <c:ext xmlns:c16="http://schemas.microsoft.com/office/drawing/2014/chart" uri="{C3380CC4-5D6E-409C-BE32-E72D297353CC}">
              <c16:uniqueId val="{00000006-9651-45C5-9D7B-46DB45F924F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PZs!$C$13</c:f>
              <c:strCache>
                <c:ptCount val="1"/>
                <c:pt idx="0">
                  <c:v>PZBD-GW-16-21-01-041521</c:v>
                </c:pt>
              </c:strCache>
            </c:strRef>
          </c:tx>
          <c:spPr>
            <a:solidFill>
              <a:schemeClr val="accent6"/>
            </a:solidFill>
          </c:spPr>
          <c:dPt>
            <c:idx val="0"/>
            <c:bubble3D val="0"/>
            <c:spPr>
              <a:solidFill>
                <a:schemeClr val="accent6"/>
              </a:solidFill>
              <a:ln w="19050">
                <a:solidFill>
                  <a:schemeClr val="lt1"/>
                </a:solidFill>
              </a:ln>
              <a:effectLst/>
            </c:spPr>
            <c:extLst>
              <c:ext xmlns:c16="http://schemas.microsoft.com/office/drawing/2014/chart" uri="{C3380CC4-5D6E-409C-BE32-E72D297353CC}">
                <c16:uniqueId val="{00000001-14B9-423B-8171-D6F071A0B4A7}"/>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14B9-423B-8171-D6F071A0B4A7}"/>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14B9-423B-8171-D6F071A0B4A7}"/>
              </c:ext>
            </c:extLst>
          </c:dPt>
          <c:cat>
            <c:strRef>
              <c:f>(PZs!$G$4,PZs!$O$4,PZs!$AK$4)</c:f>
              <c:strCache>
                <c:ptCount val="3"/>
                <c:pt idx="0">
                  <c:v>PFBA
</c:v>
                </c:pt>
                <c:pt idx="1">
                  <c:v>PFOA
</c:v>
                </c:pt>
                <c:pt idx="2">
                  <c:v>PFOS
</c:v>
                </c:pt>
              </c:strCache>
            </c:strRef>
          </c:cat>
          <c:val>
            <c:numRef>
              <c:f>(PZs!$G$13,PZs!$O$13,PZs!$AK$13)</c:f>
              <c:numCache>
                <c:formatCode>General</c:formatCode>
                <c:ptCount val="3"/>
                <c:pt idx="0">
                  <c:v>8.5699999999999998E-2</c:v>
                </c:pt>
                <c:pt idx="1">
                  <c:v>6.6699999999999995E-2</c:v>
                </c:pt>
                <c:pt idx="2">
                  <c:v>0.27100000000000002</c:v>
                </c:pt>
              </c:numCache>
            </c:numRef>
          </c:val>
          <c:extLst>
            <c:ext xmlns:c16="http://schemas.microsoft.com/office/drawing/2014/chart" uri="{C3380CC4-5D6E-409C-BE32-E72D297353CC}">
              <c16:uniqueId val="{00000006-14B9-423B-8171-D6F071A0B4A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PZs!$C$18</c:f>
              <c:strCache>
                <c:ptCount val="1"/>
                <c:pt idx="0">
                  <c:v>PZBS-GW-6-11-01-041521</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64C4-4B8B-88EF-CC962AFB8A36}"/>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64C4-4B8B-88EF-CC962AFB8A36}"/>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64C4-4B8B-88EF-CC962AFB8A36}"/>
              </c:ext>
            </c:extLst>
          </c:dPt>
          <c:cat>
            <c:strRef>
              <c:f>(PZs!$G$4,PZs!$O$4,PZs!$AK$4)</c:f>
              <c:strCache>
                <c:ptCount val="3"/>
                <c:pt idx="0">
                  <c:v>PFBA
</c:v>
                </c:pt>
                <c:pt idx="1">
                  <c:v>PFOA
</c:v>
                </c:pt>
                <c:pt idx="2">
                  <c:v>PFOS
</c:v>
                </c:pt>
              </c:strCache>
            </c:strRef>
          </c:cat>
          <c:val>
            <c:numRef>
              <c:f>(PZs!$G$18,PZs!$O$18,PZs!$AK$18)</c:f>
              <c:numCache>
                <c:formatCode>General</c:formatCode>
                <c:ptCount val="3"/>
                <c:pt idx="0">
                  <c:v>4.3099999999999999E-2</c:v>
                </c:pt>
                <c:pt idx="1">
                  <c:v>1.15E-2</c:v>
                </c:pt>
                <c:pt idx="2">
                  <c:v>2.3300000000000001E-2</c:v>
                </c:pt>
              </c:numCache>
            </c:numRef>
          </c:val>
          <c:extLst>
            <c:ext xmlns:c16="http://schemas.microsoft.com/office/drawing/2014/chart" uri="{C3380CC4-5D6E-409C-BE32-E72D297353CC}">
              <c16:uniqueId val="{00000006-64C4-4B8B-88EF-CC962AFB8A3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PZs!$C$24</c:f>
              <c:strCache>
                <c:ptCount val="1"/>
                <c:pt idx="0">
                  <c:v>PZCS-GW-6-11-01-041521</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BE6D-4DA7-BA23-8894E0628DF6}"/>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BE6D-4DA7-BA23-8894E0628DF6}"/>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BE6D-4DA7-BA23-8894E0628DF6}"/>
              </c:ext>
            </c:extLst>
          </c:dPt>
          <c:cat>
            <c:strRef>
              <c:f>(PZs!$G$4,PZs!$O$4,PZs!$AK$4)</c:f>
              <c:strCache>
                <c:ptCount val="3"/>
                <c:pt idx="0">
                  <c:v>PFBA
</c:v>
                </c:pt>
                <c:pt idx="1">
                  <c:v>PFOA
</c:v>
                </c:pt>
                <c:pt idx="2">
                  <c:v>PFOS
</c:v>
                </c:pt>
              </c:strCache>
            </c:strRef>
          </c:cat>
          <c:val>
            <c:numRef>
              <c:f>(PZs!$G$24,PZs!$O$24,PZs!$AK$24)</c:f>
              <c:numCache>
                <c:formatCode>General</c:formatCode>
                <c:ptCount val="3"/>
                <c:pt idx="0">
                  <c:v>1.1599999999999999E-2</c:v>
                </c:pt>
                <c:pt idx="1">
                  <c:v>3.2599999999999999E-3</c:v>
                </c:pt>
                <c:pt idx="2">
                  <c:v>2.2399999999999998E-3</c:v>
                </c:pt>
              </c:numCache>
            </c:numRef>
          </c:val>
          <c:extLst>
            <c:ext xmlns:c16="http://schemas.microsoft.com/office/drawing/2014/chart" uri="{C3380CC4-5D6E-409C-BE32-E72D297353CC}">
              <c16:uniqueId val="{00000006-BE6D-4DA7-BA23-8894E0628DF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PZs!$C$21</c:f>
              <c:strCache>
                <c:ptCount val="1"/>
                <c:pt idx="0">
                  <c:v>PZCD-GW-16-21-01-041521</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B9B3-48EB-B7A7-9848D7A25347}"/>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B9B3-48EB-B7A7-9848D7A25347}"/>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B9B3-48EB-B7A7-9848D7A25347}"/>
              </c:ext>
            </c:extLst>
          </c:dPt>
          <c:cat>
            <c:strRef>
              <c:f>(PZs!$G$4,PZs!$O$4,PZs!$AK$4)</c:f>
              <c:strCache>
                <c:ptCount val="3"/>
                <c:pt idx="0">
                  <c:v>PFBA
</c:v>
                </c:pt>
                <c:pt idx="1">
                  <c:v>PFOA
</c:v>
                </c:pt>
                <c:pt idx="2">
                  <c:v>PFOS
</c:v>
                </c:pt>
              </c:strCache>
            </c:strRef>
          </c:cat>
          <c:val>
            <c:numRef>
              <c:f>(PZs!$G$22,PZs!$O$22,PZs!$AK$22)</c:f>
              <c:numCache>
                <c:formatCode>General</c:formatCode>
                <c:ptCount val="3"/>
                <c:pt idx="0">
                  <c:v>2.5999999999999999E-2</c:v>
                </c:pt>
                <c:pt idx="1">
                  <c:v>1.6000000000000001E-3</c:v>
                </c:pt>
                <c:pt idx="2">
                  <c:v>1.9E-3</c:v>
                </c:pt>
              </c:numCache>
            </c:numRef>
          </c:val>
          <c:extLst>
            <c:ext xmlns:c16="http://schemas.microsoft.com/office/drawing/2014/chart" uri="{C3380CC4-5D6E-409C-BE32-E72D297353CC}">
              <c16:uniqueId val="{00000006-B9B3-48EB-B7A7-9848D7A2534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PZs!$C$33</c:f>
              <c:strCache>
                <c:ptCount val="1"/>
                <c:pt idx="0">
                  <c:v>PZDS-GW-20-30-01-041421</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CD3C-42B5-ADDA-0FC502B8D86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D3C-42B5-ADDA-0FC502B8D86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D3C-42B5-ADDA-0FC502B8D86A}"/>
              </c:ext>
            </c:extLst>
          </c:dPt>
          <c:cat>
            <c:strRef>
              <c:f>(PZs!$G$4,PZs!$O$4,PZs!$AK$4)</c:f>
              <c:strCache>
                <c:ptCount val="3"/>
                <c:pt idx="0">
                  <c:v>PFBA
</c:v>
                </c:pt>
                <c:pt idx="1">
                  <c:v>PFOA
</c:v>
                </c:pt>
                <c:pt idx="2">
                  <c:v>PFOS
</c:v>
                </c:pt>
              </c:strCache>
            </c:strRef>
          </c:cat>
          <c:val>
            <c:numRef>
              <c:f>(PZs!$G$33,PZs!$O$33,PZs!$AK$33)</c:f>
              <c:numCache>
                <c:formatCode>General</c:formatCode>
                <c:ptCount val="3"/>
                <c:pt idx="0">
                  <c:v>3.2099999999999997E-2</c:v>
                </c:pt>
                <c:pt idx="1">
                  <c:v>0</c:v>
                </c:pt>
                <c:pt idx="2">
                  <c:v>0</c:v>
                </c:pt>
              </c:numCache>
            </c:numRef>
          </c:val>
          <c:extLst>
            <c:ext xmlns:c16="http://schemas.microsoft.com/office/drawing/2014/chart" uri="{C3380CC4-5D6E-409C-BE32-E72D297353CC}">
              <c16:uniqueId val="{00000006-CD3C-42B5-ADDA-0FC502B8D86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PZs!$C$28</c:f>
              <c:strCache>
                <c:ptCount val="1"/>
                <c:pt idx="0">
                  <c:v>PZDD-GW-35-40-01-041421</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DC27-470B-8ABC-64F9693A8CB8}"/>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DC27-470B-8ABC-64F9693A8CB8}"/>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DC27-470B-8ABC-64F9693A8CB8}"/>
              </c:ext>
            </c:extLst>
          </c:dPt>
          <c:cat>
            <c:strRef>
              <c:f>(PZs!$G$4,PZs!$O$4,PZs!$AK$4)</c:f>
              <c:strCache>
                <c:ptCount val="3"/>
                <c:pt idx="0">
                  <c:v>PFBA
</c:v>
                </c:pt>
                <c:pt idx="1">
                  <c:v>PFOA
</c:v>
                </c:pt>
                <c:pt idx="2">
                  <c:v>PFOS
</c:v>
                </c:pt>
              </c:strCache>
            </c:strRef>
          </c:cat>
          <c:val>
            <c:numRef>
              <c:f>(PZs!$G$28,PZs!$O$28,PZs!$AK$28)</c:f>
              <c:numCache>
                <c:formatCode>General</c:formatCode>
                <c:ptCount val="3"/>
                <c:pt idx="0">
                  <c:v>4.1700000000000001E-2</c:v>
                </c:pt>
                <c:pt idx="1">
                  <c:v>1.2E-2</c:v>
                </c:pt>
                <c:pt idx="2">
                  <c:v>0.16900000000000001</c:v>
                </c:pt>
              </c:numCache>
            </c:numRef>
          </c:val>
          <c:extLst>
            <c:ext xmlns:c16="http://schemas.microsoft.com/office/drawing/2014/chart" uri="{C3380CC4-5D6E-409C-BE32-E72D297353CC}">
              <c16:uniqueId val="{00000006-DC27-470B-8ABC-64F9693A8CB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PZs!$C$38</c:f>
              <c:strCache>
                <c:ptCount val="1"/>
                <c:pt idx="0">
                  <c:v>PZED-GW-16-21-01-041321</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7124-424B-BA48-4FA6DBF0E29D}"/>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7124-424B-BA48-4FA6DBF0E29D}"/>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7124-424B-BA48-4FA6DBF0E29D}"/>
              </c:ext>
            </c:extLst>
          </c:dPt>
          <c:cat>
            <c:strRef>
              <c:f>(PZs!$G$4,PZs!$O$4,PZs!$AK$4)</c:f>
              <c:strCache>
                <c:ptCount val="3"/>
                <c:pt idx="0">
                  <c:v>PFBA
</c:v>
                </c:pt>
                <c:pt idx="1">
                  <c:v>PFOA
</c:v>
                </c:pt>
                <c:pt idx="2">
                  <c:v>PFOS
</c:v>
                </c:pt>
              </c:strCache>
            </c:strRef>
          </c:cat>
          <c:val>
            <c:numRef>
              <c:f>(PZs!$G$38,PZs!$O$38,PZs!$AK$38)</c:f>
              <c:numCache>
                <c:formatCode>General</c:formatCode>
                <c:ptCount val="3"/>
                <c:pt idx="0">
                  <c:v>0.128</c:v>
                </c:pt>
                <c:pt idx="1">
                  <c:v>0.114</c:v>
                </c:pt>
                <c:pt idx="2">
                  <c:v>0.67500000000000004</c:v>
                </c:pt>
              </c:numCache>
            </c:numRef>
          </c:val>
          <c:extLst>
            <c:ext xmlns:c16="http://schemas.microsoft.com/office/drawing/2014/chart" uri="{C3380CC4-5D6E-409C-BE32-E72D297353CC}">
              <c16:uniqueId val="{00000006-7124-424B-BA48-4FA6DBF0E29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PZs!$C$42</c:f>
              <c:strCache>
                <c:ptCount val="1"/>
                <c:pt idx="0">
                  <c:v>PZES-GW-6-11-01-041321</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746D-4979-9972-524758B889BE}"/>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746D-4979-9972-524758B889BE}"/>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746D-4979-9972-524758B889BE}"/>
              </c:ext>
            </c:extLst>
          </c:dPt>
          <c:cat>
            <c:strRef>
              <c:f>(PZs!$G$4,PZs!$O$4,PZs!$AK$4)</c:f>
              <c:strCache>
                <c:ptCount val="3"/>
                <c:pt idx="0">
                  <c:v>PFBA
</c:v>
                </c:pt>
                <c:pt idx="1">
                  <c:v>PFOA
</c:v>
                </c:pt>
                <c:pt idx="2">
                  <c:v>PFOS
</c:v>
                </c:pt>
              </c:strCache>
            </c:strRef>
          </c:cat>
          <c:val>
            <c:numRef>
              <c:f>(PZs!$G$42,PZs!$O$42,PZs!$AK$42)</c:f>
              <c:numCache>
                <c:formatCode>General</c:formatCode>
                <c:ptCount val="3"/>
                <c:pt idx="0">
                  <c:v>0.22600000000000001</c:v>
                </c:pt>
                <c:pt idx="1">
                  <c:v>0.128</c:v>
                </c:pt>
                <c:pt idx="2">
                  <c:v>0.44500000000000001</c:v>
                </c:pt>
              </c:numCache>
            </c:numRef>
          </c:val>
          <c:extLst>
            <c:ext xmlns:c16="http://schemas.microsoft.com/office/drawing/2014/chart" uri="{C3380CC4-5D6E-409C-BE32-E72D297353CC}">
              <c16:uniqueId val="{00000006-746D-4979-9972-524758B889B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PZs!$C$52</c:f>
              <c:strCache>
                <c:ptCount val="1"/>
                <c:pt idx="0">
                  <c:v>PZFS-GW-18-28-01-041321</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4C4D-41F8-B261-6A982588544C}"/>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4C4D-41F8-B261-6A982588544C}"/>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4C4D-41F8-B261-6A982588544C}"/>
              </c:ext>
            </c:extLst>
          </c:dPt>
          <c:cat>
            <c:strRef>
              <c:f>(PZs!$G$4,PZs!$O$4,PZs!$AK$4)</c:f>
              <c:strCache>
                <c:ptCount val="3"/>
                <c:pt idx="0">
                  <c:v>PFBA
</c:v>
                </c:pt>
                <c:pt idx="1">
                  <c:v>PFOA
</c:v>
                </c:pt>
                <c:pt idx="2">
                  <c:v>PFOS
</c:v>
                </c:pt>
              </c:strCache>
            </c:strRef>
          </c:cat>
          <c:val>
            <c:numRef>
              <c:f>(PZs!$G$52,PZs!$O$52,PZs!$AK$52)</c:f>
              <c:numCache>
                <c:formatCode>General</c:formatCode>
                <c:ptCount val="3"/>
                <c:pt idx="0">
                  <c:v>0.182</c:v>
                </c:pt>
                <c:pt idx="1">
                  <c:v>8.8599999999999998E-2</c:v>
                </c:pt>
                <c:pt idx="2">
                  <c:v>0.66400000000000003</c:v>
                </c:pt>
              </c:numCache>
            </c:numRef>
          </c:val>
          <c:extLst>
            <c:ext xmlns:c16="http://schemas.microsoft.com/office/drawing/2014/chart" uri="{C3380CC4-5D6E-409C-BE32-E72D297353CC}">
              <c16:uniqueId val="{00000006-4C4D-41F8-B261-6A982588544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PZs!$C$47</c:f>
              <c:strCache>
                <c:ptCount val="1"/>
                <c:pt idx="0">
                  <c:v>PZFD-GW-33-38-01-041321</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853B-464B-A661-B772EF970247}"/>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853B-464B-A661-B772EF970247}"/>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853B-464B-A661-B772EF970247}"/>
              </c:ext>
            </c:extLst>
          </c:dPt>
          <c:cat>
            <c:strRef>
              <c:f>(PZs!$G$4,PZs!$O$4,PZs!$AK$4)</c:f>
              <c:strCache>
                <c:ptCount val="3"/>
                <c:pt idx="0">
                  <c:v>PFBA
</c:v>
                </c:pt>
                <c:pt idx="1">
                  <c:v>PFOA
</c:v>
                </c:pt>
                <c:pt idx="2">
                  <c:v>PFOS
</c:v>
                </c:pt>
              </c:strCache>
            </c:strRef>
          </c:cat>
          <c:val>
            <c:numRef>
              <c:f>(PZs!$G$47,PZs!$O$47,PZs!$AK$47)</c:f>
              <c:numCache>
                <c:formatCode>General</c:formatCode>
                <c:ptCount val="3"/>
                <c:pt idx="0">
                  <c:v>0.12</c:v>
                </c:pt>
                <c:pt idx="1">
                  <c:v>8.8099999999999998E-2</c:v>
                </c:pt>
                <c:pt idx="2">
                  <c:v>0.71499999999999997</c:v>
                </c:pt>
              </c:numCache>
            </c:numRef>
          </c:val>
          <c:extLst>
            <c:ext xmlns:c16="http://schemas.microsoft.com/office/drawing/2014/chart" uri="{C3380CC4-5D6E-409C-BE32-E72D297353CC}">
              <c16:uniqueId val="{00000006-853B-464B-A661-B772EF97024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PZs!$C$59</c:f>
              <c:strCache>
                <c:ptCount val="1"/>
                <c:pt idx="0">
                  <c:v>PZGS-GW-20-30-01-041421</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9877-4EEF-B7CC-ABA45A61F914}"/>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9877-4EEF-B7CC-ABA45A61F91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877-4EEF-B7CC-ABA45A61F914}"/>
              </c:ext>
            </c:extLst>
          </c:dPt>
          <c:cat>
            <c:strRef>
              <c:f>(PZs!$G$4,PZs!$O$4,PZs!$AK$4)</c:f>
              <c:strCache>
                <c:ptCount val="3"/>
                <c:pt idx="0">
                  <c:v>PFBA
</c:v>
                </c:pt>
                <c:pt idx="1">
                  <c:v>PFOA
</c:v>
                </c:pt>
                <c:pt idx="2">
                  <c:v>PFOS
</c:v>
                </c:pt>
              </c:strCache>
            </c:strRef>
          </c:cat>
          <c:val>
            <c:numRef>
              <c:f>(PZs!$G$59,PZs!$O$59,PZs!$AK$59)</c:f>
              <c:numCache>
                <c:formatCode>General</c:formatCode>
                <c:ptCount val="3"/>
                <c:pt idx="0">
                  <c:v>0.29599999999999999</c:v>
                </c:pt>
                <c:pt idx="1">
                  <c:v>1.3899999999999999E-2</c:v>
                </c:pt>
                <c:pt idx="2">
                  <c:v>0</c:v>
                </c:pt>
              </c:numCache>
            </c:numRef>
          </c:val>
          <c:extLst>
            <c:ext xmlns:c16="http://schemas.microsoft.com/office/drawing/2014/chart" uri="{C3380CC4-5D6E-409C-BE32-E72D297353CC}">
              <c16:uniqueId val="{00000006-9877-4EEF-B7CC-ABA45A61F91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PZs!$C$55</c:f>
              <c:strCache>
                <c:ptCount val="1"/>
                <c:pt idx="0">
                  <c:v>PZGD-GW-35-40-01-041421</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DBE3-459D-AA94-29B83E331188}"/>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DBE3-459D-AA94-29B83E331188}"/>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DBE3-459D-AA94-29B83E331188}"/>
              </c:ext>
            </c:extLst>
          </c:dPt>
          <c:cat>
            <c:strRef>
              <c:f>(PZs!$G$4,PZs!$O$4,PZs!$AK$4)</c:f>
              <c:strCache>
                <c:ptCount val="3"/>
                <c:pt idx="0">
                  <c:v>PFBA
</c:v>
                </c:pt>
                <c:pt idx="1">
                  <c:v>PFOA
</c:v>
                </c:pt>
                <c:pt idx="2">
                  <c:v>PFOS
</c:v>
                </c:pt>
              </c:strCache>
            </c:strRef>
          </c:cat>
          <c:val>
            <c:numRef>
              <c:f>(PZs!$G$55,PZs!$O$55,PZs!$AK$55)</c:f>
              <c:numCache>
                <c:formatCode>General</c:formatCode>
                <c:ptCount val="3"/>
                <c:pt idx="0">
                  <c:v>0.13800000000000001</c:v>
                </c:pt>
                <c:pt idx="1">
                  <c:v>7.62E-3</c:v>
                </c:pt>
                <c:pt idx="2">
                  <c:v>3.3E-3</c:v>
                </c:pt>
              </c:numCache>
            </c:numRef>
          </c:val>
          <c:extLst>
            <c:ext xmlns:c16="http://schemas.microsoft.com/office/drawing/2014/chart" uri="{C3380CC4-5D6E-409C-BE32-E72D297353CC}">
              <c16:uniqueId val="{00000006-DBE3-459D-AA94-29B83E33118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PZs!$C$65</c:f>
              <c:strCache>
                <c:ptCount val="1"/>
                <c:pt idx="0">
                  <c:v>PZHS-GW-6-16-01-041421</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74A5-42F9-9895-21F64E18FCDF}"/>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74A5-42F9-9895-21F64E18FCDF}"/>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74A5-42F9-9895-21F64E18FCDF}"/>
              </c:ext>
            </c:extLst>
          </c:dPt>
          <c:cat>
            <c:strRef>
              <c:f>(PZs!$G$4,PZs!$O$4,PZs!$AK$4)</c:f>
              <c:strCache>
                <c:ptCount val="3"/>
                <c:pt idx="0">
                  <c:v>PFBA
</c:v>
                </c:pt>
                <c:pt idx="1">
                  <c:v>PFOA
</c:v>
                </c:pt>
                <c:pt idx="2">
                  <c:v>PFOS
</c:v>
                </c:pt>
              </c:strCache>
            </c:strRef>
          </c:cat>
          <c:val>
            <c:numRef>
              <c:f>(PZs!$G$65,PZs!$O$65,PZs!$AK$65)</c:f>
              <c:numCache>
                <c:formatCode>General</c:formatCode>
                <c:ptCount val="3"/>
                <c:pt idx="0">
                  <c:v>1.1000000000000001</c:v>
                </c:pt>
                <c:pt idx="1">
                  <c:v>0.4</c:v>
                </c:pt>
                <c:pt idx="2">
                  <c:v>0.4</c:v>
                </c:pt>
              </c:numCache>
            </c:numRef>
          </c:val>
          <c:extLst>
            <c:ext xmlns:c16="http://schemas.microsoft.com/office/drawing/2014/chart" uri="{C3380CC4-5D6E-409C-BE32-E72D297353CC}">
              <c16:uniqueId val="{00000006-74A5-42F9-9895-21F64E18FCD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PZs!$C$62</c:f>
              <c:strCache>
                <c:ptCount val="1"/>
                <c:pt idx="0">
                  <c:v>PZHD-GW-21-26-01-041421</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67B3-4C20-9728-C03977F30C7B}"/>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67B3-4C20-9728-C03977F30C7B}"/>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67B3-4C20-9728-C03977F30C7B}"/>
              </c:ext>
            </c:extLst>
          </c:dPt>
          <c:cat>
            <c:strRef>
              <c:f>(PZs!$G$4,PZs!$O$4,PZs!$AK$4)</c:f>
              <c:strCache>
                <c:ptCount val="3"/>
                <c:pt idx="0">
                  <c:v>PFBA
</c:v>
                </c:pt>
                <c:pt idx="1">
                  <c:v>PFOA
</c:v>
                </c:pt>
                <c:pt idx="2">
                  <c:v>PFOS
</c:v>
                </c:pt>
              </c:strCache>
            </c:strRef>
          </c:cat>
          <c:val>
            <c:numRef>
              <c:f>(PZs!$G$62,PZs!$O$62,PZs!$AK$62)</c:f>
              <c:numCache>
                <c:formatCode>General</c:formatCode>
                <c:ptCount val="3"/>
                <c:pt idx="0">
                  <c:v>0.92100000000000004</c:v>
                </c:pt>
                <c:pt idx="1">
                  <c:v>0.77300000000000002</c:v>
                </c:pt>
                <c:pt idx="2">
                  <c:v>0.23899999999999999</c:v>
                </c:pt>
              </c:numCache>
            </c:numRef>
          </c:val>
          <c:extLst>
            <c:ext xmlns:c16="http://schemas.microsoft.com/office/drawing/2014/chart" uri="{C3380CC4-5D6E-409C-BE32-E72D297353CC}">
              <c16:uniqueId val="{00000006-67B3-4C20-9728-C03977F30C7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1"/>
          <c:order val="0"/>
          <c:tx>
            <c:strRef>
              <c:f>PZs!$C$74</c:f>
              <c:strCache>
                <c:ptCount val="1"/>
                <c:pt idx="0">
                  <c:v>PZJD-GW-30-35-01-041421</c:v>
                </c:pt>
              </c:strCache>
            </c:strRef>
          </c:tx>
          <c:spPr>
            <a:ln>
              <a:solidFill>
                <a:schemeClr val="bg1"/>
              </a:solidFill>
            </a:ln>
          </c:spPr>
          <c:dPt>
            <c:idx val="0"/>
            <c:bubble3D val="0"/>
            <c:spPr>
              <a:solidFill>
                <a:schemeClr val="accent6"/>
              </a:solidFill>
              <a:ln>
                <a:solidFill>
                  <a:schemeClr val="bg1"/>
                </a:solidFill>
              </a:ln>
            </c:spPr>
            <c:extLst>
              <c:ext xmlns:c16="http://schemas.microsoft.com/office/drawing/2014/chart" uri="{C3380CC4-5D6E-409C-BE32-E72D297353CC}">
                <c16:uniqueId val="{00000001-228E-426C-ACBA-C60AFB3048D7}"/>
              </c:ext>
            </c:extLst>
          </c:dPt>
          <c:dPt>
            <c:idx val="1"/>
            <c:bubble3D val="0"/>
            <c:spPr>
              <a:solidFill>
                <a:srgbClr val="FF0000"/>
              </a:solidFill>
              <a:ln>
                <a:solidFill>
                  <a:schemeClr val="bg1"/>
                </a:solidFill>
              </a:ln>
            </c:spPr>
            <c:extLst>
              <c:ext xmlns:c16="http://schemas.microsoft.com/office/drawing/2014/chart" uri="{C3380CC4-5D6E-409C-BE32-E72D297353CC}">
                <c16:uniqueId val="{00000003-228E-426C-ACBA-C60AFB3048D7}"/>
              </c:ext>
            </c:extLst>
          </c:dPt>
          <c:dPt>
            <c:idx val="2"/>
            <c:bubble3D val="0"/>
            <c:spPr>
              <a:solidFill>
                <a:schemeClr val="accent2"/>
              </a:solidFill>
              <a:ln>
                <a:solidFill>
                  <a:schemeClr val="bg1"/>
                </a:solidFill>
              </a:ln>
            </c:spPr>
            <c:extLst>
              <c:ext xmlns:c16="http://schemas.microsoft.com/office/drawing/2014/chart" uri="{C3380CC4-5D6E-409C-BE32-E72D297353CC}">
                <c16:uniqueId val="{00000005-228E-426C-ACBA-C60AFB3048D7}"/>
              </c:ext>
            </c:extLst>
          </c:dPt>
          <c:cat>
            <c:strRef>
              <c:f>(PZs!$G$4,PZs!$O$4,PZs!$AK$4)</c:f>
              <c:strCache>
                <c:ptCount val="3"/>
                <c:pt idx="0">
                  <c:v>PFBA
</c:v>
                </c:pt>
                <c:pt idx="1">
                  <c:v>PFOA
</c:v>
                </c:pt>
                <c:pt idx="2">
                  <c:v>PFOS
</c:v>
                </c:pt>
              </c:strCache>
            </c:strRef>
          </c:cat>
          <c:val>
            <c:numRef>
              <c:f>(PZs!$G$74,PZs!$O$74,PZs!$AK$74)</c:f>
              <c:numCache>
                <c:formatCode>General</c:formatCode>
                <c:ptCount val="3"/>
                <c:pt idx="0">
                  <c:v>0.16700000000000001</c:v>
                </c:pt>
                <c:pt idx="1">
                  <c:v>6.1600000000000001E-4</c:v>
                </c:pt>
                <c:pt idx="2">
                  <c:v>6.3599999999999996E-4</c:v>
                </c:pt>
              </c:numCache>
            </c:numRef>
          </c:val>
          <c:extLst>
            <c:ext xmlns:c16="http://schemas.microsoft.com/office/drawing/2014/chart" uri="{C3380CC4-5D6E-409C-BE32-E72D297353CC}">
              <c16:uniqueId val="{00000006-228E-426C-ACBA-C60AFB3048D7}"/>
            </c:ext>
          </c:extLst>
        </c:ser>
        <c:ser>
          <c:idx val="0"/>
          <c:order val="1"/>
          <c:tx>
            <c:strRef>
              <c:f>PZs!$C$68</c:f>
              <c:strCache>
                <c:ptCount val="1"/>
                <c:pt idx="0">
                  <c:v>PZID-GW-22-27-01-041521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8-228E-426C-ACBA-C60AFB3048D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A-228E-426C-ACBA-C60AFB3048D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C-228E-426C-ACBA-C60AFB3048D7}"/>
              </c:ext>
            </c:extLst>
          </c:dPt>
          <c:cat>
            <c:strRef>
              <c:f>(PZs!$G$4,PZs!$O$4,PZs!$AK$4)</c:f>
              <c:strCache>
                <c:ptCount val="3"/>
                <c:pt idx="0">
                  <c:v>PFBA
</c:v>
                </c:pt>
                <c:pt idx="1">
                  <c:v>PFOA
</c:v>
                </c:pt>
                <c:pt idx="2">
                  <c:v>PFOS
</c:v>
                </c:pt>
              </c:strCache>
            </c:strRef>
          </c:cat>
          <c:val>
            <c:numRef>
              <c:f>(PZs!$G$68,PZs!$O$68,PZs!$AK$68)</c:f>
              <c:numCache>
                <c:formatCode>General</c:formatCode>
                <c:ptCount val="3"/>
                <c:pt idx="0">
                  <c:v>0.115</c:v>
                </c:pt>
                <c:pt idx="1">
                  <c:v>1.8599999999999998E-2</c:v>
                </c:pt>
                <c:pt idx="2">
                  <c:v>2.6599999999999999E-2</c:v>
                </c:pt>
              </c:numCache>
            </c:numRef>
          </c:val>
          <c:extLst>
            <c:ext xmlns:c16="http://schemas.microsoft.com/office/drawing/2014/chart" uri="{C3380CC4-5D6E-409C-BE32-E72D297353CC}">
              <c16:uniqueId val="{0000000D-228E-426C-ACBA-C60AFB3048D7}"/>
            </c:ext>
          </c:extLst>
        </c:ser>
        <c:dLbls>
          <c:showLegendKey val="0"/>
          <c:showVal val="0"/>
          <c:showCatName val="0"/>
          <c:showSerName val="0"/>
          <c:showPercent val="0"/>
          <c:showBubbleSize val="0"/>
          <c:showLeaderLines val="1"/>
        </c:dLbls>
        <c:firstSliceAng val="0"/>
      </c:pieChart>
    </c:plotArea>
    <c:plotVisOnly val="1"/>
    <c:dispBlanksAs val="gap"/>
    <c:showDLblsOverMax val="0"/>
    <c:extLst/>
  </c:chart>
  <c:spPr>
    <a:ln>
      <a:noFill/>
    </a:ln>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PZs!$C$77</c:f>
              <c:strCache>
                <c:ptCount val="1"/>
                <c:pt idx="0">
                  <c:v>PZJS-GW-15-25-01-041421</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E1F2-48A6-A83C-BC0F6190707A}"/>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E1F2-48A6-A83C-BC0F6190707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1F2-48A6-A83C-BC0F6190707A}"/>
              </c:ext>
            </c:extLst>
          </c:dPt>
          <c:cat>
            <c:strRef>
              <c:f>(PZs!$G$4,PZs!$O$4,PZs!$AK$4)</c:f>
              <c:strCache>
                <c:ptCount val="3"/>
                <c:pt idx="0">
                  <c:v>PFBA
</c:v>
                </c:pt>
                <c:pt idx="1">
                  <c:v>PFOA
</c:v>
                </c:pt>
                <c:pt idx="2">
                  <c:v>PFOS
</c:v>
                </c:pt>
              </c:strCache>
            </c:strRef>
          </c:cat>
          <c:val>
            <c:numRef>
              <c:f>(PZs!$G$77,PZs!$O$77,PZs!$AK$77)</c:f>
              <c:numCache>
                <c:formatCode>General</c:formatCode>
                <c:ptCount val="3"/>
                <c:pt idx="0">
                  <c:v>8.14E-2</c:v>
                </c:pt>
                <c:pt idx="1">
                  <c:v>1.0399999999999999E-3</c:v>
                </c:pt>
                <c:pt idx="2">
                  <c:v>3.9800000000000002E-4</c:v>
                </c:pt>
              </c:numCache>
            </c:numRef>
          </c:val>
          <c:extLst>
            <c:ext xmlns:c16="http://schemas.microsoft.com/office/drawing/2014/chart" uri="{C3380CC4-5D6E-409C-BE32-E72D297353CC}">
              <c16:uniqueId val="{00000006-E1F2-48A6-A83C-BC0F6190707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'Surface Water'!$B$205</c:f>
              <c:strCache>
                <c:ptCount val="1"/>
                <c:pt idx="0">
                  <c:v>EP17A-WAT-BULK-01-091920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3CE-4ACB-8EE6-BDBC0B103BA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3CE-4ACB-8EE6-BDBC0B103BA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3CE-4ACB-8EE6-BDBC0B103BA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3CE-4ACB-8EE6-BDBC0B103BA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3CE-4ACB-8EE6-BDBC0B103BA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3CE-4ACB-8EE6-BDBC0B103BA5}"/>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3CE-4ACB-8EE6-BDBC0B103BA5}"/>
              </c:ext>
            </c:extLst>
          </c:dPt>
          <c:cat>
            <c:strRef>
              <c:f>'Surface Water'!$AX$4:$BD$4</c:f>
              <c:strCache>
                <c:ptCount val="7"/>
                <c:pt idx="0">
                  <c:v>Short-chain PFCAs</c:v>
                </c:pt>
                <c:pt idx="1">
                  <c:v>Long-chain PFCAs</c:v>
                </c:pt>
                <c:pt idx="2">
                  <c:v>Short-chain PFSAs</c:v>
                </c:pt>
                <c:pt idx="3">
                  <c:v>Long-chain PFSAs</c:v>
                </c:pt>
                <c:pt idx="4">
                  <c:v>Fluortelomers</c:v>
                </c:pt>
                <c:pt idx="5">
                  <c:v>FOSA, FASE, FASAAs</c:v>
                </c:pt>
                <c:pt idx="6">
                  <c:v>Replacement Chemistries</c:v>
                </c:pt>
              </c:strCache>
            </c:strRef>
          </c:cat>
          <c:val>
            <c:numRef>
              <c:f>'Surface Water'!$AX$205:$BD$205</c:f>
              <c:numCache>
                <c:formatCode>General</c:formatCode>
                <c:ptCount val="7"/>
                <c:pt idx="0">
                  <c:v>42.899492617296623</c:v>
                </c:pt>
                <c:pt idx="1">
                  <c:v>11.743914258024057</c:v>
                </c:pt>
                <c:pt idx="2">
                  <c:v>1.8528020067270963</c:v>
                </c:pt>
                <c:pt idx="3">
                  <c:v>42.927997263553955</c:v>
                </c:pt>
                <c:pt idx="4">
                  <c:v>0</c:v>
                </c:pt>
                <c:pt idx="5">
                  <c:v>0.57579385439826691</c:v>
                </c:pt>
                <c:pt idx="6">
                  <c:v>0</c:v>
                </c:pt>
              </c:numCache>
            </c:numRef>
          </c:val>
          <c:extLst>
            <c:ext xmlns:c16="http://schemas.microsoft.com/office/drawing/2014/chart" uri="{C3380CC4-5D6E-409C-BE32-E72D297353CC}">
              <c16:uniqueId val="{0000000E-03CE-4ACB-8EE6-BDBC0B103BA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rgbClr val="00B0F0"/>
      </a:solidFill>
    </a:ln>
    <a:effectLst>
      <a:glow rad="38100">
        <a:sysClr val="window" lastClr="FFFFFF"/>
      </a:glow>
    </a:effectLst>
  </c:spPr>
  <c:txPr>
    <a:bodyPr/>
    <a:lstStyle/>
    <a:p>
      <a:pPr>
        <a:defRPr sz="10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RC1 8/15/19</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E8E3-45E5-B99A-E969CD67D6DB}"/>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E8E3-45E5-B99A-E969CD67D6DB}"/>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E8E3-45E5-B99A-E969CD67D6DB}"/>
              </c:ext>
            </c:extLst>
          </c:dPt>
          <c:cat>
            <c:strRef>
              <c:f>'Source Pies'!$J$51:$J$53</c:f>
              <c:strCache>
                <c:ptCount val="3"/>
                <c:pt idx="0">
                  <c:v>PFOS</c:v>
                </c:pt>
                <c:pt idx="1">
                  <c:v>PFOA</c:v>
                </c:pt>
                <c:pt idx="2">
                  <c:v>PFBA</c:v>
                </c:pt>
              </c:strCache>
            </c:strRef>
          </c:cat>
          <c:val>
            <c:numRef>
              <c:f>'Source Pies'!$L$51:$L$53</c:f>
              <c:numCache>
                <c:formatCode>General</c:formatCode>
                <c:ptCount val="3"/>
                <c:pt idx="0">
                  <c:v>1.7799999999999999E-3</c:v>
                </c:pt>
                <c:pt idx="1">
                  <c:v>7.3800000000000003E-3</c:v>
                </c:pt>
                <c:pt idx="2">
                  <c:v>9.1899999999999996E-2</c:v>
                </c:pt>
              </c:numCache>
            </c:numRef>
          </c:val>
          <c:extLst>
            <c:ext xmlns:c16="http://schemas.microsoft.com/office/drawing/2014/chart" uri="{C3380CC4-5D6E-409C-BE32-E72D297353CC}">
              <c16:uniqueId val="{00000006-E8E3-45E5-B99A-E969CD67D6D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W33 Quat</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629-49B9-A092-9689CE7D7CC2}"/>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629-49B9-A092-9689CE7D7CC2}"/>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B629-49B9-A092-9689CE7D7CC2}"/>
              </c:ext>
            </c:extLst>
          </c:dPt>
          <c:cat>
            <c:strRef>
              <c:f>'Source Pies'!$J$42:$J$44</c:f>
              <c:strCache>
                <c:ptCount val="3"/>
                <c:pt idx="0">
                  <c:v>PFOS</c:v>
                </c:pt>
                <c:pt idx="1">
                  <c:v>PFOA</c:v>
                </c:pt>
                <c:pt idx="2">
                  <c:v>PFBA</c:v>
                </c:pt>
              </c:strCache>
            </c:strRef>
          </c:cat>
          <c:val>
            <c:numRef>
              <c:f>'Source Pies'!$L$42:$L$44</c:f>
              <c:numCache>
                <c:formatCode>General</c:formatCode>
                <c:ptCount val="3"/>
                <c:pt idx="0">
                  <c:v>5450</c:v>
                </c:pt>
                <c:pt idx="1">
                  <c:v>1850</c:v>
                </c:pt>
                <c:pt idx="2">
                  <c:v>150</c:v>
                </c:pt>
              </c:numCache>
            </c:numRef>
          </c:val>
          <c:extLst>
            <c:ext xmlns:c16="http://schemas.microsoft.com/office/drawing/2014/chart" uri="{C3380CC4-5D6E-409C-BE32-E72D297353CC}">
              <c16:uniqueId val="{00000006-B629-49B9-A092-9689CE7D7CC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W33 Quat</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270E-4932-93E3-BADF49E5728D}"/>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270E-4932-93E3-BADF49E5728D}"/>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270E-4932-93E3-BADF49E5728D}"/>
              </c:ext>
            </c:extLst>
          </c:dPt>
          <c:cat>
            <c:strRef>
              <c:f>'Source Pies'!$J$42:$J$44</c:f>
              <c:strCache>
                <c:ptCount val="3"/>
                <c:pt idx="0">
                  <c:v>PFOS</c:v>
                </c:pt>
                <c:pt idx="1">
                  <c:v>PFOA</c:v>
                </c:pt>
                <c:pt idx="2">
                  <c:v>PFBA</c:v>
                </c:pt>
              </c:strCache>
            </c:strRef>
          </c:cat>
          <c:val>
            <c:numRef>
              <c:f>'Source Pies'!$L$42:$L$44</c:f>
              <c:numCache>
                <c:formatCode>General</c:formatCode>
                <c:ptCount val="3"/>
                <c:pt idx="0">
                  <c:v>5450</c:v>
                </c:pt>
                <c:pt idx="1">
                  <c:v>1850</c:v>
                </c:pt>
                <c:pt idx="2">
                  <c:v>150</c:v>
                </c:pt>
              </c:numCache>
            </c:numRef>
          </c:val>
          <c:extLst>
            <c:ext xmlns:c16="http://schemas.microsoft.com/office/drawing/2014/chart" uri="{C3380CC4-5D6E-409C-BE32-E72D297353CC}">
              <c16:uniqueId val="{00000006-270E-4932-93E3-BADF49E5728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2">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Sheet1!$B$2</c:f>
              <c:strCache>
                <c:ptCount val="1"/>
                <c:pt idx="0">
                  <c:v>573601</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9F05-42E8-9AAB-DAA765BE001B}"/>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9F05-42E8-9AAB-DAA765BE001B}"/>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9F05-42E8-9AAB-DAA765BE001B}"/>
              </c:ext>
            </c:extLst>
          </c:dPt>
          <c:cat>
            <c:strRef>
              <c:f>Sheet1!$C$1:$E$1</c:f>
              <c:strCache>
                <c:ptCount val="3"/>
                <c:pt idx="0">
                  <c:v>pfos</c:v>
                </c:pt>
                <c:pt idx="1">
                  <c:v>pfoa</c:v>
                </c:pt>
                <c:pt idx="2">
                  <c:v>pfba</c:v>
                </c:pt>
              </c:strCache>
            </c:strRef>
          </c:cat>
          <c:val>
            <c:numRef>
              <c:f>Sheet1!$C$2:$E$2</c:f>
              <c:numCache>
                <c:formatCode>General</c:formatCode>
                <c:ptCount val="3"/>
                <c:pt idx="0">
                  <c:v>0.13</c:v>
                </c:pt>
                <c:pt idx="1">
                  <c:v>0.11</c:v>
                </c:pt>
                <c:pt idx="2">
                  <c:v>0.84</c:v>
                </c:pt>
              </c:numCache>
            </c:numRef>
          </c:val>
          <c:extLst>
            <c:ext xmlns:c16="http://schemas.microsoft.com/office/drawing/2014/chart" uri="{C3380CC4-5D6E-409C-BE32-E72D297353CC}">
              <c16:uniqueId val="{00000006-9F05-42E8-9AAB-DAA765BE001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r>
              <a:rPr lang="en-US">
                <a:solidFill>
                  <a:prstClr val="black">
                    <a:lumMod val="65000"/>
                    <a:lumOff val="35000"/>
                    <a:alpha val="0"/>
                  </a:prstClr>
                </a:solidFill>
              </a:rPr>
              <a:t>PZAD</a:t>
            </a:r>
          </a:p>
        </c:rich>
      </c:tx>
      <c:overlay val="0"/>
      <c:spPr>
        <a:noFill/>
        <a:ln>
          <a:noFill/>
        </a:ln>
        <a:effectLst/>
      </c:spPr>
      <c:txPr>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endParaRPr lang="en-US"/>
        </a:p>
      </c:txPr>
    </c:title>
    <c:autoTitleDeleted val="0"/>
    <c:plotArea>
      <c:layout/>
      <c:pieChart>
        <c:varyColors val="1"/>
        <c:ser>
          <c:idx val="2"/>
          <c:order val="0"/>
          <c:tx>
            <c:strRef>
              <c:f>'PZs (2)'!$C$6</c:f>
              <c:strCache>
                <c:ptCount val="1"/>
                <c:pt idx="0">
                  <c:v>PZAD-GW-21-26-01-041521</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61B9-4EA3-B078-08DFB438467D}"/>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61B9-4EA3-B078-08DFB438467D}"/>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61B9-4EA3-B078-08DFB438467D}"/>
              </c:ext>
            </c:extLst>
          </c:dPt>
          <c:cat>
            <c:strRef>
              <c:f>'PZs (2)'!$M$4:$O$4</c:f>
              <c:strCache>
                <c:ptCount val="3"/>
                <c:pt idx="0">
                  <c:v>PFOS
</c:v>
                </c:pt>
                <c:pt idx="1">
                  <c:v>PFOA
</c:v>
                </c:pt>
                <c:pt idx="2">
                  <c:v>PFBA
</c:v>
                </c:pt>
              </c:strCache>
            </c:strRef>
          </c:cat>
          <c:val>
            <c:numRef>
              <c:f>'PZs (2)'!$M$6:$O$6</c:f>
              <c:numCache>
                <c:formatCode>General</c:formatCode>
                <c:ptCount val="3"/>
                <c:pt idx="0">
                  <c:v>4.2900000000000004E-3</c:v>
                </c:pt>
                <c:pt idx="1">
                  <c:v>4.2900000000000004E-3</c:v>
                </c:pt>
                <c:pt idx="2">
                  <c:v>5.5800000000000002E-2</c:v>
                </c:pt>
              </c:numCache>
            </c:numRef>
          </c:val>
          <c:extLst>
            <c:ext xmlns:c16="http://schemas.microsoft.com/office/drawing/2014/chart" uri="{C3380CC4-5D6E-409C-BE32-E72D297353CC}">
              <c16:uniqueId val="{00000006-61B9-4EA3-B078-08DFB438467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r>
              <a:rPr lang="en-US">
                <a:solidFill>
                  <a:prstClr val="black">
                    <a:lumMod val="65000"/>
                    <a:lumOff val="35000"/>
                    <a:alpha val="0"/>
                  </a:prstClr>
                </a:solidFill>
              </a:rPr>
              <a:t>PZAS</a:t>
            </a:r>
          </a:p>
        </c:rich>
      </c:tx>
      <c:overlay val="0"/>
      <c:spPr>
        <a:noFill/>
        <a:ln>
          <a:noFill/>
        </a:ln>
        <a:effectLst/>
      </c:spPr>
      <c:txPr>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endParaRPr lang="en-US"/>
        </a:p>
      </c:txPr>
    </c:title>
    <c:autoTitleDeleted val="0"/>
    <c:plotArea>
      <c:layout/>
      <c:pieChart>
        <c:varyColors val="1"/>
        <c:ser>
          <c:idx val="2"/>
          <c:order val="0"/>
          <c:tx>
            <c:strRef>
              <c:f>'PZs (2)'!$C$9</c:f>
              <c:strCache>
                <c:ptCount val="1"/>
                <c:pt idx="0">
                  <c:v>PZAS-GW-6-16-01-041521</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ADB-4885-8600-B4CC983E92E4}"/>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ADB-4885-8600-B4CC983E92E4}"/>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BADB-4885-8600-B4CC983E92E4}"/>
              </c:ext>
            </c:extLst>
          </c:dPt>
          <c:cat>
            <c:strRef>
              <c:f>'PZs (2)'!$M$4:$O$4</c:f>
              <c:strCache>
                <c:ptCount val="3"/>
                <c:pt idx="0">
                  <c:v>PFOS
</c:v>
                </c:pt>
                <c:pt idx="1">
                  <c:v>PFOA
</c:v>
                </c:pt>
                <c:pt idx="2">
                  <c:v>PFBA
</c:v>
                </c:pt>
              </c:strCache>
            </c:strRef>
          </c:cat>
          <c:val>
            <c:numRef>
              <c:f>'PZs (2)'!$M$9:$O$9</c:f>
              <c:numCache>
                <c:formatCode>General</c:formatCode>
                <c:ptCount val="3"/>
                <c:pt idx="0">
                  <c:v>4.1100000000000002E-4</c:v>
                </c:pt>
                <c:pt idx="1">
                  <c:v>1.7799999999999999E-3</c:v>
                </c:pt>
                <c:pt idx="2">
                  <c:v>5.5899999999999998E-2</c:v>
                </c:pt>
              </c:numCache>
            </c:numRef>
          </c:val>
          <c:extLst>
            <c:ext xmlns:c16="http://schemas.microsoft.com/office/drawing/2014/chart" uri="{C3380CC4-5D6E-409C-BE32-E72D297353CC}">
              <c16:uniqueId val="{00000006-BADB-4885-8600-B4CC983E92E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r>
              <a:rPr lang="en-US">
                <a:solidFill>
                  <a:prstClr val="black">
                    <a:lumMod val="65000"/>
                    <a:lumOff val="35000"/>
                    <a:alpha val="0"/>
                  </a:prstClr>
                </a:solidFill>
              </a:rPr>
              <a:t>PZBS</a:t>
            </a:r>
          </a:p>
        </c:rich>
      </c:tx>
      <c:overlay val="0"/>
      <c:spPr>
        <a:noFill/>
        <a:ln>
          <a:noFill/>
        </a:ln>
        <a:effectLst/>
      </c:spPr>
      <c:txPr>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endParaRPr lang="en-US"/>
        </a:p>
      </c:txPr>
    </c:title>
    <c:autoTitleDeleted val="0"/>
    <c:plotArea>
      <c:layout/>
      <c:pieChart>
        <c:varyColors val="1"/>
        <c:ser>
          <c:idx val="2"/>
          <c:order val="0"/>
          <c:tx>
            <c:strRef>
              <c:f>'PZs (2)'!$C$18</c:f>
              <c:strCache>
                <c:ptCount val="1"/>
                <c:pt idx="0">
                  <c:v>PZBS-GW-6-11-01-041521</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E30-45B9-AAB4-279E592C6A72}"/>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E30-45B9-AAB4-279E592C6A72}"/>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E30-45B9-AAB4-279E592C6A72}"/>
              </c:ext>
            </c:extLst>
          </c:dPt>
          <c:cat>
            <c:strRef>
              <c:f>'PZs (2)'!$M$4:$O$4</c:f>
              <c:strCache>
                <c:ptCount val="3"/>
                <c:pt idx="0">
                  <c:v>PFOS
</c:v>
                </c:pt>
                <c:pt idx="1">
                  <c:v>PFOA
</c:v>
                </c:pt>
                <c:pt idx="2">
                  <c:v>PFBA
</c:v>
                </c:pt>
              </c:strCache>
            </c:strRef>
          </c:cat>
          <c:val>
            <c:numRef>
              <c:f>'PZs (2)'!$M$18:$O$18</c:f>
              <c:numCache>
                <c:formatCode>General</c:formatCode>
                <c:ptCount val="3"/>
                <c:pt idx="0">
                  <c:v>2.3300000000000001E-2</c:v>
                </c:pt>
                <c:pt idx="1">
                  <c:v>1.15E-2</c:v>
                </c:pt>
                <c:pt idx="2">
                  <c:v>4.3099999999999999E-2</c:v>
                </c:pt>
              </c:numCache>
            </c:numRef>
          </c:val>
          <c:extLst>
            <c:ext xmlns:c16="http://schemas.microsoft.com/office/drawing/2014/chart" uri="{C3380CC4-5D6E-409C-BE32-E72D297353CC}">
              <c16:uniqueId val="{00000006-3E30-45B9-AAB4-279E592C6A7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r>
              <a:rPr lang="en-US">
                <a:solidFill>
                  <a:prstClr val="black">
                    <a:lumMod val="65000"/>
                    <a:lumOff val="35000"/>
                    <a:alpha val="0"/>
                  </a:prstClr>
                </a:solidFill>
              </a:rPr>
              <a:t>PZBD</a:t>
            </a:r>
          </a:p>
        </c:rich>
      </c:tx>
      <c:overlay val="0"/>
      <c:spPr>
        <a:noFill/>
        <a:ln>
          <a:noFill/>
        </a:ln>
        <a:effectLst/>
      </c:spPr>
      <c:txPr>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endParaRPr lang="en-US"/>
        </a:p>
      </c:txPr>
    </c:title>
    <c:autoTitleDeleted val="0"/>
    <c:plotArea>
      <c:layout/>
      <c:pieChart>
        <c:varyColors val="1"/>
        <c:ser>
          <c:idx val="2"/>
          <c:order val="0"/>
          <c:tx>
            <c:strRef>
              <c:f>'PZs (2)'!$C$13</c:f>
              <c:strCache>
                <c:ptCount val="1"/>
                <c:pt idx="0">
                  <c:v>PZBD-GW-16-21-01-041521</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B40-4959-9453-913258923B39}"/>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B40-4959-9453-913258923B39}"/>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B40-4959-9453-913258923B39}"/>
              </c:ext>
            </c:extLst>
          </c:dPt>
          <c:cat>
            <c:strRef>
              <c:f>'PZs (2)'!$M$4:$O$4</c:f>
              <c:strCache>
                <c:ptCount val="3"/>
                <c:pt idx="0">
                  <c:v>PFOS
</c:v>
                </c:pt>
                <c:pt idx="1">
                  <c:v>PFOA
</c:v>
                </c:pt>
                <c:pt idx="2">
                  <c:v>PFBA
</c:v>
                </c:pt>
              </c:strCache>
            </c:strRef>
          </c:cat>
          <c:val>
            <c:numRef>
              <c:f>'PZs (2)'!$M$13:$O$13</c:f>
              <c:numCache>
                <c:formatCode>General</c:formatCode>
                <c:ptCount val="3"/>
                <c:pt idx="0">
                  <c:v>0.27100000000000002</c:v>
                </c:pt>
                <c:pt idx="1">
                  <c:v>6.6699999999999995E-2</c:v>
                </c:pt>
                <c:pt idx="2">
                  <c:v>8.5699999999999998E-2</c:v>
                </c:pt>
              </c:numCache>
            </c:numRef>
          </c:val>
          <c:extLst>
            <c:ext xmlns:c16="http://schemas.microsoft.com/office/drawing/2014/chart" uri="{C3380CC4-5D6E-409C-BE32-E72D297353CC}">
              <c16:uniqueId val="{00000006-3B40-4959-9453-913258923B3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r>
              <a:rPr lang="en-US">
                <a:solidFill>
                  <a:prstClr val="black">
                    <a:lumMod val="65000"/>
                    <a:lumOff val="35000"/>
                    <a:alpha val="0"/>
                  </a:prstClr>
                </a:solidFill>
              </a:rPr>
              <a:t>PZCS</a:t>
            </a:r>
          </a:p>
        </c:rich>
      </c:tx>
      <c:overlay val="0"/>
      <c:spPr>
        <a:noFill/>
        <a:ln>
          <a:noFill/>
        </a:ln>
        <a:effectLst/>
      </c:spPr>
      <c:txPr>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endParaRPr lang="en-US"/>
        </a:p>
      </c:txPr>
    </c:title>
    <c:autoTitleDeleted val="0"/>
    <c:plotArea>
      <c:layout/>
      <c:pieChart>
        <c:varyColors val="1"/>
        <c:ser>
          <c:idx val="2"/>
          <c:order val="0"/>
          <c:tx>
            <c:strRef>
              <c:f>'PZs (2)'!$C$24</c:f>
              <c:strCache>
                <c:ptCount val="1"/>
                <c:pt idx="0">
                  <c:v>PZCS-GW-6-11-01-041521</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8B6-4DCE-AEF5-3AD139C75670}"/>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8B6-4DCE-AEF5-3AD139C75670}"/>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8B6-4DCE-AEF5-3AD139C75670}"/>
              </c:ext>
            </c:extLst>
          </c:dPt>
          <c:cat>
            <c:strRef>
              <c:f>'PZs (2)'!$M$4:$O$4</c:f>
              <c:strCache>
                <c:ptCount val="3"/>
                <c:pt idx="0">
                  <c:v>PFOS
</c:v>
                </c:pt>
                <c:pt idx="1">
                  <c:v>PFOA
</c:v>
                </c:pt>
                <c:pt idx="2">
                  <c:v>PFBA
</c:v>
                </c:pt>
              </c:strCache>
            </c:strRef>
          </c:cat>
          <c:val>
            <c:numRef>
              <c:f>'PZs (2)'!$M$24:$O$24</c:f>
              <c:numCache>
                <c:formatCode>General</c:formatCode>
                <c:ptCount val="3"/>
                <c:pt idx="0">
                  <c:v>2.2399999999999998E-3</c:v>
                </c:pt>
                <c:pt idx="1">
                  <c:v>3.2599999999999999E-3</c:v>
                </c:pt>
                <c:pt idx="2">
                  <c:v>1.1599999999999999E-2</c:v>
                </c:pt>
              </c:numCache>
            </c:numRef>
          </c:val>
          <c:extLst>
            <c:ext xmlns:c16="http://schemas.microsoft.com/office/drawing/2014/chart" uri="{C3380CC4-5D6E-409C-BE32-E72D297353CC}">
              <c16:uniqueId val="{00000006-38B6-4DCE-AEF5-3AD139C7567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alpha val="0"/>
                  </a:schemeClr>
                </a:solidFill>
                <a:latin typeface="+mn-lt"/>
                <a:ea typeface="+mn-ea"/>
                <a:cs typeface="+mn-cs"/>
              </a:defRPr>
            </a:pPr>
            <a:r>
              <a:rPr lang="en-US"/>
              <a:t>PZCD</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alpha val="0"/>
                </a:schemeClr>
              </a:solidFill>
              <a:latin typeface="+mn-lt"/>
              <a:ea typeface="+mn-ea"/>
              <a:cs typeface="+mn-cs"/>
            </a:defRPr>
          </a:pPr>
          <a:endParaRPr lang="en-US"/>
        </a:p>
      </c:txPr>
    </c:title>
    <c:autoTitleDeleted val="0"/>
    <c:plotArea>
      <c:layout/>
      <c:pieChart>
        <c:varyColors val="1"/>
        <c:ser>
          <c:idx val="2"/>
          <c:order val="0"/>
          <c:tx>
            <c:strRef>
              <c:f>'PZs (2)'!$C$21</c:f>
              <c:strCache>
                <c:ptCount val="1"/>
                <c:pt idx="0">
                  <c:v>PZCD-GW-16-21-01-041521</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8397-41FE-B46B-BBE7FAA4DA08}"/>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8397-41FE-B46B-BBE7FAA4DA08}"/>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8397-41FE-B46B-BBE7FAA4DA08}"/>
              </c:ext>
            </c:extLst>
          </c:dPt>
          <c:cat>
            <c:strRef>
              <c:f>'PZs (2)'!$M$4:$O$4</c:f>
              <c:strCache>
                <c:ptCount val="3"/>
                <c:pt idx="0">
                  <c:v>PFOS
</c:v>
                </c:pt>
                <c:pt idx="1">
                  <c:v>PFOA
</c:v>
                </c:pt>
                <c:pt idx="2">
                  <c:v>PFBA
</c:v>
                </c:pt>
              </c:strCache>
            </c:strRef>
          </c:cat>
          <c:val>
            <c:numRef>
              <c:f>'PZs (2)'!$M$21:$O$21</c:f>
              <c:numCache>
                <c:formatCode>General</c:formatCode>
                <c:ptCount val="3"/>
                <c:pt idx="0">
                  <c:v>1.9300000000000001E-3</c:v>
                </c:pt>
                <c:pt idx="1">
                  <c:v>2.7100000000000002E-3</c:v>
                </c:pt>
                <c:pt idx="2">
                  <c:v>4.7199999999999999E-2</c:v>
                </c:pt>
              </c:numCache>
            </c:numRef>
          </c:val>
          <c:extLst>
            <c:ext xmlns:c16="http://schemas.microsoft.com/office/drawing/2014/chart" uri="{C3380CC4-5D6E-409C-BE32-E72D297353CC}">
              <c16:uniqueId val="{00000006-8397-41FE-B46B-BBE7FAA4DA0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solidFill>
            <a:schemeClr val="tx2">
              <a:alpha val="0"/>
            </a:schemeClr>
          </a:solidFill>
        </a:defRPr>
      </a:pPr>
      <a:endParaRPr lang="en-US"/>
    </a:p>
  </c:txPr>
  <c:externalData r:id="rId4">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r>
              <a:rPr lang="en-US">
                <a:solidFill>
                  <a:prstClr val="black">
                    <a:lumMod val="65000"/>
                    <a:lumOff val="35000"/>
                    <a:alpha val="0"/>
                  </a:prstClr>
                </a:solidFill>
              </a:rPr>
              <a:t>PZDS</a:t>
            </a:r>
          </a:p>
        </c:rich>
      </c:tx>
      <c:overlay val="0"/>
      <c:spPr>
        <a:noFill/>
        <a:ln>
          <a:noFill/>
        </a:ln>
        <a:effectLst/>
      </c:spPr>
      <c:txPr>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endParaRPr lang="en-US"/>
        </a:p>
      </c:txPr>
    </c:title>
    <c:autoTitleDeleted val="0"/>
    <c:plotArea>
      <c:layout/>
      <c:pieChart>
        <c:varyColors val="1"/>
        <c:ser>
          <c:idx val="2"/>
          <c:order val="0"/>
          <c:tx>
            <c:strRef>
              <c:f>'PZs (2)'!$C$33</c:f>
              <c:strCache>
                <c:ptCount val="1"/>
                <c:pt idx="0">
                  <c:v>PZDS-GW-20-30-01-041421</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C6FE-484C-91A0-1B92EED49A58}"/>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C6FE-484C-91A0-1B92EED49A58}"/>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C6FE-484C-91A0-1B92EED49A58}"/>
              </c:ext>
            </c:extLst>
          </c:dPt>
          <c:cat>
            <c:strRef>
              <c:f>'PZs (2)'!$M$4:$O$4</c:f>
              <c:strCache>
                <c:ptCount val="3"/>
                <c:pt idx="0">
                  <c:v>PFOS
</c:v>
                </c:pt>
                <c:pt idx="1">
                  <c:v>PFOA
</c:v>
                </c:pt>
                <c:pt idx="2">
                  <c:v>PFBA
</c:v>
                </c:pt>
              </c:strCache>
            </c:strRef>
          </c:cat>
          <c:val>
            <c:numRef>
              <c:f>'PZs (2)'!$M$33:$O$33</c:f>
              <c:numCache>
                <c:formatCode>General</c:formatCode>
                <c:ptCount val="3"/>
                <c:pt idx="0">
                  <c:v>0</c:v>
                </c:pt>
                <c:pt idx="1">
                  <c:v>0</c:v>
                </c:pt>
                <c:pt idx="2">
                  <c:v>3.2099999999999997E-2</c:v>
                </c:pt>
              </c:numCache>
            </c:numRef>
          </c:val>
          <c:extLst>
            <c:ext xmlns:c16="http://schemas.microsoft.com/office/drawing/2014/chart" uri="{C3380CC4-5D6E-409C-BE32-E72D297353CC}">
              <c16:uniqueId val="{00000006-C6FE-484C-91A0-1B92EED49A5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r>
              <a:rPr lang="en-US">
                <a:solidFill>
                  <a:prstClr val="black">
                    <a:lumMod val="65000"/>
                    <a:lumOff val="35000"/>
                    <a:alpha val="0"/>
                  </a:prstClr>
                </a:solidFill>
              </a:rPr>
              <a:t>PZDD</a:t>
            </a:r>
          </a:p>
        </c:rich>
      </c:tx>
      <c:overlay val="0"/>
      <c:spPr>
        <a:noFill/>
        <a:ln>
          <a:noFill/>
        </a:ln>
        <a:effectLst/>
      </c:spPr>
      <c:txPr>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endParaRPr lang="en-US"/>
        </a:p>
      </c:txPr>
    </c:title>
    <c:autoTitleDeleted val="0"/>
    <c:plotArea>
      <c:layout/>
      <c:pieChart>
        <c:varyColors val="1"/>
        <c:ser>
          <c:idx val="2"/>
          <c:order val="0"/>
          <c:tx>
            <c:strRef>
              <c:f>'PZs (2)'!$C$28</c:f>
              <c:strCache>
                <c:ptCount val="1"/>
                <c:pt idx="0">
                  <c:v>PZDD-GW-35-40-01-041421</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D7CA-4083-9F4F-8CBD85471709}"/>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D7CA-4083-9F4F-8CBD85471709}"/>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D7CA-4083-9F4F-8CBD85471709}"/>
              </c:ext>
            </c:extLst>
          </c:dPt>
          <c:cat>
            <c:strRef>
              <c:f>'PZs (2)'!$M$4:$O$4</c:f>
              <c:strCache>
                <c:ptCount val="3"/>
                <c:pt idx="0">
                  <c:v>PFOS
</c:v>
                </c:pt>
                <c:pt idx="1">
                  <c:v>PFOA
</c:v>
                </c:pt>
                <c:pt idx="2">
                  <c:v>PFBA
</c:v>
                </c:pt>
              </c:strCache>
            </c:strRef>
          </c:cat>
          <c:val>
            <c:numRef>
              <c:f>'PZs (2)'!$M$28:$O$28</c:f>
              <c:numCache>
                <c:formatCode>General</c:formatCode>
                <c:ptCount val="3"/>
                <c:pt idx="0">
                  <c:v>0.16900000000000001</c:v>
                </c:pt>
                <c:pt idx="1">
                  <c:v>1.2E-2</c:v>
                </c:pt>
                <c:pt idx="2">
                  <c:v>4.1700000000000001E-2</c:v>
                </c:pt>
              </c:numCache>
            </c:numRef>
          </c:val>
          <c:extLst>
            <c:ext xmlns:c16="http://schemas.microsoft.com/office/drawing/2014/chart" uri="{C3380CC4-5D6E-409C-BE32-E72D297353CC}">
              <c16:uniqueId val="{00000006-D7CA-4083-9F4F-8CBD8547170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EP24 9/16/21</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1706-4BEA-ABA0-1EB28B9F2C3C}"/>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1706-4BEA-ABA0-1EB28B9F2C3C}"/>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1706-4BEA-ABA0-1EB28B9F2C3C}"/>
              </c:ext>
            </c:extLst>
          </c:dPt>
          <c:cat>
            <c:strRef>
              <c:f>'Source Pies'!$J$54:$J$56</c:f>
              <c:strCache>
                <c:ptCount val="3"/>
                <c:pt idx="0">
                  <c:v>PFOS</c:v>
                </c:pt>
                <c:pt idx="1">
                  <c:v>PFOA</c:v>
                </c:pt>
                <c:pt idx="2">
                  <c:v>PFBA</c:v>
                </c:pt>
              </c:strCache>
            </c:strRef>
          </c:cat>
          <c:val>
            <c:numRef>
              <c:f>'Source Pies'!$L$54:$L$56</c:f>
              <c:numCache>
                <c:formatCode>General</c:formatCode>
                <c:ptCount val="3"/>
                <c:pt idx="0">
                  <c:v>1.7999999999999999E-2</c:v>
                </c:pt>
                <c:pt idx="1">
                  <c:v>0.12</c:v>
                </c:pt>
                <c:pt idx="2">
                  <c:v>4.7</c:v>
                </c:pt>
              </c:numCache>
            </c:numRef>
          </c:val>
          <c:extLst>
            <c:ext xmlns:c16="http://schemas.microsoft.com/office/drawing/2014/chart" uri="{C3380CC4-5D6E-409C-BE32-E72D297353CC}">
              <c16:uniqueId val="{00000006-1706-4BEA-ABA0-1EB28B9F2C3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r>
              <a:rPr lang="en-US">
                <a:solidFill>
                  <a:prstClr val="black">
                    <a:lumMod val="65000"/>
                    <a:lumOff val="35000"/>
                    <a:alpha val="0"/>
                  </a:prstClr>
                </a:solidFill>
              </a:rPr>
              <a:t>PZES</a:t>
            </a:r>
          </a:p>
        </c:rich>
      </c:tx>
      <c:overlay val="0"/>
      <c:spPr>
        <a:noFill/>
        <a:ln>
          <a:noFill/>
        </a:ln>
        <a:effectLst/>
      </c:spPr>
      <c:txPr>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endParaRPr lang="en-US"/>
        </a:p>
      </c:txPr>
    </c:title>
    <c:autoTitleDeleted val="0"/>
    <c:plotArea>
      <c:layout/>
      <c:pieChart>
        <c:varyColors val="1"/>
        <c:ser>
          <c:idx val="2"/>
          <c:order val="0"/>
          <c:tx>
            <c:strRef>
              <c:f>'PZs (2)'!$C$42</c:f>
              <c:strCache>
                <c:ptCount val="1"/>
                <c:pt idx="0">
                  <c:v>PZES-GW-6-11-01-041321</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20F4-4547-9980-32B4B5853B4C}"/>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20F4-4547-9980-32B4B5853B4C}"/>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20F4-4547-9980-32B4B5853B4C}"/>
              </c:ext>
            </c:extLst>
          </c:dPt>
          <c:cat>
            <c:strRef>
              <c:f>'PZs (2)'!$M$4:$O$4</c:f>
              <c:strCache>
                <c:ptCount val="3"/>
                <c:pt idx="0">
                  <c:v>PFOS
</c:v>
                </c:pt>
                <c:pt idx="1">
                  <c:v>PFOA
</c:v>
                </c:pt>
                <c:pt idx="2">
                  <c:v>PFBA
</c:v>
                </c:pt>
              </c:strCache>
            </c:strRef>
          </c:cat>
          <c:val>
            <c:numRef>
              <c:f>'PZs (2)'!$M$42:$O$42</c:f>
              <c:numCache>
                <c:formatCode>General</c:formatCode>
                <c:ptCount val="3"/>
                <c:pt idx="0">
                  <c:v>0.44500000000000001</c:v>
                </c:pt>
                <c:pt idx="1">
                  <c:v>0.128</c:v>
                </c:pt>
                <c:pt idx="2">
                  <c:v>0.22600000000000001</c:v>
                </c:pt>
              </c:numCache>
            </c:numRef>
          </c:val>
          <c:extLst>
            <c:ext xmlns:c16="http://schemas.microsoft.com/office/drawing/2014/chart" uri="{C3380CC4-5D6E-409C-BE32-E72D297353CC}">
              <c16:uniqueId val="{00000006-20F4-4547-9980-32B4B5853B4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r>
              <a:rPr lang="en-US">
                <a:solidFill>
                  <a:prstClr val="black">
                    <a:lumMod val="65000"/>
                    <a:lumOff val="35000"/>
                    <a:alpha val="0"/>
                  </a:prstClr>
                </a:solidFill>
              </a:rPr>
              <a:t>PZED</a:t>
            </a:r>
          </a:p>
        </c:rich>
      </c:tx>
      <c:overlay val="0"/>
      <c:spPr>
        <a:noFill/>
        <a:ln>
          <a:noFill/>
        </a:ln>
        <a:effectLst/>
      </c:spPr>
      <c:txPr>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endParaRPr lang="en-US"/>
        </a:p>
      </c:txPr>
    </c:title>
    <c:autoTitleDeleted val="0"/>
    <c:plotArea>
      <c:layout/>
      <c:pieChart>
        <c:varyColors val="1"/>
        <c:ser>
          <c:idx val="2"/>
          <c:order val="0"/>
          <c:tx>
            <c:strRef>
              <c:f>'PZs (2)'!$C$38</c:f>
              <c:strCache>
                <c:ptCount val="1"/>
                <c:pt idx="0">
                  <c:v>PZED-GW-16-21-01-041321</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20C-4D45-BE9D-2570233E7E45}"/>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020C-4D45-BE9D-2570233E7E45}"/>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020C-4D45-BE9D-2570233E7E45}"/>
              </c:ext>
            </c:extLst>
          </c:dPt>
          <c:cat>
            <c:strRef>
              <c:f>'PZs (2)'!$M$4:$O$4</c:f>
              <c:strCache>
                <c:ptCount val="3"/>
                <c:pt idx="0">
                  <c:v>PFOS
</c:v>
                </c:pt>
                <c:pt idx="1">
                  <c:v>PFOA
</c:v>
                </c:pt>
                <c:pt idx="2">
                  <c:v>PFBA
</c:v>
                </c:pt>
              </c:strCache>
            </c:strRef>
          </c:cat>
          <c:val>
            <c:numRef>
              <c:f>'PZs (2)'!$M$38:$O$38</c:f>
              <c:numCache>
                <c:formatCode>General</c:formatCode>
                <c:ptCount val="3"/>
                <c:pt idx="0">
                  <c:v>0.67500000000000004</c:v>
                </c:pt>
                <c:pt idx="1">
                  <c:v>0.114</c:v>
                </c:pt>
                <c:pt idx="2">
                  <c:v>0.128</c:v>
                </c:pt>
              </c:numCache>
            </c:numRef>
          </c:val>
          <c:extLst>
            <c:ext xmlns:c16="http://schemas.microsoft.com/office/drawing/2014/chart" uri="{C3380CC4-5D6E-409C-BE32-E72D297353CC}">
              <c16:uniqueId val="{00000006-020C-4D45-BE9D-2570233E7E4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r>
              <a:rPr lang="en-US">
                <a:solidFill>
                  <a:prstClr val="black">
                    <a:lumMod val="65000"/>
                    <a:lumOff val="35000"/>
                    <a:alpha val="0"/>
                  </a:prstClr>
                </a:solidFill>
              </a:rPr>
              <a:t>PZFS</a:t>
            </a:r>
          </a:p>
        </c:rich>
      </c:tx>
      <c:overlay val="0"/>
      <c:spPr>
        <a:noFill/>
        <a:ln>
          <a:noFill/>
        </a:ln>
        <a:effectLst/>
      </c:spPr>
      <c:txPr>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endParaRPr lang="en-US"/>
        </a:p>
      </c:txPr>
    </c:title>
    <c:autoTitleDeleted val="0"/>
    <c:plotArea>
      <c:layout/>
      <c:pieChart>
        <c:varyColors val="1"/>
        <c:ser>
          <c:idx val="2"/>
          <c:order val="0"/>
          <c:tx>
            <c:strRef>
              <c:f>'PZs (2)'!$C$52</c:f>
              <c:strCache>
                <c:ptCount val="1"/>
                <c:pt idx="0">
                  <c:v>PZFS-GW-18-28-01-041321</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E2F3-4D35-B537-EADC718F265A}"/>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E2F3-4D35-B537-EADC718F265A}"/>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E2F3-4D35-B537-EADC718F265A}"/>
              </c:ext>
            </c:extLst>
          </c:dPt>
          <c:cat>
            <c:strRef>
              <c:f>'PZs (2)'!$M$4:$O$4</c:f>
              <c:strCache>
                <c:ptCount val="3"/>
                <c:pt idx="0">
                  <c:v>PFOS
</c:v>
                </c:pt>
                <c:pt idx="1">
                  <c:v>PFOA
</c:v>
                </c:pt>
                <c:pt idx="2">
                  <c:v>PFBA
</c:v>
                </c:pt>
              </c:strCache>
            </c:strRef>
          </c:cat>
          <c:val>
            <c:numRef>
              <c:f>'PZs (2)'!$M$52:$O$52</c:f>
              <c:numCache>
                <c:formatCode>General</c:formatCode>
                <c:ptCount val="3"/>
                <c:pt idx="0">
                  <c:v>0.66400000000000003</c:v>
                </c:pt>
                <c:pt idx="1">
                  <c:v>8.8599999999999998E-2</c:v>
                </c:pt>
                <c:pt idx="2">
                  <c:v>0.182</c:v>
                </c:pt>
              </c:numCache>
            </c:numRef>
          </c:val>
          <c:extLst>
            <c:ext xmlns:c16="http://schemas.microsoft.com/office/drawing/2014/chart" uri="{C3380CC4-5D6E-409C-BE32-E72D297353CC}">
              <c16:uniqueId val="{00000006-E2F3-4D35-B537-EADC718F265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r>
              <a:rPr lang="en-US">
                <a:solidFill>
                  <a:prstClr val="black">
                    <a:lumMod val="65000"/>
                    <a:lumOff val="35000"/>
                    <a:alpha val="0"/>
                  </a:prstClr>
                </a:solidFill>
              </a:rPr>
              <a:t>PZFD</a:t>
            </a:r>
          </a:p>
        </c:rich>
      </c:tx>
      <c:overlay val="0"/>
      <c:spPr>
        <a:noFill/>
        <a:ln>
          <a:noFill/>
        </a:ln>
        <a:effectLst/>
      </c:spPr>
      <c:txPr>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endParaRPr lang="en-US"/>
        </a:p>
      </c:txPr>
    </c:title>
    <c:autoTitleDeleted val="0"/>
    <c:plotArea>
      <c:layout/>
      <c:pieChart>
        <c:varyColors val="1"/>
        <c:ser>
          <c:idx val="2"/>
          <c:order val="0"/>
          <c:tx>
            <c:strRef>
              <c:f>'PZs (2)'!$C$47</c:f>
              <c:strCache>
                <c:ptCount val="1"/>
                <c:pt idx="0">
                  <c:v>PZFD-GW-33-38-01-041321</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9A2D-47EE-AB3A-BB1DCFF3181C}"/>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9A2D-47EE-AB3A-BB1DCFF3181C}"/>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9A2D-47EE-AB3A-BB1DCFF3181C}"/>
              </c:ext>
            </c:extLst>
          </c:dPt>
          <c:cat>
            <c:strRef>
              <c:f>'PZs (2)'!$M$4:$O$4</c:f>
              <c:strCache>
                <c:ptCount val="3"/>
                <c:pt idx="0">
                  <c:v>PFOS
</c:v>
                </c:pt>
                <c:pt idx="1">
                  <c:v>PFOA
</c:v>
                </c:pt>
                <c:pt idx="2">
                  <c:v>PFBA
</c:v>
                </c:pt>
              </c:strCache>
            </c:strRef>
          </c:cat>
          <c:val>
            <c:numRef>
              <c:f>'PZs (2)'!$M$47:$O$47</c:f>
              <c:numCache>
                <c:formatCode>General</c:formatCode>
                <c:ptCount val="3"/>
                <c:pt idx="0">
                  <c:v>0.71499999999999997</c:v>
                </c:pt>
                <c:pt idx="1">
                  <c:v>8.8099999999999998E-2</c:v>
                </c:pt>
                <c:pt idx="2">
                  <c:v>0.12</c:v>
                </c:pt>
              </c:numCache>
            </c:numRef>
          </c:val>
          <c:extLst>
            <c:ext xmlns:c16="http://schemas.microsoft.com/office/drawing/2014/chart" uri="{C3380CC4-5D6E-409C-BE32-E72D297353CC}">
              <c16:uniqueId val="{00000006-9A2D-47EE-AB3A-BB1DCFF3181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r>
              <a:rPr lang="en-US">
                <a:solidFill>
                  <a:prstClr val="black">
                    <a:lumMod val="65000"/>
                    <a:lumOff val="35000"/>
                    <a:alpha val="0"/>
                  </a:prstClr>
                </a:solidFill>
              </a:rPr>
              <a:t>PZGS</a:t>
            </a:r>
          </a:p>
        </c:rich>
      </c:tx>
      <c:overlay val="0"/>
      <c:spPr>
        <a:noFill/>
        <a:ln>
          <a:noFill/>
        </a:ln>
        <a:effectLst/>
      </c:spPr>
      <c:txPr>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endParaRPr lang="en-US"/>
        </a:p>
      </c:txPr>
    </c:title>
    <c:autoTitleDeleted val="0"/>
    <c:plotArea>
      <c:layout/>
      <c:pieChart>
        <c:varyColors val="1"/>
        <c:ser>
          <c:idx val="2"/>
          <c:order val="0"/>
          <c:tx>
            <c:strRef>
              <c:f>'PZs (2)'!$C$59</c:f>
              <c:strCache>
                <c:ptCount val="1"/>
                <c:pt idx="0">
                  <c:v>PZGS-GW-20-30-01-041421</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8009-44E1-8F1F-B79A33135B55}"/>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8009-44E1-8F1F-B79A33135B55}"/>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8009-44E1-8F1F-B79A33135B55}"/>
              </c:ext>
            </c:extLst>
          </c:dPt>
          <c:cat>
            <c:strRef>
              <c:f>'PZs (2)'!$M$4:$O$4</c:f>
              <c:strCache>
                <c:ptCount val="3"/>
                <c:pt idx="0">
                  <c:v>PFOS
</c:v>
                </c:pt>
                <c:pt idx="1">
                  <c:v>PFOA
</c:v>
                </c:pt>
                <c:pt idx="2">
                  <c:v>PFBA
</c:v>
                </c:pt>
              </c:strCache>
            </c:strRef>
          </c:cat>
          <c:val>
            <c:numRef>
              <c:f>'PZs (2)'!$M$59:$O$59</c:f>
              <c:numCache>
                <c:formatCode>General</c:formatCode>
                <c:ptCount val="3"/>
                <c:pt idx="0">
                  <c:v>0</c:v>
                </c:pt>
                <c:pt idx="1">
                  <c:v>1.3899999999999999E-2</c:v>
                </c:pt>
                <c:pt idx="2">
                  <c:v>0.29599999999999999</c:v>
                </c:pt>
              </c:numCache>
            </c:numRef>
          </c:val>
          <c:extLst>
            <c:ext xmlns:c16="http://schemas.microsoft.com/office/drawing/2014/chart" uri="{C3380CC4-5D6E-409C-BE32-E72D297353CC}">
              <c16:uniqueId val="{00000006-8009-44E1-8F1F-B79A33135B5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r>
              <a:rPr lang="en-US">
                <a:solidFill>
                  <a:prstClr val="black">
                    <a:lumMod val="65000"/>
                    <a:lumOff val="35000"/>
                    <a:alpha val="0"/>
                  </a:prstClr>
                </a:solidFill>
              </a:rPr>
              <a:t>PZGD</a:t>
            </a:r>
          </a:p>
        </c:rich>
      </c:tx>
      <c:overlay val="0"/>
      <c:spPr>
        <a:noFill/>
        <a:ln>
          <a:noFill/>
        </a:ln>
        <a:effectLst/>
      </c:spPr>
      <c:txPr>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endParaRPr lang="en-US"/>
        </a:p>
      </c:txPr>
    </c:title>
    <c:autoTitleDeleted val="0"/>
    <c:plotArea>
      <c:layout/>
      <c:pieChart>
        <c:varyColors val="1"/>
        <c:ser>
          <c:idx val="2"/>
          <c:order val="0"/>
          <c:tx>
            <c:strRef>
              <c:f>'PZs (2)'!$C$55</c:f>
              <c:strCache>
                <c:ptCount val="1"/>
                <c:pt idx="0">
                  <c:v>PZGD-GW-35-40-01-041421</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97EC-45A2-97BF-AAD616C1D28F}"/>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97EC-45A2-97BF-AAD616C1D28F}"/>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97EC-45A2-97BF-AAD616C1D28F}"/>
              </c:ext>
            </c:extLst>
          </c:dPt>
          <c:cat>
            <c:strRef>
              <c:f>'PZs (2)'!$M$4:$O$4</c:f>
              <c:strCache>
                <c:ptCount val="3"/>
                <c:pt idx="0">
                  <c:v>PFOS
</c:v>
                </c:pt>
                <c:pt idx="1">
                  <c:v>PFOA
</c:v>
                </c:pt>
                <c:pt idx="2">
                  <c:v>PFBA
</c:v>
                </c:pt>
              </c:strCache>
            </c:strRef>
          </c:cat>
          <c:val>
            <c:numRef>
              <c:f>'PZs (2)'!$M$55:$O$55</c:f>
              <c:numCache>
                <c:formatCode>General</c:formatCode>
                <c:ptCount val="3"/>
                <c:pt idx="0">
                  <c:v>3.3E-3</c:v>
                </c:pt>
                <c:pt idx="1">
                  <c:v>7.62E-3</c:v>
                </c:pt>
                <c:pt idx="2">
                  <c:v>0.13800000000000001</c:v>
                </c:pt>
              </c:numCache>
            </c:numRef>
          </c:val>
          <c:extLst>
            <c:ext xmlns:c16="http://schemas.microsoft.com/office/drawing/2014/chart" uri="{C3380CC4-5D6E-409C-BE32-E72D297353CC}">
              <c16:uniqueId val="{00000006-97EC-45A2-97BF-AAD616C1D28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r>
              <a:rPr lang="en-US">
                <a:solidFill>
                  <a:prstClr val="black">
                    <a:lumMod val="65000"/>
                    <a:lumOff val="35000"/>
                    <a:alpha val="0"/>
                  </a:prstClr>
                </a:solidFill>
              </a:rPr>
              <a:t>PZHS</a:t>
            </a:r>
          </a:p>
        </c:rich>
      </c:tx>
      <c:overlay val="0"/>
      <c:spPr>
        <a:noFill/>
        <a:ln>
          <a:noFill/>
        </a:ln>
        <a:effectLst/>
      </c:spPr>
      <c:txPr>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endParaRPr lang="en-US"/>
        </a:p>
      </c:txPr>
    </c:title>
    <c:autoTitleDeleted val="0"/>
    <c:plotArea>
      <c:layout/>
      <c:pieChart>
        <c:varyColors val="1"/>
        <c:ser>
          <c:idx val="2"/>
          <c:order val="0"/>
          <c:tx>
            <c:strRef>
              <c:f>'PZs (2)'!$C$65</c:f>
              <c:strCache>
                <c:ptCount val="1"/>
                <c:pt idx="0">
                  <c:v>PZHS-GW-6-16-01-041421</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D130-4D70-B16E-488ABDEF7FE8}"/>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D130-4D70-B16E-488ABDEF7FE8}"/>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D130-4D70-B16E-488ABDEF7FE8}"/>
              </c:ext>
            </c:extLst>
          </c:dPt>
          <c:cat>
            <c:strRef>
              <c:f>'PZs (2)'!$M$4:$O$4</c:f>
              <c:strCache>
                <c:ptCount val="3"/>
                <c:pt idx="0">
                  <c:v>PFOS
</c:v>
                </c:pt>
                <c:pt idx="1">
                  <c:v>PFOA
</c:v>
                </c:pt>
                <c:pt idx="2">
                  <c:v>PFBA
</c:v>
                </c:pt>
              </c:strCache>
            </c:strRef>
          </c:cat>
          <c:val>
            <c:numRef>
              <c:f>'PZs (2)'!$M$65:$O$65</c:f>
              <c:numCache>
                <c:formatCode>General</c:formatCode>
                <c:ptCount val="3"/>
                <c:pt idx="0">
                  <c:v>0.4</c:v>
                </c:pt>
                <c:pt idx="1">
                  <c:v>0.4</c:v>
                </c:pt>
                <c:pt idx="2">
                  <c:v>1.1000000000000001</c:v>
                </c:pt>
              </c:numCache>
            </c:numRef>
          </c:val>
          <c:extLst>
            <c:ext xmlns:c16="http://schemas.microsoft.com/office/drawing/2014/chart" uri="{C3380CC4-5D6E-409C-BE32-E72D297353CC}">
              <c16:uniqueId val="{00000006-D130-4D70-B16E-488ABDEF7FE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r>
              <a:rPr lang="en-US">
                <a:solidFill>
                  <a:prstClr val="black">
                    <a:lumMod val="65000"/>
                    <a:lumOff val="35000"/>
                    <a:alpha val="0"/>
                  </a:prstClr>
                </a:solidFill>
              </a:rPr>
              <a:t>PZHD</a:t>
            </a:r>
          </a:p>
        </c:rich>
      </c:tx>
      <c:overlay val="0"/>
      <c:spPr>
        <a:noFill/>
        <a:ln>
          <a:noFill/>
        </a:ln>
        <a:effectLst/>
      </c:spPr>
      <c:txPr>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endParaRPr lang="en-US"/>
        </a:p>
      </c:txPr>
    </c:title>
    <c:autoTitleDeleted val="0"/>
    <c:plotArea>
      <c:layout/>
      <c:pieChart>
        <c:varyColors val="1"/>
        <c:ser>
          <c:idx val="2"/>
          <c:order val="0"/>
          <c:tx>
            <c:strRef>
              <c:f>'PZs (2)'!$C$62</c:f>
              <c:strCache>
                <c:ptCount val="1"/>
                <c:pt idx="0">
                  <c:v>PZHD-GW-21-26-01-041421</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ED10-4181-AC69-85885B47122C}"/>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ED10-4181-AC69-85885B47122C}"/>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ED10-4181-AC69-85885B47122C}"/>
              </c:ext>
            </c:extLst>
          </c:dPt>
          <c:cat>
            <c:strRef>
              <c:f>'PZs (2)'!$M$4:$O$4</c:f>
              <c:strCache>
                <c:ptCount val="3"/>
                <c:pt idx="0">
                  <c:v>PFOS
</c:v>
                </c:pt>
                <c:pt idx="1">
                  <c:v>PFOA
</c:v>
                </c:pt>
                <c:pt idx="2">
                  <c:v>PFBA
</c:v>
                </c:pt>
              </c:strCache>
            </c:strRef>
          </c:cat>
          <c:val>
            <c:numRef>
              <c:f>'PZs (2)'!$M$62:$O$62</c:f>
              <c:numCache>
                <c:formatCode>General</c:formatCode>
                <c:ptCount val="3"/>
                <c:pt idx="0">
                  <c:v>0.23899999999999999</c:v>
                </c:pt>
                <c:pt idx="1">
                  <c:v>0.77300000000000002</c:v>
                </c:pt>
                <c:pt idx="2">
                  <c:v>0.92100000000000004</c:v>
                </c:pt>
              </c:numCache>
            </c:numRef>
          </c:val>
          <c:extLst>
            <c:ext xmlns:c16="http://schemas.microsoft.com/office/drawing/2014/chart" uri="{C3380CC4-5D6E-409C-BE32-E72D297353CC}">
              <c16:uniqueId val="{00000006-ED10-4181-AC69-85885B47122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r>
              <a:rPr lang="en-US">
                <a:solidFill>
                  <a:prstClr val="black">
                    <a:lumMod val="65000"/>
                    <a:lumOff val="35000"/>
                    <a:alpha val="0"/>
                  </a:prstClr>
                </a:solidFill>
              </a:rPr>
              <a:t>PZIS</a:t>
            </a:r>
          </a:p>
        </c:rich>
      </c:tx>
      <c:overlay val="0"/>
      <c:spPr>
        <a:noFill/>
        <a:ln>
          <a:noFill/>
        </a:ln>
        <a:effectLst/>
      </c:spPr>
      <c:txPr>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endParaRPr lang="en-US"/>
        </a:p>
      </c:txPr>
    </c:title>
    <c:autoTitleDeleted val="0"/>
    <c:plotArea>
      <c:layout/>
      <c:pieChart>
        <c:varyColors val="1"/>
        <c:ser>
          <c:idx val="2"/>
          <c:order val="0"/>
          <c:tx>
            <c:strRef>
              <c:f>'PZs (2)'!$C$71</c:f>
              <c:strCache>
                <c:ptCount val="1"/>
                <c:pt idx="0">
                  <c:v>PZIS-GW-7-17-01-041521</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79A-4956-9F3A-F6B6ED5C26E8}"/>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079A-4956-9F3A-F6B6ED5C26E8}"/>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079A-4956-9F3A-F6B6ED5C26E8}"/>
              </c:ext>
            </c:extLst>
          </c:dPt>
          <c:cat>
            <c:strRef>
              <c:f>'PZs (2)'!$M$4:$O$4</c:f>
              <c:strCache>
                <c:ptCount val="3"/>
                <c:pt idx="0">
                  <c:v>PFOS
</c:v>
                </c:pt>
                <c:pt idx="1">
                  <c:v>PFOA
</c:v>
                </c:pt>
                <c:pt idx="2">
                  <c:v>PFBA
</c:v>
                </c:pt>
              </c:strCache>
            </c:strRef>
          </c:cat>
          <c:val>
            <c:numRef>
              <c:f>'PZs (2)'!$M$71:$O$71</c:f>
              <c:numCache>
                <c:formatCode>General</c:formatCode>
                <c:ptCount val="3"/>
                <c:pt idx="0">
                  <c:v>4.9100000000000001E-4</c:v>
                </c:pt>
                <c:pt idx="1">
                  <c:v>1.3600000000000001E-3</c:v>
                </c:pt>
                <c:pt idx="2">
                  <c:v>5.0600000000000003E-3</c:v>
                </c:pt>
              </c:numCache>
            </c:numRef>
          </c:val>
          <c:extLst>
            <c:ext xmlns:c16="http://schemas.microsoft.com/office/drawing/2014/chart" uri="{C3380CC4-5D6E-409C-BE32-E72D297353CC}">
              <c16:uniqueId val="{00000006-079A-4956-9F3A-F6B6ED5C26E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r>
              <a:rPr lang="en-US">
                <a:solidFill>
                  <a:prstClr val="black">
                    <a:lumMod val="65000"/>
                    <a:lumOff val="35000"/>
                    <a:alpha val="0"/>
                  </a:prstClr>
                </a:solidFill>
              </a:rPr>
              <a:t>PZID</a:t>
            </a:r>
          </a:p>
        </c:rich>
      </c:tx>
      <c:overlay val="0"/>
      <c:spPr>
        <a:noFill/>
        <a:ln>
          <a:noFill/>
        </a:ln>
        <a:effectLst/>
      </c:spPr>
      <c:txPr>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endParaRPr lang="en-US"/>
        </a:p>
      </c:txPr>
    </c:title>
    <c:autoTitleDeleted val="0"/>
    <c:plotArea>
      <c:layout/>
      <c:pieChart>
        <c:varyColors val="1"/>
        <c:ser>
          <c:idx val="2"/>
          <c:order val="0"/>
          <c:tx>
            <c:strRef>
              <c:f>'PZs (2)'!$C$68</c:f>
              <c:strCache>
                <c:ptCount val="1"/>
                <c:pt idx="0">
                  <c:v>PZID-GW-22-27-01-041521</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2772-4819-AECA-C8610AE49FAE}"/>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2772-4819-AECA-C8610AE49FAE}"/>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2772-4819-AECA-C8610AE49FAE}"/>
              </c:ext>
            </c:extLst>
          </c:dPt>
          <c:cat>
            <c:strRef>
              <c:f>'PZs (2)'!$M$4:$O$4</c:f>
              <c:strCache>
                <c:ptCount val="3"/>
                <c:pt idx="0">
                  <c:v>PFOS
</c:v>
                </c:pt>
                <c:pt idx="1">
                  <c:v>PFOA
</c:v>
                </c:pt>
                <c:pt idx="2">
                  <c:v>PFBA
</c:v>
                </c:pt>
              </c:strCache>
            </c:strRef>
          </c:cat>
          <c:val>
            <c:numRef>
              <c:f>'PZs (2)'!$M$68:$O$68</c:f>
              <c:numCache>
                <c:formatCode>General</c:formatCode>
                <c:ptCount val="3"/>
                <c:pt idx="0">
                  <c:v>2.6599999999999999E-2</c:v>
                </c:pt>
                <c:pt idx="1">
                  <c:v>1.8599999999999998E-2</c:v>
                </c:pt>
                <c:pt idx="2">
                  <c:v>0.115</c:v>
                </c:pt>
              </c:numCache>
            </c:numRef>
          </c:val>
          <c:extLst>
            <c:ext xmlns:c16="http://schemas.microsoft.com/office/drawing/2014/chart" uri="{C3380CC4-5D6E-409C-BE32-E72D297353CC}">
              <c16:uniqueId val="{00000006-2772-4819-AECA-C8610AE49FA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188775 Quat 12/10/13</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D97B-46AF-A788-69D2B3CF5573}"/>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D97B-46AF-A788-69D2B3CF5573}"/>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D97B-46AF-A788-69D2B3CF5573}"/>
              </c:ext>
            </c:extLst>
          </c:dPt>
          <c:cat>
            <c:strRef>
              <c:f>'Source Pies'!$J$60:$J$62</c:f>
              <c:strCache>
                <c:ptCount val="3"/>
                <c:pt idx="0">
                  <c:v>PFOS</c:v>
                </c:pt>
                <c:pt idx="1">
                  <c:v>PFOA</c:v>
                </c:pt>
                <c:pt idx="2">
                  <c:v>PFBA</c:v>
                </c:pt>
              </c:strCache>
            </c:strRef>
          </c:cat>
          <c:val>
            <c:numRef>
              <c:f>'Source Pies'!$L$60:$L$62</c:f>
              <c:numCache>
                <c:formatCode>General</c:formatCode>
                <c:ptCount val="3"/>
                <c:pt idx="0">
                  <c:v>8.9999999999999993E-3</c:v>
                </c:pt>
                <c:pt idx="1">
                  <c:v>6.4000000000000001E-2</c:v>
                </c:pt>
                <c:pt idx="2">
                  <c:v>0.69</c:v>
                </c:pt>
              </c:numCache>
            </c:numRef>
          </c:val>
          <c:extLst>
            <c:ext xmlns:c16="http://schemas.microsoft.com/office/drawing/2014/chart" uri="{C3380CC4-5D6E-409C-BE32-E72D297353CC}">
              <c16:uniqueId val="{00000006-D97B-46AF-A788-69D2B3CF557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r>
              <a:rPr lang="en-US">
                <a:solidFill>
                  <a:prstClr val="black">
                    <a:lumMod val="65000"/>
                    <a:lumOff val="35000"/>
                    <a:alpha val="0"/>
                  </a:prstClr>
                </a:solidFill>
              </a:rPr>
              <a:t>PZJS</a:t>
            </a:r>
          </a:p>
        </c:rich>
      </c:tx>
      <c:overlay val="0"/>
      <c:spPr>
        <a:noFill/>
        <a:ln>
          <a:noFill/>
        </a:ln>
        <a:effectLst/>
      </c:spPr>
      <c:txPr>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endParaRPr lang="en-US"/>
        </a:p>
      </c:txPr>
    </c:title>
    <c:autoTitleDeleted val="0"/>
    <c:plotArea>
      <c:layout/>
      <c:pieChart>
        <c:varyColors val="1"/>
        <c:ser>
          <c:idx val="2"/>
          <c:order val="0"/>
          <c:tx>
            <c:strRef>
              <c:f>'PZs (2)'!$C$77</c:f>
              <c:strCache>
                <c:ptCount val="1"/>
                <c:pt idx="0">
                  <c:v>PZJS-GW-15-25-01-041421</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C89-4B84-B535-976A05E31D52}"/>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C89-4B84-B535-976A05E31D52}"/>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BC89-4B84-B535-976A05E31D52}"/>
              </c:ext>
            </c:extLst>
          </c:dPt>
          <c:cat>
            <c:strRef>
              <c:f>'PZs (2)'!$M$4:$O$4</c:f>
              <c:strCache>
                <c:ptCount val="3"/>
                <c:pt idx="0">
                  <c:v>PFOS
</c:v>
                </c:pt>
                <c:pt idx="1">
                  <c:v>PFOA
</c:v>
                </c:pt>
                <c:pt idx="2">
                  <c:v>PFBA
</c:v>
                </c:pt>
              </c:strCache>
            </c:strRef>
          </c:cat>
          <c:val>
            <c:numRef>
              <c:f>'PZs (2)'!$M$77:$O$77</c:f>
              <c:numCache>
                <c:formatCode>General</c:formatCode>
                <c:ptCount val="3"/>
                <c:pt idx="0">
                  <c:v>3.9800000000000002E-4</c:v>
                </c:pt>
                <c:pt idx="1">
                  <c:v>1.0399999999999999E-3</c:v>
                </c:pt>
                <c:pt idx="2">
                  <c:v>8.14E-2</c:v>
                </c:pt>
              </c:numCache>
            </c:numRef>
          </c:val>
          <c:extLst>
            <c:ext xmlns:c16="http://schemas.microsoft.com/office/drawing/2014/chart" uri="{C3380CC4-5D6E-409C-BE32-E72D297353CC}">
              <c16:uniqueId val="{00000006-BC89-4B84-B535-976A05E31D5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r>
              <a:rPr lang="en-US">
                <a:solidFill>
                  <a:prstClr val="black">
                    <a:lumMod val="65000"/>
                    <a:lumOff val="35000"/>
                    <a:alpha val="0"/>
                  </a:prstClr>
                </a:solidFill>
              </a:rPr>
              <a:t>PZJD</a:t>
            </a:r>
          </a:p>
        </c:rich>
      </c:tx>
      <c:overlay val="0"/>
      <c:spPr>
        <a:noFill/>
        <a:ln>
          <a:noFill/>
        </a:ln>
        <a:effectLst/>
      </c:spPr>
      <c:txPr>
        <a:bodyPr rot="0" spcFirstLastPara="1" vertOverflow="ellipsis" vert="horz" wrap="square" anchor="ctr" anchorCtr="1"/>
        <a:lstStyle/>
        <a:p>
          <a:pPr>
            <a:defRPr sz="1600" b="1" i="0" u="none" strike="noStrike" kern="1200" baseline="0">
              <a:solidFill>
                <a:prstClr val="black">
                  <a:lumMod val="65000"/>
                  <a:lumOff val="35000"/>
                  <a:alpha val="0"/>
                </a:prstClr>
              </a:solidFill>
              <a:latin typeface="+mn-lt"/>
              <a:ea typeface="+mn-ea"/>
              <a:cs typeface="+mn-cs"/>
            </a:defRPr>
          </a:pPr>
          <a:endParaRPr lang="en-US"/>
        </a:p>
      </c:txPr>
    </c:title>
    <c:autoTitleDeleted val="0"/>
    <c:plotArea>
      <c:layout/>
      <c:pieChart>
        <c:varyColors val="1"/>
        <c:ser>
          <c:idx val="2"/>
          <c:order val="0"/>
          <c:tx>
            <c:strRef>
              <c:f>'PZs (2)'!$C$74</c:f>
              <c:strCache>
                <c:ptCount val="1"/>
                <c:pt idx="0">
                  <c:v>PZJD-GW-30-35-01-041421</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9E16-4344-A5FF-2778BCAB28E4}"/>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9E16-4344-A5FF-2778BCAB28E4}"/>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9E16-4344-A5FF-2778BCAB28E4}"/>
              </c:ext>
            </c:extLst>
          </c:dPt>
          <c:cat>
            <c:strRef>
              <c:f>'PZs (2)'!$M$4:$O$4</c:f>
              <c:strCache>
                <c:ptCount val="3"/>
                <c:pt idx="0">
                  <c:v>PFOS
</c:v>
                </c:pt>
                <c:pt idx="1">
                  <c:v>PFOA
</c:v>
                </c:pt>
                <c:pt idx="2">
                  <c:v>PFBA
</c:v>
                </c:pt>
              </c:strCache>
            </c:strRef>
          </c:cat>
          <c:val>
            <c:numRef>
              <c:f>'PZs (2)'!$M$74:$O$74</c:f>
              <c:numCache>
                <c:formatCode>General</c:formatCode>
                <c:ptCount val="3"/>
                <c:pt idx="0">
                  <c:v>6.3599999999999996E-4</c:v>
                </c:pt>
                <c:pt idx="1">
                  <c:v>6.1600000000000001E-4</c:v>
                </c:pt>
                <c:pt idx="2">
                  <c:v>0.16700000000000001</c:v>
                </c:pt>
              </c:numCache>
            </c:numRef>
          </c:val>
          <c:extLst>
            <c:ext xmlns:c16="http://schemas.microsoft.com/office/drawing/2014/chart" uri="{C3380CC4-5D6E-409C-BE32-E72D297353CC}">
              <c16:uniqueId val="{00000006-9E16-4344-A5FF-2778BCAB28E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CDAA-4D51-8329-6D608889FF7A}"/>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CDAA-4D51-8329-6D608889FF7A}"/>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CDAA-4D51-8329-6D608889FF7A}"/>
              </c:ext>
            </c:extLst>
          </c:dPt>
          <c:val>
            <c:numRef>
              <c:f>Sheet1!$F$6:$H$6</c:f>
              <c:numCache>
                <c:formatCode>General</c:formatCode>
                <c:ptCount val="3"/>
                <c:pt idx="0">
                  <c:v>0.13200000000000001</c:v>
                </c:pt>
                <c:pt idx="1">
                  <c:v>0.11899999999999999</c:v>
                </c:pt>
                <c:pt idx="2">
                  <c:v>0.247</c:v>
                </c:pt>
              </c:numCache>
            </c:numRef>
          </c:val>
          <c:extLst>
            <c:ext xmlns:c16="http://schemas.microsoft.com/office/drawing/2014/chart" uri="{C3380CC4-5D6E-409C-BE32-E72D297353CC}">
              <c16:uniqueId val="{00000006-CDAA-4D51-8329-6D608889FF7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28575">
      <a:solidFill>
        <a:srgbClr val="00B0F0"/>
      </a:solidFill>
    </a:ln>
    <a:effectLst>
      <a:glow rad="63500">
        <a:sysClr val="window" lastClr="FFFFFF"/>
      </a:glow>
    </a:effectLst>
  </c:spPr>
  <c:txPr>
    <a:bodyPr/>
    <a:lstStyle/>
    <a:p>
      <a:pPr>
        <a:defRPr/>
      </a:pPr>
      <a:endParaRPr lang="en-US"/>
    </a:p>
  </c:txPr>
  <c:externalData r:id="rId4">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US" sz="1000"/>
              <a:t>PFOS in Shakopee</a:t>
            </a:r>
            <a:r>
              <a:rPr lang="en-US" sz="1000" baseline="0"/>
              <a:t> Aquifer: October-December 2020</a:t>
            </a:r>
            <a:endParaRPr lang="en-US" sz="1000"/>
          </a:p>
        </c:rich>
      </c:tx>
      <c:layout>
        <c:manualLayout>
          <c:xMode val="edge"/>
          <c:yMode val="edge"/>
          <c:x val="0.12451340620232694"/>
          <c:y val="5.3374979826779278E-3"/>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ED7D31"/>
            </a:solidFill>
            <a:ln>
              <a:noFill/>
            </a:ln>
            <a:effectLst/>
          </c:spPr>
          <c:invertIfNegative val="0"/>
          <c:cat>
            <c:strRef>
              <c:f>'Graphs (PDC)'!$A$24:$A$67</c:f>
              <c:strCache>
                <c:ptCount val="8"/>
                <c:pt idx="0">
                  <c:v>MW01A</c:v>
                </c:pt>
                <c:pt idx="1">
                  <c:v>MW14A</c:v>
                </c:pt>
                <c:pt idx="2">
                  <c:v>MW03B</c:v>
                </c:pt>
                <c:pt idx="3">
                  <c:v>MW04A</c:v>
                </c:pt>
                <c:pt idx="4">
                  <c:v>MW05B</c:v>
                </c:pt>
                <c:pt idx="5">
                  <c:v>MW06B</c:v>
                </c:pt>
                <c:pt idx="6">
                  <c:v>MW09A</c:v>
                </c:pt>
                <c:pt idx="7">
                  <c:v>MW12A</c:v>
                </c:pt>
              </c:strCache>
            </c:strRef>
          </c:cat>
          <c:val>
            <c:numRef>
              <c:f>'Graphs (PDC)'!$M$24:$M$66</c:f>
              <c:numCache>
                <c:formatCode>General</c:formatCode>
                <c:ptCount val="8"/>
                <c:pt idx="0">
                  <c:v>0.43</c:v>
                </c:pt>
                <c:pt idx="1">
                  <c:v>0.11</c:v>
                </c:pt>
                <c:pt idx="2">
                  <c:v>0.78</c:v>
                </c:pt>
                <c:pt idx="3">
                  <c:v>0.14000000000000001</c:v>
                </c:pt>
                <c:pt idx="4">
                  <c:v>0.08</c:v>
                </c:pt>
                <c:pt idx="5">
                  <c:v>9.8999999999999999E-4</c:v>
                </c:pt>
                <c:pt idx="6">
                  <c:v>0.11</c:v>
                </c:pt>
                <c:pt idx="7">
                  <c:v>1.2999999999999999E-2</c:v>
                </c:pt>
              </c:numCache>
            </c:numRef>
          </c:val>
          <c:extLst>
            <c:ext xmlns:c16="http://schemas.microsoft.com/office/drawing/2014/chart" uri="{C3380CC4-5D6E-409C-BE32-E72D297353CC}">
              <c16:uniqueId val="{00000000-F648-4F41-8CDE-95C0DD04C107}"/>
            </c:ext>
          </c:extLst>
        </c:ser>
        <c:dLbls>
          <c:showLegendKey val="0"/>
          <c:showVal val="0"/>
          <c:showCatName val="0"/>
          <c:showSerName val="0"/>
          <c:showPercent val="0"/>
          <c:showBubbleSize val="0"/>
        </c:dLbls>
        <c:gapWidth val="34"/>
        <c:overlap val="-27"/>
        <c:axId val="682691048"/>
        <c:axId val="682692032"/>
        <c:extLst/>
      </c:barChart>
      <c:catAx>
        <c:axId val="68269104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Beta</a:t>
                </a:r>
                <a:r>
                  <a:rPr lang="en-US" baseline="0" dirty="0"/>
                  <a:t> Site Locations: West to East</a:t>
                </a:r>
                <a:endParaRPr lang="en-US" dirty="0"/>
              </a:p>
            </c:rich>
          </c:tx>
          <c:layout>
            <c:manualLayout>
              <c:xMode val="edge"/>
              <c:yMode val="edge"/>
              <c:x val="0.26684216831061269"/>
              <c:y val="0.8120931733821078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5875" cap="flat" cmpd="sng" algn="ctr">
            <a:solidFill>
              <a:schemeClr val="bg2">
                <a:lumMod val="50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alpha val="0"/>
                  </a:schemeClr>
                </a:solidFill>
                <a:latin typeface="+mn-lt"/>
                <a:ea typeface="+mn-ea"/>
                <a:cs typeface="+mn-cs"/>
              </a:defRPr>
            </a:pPr>
            <a:endParaRPr lang="en-US"/>
          </a:p>
        </c:txPr>
        <c:crossAx val="682692032"/>
        <c:crosses val="autoZero"/>
        <c:auto val="1"/>
        <c:lblAlgn val="ctr"/>
        <c:lblOffset val="100"/>
        <c:noMultiLvlLbl val="0"/>
      </c:catAx>
      <c:valAx>
        <c:axId val="68269203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PFOS (ppb)</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a:solidFill>
              <a:schemeClr val="bg2">
                <a:lumMod val="50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26910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r>
              <a:rPr lang="en-US" sz="1100" b="1" dirty="0"/>
              <a:t>PFAS Depth Profile BS3: Surface</a:t>
            </a:r>
            <a:r>
              <a:rPr lang="en-US" sz="1100" b="1" baseline="0" dirty="0"/>
              <a:t> to Bedrock</a:t>
            </a:r>
          </a:p>
          <a:p>
            <a:pPr>
              <a:defRPr sz="1100" b="1"/>
            </a:pPr>
            <a:r>
              <a:rPr lang="en-US" sz="1100" b="1" baseline="0" dirty="0"/>
              <a:t>April 2021</a:t>
            </a:r>
            <a:endParaRPr lang="en-US" sz="1100" b="1" dirty="0"/>
          </a:p>
        </c:rich>
      </c:tx>
      <c:layout>
        <c:manualLayout>
          <c:xMode val="edge"/>
          <c:yMode val="edge"/>
          <c:x val="0.20779458863113059"/>
          <c:y val="5.4802316903160384E-2"/>
        </c:manualLayout>
      </c:layout>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v>PFOS</c:v>
          </c:tx>
          <c:spPr>
            <a:solidFill>
              <a:srgbClr val="ED7D31"/>
            </a:solidFill>
            <a:ln>
              <a:solidFill>
                <a:srgbClr val="ED7D31"/>
              </a:solidFill>
            </a:ln>
            <a:effectLst/>
          </c:spPr>
          <c:invertIfNegative val="0"/>
          <c:cat>
            <c:strRef>
              <c:f>'Graphs (BS3'!$C$6:$C$9</c:f>
              <c:strCache>
                <c:ptCount val="4"/>
                <c:pt idx="0">
                  <c:v>Shakopee</c:v>
                </c:pt>
                <c:pt idx="1">
                  <c:v>Deep Quaternary</c:v>
                </c:pt>
                <c:pt idx="2">
                  <c:v>Shallow Quaternary</c:v>
                </c:pt>
                <c:pt idx="3">
                  <c:v>Surface</c:v>
                </c:pt>
              </c:strCache>
            </c:strRef>
          </c:cat>
          <c:val>
            <c:numRef>
              <c:f>'Graphs (BS3'!$M$10:$M$13</c:f>
              <c:numCache>
                <c:formatCode>General</c:formatCode>
                <c:ptCount val="4"/>
                <c:pt idx="0">
                  <c:v>0.68700000000000006</c:v>
                </c:pt>
                <c:pt idx="1">
                  <c:v>3.3E-3</c:v>
                </c:pt>
                <c:pt idx="2">
                  <c:v>0</c:v>
                </c:pt>
                <c:pt idx="3">
                  <c:v>0.26900000000000002</c:v>
                </c:pt>
              </c:numCache>
            </c:numRef>
          </c:val>
          <c:extLst>
            <c:ext xmlns:c16="http://schemas.microsoft.com/office/drawing/2014/chart" uri="{C3380CC4-5D6E-409C-BE32-E72D297353CC}">
              <c16:uniqueId val="{00000000-8F44-4159-B37E-37D305813BBF}"/>
            </c:ext>
          </c:extLst>
        </c:ser>
        <c:ser>
          <c:idx val="1"/>
          <c:order val="1"/>
          <c:tx>
            <c:v>PFOA</c:v>
          </c:tx>
          <c:spPr>
            <a:solidFill>
              <a:srgbClr val="FF0000"/>
            </a:solidFill>
            <a:ln>
              <a:solidFill>
                <a:srgbClr val="FF0000"/>
              </a:solidFill>
            </a:ln>
            <a:effectLst/>
          </c:spPr>
          <c:invertIfNegative val="0"/>
          <c:cat>
            <c:strRef>
              <c:f>'Graphs (BS3'!$C$6:$C$9</c:f>
              <c:strCache>
                <c:ptCount val="4"/>
                <c:pt idx="0">
                  <c:v>Shakopee</c:v>
                </c:pt>
                <c:pt idx="1">
                  <c:v>Deep Quaternary</c:v>
                </c:pt>
                <c:pt idx="2">
                  <c:v>Shallow Quaternary</c:v>
                </c:pt>
                <c:pt idx="3">
                  <c:v>Surface</c:v>
                </c:pt>
              </c:strCache>
            </c:strRef>
          </c:cat>
          <c:val>
            <c:numRef>
              <c:f>'Graphs (BS3'!$J$10:$J$13</c:f>
              <c:numCache>
                <c:formatCode>General</c:formatCode>
                <c:ptCount val="4"/>
                <c:pt idx="0">
                  <c:v>0.56299999999999994</c:v>
                </c:pt>
                <c:pt idx="1">
                  <c:v>7.62E-3</c:v>
                </c:pt>
                <c:pt idx="2">
                  <c:v>1.3899999999999999E-2</c:v>
                </c:pt>
                <c:pt idx="3">
                  <c:v>8.4099999999999994E-2</c:v>
                </c:pt>
              </c:numCache>
            </c:numRef>
          </c:val>
          <c:extLst>
            <c:ext xmlns:c16="http://schemas.microsoft.com/office/drawing/2014/chart" uri="{C3380CC4-5D6E-409C-BE32-E72D297353CC}">
              <c16:uniqueId val="{00000001-8F44-4159-B37E-37D305813BBF}"/>
            </c:ext>
          </c:extLst>
        </c:ser>
        <c:ser>
          <c:idx val="2"/>
          <c:order val="2"/>
          <c:tx>
            <c:v>PFBA</c:v>
          </c:tx>
          <c:spPr>
            <a:solidFill>
              <a:srgbClr val="70AD47"/>
            </a:solidFill>
            <a:ln>
              <a:solidFill>
                <a:srgbClr val="70AD47"/>
              </a:solidFill>
            </a:ln>
            <a:effectLst/>
          </c:spPr>
          <c:invertIfNegative val="0"/>
          <c:cat>
            <c:strRef>
              <c:f>'Graphs (BS3'!$C$6:$C$9</c:f>
              <c:strCache>
                <c:ptCount val="4"/>
                <c:pt idx="0">
                  <c:v>Shakopee</c:v>
                </c:pt>
                <c:pt idx="1">
                  <c:v>Deep Quaternary</c:v>
                </c:pt>
                <c:pt idx="2">
                  <c:v>Shallow Quaternary</c:v>
                </c:pt>
                <c:pt idx="3">
                  <c:v>Surface</c:v>
                </c:pt>
              </c:strCache>
              <c:extLst xmlns:c15="http://schemas.microsoft.com/office/drawing/2012/chart"/>
            </c:strRef>
          </c:cat>
          <c:val>
            <c:numRef>
              <c:f>'Graphs (BS3'!$I$10:$I$13</c:f>
              <c:numCache>
                <c:formatCode>General</c:formatCode>
                <c:ptCount val="4"/>
                <c:pt idx="0">
                  <c:v>1.7</c:v>
                </c:pt>
                <c:pt idx="1">
                  <c:v>0.13800000000000001</c:v>
                </c:pt>
                <c:pt idx="2">
                  <c:v>0.29599999999999999</c:v>
                </c:pt>
                <c:pt idx="3">
                  <c:v>6.25E-2</c:v>
                </c:pt>
              </c:numCache>
              <c:extLst xmlns:c15="http://schemas.microsoft.com/office/drawing/2012/chart"/>
            </c:numRef>
          </c:val>
          <c:extLst>
            <c:ext xmlns:c16="http://schemas.microsoft.com/office/drawing/2014/chart" uri="{C3380CC4-5D6E-409C-BE32-E72D297353CC}">
              <c16:uniqueId val="{00000002-8F44-4159-B37E-37D305813BBF}"/>
            </c:ext>
          </c:extLst>
        </c:ser>
        <c:dLbls>
          <c:showLegendKey val="0"/>
          <c:showVal val="0"/>
          <c:showCatName val="0"/>
          <c:showSerName val="0"/>
          <c:showPercent val="0"/>
          <c:showBubbleSize val="0"/>
        </c:dLbls>
        <c:gapWidth val="28"/>
        <c:axId val="682691048"/>
        <c:axId val="682692032"/>
        <c:extLst/>
      </c:barChart>
      <c:catAx>
        <c:axId val="682691048"/>
        <c:scaling>
          <c:orientation val="minMax"/>
        </c:scaling>
        <c:delete val="0"/>
        <c:axPos val="l"/>
        <c:numFmt formatCode="General" sourceLinked="1"/>
        <c:majorTickMark val="none"/>
        <c:minorTickMark val="none"/>
        <c:tickLblPos val="nextTo"/>
        <c:spPr>
          <a:noFill/>
          <a:ln w="9525" cap="flat" cmpd="sng" algn="ctr">
            <a:solidFill>
              <a:schemeClr val="bg2">
                <a:lumMod val="50000"/>
              </a:schemeClr>
            </a:solidFill>
            <a:round/>
          </a:ln>
          <a:effectLst/>
        </c:spPr>
        <c:txPr>
          <a:bodyPr rot="0" spcFirstLastPara="1" vertOverflow="ellipsis" wrap="square" anchor="ctr" anchorCtr="1"/>
          <a:lstStyle/>
          <a:p>
            <a:pPr>
              <a:defRPr sz="300" b="0" i="0" u="none" strike="noStrike" kern="1200" baseline="0">
                <a:solidFill>
                  <a:schemeClr val="bg1"/>
                </a:solidFill>
                <a:latin typeface="+mn-lt"/>
                <a:ea typeface="+mn-ea"/>
                <a:cs typeface="+mn-cs"/>
              </a:defRPr>
            </a:pPr>
            <a:endParaRPr lang="en-US"/>
          </a:p>
        </c:txPr>
        <c:crossAx val="682692032"/>
        <c:crossesAt val="1.0000000000000002E-3"/>
        <c:auto val="1"/>
        <c:lblAlgn val="ctr"/>
        <c:lblOffset val="100"/>
        <c:noMultiLvlLbl val="0"/>
      </c:catAx>
      <c:valAx>
        <c:axId val="682692032"/>
        <c:scaling>
          <c:orientation val="minMax"/>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r>
                  <a:rPr lang="en-US" sz="1050" b="1" dirty="0"/>
                  <a:t>PFAS (ppb)</a:t>
                </a:r>
              </a:p>
            </c:rich>
          </c:tx>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3175">
            <a:solidFill>
              <a:schemeClr val="bg2">
                <a:lumMod val="50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26910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'Graphs (BS3'!$C$10</c:f>
              <c:strCache>
                <c:ptCount val="1"/>
                <c:pt idx="0">
                  <c:v>Shakopee</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F416-46E6-9717-A202622CA2D9}"/>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F416-46E6-9717-A202622CA2D9}"/>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F416-46E6-9717-A202622CA2D9}"/>
              </c:ext>
            </c:extLst>
          </c:dPt>
          <c:cat>
            <c:strRef>
              <c:f>'Graphs (BS3'!$M$1:$O$1</c:f>
              <c:strCache>
                <c:ptCount val="3"/>
                <c:pt idx="0">
                  <c:v>PFOS
(µg/L)</c:v>
                </c:pt>
                <c:pt idx="1">
                  <c:v>PFOA
(µg/L)</c:v>
                </c:pt>
                <c:pt idx="2">
                  <c:v>PFBA
(µg/L)</c:v>
                </c:pt>
              </c:strCache>
            </c:strRef>
          </c:cat>
          <c:val>
            <c:numRef>
              <c:f>'Graphs (BS3'!$M$10:$O$10</c:f>
              <c:numCache>
                <c:formatCode>General</c:formatCode>
                <c:ptCount val="3"/>
                <c:pt idx="0">
                  <c:v>0.68700000000000006</c:v>
                </c:pt>
                <c:pt idx="1">
                  <c:v>0.56299999999999994</c:v>
                </c:pt>
                <c:pt idx="2">
                  <c:v>1.7</c:v>
                </c:pt>
              </c:numCache>
            </c:numRef>
          </c:val>
          <c:extLst>
            <c:ext xmlns:c16="http://schemas.microsoft.com/office/drawing/2014/chart" uri="{C3380CC4-5D6E-409C-BE32-E72D297353CC}">
              <c16:uniqueId val="{00000006-F416-46E6-9717-A202622CA2D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'Graphs (BS3'!$C$11</c:f>
              <c:strCache>
                <c:ptCount val="1"/>
                <c:pt idx="0">
                  <c:v>Deep Quat</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46F4-46B1-BABF-8032CD771E09}"/>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46F4-46B1-BABF-8032CD771E09}"/>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46F4-46B1-BABF-8032CD771E09}"/>
              </c:ext>
            </c:extLst>
          </c:dPt>
          <c:cat>
            <c:strRef>
              <c:f>'Graphs (BS3'!$M$1:$O$1</c:f>
              <c:strCache>
                <c:ptCount val="3"/>
                <c:pt idx="0">
                  <c:v>PFOS
(µg/L)</c:v>
                </c:pt>
                <c:pt idx="1">
                  <c:v>PFOA
(µg/L)</c:v>
                </c:pt>
                <c:pt idx="2">
                  <c:v>PFBA
(µg/L)</c:v>
                </c:pt>
              </c:strCache>
            </c:strRef>
          </c:cat>
          <c:val>
            <c:numRef>
              <c:f>'Graphs (BS3'!$M$11:$O$11</c:f>
              <c:numCache>
                <c:formatCode>General</c:formatCode>
                <c:ptCount val="3"/>
                <c:pt idx="0">
                  <c:v>3.3E-3</c:v>
                </c:pt>
                <c:pt idx="1">
                  <c:v>7.62E-3</c:v>
                </c:pt>
                <c:pt idx="2">
                  <c:v>0.13800000000000001</c:v>
                </c:pt>
              </c:numCache>
            </c:numRef>
          </c:val>
          <c:extLst>
            <c:ext xmlns:c16="http://schemas.microsoft.com/office/drawing/2014/chart" uri="{C3380CC4-5D6E-409C-BE32-E72D297353CC}">
              <c16:uniqueId val="{00000006-46F4-46B1-BABF-8032CD771E0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'Graphs (BS3'!$C$12</c:f>
              <c:strCache>
                <c:ptCount val="1"/>
                <c:pt idx="0">
                  <c:v>Shallow Quat</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4DED-4DF0-AEA3-8BBECA360199}"/>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4DED-4DF0-AEA3-8BBECA360199}"/>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4DED-4DF0-AEA3-8BBECA360199}"/>
              </c:ext>
            </c:extLst>
          </c:dPt>
          <c:cat>
            <c:strRef>
              <c:f>'Graphs (BS3'!$M$1:$O$1</c:f>
              <c:strCache>
                <c:ptCount val="3"/>
                <c:pt idx="0">
                  <c:v>PFOS
(µg/L)</c:v>
                </c:pt>
                <c:pt idx="1">
                  <c:v>PFOA
(µg/L)</c:v>
                </c:pt>
                <c:pt idx="2">
                  <c:v>PFBA
(µg/L)</c:v>
                </c:pt>
              </c:strCache>
            </c:strRef>
          </c:cat>
          <c:val>
            <c:numRef>
              <c:f>'Graphs (BS3'!$M$12:$O$12</c:f>
              <c:numCache>
                <c:formatCode>General</c:formatCode>
                <c:ptCount val="3"/>
                <c:pt idx="0">
                  <c:v>0</c:v>
                </c:pt>
                <c:pt idx="1">
                  <c:v>1.3899999999999999E-2</c:v>
                </c:pt>
                <c:pt idx="2">
                  <c:v>0.29599999999999999</c:v>
                </c:pt>
              </c:numCache>
            </c:numRef>
          </c:val>
          <c:extLst>
            <c:ext xmlns:c16="http://schemas.microsoft.com/office/drawing/2014/chart" uri="{C3380CC4-5D6E-409C-BE32-E72D297353CC}">
              <c16:uniqueId val="{00000006-4DED-4DF0-AEA3-8BBECA3601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'Graphs (BS3'!$C$13</c:f>
              <c:strCache>
                <c:ptCount val="1"/>
                <c:pt idx="0">
                  <c:v>Surface</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C2A2-43D9-BA2B-138F1049E7A9}"/>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C2A2-43D9-BA2B-138F1049E7A9}"/>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C2A2-43D9-BA2B-138F1049E7A9}"/>
              </c:ext>
            </c:extLst>
          </c:dPt>
          <c:cat>
            <c:strRef>
              <c:f>'Graphs (BS3'!$M$1:$O$1</c:f>
              <c:strCache>
                <c:ptCount val="3"/>
                <c:pt idx="0">
                  <c:v>PFOS
(µg/L)</c:v>
                </c:pt>
                <c:pt idx="1">
                  <c:v>PFOA
(µg/L)</c:v>
                </c:pt>
                <c:pt idx="2">
                  <c:v>PFBA
(µg/L)</c:v>
                </c:pt>
              </c:strCache>
            </c:strRef>
          </c:cat>
          <c:val>
            <c:numRef>
              <c:f>'Graphs (BS3'!$M$13:$O$13</c:f>
              <c:numCache>
                <c:formatCode>General</c:formatCode>
                <c:ptCount val="3"/>
                <c:pt idx="0">
                  <c:v>0.26900000000000002</c:v>
                </c:pt>
                <c:pt idx="1">
                  <c:v>8.4099999999999994E-2</c:v>
                </c:pt>
                <c:pt idx="2">
                  <c:v>6.25E-2</c:v>
                </c:pt>
              </c:numCache>
            </c:numRef>
          </c:val>
          <c:extLst>
            <c:ext xmlns:c16="http://schemas.microsoft.com/office/drawing/2014/chart" uri="{C3380CC4-5D6E-409C-BE32-E72D297353CC}">
              <c16:uniqueId val="{00000006-C2A2-43D9-BA2B-138F1049E7A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PFOS Impacts in Jordan</a:t>
            </a:r>
            <a:r>
              <a:rPr lang="en-US" baseline="0"/>
              <a:t> Aquifer: July 2021</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FF7302"/>
            </a:solidFill>
            <a:ln>
              <a:solidFill>
                <a:srgbClr val="FF7302"/>
              </a:solidFill>
            </a:ln>
            <a:effectLst/>
          </c:spPr>
          <c:invertIfNegative val="0"/>
          <c:cat>
            <c:strRef>
              <c:f>'Graphs (J)'!$A$101:$A$324</c:f>
              <c:strCache>
                <c:ptCount val="8"/>
                <c:pt idx="0">
                  <c:v>BS1</c:v>
                </c:pt>
                <c:pt idx="1">
                  <c:v>BS14</c:v>
                </c:pt>
                <c:pt idx="2">
                  <c:v>BS2</c:v>
                </c:pt>
                <c:pt idx="3">
                  <c:v>BS17</c:v>
                </c:pt>
                <c:pt idx="4">
                  <c:v>BS3</c:v>
                </c:pt>
                <c:pt idx="5">
                  <c:v>BS13</c:v>
                </c:pt>
                <c:pt idx="6">
                  <c:v>BS5</c:v>
                </c:pt>
                <c:pt idx="7">
                  <c:v>BS6</c:v>
                </c:pt>
              </c:strCache>
              <c:extLst/>
            </c:strRef>
          </c:cat>
          <c:val>
            <c:numRef>
              <c:f>'Graphs (J)'!$H$103:$H$114</c:f>
              <c:numCache>
                <c:formatCode>General</c:formatCode>
                <c:ptCount val="8"/>
                <c:pt idx="0">
                  <c:v>5.3699999999999998E-3</c:v>
                </c:pt>
                <c:pt idx="1">
                  <c:v>0.34699999999999998</c:v>
                </c:pt>
                <c:pt idx="2">
                  <c:v>2.5799999999999998E-3</c:v>
                </c:pt>
                <c:pt idx="3">
                  <c:v>8.77E-3</c:v>
                </c:pt>
                <c:pt idx="4">
                  <c:v>0.27700000000000002</c:v>
                </c:pt>
                <c:pt idx="5">
                  <c:v>6.5199999999999994E-2</c:v>
                </c:pt>
                <c:pt idx="6">
                  <c:v>7.3099999999999997E-3</c:v>
                </c:pt>
                <c:pt idx="7">
                  <c:v>1.1199999999999999E-3</c:v>
                </c:pt>
              </c:numCache>
              <c:extLst/>
            </c:numRef>
          </c:val>
          <c:extLst>
            <c:ext xmlns:c16="http://schemas.microsoft.com/office/drawing/2014/chart" uri="{C3380CC4-5D6E-409C-BE32-E72D297353CC}">
              <c16:uniqueId val="{00000000-1C58-4317-B810-A3B66F239FA1}"/>
            </c:ext>
          </c:extLst>
        </c:ser>
        <c:dLbls>
          <c:showLegendKey val="0"/>
          <c:showVal val="0"/>
          <c:showCatName val="0"/>
          <c:showSerName val="0"/>
          <c:showPercent val="0"/>
          <c:showBubbleSize val="0"/>
        </c:dLbls>
        <c:gapWidth val="219"/>
        <c:overlap val="-27"/>
        <c:axId val="682691048"/>
        <c:axId val="682692032"/>
        <c:extLst>
          <c:ext xmlns:c15="http://schemas.microsoft.com/office/drawing/2012/chart" uri="{02D57815-91ED-43cb-92C2-25804820EDAC}">
            <c15:filteredBarSeries>
              <c15:ser>
                <c:idx val="1"/>
                <c:order val="1"/>
                <c:tx>
                  <c:v>PFOA</c:v>
                </c:tx>
                <c:spPr>
                  <a:solidFill>
                    <a:schemeClr val="accent2"/>
                  </a:solidFill>
                  <a:ln>
                    <a:noFill/>
                  </a:ln>
                  <a:effectLst/>
                </c:spPr>
                <c:invertIfNegative val="0"/>
                <c:cat>
                  <c:strRef>
                    <c:extLst>
                      <c:ext uri="{02D57815-91ED-43cb-92C2-25804820EDAC}">
                        <c15:formulaRef>
                          <c15:sqref>'Graphs (J)'!$A$101:$A$324</c15:sqref>
                        </c15:formulaRef>
                      </c:ext>
                    </c:extLst>
                    <c:strCache>
                      <c:ptCount val="8"/>
                      <c:pt idx="0">
                        <c:v>BS1</c:v>
                      </c:pt>
                      <c:pt idx="1">
                        <c:v>BS14</c:v>
                      </c:pt>
                      <c:pt idx="2">
                        <c:v>BS2</c:v>
                      </c:pt>
                      <c:pt idx="3">
                        <c:v>BS17</c:v>
                      </c:pt>
                      <c:pt idx="4">
                        <c:v>BS3</c:v>
                      </c:pt>
                      <c:pt idx="5">
                        <c:v>BS13</c:v>
                      </c:pt>
                      <c:pt idx="6">
                        <c:v>BS5</c:v>
                      </c:pt>
                      <c:pt idx="7">
                        <c:v>BS6</c:v>
                      </c:pt>
                    </c:strCache>
                  </c:strRef>
                </c:cat>
                <c:val>
                  <c:numRef>
                    <c:extLst>
                      <c:ext uri="{02D57815-91ED-43cb-92C2-25804820EDAC}">
                        <c15:formulaRef>
                          <c15:sqref>'Graphs (J)'!$I$41:$I$48</c15:sqref>
                        </c15:formulaRef>
                      </c:ext>
                    </c:extLst>
                    <c:numCache>
                      <c:formatCode>General</c:formatCode>
                      <c:ptCount val="6"/>
                      <c:pt idx="0">
                        <c:v>0.31</c:v>
                      </c:pt>
                      <c:pt idx="1">
                        <c:v>0.33</c:v>
                      </c:pt>
                      <c:pt idx="2">
                        <c:v>0.32</c:v>
                      </c:pt>
                      <c:pt idx="3">
                        <c:v>9.7000000000000003E-3</c:v>
                      </c:pt>
                      <c:pt idx="4">
                        <c:v>0.17</c:v>
                      </c:pt>
                      <c:pt idx="5">
                        <c:v>2.2000000000000002</c:v>
                      </c:pt>
                    </c:numCache>
                  </c:numRef>
                </c:val>
                <c:extLst>
                  <c:ext xmlns:c16="http://schemas.microsoft.com/office/drawing/2014/chart" uri="{C3380CC4-5D6E-409C-BE32-E72D297353CC}">
                    <c16:uniqueId val="{00000001-1C58-4317-B810-A3B66F239FA1}"/>
                  </c:ext>
                </c:extLst>
              </c15:ser>
            </c15:filteredBarSeries>
            <c15:filteredBarSeries>
              <c15:ser>
                <c:idx val="2"/>
                <c:order val="2"/>
                <c:tx>
                  <c:v>PFBA</c:v>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'Graphs (J)'!$A$101:$A$324</c15:sqref>
                        </c15:formulaRef>
                      </c:ext>
                    </c:extLst>
                    <c:strCache>
                      <c:ptCount val="8"/>
                      <c:pt idx="0">
                        <c:v>BS1</c:v>
                      </c:pt>
                      <c:pt idx="1">
                        <c:v>BS14</c:v>
                      </c:pt>
                      <c:pt idx="2">
                        <c:v>BS2</c:v>
                      </c:pt>
                      <c:pt idx="3">
                        <c:v>BS17</c:v>
                      </c:pt>
                      <c:pt idx="4">
                        <c:v>BS3</c:v>
                      </c:pt>
                      <c:pt idx="5">
                        <c:v>BS13</c:v>
                      </c:pt>
                      <c:pt idx="6">
                        <c:v>BS5</c:v>
                      </c:pt>
                      <c:pt idx="7">
                        <c:v>BS6</c:v>
                      </c:pt>
                    </c:strCache>
                  </c:strRef>
                </c:cat>
                <c:val>
                  <c:numRef>
                    <c:extLst xmlns:c15="http://schemas.microsoft.com/office/drawing/2012/chart">
                      <c:ext xmlns:c15="http://schemas.microsoft.com/office/drawing/2012/chart" uri="{02D57815-91ED-43cb-92C2-25804820EDAC}">
                        <c15:formulaRef>
                          <c15:sqref>'Graphs (J)'!$J$41:$J$48</c15:sqref>
                        </c15:formulaRef>
                      </c:ext>
                    </c:extLst>
                    <c:numCache>
                      <c:formatCode>General</c:formatCode>
                      <c:ptCount val="6"/>
                      <c:pt idx="0">
                        <c:v>7.8E-2</c:v>
                      </c:pt>
                      <c:pt idx="1">
                        <c:v>7.2999999999999995E-2</c:v>
                      </c:pt>
                      <c:pt idx="2">
                        <c:v>7.0999999999999994E-2</c:v>
                      </c:pt>
                      <c:pt idx="3">
                        <c:v>1.4E-3</c:v>
                      </c:pt>
                      <c:pt idx="4">
                        <c:v>6.7999999999999996E-3</c:v>
                      </c:pt>
                      <c:pt idx="5">
                        <c:v>0.28000000000000003</c:v>
                      </c:pt>
                    </c:numCache>
                  </c:numRef>
                </c:val>
                <c:extLst xmlns:c15="http://schemas.microsoft.com/office/drawing/2012/chart">
                  <c:ext xmlns:c16="http://schemas.microsoft.com/office/drawing/2014/chart" uri="{C3380CC4-5D6E-409C-BE32-E72D297353CC}">
                    <c16:uniqueId val="{00000002-1C58-4317-B810-A3B66F239FA1}"/>
                  </c:ext>
                </c:extLst>
              </c15:ser>
            </c15:filteredBarSeries>
          </c:ext>
        </c:extLst>
      </c:barChart>
      <c:catAx>
        <c:axId val="682691048"/>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bg2">
                        <a:lumMod val="50000"/>
                      </a:schemeClr>
                    </a:solidFill>
                    <a:latin typeface="+mn-lt"/>
                    <a:ea typeface="+mn-ea"/>
                    <a:cs typeface="+mn-cs"/>
                  </a:defRPr>
                </a:pPr>
                <a:r>
                  <a:rPr lang="en-US" sz="1200" b="1">
                    <a:solidFill>
                      <a:schemeClr val="bg2">
                        <a:lumMod val="50000"/>
                      </a:schemeClr>
                    </a:solidFill>
                  </a:rPr>
                  <a:t>Beta</a:t>
                </a:r>
                <a:r>
                  <a:rPr lang="en-US" sz="1200" b="1" baseline="0">
                    <a:solidFill>
                      <a:schemeClr val="bg2">
                        <a:lumMod val="50000"/>
                      </a:schemeClr>
                    </a:solidFill>
                  </a:rPr>
                  <a:t> Site Locations</a:t>
                </a:r>
                <a:endParaRPr lang="en-US" sz="1200" b="1">
                  <a:solidFill>
                    <a:schemeClr val="bg2">
                      <a:lumMod val="50000"/>
                    </a:schemeClr>
                  </a:solidFill>
                </a:endParaRPr>
              </a:p>
            </c:rich>
          </c:tx>
          <c:overlay val="0"/>
          <c:spPr>
            <a:noFill/>
            <a:ln>
              <a:noFill/>
            </a:ln>
            <a:effectLst/>
          </c:spPr>
          <c:txPr>
            <a:bodyPr rot="0" spcFirstLastPara="1" vertOverflow="ellipsis" vert="horz" wrap="square" anchor="ctr" anchorCtr="1"/>
            <a:lstStyle/>
            <a:p>
              <a:pPr>
                <a:defRPr sz="1200" b="1" i="0" u="none" strike="noStrike" kern="1200" baseline="0">
                  <a:solidFill>
                    <a:schemeClr val="bg2">
                      <a:lumMod val="50000"/>
                    </a:schemeClr>
                  </a:solidFill>
                  <a:latin typeface="+mn-lt"/>
                  <a:ea typeface="+mn-ea"/>
                  <a:cs typeface="+mn-cs"/>
                </a:defRPr>
              </a:pPr>
              <a:endParaRPr lang="en-US"/>
            </a:p>
          </c:txPr>
        </c:title>
        <c:numFmt formatCode="General" sourceLinked="1"/>
        <c:majorTickMark val="none"/>
        <c:minorTickMark val="none"/>
        <c:tickLblPos val="nextTo"/>
        <c:spPr>
          <a:noFill/>
          <a:ln w="15875" cap="flat" cmpd="sng" algn="ctr">
            <a:solidFill>
              <a:schemeClr val="bg2">
                <a:lumMod val="50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2692032"/>
        <c:crosses val="autoZero"/>
        <c:auto val="1"/>
        <c:lblAlgn val="ctr"/>
        <c:lblOffset val="100"/>
        <c:noMultiLvlLbl val="0"/>
      </c:catAx>
      <c:valAx>
        <c:axId val="68269203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PFOS (ppb)</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5875">
            <a:solidFill>
              <a:schemeClr val="bg2">
                <a:lumMod val="50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26910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5.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6.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7.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5.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6.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7.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8.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9.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5.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8.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6.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7.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8.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9.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0.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5.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6.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7.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8.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9.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0.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5.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6.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7.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90.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9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9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9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21-12-02T14:29:02.183" idx="3">
    <p:pos x="967" y="1473"/>
    <p:text>Should this be intermittent?</p:text>
    <p:extLst>
      <p:ext uri="{C676402C-5697-4E1C-873F-D02D1690AC5C}">
        <p15:threadingInfo xmlns:p15="http://schemas.microsoft.com/office/powerpoint/2012/main" timeZoneBias="360"/>
      </p:ext>
    </p:extLst>
  </p:cm>
  <p:cm authorId="2" dt="2021-12-06T12:18:19.017" idx="14">
    <p:pos x="967" y="1569"/>
    <p:text>We have previously categorized flow from ODS to IAWC as continuous.</p:text>
    <p:extLst>
      <p:ext uri="{C676402C-5697-4E1C-873F-D02D1690AC5C}">
        <p15:threadingInfo xmlns:p15="http://schemas.microsoft.com/office/powerpoint/2012/main" timeZoneBias="360">
          <p15:parentCm authorId="3" idx="3"/>
        </p15:threadingInfo>
      </p:ext>
    </p:extLst>
  </p:cm>
  <p:cm authorId="3" dt="2021-12-02T14:33:46.980" idx="4">
    <p:pos x="2261" y="1662"/>
    <p:text>This white/blue dashed line seems to represent what's being stated in the IAWC statement in the second narrative box - add a depiction in the legend.</p:text>
    <p:extLst>
      <p:ext uri="{C676402C-5697-4E1C-873F-D02D1690AC5C}">
        <p15:threadingInfo xmlns:p15="http://schemas.microsoft.com/office/powerpoint/2012/main" timeZoneBias="360"/>
      </p:ext>
    </p:extLst>
  </p:cm>
  <p:cm authorId="2" dt="2021-12-06T12:21:44.971" idx="15">
    <p:pos x="2261" y="1758"/>
    <p:text>**Could you please clarify this comment?</p:text>
    <p:extLst>
      <p:ext uri="{C676402C-5697-4E1C-873F-D02D1690AC5C}">
        <p15:threadingInfo xmlns:p15="http://schemas.microsoft.com/office/powerpoint/2012/main" timeZoneBias="360">
          <p15:parentCm authorId="3" idx="4"/>
        </p15:threadingInfo>
      </p:ext>
    </p:extLst>
  </p:cm>
</p:cmLst>
</file>

<file path=ppt/drawings/drawing1.xml><?xml version="1.0" encoding="utf-8"?>
<c:userShapes xmlns:c="http://schemas.openxmlformats.org/drawingml/2006/chart">
  <cdr:relSizeAnchor xmlns:cdr="http://schemas.openxmlformats.org/drawingml/2006/chartDrawing">
    <cdr:from>
      <cdr:x>0.02425</cdr:x>
      <cdr:y>0.01782</cdr:y>
    </cdr:from>
    <cdr:to>
      <cdr:x>0.98458</cdr:x>
      <cdr:y>0.90484</cdr:y>
    </cdr:to>
    <cdr:grpSp>
      <cdr:nvGrpSpPr>
        <cdr:cNvPr id="4" name="Group 3">
          <a:extLst xmlns:a="http://schemas.openxmlformats.org/drawingml/2006/main">
            <a:ext uri="{FF2B5EF4-FFF2-40B4-BE49-F238E27FC236}">
              <a16:creationId xmlns:a16="http://schemas.microsoft.com/office/drawing/2014/main" id="{6910B8DB-A5FB-4C22-8E53-88EA95C53034}"/>
            </a:ext>
          </a:extLst>
        </cdr:cNvPr>
        <cdr:cNvGrpSpPr/>
      </cdr:nvGrpSpPr>
      <cdr:grpSpPr>
        <a:xfrm xmlns:a="http://schemas.openxmlformats.org/drawingml/2006/main">
          <a:off x="123570" y="60146"/>
          <a:ext cx="4893536" cy="2993874"/>
          <a:chOff x="123594" y="60162"/>
          <a:chExt cx="4893513" cy="2993865"/>
        </a:xfrm>
      </cdr:grpSpPr>
      <cdr:sp macro="" textlink="">
        <cdr:nvSpPr>
          <cdr:cNvPr id="2" name="Rectangle 1">
            <a:extLst xmlns:a="http://schemas.openxmlformats.org/drawingml/2006/main">
              <a:ext uri="{FF2B5EF4-FFF2-40B4-BE49-F238E27FC236}">
                <a16:creationId xmlns:a16="http://schemas.microsoft.com/office/drawing/2014/main" id="{40D10CC8-4C8F-412C-8A1C-2148A403426B}"/>
              </a:ext>
            </a:extLst>
          </cdr:cNvPr>
          <cdr:cNvSpPr/>
        </cdr:nvSpPr>
        <cdr:spPr>
          <a:xfrm xmlns:a="http://schemas.openxmlformats.org/drawingml/2006/main">
            <a:off x="430282" y="2931480"/>
            <a:ext cx="4346194" cy="122547"/>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sp macro="" textlink="">
        <cdr:nvSpPr>
          <cdr:cNvPr id="3" name="Rectangle 2">
            <a:extLst xmlns:a="http://schemas.openxmlformats.org/drawingml/2006/main">
              <a:ext uri="{FF2B5EF4-FFF2-40B4-BE49-F238E27FC236}">
                <a16:creationId xmlns:a16="http://schemas.microsoft.com/office/drawing/2014/main" id="{A4B5CCD1-E632-483D-B6C3-75898535A22F}"/>
              </a:ext>
            </a:extLst>
          </cdr:cNvPr>
          <cdr:cNvSpPr/>
        </cdr:nvSpPr>
        <cdr:spPr>
          <a:xfrm xmlns:a="http://schemas.openxmlformats.org/drawingml/2006/main">
            <a:off x="123594" y="60162"/>
            <a:ext cx="4893513" cy="2957946"/>
          </a:xfrm>
          <a:prstGeom xmlns:a="http://schemas.openxmlformats.org/drawingml/2006/main" prst="rect">
            <a:avLst/>
          </a:prstGeom>
          <a:noFill xmlns:a="http://schemas.openxmlformats.org/drawingml/2006/main"/>
          <a:ln xmlns:a="http://schemas.openxmlformats.org/drawingml/2006/main" w="25400">
            <a:solidFill>
              <a:schemeClr val="tx1"/>
            </a:solidFill>
          </a:ln>
          <a:effectLst xmlns:a="http://schemas.openxmlformats.org/drawingml/2006/main">
            <a:outerShdw blurRad="50800" dist="38100" dir="2700000" algn="ctr" rotWithShape="0">
              <a:srgbClr val="000000">
                <a:alpha val="63000"/>
              </a:srgbClr>
            </a:outerShdw>
          </a:effectLst>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7B3839-676E-403A-866C-ECF0329FCDD9}" type="datetimeFigureOut">
              <a:rPr lang="en-US" smtClean="0"/>
              <a:t>7/9/2025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0FF0E7-9705-4BF3-8F85-2BAEFA14207B}" type="slidenum">
              <a:rPr lang="en-US" smtClean="0"/>
              <a:t>‹#›</a:t>
            </a:fld>
            <a:endParaRPr lang="en-US"/>
          </a:p>
        </p:txBody>
      </p:sp>
    </p:spTree>
    <p:extLst>
      <p:ext uri="{BB962C8B-B14F-4D97-AF65-F5344CB8AC3E}">
        <p14:creationId xmlns:p14="http://schemas.microsoft.com/office/powerpoint/2010/main" val="112301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xfrm>
            <a:off x="2057400" y="2986088"/>
            <a:ext cx="26517600" cy="1491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Show more zoomed out map to include WCL and more or Raleigh Creek. Add in blue line and pipe. </a:t>
            </a:r>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6473408" fontAlgn="base">
              <a:spcBef>
                <a:spcPct val="0"/>
              </a:spcBef>
              <a:spcAft>
                <a:spcPct val="0"/>
              </a:spcAft>
              <a:defRPr/>
            </a:pPr>
            <a:fld id="{41CFCAE0-149A-473C-B44A-8E431C13F189}" type="slidenum">
              <a:rPr lang="en-US" smtClean="0"/>
              <a:pPr defTabSz="6473408" fontAlgn="base">
                <a:spcBef>
                  <a:spcPct val="0"/>
                </a:spcBef>
                <a:spcAft>
                  <a:spcPct val="0"/>
                </a:spcAft>
                <a:defRPr/>
              </a:pPr>
              <a:t>2</a:t>
            </a:fld>
            <a:endParaRPr lang="en-US"/>
          </a:p>
        </p:txBody>
      </p:sp>
    </p:spTree>
    <p:extLst>
      <p:ext uri="{BB962C8B-B14F-4D97-AF65-F5344CB8AC3E}">
        <p14:creationId xmlns:p14="http://schemas.microsoft.com/office/powerpoint/2010/main" val="2811338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xfrm>
            <a:off x="2057400" y="2986088"/>
            <a:ext cx="26517600" cy="1491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6473408" fontAlgn="base">
              <a:spcBef>
                <a:spcPct val="0"/>
              </a:spcBef>
              <a:spcAft>
                <a:spcPct val="0"/>
              </a:spcAft>
              <a:defRPr/>
            </a:pPr>
            <a:fld id="{41CFCAE0-149A-473C-B44A-8E431C13F189}" type="slidenum">
              <a:rPr lang="en-US" smtClean="0"/>
              <a:pPr defTabSz="6473408" fontAlgn="base">
                <a:spcBef>
                  <a:spcPct val="0"/>
                </a:spcBef>
                <a:spcAft>
                  <a:spcPct val="0"/>
                </a:spcAft>
                <a:defRPr/>
              </a:pPr>
              <a:t>3</a:t>
            </a:fld>
            <a:endParaRPr lang="en-US"/>
          </a:p>
        </p:txBody>
      </p:sp>
    </p:spTree>
    <p:extLst>
      <p:ext uri="{BB962C8B-B14F-4D97-AF65-F5344CB8AC3E}">
        <p14:creationId xmlns:p14="http://schemas.microsoft.com/office/powerpoint/2010/main" val="2953326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AB934B-C84F-49E1-B03D-3A21D15CCA22}" type="slidenum">
              <a:rPr lang="en-US" smtClean="0"/>
              <a:t>5</a:t>
            </a:fld>
            <a:endParaRPr lang="en-US"/>
          </a:p>
        </p:txBody>
      </p:sp>
    </p:spTree>
    <p:extLst>
      <p:ext uri="{BB962C8B-B14F-4D97-AF65-F5344CB8AC3E}">
        <p14:creationId xmlns:p14="http://schemas.microsoft.com/office/powerpoint/2010/main" val="3614379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AB934B-C84F-49E1-B03D-3A21D15CCA22}" type="slidenum">
              <a:rPr lang="en-US" smtClean="0"/>
              <a:t>6</a:t>
            </a:fld>
            <a:endParaRPr lang="en-US"/>
          </a:p>
        </p:txBody>
      </p:sp>
    </p:spTree>
    <p:extLst>
      <p:ext uri="{BB962C8B-B14F-4D97-AF65-F5344CB8AC3E}">
        <p14:creationId xmlns:p14="http://schemas.microsoft.com/office/powerpoint/2010/main" val="3049414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AB934B-C84F-49E1-B03D-3A21D15CCA22}" type="slidenum">
              <a:rPr lang="en-US" smtClean="0"/>
              <a:t>10</a:t>
            </a:fld>
            <a:endParaRPr lang="en-US"/>
          </a:p>
        </p:txBody>
      </p:sp>
    </p:spTree>
    <p:extLst>
      <p:ext uri="{BB962C8B-B14F-4D97-AF65-F5344CB8AC3E}">
        <p14:creationId xmlns:p14="http://schemas.microsoft.com/office/powerpoint/2010/main" val="2603863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AB934B-C84F-49E1-B03D-3A21D15CCA22}" type="slidenum">
              <a:rPr lang="en-US" smtClean="0"/>
              <a:t>12</a:t>
            </a:fld>
            <a:endParaRPr lang="en-US"/>
          </a:p>
        </p:txBody>
      </p:sp>
    </p:spTree>
    <p:extLst>
      <p:ext uri="{BB962C8B-B14F-4D97-AF65-F5344CB8AC3E}">
        <p14:creationId xmlns:p14="http://schemas.microsoft.com/office/powerpoint/2010/main" val="1805175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AB934B-C84F-49E1-B03D-3A21D15CCA22}" type="slidenum">
              <a:rPr lang="en-US" smtClean="0"/>
              <a:t>13</a:t>
            </a:fld>
            <a:endParaRPr lang="en-US"/>
          </a:p>
        </p:txBody>
      </p:sp>
    </p:spTree>
    <p:extLst>
      <p:ext uri="{BB962C8B-B14F-4D97-AF65-F5344CB8AC3E}">
        <p14:creationId xmlns:p14="http://schemas.microsoft.com/office/powerpoint/2010/main" val="3515384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D6130A-0FEB-44CA-8BF4-23172D31AE89}" type="slidenum">
              <a:rPr lang="en-US" smtClean="0"/>
              <a:t>14</a:t>
            </a:fld>
            <a:endParaRPr lang="en-US"/>
          </a:p>
        </p:txBody>
      </p:sp>
    </p:spTree>
    <p:extLst>
      <p:ext uri="{BB962C8B-B14F-4D97-AF65-F5344CB8AC3E}">
        <p14:creationId xmlns:p14="http://schemas.microsoft.com/office/powerpoint/2010/main" val="3389253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D6130A-0FEB-44CA-8BF4-23172D31AE89}" type="slidenum">
              <a:rPr lang="en-US" smtClean="0"/>
              <a:t>15</a:t>
            </a:fld>
            <a:endParaRPr lang="en-US"/>
          </a:p>
        </p:txBody>
      </p:sp>
    </p:spTree>
    <p:extLst>
      <p:ext uri="{BB962C8B-B14F-4D97-AF65-F5344CB8AC3E}">
        <p14:creationId xmlns:p14="http://schemas.microsoft.com/office/powerpoint/2010/main" val="3129426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3DD71-0858-4BDB-8E25-8407A64AFC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6077EF-0B9C-4701-99E9-659787C2C5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B0E8E6-5274-460D-8675-ED36C9F8342C}"/>
              </a:ext>
            </a:extLst>
          </p:cNvPr>
          <p:cNvSpPr>
            <a:spLocks noGrp="1"/>
          </p:cNvSpPr>
          <p:nvPr>
            <p:ph type="dt" sz="half" idx="10"/>
          </p:nvPr>
        </p:nvSpPr>
        <p:spPr/>
        <p:txBody>
          <a:bodyPr/>
          <a:lstStyle/>
          <a:p>
            <a:fld id="{9606018A-B54D-4D57-A53D-992C6ACA9080}" type="datetimeFigureOut">
              <a:rPr lang="en-US" smtClean="0"/>
              <a:t>7/9/2025</a:t>
            </a:fld>
            <a:endParaRPr lang="en-US"/>
          </a:p>
        </p:txBody>
      </p:sp>
      <p:sp>
        <p:nvSpPr>
          <p:cNvPr id="5" name="Footer Placeholder 4">
            <a:extLst>
              <a:ext uri="{FF2B5EF4-FFF2-40B4-BE49-F238E27FC236}">
                <a16:creationId xmlns:a16="http://schemas.microsoft.com/office/drawing/2014/main" id="{F5DB201A-F9A0-4DAC-8C43-84AEE3996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A7B93-DC78-4080-BC23-122A86C9E668}"/>
              </a:ext>
            </a:extLst>
          </p:cNvPr>
          <p:cNvSpPr>
            <a:spLocks noGrp="1"/>
          </p:cNvSpPr>
          <p:nvPr>
            <p:ph type="sldNum" sz="quarter" idx="12"/>
          </p:nvPr>
        </p:nvSpPr>
        <p:spPr/>
        <p:txBody>
          <a:bodyPr/>
          <a:lstStyle/>
          <a:p>
            <a:fld id="{123D556F-5D8C-4102-908B-03405A6956B6}" type="slidenum">
              <a:rPr lang="en-US" smtClean="0"/>
              <a:t>‹#›</a:t>
            </a:fld>
            <a:endParaRPr lang="en-US"/>
          </a:p>
        </p:txBody>
      </p:sp>
    </p:spTree>
    <p:extLst>
      <p:ext uri="{BB962C8B-B14F-4D97-AF65-F5344CB8AC3E}">
        <p14:creationId xmlns:p14="http://schemas.microsoft.com/office/powerpoint/2010/main" val="1639656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0AB39-D2DC-476A-9E9A-7F57D144FD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A2E911-D945-478E-9F0D-FBE5D51188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0527D2-95B7-43AC-A44C-9ECF1ECEE961}"/>
              </a:ext>
            </a:extLst>
          </p:cNvPr>
          <p:cNvSpPr>
            <a:spLocks noGrp="1"/>
          </p:cNvSpPr>
          <p:nvPr>
            <p:ph type="dt" sz="half" idx="10"/>
          </p:nvPr>
        </p:nvSpPr>
        <p:spPr/>
        <p:txBody>
          <a:bodyPr/>
          <a:lstStyle/>
          <a:p>
            <a:fld id="{9606018A-B54D-4D57-A53D-992C6ACA9080}" type="datetimeFigureOut">
              <a:rPr lang="en-US" smtClean="0"/>
              <a:t>7/9/2025</a:t>
            </a:fld>
            <a:endParaRPr lang="en-US"/>
          </a:p>
        </p:txBody>
      </p:sp>
      <p:sp>
        <p:nvSpPr>
          <p:cNvPr id="5" name="Footer Placeholder 4">
            <a:extLst>
              <a:ext uri="{FF2B5EF4-FFF2-40B4-BE49-F238E27FC236}">
                <a16:creationId xmlns:a16="http://schemas.microsoft.com/office/drawing/2014/main" id="{897428BE-E07E-4B78-8293-6460847947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F8B6D9-403A-4214-8126-8BB2D4C5649B}"/>
              </a:ext>
            </a:extLst>
          </p:cNvPr>
          <p:cNvSpPr>
            <a:spLocks noGrp="1"/>
          </p:cNvSpPr>
          <p:nvPr>
            <p:ph type="sldNum" sz="quarter" idx="12"/>
          </p:nvPr>
        </p:nvSpPr>
        <p:spPr/>
        <p:txBody>
          <a:bodyPr/>
          <a:lstStyle/>
          <a:p>
            <a:fld id="{123D556F-5D8C-4102-908B-03405A6956B6}" type="slidenum">
              <a:rPr lang="en-US" smtClean="0"/>
              <a:t>‹#›</a:t>
            </a:fld>
            <a:endParaRPr lang="en-US"/>
          </a:p>
        </p:txBody>
      </p:sp>
    </p:spTree>
    <p:extLst>
      <p:ext uri="{BB962C8B-B14F-4D97-AF65-F5344CB8AC3E}">
        <p14:creationId xmlns:p14="http://schemas.microsoft.com/office/powerpoint/2010/main" val="3419031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B1EFDF-1CD8-4955-BE1E-4D548D3682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2B1BAA-349C-4DBE-914C-40573DCCC7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E9F0E-0AA5-4E21-880D-B25BDE868285}"/>
              </a:ext>
            </a:extLst>
          </p:cNvPr>
          <p:cNvSpPr>
            <a:spLocks noGrp="1"/>
          </p:cNvSpPr>
          <p:nvPr>
            <p:ph type="dt" sz="half" idx="10"/>
          </p:nvPr>
        </p:nvSpPr>
        <p:spPr/>
        <p:txBody>
          <a:bodyPr/>
          <a:lstStyle/>
          <a:p>
            <a:fld id="{9606018A-B54D-4D57-A53D-992C6ACA9080}" type="datetimeFigureOut">
              <a:rPr lang="en-US" smtClean="0"/>
              <a:t>7/9/2025</a:t>
            </a:fld>
            <a:endParaRPr lang="en-US"/>
          </a:p>
        </p:txBody>
      </p:sp>
      <p:sp>
        <p:nvSpPr>
          <p:cNvPr id="5" name="Footer Placeholder 4">
            <a:extLst>
              <a:ext uri="{FF2B5EF4-FFF2-40B4-BE49-F238E27FC236}">
                <a16:creationId xmlns:a16="http://schemas.microsoft.com/office/drawing/2014/main" id="{4BAD831A-BF20-414C-B6CB-CDDAC7CE8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C04C6A-8468-4CDE-AD45-82B6A384EDDD}"/>
              </a:ext>
            </a:extLst>
          </p:cNvPr>
          <p:cNvSpPr>
            <a:spLocks noGrp="1"/>
          </p:cNvSpPr>
          <p:nvPr>
            <p:ph type="sldNum" sz="quarter" idx="12"/>
          </p:nvPr>
        </p:nvSpPr>
        <p:spPr/>
        <p:txBody>
          <a:bodyPr/>
          <a:lstStyle/>
          <a:p>
            <a:fld id="{123D556F-5D8C-4102-908B-03405A6956B6}" type="slidenum">
              <a:rPr lang="en-US" smtClean="0"/>
              <a:t>‹#›</a:t>
            </a:fld>
            <a:endParaRPr lang="en-US"/>
          </a:p>
        </p:txBody>
      </p:sp>
    </p:spTree>
    <p:extLst>
      <p:ext uri="{BB962C8B-B14F-4D97-AF65-F5344CB8AC3E}">
        <p14:creationId xmlns:p14="http://schemas.microsoft.com/office/powerpoint/2010/main" val="1708402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B1895-3DA5-4AEF-990B-BD89DB6A99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79EE35-3D14-4B2C-A41F-F3D0D51E09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EAE767-2332-4E24-B302-0DF42CF059B6}"/>
              </a:ext>
            </a:extLst>
          </p:cNvPr>
          <p:cNvSpPr>
            <a:spLocks noGrp="1"/>
          </p:cNvSpPr>
          <p:nvPr>
            <p:ph type="dt" sz="half" idx="10"/>
          </p:nvPr>
        </p:nvSpPr>
        <p:spPr/>
        <p:txBody>
          <a:bodyPr/>
          <a:lstStyle/>
          <a:p>
            <a:fld id="{9606018A-B54D-4D57-A53D-992C6ACA9080}" type="datetimeFigureOut">
              <a:rPr lang="en-US" smtClean="0"/>
              <a:t>7/9/2025</a:t>
            </a:fld>
            <a:endParaRPr lang="en-US"/>
          </a:p>
        </p:txBody>
      </p:sp>
      <p:sp>
        <p:nvSpPr>
          <p:cNvPr id="5" name="Footer Placeholder 4">
            <a:extLst>
              <a:ext uri="{FF2B5EF4-FFF2-40B4-BE49-F238E27FC236}">
                <a16:creationId xmlns:a16="http://schemas.microsoft.com/office/drawing/2014/main" id="{F34A64FE-F3CD-44E0-9835-84B1C34BD5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7A7F84-7663-499A-BABC-82F02F065656}"/>
              </a:ext>
            </a:extLst>
          </p:cNvPr>
          <p:cNvSpPr>
            <a:spLocks noGrp="1"/>
          </p:cNvSpPr>
          <p:nvPr>
            <p:ph type="sldNum" sz="quarter" idx="12"/>
          </p:nvPr>
        </p:nvSpPr>
        <p:spPr/>
        <p:txBody>
          <a:bodyPr/>
          <a:lstStyle/>
          <a:p>
            <a:fld id="{123D556F-5D8C-4102-908B-03405A6956B6}" type="slidenum">
              <a:rPr lang="en-US" smtClean="0"/>
              <a:t>‹#›</a:t>
            </a:fld>
            <a:endParaRPr lang="en-US"/>
          </a:p>
        </p:txBody>
      </p:sp>
    </p:spTree>
    <p:extLst>
      <p:ext uri="{BB962C8B-B14F-4D97-AF65-F5344CB8AC3E}">
        <p14:creationId xmlns:p14="http://schemas.microsoft.com/office/powerpoint/2010/main" val="994524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D5889-D621-4780-A864-EF028FDB08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03DAC0-CC05-4D25-B041-99059BEF2B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AE9F67-602C-4765-81ED-1B4AF02FC5E1}"/>
              </a:ext>
            </a:extLst>
          </p:cNvPr>
          <p:cNvSpPr>
            <a:spLocks noGrp="1"/>
          </p:cNvSpPr>
          <p:nvPr>
            <p:ph type="dt" sz="half" idx="10"/>
          </p:nvPr>
        </p:nvSpPr>
        <p:spPr/>
        <p:txBody>
          <a:bodyPr/>
          <a:lstStyle/>
          <a:p>
            <a:fld id="{9606018A-B54D-4D57-A53D-992C6ACA9080}" type="datetimeFigureOut">
              <a:rPr lang="en-US" smtClean="0"/>
              <a:t>7/9/2025</a:t>
            </a:fld>
            <a:endParaRPr lang="en-US"/>
          </a:p>
        </p:txBody>
      </p:sp>
      <p:sp>
        <p:nvSpPr>
          <p:cNvPr id="5" name="Footer Placeholder 4">
            <a:extLst>
              <a:ext uri="{FF2B5EF4-FFF2-40B4-BE49-F238E27FC236}">
                <a16:creationId xmlns:a16="http://schemas.microsoft.com/office/drawing/2014/main" id="{2D1B7E25-6B85-4C55-81F5-794000F421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80AB08-100C-4252-BCA5-649400C2F117}"/>
              </a:ext>
            </a:extLst>
          </p:cNvPr>
          <p:cNvSpPr>
            <a:spLocks noGrp="1"/>
          </p:cNvSpPr>
          <p:nvPr>
            <p:ph type="sldNum" sz="quarter" idx="12"/>
          </p:nvPr>
        </p:nvSpPr>
        <p:spPr/>
        <p:txBody>
          <a:bodyPr/>
          <a:lstStyle/>
          <a:p>
            <a:fld id="{123D556F-5D8C-4102-908B-03405A6956B6}" type="slidenum">
              <a:rPr lang="en-US" smtClean="0"/>
              <a:t>‹#›</a:t>
            </a:fld>
            <a:endParaRPr lang="en-US"/>
          </a:p>
        </p:txBody>
      </p:sp>
    </p:spTree>
    <p:extLst>
      <p:ext uri="{BB962C8B-B14F-4D97-AF65-F5344CB8AC3E}">
        <p14:creationId xmlns:p14="http://schemas.microsoft.com/office/powerpoint/2010/main" val="1809817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30D2D-CB3F-46CF-97F6-BEE6FB7BE2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2BEFD7-AD65-4BFC-B533-A1DFEDEB88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A48C29-B371-483C-A8D8-D09B9049B3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2598C1-3F99-4BE4-9E87-2F72285900F5}"/>
              </a:ext>
            </a:extLst>
          </p:cNvPr>
          <p:cNvSpPr>
            <a:spLocks noGrp="1"/>
          </p:cNvSpPr>
          <p:nvPr>
            <p:ph type="dt" sz="half" idx="10"/>
          </p:nvPr>
        </p:nvSpPr>
        <p:spPr/>
        <p:txBody>
          <a:bodyPr/>
          <a:lstStyle/>
          <a:p>
            <a:fld id="{9606018A-B54D-4D57-A53D-992C6ACA9080}" type="datetimeFigureOut">
              <a:rPr lang="en-US" smtClean="0"/>
              <a:t>7/9/2025</a:t>
            </a:fld>
            <a:endParaRPr lang="en-US"/>
          </a:p>
        </p:txBody>
      </p:sp>
      <p:sp>
        <p:nvSpPr>
          <p:cNvPr id="6" name="Footer Placeholder 5">
            <a:extLst>
              <a:ext uri="{FF2B5EF4-FFF2-40B4-BE49-F238E27FC236}">
                <a16:creationId xmlns:a16="http://schemas.microsoft.com/office/drawing/2014/main" id="{6277A9D4-19ED-412A-AD55-D4A248369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3B2D8-74AD-4331-B356-7F8EA1FDA697}"/>
              </a:ext>
            </a:extLst>
          </p:cNvPr>
          <p:cNvSpPr>
            <a:spLocks noGrp="1"/>
          </p:cNvSpPr>
          <p:nvPr>
            <p:ph type="sldNum" sz="quarter" idx="12"/>
          </p:nvPr>
        </p:nvSpPr>
        <p:spPr/>
        <p:txBody>
          <a:bodyPr/>
          <a:lstStyle/>
          <a:p>
            <a:fld id="{123D556F-5D8C-4102-908B-03405A6956B6}" type="slidenum">
              <a:rPr lang="en-US" smtClean="0"/>
              <a:t>‹#›</a:t>
            </a:fld>
            <a:endParaRPr lang="en-US"/>
          </a:p>
        </p:txBody>
      </p:sp>
    </p:spTree>
    <p:extLst>
      <p:ext uri="{BB962C8B-B14F-4D97-AF65-F5344CB8AC3E}">
        <p14:creationId xmlns:p14="http://schemas.microsoft.com/office/powerpoint/2010/main" val="3053528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7F9A2-222A-471A-8E96-B906194489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8E0A9F-5D99-42AA-8D8C-42C6FD9F6D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73368C-1766-41BE-A569-DAB78682D4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7627C9-2D97-4BB5-B5ED-9E33361352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4EF824-CADA-4646-841B-81F3261D72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257064-D8EC-40C1-80E7-183153CF7631}"/>
              </a:ext>
            </a:extLst>
          </p:cNvPr>
          <p:cNvSpPr>
            <a:spLocks noGrp="1"/>
          </p:cNvSpPr>
          <p:nvPr>
            <p:ph type="dt" sz="half" idx="10"/>
          </p:nvPr>
        </p:nvSpPr>
        <p:spPr/>
        <p:txBody>
          <a:bodyPr/>
          <a:lstStyle/>
          <a:p>
            <a:fld id="{9606018A-B54D-4D57-A53D-992C6ACA9080}" type="datetimeFigureOut">
              <a:rPr lang="en-US" smtClean="0"/>
              <a:t>7/9/2025</a:t>
            </a:fld>
            <a:endParaRPr lang="en-US"/>
          </a:p>
        </p:txBody>
      </p:sp>
      <p:sp>
        <p:nvSpPr>
          <p:cNvPr id="8" name="Footer Placeholder 7">
            <a:extLst>
              <a:ext uri="{FF2B5EF4-FFF2-40B4-BE49-F238E27FC236}">
                <a16:creationId xmlns:a16="http://schemas.microsoft.com/office/drawing/2014/main" id="{14CEF84E-6E37-4A6B-B04A-E0281684BF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E42C30-D05F-4807-8B95-2FABBD7D1D76}"/>
              </a:ext>
            </a:extLst>
          </p:cNvPr>
          <p:cNvSpPr>
            <a:spLocks noGrp="1"/>
          </p:cNvSpPr>
          <p:nvPr>
            <p:ph type="sldNum" sz="quarter" idx="12"/>
          </p:nvPr>
        </p:nvSpPr>
        <p:spPr/>
        <p:txBody>
          <a:bodyPr/>
          <a:lstStyle/>
          <a:p>
            <a:fld id="{123D556F-5D8C-4102-908B-03405A6956B6}" type="slidenum">
              <a:rPr lang="en-US" smtClean="0"/>
              <a:t>‹#›</a:t>
            </a:fld>
            <a:endParaRPr lang="en-US"/>
          </a:p>
        </p:txBody>
      </p:sp>
    </p:spTree>
    <p:extLst>
      <p:ext uri="{BB962C8B-B14F-4D97-AF65-F5344CB8AC3E}">
        <p14:creationId xmlns:p14="http://schemas.microsoft.com/office/powerpoint/2010/main" val="919759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3935D-0B54-43F9-B814-F333707A48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E1DF54-721B-4192-9265-37BBC1AEB2AA}"/>
              </a:ext>
            </a:extLst>
          </p:cNvPr>
          <p:cNvSpPr>
            <a:spLocks noGrp="1"/>
          </p:cNvSpPr>
          <p:nvPr>
            <p:ph type="dt" sz="half" idx="10"/>
          </p:nvPr>
        </p:nvSpPr>
        <p:spPr/>
        <p:txBody>
          <a:bodyPr/>
          <a:lstStyle/>
          <a:p>
            <a:fld id="{9606018A-B54D-4D57-A53D-992C6ACA9080}" type="datetimeFigureOut">
              <a:rPr lang="en-US" smtClean="0"/>
              <a:t>7/9/2025</a:t>
            </a:fld>
            <a:endParaRPr lang="en-US"/>
          </a:p>
        </p:txBody>
      </p:sp>
      <p:sp>
        <p:nvSpPr>
          <p:cNvPr id="4" name="Footer Placeholder 3">
            <a:extLst>
              <a:ext uri="{FF2B5EF4-FFF2-40B4-BE49-F238E27FC236}">
                <a16:creationId xmlns:a16="http://schemas.microsoft.com/office/drawing/2014/main" id="{1C83C331-7BF7-44CC-B215-B9A0FD3FCA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EED543-CB91-4D41-AB4C-34F81BBAD630}"/>
              </a:ext>
            </a:extLst>
          </p:cNvPr>
          <p:cNvSpPr>
            <a:spLocks noGrp="1"/>
          </p:cNvSpPr>
          <p:nvPr>
            <p:ph type="sldNum" sz="quarter" idx="12"/>
          </p:nvPr>
        </p:nvSpPr>
        <p:spPr/>
        <p:txBody>
          <a:bodyPr/>
          <a:lstStyle/>
          <a:p>
            <a:fld id="{123D556F-5D8C-4102-908B-03405A6956B6}" type="slidenum">
              <a:rPr lang="en-US" smtClean="0"/>
              <a:t>‹#›</a:t>
            </a:fld>
            <a:endParaRPr lang="en-US"/>
          </a:p>
        </p:txBody>
      </p:sp>
    </p:spTree>
    <p:extLst>
      <p:ext uri="{BB962C8B-B14F-4D97-AF65-F5344CB8AC3E}">
        <p14:creationId xmlns:p14="http://schemas.microsoft.com/office/powerpoint/2010/main" val="2392521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AC7E54-16B2-4DF9-87B0-AC10F1FA6F17}"/>
              </a:ext>
            </a:extLst>
          </p:cNvPr>
          <p:cNvSpPr>
            <a:spLocks noGrp="1"/>
          </p:cNvSpPr>
          <p:nvPr>
            <p:ph type="dt" sz="half" idx="10"/>
          </p:nvPr>
        </p:nvSpPr>
        <p:spPr/>
        <p:txBody>
          <a:bodyPr/>
          <a:lstStyle/>
          <a:p>
            <a:fld id="{9606018A-B54D-4D57-A53D-992C6ACA9080}" type="datetimeFigureOut">
              <a:rPr lang="en-US" smtClean="0"/>
              <a:t>7/9/2025</a:t>
            </a:fld>
            <a:endParaRPr lang="en-US"/>
          </a:p>
        </p:txBody>
      </p:sp>
      <p:sp>
        <p:nvSpPr>
          <p:cNvPr id="3" name="Footer Placeholder 2">
            <a:extLst>
              <a:ext uri="{FF2B5EF4-FFF2-40B4-BE49-F238E27FC236}">
                <a16:creationId xmlns:a16="http://schemas.microsoft.com/office/drawing/2014/main" id="{787D6CA4-3D31-460D-B8F4-9A423B9D75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93EBD6-5B71-4758-AEA2-A232BB722AFA}"/>
              </a:ext>
            </a:extLst>
          </p:cNvPr>
          <p:cNvSpPr>
            <a:spLocks noGrp="1"/>
          </p:cNvSpPr>
          <p:nvPr>
            <p:ph type="sldNum" sz="quarter" idx="12"/>
          </p:nvPr>
        </p:nvSpPr>
        <p:spPr/>
        <p:txBody>
          <a:bodyPr/>
          <a:lstStyle/>
          <a:p>
            <a:fld id="{123D556F-5D8C-4102-908B-03405A6956B6}" type="slidenum">
              <a:rPr lang="en-US" smtClean="0"/>
              <a:t>‹#›</a:t>
            </a:fld>
            <a:endParaRPr lang="en-US"/>
          </a:p>
        </p:txBody>
      </p:sp>
    </p:spTree>
    <p:extLst>
      <p:ext uri="{BB962C8B-B14F-4D97-AF65-F5344CB8AC3E}">
        <p14:creationId xmlns:p14="http://schemas.microsoft.com/office/powerpoint/2010/main" val="2435544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D1A63-17EC-4AE0-BBC9-93067ED084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53733E-A897-4EAC-8F31-79DF597CE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AD7FA4-866A-4005-A186-8ABC0C181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B20A3C-4C66-43DE-902B-5CA200DC6376}"/>
              </a:ext>
            </a:extLst>
          </p:cNvPr>
          <p:cNvSpPr>
            <a:spLocks noGrp="1"/>
          </p:cNvSpPr>
          <p:nvPr>
            <p:ph type="dt" sz="half" idx="10"/>
          </p:nvPr>
        </p:nvSpPr>
        <p:spPr/>
        <p:txBody>
          <a:bodyPr/>
          <a:lstStyle/>
          <a:p>
            <a:fld id="{9606018A-B54D-4D57-A53D-992C6ACA9080}" type="datetimeFigureOut">
              <a:rPr lang="en-US" smtClean="0"/>
              <a:t>7/9/2025</a:t>
            </a:fld>
            <a:endParaRPr lang="en-US"/>
          </a:p>
        </p:txBody>
      </p:sp>
      <p:sp>
        <p:nvSpPr>
          <p:cNvPr id="6" name="Footer Placeholder 5">
            <a:extLst>
              <a:ext uri="{FF2B5EF4-FFF2-40B4-BE49-F238E27FC236}">
                <a16:creationId xmlns:a16="http://schemas.microsoft.com/office/drawing/2014/main" id="{655D95EA-1808-4C7E-97DB-AFE4E7B09B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CB8DA8-4E89-430B-A86F-8CD2C7F4CC4C}"/>
              </a:ext>
            </a:extLst>
          </p:cNvPr>
          <p:cNvSpPr>
            <a:spLocks noGrp="1"/>
          </p:cNvSpPr>
          <p:nvPr>
            <p:ph type="sldNum" sz="quarter" idx="12"/>
          </p:nvPr>
        </p:nvSpPr>
        <p:spPr/>
        <p:txBody>
          <a:bodyPr/>
          <a:lstStyle/>
          <a:p>
            <a:fld id="{123D556F-5D8C-4102-908B-03405A6956B6}" type="slidenum">
              <a:rPr lang="en-US" smtClean="0"/>
              <a:t>‹#›</a:t>
            </a:fld>
            <a:endParaRPr lang="en-US"/>
          </a:p>
        </p:txBody>
      </p:sp>
    </p:spTree>
    <p:extLst>
      <p:ext uri="{BB962C8B-B14F-4D97-AF65-F5344CB8AC3E}">
        <p14:creationId xmlns:p14="http://schemas.microsoft.com/office/powerpoint/2010/main" val="3164807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242FA-EFBC-42EC-8039-22F96FE7B6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1C5851-6051-49C4-9930-2B6A37CD97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59EED5-857B-4861-A482-E4215D4F84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1CC832-70DC-4309-9D90-E39AC909513E}"/>
              </a:ext>
            </a:extLst>
          </p:cNvPr>
          <p:cNvSpPr>
            <a:spLocks noGrp="1"/>
          </p:cNvSpPr>
          <p:nvPr>
            <p:ph type="dt" sz="half" idx="10"/>
          </p:nvPr>
        </p:nvSpPr>
        <p:spPr/>
        <p:txBody>
          <a:bodyPr/>
          <a:lstStyle/>
          <a:p>
            <a:fld id="{9606018A-B54D-4D57-A53D-992C6ACA9080}" type="datetimeFigureOut">
              <a:rPr lang="en-US" smtClean="0"/>
              <a:t>7/9/2025</a:t>
            </a:fld>
            <a:endParaRPr lang="en-US"/>
          </a:p>
        </p:txBody>
      </p:sp>
      <p:sp>
        <p:nvSpPr>
          <p:cNvPr id="6" name="Footer Placeholder 5">
            <a:extLst>
              <a:ext uri="{FF2B5EF4-FFF2-40B4-BE49-F238E27FC236}">
                <a16:creationId xmlns:a16="http://schemas.microsoft.com/office/drawing/2014/main" id="{164A2EAA-A846-47A7-B236-02FC597CAE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71C5A9-AC51-4307-94DF-22442A1395E2}"/>
              </a:ext>
            </a:extLst>
          </p:cNvPr>
          <p:cNvSpPr>
            <a:spLocks noGrp="1"/>
          </p:cNvSpPr>
          <p:nvPr>
            <p:ph type="sldNum" sz="quarter" idx="12"/>
          </p:nvPr>
        </p:nvSpPr>
        <p:spPr/>
        <p:txBody>
          <a:bodyPr/>
          <a:lstStyle/>
          <a:p>
            <a:fld id="{123D556F-5D8C-4102-908B-03405A6956B6}" type="slidenum">
              <a:rPr lang="en-US" smtClean="0"/>
              <a:t>‹#›</a:t>
            </a:fld>
            <a:endParaRPr lang="en-US"/>
          </a:p>
        </p:txBody>
      </p:sp>
    </p:spTree>
    <p:extLst>
      <p:ext uri="{BB962C8B-B14F-4D97-AF65-F5344CB8AC3E}">
        <p14:creationId xmlns:p14="http://schemas.microsoft.com/office/powerpoint/2010/main" val="2016734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6989C6-92E1-4427-9F9A-362B39A2D2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3611DB-E13A-424F-84BB-A29409CE9B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F08821-2044-4BDC-A178-E0D2EAFDCB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06018A-B54D-4D57-A53D-992C6ACA9080}" type="datetimeFigureOut">
              <a:rPr lang="en-US" smtClean="0"/>
              <a:t>7/9/2025</a:t>
            </a:fld>
            <a:endParaRPr lang="en-US"/>
          </a:p>
        </p:txBody>
      </p:sp>
      <p:sp>
        <p:nvSpPr>
          <p:cNvPr id="5" name="Footer Placeholder 4">
            <a:extLst>
              <a:ext uri="{FF2B5EF4-FFF2-40B4-BE49-F238E27FC236}">
                <a16:creationId xmlns:a16="http://schemas.microsoft.com/office/drawing/2014/main" id="{D3E4B11C-DD54-4B76-8D34-466E1BBC5B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52BBA8-A83E-46FB-AE66-26DEC035C2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3D556F-5D8C-4102-908B-03405A6956B6}" type="slidenum">
              <a:rPr lang="en-US" smtClean="0"/>
              <a:t>‹#›</a:t>
            </a:fld>
            <a:endParaRPr lang="en-US"/>
          </a:p>
        </p:txBody>
      </p:sp>
    </p:spTree>
    <p:extLst>
      <p:ext uri="{BB962C8B-B14F-4D97-AF65-F5344CB8AC3E}">
        <p14:creationId xmlns:p14="http://schemas.microsoft.com/office/powerpoint/2010/main" val="3949778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3" Type="http://schemas.openxmlformats.org/officeDocument/2006/relationships/chart" Target="../charts/chart58.xml"/><Relationship Id="rId18" Type="http://schemas.openxmlformats.org/officeDocument/2006/relationships/chart" Target="../charts/chart63.xml"/><Relationship Id="rId26" Type="http://schemas.openxmlformats.org/officeDocument/2006/relationships/chart" Target="../charts/chart69.xml"/><Relationship Id="rId39" Type="http://schemas.openxmlformats.org/officeDocument/2006/relationships/chart" Target="../charts/chart82.xml"/><Relationship Id="rId3" Type="http://schemas.openxmlformats.org/officeDocument/2006/relationships/chart" Target="../charts/chart48.xml"/><Relationship Id="rId21" Type="http://schemas.openxmlformats.org/officeDocument/2006/relationships/chart" Target="../charts/chart66.xml"/><Relationship Id="rId34" Type="http://schemas.openxmlformats.org/officeDocument/2006/relationships/chart" Target="../charts/chart77.xml"/><Relationship Id="rId42" Type="http://schemas.openxmlformats.org/officeDocument/2006/relationships/chart" Target="../charts/chart85.xml"/><Relationship Id="rId47" Type="http://schemas.openxmlformats.org/officeDocument/2006/relationships/chart" Target="../charts/chart90.xml"/><Relationship Id="rId7" Type="http://schemas.openxmlformats.org/officeDocument/2006/relationships/chart" Target="../charts/chart52.xml"/><Relationship Id="rId12" Type="http://schemas.openxmlformats.org/officeDocument/2006/relationships/chart" Target="../charts/chart57.xml"/><Relationship Id="rId17" Type="http://schemas.openxmlformats.org/officeDocument/2006/relationships/chart" Target="../charts/chart62.xml"/><Relationship Id="rId25" Type="http://schemas.openxmlformats.org/officeDocument/2006/relationships/image" Target="../media/image3.png"/><Relationship Id="rId33" Type="http://schemas.openxmlformats.org/officeDocument/2006/relationships/chart" Target="../charts/chart76.xml"/><Relationship Id="rId38" Type="http://schemas.openxmlformats.org/officeDocument/2006/relationships/chart" Target="../charts/chart81.xml"/><Relationship Id="rId46" Type="http://schemas.openxmlformats.org/officeDocument/2006/relationships/chart" Target="../charts/chart89.xml"/><Relationship Id="rId2" Type="http://schemas.openxmlformats.org/officeDocument/2006/relationships/notesSlide" Target="../notesSlides/notesSlide7.xml"/><Relationship Id="rId16" Type="http://schemas.openxmlformats.org/officeDocument/2006/relationships/chart" Target="../charts/chart61.xml"/><Relationship Id="rId20" Type="http://schemas.openxmlformats.org/officeDocument/2006/relationships/chart" Target="../charts/chart65.xml"/><Relationship Id="rId29" Type="http://schemas.openxmlformats.org/officeDocument/2006/relationships/chart" Target="../charts/chart72.xml"/><Relationship Id="rId41" Type="http://schemas.openxmlformats.org/officeDocument/2006/relationships/chart" Target="../charts/chart84.xml"/><Relationship Id="rId1" Type="http://schemas.openxmlformats.org/officeDocument/2006/relationships/slideLayout" Target="../slideLayouts/slideLayout2.xml"/><Relationship Id="rId6" Type="http://schemas.openxmlformats.org/officeDocument/2006/relationships/chart" Target="../charts/chart51.xml"/><Relationship Id="rId11" Type="http://schemas.openxmlformats.org/officeDocument/2006/relationships/chart" Target="../charts/chart56.xml"/><Relationship Id="rId24" Type="http://schemas.openxmlformats.org/officeDocument/2006/relationships/image" Target="../media/image12.png"/><Relationship Id="rId32" Type="http://schemas.openxmlformats.org/officeDocument/2006/relationships/chart" Target="../charts/chart75.xml"/><Relationship Id="rId37" Type="http://schemas.openxmlformats.org/officeDocument/2006/relationships/chart" Target="../charts/chart80.xml"/><Relationship Id="rId40" Type="http://schemas.openxmlformats.org/officeDocument/2006/relationships/chart" Target="../charts/chart83.xml"/><Relationship Id="rId45" Type="http://schemas.openxmlformats.org/officeDocument/2006/relationships/chart" Target="../charts/chart88.xml"/><Relationship Id="rId5" Type="http://schemas.openxmlformats.org/officeDocument/2006/relationships/chart" Target="../charts/chart50.xml"/><Relationship Id="rId15" Type="http://schemas.openxmlformats.org/officeDocument/2006/relationships/chart" Target="../charts/chart60.xml"/><Relationship Id="rId23" Type="http://schemas.openxmlformats.org/officeDocument/2006/relationships/chart" Target="../charts/chart68.xml"/><Relationship Id="rId28" Type="http://schemas.openxmlformats.org/officeDocument/2006/relationships/chart" Target="../charts/chart71.xml"/><Relationship Id="rId36" Type="http://schemas.openxmlformats.org/officeDocument/2006/relationships/chart" Target="../charts/chart79.xml"/><Relationship Id="rId49" Type="http://schemas.openxmlformats.org/officeDocument/2006/relationships/chart" Target="../charts/chart92.xml"/><Relationship Id="rId10" Type="http://schemas.openxmlformats.org/officeDocument/2006/relationships/chart" Target="../charts/chart55.xml"/><Relationship Id="rId19" Type="http://schemas.openxmlformats.org/officeDocument/2006/relationships/chart" Target="../charts/chart64.xml"/><Relationship Id="rId31" Type="http://schemas.openxmlformats.org/officeDocument/2006/relationships/chart" Target="../charts/chart74.xml"/><Relationship Id="rId44" Type="http://schemas.openxmlformats.org/officeDocument/2006/relationships/chart" Target="../charts/chart87.xml"/><Relationship Id="rId4" Type="http://schemas.openxmlformats.org/officeDocument/2006/relationships/chart" Target="../charts/chart49.xml"/><Relationship Id="rId9" Type="http://schemas.openxmlformats.org/officeDocument/2006/relationships/chart" Target="../charts/chart54.xml"/><Relationship Id="rId14" Type="http://schemas.openxmlformats.org/officeDocument/2006/relationships/chart" Target="../charts/chart59.xml"/><Relationship Id="rId22" Type="http://schemas.openxmlformats.org/officeDocument/2006/relationships/chart" Target="../charts/chart67.xml"/><Relationship Id="rId27" Type="http://schemas.openxmlformats.org/officeDocument/2006/relationships/chart" Target="../charts/chart70.xml"/><Relationship Id="rId30" Type="http://schemas.openxmlformats.org/officeDocument/2006/relationships/chart" Target="../charts/chart73.xml"/><Relationship Id="rId35" Type="http://schemas.openxmlformats.org/officeDocument/2006/relationships/chart" Target="../charts/chart78.xml"/><Relationship Id="rId43" Type="http://schemas.openxmlformats.org/officeDocument/2006/relationships/chart" Target="../charts/chart86.xml"/><Relationship Id="rId48" Type="http://schemas.openxmlformats.org/officeDocument/2006/relationships/chart" Target="../charts/chart91.xml"/><Relationship Id="rId8" Type="http://schemas.openxmlformats.org/officeDocument/2006/relationships/chart" Target="../charts/chart5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chart" Target="../charts/chart97.xml"/><Relationship Id="rId3" Type="http://schemas.openxmlformats.org/officeDocument/2006/relationships/image" Target="../media/image22.png"/><Relationship Id="rId7" Type="http://schemas.openxmlformats.org/officeDocument/2006/relationships/chart" Target="../charts/chart9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hart" Target="../charts/chart95.xml"/><Relationship Id="rId5" Type="http://schemas.openxmlformats.org/officeDocument/2006/relationships/chart" Target="../charts/chart94.xml"/><Relationship Id="rId10" Type="http://schemas.openxmlformats.org/officeDocument/2006/relationships/image" Target="../media/image3.png"/><Relationship Id="rId4" Type="http://schemas.openxmlformats.org/officeDocument/2006/relationships/chart" Target="../charts/chart93.xml"/><Relationship Id="rId9" Type="http://schemas.openxmlformats.org/officeDocument/2006/relationships/chart" Target="../charts/chart98.xml"/></Relationships>
</file>

<file path=ppt/slides/_rels/slide16.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8" Type="http://schemas.openxmlformats.org/officeDocument/2006/relationships/chart" Target="../charts/chart6.xml"/><Relationship Id="rId13" Type="http://schemas.openxmlformats.org/officeDocument/2006/relationships/chart" Target="../charts/chart11.xml"/><Relationship Id="rId18" Type="http://schemas.openxmlformats.org/officeDocument/2006/relationships/image" Target="../media/image3.png"/><Relationship Id="rId3" Type="http://schemas.openxmlformats.org/officeDocument/2006/relationships/chart" Target="../charts/chart1.xml"/><Relationship Id="rId21" Type="http://schemas.openxmlformats.org/officeDocument/2006/relationships/chart" Target="../charts/chart18.xml"/><Relationship Id="rId7" Type="http://schemas.openxmlformats.org/officeDocument/2006/relationships/chart" Target="../charts/chart5.xml"/><Relationship Id="rId12" Type="http://schemas.openxmlformats.org/officeDocument/2006/relationships/chart" Target="../charts/chart10.xml"/><Relationship Id="rId17" Type="http://schemas.openxmlformats.org/officeDocument/2006/relationships/chart" Target="../charts/chart15.xml"/><Relationship Id="rId2" Type="http://schemas.openxmlformats.org/officeDocument/2006/relationships/image" Target="../media/image1.png"/><Relationship Id="rId16" Type="http://schemas.openxmlformats.org/officeDocument/2006/relationships/chart" Target="../charts/chart14.xml"/><Relationship Id="rId20" Type="http://schemas.openxmlformats.org/officeDocument/2006/relationships/chart" Target="../charts/chart17.xml"/><Relationship Id="rId1" Type="http://schemas.openxmlformats.org/officeDocument/2006/relationships/slideLayout" Target="../slideLayouts/slideLayout2.xml"/><Relationship Id="rId6" Type="http://schemas.openxmlformats.org/officeDocument/2006/relationships/chart" Target="../charts/chart4.xml"/><Relationship Id="rId11" Type="http://schemas.openxmlformats.org/officeDocument/2006/relationships/chart" Target="../charts/chart9.xml"/><Relationship Id="rId24" Type="http://schemas.openxmlformats.org/officeDocument/2006/relationships/chart" Target="../charts/chart21.xml"/><Relationship Id="rId5" Type="http://schemas.openxmlformats.org/officeDocument/2006/relationships/chart" Target="../charts/chart3.xml"/><Relationship Id="rId15" Type="http://schemas.openxmlformats.org/officeDocument/2006/relationships/chart" Target="../charts/chart13.xml"/><Relationship Id="rId23" Type="http://schemas.openxmlformats.org/officeDocument/2006/relationships/chart" Target="../charts/chart20.xml"/><Relationship Id="rId10" Type="http://schemas.openxmlformats.org/officeDocument/2006/relationships/chart" Target="../charts/chart8.xml"/><Relationship Id="rId19" Type="http://schemas.openxmlformats.org/officeDocument/2006/relationships/chart" Target="../charts/chart16.xml"/><Relationship Id="rId4" Type="http://schemas.openxmlformats.org/officeDocument/2006/relationships/chart" Target="../charts/chart2.xml"/><Relationship Id="rId9" Type="http://schemas.openxmlformats.org/officeDocument/2006/relationships/chart" Target="../charts/chart7.xml"/><Relationship Id="rId14" Type="http://schemas.openxmlformats.org/officeDocument/2006/relationships/chart" Target="../charts/chart12.xml"/><Relationship Id="rId22" Type="http://schemas.openxmlformats.org/officeDocument/2006/relationships/chart" Target="../charts/chart19.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chart" Target="../charts/chart2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hart" Target="../charts/chart2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chart" Target="../charts/chart27.xml"/><Relationship Id="rId13" Type="http://schemas.openxmlformats.org/officeDocument/2006/relationships/chart" Target="../charts/chart32.xml"/><Relationship Id="rId18" Type="http://schemas.openxmlformats.org/officeDocument/2006/relationships/chart" Target="../charts/chart37.xml"/><Relationship Id="rId26" Type="http://schemas.openxmlformats.org/officeDocument/2006/relationships/chart" Target="../charts/chart45.xml"/><Relationship Id="rId3" Type="http://schemas.openxmlformats.org/officeDocument/2006/relationships/image" Target="../media/image3.png"/><Relationship Id="rId21" Type="http://schemas.openxmlformats.org/officeDocument/2006/relationships/chart" Target="../charts/chart40.xml"/><Relationship Id="rId7" Type="http://schemas.openxmlformats.org/officeDocument/2006/relationships/chart" Target="../charts/chart26.xml"/><Relationship Id="rId12" Type="http://schemas.openxmlformats.org/officeDocument/2006/relationships/chart" Target="../charts/chart31.xml"/><Relationship Id="rId17" Type="http://schemas.openxmlformats.org/officeDocument/2006/relationships/chart" Target="../charts/chart36.xml"/><Relationship Id="rId25" Type="http://schemas.openxmlformats.org/officeDocument/2006/relationships/chart" Target="../charts/chart44.xml"/><Relationship Id="rId2" Type="http://schemas.openxmlformats.org/officeDocument/2006/relationships/notesSlide" Target="../notesSlides/notesSlide4.xml"/><Relationship Id="rId16" Type="http://schemas.openxmlformats.org/officeDocument/2006/relationships/chart" Target="../charts/chart35.xml"/><Relationship Id="rId20" Type="http://schemas.openxmlformats.org/officeDocument/2006/relationships/chart" Target="../charts/chart39.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chart" Target="../charts/chart30.xml"/><Relationship Id="rId24" Type="http://schemas.openxmlformats.org/officeDocument/2006/relationships/chart" Target="../charts/chart43.xml"/><Relationship Id="rId5" Type="http://schemas.openxmlformats.org/officeDocument/2006/relationships/chart" Target="../charts/chart25.xml"/><Relationship Id="rId15" Type="http://schemas.openxmlformats.org/officeDocument/2006/relationships/chart" Target="../charts/chart34.xml"/><Relationship Id="rId23" Type="http://schemas.openxmlformats.org/officeDocument/2006/relationships/chart" Target="../charts/chart42.xml"/><Relationship Id="rId10" Type="http://schemas.openxmlformats.org/officeDocument/2006/relationships/chart" Target="../charts/chart29.xml"/><Relationship Id="rId19" Type="http://schemas.openxmlformats.org/officeDocument/2006/relationships/chart" Target="../charts/chart38.xml"/><Relationship Id="rId4" Type="http://schemas.openxmlformats.org/officeDocument/2006/relationships/chart" Target="../charts/chart24.xml"/><Relationship Id="rId9" Type="http://schemas.openxmlformats.org/officeDocument/2006/relationships/chart" Target="../charts/chart28.xml"/><Relationship Id="rId14" Type="http://schemas.openxmlformats.org/officeDocument/2006/relationships/chart" Target="../charts/chart33.xml"/><Relationship Id="rId22" Type="http://schemas.openxmlformats.org/officeDocument/2006/relationships/chart" Target="../charts/chart4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chart" Target="../charts/chart4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77A5568C-528D-4482-ADFD-28B4B0C7B201}"/>
              </a:ext>
            </a:extLst>
          </p:cNvPr>
          <p:cNvPicPr>
            <a:picLocks noChangeAspect="1"/>
          </p:cNvPicPr>
          <p:nvPr/>
        </p:nvPicPr>
        <p:blipFill rotWithShape="1">
          <a:blip r:embed="rId2"/>
          <a:srcRect l="35452" t="43258" r="33036" b="8885"/>
          <a:stretch/>
        </p:blipFill>
        <p:spPr>
          <a:xfrm>
            <a:off x="7383868" y="1884524"/>
            <a:ext cx="4669149" cy="4782565"/>
          </a:xfrm>
          <a:prstGeom prst="rect">
            <a:avLst/>
          </a:prstGeom>
          <a:ln w="34925">
            <a:solidFill>
              <a:srgbClr val="00B0F0"/>
            </a:solidFill>
          </a:ln>
        </p:spPr>
      </p:pic>
      <p:sp>
        <p:nvSpPr>
          <p:cNvPr id="15" name="Round Same Side Corner Rectangle 348">
            <a:extLst>
              <a:ext uri="{FF2B5EF4-FFF2-40B4-BE49-F238E27FC236}">
                <a16:creationId xmlns:a16="http://schemas.microsoft.com/office/drawing/2014/main" id="{488D4616-B56F-4CE6-9465-434189CF26B2}"/>
              </a:ext>
            </a:extLst>
          </p:cNvPr>
          <p:cNvSpPr/>
          <p:nvPr/>
        </p:nvSpPr>
        <p:spPr bwMode="auto">
          <a:xfrm>
            <a:off x="26633" y="739152"/>
            <a:ext cx="12091385" cy="276719"/>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Segment 3: Confluence</a:t>
            </a:r>
          </a:p>
        </p:txBody>
      </p:sp>
      <p:sp>
        <p:nvSpPr>
          <p:cNvPr id="17" name="Rectangle 16">
            <a:extLst>
              <a:ext uri="{FF2B5EF4-FFF2-40B4-BE49-F238E27FC236}">
                <a16:creationId xmlns:a16="http://schemas.microsoft.com/office/drawing/2014/main" id="{76B8B9D5-BCD6-496F-BF30-9662EC8B2EF6}"/>
              </a:ext>
            </a:extLst>
          </p:cNvPr>
          <p:cNvSpPr/>
          <p:nvPr/>
        </p:nvSpPr>
        <p:spPr>
          <a:xfrm>
            <a:off x="1664713" y="39176"/>
            <a:ext cx="3596640" cy="600164"/>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Segment 5| Project 1007</a:t>
            </a:r>
            <a:br>
              <a:rPr lang="en-US" sz="20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Minnesota Pollution Control Agency</a:t>
            </a:r>
            <a:endParaRPr lang="en-US" sz="1400" dirty="0"/>
          </a:p>
        </p:txBody>
      </p:sp>
      <p:grpSp>
        <p:nvGrpSpPr>
          <p:cNvPr id="9" name="Group 8">
            <a:extLst>
              <a:ext uri="{FF2B5EF4-FFF2-40B4-BE49-F238E27FC236}">
                <a16:creationId xmlns:a16="http://schemas.microsoft.com/office/drawing/2014/main" id="{774414FC-E020-4656-A9B3-BEB74475C45F}"/>
              </a:ext>
            </a:extLst>
          </p:cNvPr>
          <p:cNvGrpSpPr/>
          <p:nvPr/>
        </p:nvGrpSpPr>
        <p:grpSpPr>
          <a:xfrm>
            <a:off x="101975" y="1295082"/>
            <a:ext cx="7294716" cy="4956431"/>
            <a:chOff x="73982" y="1089806"/>
            <a:chExt cx="7294716" cy="4956431"/>
          </a:xfrm>
        </p:grpSpPr>
        <p:pic>
          <p:nvPicPr>
            <p:cNvPr id="34" name="Picture 33">
              <a:extLst>
                <a:ext uri="{FF2B5EF4-FFF2-40B4-BE49-F238E27FC236}">
                  <a16:creationId xmlns:a16="http://schemas.microsoft.com/office/drawing/2014/main" id="{66C93F40-5090-440C-8B5A-F65604522514}"/>
                </a:ext>
              </a:extLst>
            </p:cNvPr>
            <p:cNvPicPr>
              <a:picLocks noChangeAspect="1"/>
            </p:cNvPicPr>
            <p:nvPr/>
          </p:nvPicPr>
          <p:blipFill rotWithShape="1">
            <a:blip r:embed="rId2"/>
            <a:srcRect l="6247" t="4942" r="1949" b="689"/>
            <a:stretch/>
          </p:blipFill>
          <p:spPr>
            <a:xfrm>
              <a:off x="73982" y="1089806"/>
              <a:ext cx="7149061" cy="4956431"/>
            </a:xfrm>
            <a:prstGeom prst="rect">
              <a:avLst/>
            </a:prstGeom>
            <a:ln w="34925">
              <a:solidFill>
                <a:srgbClr val="00B0F0"/>
              </a:solidFill>
            </a:ln>
          </p:spPr>
        </p:pic>
        <p:sp>
          <p:nvSpPr>
            <p:cNvPr id="19" name="Rectangle 18">
              <a:extLst>
                <a:ext uri="{FF2B5EF4-FFF2-40B4-BE49-F238E27FC236}">
                  <a16:creationId xmlns:a16="http://schemas.microsoft.com/office/drawing/2014/main" id="{E714A295-B650-440C-8C6E-40B89FA5F6BF}"/>
                </a:ext>
              </a:extLst>
            </p:cNvPr>
            <p:cNvSpPr/>
            <p:nvPr/>
          </p:nvSpPr>
          <p:spPr>
            <a:xfrm>
              <a:off x="2500604" y="3429000"/>
              <a:ext cx="2050527" cy="2339194"/>
            </a:xfrm>
            <a:prstGeom prst="rect">
              <a:avLst/>
            </a:prstGeom>
            <a:noFill/>
            <a:ln w="28575">
              <a:solidFill>
                <a:srgbClr val="00B0F0"/>
              </a:solid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B8E7B86-25DD-4E87-99F8-A411DC347924}"/>
                </a:ext>
              </a:extLst>
            </p:cNvPr>
            <p:cNvSpPr txBox="1"/>
            <p:nvPr/>
          </p:nvSpPr>
          <p:spPr>
            <a:xfrm>
              <a:off x="1975770" y="3034544"/>
              <a:ext cx="1307602" cy="400110"/>
            </a:xfrm>
            <a:prstGeom prst="rect">
              <a:avLst/>
            </a:prstGeom>
            <a:noFill/>
            <a:ln>
              <a:noFill/>
            </a:ln>
          </p:spPr>
          <p:txBody>
            <a:bodyPr wrap="none" rtlCol="0">
              <a:spAutoFit/>
              <a:scene3d>
                <a:camera prst="orthographicFront"/>
                <a:lightRig rig="threePt" dir="t"/>
              </a:scene3d>
              <a:sp3d extrusionH="57150" contourW="12700">
                <a:bevelT w="50800" h="38100" prst="riblet"/>
                <a:contourClr>
                  <a:schemeClr val="bg1"/>
                </a:contourClr>
              </a:sp3d>
            </a:bodyPr>
            <a:lstStyle/>
            <a:p>
              <a:r>
                <a:rPr lang="en-US" sz="2000" b="1" dirty="0">
                  <a:solidFill>
                    <a:srgbClr val="00B0F0"/>
                  </a:solidFill>
                </a:rPr>
                <a:t>Segment 4</a:t>
              </a:r>
            </a:p>
          </p:txBody>
        </p:sp>
        <p:cxnSp>
          <p:nvCxnSpPr>
            <p:cNvPr id="5" name="Straight Connector 4">
              <a:extLst>
                <a:ext uri="{FF2B5EF4-FFF2-40B4-BE49-F238E27FC236}">
                  <a16:creationId xmlns:a16="http://schemas.microsoft.com/office/drawing/2014/main" id="{8BF8CBCD-5BCF-4A76-866B-D225101940CE}"/>
                </a:ext>
              </a:extLst>
            </p:cNvPr>
            <p:cNvCxnSpPr>
              <a:cxnSpLocks/>
              <a:stCxn id="19" idx="3"/>
            </p:cNvCxnSpPr>
            <p:nvPr/>
          </p:nvCxnSpPr>
          <p:spPr>
            <a:xfrm flipV="1">
              <a:off x="4551131" y="3827946"/>
              <a:ext cx="2817567" cy="770651"/>
            </a:xfrm>
            <a:prstGeom prst="line">
              <a:avLst/>
            </a:prstGeom>
            <a:ln w="19050">
              <a:solidFill>
                <a:srgbClr val="00B0F0"/>
              </a:solidFill>
              <a:prstDash val="dash"/>
            </a:ln>
            <a:effectLst>
              <a:glow rad="50800">
                <a:schemeClr val="bg1"/>
              </a:glow>
            </a:effectLst>
          </p:spPr>
          <p:style>
            <a:lnRef idx="1">
              <a:schemeClr val="accent1"/>
            </a:lnRef>
            <a:fillRef idx="0">
              <a:schemeClr val="accent1"/>
            </a:fillRef>
            <a:effectRef idx="0">
              <a:schemeClr val="accent1"/>
            </a:effectRef>
            <a:fontRef idx="minor">
              <a:schemeClr val="tx1"/>
            </a:fontRef>
          </p:style>
        </p:cxnSp>
        <p:sp>
          <p:nvSpPr>
            <p:cNvPr id="41" name="Rounded Rectangle 5">
              <a:extLst>
                <a:ext uri="{FF2B5EF4-FFF2-40B4-BE49-F238E27FC236}">
                  <a16:creationId xmlns:a16="http://schemas.microsoft.com/office/drawing/2014/main" id="{E6FF6521-3C62-4AC3-9AA7-569BE28ABEB3}"/>
                </a:ext>
              </a:extLst>
            </p:cNvPr>
            <p:cNvSpPr/>
            <p:nvPr/>
          </p:nvSpPr>
          <p:spPr>
            <a:xfrm>
              <a:off x="149322" y="1119114"/>
              <a:ext cx="1829916" cy="269641"/>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100" b="1" dirty="0">
                  <a:solidFill>
                    <a:schemeClr val="bg1"/>
                  </a:solidFill>
                  <a:latin typeface="Arial" panose="020B0604020202020204" pitchFamily="34" charset="0"/>
                  <a:cs typeface="Arial" panose="020B0604020202020204" pitchFamily="34" charset="0"/>
                </a:rPr>
                <a:t>P1007 Corridor Map</a:t>
              </a:r>
            </a:p>
          </p:txBody>
        </p:sp>
        <p:sp>
          <p:nvSpPr>
            <p:cNvPr id="42" name="TextBox 41">
              <a:extLst>
                <a:ext uri="{FF2B5EF4-FFF2-40B4-BE49-F238E27FC236}">
                  <a16:creationId xmlns:a16="http://schemas.microsoft.com/office/drawing/2014/main" id="{39F00856-7AEC-48FE-90BA-34FD1B8982BE}"/>
                </a:ext>
              </a:extLst>
            </p:cNvPr>
            <p:cNvSpPr txBox="1"/>
            <p:nvPr/>
          </p:nvSpPr>
          <p:spPr>
            <a:xfrm>
              <a:off x="3936759" y="2272088"/>
              <a:ext cx="878767" cy="261610"/>
            </a:xfrm>
            <a:prstGeom prst="rect">
              <a:avLst/>
            </a:prstGeom>
            <a:noFill/>
          </p:spPr>
          <p:txBody>
            <a:bodyPr wrap="none" rtlCol="0">
              <a:spAutoFit/>
            </a:bodyPr>
            <a:lstStyle/>
            <a:p>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Sunfish</a:t>
              </a:r>
              <a:r>
                <a:rPr lang="en-US" sz="500" b="1" dirty="0">
                  <a:solidFill>
                    <a:schemeClr val="bg1"/>
                  </a:solidFill>
                </a:rPr>
                <a:t> </a:t>
              </a: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Lake</a:t>
              </a:r>
            </a:p>
          </p:txBody>
        </p:sp>
        <p:sp>
          <p:nvSpPr>
            <p:cNvPr id="43" name="TextBox 42">
              <a:extLst>
                <a:ext uri="{FF2B5EF4-FFF2-40B4-BE49-F238E27FC236}">
                  <a16:creationId xmlns:a16="http://schemas.microsoft.com/office/drawing/2014/main" id="{79B5E59E-3AD8-430C-AE26-4223390AD4FC}"/>
                </a:ext>
              </a:extLst>
            </p:cNvPr>
            <p:cNvSpPr txBox="1"/>
            <p:nvPr/>
          </p:nvSpPr>
          <p:spPr>
            <a:xfrm>
              <a:off x="4646640" y="3231955"/>
              <a:ext cx="721672" cy="253916"/>
            </a:xfrm>
            <a:prstGeom prst="rect">
              <a:avLst/>
            </a:prstGeom>
            <a:noFill/>
          </p:spPr>
          <p:txBody>
            <a:bodyPr wrap="none" rtlCol="0">
              <a:spAutoFit/>
            </a:bodyPr>
            <a:lstStyle/>
            <a:p>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Lake</a:t>
              </a:r>
              <a:r>
                <a:rPr lang="en-US" sz="500" b="1" dirty="0">
                  <a:solidFill>
                    <a:schemeClr val="bg1"/>
                  </a:solidFill>
                </a:rPr>
                <a:t> </a:t>
              </a: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Elmo</a:t>
              </a:r>
            </a:p>
          </p:txBody>
        </p:sp>
        <p:sp>
          <p:nvSpPr>
            <p:cNvPr id="44" name="TextBox 43">
              <a:extLst>
                <a:ext uri="{FF2B5EF4-FFF2-40B4-BE49-F238E27FC236}">
                  <a16:creationId xmlns:a16="http://schemas.microsoft.com/office/drawing/2014/main" id="{64B3F07A-F4EA-47EA-A0B2-9B948B60FEAC}"/>
                </a:ext>
              </a:extLst>
            </p:cNvPr>
            <p:cNvSpPr txBox="1"/>
            <p:nvPr/>
          </p:nvSpPr>
          <p:spPr>
            <a:xfrm>
              <a:off x="2881662" y="4100126"/>
              <a:ext cx="1055097" cy="253916"/>
            </a:xfrm>
            <a:prstGeom prst="rect">
              <a:avLst/>
            </a:prstGeom>
            <a:noFill/>
          </p:spPr>
          <p:txBody>
            <a:bodyPr wrap="none" rtlCol="0">
              <a:spAutoFit/>
            </a:bodyPr>
            <a:lstStyle/>
            <a:p>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Eagle</a:t>
              </a:r>
              <a:r>
                <a:rPr lang="en-US" sz="500" b="1" dirty="0">
                  <a:solidFill>
                    <a:schemeClr val="bg1"/>
                  </a:solidFill>
                </a:rPr>
                <a:t> </a:t>
              </a: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Point Lake</a:t>
              </a:r>
            </a:p>
          </p:txBody>
        </p:sp>
        <p:sp>
          <p:nvSpPr>
            <p:cNvPr id="46" name="TextBox 45">
              <a:extLst>
                <a:ext uri="{FF2B5EF4-FFF2-40B4-BE49-F238E27FC236}">
                  <a16:creationId xmlns:a16="http://schemas.microsoft.com/office/drawing/2014/main" id="{94F59FF3-F861-45AD-9D70-519BDC5CE3A7}"/>
                </a:ext>
              </a:extLst>
            </p:cNvPr>
            <p:cNvSpPr txBox="1"/>
            <p:nvPr/>
          </p:nvSpPr>
          <p:spPr>
            <a:xfrm>
              <a:off x="2110104" y="1256946"/>
              <a:ext cx="694421" cy="261610"/>
            </a:xfrm>
            <a:prstGeom prst="rect">
              <a:avLst/>
            </a:prstGeom>
            <a:noFill/>
          </p:spPr>
          <p:txBody>
            <a:bodyPr wrap="none" rtlCol="0">
              <a:spAutoFit/>
            </a:bodyPr>
            <a:lstStyle/>
            <a:p>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Tri-Lakes</a:t>
              </a:r>
            </a:p>
          </p:txBody>
        </p:sp>
        <p:sp>
          <p:nvSpPr>
            <p:cNvPr id="47" name="TextBox 46">
              <a:extLst>
                <a:ext uri="{FF2B5EF4-FFF2-40B4-BE49-F238E27FC236}">
                  <a16:creationId xmlns:a16="http://schemas.microsoft.com/office/drawing/2014/main" id="{B48B241B-5E03-4204-9E7B-D9FC366B20B9}"/>
                </a:ext>
              </a:extLst>
            </p:cNvPr>
            <p:cNvSpPr txBox="1"/>
            <p:nvPr/>
          </p:nvSpPr>
          <p:spPr>
            <a:xfrm>
              <a:off x="5523303" y="4678094"/>
              <a:ext cx="1029449" cy="253916"/>
            </a:xfrm>
            <a:prstGeom prst="rect">
              <a:avLst/>
            </a:prstGeom>
            <a:noFill/>
          </p:spPr>
          <p:txBody>
            <a:bodyPr wrap="none" rtlCol="0">
              <a:spAutoFit/>
            </a:bodyPr>
            <a:lstStyle/>
            <a:p>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Horseshoe</a:t>
              </a:r>
              <a:r>
                <a:rPr lang="en-US" sz="500" b="1" dirty="0">
                  <a:solidFill>
                    <a:schemeClr val="bg1"/>
                  </a:solidFill>
                </a:rPr>
                <a:t> </a:t>
              </a: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Lake</a:t>
              </a:r>
            </a:p>
          </p:txBody>
        </p:sp>
      </p:grpSp>
      <p:sp>
        <p:nvSpPr>
          <p:cNvPr id="26" name="Rounded Rectangle 5">
            <a:extLst>
              <a:ext uri="{FF2B5EF4-FFF2-40B4-BE49-F238E27FC236}">
                <a16:creationId xmlns:a16="http://schemas.microsoft.com/office/drawing/2014/main" id="{59D2FA21-1EC2-4370-A0C6-18C95E028370}"/>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1AAA0A86-C107-4FA0-B471-297B0BD04D2D}"/>
              </a:ext>
            </a:extLst>
          </p:cNvPr>
          <p:cNvSpPr/>
          <p:nvPr/>
        </p:nvSpPr>
        <p:spPr>
          <a:xfrm>
            <a:off x="159750" y="57828"/>
            <a:ext cx="7276748" cy="615553"/>
          </a:xfrm>
          <a:prstGeom prst="rect">
            <a:avLst/>
          </a:prstGeom>
        </p:spPr>
        <p:txBody>
          <a:bodyPr wrap="square" lIns="91440" tIns="45720" rIns="91440" bIns="45720" anchor="t">
            <a:spAutoFit/>
          </a:bodyPr>
          <a:lstStyle/>
          <a:p>
            <a:r>
              <a:rPr lang="en-US" b="1" dirty="0">
                <a:solidFill>
                  <a:schemeClr val="bg1"/>
                </a:solidFill>
                <a:latin typeface="Arial"/>
                <a:cs typeface="Arial"/>
              </a:rPr>
              <a:t>Project 1007 Focused Investigation Progress Report - Segment 4</a:t>
            </a:r>
            <a:br>
              <a:rPr lang="en-US" sz="2000" b="1" dirty="0">
                <a:latin typeface="Arial" panose="020B0604020202020204" pitchFamily="34" charset="0"/>
                <a:cs typeface="Arial" panose="020B0604020202020204" pitchFamily="34" charset="0"/>
              </a:rPr>
            </a:br>
            <a:r>
              <a:rPr lang="en-US" sz="1600" b="1" dirty="0">
                <a:solidFill>
                  <a:schemeClr val="bg1"/>
                </a:solidFill>
                <a:latin typeface="Arial"/>
                <a:cs typeface="Arial"/>
              </a:rPr>
              <a:t>November 2021                                        Minnesota </a:t>
            </a:r>
            <a:r>
              <a:rPr lang="en-US" sz="1400" b="1" dirty="0">
                <a:solidFill>
                  <a:schemeClr val="bg1"/>
                </a:solidFill>
                <a:latin typeface="Arial"/>
                <a:cs typeface="Arial"/>
              </a:rPr>
              <a:t>Pollution Control Agency</a:t>
            </a:r>
            <a:endParaRPr lang="en-US" sz="1400" dirty="0">
              <a:solidFill>
                <a:schemeClr val="bg1"/>
              </a:solidFill>
              <a:latin typeface="Calibri" panose="020F0502020204030204"/>
              <a:cs typeface="Calibri" panose="020F0502020204030204"/>
            </a:endParaRPr>
          </a:p>
        </p:txBody>
      </p:sp>
      <p:grpSp>
        <p:nvGrpSpPr>
          <p:cNvPr id="59" name="Group 346">
            <a:extLst>
              <a:ext uri="{FF2B5EF4-FFF2-40B4-BE49-F238E27FC236}">
                <a16:creationId xmlns:a16="http://schemas.microsoft.com/office/drawing/2014/main" id="{FA95D801-AED4-4BC9-8AEE-B84172FCED1A}"/>
              </a:ext>
            </a:extLst>
          </p:cNvPr>
          <p:cNvGrpSpPr>
            <a:grpSpLocks/>
          </p:cNvGrpSpPr>
          <p:nvPr/>
        </p:nvGrpSpPr>
        <p:grpSpPr bwMode="auto">
          <a:xfrm>
            <a:off x="26633" y="739152"/>
            <a:ext cx="12091385" cy="6072403"/>
            <a:chOff x="457200" y="2743201"/>
            <a:chExt cx="7010400" cy="8311238"/>
          </a:xfrm>
        </p:grpSpPr>
        <p:sp>
          <p:nvSpPr>
            <p:cNvPr id="60" name="Round Same Side Corner Rectangle 347">
              <a:extLst>
                <a:ext uri="{FF2B5EF4-FFF2-40B4-BE49-F238E27FC236}">
                  <a16:creationId xmlns:a16="http://schemas.microsoft.com/office/drawing/2014/main" id="{199F63A8-BB53-4578-9100-736E65BDD8B6}"/>
                </a:ext>
              </a:extLst>
            </p:cNvPr>
            <p:cNvSpPr/>
            <p:nvPr/>
          </p:nvSpPr>
          <p:spPr>
            <a:xfrm>
              <a:off x="457200" y="2743201"/>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61" name="Round Same Side Corner Rectangle 348">
              <a:extLst>
                <a:ext uri="{FF2B5EF4-FFF2-40B4-BE49-F238E27FC236}">
                  <a16:creationId xmlns:a16="http://schemas.microsoft.com/office/drawing/2014/main" id="{C2DADBC8-BEB5-4A25-936B-96425A1B890C}"/>
                </a:ext>
              </a:extLst>
            </p:cNvPr>
            <p:cNvSpPr/>
            <p:nvPr/>
          </p:nvSpPr>
          <p:spPr>
            <a:xfrm>
              <a:off x="457200" y="2743201"/>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Segment 4: Eagle Point Lake</a:t>
              </a:r>
            </a:p>
          </p:txBody>
        </p:sp>
      </p:grpSp>
      <p:sp>
        <p:nvSpPr>
          <p:cNvPr id="21" name="TextBox 20">
            <a:extLst>
              <a:ext uri="{FF2B5EF4-FFF2-40B4-BE49-F238E27FC236}">
                <a16:creationId xmlns:a16="http://schemas.microsoft.com/office/drawing/2014/main" id="{A6E2F73B-B860-443F-B845-FA76C4E66C19}"/>
              </a:ext>
            </a:extLst>
          </p:cNvPr>
          <p:cNvSpPr txBox="1"/>
          <p:nvPr/>
        </p:nvSpPr>
        <p:spPr>
          <a:xfrm>
            <a:off x="11361792" y="4061974"/>
            <a:ext cx="721672" cy="253916"/>
          </a:xfrm>
          <a:prstGeom prst="rect">
            <a:avLst/>
          </a:prstGeom>
          <a:noFill/>
        </p:spPr>
        <p:txBody>
          <a:bodyPr wrap="none" rtlCol="0">
            <a:spAutoFit/>
          </a:bodyPr>
          <a:lstStyle/>
          <a:p>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Lake</a:t>
            </a:r>
            <a:r>
              <a:rPr lang="en-US" sz="500" b="1" dirty="0">
                <a:solidFill>
                  <a:schemeClr val="bg1"/>
                </a:solidFill>
              </a:rPr>
              <a:t> </a:t>
            </a: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Elmo</a:t>
            </a:r>
          </a:p>
        </p:txBody>
      </p:sp>
      <p:sp>
        <p:nvSpPr>
          <p:cNvPr id="22" name="TextBox 21">
            <a:extLst>
              <a:ext uri="{FF2B5EF4-FFF2-40B4-BE49-F238E27FC236}">
                <a16:creationId xmlns:a16="http://schemas.microsoft.com/office/drawing/2014/main" id="{9547F8F5-162B-4A4C-A89D-BF4B8089F13D}"/>
              </a:ext>
            </a:extLst>
          </p:cNvPr>
          <p:cNvSpPr txBox="1"/>
          <p:nvPr/>
        </p:nvSpPr>
        <p:spPr>
          <a:xfrm>
            <a:off x="9042299" y="3900392"/>
            <a:ext cx="809838" cy="415498"/>
          </a:xfrm>
          <a:prstGeom prst="rect">
            <a:avLst/>
          </a:prstGeom>
          <a:noFill/>
        </p:spPr>
        <p:txBody>
          <a:bodyPr wrap="square" rtlCol="0">
            <a:spAutoFit/>
          </a:bodyPr>
          <a:lstStyle/>
          <a:p>
            <a:pPr algn="ct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Eagle</a:t>
            </a:r>
            <a:r>
              <a:rPr lang="en-US" sz="500" b="1" dirty="0">
                <a:solidFill>
                  <a:schemeClr val="bg1"/>
                </a:solidFill>
              </a:rPr>
              <a:t> </a:t>
            </a: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Point Lake</a:t>
            </a:r>
          </a:p>
        </p:txBody>
      </p:sp>
      <p:sp>
        <p:nvSpPr>
          <p:cNvPr id="23" name="TextBox 22">
            <a:extLst>
              <a:ext uri="{FF2B5EF4-FFF2-40B4-BE49-F238E27FC236}">
                <a16:creationId xmlns:a16="http://schemas.microsoft.com/office/drawing/2014/main" id="{15C12897-50A6-4B7D-9B4D-C2544939C9BF}"/>
              </a:ext>
            </a:extLst>
          </p:cNvPr>
          <p:cNvSpPr txBox="1"/>
          <p:nvPr/>
        </p:nvSpPr>
        <p:spPr>
          <a:xfrm>
            <a:off x="9424192" y="6038264"/>
            <a:ext cx="809837" cy="253916"/>
          </a:xfrm>
          <a:prstGeom prst="rect">
            <a:avLst/>
          </a:prstGeom>
          <a:noFill/>
        </p:spPr>
        <p:txBody>
          <a:bodyPr wrap="none" rtlCol="0">
            <a:spAutoFit/>
          </a:bodyPr>
          <a:lstStyle/>
          <a:p>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Goose Lake</a:t>
            </a:r>
          </a:p>
        </p:txBody>
      </p:sp>
      <p:sp>
        <p:nvSpPr>
          <p:cNvPr id="25" name="TextBox 24">
            <a:extLst>
              <a:ext uri="{FF2B5EF4-FFF2-40B4-BE49-F238E27FC236}">
                <a16:creationId xmlns:a16="http://schemas.microsoft.com/office/drawing/2014/main" id="{B88E0E39-C7EB-429F-AAA1-F7D01A4DE350}"/>
              </a:ext>
            </a:extLst>
          </p:cNvPr>
          <p:cNvSpPr txBox="1"/>
          <p:nvPr/>
        </p:nvSpPr>
        <p:spPr>
          <a:xfrm>
            <a:off x="7685782" y="3380360"/>
            <a:ext cx="901209" cy="253916"/>
          </a:xfrm>
          <a:prstGeom prst="rect">
            <a:avLst/>
          </a:prstGeom>
          <a:noFill/>
        </p:spPr>
        <p:txBody>
          <a:bodyPr wrap="none" rtlCol="0">
            <a:spAutoFit/>
          </a:bodyPr>
          <a:lstStyle/>
          <a:p>
            <a:r>
              <a:rPr lang="en-US" sz="1050" dirty="0" err="1">
                <a:ln w="6350">
                  <a:noFill/>
                </a:ln>
                <a:solidFill>
                  <a:srgbClr val="002060"/>
                </a:solidFill>
                <a:effectLst>
                  <a:glow rad="63500">
                    <a:srgbClr val="FFFFFF"/>
                  </a:glow>
                  <a:outerShdw blurRad="50800" dist="38100" dir="2700000" algn="tl" rotWithShape="0">
                    <a:schemeClr val="bg1">
                      <a:alpha val="40000"/>
                    </a:schemeClr>
                  </a:outerShdw>
                </a:effectLst>
              </a:rPr>
              <a:t>Farney</a:t>
            </a: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 Creek</a:t>
            </a:r>
          </a:p>
        </p:txBody>
      </p:sp>
      <p:sp>
        <p:nvSpPr>
          <p:cNvPr id="28" name="TextBox 27">
            <a:extLst>
              <a:ext uri="{FF2B5EF4-FFF2-40B4-BE49-F238E27FC236}">
                <a16:creationId xmlns:a16="http://schemas.microsoft.com/office/drawing/2014/main" id="{320DADAB-8AF1-4A9D-9D84-5DBAC0A0EB61}"/>
              </a:ext>
            </a:extLst>
          </p:cNvPr>
          <p:cNvSpPr txBox="1"/>
          <p:nvPr/>
        </p:nvSpPr>
        <p:spPr>
          <a:xfrm>
            <a:off x="10504726" y="4862673"/>
            <a:ext cx="763351" cy="215444"/>
          </a:xfrm>
          <a:prstGeom prst="rect">
            <a:avLst/>
          </a:prstGeom>
          <a:noFill/>
        </p:spPr>
        <p:txBody>
          <a:bodyPr wrap="none" rtlCol="0">
            <a:spAutoFit/>
          </a:bodyPr>
          <a:lstStyle/>
          <a:p>
            <a:r>
              <a:rPr lang="en-US" sz="800" dirty="0">
                <a:ln w="6350">
                  <a:noFill/>
                </a:ln>
                <a:solidFill>
                  <a:srgbClr val="002060"/>
                </a:solidFill>
                <a:effectLst>
                  <a:glow rad="63500">
                    <a:srgbClr val="FFFFFF"/>
                  </a:glow>
                  <a:outerShdw blurRad="50800" dist="38100" dir="2700000" algn="tl" rotWithShape="0">
                    <a:schemeClr val="bg1">
                      <a:alpha val="40000"/>
                    </a:schemeClr>
                  </a:outerShdw>
                </a:effectLst>
              </a:rPr>
              <a:t>Brown’s Pond</a:t>
            </a:r>
          </a:p>
        </p:txBody>
      </p:sp>
      <p:sp>
        <p:nvSpPr>
          <p:cNvPr id="29" name="TextBox 28">
            <a:extLst>
              <a:ext uri="{FF2B5EF4-FFF2-40B4-BE49-F238E27FC236}">
                <a16:creationId xmlns:a16="http://schemas.microsoft.com/office/drawing/2014/main" id="{551BB681-4397-45E8-BED0-B35098BA4575}"/>
              </a:ext>
            </a:extLst>
          </p:cNvPr>
          <p:cNvSpPr txBox="1"/>
          <p:nvPr/>
        </p:nvSpPr>
        <p:spPr>
          <a:xfrm>
            <a:off x="9938101" y="4315890"/>
            <a:ext cx="809837" cy="215444"/>
          </a:xfrm>
          <a:prstGeom prst="rect">
            <a:avLst/>
          </a:prstGeom>
          <a:noFill/>
        </p:spPr>
        <p:txBody>
          <a:bodyPr wrap="square" rtlCol="0">
            <a:spAutoFit/>
          </a:bodyPr>
          <a:lstStyle/>
          <a:p>
            <a:pPr algn="ctr"/>
            <a:r>
              <a:rPr lang="en-US" sz="800" dirty="0">
                <a:ln w="6350">
                  <a:noFill/>
                </a:ln>
                <a:solidFill>
                  <a:srgbClr val="002060"/>
                </a:solidFill>
                <a:effectLst>
                  <a:glow rad="63500">
                    <a:srgbClr val="FFFFFF"/>
                  </a:glow>
                  <a:outerShdw blurRad="50800" dist="38100" dir="2700000" algn="tl" rotWithShape="0">
                    <a:schemeClr val="bg1">
                      <a:alpha val="40000"/>
                    </a:schemeClr>
                  </a:outerShdw>
                </a:effectLst>
              </a:rPr>
              <a:t>Margaret Lake</a:t>
            </a:r>
          </a:p>
        </p:txBody>
      </p:sp>
      <p:sp>
        <p:nvSpPr>
          <p:cNvPr id="30" name="TextBox 29">
            <a:extLst>
              <a:ext uri="{FF2B5EF4-FFF2-40B4-BE49-F238E27FC236}">
                <a16:creationId xmlns:a16="http://schemas.microsoft.com/office/drawing/2014/main" id="{54A66770-4EFC-460A-BDCD-38E90C9A5A5F}"/>
              </a:ext>
            </a:extLst>
          </p:cNvPr>
          <p:cNvSpPr txBox="1"/>
          <p:nvPr/>
        </p:nvSpPr>
        <p:spPr>
          <a:xfrm>
            <a:off x="9809257" y="4957965"/>
            <a:ext cx="809837" cy="215444"/>
          </a:xfrm>
          <a:prstGeom prst="rect">
            <a:avLst/>
          </a:prstGeom>
          <a:noFill/>
        </p:spPr>
        <p:txBody>
          <a:bodyPr wrap="square" rtlCol="0">
            <a:spAutoFit/>
          </a:bodyPr>
          <a:lstStyle/>
          <a:p>
            <a:r>
              <a:rPr lang="en-US" sz="800" dirty="0">
                <a:ln w="6350">
                  <a:noFill/>
                </a:ln>
                <a:solidFill>
                  <a:srgbClr val="002060"/>
                </a:solidFill>
                <a:effectLst>
                  <a:glow rad="63500">
                    <a:srgbClr val="FFFFFF"/>
                  </a:glow>
                  <a:outerShdw blurRad="50800" dist="38100" dir="2700000" algn="tl" rotWithShape="0">
                    <a:schemeClr val="bg1">
                      <a:alpha val="40000"/>
                    </a:schemeClr>
                  </a:outerShdw>
                </a:effectLst>
              </a:rPr>
              <a:t>Park Pond</a:t>
            </a:r>
          </a:p>
        </p:txBody>
      </p:sp>
      <p:sp>
        <p:nvSpPr>
          <p:cNvPr id="36" name="Rounded Rectangle 5">
            <a:extLst>
              <a:ext uri="{FF2B5EF4-FFF2-40B4-BE49-F238E27FC236}">
                <a16:creationId xmlns:a16="http://schemas.microsoft.com/office/drawing/2014/main" id="{75C51D62-1606-44DB-9B50-13777F2B1FF1}"/>
              </a:ext>
            </a:extLst>
          </p:cNvPr>
          <p:cNvSpPr/>
          <p:nvPr/>
        </p:nvSpPr>
        <p:spPr>
          <a:xfrm>
            <a:off x="10103637" y="1929860"/>
            <a:ext cx="1949380" cy="261610"/>
          </a:xfrm>
          <a:prstGeom prst="roundRect">
            <a:avLst/>
          </a:prstGeom>
          <a:solidFill>
            <a:srgbClr val="00B0F0"/>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100" b="1" dirty="0">
                <a:solidFill>
                  <a:schemeClr val="bg1"/>
                </a:solidFill>
                <a:latin typeface="Arial" panose="020B0604020202020204" pitchFamily="34" charset="0"/>
                <a:cs typeface="Arial" panose="020B0604020202020204" pitchFamily="34" charset="0"/>
              </a:rPr>
              <a:t>Segment 4 Site Map</a:t>
            </a:r>
          </a:p>
        </p:txBody>
      </p:sp>
      <p:sp>
        <p:nvSpPr>
          <p:cNvPr id="40" name="TextBox 39">
            <a:extLst>
              <a:ext uri="{FF2B5EF4-FFF2-40B4-BE49-F238E27FC236}">
                <a16:creationId xmlns:a16="http://schemas.microsoft.com/office/drawing/2014/main" id="{14F117EE-4AB3-4396-8455-4AFACD2E9C94}"/>
              </a:ext>
            </a:extLst>
          </p:cNvPr>
          <p:cNvSpPr txBox="1"/>
          <p:nvPr/>
        </p:nvSpPr>
        <p:spPr>
          <a:xfrm>
            <a:off x="2412891" y="2003043"/>
            <a:ext cx="1796947" cy="246221"/>
          </a:xfrm>
          <a:prstGeom prst="rect">
            <a:avLst/>
          </a:prstGeom>
          <a:noFill/>
        </p:spPr>
        <p:txBody>
          <a:bodyPr wrap="square" rtlCol="0">
            <a:spAutoFit/>
            <a:scene3d>
              <a:camera prst="orthographicFront"/>
              <a:lightRig rig="threePt" dir="t"/>
            </a:scene3d>
            <a:sp3d contourW="12700">
              <a:contourClr>
                <a:schemeClr val="bg1"/>
              </a:contourClr>
            </a:sp3d>
          </a:bodyPr>
          <a:lstStyle/>
          <a:p>
            <a:r>
              <a:rPr lang="en-US" sz="1000" b="1" dirty="0">
                <a:solidFill>
                  <a:srgbClr val="FF0000"/>
                </a:solidFill>
                <a:effectLst>
                  <a:glow rad="88900">
                    <a:schemeClr val="bg1"/>
                  </a:glow>
                </a:effectLst>
              </a:rPr>
              <a:t>Washington County Landfill</a:t>
            </a:r>
          </a:p>
        </p:txBody>
      </p:sp>
      <p:sp>
        <p:nvSpPr>
          <p:cNvPr id="45" name="TextBox 44">
            <a:extLst>
              <a:ext uri="{FF2B5EF4-FFF2-40B4-BE49-F238E27FC236}">
                <a16:creationId xmlns:a16="http://schemas.microsoft.com/office/drawing/2014/main" id="{2A6FAC25-DCB2-4C4D-918D-8A7015050E60}"/>
              </a:ext>
            </a:extLst>
          </p:cNvPr>
          <p:cNvSpPr txBox="1"/>
          <p:nvPr/>
        </p:nvSpPr>
        <p:spPr>
          <a:xfrm>
            <a:off x="138983" y="2733307"/>
            <a:ext cx="963219" cy="400110"/>
          </a:xfrm>
          <a:prstGeom prst="rect">
            <a:avLst/>
          </a:prstGeom>
          <a:noFill/>
        </p:spPr>
        <p:txBody>
          <a:bodyPr wrap="square" rtlCol="0">
            <a:spAutoFit/>
            <a:scene3d>
              <a:camera prst="orthographicFront"/>
              <a:lightRig rig="threePt" dir="t"/>
            </a:scene3d>
            <a:sp3d contourW="12700">
              <a:contourClr>
                <a:schemeClr val="bg1"/>
              </a:contourClr>
            </a:sp3d>
          </a:bodyPr>
          <a:lstStyle/>
          <a:p>
            <a:r>
              <a:rPr lang="en-US" sz="1000" b="1" dirty="0">
                <a:solidFill>
                  <a:srgbClr val="FF0000"/>
                </a:solidFill>
                <a:effectLst>
                  <a:glow rad="88900">
                    <a:schemeClr val="bg1"/>
                  </a:glow>
                </a:effectLst>
              </a:rPr>
              <a:t>Oakdale Disposal Site</a:t>
            </a:r>
          </a:p>
        </p:txBody>
      </p:sp>
      <p:sp>
        <p:nvSpPr>
          <p:cNvPr id="48" name="TextBox 47">
            <a:extLst>
              <a:ext uri="{FF2B5EF4-FFF2-40B4-BE49-F238E27FC236}">
                <a16:creationId xmlns:a16="http://schemas.microsoft.com/office/drawing/2014/main" id="{DC955DD7-C304-4158-94F9-14CABCB5FB35}"/>
              </a:ext>
            </a:extLst>
          </p:cNvPr>
          <p:cNvSpPr txBox="1"/>
          <p:nvPr/>
        </p:nvSpPr>
        <p:spPr>
          <a:xfrm>
            <a:off x="7620374" y="2091135"/>
            <a:ext cx="1376102" cy="415498"/>
          </a:xfrm>
          <a:prstGeom prst="rect">
            <a:avLst/>
          </a:prstGeom>
          <a:noFill/>
        </p:spPr>
        <p:txBody>
          <a:bodyPr wrap="square" rtlCol="0">
            <a:spAutoFit/>
          </a:bodyPr>
          <a:lstStyle/>
          <a:p>
            <a:pPr algn="ct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Raleigh Creek and P1007 Conveyance</a:t>
            </a:r>
          </a:p>
        </p:txBody>
      </p:sp>
    </p:spTree>
    <p:extLst>
      <p:ext uri="{BB962C8B-B14F-4D97-AF65-F5344CB8AC3E}">
        <p14:creationId xmlns:p14="http://schemas.microsoft.com/office/powerpoint/2010/main" val="3619354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348">
            <a:extLst>
              <a:ext uri="{FF2B5EF4-FFF2-40B4-BE49-F238E27FC236}">
                <a16:creationId xmlns:a16="http://schemas.microsoft.com/office/drawing/2014/main" id="{CF3C4CCA-55F5-4A2F-A205-D2052C5F2ACF}"/>
              </a:ext>
            </a:extLst>
          </p:cNvPr>
          <p:cNvSpPr/>
          <p:nvPr/>
        </p:nvSpPr>
        <p:spPr bwMode="auto">
          <a:xfrm>
            <a:off x="36157" y="672478"/>
            <a:ext cx="12091385"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From the Surface to the Subsurface</a:t>
            </a:r>
          </a:p>
        </p:txBody>
      </p:sp>
      <p:pic>
        <p:nvPicPr>
          <p:cNvPr id="20" name="Picture 19">
            <a:extLst>
              <a:ext uri="{FF2B5EF4-FFF2-40B4-BE49-F238E27FC236}">
                <a16:creationId xmlns:a16="http://schemas.microsoft.com/office/drawing/2014/main" id="{0D07C51E-82DB-4EB1-8A00-A9D515BDC87C}"/>
              </a:ext>
            </a:extLst>
          </p:cNvPr>
          <p:cNvPicPr>
            <a:picLocks noChangeAspect="1"/>
          </p:cNvPicPr>
          <p:nvPr/>
        </p:nvPicPr>
        <p:blipFill rotWithShape="1">
          <a:blip r:embed="rId3"/>
          <a:srcRect t="67" b="6336"/>
          <a:stretch/>
        </p:blipFill>
        <p:spPr>
          <a:xfrm>
            <a:off x="10396967" y="1064896"/>
            <a:ext cx="1612717" cy="51206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C44FC848-28ED-4B2D-B0D7-E2292B7BCB2B}"/>
              </a:ext>
            </a:extLst>
          </p:cNvPr>
          <p:cNvSpPr txBox="1"/>
          <p:nvPr/>
        </p:nvSpPr>
        <p:spPr>
          <a:xfrm>
            <a:off x="95999" y="5374824"/>
            <a:ext cx="10187929" cy="1277273"/>
          </a:xfrm>
          <a:prstGeom prst="rect">
            <a:avLst/>
          </a:prstGeom>
          <a:solidFill>
            <a:schemeClr val="bg1"/>
          </a:solidFill>
          <a:ln w="34925">
            <a:solidFill>
              <a:srgbClr val="00B0F0"/>
            </a:solidFill>
          </a:ln>
        </p:spPr>
        <p:txBody>
          <a:bodyPr wrap="square" rtlCol="0">
            <a:spAutoFit/>
          </a:bodyPr>
          <a:lstStyle/>
          <a:p>
            <a:pPr algn="ctr" defTabSz="1063460">
              <a:defRPr/>
            </a:pPr>
            <a:r>
              <a:rPr lang="en-US" sz="1200" b="1" dirty="0">
                <a:solidFill>
                  <a:srgbClr val="00B0F0"/>
                </a:solidFill>
                <a:latin typeface="Arial" panose="020B0604020202020204" pitchFamily="34" charset="0"/>
                <a:cs typeface="Arial" panose="020B0604020202020204" pitchFamily="34" charset="0"/>
              </a:rPr>
              <a:t>Vertical Groundwater Migration Pathway from St. Peter to Shakopee Aquifer</a:t>
            </a:r>
          </a:p>
          <a:p>
            <a:pPr algn="ctr" defTabSz="1063460">
              <a:defRPr/>
            </a:pPr>
            <a:endParaRPr lang="en-US" sz="500" dirty="0">
              <a:latin typeface="Arial" panose="020B0604020202020204" pitchFamily="34" charset="0"/>
              <a:cs typeface="Arial" panose="020B0604020202020204" pitchFamily="34" charset="0"/>
            </a:endParaRPr>
          </a:p>
          <a:p>
            <a:pPr algn="ctr" defTabSz="1063460">
              <a:defRPr/>
            </a:pPr>
            <a:r>
              <a:rPr lang="en-US" sz="1100" dirty="0">
                <a:latin typeface="Arial" panose="020B0604020202020204" pitchFamily="34" charset="0"/>
                <a:cs typeface="Arial" panose="020B0604020202020204" pitchFamily="34" charset="0"/>
              </a:rPr>
              <a:t>In Segment 4, a direct connection between the shallow Quaternary, St. Peter, and the Shakopee Aquifers may also exist under three possible conditions: </a:t>
            </a:r>
          </a:p>
          <a:p>
            <a:pPr algn="l"/>
            <a:endParaRPr lang="en-US" sz="500" dirty="0">
              <a:highlight>
                <a:srgbClr val="FFFF00"/>
              </a:highlight>
              <a:latin typeface="Arial" panose="020B0604020202020204" pitchFamily="34" charset="0"/>
              <a:cs typeface="Arial" panose="020B0604020202020204" pitchFamily="34" charset="0"/>
            </a:endParaRPr>
          </a:p>
          <a:p>
            <a:pPr algn="ctr"/>
            <a:r>
              <a:rPr lang="en-US" sz="1100" dirty="0">
                <a:solidFill>
                  <a:srgbClr val="000000"/>
                </a:solidFill>
                <a:effectLst/>
                <a:latin typeface="Arial" panose="020B0604020202020204" pitchFamily="34" charset="0"/>
                <a:cs typeface="Arial" panose="020B0604020202020204" pitchFamily="34" charset="0"/>
              </a:rPr>
              <a:t>1) In isolated areas where the St. Peter Aquifer is heavily eroded from glacial activities and nearly absent. The resulting secondary porosity from this weathering and fracturing may introduce heterogeneity to the groundwater flow regime of the St. Peter Aquifer and allow for higher transmissivity within and from the aquifer.</a:t>
            </a:r>
            <a:endParaRPr lang="en-US" sz="1100" dirty="0">
              <a:solidFill>
                <a:srgbClr val="242424"/>
              </a:solidFill>
              <a:effectLst/>
              <a:latin typeface="Arial" panose="020B0604020202020204" pitchFamily="34" charset="0"/>
              <a:cs typeface="Arial" panose="020B0604020202020204" pitchFamily="34" charset="0"/>
            </a:endParaRPr>
          </a:p>
          <a:p>
            <a:pPr algn="ctr"/>
            <a:r>
              <a:rPr lang="en-US" sz="1100" dirty="0">
                <a:solidFill>
                  <a:srgbClr val="000000"/>
                </a:solidFill>
                <a:effectLst/>
                <a:latin typeface="Arial" panose="020B0604020202020204" pitchFamily="34" charset="0"/>
                <a:cs typeface="Arial" panose="020B0604020202020204" pitchFamily="34" charset="0"/>
              </a:rPr>
              <a:t>2) In locations where the lowermost portion of the finer-grained St. Peter is thin or absent.</a:t>
            </a:r>
            <a:endParaRPr lang="en-US" sz="1100" dirty="0">
              <a:solidFill>
                <a:srgbClr val="242424"/>
              </a:solidFill>
              <a:effectLst/>
              <a:latin typeface="Arial" panose="020B0604020202020204" pitchFamily="34" charset="0"/>
              <a:cs typeface="Arial" panose="020B0604020202020204" pitchFamily="34" charset="0"/>
            </a:endParaRPr>
          </a:p>
          <a:p>
            <a:pPr algn="ctr"/>
            <a:r>
              <a:rPr lang="en-US" sz="1100" dirty="0">
                <a:solidFill>
                  <a:srgbClr val="000000"/>
                </a:solidFill>
                <a:effectLst/>
                <a:latin typeface="Arial" panose="020B0604020202020204" pitchFamily="34" charset="0"/>
                <a:cs typeface="Arial" panose="020B0604020202020204" pitchFamily="34" charset="0"/>
              </a:rPr>
              <a:t>3) Historically, where previously abandoned wells were screened across two or more aquifers and/or an aquitard.</a:t>
            </a:r>
            <a:endParaRPr lang="en-US" sz="1100" dirty="0">
              <a:solidFill>
                <a:srgbClr val="242424"/>
              </a:solidFill>
              <a:effectLst/>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2FAC7F4-5078-4EEE-B9DD-FB129705CC50}"/>
              </a:ext>
            </a:extLst>
          </p:cNvPr>
          <p:cNvSpPr txBox="1"/>
          <p:nvPr/>
        </p:nvSpPr>
        <p:spPr>
          <a:xfrm>
            <a:off x="90726" y="1203679"/>
            <a:ext cx="5177788" cy="3970318"/>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400" b="1" dirty="0">
                <a:solidFill>
                  <a:srgbClr val="00B0F0"/>
                </a:solidFill>
                <a:latin typeface="Arial" panose="020B0604020202020204" pitchFamily="34" charset="0"/>
                <a:cs typeface="Arial" panose="020B0604020202020204" pitchFamily="34" charset="0"/>
              </a:rPr>
              <a:t>Segment 4 Bedrock Geology and Hydrogeology</a:t>
            </a:r>
          </a:p>
          <a:p>
            <a:pPr algn="ctr" defTabSz="1063460" fontAlgn="auto">
              <a:spcBef>
                <a:spcPts val="0"/>
              </a:spcBef>
              <a:spcAft>
                <a:spcPts val="0"/>
              </a:spcAft>
              <a:defRPr/>
            </a:pPr>
            <a:endParaRPr lang="en-US" sz="600" b="1" dirty="0">
              <a:solidFill>
                <a:srgbClr val="00B0F0"/>
              </a:solidFill>
              <a:latin typeface="Arial" panose="020B0604020202020204" pitchFamily="34" charset="0"/>
              <a:cs typeface="Arial" panose="020B0604020202020204" pitchFamily="34" charset="0"/>
            </a:endParaRPr>
          </a:p>
          <a:p>
            <a:pPr algn="ctr" defTabSz="1063460">
              <a:defRPr/>
            </a:pPr>
            <a:r>
              <a:rPr lang="en-US" sz="1100" dirty="0">
                <a:latin typeface="Arial" panose="020B0604020202020204" pitchFamily="34" charset="0"/>
                <a:cs typeface="Arial" panose="020B0604020202020204" pitchFamily="34" charset="0"/>
              </a:rPr>
              <a:t>The first encountered bedrock units in Segment 4 are the Platteville Limestone Aquifer, the St. Peter Sandstone Aquifer, and the Shakopee Dolostone Aquifer. The Platteville Aquifer, which is only present in the far southwestern portion of Segment 4, is underlain by the Glenwood Shale Aquitard, which acts as barrier to vertical groundwater movement. As a result, groundwater flows horizontally to the east until the Platteville and Glenwood units vertically pinch out. </a:t>
            </a:r>
          </a:p>
          <a:p>
            <a:pPr algn="ctr" defTabSz="1063460">
              <a:defRPr/>
            </a:pPr>
            <a:endParaRPr lang="en-US" sz="600" dirty="0">
              <a:latin typeface="Arial" panose="020B0604020202020204" pitchFamily="34" charset="0"/>
              <a:cs typeface="Arial" panose="020B0604020202020204" pitchFamily="34" charset="0"/>
            </a:endParaRPr>
          </a:p>
          <a:p>
            <a:pPr algn="ctr" defTabSz="1063460">
              <a:defRPr/>
            </a:pPr>
            <a:r>
              <a:rPr lang="en-US" sz="1100" dirty="0">
                <a:latin typeface="Arial" panose="020B0604020202020204" pitchFamily="34" charset="0"/>
                <a:cs typeface="Arial" panose="020B0604020202020204" pitchFamily="34" charset="0"/>
              </a:rPr>
              <a:t>The St. Peter Aquifer is the first encountered bedrock unit in the western portion Segment 4, underlying Post-Confluence Raleigh Creek and much of Eagle Point Lake. The lack of an overlying confining unit in these portions allows for a direct connection vertically between the surface and shallow Quaternary waters and the St. Peter Aquifer. </a:t>
            </a:r>
            <a:r>
              <a:rPr lang="en-US" sz="1100" dirty="0">
                <a:solidFill>
                  <a:prstClr val="black"/>
                </a:solidFill>
                <a:latin typeface="Arial" panose="020B0604020202020204" pitchFamily="34" charset="0"/>
                <a:cs typeface="Arial" panose="020B0604020202020204" pitchFamily="34" charset="0"/>
              </a:rPr>
              <a:t>Although the St. Peter is classified as an aquifer, the lowermost 10 to 40 ft of the formation </a:t>
            </a:r>
            <a:r>
              <a:rPr lang="en-US" sz="1100" dirty="0">
                <a:latin typeface="Arial" panose="020B0604020202020204" pitchFamily="34" charset="0"/>
                <a:cs typeface="Arial" panose="020B0604020202020204" pitchFamily="34" charset="0"/>
              </a:rPr>
              <a:t>grades into a finer-grained sandstone with siltstone and shale lenses and is thought to behave like an aquitard and inhibit vertical groundwater movement</a:t>
            </a:r>
            <a:r>
              <a:rPr lang="en-US" sz="1100" dirty="0">
                <a:solidFill>
                  <a:prstClr val="black"/>
                </a:solidFill>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As a result, groundwater within the St. Peter Aquifer likely flows horizontally to the east until the unit terminates and the Shakopee Aquifer becomes the first encountered bedrock. </a:t>
            </a:r>
          </a:p>
          <a:p>
            <a:pPr algn="ctr" defTabSz="1063460">
              <a:defRPr/>
            </a:pPr>
            <a:endParaRPr lang="en-US" sz="600" dirty="0">
              <a:latin typeface="Arial" panose="020B0604020202020204" pitchFamily="34" charset="0"/>
              <a:cs typeface="Arial" panose="020B0604020202020204" pitchFamily="34" charset="0"/>
            </a:endParaRPr>
          </a:p>
          <a:p>
            <a:pPr algn="ctr" defTabSz="1063460">
              <a:defRPr/>
            </a:pPr>
            <a:r>
              <a:rPr lang="en-US" sz="1100" dirty="0">
                <a:latin typeface="Arial" panose="020B0604020202020204" pitchFamily="34" charset="0"/>
                <a:cs typeface="Arial" panose="020B0604020202020204" pitchFamily="34" charset="0"/>
              </a:rPr>
              <a:t>The Shakopee Aquifer, which is the first encountered bedrock unit in the eastern portion of Segment 4, is underlain by the Oneota Dolostone Aquitard, which can be fractured and “leaky.” The extent to which the aquitard functions as a barrier to the underlying Jordan Aquifer is currently being studied. </a:t>
            </a:r>
          </a:p>
        </p:txBody>
      </p:sp>
      <p:sp>
        <p:nvSpPr>
          <p:cNvPr id="24" name="Rounded Rectangle 5">
            <a:extLst>
              <a:ext uri="{FF2B5EF4-FFF2-40B4-BE49-F238E27FC236}">
                <a16:creationId xmlns:a16="http://schemas.microsoft.com/office/drawing/2014/main" id="{5AFF15CF-9692-4676-949D-BCC1C8C69D0A}"/>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25" name="Round Same Side Corner Rectangle 347">
            <a:extLst>
              <a:ext uri="{FF2B5EF4-FFF2-40B4-BE49-F238E27FC236}">
                <a16:creationId xmlns:a16="http://schemas.microsoft.com/office/drawing/2014/main" id="{606CAD63-D5DE-436B-9AED-D56D49B5EBA5}"/>
              </a:ext>
            </a:extLst>
          </p:cNvPr>
          <p:cNvSpPr/>
          <p:nvPr/>
        </p:nvSpPr>
        <p:spPr bwMode="auto">
          <a:xfrm>
            <a:off x="36157" y="672478"/>
            <a:ext cx="12091385" cy="617108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967779F1-6EE8-4211-B29C-6192BBF21302}"/>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4</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November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grpSp>
        <p:nvGrpSpPr>
          <p:cNvPr id="4" name="Group 3">
            <a:extLst>
              <a:ext uri="{FF2B5EF4-FFF2-40B4-BE49-F238E27FC236}">
                <a16:creationId xmlns:a16="http://schemas.microsoft.com/office/drawing/2014/main" id="{E8B895B3-0FD0-47F1-AB59-571BC8DCBE7C}"/>
              </a:ext>
            </a:extLst>
          </p:cNvPr>
          <p:cNvGrpSpPr/>
          <p:nvPr/>
        </p:nvGrpSpPr>
        <p:grpSpPr>
          <a:xfrm>
            <a:off x="4928210" y="1001099"/>
            <a:ext cx="5503620" cy="4267367"/>
            <a:chOff x="4572610" y="1001099"/>
            <a:chExt cx="5503620" cy="4267367"/>
          </a:xfrm>
        </p:grpSpPr>
        <p:pic>
          <p:nvPicPr>
            <p:cNvPr id="7" name="Picture 6">
              <a:extLst>
                <a:ext uri="{FF2B5EF4-FFF2-40B4-BE49-F238E27FC236}">
                  <a16:creationId xmlns:a16="http://schemas.microsoft.com/office/drawing/2014/main" id="{830B1759-2537-4520-86AE-72AA2F2B125A}"/>
                </a:ext>
              </a:extLst>
            </p:cNvPr>
            <p:cNvPicPr>
              <a:picLocks noChangeAspect="1"/>
            </p:cNvPicPr>
            <p:nvPr/>
          </p:nvPicPr>
          <p:blipFill rotWithShape="1">
            <a:blip r:embed="rId4"/>
            <a:srcRect l="921" t="490" r="13800" b="4731"/>
            <a:stretch/>
          </p:blipFill>
          <p:spPr>
            <a:xfrm>
              <a:off x="5169159" y="1021220"/>
              <a:ext cx="4717791" cy="4247246"/>
            </a:xfrm>
            <a:prstGeom prst="rect">
              <a:avLst/>
            </a:prstGeom>
            <a:ln w="34925">
              <a:solidFill>
                <a:srgbClr val="00B0F0"/>
              </a:solidFill>
            </a:ln>
          </p:spPr>
        </p:pic>
        <p:grpSp>
          <p:nvGrpSpPr>
            <p:cNvPr id="8" name="Group 7">
              <a:extLst>
                <a:ext uri="{FF2B5EF4-FFF2-40B4-BE49-F238E27FC236}">
                  <a16:creationId xmlns:a16="http://schemas.microsoft.com/office/drawing/2014/main" id="{F91BA360-129F-44F3-B7EE-09B017107FA2}"/>
                </a:ext>
              </a:extLst>
            </p:cNvPr>
            <p:cNvGrpSpPr>
              <a:grpSpLocks noChangeAspect="1"/>
            </p:cNvGrpSpPr>
            <p:nvPr/>
          </p:nvGrpSpPr>
          <p:grpSpPr>
            <a:xfrm>
              <a:off x="6293624" y="1994884"/>
              <a:ext cx="2510355" cy="2612392"/>
              <a:chOff x="5751418" y="2118970"/>
              <a:chExt cx="2672107" cy="2780718"/>
            </a:xfrm>
          </p:grpSpPr>
          <p:sp>
            <p:nvSpPr>
              <p:cNvPr id="3" name="TextBox 2">
                <a:extLst>
                  <a:ext uri="{FF2B5EF4-FFF2-40B4-BE49-F238E27FC236}">
                    <a16:creationId xmlns:a16="http://schemas.microsoft.com/office/drawing/2014/main" id="{26423F37-969F-43A9-8689-4141A1DDE5D0}"/>
                  </a:ext>
                </a:extLst>
              </p:cNvPr>
              <p:cNvSpPr txBox="1"/>
              <p:nvPr/>
            </p:nvSpPr>
            <p:spPr>
              <a:xfrm>
                <a:off x="6305470" y="2585506"/>
                <a:ext cx="584470" cy="369332"/>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Os</a:t>
                </a:r>
                <a:endParaRPr lang="en-US"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E34E9F8B-63CB-4E47-A7D0-C131C4D5FF62}"/>
                  </a:ext>
                </a:extLst>
              </p:cNvPr>
              <p:cNvSpPr txBox="1"/>
              <p:nvPr/>
            </p:nvSpPr>
            <p:spPr>
              <a:xfrm>
                <a:off x="7664537" y="2118970"/>
                <a:ext cx="758988"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Ops</a:t>
                </a:r>
              </a:p>
            </p:txBody>
          </p:sp>
          <p:sp>
            <p:nvSpPr>
              <p:cNvPr id="22" name="TextBox 21">
                <a:extLst>
                  <a:ext uri="{FF2B5EF4-FFF2-40B4-BE49-F238E27FC236}">
                    <a16:creationId xmlns:a16="http://schemas.microsoft.com/office/drawing/2014/main" id="{EBA1DC06-9A67-4224-9F3D-3873035E43DA}"/>
                  </a:ext>
                </a:extLst>
              </p:cNvPr>
              <p:cNvSpPr txBox="1"/>
              <p:nvPr/>
            </p:nvSpPr>
            <p:spPr>
              <a:xfrm>
                <a:off x="5751418" y="4530356"/>
                <a:ext cx="735385" cy="369332"/>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Opg</a:t>
                </a:r>
                <a:endParaRPr lang="en-US" b="1" dirty="0">
                  <a:latin typeface="Arial" panose="020B0604020202020204" pitchFamily="34" charset="0"/>
                  <a:cs typeface="Arial" panose="020B0604020202020204" pitchFamily="34" charset="0"/>
                </a:endParaRPr>
              </a:p>
            </p:txBody>
          </p:sp>
        </p:grpSp>
        <p:sp>
          <p:nvSpPr>
            <p:cNvPr id="23" name="RC">
              <a:extLst>
                <a:ext uri="{FF2B5EF4-FFF2-40B4-BE49-F238E27FC236}">
                  <a16:creationId xmlns:a16="http://schemas.microsoft.com/office/drawing/2014/main" id="{3595D2A2-B981-47ED-8B3F-8EEF2F685FD9}"/>
                </a:ext>
              </a:extLst>
            </p:cNvPr>
            <p:cNvSpPr>
              <a:spLocks noChangeAspect="1"/>
            </p:cNvSpPr>
            <p:nvPr/>
          </p:nvSpPr>
          <p:spPr>
            <a:xfrm>
              <a:off x="5304898" y="1001099"/>
              <a:ext cx="2504047" cy="1139179"/>
            </a:xfrm>
            <a:custGeom>
              <a:avLst/>
              <a:gdLst>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51221 w 3505200"/>
                <a:gd name="connsiteY42" fmla="*/ 697832 h 1108688"/>
                <a:gd name="connsiteX43" fmla="*/ 2799347 w 3505200"/>
                <a:gd name="connsiteY43" fmla="*/ 697832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51221 w 3505200"/>
                <a:gd name="connsiteY42" fmla="*/ 697832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703095 w 3505200"/>
                <a:gd name="connsiteY41" fmla="*/ 689811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200400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28210 w 3505200"/>
                <a:gd name="connsiteY50" fmla="*/ 794085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29916 w 3505200"/>
                <a:gd name="connsiteY17" fmla="*/ 697832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72716 w 3505200"/>
                <a:gd name="connsiteY3" fmla="*/ 104274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25116 w 3505200"/>
                <a:gd name="connsiteY6" fmla="*/ 168443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25116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13284 w 3505200"/>
                <a:gd name="connsiteY28" fmla="*/ 465222 h 1108688"/>
                <a:gd name="connsiteX29" fmla="*/ 2045368 w 3505200"/>
                <a:gd name="connsiteY29" fmla="*/ 465222 h 1108688"/>
                <a:gd name="connsiteX30" fmla="*/ 2173705 w 3505200"/>
                <a:gd name="connsiteY30" fmla="*/ 401053 h 1108688"/>
                <a:gd name="connsiteX31" fmla="*/ 2245895 w 3505200"/>
                <a:gd name="connsiteY31" fmla="*/ 385011 h 1108688"/>
                <a:gd name="connsiteX32" fmla="*/ 2277979 w 3505200"/>
                <a:gd name="connsiteY32" fmla="*/ 393032 h 1108688"/>
                <a:gd name="connsiteX33" fmla="*/ 2294021 w 3505200"/>
                <a:gd name="connsiteY33" fmla="*/ 441158 h 1108688"/>
                <a:gd name="connsiteX34" fmla="*/ 2366210 w 3505200"/>
                <a:gd name="connsiteY34" fmla="*/ 545432 h 1108688"/>
                <a:gd name="connsiteX35" fmla="*/ 2406316 w 3505200"/>
                <a:gd name="connsiteY35" fmla="*/ 577516 h 1108688"/>
                <a:gd name="connsiteX36" fmla="*/ 2454442 w 3505200"/>
                <a:gd name="connsiteY36" fmla="*/ 625643 h 1108688"/>
                <a:gd name="connsiteX37" fmla="*/ 2486526 w 3505200"/>
                <a:gd name="connsiteY37" fmla="*/ 625643 h 1108688"/>
                <a:gd name="connsiteX38" fmla="*/ 2550695 w 3505200"/>
                <a:gd name="connsiteY38" fmla="*/ 617622 h 1108688"/>
                <a:gd name="connsiteX39" fmla="*/ 2614863 w 3505200"/>
                <a:gd name="connsiteY39" fmla="*/ 609600 h 1108688"/>
                <a:gd name="connsiteX40" fmla="*/ 2662989 w 3505200"/>
                <a:gd name="connsiteY40" fmla="*/ 649706 h 1108688"/>
                <a:gd name="connsiteX41" fmla="*/ 2698333 w 3505200"/>
                <a:gd name="connsiteY41" fmla="*/ 682667 h 1108688"/>
                <a:gd name="connsiteX42" fmla="*/ 2739314 w 3505200"/>
                <a:gd name="connsiteY42" fmla="*/ 690688 h 1108688"/>
                <a:gd name="connsiteX43" fmla="*/ 2785060 w 3505200"/>
                <a:gd name="connsiteY43" fmla="*/ 683545 h 1108688"/>
                <a:gd name="connsiteX44" fmla="*/ 2823410 w 3505200"/>
                <a:gd name="connsiteY44" fmla="*/ 681790 h 1108688"/>
                <a:gd name="connsiteX45" fmla="*/ 2831431 w 3505200"/>
                <a:gd name="connsiteY45" fmla="*/ 681790 h 1108688"/>
                <a:gd name="connsiteX46" fmla="*/ 2895600 w 3505200"/>
                <a:gd name="connsiteY46" fmla="*/ 721895 h 1108688"/>
                <a:gd name="connsiteX47" fmla="*/ 2919663 w 3505200"/>
                <a:gd name="connsiteY47" fmla="*/ 770022 h 1108688"/>
                <a:gd name="connsiteX48" fmla="*/ 2959768 w 3505200"/>
                <a:gd name="connsiteY48" fmla="*/ 826169 h 1108688"/>
                <a:gd name="connsiteX49" fmla="*/ 3031958 w 3505200"/>
                <a:gd name="connsiteY49" fmla="*/ 786064 h 1108688"/>
                <a:gd name="connsiteX50" fmla="*/ 3116303 w 3505200"/>
                <a:gd name="connsiteY50" fmla="*/ 782179 h 1108688"/>
                <a:gd name="connsiteX51" fmla="*/ 3186112 w 3505200"/>
                <a:gd name="connsiteY51" fmla="*/ 826169 h 1108688"/>
                <a:gd name="connsiteX52" fmla="*/ 3256547 w 3505200"/>
                <a:gd name="connsiteY52" fmla="*/ 930443 h 1108688"/>
                <a:gd name="connsiteX53" fmla="*/ 3288631 w 3505200"/>
                <a:gd name="connsiteY53" fmla="*/ 986590 h 1108688"/>
                <a:gd name="connsiteX54" fmla="*/ 3320716 w 3505200"/>
                <a:gd name="connsiteY54" fmla="*/ 1010653 h 1108688"/>
                <a:gd name="connsiteX55" fmla="*/ 3376863 w 3505200"/>
                <a:gd name="connsiteY55" fmla="*/ 1082843 h 1108688"/>
                <a:gd name="connsiteX56" fmla="*/ 3424989 w 3505200"/>
                <a:gd name="connsiteY56" fmla="*/ 1106906 h 1108688"/>
                <a:gd name="connsiteX57" fmla="*/ 3457073 w 3505200"/>
                <a:gd name="connsiteY57" fmla="*/ 1106906 h 1108688"/>
                <a:gd name="connsiteX58" fmla="*/ 3505200 w 3505200"/>
                <a:gd name="connsiteY58"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45368 w 3505200"/>
                <a:gd name="connsiteY28" fmla="*/ 465222 h 1108688"/>
                <a:gd name="connsiteX29" fmla="*/ 2173705 w 3505200"/>
                <a:gd name="connsiteY29" fmla="*/ 401053 h 1108688"/>
                <a:gd name="connsiteX30" fmla="*/ 2245895 w 3505200"/>
                <a:gd name="connsiteY30" fmla="*/ 385011 h 1108688"/>
                <a:gd name="connsiteX31" fmla="*/ 2277979 w 3505200"/>
                <a:gd name="connsiteY31" fmla="*/ 393032 h 1108688"/>
                <a:gd name="connsiteX32" fmla="*/ 2294021 w 3505200"/>
                <a:gd name="connsiteY32" fmla="*/ 441158 h 1108688"/>
                <a:gd name="connsiteX33" fmla="*/ 2366210 w 3505200"/>
                <a:gd name="connsiteY33" fmla="*/ 545432 h 1108688"/>
                <a:gd name="connsiteX34" fmla="*/ 2406316 w 3505200"/>
                <a:gd name="connsiteY34" fmla="*/ 577516 h 1108688"/>
                <a:gd name="connsiteX35" fmla="*/ 2454442 w 3505200"/>
                <a:gd name="connsiteY35" fmla="*/ 625643 h 1108688"/>
                <a:gd name="connsiteX36" fmla="*/ 2486526 w 3505200"/>
                <a:gd name="connsiteY36" fmla="*/ 625643 h 1108688"/>
                <a:gd name="connsiteX37" fmla="*/ 2550695 w 3505200"/>
                <a:gd name="connsiteY37" fmla="*/ 617622 h 1108688"/>
                <a:gd name="connsiteX38" fmla="*/ 2614863 w 3505200"/>
                <a:gd name="connsiteY38" fmla="*/ 609600 h 1108688"/>
                <a:gd name="connsiteX39" fmla="*/ 2662989 w 3505200"/>
                <a:gd name="connsiteY39" fmla="*/ 649706 h 1108688"/>
                <a:gd name="connsiteX40" fmla="*/ 2698333 w 3505200"/>
                <a:gd name="connsiteY40" fmla="*/ 682667 h 1108688"/>
                <a:gd name="connsiteX41" fmla="*/ 2739314 w 3505200"/>
                <a:gd name="connsiteY41" fmla="*/ 690688 h 1108688"/>
                <a:gd name="connsiteX42" fmla="*/ 2785060 w 3505200"/>
                <a:gd name="connsiteY42" fmla="*/ 683545 h 1108688"/>
                <a:gd name="connsiteX43" fmla="*/ 2823410 w 3505200"/>
                <a:gd name="connsiteY43" fmla="*/ 681790 h 1108688"/>
                <a:gd name="connsiteX44" fmla="*/ 2831431 w 3505200"/>
                <a:gd name="connsiteY44" fmla="*/ 681790 h 1108688"/>
                <a:gd name="connsiteX45" fmla="*/ 2895600 w 3505200"/>
                <a:gd name="connsiteY45" fmla="*/ 721895 h 1108688"/>
                <a:gd name="connsiteX46" fmla="*/ 2919663 w 3505200"/>
                <a:gd name="connsiteY46" fmla="*/ 770022 h 1108688"/>
                <a:gd name="connsiteX47" fmla="*/ 2959768 w 3505200"/>
                <a:gd name="connsiteY47" fmla="*/ 826169 h 1108688"/>
                <a:gd name="connsiteX48" fmla="*/ 3031958 w 3505200"/>
                <a:gd name="connsiteY48" fmla="*/ 786064 h 1108688"/>
                <a:gd name="connsiteX49" fmla="*/ 3116303 w 3505200"/>
                <a:gd name="connsiteY49" fmla="*/ 782179 h 1108688"/>
                <a:gd name="connsiteX50" fmla="*/ 3186112 w 3505200"/>
                <a:gd name="connsiteY50" fmla="*/ 826169 h 1108688"/>
                <a:gd name="connsiteX51" fmla="*/ 3256547 w 3505200"/>
                <a:gd name="connsiteY51" fmla="*/ 930443 h 1108688"/>
                <a:gd name="connsiteX52" fmla="*/ 3288631 w 3505200"/>
                <a:gd name="connsiteY52" fmla="*/ 986590 h 1108688"/>
                <a:gd name="connsiteX53" fmla="*/ 3320716 w 3505200"/>
                <a:gd name="connsiteY53" fmla="*/ 1010653 h 1108688"/>
                <a:gd name="connsiteX54" fmla="*/ 3376863 w 3505200"/>
                <a:gd name="connsiteY54" fmla="*/ 1082843 h 1108688"/>
                <a:gd name="connsiteX55" fmla="*/ 3424989 w 3505200"/>
                <a:gd name="connsiteY55" fmla="*/ 1106906 h 1108688"/>
                <a:gd name="connsiteX56" fmla="*/ 3457073 w 3505200"/>
                <a:gd name="connsiteY56" fmla="*/ 1106906 h 1108688"/>
                <a:gd name="connsiteX57" fmla="*/ 3505200 w 3505200"/>
                <a:gd name="connsiteY57"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36884 w 3505200"/>
                <a:gd name="connsiteY12" fmla="*/ 360948 h 1108688"/>
                <a:gd name="connsiteX13" fmla="*/ 328863 w 3505200"/>
                <a:gd name="connsiteY13" fmla="*/ 433137 h 1108688"/>
                <a:gd name="connsiteX14" fmla="*/ 344905 w 3505200"/>
                <a:gd name="connsiteY14" fmla="*/ 457200 h 1108688"/>
                <a:gd name="connsiteX15" fmla="*/ 344905 w 3505200"/>
                <a:gd name="connsiteY15" fmla="*/ 457200 h 1108688"/>
                <a:gd name="connsiteX16" fmla="*/ 457200 w 3505200"/>
                <a:gd name="connsiteY16" fmla="*/ 489285 h 1108688"/>
                <a:gd name="connsiteX17" fmla="*/ 715629 w 3505200"/>
                <a:gd name="connsiteY17" fmla="*/ 685926 h 1108688"/>
                <a:gd name="connsiteX18" fmla="*/ 794084 w 3505200"/>
                <a:gd name="connsiteY18" fmla="*/ 721895 h 1108688"/>
                <a:gd name="connsiteX19" fmla="*/ 946484 w 3505200"/>
                <a:gd name="connsiteY19" fmla="*/ 721895 h 1108688"/>
                <a:gd name="connsiteX20" fmla="*/ 1058779 w 3505200"/>
                <a:gd name="connsiteY20" fmla="*/ 665748 h 1108688"/>
                <a:gd name="connsiteX21" fmla="*/ 1195137 w 3505200"/>
                <a:gd name="connsiteY21" fmla="*/ 641685 h 1108688"/>
                <a:gd name="connsiteX22" fmla="*/ 1347537 w 3505200"/>
                <a:gd name="connsiteY22" fmla="*/ 617622 h 1108688"/>
                <a:gd name="connsiteX23" fmla="*/ 1491916 w 3505200"/>
                <a:gd name="connsiteY23" fmla="*/ 505327 h 1108688"/>
                <a:gd name="connsiteX24" fmla="*/ 1596189 w 3505200"/>
                <a:gd name="connsiteY24" fmla="*/ 505327 h 1108688"/>
                <a:gd name="connsiteX25" fmla="*/ 1644316 w 3505200"/>
                <a:gd name="connsiteY25" fmla="*/ 505327 h 1108688"/>
                <a:gd name="connsiteX26" fmla="*/ 1700463 w 3505200"/>
                <a:gd name="connsiteY26" fmla="*/ 505327 h 1108688"/>
                <a:gd name="connsiteX27" fmla="*/ 1788695 w 3505200"/>
                <a:gd name="connsiteY27" fmla="*/ 473243 h 1108688"/>
                <a:gd name="connsiteX28" fmla="*/ 2045368 w 3505200"/>
                <a:gd name="connsiteY28" fmla="*/ 465222 h 1108688"/>
                <a:gd name="connsiteX29" fmla="*/ 2173705 w 3505200"/>
                <a:gd name="connsiteY29" fmla="*/ 401053 h 1108688"/>
                <a:gd name="connsiteX30" fmla="*/ 2245895 w 3505200"/>
                <a:gd name="connsiteY30" fmla="*/ 385011 h 1108688"/>
                <a:gd name="connsiteX31" fmla="*/ 2277979 w 3505200"/>
                <a:gd name="connsiteY31" fmla="*/ 393032 h 1108688"/>
                <a:gd name="connsiteX32" fmla="*/ 2294021 w 3505200"/>
                <a:gd name="connsiteY32" fmla="*/ 441158 h 1108688"/>
                <a:gd name="connsiteX33" fmla="*/ 2366210 w 3505200"/>
                <a:gd name="connsiteY33" fmla="*/ 545432 h 1108688"/>
                <a:gd name="connsiteX34" fmla="*/ 2406316 w 3505200"/>
                <a:gd name="connsiteY34" fmla="*/ 577516 h 1108688"/>
                <a:gd name="connsiteX35" fmla="*/ 2454442 w 3505200"/>
                <a:gd name="connsiteY35" fmla="*/ 625643 h 1108688"/>
                <a:gd name="connsiteX36" fmla="*/ 2486526 w 3505200"/>
                <a:gd name="connsiteY36" fmla="*/ 625643 h 1108688"/>
                <a:gd name="connsiteX37" fmla="*/ 2550695 w 3505200"/>
                <a:gd name="connsiteY37" fmla="*/ 617622 h 1108688"/>
                <a:gd name="connsiteX38" fmla="*/ 2614863 w 3505200"/>
                <a:gd name="connsiteY38" fmla="*/ 609600 h 1108688"/>
                <a:gd name="connsiteX39" fmla="*/ 2662989 w 3505200"/>
                <a:gd name="connsiteY39" fmla="*/ 649706 h 1108688"/>
                <a:gd name="connsiteX40" fmla="*/ 2698333 w 3505200"/>
                <a:gd name="connsiteY40" fmla="*/ 682667 h 1108688"/>
                <a:gd name="connsiteX41" fmla="*/ 2739314 w 3505200"/>
                <a:gd name="connsiteY41" fmla="*/ 690688 h 1108688"/>
                <a:gd name="connsiteX42" fmla="*/ 2785060 w 3505200"/>
                <a:gd name="connsiteY42" fmla="*/ 683545 h 1108688"/>
                <a:gd name="connsiteX43" fmla="*/ 2823410 w 3505200"/>
                <a:gd name="connsiteY43" fmla="*/ 681790 h 1108688"/>
                <a:gd name="connsiteX44" fmla="*/ 2895600 w 3505200"/>
                <a:gd name="connsiteY44" fmla="*/ 721895 h 1108688"/>
                <a:gd name="connsiteX45" fmla="*/ 2919663 w 3505200"/>
                <a:gd name="connsiteY45" fmla="*/ 770022 h 1108688"/>
                <a:gd name="connsiteX46" fmla="*/ 2959768 w 3505200"/>
                <a:gd name="connsiteY46" fmla="*/ 826169 h 1108688"/>
                <a:gd name="connsiteX47" fmla="*/ 3031958 w 3505200"/>
                <a:gd name="connsiteY47" fmla="*/ 786064 h 1108688"/>
                <a:gd name="connsiteX48" fmla="*/ 3116303 w 3505200"/>
                <a:gd name="connsiteY48" fmla="*/ 782179 h 1108688"/>
                <a:gd name="connsiteX49" fmla="*/ 3186112 w 3505200"/>
                <a:gd name="connsiteY49" fmla="*/ 826169 h 1108688"/>
                <a:gd name="connsiteX50" fmla="*/ 3256547 w 3505200"/>
                <a:gd name="connsiteY50" fmla="*/ 930443 h 1108688"/>
                <a:gd name="connsiteX51" fmla="*/ 3288631 w 3505200"/>
                <a:gd name="connsiteY51" fmla="*/ 986590 h 1108688"/>
                <a:gd name="connsiteX52" fmla="*/ 3320716 w 3505200"/>
                <a:gd name="connsiteY52" fmla="*/ 1010653 h 1108688"/>
                <a:gd name="connsiteX53" fmla="*/ 3376863 w 3505200"/>
                <a:gd name="connsiteY53" fmla="*/ 1082843 h 1108688"/>
                <a:gd name="connsiteX54" fmla="*/ 3424989 w 3505200"/>
                <a:gd name="connsiteY54" fmla="*/ 1106906 h 1108688"/>
                <a:gd name="connsiteX55" fmla="*/ 3457073 w 3505200"/>
                <a:gd name="connsiteY55" fmla="*/ 1106906 h 1108688"/>
                <a:gd name="connsiteX56" fmla="*/ 3505200 w 3505200"/>
                <a:gd name="connsiteY56"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40632 h 1108688"/>
                <a:gd name="connsiteX9" fmla="*/ 417095 w 3505200"/>
                <a:gd name="connsiteY9" fmla="*/ 288758 h 1108688"/>
                <a:gd name="connsiteX10" fmla="*/ 368968 w 3505200"/>
                <a:gd name="connsiteY10" fmla="*/ 304800 h 1108688"/>
                <a:gd name="connsiteX11" fmla="*/ 336884 w 3505200"/>
                <a:gd name="connsiteY11" fmla="*/ 344906 h 1108688"/>
                <a:gd name="connsiteX12" fmla="*/ 328863 w 3505200"/>
                <a:gd name="connsiteY12" fmla="*/ 433137 h 1108688"/>
                <a:gd name="connsiteX13" fmla="*/ 344905 w 3505200"/>
                <a:gd name="connsiteY13" fmla="*/ 457200 h 1108688"/>
                <a:gd name="connsiteX14" fmla="*/ 344905 w 3505200"/>
                <a:gd name="connsiteY14" fmla="*/ 457200 h 1108688"/>
                <a:gd name="connsiteX15" fmla="*/ 457200 w 3505200"/>
                <a:gd name="connsiteY15" fmla="*/ 489285 h 1108688"/>
                <a:gd name="connsiteX16" fmla="*/ 715629 w 3505200"/>
                <a:gd name="connsiteY16" fmla="*/ 685926 h 1108688"/>
                <a:gd name="connsiteX17" fmla="*/ 794084 w 3505200"/>
                <a:gd name="connsiteY17" fmla="*/ 721895 h 1108688"/>
                <a:gd name="connsiteX18" fmla="*/ 946484 w 3505200"/>
                <a:gd name="connsiteY18" fmla="*/ 721895 h 1108688"/>
                <a:gd name="connsiteX19" fmla="*/ 1058779 w 3505200"/>
                <a:gd name="connsiteY19" fmla="*/ 665748 h 1108688"/>
                <a:gd name="connsiteX20" fmla="*/ 1195137 w 3505200"/>
                <a:gd name="connsiteY20" fmla="*/ 641685 h 1108688"/>
                <a:gd name="connsiteX21" fmla="*/ 1347537 w 3505200"/>
                <a:gd name="connsiteY21" fmla="*/ 617622 h 1108688"/>
                <a:gd name="connsiteX22" fmla="*/ 1491916 w 3505200"/>
                <a:gd name="connsiteY22" fmla="*/ 505327 h 1108688"/>
                <a:gd name="connsiteX23" fmla="*/ 1596189 w 3505200"/>
                <a:gd name="connsiteY23" fmla="*/ 505327 h 1108688"/>
                <a:gd name="connsiteX24" fmla="*/ 1644316 w 3505200"/>
                <a:gd name="connsiteY24" fmla="*/ 505327 h 1108688"/>
                <a:gd name="connsiteX25" fmla="*/ 1700463 w 3505200"/>
                <a:gd name="connsiteY25" fmla="*/ 505327 h 1108688"/>
                <a:gd name="connsiteX26" fmla="*/ 1788695 w 3505200"/>
                <a:gd name="connsiteY26" fmla="*/ 473243 h 1108688"/>
                <a:gd name="connsiteX27" fmla="*/ 2045368 w 3505200"/>
                <a:gd name="connsiteY27" fmla="*/ 465222 h 1108688"/>
                <a:gd name="connsiteX28" fmla="*/ 2173705 w 3505200"/>
                <a:gd name="connsiteY28" fmla="*/ 401053 h 1108688"/>
                <a:gd name="connsiteX29" fmla="*/ 2245895 w 3505200"/>
                <a:gd name="connsiteY29" fmla="*/ 385011 h 1108688"/>
                <a:gd name="connsiteX30" fmla="*/ 2277979 w 3505200"/>
                <a:gd name="connsiteY30" fmla="*/ 393032 h 1108688"/>
                <a:gd name="connsiteX31" fmla="*/ 2294021 w 3505200"/>
                <a:gd name="connsiteY31" fmla="*/ 441158 h 1108688"/>
                <a:gd name="connsiteX32" fmla="*/ 2366210 w 3505200"/>
                <a:gd name="connsiteY32" fmla="*/ 545432 h 1108688"/>
                <a:gd name="connsiteX33" fmla="*/ 2406316 w 3505200"/>
                <a:gd name="connsiteY33" fmla="*/ 577516 h 1108688"/>
                <a:gd name="connsiteX34" fmla="*/ 2454442 w 3505200"/>
                <a:gd name="connsiteY34" fmla="*/ 625643 h 1108688"/>
                <a:gd name="connsiteX35" fmla="*/ 2486526 w 3505200"/>
                <a:gd name="connsiteY35" fmla="*/ 625643 h 1108688"/>
                <a:gd name="connsiteX36" fmla="*/ 2550695 w 3505200"/>
                <a:gd name="connsiteY36" fmla="*/ 617622 h 1108688"/>
                <a:gd name="connsiteX37" fmla="*/ 2614863 w 3505200"/>
                <a:gd name="connsiteY37" fmla="*/ 609600 h 1108688"/>
                <a:gd name="connsiteX38" fmla="*/ 2662989 w 3505200"/>
                <a:gd name="connsiteY38" fmla="*/ 649706 h 1108688"/>
                <a:gd name="connsiteX39" fmla="*/ 2698333 w 3505200"/>
                <a:gd name="connsiteY39" fmla="*/ 682667 h 1108688"/>
                <a:gd name="connsiteX40" fmla="*/ 2739314 w 3505200"/>
                <a:gd name="connsiteY40" fmla="*/ 690688 h 1108688"/>
                <a:gd name="connsiteX41" fmla="*/ 2785060 w 3505200"/>
                <a:gd name="connsiteY41" fmla="*/ 683545 h 1108688"/>
                <a:gd name="connsiteX42" fmla="*/ 2823410 w 3505200"/>
                <a:gd name="connsiteY42" fmla="*/ 681790 h 1108688"/>
                <a:gd name="connsiteX43" fmla="*/ 2895600 w 3505200"/>
                <a:gd name="connsiteY43" fmla="*/ 721895 h 1108688"/>
                <a:gd name="connsiteX44" fmla="*/ 2919663 w 3505200"/>
                <a:gd name="connsiteY44" fmla="*/ 770022 h 1108688"/>
                <a:gd name="connsiteX45" fmla="*/ 2959768 w 3505200"/>
                <a:gd name="connsiteY45" fmla="*/ 826169 h 1108688"/>
                <a:gd name="connsiteX46" fmla="*/ 3031958 w 3505200"/>
                <a:gd name="connsiteY46" fmla="*/ 786064 h 1108688"/>
                <a:gd name="connsiteX47" fmla="*/ 3116303 w 3505200"/>
                <a:gd name="connsiteY47" fmla="*/ 782179 h 1108688"/>
                <a:gd name="connsiteX48" fmla="*/ 3186112 w 3505200"/>
                <a:gd name="connsiteY48" fmla="*/ 826169 h 1108688"/>
                <a:gd name="connsiteX49" fmla="*/ 3256547 w 3505200"/>
                <a:gd name="connsiteY49" fmla="*/ 930443 h 1108688"/>
                <a:gd name="connsiteX50" fmla="*/ 3288631 w 3505200"/>
                <a:gd name="connsiteY50" fmla="*/ 986590 h 1108688"/>
                <a:gd name="connsiteX51" fmla="*/ 3320716 w 3505200"/>
                <a:gd name="connsiteY51" fmla="*/ 1010653 h 1108688"/>
                <a:gd name="connsiteX52" fmla="*/ 3376863 w 3505200"/>
                <a:gd name="connsiteY52" fmla="*/ 1082843 h 1108688"/>
                <a:gd name="connsiteX53" fmla="*/ 3424989 w 3505200"/>
                <a:gd name="connsiteY53" fmla="*/ 1106906 h 1108688"/>
                <a:gd name="connsiteX54" fmla="*/ 3457073 w 3505200"/>
                <a:gd name="connsiteY54" fmla="*/ 1106906 h 1108688"/>
                <a:gd name="connsiteX55" fmla="*/ 3505200 w 3505200"/>
                <a:gd name="connsiteY55"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0828 w 3505200"/>
                <a:gd name="connsiteY7" fmla="*/ 208548 h 1108688"/>
                <a:gd name="connsiteX8" fmla="*/ 417095 w 3505200"/>
                <a:gd name="connsiteY8" fmla="*/ 288758 h 1108688"/>
                <a:gd name="connsiteX9" fmla="*/ 368968 w 3505200"/>
                <a:gd name="connsiteY9" fmla="*/ 304800 h 1108688"/>
                <a:gd name="connsiteX10" fmla="*/ 336884 w 3505200"/>
                <a:gd name="connsiteY10" fmla="*/ 344906 h 1108688"/>
                <a:gd name="connsiteX11" fmla="*/ 328863 w 3505200"/>
                <a:gd name="connsiteY11" fmla="*/ 433137 h 1108688"/>
                <a:gd name="connsiteX12" fmla="*/ 344905 w 3505200"/>
                <a:gd name="connsiteY12" fmla="*/ 457200 h 1108688"/>
                <a:gd name="connsiteX13" fmla="*/ 344905 w 3505200"/>
                <a:gd name="connsiteY13" fmla="*/ 457200 h 1108688"/>
                <a:gd name="connsiteX14" fmla="*/ 457200 w 3505200"/>
                <a:gd name="connsiteY14" fmla="*/ 489285 h 1108688"/>
                <a:gd name="connsiteX15" fmla="*/ 715629 w 3505200"/>
                <a:gd name="connsiteY15" fmla="*/ 685926 h 1108688"/>
                <a:gd name="connsiteX16" fmla="*/ 794084 w 3505200"/>
                <a:gd name="connsiteY16" fmla="*/ 721895 h 1108688"/>
                <a:gd name="connsiteX17" fmla="*/ 946484 w 3505200"/>
                <a:gd name="connsiteY17" fmla="*/ 721895 h 1108688"/>
                <a:gd name="connsiteX18" fmla="*/ 1058779 w 3505200"/>
                <a:gd name="connsiteY18" fmla="*/ 665748 h 1108688"/>
                <a:gd name="connsiteX19" fmla="*/ 1195137 w 3505200"/>
                <a:gd name="connsiteY19" fmla="*/ 641685 h 1108688"/>
                <a:gd name="connsiteX20" fmla="*/ 1347537 w 3505200"/>
                <a:gd name="connsiteY20" fmla="*/ 617622 h 1108688"/>
                <a:gd name="connsiteX21" fmla="*/ 1491916 w 3505200"/>
                <a:gd name="connsiteY21" fmla="*/ 505327 h 1108688"/>
                <a:gd name="connsiteX22" fmla="*/ 1596189 w 3505200"/>
                <a:gd name="connsiteY22" fmla="*/ 505327 h 1108688"/>
                <a:gd name="connsiteX23" fmla="*/ 1644316 w 3505200"/>
                <a:gd name="connsiteY23" fmla="*/ 505327 h 1108688"/>
                <a:gd name="connsiteX24" fmla="*/ 1700463 w 3505200"/>
                <a:gd name="connsiteY24" fmla="*/ 505327 h 1108688"/>
                <a:gd name="connsiteX25" fmla="*/ 1788695 w 3505200"/>
                <a:gd name="connsiteY25" fmla="*/ 473243 h 1108688"/>
                <a:gd name="connsiteX26" fmla="*/ 2045368 w 3505200"/>
                <a:gd name="connsiteY26" fmla="*/ 465222 h 1108688"/>
                <a:gd name="connsiteX27" fmla="*/ 2173705 w 3505200"/>
                <a:gd name="connsiteY27" fmla="*/ 401053 h 1108688"/>
                <a:gd name="connsiteX28" fmla="*/ 2245895 w 3505200"/>
                <a:gd name="connsiteY28" fmla="*/ 385011 h 1108688"/>
                <a:gd name="connsiteX29" fmla="*/ 2277979 w 3505200"/>
                <a:gd name="connsiteY29" fmla="*/ 393032 h 1108688"/>
                <a:gd name="connsiteX30" fmla="*/ 2294021 w 3505200"/>
                <a:gd name="connsiteY30" fmla="*/ 441158 h 1108688"/>
                <a:gd name="connsiteX31" fmla="*/ 2366210 w 3505200"/>
                <a:gd name="connsiteY31" fmla="*/ 545432 h 1108688"/>
                <a:gd name="connsiteX32" fmla="*/ 2406316 w 3505200"/>
                <a:gd name="connsiteY32" fmla="*/ 577516 h 1108688"/>
                <a:gd name="connsiteX33" fmla="*/ 2454442 w 3505200"/>
                <a:gd name="connsiteY33" fmla="*/ 625643 h 1108688"/>
                <a:gd name="connsiteX34" fmla="*/ 2486526 w 3505200"/>
                <a:gd name="connsiteY34" fmla="*/ 625643 h 1108688"/>
                <a:gd name="connsiteX35" fmla="*/ 2550695 w 3505200"/>
                <a:gd name="connsiteY35" fmla="*/ 617622 h 1108688"/>
                <a:gd name="connsiteX36" fmla="*/ 2614863 w 3505200"/>
                <a:gd name="connsiteY36" fmla="*/ 609600 h 1108688"/>
                <a:gd name="connsiteX37" fmla="*/ 2662989 w 3505200"/>
                <a:gd name="connsiteY37" fmla="*/ 649706 h 1108688"/>
                <a:gd name="connsiteX38" fmla="*/ 2698333 w 3505200"/>
                <a:gd name="connsiteY38" fmla="*/ 682667 h 1108688"/>
                <a:gd name="connsiteX39" fmla="*/ 2739314 w 3505200"/>
                <a:gd name="connsiteY39" fmla="*/ 690688 h 1108688"/>
                <a:gd name="connsiteX40" fmla="*/ 2785060 w 3505200"/>
                <a:gd name="connsiteY40" fmla="*/ 683545 h 1108688"/>
                <a:gd name="connsiteX41" fmla="*/ 2823410 w 3505200"/>
                <a:gd name="connsiteY41" fmla="*/ 681790 h 1108688"/>
                <a:gd name="connsiteX42" fmla="*/ 2895600 w 3505200"/>
                <a:gd name="connsiteY42" fmla="*/ 721895 h 1108688"/>
                <a:gd name="connsiteX43" fmla="*/ 2919663 w 3505200"/>
                <a:gd name="connsiteY43" fmla="*/ 770022 h 1108688"/>
                <a:gd name="connsiteX44" fmla="*/ 2959768 w 3505200"/>
                <a:gd name="connsiteY44" fmla="*/ 826169 h 1108688"/>
                <a:gd name="connsiteX45" fmla="*/ 3031958 w 3505200"/>
                <a:gd name="connsiteY45" fmla="*/ 786064 h 1108688"/>
                <a:gd name="connsiteX46" fmla="*/ 3116303 w 3505200"/>
                <a:gd name="connsiteY46" fmla="*/ 782179 h 1108688"/>
                <a:gd name="connsiteX47" fmla="*/ 3186112 w 3505200"/>
                <a:gd name="connsiteY47" fmla="*/ 826169 h 1108688"/>
                <a:gd name="connsiteX48" fmla="*/ 3256547 w 3505200"/>
                <a:gd name="connsiteY48" fmla="*/ 930443 h 1108688"/>
                <a:gd name="connsiteX49" fmla="*/ 3288631 w 3505200"/>
                <a:gd name="connsiteY49" fmla="*/ 986590 h 1108688"/>
                <a:gd name="connsiteX50" fmla="*/ 3320716 w 3505200"/>
                <a:gd name="connsiteY50" fmla="*/ 1010653 h 1108688"/>
                <a:gd name="connsiteX51" fmla="*/ 3376863 w 3505200"/>
                <a:gd name="connsiteY51" fmla="*/ 1082843 h 1108688"/>
                <a:gd name="connsiteX52" fmla="*/ 3424989 w 3505200"/>
                <a:gd name="connsiteY52" fmla="*/ 1106906 h 1108688"/>
                <a:gd name="connsiteX53" fmla="*/ 3457073 w 3505200"/>
                <a:gd name="connsiteY53" fmla="*/ 1106906 h 1108688"/>
                <a:gd name="connsiteX54" fmla="*/ 3505200 w 3505200"/>
                <a:gd name="connsiteY54"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36884 w 3505200"/>
                <a:gd name="connsiteY9" fmla="*/ 344906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36884 w 3505200"/>
                <a:gd name="connsiteY9" fmla="*/ 344906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8968 w 3505200"/>
                <a:gd name="connsiteY8" fmla="*/ 304800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76463 w 3505200"/>
                <a:gd name="connsiteY2" fmla="*/ 56148 h 1108688"/>
                <a:gd name="connsiteX3" fmla="*/ 284623 w 3505200"/>
                <a:gd name="connsiteY3" fmla="*/ 92368 h 1108688"/>
                <a:gd name="connsiteX4" fmla="*/ 344905 w 3505200"/>
                <a:gd name="connsiteY4" fmla="*/ 104274 h 1108688"/>
                <a:gd name="connsiteX5" fmla="*/ 385010 w 3505200"/>
                <a:gd name="connsiteY5" fmla="*/ 128337 h 1108688"/>
                <a:gd name="connsiteX6" fmla="*/ 403685 w 3505200"/>
                <a:gd name="connsiteY6" fmla="*/ 173206 h 1108688"/>
                <a:gd name="connsiteX7" fmla="*/ 417095 w 3505200"/>
                <a:gd name="connsiteY7" fmla="*/ 288758 h 1108688"/>
                <a:gd name="connsiteX8" fmla="*/ 366587 w 3505200"/>
                <a:gd name="connsiteY8" fmla="*/ 333375 h 1108688"/>
                <a:gd name="connsiteX9" fmla="*/ 328863 w 3505200"/>
                <a:gd name="connsiteY9" fmla="*/ 433137 h 1108688"/>
                <a:gd name="connsiteX10" fmla="*/ 344905 w 3505200"/>
                <a:gd name="connsiteY10" fmla="*/ 457200 h 1108688"/>
                <a:gd name="connsiteX11" fmla="*/ 344905 w 3505200"/>
                <a:gd name="connsiteY11" fmla="*/ 457200 h 1108688"/>
                <a:gd name="connsiteX12" fmla="*/ 457200 w 3505200"/>
                <a:gd name="connsiteY12" fmla="*/ 489285 h 1108688"/>
                <a:gd name="connsiteX13" fmla="*/ 715629 w 3505200"/>
                <a:gd name="connsiteY13" fmla="*/ 685926 h 1108688"/>
                <a:gd name="connsiteX14" fmla="*/ 794084 w 3505200"/>
                <a:gd name="connsiteY14" fmla="*/ 721895 h 1108688"/>
                <a:gd name="connsiteX15" fmla="*/ 946484 w 3505200"/>
                <a:gd name="connsiteY15" fmla="*/ 721895 h 1108688"/>
                <a:gd name="connsiteX16" fmla="*/ 1058779 w 3505200"/>
                <a:gd name="connsiteY16" fmla="*/ 665748 h 1108688"/>
                <a:gd name="connsiteX17" fmla="*/ 1195137 w 3505200"/>
                <a:gd name="connsiteY17" fmla="*/ 641685 h 1108688"/>
                <a:gd name="connsiteX18" fmla="*/ 1347537 w 3505200"/>
                <a:gd name="connsiteY18" fmla="*/ 617622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00463 w 3505200"/>
                <a:gd name="connsiteY22" fmla="*/ 505327 h 1108688"/>
                <a:gd name="connsiteX23" fmla="*/ 1788695 w 3505200"/>
                <a:gd name="connsiteY23" fmla="*/ 473243 h 1108688"/>
                <a:gd name="connsiteX24" fmla="*/ 2045368 w 3505200"/>
                <a:gd name="connsiteY24" fmla="*/ 465222 h 1108688"/>
                <a:gd name="connsiteX25" fmla="*/ 2173705 w 3505200"/>
                <a:gd name="connsiteY25" fmla="*/ 401053 h 1108688"/>
                <a:gd name="connsiteX26" fmla="*/ 2245895 w 3505200"/>
                <a:gd name="connsiteY26" fmla="*/ 385011 h 1108688"/>
                <a:gd name="connsiteX27" fmla="*/ 2277979 w 3505200"/>
                <a:gd name="connsiteY27" fmla="*/ 393032 h 1108688"/>
                <a:gd name="connsiteX28" fmla="*/ 2294021 w 3505200"/>
                <a:gd name="connsiteY28" fmla="*/ 441158 h 1108688"/>
                <a:gd name="connsiteX29" fmla="*/ 2366210 w 3505200"/>
                <a:gd name="connsiteY29" fmla="*/ 545432 h 1108688"/>
                <a:gd name="connsiteX30" fmla="*/ 2406316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4863 w 3505200"/>
                <a:gd name="connsiteY34" fmla="*/ 609600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59768 w 3505200"/>
                <a:gd name="connsiteY42" fmla="*/ 826169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86590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40106 h 1108688"/>
                <a:gd name="connsiteX2" fmla="*/ 137653 w 3505200"/>
                <a:gd name="connsiteY2" fmla="*/ 48461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40106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4863 w 3505200"/>
                <a:gd name="connsiteY35" fmla="*/ 609600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7979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86590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73705 w 3505200"/>
                <a:gd name="connsiteY26" fmla="*/ 401053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45895 w 3505200"/>
                <a:gd name="connsiteY27" fmla="*/ 385011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70835 w 3505200"/>
                <a:gd name="connsiteY28" fmla="*/ 393032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6316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59768 w 3505200"/>
                <a:gd name="connsiteY43" fmla="*/ 826169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45368 w 3505200"/>
                <a:gd name="connsiteY25" fmla="*/ 465222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62149 w 3505200"/>
                <a:gd name="connsiteY43" fmla="*/ 821406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21376 w 3505200"/>
                <a:gd name="connsiteY25" fmla="*/ 477004 h 1108688"/>
                <a:gd name="connsiteX26" fmla="*/ 2159417 w 3505200"/>
                <a:gd name="connsiteY26" fmla="*/ 415341 h 1108688"/>
                <a:gd name="connsiteX27" fmla="*/ 2217320 w 3505200"/>
                <a:gd name="connsiteY27" fmla="*/ 396918 h 1108688"/>
                <a:gd name="connsiteX28" fmla="*/ 2258929 w 3505200"/>
                <a:gd name="connsiteY28" fmla="*/ 395413 h 1108688"/>
                <a:gd name="connsiteX29" fmla="*/ 2294021 w 3505200"/>
                <a:gd name="connsiteY29" fmla="*/ 441158 h 1108688"/>
                <a:gd name="connsiteX30" fmla="*/ 2366210 w 3505200"/>
                <a:gd name="connsiteY30" fmla="*/ 545432 h 1108688"/>
                <a:gd name="connsiteX31" fmla="*/ 2401554 w 3505200"/>
                <a:gd name="connsiteY31" fmla="*/ 577516 h 1108688"/>
                <a:gd name="connsiteX32" fmla="*/ 2454442 w 3505200"/>
                <a:gd name="connsiteY32" fmla="*/ 625643 h 1108688"/>
                <a:gd name="connsiteX33" fmla="*/ 2486526 w 3505200"/>
                <a:gd name="connsiteY33" fmla="*/ 625643 h 1108688"/>
                <a:gd name="connsiteX34" fmla="*/ 2550695 w 3505200"/>
                <a:gd name="connsiteY34" fmla="*/ 617622 h 1108688"/>
                <a:gd name="connsiteX35" fmla="*/ 2610101 w 3505200"/>
                <a:gd name="connsiteY35" fmla="*/ 616743 h 1108688"/>
                <a:gd name="connsiteX36" fmla="*/ 2662989 w 3505200"/>
                <a:gd name="connsiteY36" fmla="*/ 649706 h 1108688"/>
                <a:gd name="connsiteX37" fmla="*/ 2698333 w 3505200"/>
                <a:gd name="connsiteY37" fmla="*/ 682667 h 1108688"/>
                <a:gd name="connsiteX38" fmla="*/ 2739314 w 3505200"/>
                <a:gd name="connsiteY38" fmla="*/ 690688 h 1108688"/>
                <a:gd name="connsiteX39" fmla="*/ 2785060 w 3505200"/>
                <a:gd name="connsiteY39" fmla="*/ 683545 h 1108688"/>
                <a:gd name="connsiteX40" fmla="*/ 2823410 w 3505200"/>
                <a:gd name="connsiteY40" fmla="*/ 681790 h 1108688"/>
                <a:gd name="connsiteX41" fmla="*/ 2895600 w 3505200"/>
                <a:gd name="connsiteY41" fmla="*/ 721895 h 1108688"/>
                <a:gd name="connsiteX42" fmla="*/ 2919663 w 3505200"/>
                <a:gd name="connsiteY42" fmla="*/ 770022 h 1108688"/>
                <a:gd name="connsiteX43" fmla="*/ 2962149 w 3505200"/>
                <a:gd name="connsiteY43" fmla="*/ 821406 h 1108688"/>
                <a:gd name="connsiteX44" fmla="*/ 3031958 w 3505200"/>
                <a:gd name="connsiteY44" fmla="*/ 786064 h 1108688"/>
                <a:gd name="connsiteX45" fmla="*/ 3116303 w 3505200"/>
                <a:gd name="connsiteY45" fmla="*/ 782179 h 1108688"/>
                <a:gd name="connsiteX46" fmla="*/ 3186112 w 3505200"/>
                <a:gd name="connsiteY46" fmla="*/ 826169 h 1108688"/>
                <a:gd name="connsiteX47" fmla="*/ 3256547 w 3505200"/>
                <a:gd name="connsiteY47" fmla="*/ 930443 h 1108688"/>
                <a:gd name="connsiteX48" fmla="*/ 3288631 w 3505200"/>
                <a:gd name="connsiteY48" fmla="*/ 977065 h 1108688"/>
                <a:gd name="connsiteX49" fmla="*/ 3320716 w 3505200"/>
                <a:gd name="connsiteY49" fmla="*/ 1010653 h 1108688"/>
                <a:gd name="connsiteX50" fmla="*/ 3376863 w 3505200"/>
                <a:gd name="connsiteY50" fmla="*/ 1082843 h 1108688"/>
                <a:gd name="connsiteX51" fmla="*/ 3424989 w 3505200"/>
                <a:gd name="connsiteY51" fmla="*/ 1106906 h 1108688"/>
                <a:gd name="connsiteX52" fmla="*/ 3457073 w 3505200"/>
                <a:gd name="connsiteY52" fmla="*/ 1106906 h 1108688"/>
                <a:gd name="connsiteX53" fmla="*/ 3505200 w 3505200"/>
                <a:gd name="connsiteY53"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21376 w 3505200"/>
                <a:gd name="connsiteY25" fmla="*/ 477004 h 1108688"/>
                <a:gd name="connsiteX26" fmla="*/ 2159417 w 3505200"/>
                <a:gd name="connsiteY26" fmla="*/ 415341 h 1108688"/>
                <a:gd name="connsiteX27" fmla="*/ 2258929 w 3505200"/>
                <a:gd name="connsiteY27" fmla="*/ 395413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21376 w 3505200"/>
                <a:gd name="connsiteY25" fmla="*/ 477004 h 1108688"/>
                <a:gd name="connsiteX26" fmla="*/ 2159417 w 3505200"/>
                <a:gd name="connsiteY26" fmla="*/ 427124 h 1108688"/>
                <a:gd name="connsiteX27" fmla="*/ 2258929 w 3505200"/>
                <a:gd name="connsiteY27" fmla="*/ 395413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88695 w 3505200"/>
                <a:gd name="connsiteY24" fmla="*/ 473243 h 1108688"/>
                <a:gd name="connsiteX25" fmla="*/ 2021376 w 3505200"/>
                <a:gd name="connsiteY25" fmla="*/ 477004 h 1108688"/>
                <a:gd name="connsiteX26" fmla="*/ 2159417 w 3505200"/>
                <a:gd name="connsiteY26" fmla="*/ 427124 h 1108688"/>
                <a:gd name="connsiteX27" fmla="*/ 2243934 w 3505200"/>
                <a:gd name="connsiteY27" fmla="*/ 407195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00463 w 3505200"/>
                <a:gd name="connsiteY23" fmla="*/ 505327 h 1108688"/>
                <a:gd name="connsiteX24" fmla="*/ 1779697 w 3505200"/>
                <a:gd name="connsiteY24" fmla="*/ 493863 h 1108688"/>
                <a:gd name="connsiteX25" fmla="*/ 2021376 w 3505200"/>
                <a:gd name="connsiteY25" fmla="*/ 477004 h 1108688"/>
                <a:gd name="connsiteX26" fmla="*/ 2159417 w 3505200"/>
                <a:gd name="connsiteY26" fmla="*/ 427124 h 1108688"/>
                <a:gd name="connsiteX27" fmla="*/ 2243934 w 3505200"/>
                <a:gd name="connsiteY27" fmla="*/ 407195 h 1108688"/>
                <a:gd name="connsiteX28" fmla="*/ 2294021 w 3505200"/>
                <a:gd name="connsiteY28" fmla="*/ 441158 h 1108688"/>
                <a:gd name="connsiteX29" fmla="*/ 2366210 w 3505200"/>
                <a:gd name="connsiteY29" fmla="*/ 545432 h 1108688"/>
                <a:gd name="connsiteX30" fmla="*/ 2401554 w 3505200"/>
                <a:gd name="connsiteY30" fmla="*/ 577516 h 1108688"/>
                <a:gd name="connsiteX31" fmla="*/ 2454442 w 3505200"/>
                <a:gd name="connsiteY31" fmla="*/ 625643 h 1108688"/>
                <a:gd name="connsiteX32" fmla="*/ 2486526 w 3505200"/>
                <a:gd name="connsiteY32" fmla="*/ 625643 h 1108688"/>
                <a:gd name="connsiteX33" fmla="*/ 2550695 w 3505200"/>
                <a:gd name="connsiteY33" fmla="*/ 617622 h 1108688"/>
                <a:gd name="connsiteX34" fmla="*/ 2610101 w 3505200"/>
                <a:gd name="connsiteY34" fmla="*/ 616743 h 1108688"/>
                <a:gd name="connsiteX35" fmla="*/ 2662989 w 3505200"/>
                <a:gd name="connsiteY35" fmla="*/ 649706 h 1108688"/>
                <a:gd name="connsiteX36" fmla="*/ 2698333 w 3505200"/>
                <a:gd name="connsiteY36" fmla="*/ 682667 h 1108688"/>
                <a:gd name="connsiteX37" fmla="*/ 2739314 w 3505200"/>
                <a:gd name="connsiteY37" fmla="*/ 690688 h 1108688"/>
                <a:gd name="connsiteX38" fmla="*/ 2785060 w 3505200"/>
                <a:gd name="connsiteY38" fmla="*/ 683545 h 1108688"/>
                <a:gd name="connsiteX39" fmla="*/ 2823410 w 3505200"/>
                <a:gd name="connsiteY39" fmla="*/ 681790 h 1108688"/>
                <a:gd name="connsiteX40" fmla="*/ 2895600 w 3505200"/>
                <a:gd name="connsiteY40" fmla="*/ 721895 h 1108688"/>
                <a:gd name="connsiteX41" fmla="*/ 2919663 w 3505200"/>
                <a:gd name="connsiteY41" fmla="*/ 770022 h 1108688"/>
                <a:gd name="connsiteX42" fmla="*/ 2962149 w 3505200"/>
                <a:gd name="connsiteY42" fmla="*/ 821406 h 1108688"/>
                <a:gd name="connsiteX43" fmla="*/ 3031958 w 3505200"/>
                <a:gd name="connsiteY43" fmla="*/ 786064 h 1108688"/>
                <a:gd name="connsiteX44" fmla="*/ 3116303 w 3505200"/>
                <a:gd name="connsiteY44" fmla="*/ 782179 h 1108688"/>
                <a:gd name="connsiteX45" fmla="*/ 3186112 w 3505200"/>
                <a:gd name="connsiteY45" fmla="*/ 826169 h 1108688"/>
                <a:gd name="connsiteX46" fmla="*/ 3256547 w 3505200"/>
                <a:gd name="connsiteY46" fmla="*/ 930443 h 1108688"/>
                <a:gd name="connsiteX47" fmla="*/ 3288631 w 3505200"/>
                <a:gd name="connsiteY47" fmla="*/ 977065 h 1108688"/>
                <a:gd name="connsiteX48" fmla="*/ 3320716 w 3505200"/>
                <a:gd name="connsiteY48" fmla="*/ 1010653 h 1108688"/>
                <a:gd name="connsiteX49" fmla="*/ 3376863 w 3505200"/>
                <a:gd name="connsiteY49" fmla="*/ 1082843 h 1108688"/>
                <a:gd name="connsiteX50" fmla="*/ 3424989 w 3505200"/>
                <a:gd name="connsiteY50" fmla="*/ 1106906 h 1108688"/>
                <a:gd name="connsiteX51" fmla="*/ 3457073 w 3505200"/>
                <a:gd name="connsiteY51" fmla="*/ 1106906 h 1108688"/>
                <a:gd name="connsiteX52" fmla="*/ 3505200 w 3505200"/>
                <a:gd name="connsiteY52"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347537 w 3505200"/>
                <a:gd name="connsiteY19" fmla="*/ 617622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79697 w 3505200"/>
                <a:gd name="connsiteY23" fmla="*/ 493863 h 1108688"/>
                <a:gd name="connsiteX24" fmla="*/ 2021376 w 3505200"/>
                <a:gd name="connsiteY24" fmla="*/ 477004 h 1108688"/>
                <a:gd name="connsiteX25" fmla="*/ 2159417 w 3505200"/>
                <a:gd name="connsiteY25" fmla="*/ 427124 h 1108688"/>
                <a:gd name="connsiteX26" fmla="*/ 2243934 w 3505200"/>
                <a:gd name="connsiteY26" fmla="*/ 407195 h 1108688"/>
                <a:gd name="connsiteX27" fmla="*/ 2294021 w 3505200"/>
                <a:gd name="connsiteY27" fmla="*/ 441158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95137 w 3505200"/>
                <a:gd name="connsiteY18" fmla="*/ 641685 h 1108688"/>
                <a:gd name="connsiteX19" fmla="*/ 1119604 w 3505200"/>
                <a:gd name="connsiteY19" fmla="*/ 567548 h 1108688"/>
                <a:gd name="connsiteX20" fmla="*/ 1491916 w 3505200"/>
                <a:gd name="connsiteY20" fmla="*/ 505327 h 1108688"/>
                <a:gd name="connsiteX21" fmla="*/ 1596189 w 3505200"/>
                <a:gd name="connsiteY21" fmla="*/ 505327 h 1108688"/>
                <a:gd name="connsiteX22" fmla="*/ 1644316 w 3505200"/>
                <a:gd name="connsiteY22" fmla="*/ 505327 h 1108688"/>
                <a:gd name="connsiteX23" fmla="*/ 1779697 w 3505200"/>
                <a:gd name="connsiteY23" fmla="*/ 493863 h 1108688"/>
                <a:gd name="connsiteX24" fmla="*/ 2021376 w 3505200"/>
                <a:gd name="connsiteY24" fmla="*/ 477004 h 1108688"/>
                <a:gd name="connsiteX25" fmla="*/ 2159417 w 3505200"/>
                <a:gd name="connsiteY25" fmla="*/ 427124 h 1108688"/>
                <a:gd name="connsiteX26" fmla="*/ 2243934 w 3505200"/>
                <a:gd name="connsiteY26" fmla="*/ 407195 h 1108688"/>
                <a:gd name="connsiteX27" fmla="*/ 2294021 w 3505200"/>
                <a:gd name="connsiteY27" fmla="*/ 441158 h 1108688"/>
                <a:gd name="connsiteX28" fmla="*/ 2366210 w 3505200"/>
                <a:gd name="connsiteY28" fmla="*/ 545432 h 1108688"/>
                <a:gd name="connsiteX29" fmla="*/ 2401554 w 3505200"/>
                <a:gd name="connsiteY29" fmla="*/ 577516 h 1108688"/>
                <a:gd name="connsiteX30" fmla="*/ 2454442 w 3505200"/>
                <a:gd name="connsiteY30" fmla="*/ 625643 h 1108688"/>
                <a:gd name="connsiteX31" fmla="*/ 2486526 w 3505200"/>
                <a:gd name="connsiteY31" fmla="*/ 625643 h 1108688"/>
                <a:gd name="connsiteX32" fmla="*/ 2550695 w 3505200"/>
                <a:gd name="connsiteY32" fmla="*/ 617622 h 1108688"/>
                <a:gd name="connsiteX33" fmla="*/ 2610101 w 3505200"/>
                <a:gd name="connsiteY33" fmla="*/ 616743 h 1108688"/>
                <a:gd name="connsiteX34" fmla="*/ 2662989 w 3505200"/>
                <a:gd name="connsiteY34" fmla="*/ 649706 h 1108688"/>
                <a:gd name="connsiteX35" fmla="*/ 2698333 w 3505200"/>
                <a:gd name="connsiteY35" fmla="*/ 682667 h 1108688"/>
                <a:gd name="connsiteX36" fmla="*/ 2739314 w 3505200"/>
                <a:gd name="connsiteY36" fmla="*/ 690688 h 1108688"/>
                <a:gd name="connsiteX37" fmla="*/ 2785060 w 3505200"/>
                <a:gd name="connsiteY37" fmla="*/ 683545 h 1108688"/>
                <a:gd name="connsiteX38" fmla="*/ 2823410 w 3505200"/>
                <a:gd name="connsiteY38" fmla="*/ 681790 h 1108688"/>
                <a:gd name="connsiteX39" fmla="*/ 2895600 w 3505200"/>
                <a:gd name="connsiteY39" fmla="*/ 721895 h 1108688"/>
                <a:gd name="connsiteX40" fmla="*/ 2919663 w 3505200"/>
                <a:gd name="connsiteY40" fmla="*/ 770022 h 1108688"/>
                <a:gd name="connsiteX41" fmla="*/ 2962149 w 3505200"/>
                <a:gd name="connsiteY41" fmla="*/ 821406 h 1108688"/>
                <a:gd name="connsiteX42" fmla="*/ 3031958 w 3505200"/>
                <a:gd name="connsiteY42" fmla="*/ 786064 h 1108688"/>
                <a:gd name="connsiteX43" fmla="*/ 3116303 w 3505200"/>
                <a:gd name="connsiteY43" fmla="*/ 782179 h 1108688"/>
                <a:gd name="connsiteX44" fmla="*/ 3186112 w 3505200"/>
                <a:gd name="connsiteY44" fmla="*/ 826169 h 1108688"/>
                <a:gd name="connsiteX45" fmla="*/ 3256547 w 3505200"/>
                <a:gd name="connsiteY45" fmla="*/ 930443 h 1108688"/>
                <a:gd name="connsiteX46" fmla="*/ 3288631 w 3505200"/>
                <a:gd name="connsiteY46" fmla="*/ 977065 h 1108688"/>
                <a:gd name="connsiteX47" fmla="*/ 3320716 w 3505200"/>
                <a:gd name="connsiteY47" fmla="*/ 1010653 h 1108688"/>
                <a:gd name="connsiteX48" fmla="*/ 3376863 w 3505200"/>
                <a:gd name="connsiteY48" fmla="*/ 1082843 h 1108688"/>
                <a:gd name="connsiteX49" fmla="*/ 3424989 w 3505200"/>
                <a:gd name="connsiteY49" fmla="*/ 1106906 h 1108688"/>
                <a:gd name="connsiteX50" fmla="*/ 3457073 w 3505200"/>
                <a:gd name="connsiteY50" fmla="*/ 1106906 h 1108688"/>
                <a:gd name="connsiteX51" fmla="*/ 3505200 w 3505200"/>
                <a:gd name="connsiteY51"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058779 w 3505200"/>
                <a:gd name="connsiteY17" fmla="*/ 665748 h 1108688"/>
                <a:gd name="connsiteX18" fmla="*/ 1119604 w 3505200"/>
                <a:gd name="connsiteY18" fmla="*/ 567548 h 1108688"/>
                <a:gd name="connsiteX19" fmla="*/ 1491916 w 3505200"/>
                <a:gd name="connsiteY19" fmla="*/ 505327 h 1108688"/>
                <a:gd name="connsiteX20" fmla="*/ 1596189 w 3505200"/>
                <a:gd name="connsiteY20" fmla="*/ 505327 h 1108688"/>
                <a:gd name="connsiteX21" fmla="*/ 1644316 w 3505200"/>
                <a:gd name="connsiteY21" fmla="*/ 505327 h 1108688"/>
                <a:gd name="connsiteX22" fmla="*/ 1779697 w 3505200"/>
                <a:gd name="connsiteY22" fmla="*/ 493863 h 1108688"/>
                <a:gd name="connsiteX23" fmla="*/ 2021376 w 3505200"/>
                <a:gd name="connsiteY23" fmla="*/ 477004 h 1108688"/>
                <a:gd name="connsiteX24" fmla="*/ 2159417 w 3505200"/>
                <a:gd name="connsiteY24" fmla="*/ 427124 h 1108688"/>
                <a:gd name="connsiteX25" fmla="*/ 2243934 w 3505200"/>
                <a:gd name="connsiteY25" fmla="*/ 407195 h 1108688"/>
                <a:gd name="connsiteX26" fmla="*/ 2294021 w 3505200"/>
                <a:gd name="connsiteY26" fmla="*/ 441158 h 1108688"/>
                <a:gd name="connsiteX27" fmla="*/ 2366210 w 3505200"/>
                <a:gd name="connsiteY27" fmla="*/ 545432 h 1108688"/>
                <a:gd name="connsiteX28" fmla="*/ 2401554 w 3505200"/>
                <a:gd name="connsiteY28" fmla="*/ 577516 h 1108688"/>
                <a:gd name="connsiteX29" fmla="*/ 2454442 w 3505200"/>
                <a:gd name="connsiteY29" fmla="*/ 625643 h 1108688"/>
                <a:gd name="connsiteX30" fmla="*/ 2486526 w 3505200"/>
                <a:gd name="connsiteY30" fmla="*/ 625643 h 1108688"/>
                <a:gd name="connsiteX31" fmla="*/ 2550695 w 3505200"/>
                <a:gd name="connsiteY31" fmla="*/ 617622 h 1108688"/>
                <a:gd name="connsiteX32" fmla="*/ 2610101 w 3505200"/>
                <a:gd name="connsiteY32" fmla="*/ 616743 h 1108688"/>
                <a:gd name="connsiteX33" fmla="*/ 2662989 w 3505200"/>
                <a:gd name="connsiteY33" fmla="*/ 649706 h 1108688"/>
                <a:gd name="connsiteX34" fmla="*/ 2698333 w 3505200"/>
                <a:gd name="connsiteY34" fmla="*/ 682667 h 1108688"/>
                <a:gd name="connsiteX35" fmla="*/ 2739314 w 3505200"/>
                <a:gd name="connsiteY35" fmla="*/ 690688 h 1108688"/>
                <a:gd name="connsiteX36" fmla="*/ 2785060 w 3505200"/>
                <a:gd name="connsiteY36" fmla="*/ 683545 h 1108688"/>
                <a:gd name="connsiteX37" fmla="*/ 2823410 w 3505200"/>
                <a:gd name="connsiteY37" fmla="*/ 681790 h 1108688"/>
                <a:gd name="connsiteX38" fmla="*/ 2895600 w 3505200"/>
                <a:gd name="connsiteY38" fmla="*/ 721895 h 1108688"/>
                <a:gd name="connsiteX39" fmla="*/ 2919663 w 3505200"/>
                <a:gd name="connsiteY39" fmla="*/ 770022 h 1108688"/>
                <a:gd name="connsiteX40" fmla="*/ 2962149 w 3505200"/>
                <a:gd name="connsiteY40" fmla="*/ 821406 h 1108688"/>
                <a:gd name="connsiteX41" fmla="*/ 3031958 w 3505200"/>
                <a:gd name="connsiteY41" fmla="*/ 786064 h 1108688"/>
                <a:gd name="connsiteX42" fmla="*/ 3116303 w 3505200"/>
                <a:gd name="connsiteY42" fmla="*/ 782179 h 1108688"/>
                <a:gd name="connsiteX43" fmla="*/ 3186112 w 3505200"/>
                <a:gd name="connsiteY43" fmla="*/ 826169 h 1108688"/>
                <a:gd name="connsiteX44" fmla="*/ 3256547 w 3505200"/>
                <a:gd name="connsiteY44" fmla="*/ 930443 h 1108688"/>
                <a:gd name="connsiteX45" fmla="*/ 3288631 w 3505200"/>
                <a:gd name="connsiteY45" fmla="*/ 977065 h 1108688"/>
                <a:gd name="connsiteX46" fmla="*/ 3320716 w 3505200"/>
                <a:gd name="connsiteY46" fmla="*/ 1010653 h 1108688"/>
                <a:gd name="connsiteX47" fmla="*/ 3376863 w 3505200"/>
                <a:gd name="connsiteY47" fmla="*/ 1082843 h 1108688"/>
                <a:gd name="connsiteX48" fmla="*/ 3424989 w 3505200"/>
                <a:gd name="connsiteY48" fmla="*/ 1106906 h 1108688"/>
                <a:gd name="connsiteX49" fmla="*/ 3457073 w 3505200"/>
                <a:gd name="connsiteY49" fmla="*/ 1106906 h 1108688"/>
                <a:gd name="connsiteX50" fmla="*/ 3505200 w 3505200"/>
                <a:gd name="connsiteY50"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721895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94084 w 3505200"/>
                <a:gd name="connsiteY15" fmla="*/ 721895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715629 w 3505200"/>
                <a:gd name="connsiteY14" fmla="*/ 685926 h 1108688"/>
                <a:gd name="connsiteX15" fmla="*/ 788086 w 3505200"/>
                <a:gd name="connsiteY15" fmla="*/ 704222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646650 w 3505200"/>
                <a:gd name="connsiteY14" fmla="*/ 562212 h 1108688"/>
                <a:gd name="connsiteX15" fmla="*/ 788086 w 3505200"/>
                <a:gd name="connsiteY15" fmla="*/ 704222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646650 w 3505200"/>
                <a:gd name="connsiteY14" fmla="*/ 562212 h 1108688"/>
                <a:gd name="connsiteX15" fmla="*/ 788086 w 3505200"/>
                <a:gd name="connsiteY15" fmla="*/ 704222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646650 w 3505200"/>
                <a:gd name="connsiteY14" fmla="*/ 562212 h 1108688"/>
                <a:gd name="connsiteX15" fmla="*/ 752097 w 3505200"/>
                <a:gd name="connsiteY15" fmla="*/ 713058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646650 w 3505200"/>
                <a:gd name="connsiteY14" fmla="*/ 562212 h 1108688"/>
                <a:gd name="connsiteX15" fmla="*/ 752097 w 3505200"/>
                <a:gd name="connsiteY15" fmla="*/ 713058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457200 w 3505200"/>
                <a:gd name="connsiteY13" fmla="*/ 489285 h 1108688"/>
                <a:gd name="connsiteX14" fmla="*/ 646650 w 3505200"/>
                <a:gd name="connsiteY14" fmla="*/ 562212 h 1108688"/>
                <a:gd name="connsiteX15" fmla="*/ 752097 w 3505200"/>
                <a:gd name="connsiteY15" fmla="*/ 713058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344905 w 3505200"/>
                <a:gd name="connsiteY12" fmla="*/ 457200 h 1108688"/>
                <a:gd name="connsiteX13" fmla="*/ 586163 w 3505200"/>
                <a:gd name="connsiteY13" fmla="*/ 430373 h 1108688"/>
                <a:gd name="connsiteX14" fmla="*/ 646650 w 3505200"/>
                <a:gd name="connsiteY14" fmla="*/ 562212 h 1108688"/>
                <a:gd name="connsiteX15" fmla="*/ 752097 w 3505200"/>
                <a:gd name="connsiteY15" fmla="*/ 713058 h 1108688"/>
                <a:gd name="connsiteX16" fmla="*/ 946484 w 3505200"/>
                <a:gd name="connsiteY16" fmla="*/ 627637 h 1108688"/>
                <a:gd name="connsiteX17" fmla="*/ 1119604 w 3505200"/>
                <a:gd name="connsiteY17" fmla="*/ 567548 h 1108688"/>
                <a:gd name="connsiteX18" fmla="*/ 1491916 w 3505200"/>
                <a:gd name="connsiteY18" fmla="*/ 505327 h 1108688"/>
                <a:gd name="connsiteX19" fmla="*/ 1596189 w 3505200"/>
                <a:gd name="connsiteY19" fmla="*/ 505327 h 1108688"/>
                <a:gd name="connsiteX20" fmla="*/ 1644316 w 3505200"/>
                <a:gd name="connsiteY20" fmla="*/ 505327 h 1108688"/>
                <a:gd name="connsiteX21" fmla="*/ 1779697 w 3505200"/>
                <a:gd name="connsiteY21" fmla="*/ 493863 h 1108688"/>
                <a:gd name="connsiteX22" fmla="*/ 2021376 w 3505200"/>
                <a:gd name="connsiteY22" fmla="*/ 477004 h 1108688"/>
                <a:gd name="connsiteX23" fmla="*/ 2159417 w 3505200"/>
                <a:gd name="connsiteY23" fmla="*/ 427124 h 1108688"/>
                <a:gd name="connsiteX24" fmla="*/ 2243934 w 3505200"/>
                <a:gd name="connsiteY24" fmla="*/ 407195 h 1108688"/>
                <a:gd name="connsiteX25" fmla="*/ 2294021 w 3505200"/>
                <a:gd name="connsiteY25" fmla="*/ 441158 h 1108688"/>
                <a:gd name="connsiteX26" fmla="*/ 2366210 w 3505200"/>
                <a:gd name="connsiteY26" fmla="*/ 545432 h 1108688"/>
                <a:gd name="connsiteX27" fmla="*/ 2401554 w 3505200"/>
                <a:gd name="connsiteY27" fmla="*/ 577516 h 1108688"/>
                <a:gd name="connsiteX28" fmla="*/ 2454442 w 3505200"/>
                <a:gd name="connsiteY28" fmla="*/ 625643 h 1108688"/>
                <a:gd name="connsiteX29" fmla="*/ 2486526 w 3505200"/>
                <a:gd name="connsiteY29" fmla="*/ 625643 h 1108688"/>
                <a:gd name="connsiteX30" fmla="*/ 2550695 w 3505200"/>
                <a:gd name="connsiteY30" fmla="*/ 617622 h 1108688"/>
                <a:gd name="connsiteX31" fmla="*/ 2610101 w 3505200"/>
                <a:gd name="connsiteY31" fmla="*/ 616743 h 1108688"/>
                <a:gd name="connsiteX32" fmla="*/ 2662989 w 3505200"/>
                <a:gd name="connsiteY32" fmla="*/ 649706 h 1108688"/>
                <a:gd name="connsiteX33" fmla="*/ 2698333 w 3505200"/>
                <a:gd name="connsiteY33" fmla="*/ 682667 h 1108688"/>
                <a:gd name="connsiteX34" fmla="*/ 2739314 w 3505200"/>
                <a:gd name="connsiteY34" fmla="*/ 690688 h 1108688"/>
                <a:gd name="connsiteX35" fmla="*/ 2785060 w 3505200"/>
                <a:gd name="connsiteY35" fmla="*/ 683545 h 1108688"/>
                <a:gd name="connsiteX36" fmla="*/ 2823410 w 3505200"/>
                <a:gd name="connsiteY36" fmla="*/ 681790 h 1108688"/>
                <a:gd name="connsiteX37" fmla="*/ 2895600 w 3505200"/>
                <a:gd name="connsiteY37" fmla="*/ 721895 h 1108688"/>
                <a:gd name="connsiteX38" fmla="*/ 2919663 w 3505200"/>
                <a:gd name="connsiteY38" fmla="*/ 770022 h 1108688"/>
                <a:gd name="connsiteX39" fmla="*/ 2962149 w 3505200"/>
                <a:gd name="connsiteY39" fmla="*/ 821406 h 1108688"/>
                <a:gd name="connsiteX40" fmla="*/ 3031958 w 3505200"/>
                <a:gd name="connsiteY40" fmla="*/ 786064 h 1108688"/>
                <a:gd name="connsiteX41" fmla="*/ 3116303 w 3505200"/>
                <a:gd name="connsiteY41" fmla="*/ 782179 h 1108688"/>
                <a:gd name="connsiteX42" fmla="*/ 3186112 w 3505200"/>
                <a:gd name="connsiteY42" fmla="*/ 826169 h 1108688"/>
                <a:gd name="connsiteX43" fmla="*/ 3256547 w 3505200"/>
                <a:gd name="connsiteY43" fmla="*/ 930443 h 1108688"/>
                <a:gd name="connsiteX44" fmla="*/ 3288631 w 3505200"/>
                <a:gd name="connsiteY44" fmla="*/ 977065 h 1108688"/>
                <a:gd name="connsiteX45" fmla="*/ 3320716 w 3505200"/>
                <a:gd name="connsiteY45" fmla="*/ 1010653 h 1108688"/>
                <a:gd name="connsiteX46" fmla="*/ 3376863 w 3505200"/>
                <a:gd name="connsiteY46" fmla="*/ 1082843 h 1108688"/>
                <a:gd name="connsiteX47" fmla="*/ 3424989 w 3505200"/>
                <a:gd name="connsiteY47" fmla="*/ 1106906 h 1108688"/>
                <a:gd name="connsiteX48" fmla="*/ 3457073 w 3505200"/>
                <a:gd name="connsiteY48" fmla="*/ 1106906 h 1108688"/>
                <a:gd name="connsiteX49" fmla="*/ 3505200 w 3505200"/>
                <a:gd name="connsiteY49"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28863 w 3505200"/>
                <a:gd name="connsiteY10" fmla="*/ 433137 h 1108688"/>
                <a:gd name="connsiteX11" fmla="*/ 344905 w 3505200"/>
                <a:gd name="connsiteY11" fmla="*/ 457200 h 1108688"/>
                <a:gd name="connsiteX12" fmla="*/ 586163 w 3505200"/>
                <a:gd name="connsiteY12" fmla="*/ 430373 h 1108688"/>
                <a:gd name="connsiteX13" fmla="*/ 646650 w 3505200"/>
                <a:gd name="connsiteY13" fmla="*/ 562212 h 1108688"/>
                <a:gd name="connsiteX14" fmla="*/ 752097 w 3505200"/>
                <a:gd name="connsiteY14" fmla="*/ 713058 h 1108688"/>
                <a:gd name="connsiteX15" fmla="*/ 946484 w 3505200"/>
                <a:gd name="connsiteY15" fmla="*/ 627637 h 1108688"/>
                <a:gd name="connsiteX16" fmla="*/ 1119604 w 3505200"/>
                <a:gd name="connsiteY16" fmla="*/ 567548 h 1108688"/>
                <a:gd name="connsiteX17" fmla="*/ 1491916 w 3505200"/>
                <a:gd name="connsiteY17" fmla="*/ 505327 h 1108688"/>
                <a:gd name="connsiteX18" fmla="*/ 1596189 w 3505200"/>
                <a:gd name="connsiteY18" fmla="*/ 505327 h 1108688"/>
                <a:gd name="connsiteX19" fmla="*/ 1644316 w 3505200"/>
                <a:gd name="connsiteY19" fmla="*/ 505327 h 1108688"/>
                <a:gd name="connsiteX20" fmla="*/ 1779697 w 3505200"/>
                <a:gd name="connsiteY20" fmla="*/ 493863 h 1108688"/>
                <a:gd name="connsiteX21" fmla="*/ 2021376 w 3505200"/>
                <a:gd name="connsiteY21" fmla="*/ 477004 h 1108688"/>
                <a:gd name="connsiteX22" fmla="*/ 2159417 w 3505200"/>
                <a:gd name="connsiteY22" fmla="*/ 427124 h 1108688"/>
                <a:gd name="connsiteX23" fmla="*/ 2243934 w 3505200"/>
                <a:gd name="connsiteY23" fmla="*/ 407195 h 1108688"/>
                <a:gd name="connsiteX24" fmla="*/ 2294021 w 3505200"/>
                <a:gd name="connsiteY24" fmla="*/ 441158 h 1108688"/>
                <a:gd name="connsiteX25" fmla="*/ 2366210 w 3505200"/>
                <a:gd name="connsiteY25" fmla="*/ 545432 h 1108688"/>
                <a:gd name="connsiteX26" fmla="*/ 2401554 w 3505200"/>
                <a:gd name="connsiteY26" fmla="*/ 577516 h 1108688"/>
                <a:gd name="connsiteX27" fmla="*/ 2454442 w 3505200"/>
                <a:gd name="connsiteY27" fmla="*/ 625643 h 1108688"/>
                <a:gd name="connsiteX28" fmla="*/ 2486526 w 3505200"/>
                <a:gd name="connsiteY28" fmla="*/ 625643 h 1108688"/>
                <a:gd name="connsiteX29" fmla="*/ 2550695 w 3505200"/>
                <a:gd name="connsiteY29" fmla="*/ 617622 h 1108688"/>
                <a:gd name="connsiteX30" fmla="*/ 2610101 w 3505200"/>
                <a:gd name="connsiteY30" fmla="*/ 616743 h 1108688"/>
                <a:gd name="connsiteX31" fmla="*/ 2662989 w 3505200"/>
                <a:gd name="connsiteY31" fmla="*/ 649706 h 1108688"/>
                <a:gd name="connsiteX32" fmla="*/ 2698333 w 3505200"/>
                <a:gd name="connsiteY32" fmla="*/ 682667 h 1108688"/>
                <a:gd name="connsiteX33" fmla="*/ 2739314 w 3505200"/>
                <a:gd name="connsiteY33" fmla="*/ 690688 h 1108688"/>
                <a:gd name="connsiteX34" fmla="*/ 2785060 w 3505200"/>
                <a:gd name="connsiteY34" fmla="*/ 683545 h 1108688"/>
                <a:gd name="connsiteX35" fmla="*/ 2823410 w 3505200"/>
                <a:gd name="connsiteY35" fmla="*/ 681790 h 1108688"/>
                <a:gd name="connsiteX36" fmla="*/ 2895600 w 3505200"/>
                <a:gd name="connsiteY36" fmla="*/ 721895 h 1108688"/>
                <a:gd name="connsiteX37" fmla="*/ 2919663 w 3505200"/>
                <a:gd name="connsiteY37" fmla="*/ 770022 h 1108688"/>
                <a:gd name="connsiteX38" fmla="*/ 2962149 w 3505200"/>
                <a:gd name="connsiteY38" fmla="*/ 821406 h 1108688"/>
                <a:gd name="connsiteX39" fmla="*/ 3031958 w 3505200"/>
                <a:gd name="connsiteY39" fmla="*/ 786064 h 1108688"/>
                <a:gd name="connsiteX40" fmla="*/ 3116303 w 3505200"/>
                <a:gd name="connsiteY40" fmla="*/ 782179 h 1108688"/>
                <a:gd name="connsiteX41" fmla="*/ 3186112 w 3505200"/>
                <a:gd name="connsiteY41" fmla="*/ 826169 h 1108688"/>
                <a:gd name="connsiteX42" fmla="*/ 3256547 w 3505200"/>
                <a:gd name="connsiteY42" fmla="*/ 930443 h 1108688"/>
                <a:gd name="connsiteX43" fmla="*/ 3288631 w 3505200"/>
                <a:gd name="connsiteY43" fmla="*/ 977065 h 1108688"/>
                <a:gd name="connsiteX44" fmla="*/ 3320716 w 3505200"/>
                <a:gd name="connsiteY44" fmla="*/ 1010653 h 1108688"/>
                <a:gd name="connsiteX45" fmla="*/ 3376863 w 3505200"/>
                <a:gd name="connsiteY45" fmla="*/ 1082843 h 1108688"/>
                <a:gd name="connsiteX46" fmla="*/ 3424989 w 3505200"/>
                <a:gd name="connsiteY46" fmla="*/ 1106906 h 1108688"/>
                <a:gd name="connsiteX47" fmla="*/ 3457073 w 3505200"/>
                <a:gd name="connsiteY47" fmla="*/ 1106906 h 1108688"/>
                <a:gd name="connsiteX48" fmla="*/ 3505200 w 3505200"/>
                <a:gd name="connsiteY48"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344905 w 3505200"/>
                <a:gd name="connsiteY10" fmla="*/ 457200 h 1108688"/>
                <a:gd name="connsiteX11" fmla="*/ 586163 w 3505200"/>
                <a:gd name="connsiteY11" fmla="*/ 430373 h 1108688"/>
                <a:gd name="connsiteX12" fmla="*/ 646650 w 3505200"/>
                <a:gd name="connsiteY12" fmla="*/ 562212 h 1108688"/>
                <a:gd name="connsiteX13" fmla="*/ 752097 w 3505200"/>
                <a:gd name="connsiteY13" fmla="*/ 713058 h 1108688"/>
                <a:gd name="connsiteX14" fmla="*/ 946484 w 3505200"/>
                <a:gd name="connsiteY14" fmla="*/ 627637 h 1108688"/>
                <a:gd name="connsiteX15" fmla="*/ 1119604 w 3505200"/>
                <a:gd name="connsiteY15" fmla="*/ 567548 h 1108688"/>
                <a:gd name="connsiteX16" fmla="*/ 1491916 w 3505200"/>
                <a:gd name="connsiteY16" fmla="*/ 505327 h 1108688"/>
                <a:gd name="connsiteX17" fmla="*/ 1596189 w 3505200"/>
                <a:gd name="connsiteY17" fmla="*/ 505327 h 1108688"/>
                <a:gd name="connsiteX18" fmla="*/ 1644316 w 3505200"/>
                <a:gd name="connsiteY18" fmla="*/ 505327 h 1108688"/>
                <a:gd name="connsiteX19" fmla="*/ 1779697 w 3505200"/>
                <a:gd name="connsiteY19" fmla="*/ 493863 h 1108688"/>
                <a:gd name="connsiteX20" fmla="*/ 2021376 w 3505200"/>
                <a:gd name="connsiteY20" fmla="*/ 477004 h 1108688"/>
                <a:gd name="connsiteX21" fmla="*/ 2159417 w 3505200"/>
                <a:gd name="connsiteY21" fmla="*/ 427124 h 1108688"/>
                <a:gd name="connsiteX22" fmla="*/ 2243934 w 3505200"/>
                <a:gd name="connsiteY22" fmla="*/ 407195 h 1108688"/>
                <a:gd name="connsiteX23" fmla="*/ 2294021 w 3505200"/>
                <a:gd name="connsiteY23" fmla="*/ 441158 h 1108688"/>
                <a:gd name="connsiteX24" fmla="*/ 2366210 w 3505200"/>
                <a:gd name="connsiteY24" fmla="*/ 545432 h 1108688"/>
                <a:gd name="connsiteX25" fmla="*/ 2401554 w 3505200"/>
                <a:gd name="connsiteY25" fmla="*/ 577516 h 1108688"/>
                <a:gd name="connsiteX26" fmla="*/ 2454442 w 3505200"/>
                <a:gd name="connsiteY26" fmla="*/ 625643 h 1108688"/>
                <a:gd name="connsiteX27" fmla="*/ 2486526 w 3505200"/>
                <a:gd name="connsiteY27" fmla="*/ 625643 h 1108688"/>
                <a:gd name="connsiteX28" fmla="*/ 2550695 w 3505200"/>
                <a:gd name="connsiteY28" fmla="*/ 617622 h 1108688"/>
                <a:gd name="connsiteX29" fmla="*/ 2610101 w 3505200"/>
                <a:gd name="connsiteY29" fmla="*/ 616743 h 1108688"/>
                <a:gd name="connsiteX30" fmla="*/ 2662989 w 3505200"/>
                <a:gd name="connsiteY30" fmla="*/ 649706 h 1108688"/>
                <a:gd name="connsiteX31" fmla="*/ 2698333 w 3505200"/>
                <a:gd name="connsiteY31" fmla="*/ 682667 h 1108688"/>
                <a:gd name="connsiteX32" fmla="*/ 2739314 w 3505200"/>
                <a:gd name="connsiteY32" fmla="*/ 690688 h 1108688"/>
                <a:gd name="connsiteX33" fmla="*/ 2785060 w 3505200"/>
                <a:gd name="connsiteY33" fmla="*/ 683545 h 1108688"/>
                <a:gd name="connsiteX34" fmla="*/ 2823410 w 3505200"/>
                <a:gd name="connsiteY34" fmla="*/ 681790 h 1108688"/>
                <a:gd name="connsiteX35" fmla="*/ 2895600 w 3505200"/>
                <a:gd name="connsiteY35" fmla="*/ 721895 h 1108688"/>
                <a:gd name="connsiteX36" fmla="*/ 2919663 w 3505200"/>
                <a:gd name="connsiteY36" fmla="*/ 770022 h 1108688"/>
                <a:gd name="connsiteX37" fmla="*/ 2962149 w 3505200"/>
                <a:gd name="connsiteY37" fmla="*/ 821406 h 1108688"/>
                <a:gd name="connsiteX38" fmla="*/ 3031958 w 3505200"/>
                <a:gd name="connsiteY38" fmla="*/ 786064 h 1108688"/>
                <a:gd name="connsiteX39" fmla="*/ 3116303 w 3505200"/>
                <a:gd name="connsiteY39" fmla="*/ 782179 h 1108688"/>
                <a:gd name="connsiteX40" fmla="*/ 3186112 w 3505200"/>
                <a:gd name="connsiteY40" fmla="*/ 826169 h 1108688"/>
                <a:gd name="connsiteX41" fmla="*/ 3256547 w 3505200"/>
                <a:gd name="connsiteY41" fmla="*/ 930443 h 1108688"/>
                <a:gd name="connsiteX42" fmla="*/ 3288631 w 3505200"/>
                <a:gd name="connsiteY42" fmla="*/ 977065 h 1108688"/>
                <a:gd name="connsiteX43" fmla="*/ 3320716 w 3505200"/>
                <a:gd name="connsiteY43" fmla="*/ 1010653 h 1108688"/>
                <a:gd name="connsiteX44" fmla="*/ 3376863 w 3505200"/>
                <a:gd name="connsiteY44" fmla="*/ 1082843 h 1108688"/>
                <a:gd name="connsiteX45" fmla="*/ 3424989 w 3505200"/>
                <a:gd name="connsiteY45" fmla="*/ 1106906 h 1108688"/>
                <a:gd name="connsiteX46" fmla="*/ 3457073 w 3505200"/>
                <a:gd name="connsiteY46" fmla="*/ 1106906 h 1108688"/>
                <a:gd name="connsiteX47" fmla="*/ 3505200 w 3505200"/>
                <a:gd name="connsiteY47"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366587 w 3505200"/>
                <a:gd name="connsiteY9" fmla="*/ 333375 h 1108688"/>
                <a:gd name="connsiteX10" fmla="*/ 586163 w 3505200"/>
                <a:gd name="connsiteY10" fmla="*/ 430373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17095 w 3505200"/>
                <a:gd name="connsiteY8" fmla="*/ 288758 h 1108688"/>
                <a:gd name="connsiteX9" fmla="*/ 586163 w 3505200"/>
                <a:gd name="connsiteY9" fmla="*/ 430373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86163 w 3505200"/>
                <a:gd name="connsiteY9" fmla="*/ 430373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86163 w 3505200"/>
                <a:gd name="connsiteY9" fmla="*/ 430373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80164 w 3505200"/>
                <a:gd name="connsiteY9" fmla="*/ 459828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80164 w 3505200"/>
                <a:gd name="connsiteY9" fmla="*/ 459828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92160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92160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498070 w 3505200"/>
                <a:gd name="connsiteY8" fmla="*/ 332941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74165 w 3505200"/>
                <a:gd name="connsiteY9" fmla="*/ 442156 h 1108688"/>
                <a:gd name="connsiteX10" fmla="*/ 646650 w 3505200"/>
                <a:gd name="connsiteY10" fmla="*/ 562212 h 1108688"/>
                <a:gd name="connsiteX11" fmla="*/ 752097 w 3505200"/>
                <a:gd name="connsiteY11" fmla="*/ 713058 h 1108688"/>
                <a:gd name="connsiteX12" fmla="*/ 946484 w 3505200"/>
                <a:gd name="connsiteY12" fmla="*/ 627637 h 1108688"/>
                <a:gd name="connsiteX13" fmla="*/ 1119604 w 3505200"/>
                <a:gd name="connsiteY13" fmla="*/ 567548 h 1108688"/>
                <a:gd name="connsiteX14" fmla="*/ 1491916 w 3505200"/>
                <a:gd name="connsiteY14" fmla="*/ 505327 h 1108688"/>
                <a:gd name="connsiteX15" fmla="*/ 1596189 w 3505200"/>
                <a:gd name="connsiteY15" fmla="*/ 505327 h 1108688"/>
                <a:gd name="connsiteX16" fmla="*/ 1644316 w 3505200"/>
                <a:gd name="connsiteY16" fmla="*/ 505327 h 1108688"/>
                <a:gd name="connsiteX17" fmla="*/ 1779697 w 3505200"/>
                <a:gd name="connsiteY17" fmla="*/ 493863 h 1108688"/>
                <a:gd name="connsiteX18" fmla="*/ 2021376 w 3505200"/>
                <a:gd name="connsiteY18" fmla="*/ 477004 h 1108688"/>
                <a:gd name="connsiteX19" fmla="*/ 2159417 w 3505200"/>
                <a:gd name="connsiteY19" fmla="*/ 427124 h 1108688"/>
                <a:gd name="connsiteX20" fmla="*/ 2243934 w 3505200"/>
                <a:gd name="connsiteY20" fmla="*/ 407195 h 1108688"/>
                <a:gd name="connsiteX21" fmla="*/ 2294021 w 3505200"/>
                <a:gd name="connsiteY21" fmla="*/ 441158 h 1108688"/>
                <a:gd name="connsiteX22" fmla="*/ 2366210 w 3505200"/>
                <a:gd name="connsiteY22" fmla="*/ 545432 h 1108688"/>
                <a:gd name="connsiteX23" fmla="*/ 2401554 w 3505200"/>
                <a:gd name="connsiteY23" fmla="*/ 577516 h 1108688"/>
                <a:gd name="connsiteX24" fmla="*/ 2454442 w 3505200"/>
                <a:gd name="connsiteY24" fmla="*/ 625643 h 1108688"/>
                <a:gd name="connsiteX25" fmla="*/ 2486526 w 3505200"/>
                <a:gd name="connsiteY25" fmla="*/ 625643 h 1108688"/>
                <a:gd name="connsiteX26" fmla="*/ 2550695 w 3505200"/>
                <a:gd name="connsiteY26" fmla="*/ 617622 h 1108688"/>
                <a:gd name="connsiteX27" fmla="*/ 2610101 w 3505200"/>
                <a:gd name="connsiteY27" fmla="*/ 616743 h 1108688"/>
                <a:gd name="connsiteX28" fmla="*/ 2662989 w 3505200"/>
                <a:gd name="connsiteY28" fmla="*/ 649706 h 1108688"/>
                <a:gd name="connsiteX29" fmla="*/ 2698333 w 3505200"/>
                <a:gd name="connsiteY29" fmla="*/ 682667 h 1108688"/>
                <a:gd name="connsiteX30" fmla="*/ 2739314 w 3505200"/>
                <a:gd name="connsiteY30" fmla="*/ 690688 h 1108688"/>
                <a:gd name="connsiteX31" fmla="*/ 2785060 w 3505200"/>
                <a:gd name="connsiteY31" fmla="*/ 683545 h 1108688"/>
                <a:gd name="connsiteX32" fmla="*/ 2823410 w 3505200"/>
                <a:gd name="connsiteY32" fmla="*/ 681790 h 1108688"/>
                <a:gd name="connsiteX33" fmla="*/ 2895600 w 3505200"/>
                <a:gd name="connsiteY33" fmla="*/ 721895 h 1108688"/>
                <a:gd name="connsiteX34" fmla="*/ 2919663 w 3505200"/>
                <a:gd name="connsiteY34" fmla="*/ 770022 h 1108688"/>
                <a:gd name="connsiteX35" fmla="*/ 2962149 w 3505200"/>
                <a:gd name="connsiteY35" fmla="*/ 821406 h 1108688"/>
                <a:gd name="connsiteX36" fmla="*/ 3031958 w 3505200"/>
                <a:gd name="connsiteY36" fmla="*/ 786064 h 1108688"/>
                <a:gd name="connsiteX37" fmla="*/ 3116303 w 3505200"/>
                <a:gd name="connsiteY37" fmla="*/ 782179 h 1108688"/>
                <a:gd name="connsiteX38" fmla="*/ 3186112 w 3505200"/>
                <a:gd name="connsiteY38" fmla="*/ 826169 h 1108688"/>
                <a:gd name="connsiteX39" fmla="*/ 3256547 w 3505200"/>
                <a:gd name="connsiteY39" fmla="*/ 930443 h 1108688"/>
                <a:gd name="connsiteX40" fmla="*/ 3288631 w 3505200"/>
                <a:gd name="connsiteY40" fmla="*/ 977065 h 1108688"/>
                <a:gd name="connsiteX41" fmla="*/ 3320716 w 3505200"/>
                <a:gd name="connsiteY41" fmla="*/ 1010653 h 1108688"/>
                <a:gd name="connsiteX42" fmla="*/ 3376863 w 3505200"/>
                <a:gd name="connsiteY42" fmla="*/ 1082843 h 1108688"/>
                <a:gd name="connsiteX43" fmla="*/ 3424989 w 3505200"/>
                <a:gd name="connsiteY43" fmla="*/ 1106906 h 1108688"/>
                <a:gd name="connsiteX44" fmla="*/ 3457073 w 3505200"/>
                <a:gd name="connsiteY44" fmla="*/ 1106906 h 1108688"/>
                <a:gd name="connsiteX45" fmla="*/ 3505200 w 3505200"/>
                <a:gd name="connsiteY45"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40220 w 3505200"/>
                <a:gd name="connsiteY9" fmla="*/ 375954 h 1108688"/>
                <a:gd name="connsiteX10" fmla="*/ 574165 w 3505200"/>
                <a:gd name="connsiteY10" fmla="*/ 442156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25225 w 3505200"/>
                <a:gd name="connsiteY9" fmla="*/ 381844 h 1108688"/>
                <a:gd name="connsiteX10" fmla="*/ 574165 w 3505200"/>
                <a:gd name="connsiteY10" fmla="*/ 442156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74165 w 3505200"/>
                <a:gd name="connsiteY10" fmla="*/ 442156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74165 w 3505200"/>
                <a:gd name="connsiteY10" fmla="*/ 442156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74165 w 3505200"/>
                <a:gd name="connsiteY10" fmla="*/ 442156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74165 w 3505200"/>
                <a:gd name="connsiteY10" fmla="*/ 442156 h 1108688"/>
                <a:gd name="connsiteX11" fmla="*/ 534222 w 3505200"/>
                <a:gd name="connsiteY11" fmla="*/ 414247 h 1108688"/>
                <a:gd name="connsiteX12" fmla="*/ 646650 w 3505200"/>
                <a:gd name="connsiteY12" fmla="*/ 562212 h 1108688"/>
                <a:gd name="connsiteX13" fmla="*/ 752097 w 3505200"/>
                <a:gd name="connsiteY13" fmla="*/ 713058 h 1108688"/>
                <a:gd name="connsiteX14" fmla="*/ 946484 w 3505200"/>
                <a:gd name="connsiteY14" fmla="*/ 627637 h 1108688"/>
                <a:gd name="connsiteX15" fmla="*/ 1119604 w 3505200"/>
                <a:gd name="connsiteY15" fmla="*/ 567548 h 1108688"/>
                <a:gd name="connsiteX16" fmla="*/ 1491916 w 3505200"/>
                <a:gd name="connsiteY16" fmla="*/ 505327 h 1108688"/>
                <a:gd name="connsiteX17" fmla="*/ 1596189 w 3505200"/>
                <a:gd name="connsiteY17" fmla="*/ 505327 h 1108688"/>
                <a:gd name="connsiteX18" fmla="*/ 1644316 w 3505200"/>
                <a:gd name="connsiteY18" fmla="*/ 505327 h 1108688"/>
                <a:gd name="connsiteX19" fmla="*/ 1779697 w 3505200"/>
                <a:gd name="connsiteY19" fmla="*/ 493863 h 1108688"/>
                <a:gd name="connsiteX20" fmla="*/ 2021376 w 3505200"/>
                <a:gd name="connsiteY20" fmla="*/ 477004 h 1108688"/>
                <a:gd name="connsiteX21" fmla="*/ 2159417 w 3505200"/>
                <a:gd name="connsiteY21" fmla="*/ 427124 h 1108688"/>
                <a:gd name="connsiteX22" fmla="*/ 2243934 w 3505200"/>
                <a:gd name="connsiteY22" fmla="*/ 407195 h 1108688"/>
                <a:gd name="connsiteX23" fmla="*/ 2294021 w 3505200"/>
                <a:gd name="connsiteY23" fmla="*/ 441158 h 1108688"/>
                <a:gd name="connsiteX24" fmla="*/ 2366210 w 3505200"/>
                <a:gd name="connsiteY24" fmla="*/ 545432 h 1108688"/>
                <a:gd name="connsiteX25" fmla="*/ 2401554 w 3505200"/>
                <a:gd name="connsiteY25" fmla="*/ 577516 h 1108688"/>
                <a:gd name="connsiteX26" fmla="*/ 2454442 w 3505200"/>
                <a:gd name="connsiteY26" fmla="*/ 625643 h 1108688"/>
                <a:gd name="connsiteX27" fmla="*/ 2486526 w 3505200"/>
                <a:gd name="connsiteY27" fmla="*/ 625643 h 1108688"/>
                <a:gd name="connsiteX28" fmla="*/ 2550695 w 3505200"/>
                <a:gd name="connsiteY28" fmla="*/ 617622 h 1108688"/>
                <a:gd name="connsiteX29" fmla="*/ 2610101 w 3505200"/>
                <a:gd name="connsiteY29" fmla="*/ 616743 h 1108688"/>
                <a:gd name="connsiteX30" fmla="*/ 2662989 w 3505200"/>
                <a:gd name="connsiteY30" fmla="*/ 649706 h 1108688"/>
                <a:gd name="connsiteX31" fmla="*/ 2698333 w 3505200"/>
                <a:gd name="connsiteY31" fmla="*/ 682667 h 1108688"/>
                <a:gd name="connsiteX32" fmla="*/ 2739314 w 3505200"/>
                <a:gd name="connsiteY32" fmla="*/ 690688 h 1108688"/>
                <a:gd name="connsiteX33" fmla="*/ 2785060 w 3505200"/>
                <a:gd name="connsiteY33" fmla="*/ 683545 h 1108688"/>
                <a:gd name="connsiteX34" fmla="*/ 2823410 w 3505200"/>
                <a:gd name="connsiteY34" fmla="*/ 681790 h 1108688"/>
                <a:gd name="connsiteX35" fmla="*/ 2895600 w 3505200"/>
                <a:gd name="connsiteY35" fmla="*/ 721895 h 1108688"/>
                <a:gd name="connsiteX36" fmla="*/ 2919663 w 3505200"/>
                <a:gd name="connsiteY36" fmla="*/ 770022 h 1108688"/>
                <a:gd name="connsiteX37" fmla="*/ 2962149 w 3505200"/>
                <a:gd name="connsiteY37" fmla="*/ 821406 h 1108688"/>
                <a:gd name="connsiteX38" fmla="*/ 3031958 w 3505200"/>
                <a:gd name="connsiteY38" fmla="*/ 786064 h 1108688"/>
                <a:gd name="connsiteX39" fmla="*/ 3116303 w 3505200"/>
                <a:gd name="connsiteY39" fmla="*/ 782179 h 1108688"/>
                <a:gd name="connsiteX40" fmla="*/ 3186112 w 3505200"/>
                <a:gd name="connsiteY40" fmla="*/ 826169 h 1108688"/>
                <a:gd name="connsiteX41" fmla="*/ 3256547 w 3505200"/>
                <a:gd name="connsiteY41" fmla="*/ 930443 h 1108688"/>
                <a:gd name="connsiteX42" fmla="*/ 3288631 w 3505200"/>
                <a:gd name="connsiteY42" fmla="*/ 977065 h 1108688"/>
                <a:gd name="connsiteX43" fmla="*/ 3320716 w 3505200"/>
                <a:gd name="connsiteY43" fmla="*/ 1010653 h 1108688"/>
                <a:gd name="connsiteX44" fmla="*/ 3376863 w 3505200"/>
                <a:gd name="connsiteY44" fmla="*/ 1082843 h 1108688"/>
                <a:gd name="connsiteX45" fmla="*/ 3424989 w 3505200"/>
                <a:gd name="connsiteY45" fmla="*/ 1106906 h 1108688"/>
                <a:gd name="connsiteX46" fmla="*/ 3457073 w 3505200"/>
                <a:gd name="connsiteY46" fmla="*/ 1106906 h 1108688"/>
                <a:gd name="connsiteX47" fmla="*/ 3505200 w 3505200"/>
                <a:gd name="connsiteY47"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74165 w 3505200"/>
                <a:gd name="connsiteY10" fmla="*/ 442156 h 1108688"/>
                <a:gd name="connsiteX11" fmla="*/ 531223 w 3505200"/>
                <a:gd name="connsiteY11" fmla="*/ 414247 h 1108688"/>
                <a:gd name="connsiteX12" fmla="*/ 646650 w 3505200"/>
                <a:gd name="connsiteY12" fmla="*/ 562212 h 1108688"/>
                <a:gd name="connsiteX13" fmla="*/ 752097 w 3505200"/>
                <a:gd name="connsiteY13" fmla="*/ 713058 h 1108688"/>
                <a:gd name="connsiteX14" fmla="*/ 946484 w 3505200"/>
                <a:gd name="connsiteY14" fmla="*/ 627637 h 1108688"/>
                <a:gd name="connsiteX15" fmla="*/ 1119604 w 3505200"/>
                <a:gd name="connsiteY15" fmla="*/ 567548 h 1108688"/>
                <a:gd name="connsiteX16" fmla="*/ 1491916 w 3505200"/>
                <a:gd name="connsiteY16" fmla="*/ 505327 h 1108688"/>
                <a:gd name="connsiteX17" fmla="*/ 1596189 w 3505200"/>
                <a:gd name="connsiteY17" fmla="*/ 505327 h 1108688"/>
                <a:gd name="connsiteX18" fmla="*/ 1644316 w 3505200"/>
                <a:gd name="connsiteY18" fmla="*/ 505327 h 1108688"/>
                <a:gd name="connsiteX19" fmla="*/ 1779697 w 3505200"/>
                <a:gd name="connsiteY19" fmla="*/ 493863 h 1108688"/>
                <a:gd name="connsiteX20" fmla="*/ 2021376 w 3505200"/>
                <a:gd name="connsiteY20" fmla="*/ 477004 h 1108688"/>
                <a:gd name="connsiteX21" fmla="*/ 2159417 w 3505200"/>
                <a:gd name="connsiteY21" fmla="*/ 427124 h 1108688"/>
                <a:gd name="connsiteX22" fmla="*/ 2243934 w 3505200"/>
                <a:gd name="connsiteY22" fmla="*/ 407195 h 1108688"/>
                <a:gd name="connsiteX23" fmla="*/ 2294021 w 3505200"/>
                <a:gd name="connsiteY23" fmla="*/ 441158 h 1108688"/>
                <a:gd name="connsiteX24" fmla="*/ 2366210 w 3505200"/>
                <a:gd name="connsiteY24" fmla="*/ 545432 h 1108688"/>
                <a:gd name="connsiteX25" fmla="*/ 2401554 w 3505200"/>
                <a:gd name="connsiteY25" fmla="*/ 577516 h 1108688"/>
                <a:gd name="connsiteX26" fmla="*/ 2454442 w 3505200"/>
                <a:gd name="connsiteY26" fmla="*/ 625643 h 1108688"/>
                <a:gd name="connsiteX27" fmla="*/ 2486526 w 3505200"/>
                <a:gd name="connsiteY27" fmla="*/ 625643 h 1108688"/>
                <a:gd name="connsiteX28" fmla="*/ 2550695 w 3505200"/>
                <a:gd name="connsiteY28" fmla="*/ 617622 h 1108688"/>
                <a:gd name="connsiteX29" fmla="*/ 2610101 w 3505200"/>
                <a:gd name="connsiteY29" fmla="*/ 616743 h 1108688"/>
                <a:gd name="connsiteX30" fmla="*/ 2662989 w 3505200"/>
                <a:gd name="connsiteY30" fmla="*/ 649706 h 1108688"/>
                <a:gd name="connsiteX31" fmla="*/ 2698333 w 3505200"/>
                <a:gd name="connsiteY31" fmla="*/ 682667 h 1108688"/>
                <a:gd name="connsiteX32" fmla="*/ 2739314 w 3505200"/>
                <a:gd name="connsiteY32" fmla="*/ 690688 h 1108688"/>
                <a:gd name="connsiteX33" fmla="*/ 2785060 w 3505200"/>
                <a:gd name="connsiteY33" fmla="*/ 683545 h 1108688"/>
                <a:gd name="connsiteX34" fmla="*/ 2823410 w 3505200"/>
                <a:gd name="connsiteY34" fmla="*/ 681790 h 1108688"/>
                <a:gd name="connsiteX35" fmla="*/ 2895600 w 3505200"/>
                <a:gd name="connsiteY35" fmla="*/ 721895 h 1108688"/>
                <a:gd name="connsiteX36" fmla="*/ 2919663 w 3505200"/>
                <a:gd name="connsiteY36" fmla="*/ 770022 h 1108688"/>
                <a:gd name="connsiteX37" fmla="*/ 2962149 w 3505200"/>
                <a:gd name="connsiteY37" fmla="*/ 821406 h 1108688"/>
                <a:gd name="connsiteX38" fmla="*/ 3031958 w 3505200"/>
                <a:gd name="connsiteY38" fmla="*/ 786064 h 1108688"/>
                <a:gd name="connsiteX39" fmla="*/ 3116303 w 3505200"/>
                <a:gd name="connsiteY39" fmla="*/ 782179 h 1108688"/>
                <a:gd name="connsiteX40" fmla="*/ 3186112 w 3505200"/>
                <a:gd name="connsiteY40" fmla="*/ 826169 h 1108688"/>
                <a:gd name="connsiteX41" fmla="*/ 3256547 w 3505200"/>
                <a:gd name="connsiteY41" fmla="*/ 930443 h 1108688"/>
                <a:gd name="connsiteX42" fmla="*/ 3288631 w 3505200"/>
                <a:gd name="connsiteY42" fmla="*/ 977065 h 1108688"/>
                <a:gd name="connsiteX43" fmla="*/ 3320716 w 3505200"/>
                <a:gd name="connsiteY43" fmla="*/ 1010653 h 1108688"/>
                <a:gd name="connsiteX44" fmla="*/ 3376863 w 3505200"/>
                <a:gd name="connsiteY44" fmla="*/ 1082843 h 1108688"/>
                <a:gd name="connsiteX45" fmla="*/ 3424989 w 3505200"/>
                <a:gd name="connsiteY45" fmla="*/ 1106906 h 1108688"/>
                <a:gd name="connsiteX46" fmla="*/ 3457073 w 3505200"/>
                <a:gd name="connsiteY46" fmla="*/ 1106906 h 1108688"/>
                <a:gd name="connsiteX47" fmla="*/ 3505200 w 3505200"/>
                <a:gd name="connsiteY47"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31223 w 3505200"/>
                <a:gd name="connsiteY10" fmla="*/ 414247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6463 w 3505200"/>
                <a:gd name="connsiteY3" fmla="*/ 56148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31223 w 3505200"/>
                <a:gd name="connsiteY10" fmla="*/ 414247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9463 w 3505200"/>
                <a:gd name="connsiteY3" fmla="*/ 94440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31223 w 3505200"/>
                <a:gd name="connsiteY10" fmla="*/ 414247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31958 w 3505200"/>
                <a:gd name="connsiteY37" fmla="*/ 786064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9463 w 3505200"/>
                <a:gd name="connsiteY3" fmla="*/ 94440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31223 w 3505200"/>
                <a:gd name="connsiteY10" fmla="*/ 414247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46955 w 3505200"/>
                <a:gd name="connsiteY37" fmla="*/ 797846 h 1108688"/>
                <a:gd name="connsiteX38" fmla="*/ 3116303 w 3505200"/>
                <a:gd name="connsiteY38" fmla="*/ 782179 h 1108688"/>
                <a:gd name="connsiteX39" fmla="*/ 3186112 w 3505200"/>
                <a:gd name="connsiteY39" fmla="*/ 826169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9463 w 3505200"/>
                <a:gd name="connsiteY3" fmla="*/ 94440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31223 w 3505200"/>
                <a:gd name="connsiteY10" fmla="*/ 414247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23410 w 3505200"/>
                <a:gd name="connsiteY33" fmla="*/ 681790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46955 w 3505200"/>
                <a:gd name="connsiteY37" fmla="*/ 797846 h 1108688"/>
                <a:gd name="connsiteX38" fmla="*/ 3116303 w 3505200"/>
                <a:gd name="connsiteY38" fmla="*/ 782179 h 1108688"/>
                <a:gd name="connsiteX39" fmla="*/ 3186112 w 3505200"/>
                <a:gd name="connsiteY39" fmla="*/ 843842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505200"/>
                <a:gd name="connsiteY0" fmla="*/ 0 h 1108688"/>
                <a:gd name="connsiteX1" fmla="*/ 80210 w 3505200"/>
                <a:gd name="connsiteY1" fmla="*/ 52013 h 1108688"/>
                <a:gd name="connsiteX2" fmla="*/ 116222 w 3505200"/>
                <a:gd name="connsiteY2" fmla="*/ 77036 h 1108688"/>
                <a:gd name="connsiteX3" fmla="*/ 179463 w 3505200"/>
                <a:gd name="connsiteY3" fmla="*/ 94440 h 1108688"/>
                <a:gd name="connsiteX4" fmla="*/ 284623 w 3505200"/>
                <a:gd name="connsiteY4" fmla="*/ 92368 h 1108688"/>
                <a:gd name="connsiteX5" fmla="*/ 344905 w 3505200"/>
                <a:gd name="connsiteY5" fmla="*/ 104274 h 1108688"/>
                <a:gd name="connsiteX6" fmla="*/ 385010 w 3505200"/>
                <a:gd name="connsiteY6" fmla="*/ 128337 h 1108688"/>
                <a:gd name="connsiteX7" fmla="*/ 403685 w 3505200"/>
                <a:gd name="connsiteY7" fmla="*/ 173206 h 1108688"/>
                <a:gd name="connsiteX8" fmla="*/ 510067 w 3505200"/>
                <a:gd name="connsiteY8" fmla="*/ 262248 h 1108688"/>
                <a:gd name="connsiteX9" fmla="*/ 513228 w 3505200"/>
                <a:gd name="connsiteY9" fmla="*/ 381844 h 1108688"/>
                <a:gd name="connsiteX10" fmla="*/ 531223 w 3505200"/>
                <a:gd name="connsiteY10" fmla="*/ 414247 h 1108688"/>
                <a:gd name="connsiteX11" fmla="*/ 646650 w 3505200"/>
                <a:gd name="connsiteY11" fmla="*/ 562212 h 1108688"/>
                <a:gd name="connsiteX12" fmla="*/ 752097 w 3505200"/>
                <a:gd name="connsiteY12" fmla="*/ 713058 h 1108688"/>
                <a:gd name="connsiteX13" fmla="*/ 946484 w 3505200"/>
                <a:gd name="connsiteY13" fmla="*/ 627637 h 1108688"/>
                <a:gd name="connsiteX14" fmla="*/ 1119604 w 3505200"/>
                <a:gd name="connsiteY14" fmla="*/ 567548 h 1108688"/>
                <a:gd name="connsiteX15" fmla="*/ 1491916 w 3505200"/>
                <a:gd name="connsiteY15" fmla="*/ 505327 h 1108688"/>
                <a:gd name="connsiteX16" fmla="*/ 1596189 w 3505200"/>
                <a:gd name="connsiteY16" fmla="*/ 505327 h 1108688"/>
                <a:gd name="connsiteX17" fmla="*/ 1644316 w 3505200"/>
                <a:gd name="connsiteY17" fmla="*/ 505327 h 1108688"/>
                <a:gd name="connsiteX18" fmla="*/ 1779697 w 3505200"/>
                <a:gd name="connsiteY18" fmla="*/ 493863 h 1108688"/>
                <a:gd name="connsiteX19" fmla="*/ 2021376 w 3505200"/>
                <a:gd name="connsiteY19" fmla="*/ 477004 h 1108688"/>
                <a:gd name="connsiteX20" fmla="*/ 2159417 w 3505200"/>
                <a:gd name="connsiteY20" fmla="*/ 427124 h 1108688"/>
                <a:gd name="connsiteX21" fmla="*/ 2243934 w 3505200"/>
                <a:gd name="connsiteY21" fmla="*/ 407195 h 1108688"/>
                <a:gd name="connsiteX22" fmla="*/ 2294021 w 3505200"/>
                <a:gd name="connsiteY22" fmla="*/ 441158 h 1108688"/>
                <a:gd name="connsiteX23" fmla="*/ 2366210 w 3505200"/>
                <a:gd name="connsiteY23" fmla="*/ 545432 h 1108688"/>
                <a:gd name="connsiteX24" fmla="*/ 2401554 w 3505200"/>
                <a:gd name="connsiteY24" fmla="*/ 577516 h 1108688"/>
                <a:gd name="connsiteX25" fmla="*/ 2454442 w 3505200"/>
                <a:gd name="connsiteY25" fmla="*/ 625643 h 1108688"/>
                <a:gd name="connsiteX26" fmla="*/ 2486526 w 3505200"/>
                <a:gd name="connsiteY26" fmla="*/ 625643 h 1108688"/>
                <a:gd name="connsiteX27" fmla="*/ 2550695 w 3505200"/>
                <a:gd name="connsiteY27" fmla="*/ 617622 h 1108688"/>
                <a:gd name="connsiteX28" fmla="*/ 2610101 w 3505200"/>
                <a:gd name="connsiteY28" fmla="*/ 616743 h 1108688"/>
                <a:gd name="connsiteX29" fmla="*/ 2662989 w 3505200"/>
                <a:gd name="connsiteY29" fmla="*/ 649706 h 1108688"/>
                <a:gd name="connsiteX30" fmla="*/ 2698333 w 3505200"/>
                <a:gd name="connsiteY30" fmla="*/ 682667 h 1108688"/>
                <a:gd name="connsiteX31" fmla="*/ 2739314 w 3505200"/>
                <a:gd name="connsiteY31" fmla="*/ 690688 h 1108688"/>
                <a:gd name="connsiteX32" fmla="*/ 2785060 w 3505200"/>
                <a:gd name="connsiteY32" fmla="*/ 683545 h 1108688"/>
                <a:gd name="connsiteX33" fmla="*/ 2862399 w 3505200"/>
                <a:gd name="connsiteY33" fmla="*/ 696519 h 1108688"/>
                <a:gd name="connsiteX34" fmla="*/ 2895600 w 3505200"/>
                <a:gd name="connsiteY34" fmla="*/ 721895 h 1108688"/>
                <a:gd name="connsiteX35" fmla="*/ 2919663 w 3505200"/>
                <a:gd name="connsiteY35" fmla="*/ 770022 h 1108688"/>
                <a:gd name="connsiteX36" fmla="*/ 2962149 w 3505200"/>
                <a:gd name="connsiteY36" fmla="*/ 821406 h 1108688"/>
                <a:gd name="connsiteX37" fmla="*/ 3046955 w 3505200"/>
                <a:gd name="connsiteY37" fmla="*/ 797846 h 1108688"/>
                <a:gd name="connsiteX38" fmla="*/ 3116303 w 3505200"/>
                <a:gd name="connsiteY38" fmla="*/ 782179 h 1108688"/>
                <a:gd name="connsiteX39" fmla="*/ 3186112 w 3505200"/>
                <a:gd name="connsiteY39" fmla="*/ 843842 h 1108688"/>
                <a:gd name="connsiteX40" fmla="*/ 3256547 w 3505200"/>
                <a:gd name="connsiteY40" fmla="*/ 930443 h 1108688"/>
                <a:gd name="connsiteX41" fmla="*/ 3288631 w 3505200"/>
                <a:gd name="connsiteY41" fmla="*/ 977065 h 1108688"/>
                <a:gd name="connsiteX42" fmla="*/ 3320716 w 3505200"/>
                <a:gd name="connsiteY42" fmla="*/ 1010653 h 1108688"/>
                <a:gd name="connsiteX43" fmla="*/ 3376863 w 3505200"/>
                <a:gd name="connsiteY43" fmla="*/ 1082843 h 1108688"/>
                <a:gd name="connsiteX44" fmla="*/ 3424989 w 3505200"/>
                <a:gd name="connsiteY44" fmla="*/ 1106906 h 1108688"/>
                <a:gd name="connsiteX45" fmla="*/ 3457073 w 3505200"/>
                <a:gd name="connsiteY45" fmla="*/ 1106906 h 1108688"/>
                <a:gd name="connsiteX46" fmla="*/ 3505200 w 3505200"/>
                <a:gd name="connsiteY46" fmla="*/ 1106906 h 1108688"/>
                <a:gd name="connsiteX0" fmla="*/ 0 w 3673150"/>
                <a:gd name="connsiteY0" fmla="*/ 0 h 1108688"/>
                <a:gd name="connsiteX1" fmla="*/ 80210 w 3673150"/>
                <a:gd name="connsiteY1" fmla="*/ 52013 h 1108688"/>
                <a:gd name="connsiteX2" fmla="*/ 116222 w 3673150"/>
                <a:gd name="connsiteY2" fmla="*/ 77036 h 1108688"/>
                <a:gd name="connsiteX3" fmla="*/ 179463 w 3673150"/>
                <a:gd name="connsiteY3" fmla="*/ 94440 h 1108688"/>
                <a:gd name="connsiteX4" fmla="*/ 284623 w 3673150"/>
                <a:gd name="connsiteY4" fmla="*/ 92368 h 1108688"/>
                <a:gd name="connsiteX5" fmla="*/ 344905 w 3673150"/>
                <a:gd name="connsiteY5" fmla="*/ 104274 h 1108688"/>
                <a:gd name="connsiteX6" fmla="*/ 385010 w 3673150"/>
                <a:gd name="connsiteY6" fmla="*/ 128337 h 1108688"/>
                <a:gd name="connsiteX7" fmla="*/ 403685 w 3673150"/>
                <a:gd name="connsiteY7" fmla="*/ 173206 h 1108688"/>
                <a:gd name="connsiteX8" fmla="*/ 510067 w 3673150"/>
                <a:gd name="connsiteY8" fmla="*/ 262248 h 1108688"/>
                <a:gd name="connsiteX9" fmla="*/ 513228 w 3673150"/>
                <a:gd name="connsiteY9" fmla="*/ 381844 h 1108688"/>
                <a:gd name="connsiteX10" fmla="*/ 531223 w 3673150"/>
                <a:gd name="connsiteY10" fmla="*/ 414247 h 1108688"/>
                <a:gd name="connsiteX11" fmla="*/ 646650 w 3673150"/>
                <a:gd name="connsiteY11" fmla="*/ 562212 h 1108688"/>
                <a:gd name="connsiteX12" fmla="*/ 752097 w 3673150"/>
                <a:gd name="connsiteY12" fmla="*/ 713058 h 1108688"/>
                <a:gd name="connsiteX13" fmla="*/ 946484 w 3673150"/>
                <a:gd name="connsiteY13" fmla="*/ 627637 h 1108688"/>
                <a:gd name="connsiteX14" fmla="*/ 1119604 w 3673150"/>
                <a:gd name="connsiteY14" fmla="*/ 567548 h 1108688"/>
                <a:gd name="connsiteX15" fmla="*/ 1491916 w 3673150"/>
                <a:gd name="connsiteY15" fmla="*/ 505327 h 1108688"/>
                <a:gd name="connsiteX16" fmla="*/ 1596189 w 3673150"/>
                <a:gd name="connsiteY16" fmla="*/ 505327 h 1108688"/>
                <a:gd name="connsiteX17" fmla="*/ 1644316 w 3673150"/>
                <a:gd name="connsiteY17" fmla="*/ 505327 h 1108688"/>
                <a:gd name="connsiteX18" fmla="*/ 1779697 w 3673150"/>
                <a:gd name="connsiteY18" fmla="*/ 493863 h 1108688"/>
                <a:gd name="connsiteX19" fmla="*/ 2021376 w 3673150"/>
                <a:gd name="connsiteY19" fmla="*/ 477004 h 1108688"/>
                <a:gd name="connsiteX20" fmla="*/ 2159417 w 3673150"/>
                <a:gd name="connsiteY20" fmla="*/ 427124 h 1108688"/>
                <a:gd name="connsiteX21" fmla="*/ 2243934 w 3673150"/>
                <a:gd name="connsiteY21" fmla="*/ 407195 h 1108688"/>
                <a:gd name="connsiteX22" fmla="*/ 2294021 w 3673150"/>
                <a:gd name="connsiteY22" fmla="*/ 441158 h 1108688"/>
                <a:gd name="connsiteX23" fmla="*/ 2366210 w 3673150"/>
                <a:gd name="connsiteY23" fmla="*/ 545432 h 1108688"/>
                <a:gd name="connsiteX24" fmla="*/ 2401554 w 3673150"/>
                <a:gd name="connsiteY24" fmla="*/ 577516 h 1108688"/>
                <a:gd name="connsiteX25" fmla="*/ 2454442 w 3673150"/>
                <a:gd name="connsiteY25" fmla="*/ 625643 h 1108688"/>
                <a:gd name="connsiteX26" fmla="*/ 2486526 w 3673150"/>
                <a:gd name="connsiteY26" fmla="*/ 625643 h 1108688"/>
                <a:gd name="connsiteX27" fmla="*/ 2550695 w 3673150"/>
                <a:gd name="connsiteY27" fmla="*/ 617622 h 1108688"/>
                <a:gd name="connsiteX28" fmla="*/ 2610101 w 3673150"/>
                <a:gd name="connsiteY28" fmla="*/ 616743 h 1108688"/>
                <a:gd name="connsiteX29" fmla="*/ 2662989 w 3673150"/>
                <a:gd name="connsiteY29" fmla="*/ 649706 h 1108688"/>
                <a:gd name="connsiteX30" fmla="*/ 2698333 w 3673150"/>
                <a:gd name="connsiteY30" fmla="*/ 682667 h 1108688"/>
                <a:gd name="connsiteX31" fmla="*/ 2739314 w 3673150"/>
                <a:gd name="connsiteY31" fmla="*/ 690688 h 1108688"/>
                <a:gd name="connsiteX32" fmla="*/ 2785060 w 3673150"/>
                <a:gd name="connsiteY32" fmla="*/ 683545 h 1108688"/>
                <a:gd name="connsiteX33" fmla="*/ 2862399 w 3673150"/>
                <a:gd name="connsiteY33" fmla="*/ 696519 h 1108688"/>
                <a:gd name="connsiteX34" fmla="*/ 2895600 w 3673150"/>
                <a:gd name="connsiteY34" fmla="*/ 721895 h 1108688"/>
                <a:gd name="connsiteX35" fmla="*/ 2919663 w 3673150"/>
                <a:gd name="connsiteY35" fmla="*/ 770022 h 1108688"/>
                <a:gd name="connsiteX36" fmla="*/ 2962149 w 3673150"/>
                <a:gd name="connsiteY36" fmla="*/ 821406 h 1108688"/>
                <a:gd name="connsiteX37" fmla="*/ 3046955 w 3673150"/>
                <a:gd name="connsiteY37" fmla="*/ 797846 h 1108688"/>
                <a:gd name="connsiteX38" fmla="*/ 3116303 w 3673150"/>
                <a:gd name="connsiteY38" fmla="*/ 782179 h 1108688"/>
                <a:gd name="connsiteX39" fmla="*/ 3186112 w 3673150"/>
                <a:gd name="connsiteY39" fmla="*/ 843842 h 1108688"/>
                <a:gd name="connsiteX40" fmla="*/ 3256547 w 3673150"/>
                <a:gd name="connsiteY40" fmla="*/ 930443 h 1108688"/>
                <a:gd name="connsiteX41" fmla="*/ 3288631 w 3673150"/>
                <a:gd name="connsiteY41" fmla="*/ 977065 h 1108688"/>
                <a:gd name="connsiteX42" fmla="*/ 3320716 w 3673150"/>
                <a:gd name="connsiteY42" fmla="*/ 1010653 h 1108688"/>
                <a:gd name="connsiteX43" fmla="*/ 3376863 w 3673150"/>
                <a:gd name="connsiteY43" fmla="*/ 1082843 h 1108688"/>
                <a:gd name="connsiteX44" fmla="*/ 3424989 w 3673150"/>
                <a:gd name="connsiteY44" fmla="*/ 1106906 h 1108688"/>
                <a:gd name="connsiteX45" fmla="*/ 3457073 w 3673150"/>
                <a:gd name="connsiteY45" fmla="*/ 1106906 h 1108688"/>
                <a:gd name="connsiteX46" fmla="*/ 3673150 w 3673150"/>
                <a:gd name="connsiteY46" fmla="*/ 1092178 h 1108688"/>
                <a:gd name="connsiteX0" fmla="*/ 0 w 3673150"/>
                <a:gd name="connsiteY0" fmla="*/ 0 h 1108688"/>
                <a:gd name="connsiteX1" fmla="*/ 80210 w 3673150"/>
                <a:gd name="connsiteY1" fmla="*/ 52013 h 1108688"/>
                <a:gd name="connsiteX2" fmla="*/ 116222 w 3673150"/>
                <a:gd name="connsiteY2" fmla="*/ 77036 h 1108688"/>
                <a:gd name="connsiteX3" fmla="*/ 179463 w 3673150"/>
                <a:gd name="connsiteY3" fmla="*/ 94440 h 1108688"/>
                <a:gd name="connsiteX4" fmla="*/ 284623 w 3673150"/>
                <a:gd name="connsiteY4" fmla="*/ 92368 h 1108688"/>
                <a:gd name="connsiteX5" fmla="*/ 344905 w 3673150"/>
                <a:gd name="connsiteY5" fmla="*/ 104274 h 1108688"/>
                <a:gd name="connsiteX6" fmla="*/ 385010 w 3673150"/>
                <a:gd name="connsiteY6" fmla="*/ 128337 h 1108688"/>
                <a:gd name="connsiteX7" fmla="*/ 403685 w 3673150"/>
                <a:gd name="connsiteY7" fmla="*/ 173206 h 1108688"/>
                <a:gd name="connsiteX8" fmla="*/ 510067 w 3673150"/>
                <a:gd name="connsiteY8" fmla="*/ 262248 h 1108688"/>
                <a:gd name="connsiteX9" fmla="*/ 513228 w 3673150"/>
                <a:gd name="connsiteY9" fmla="*/ 381844 h 1108688"/>
                <a:gd name="connsiteX10" fmla="*/ 531223 w 3673150"/>
                <a:gd name="connsiteY10" fmla="*/ 414247 h 1108688"/>
                <a:gd name="connsiteX11" fmla="*/ 646650 w 3673150"/>
                <a:gd name="connsiteY11" fmla="*/ 562212 h 1108688"/>
                <a:gd name="connsiteX12" fmla="*/ 752097 w 3673150"/>
                <a:gd name="connsiteY12" fmla="*/ 713058 h 1108688"/>
                <a:gd name="connsiteX13" fmla="*/ 946484 w 3673150"/>
                <a:gd name="connsiteY13" fmla="*/ 627637 h 1108688"/>
                <a:gd name="connsiteX14" fmla="*/ 1119604 w 3673150"/>
                <a:gd name="connsiteY14" fmla="*/ 567548 h 1108688"/>
                <a:gd name="connsiteX15" fmla="*/ 1491916 w 3673150"/>
                <a:gd name="connsiteY15" fmla="*/ 505327 h 1108688"/>
                <a:gd name="connsiteX16" fmla="*/ 1596189 w 3673150"/>
                <a:gd name="connsiteY16" fmla="*/ 505327 h 1108688"/>
                <a:gd name="connsiteX17" fmla="*/ 1644316 w 3673150"/>
                <a:gd name="connsiteY17" fmla="*/ 505327 h 1108688"/>
                <a:gd name="connsiteX18" fmla="*/ 1779697 w 3673150"/>
                <a:gd name="connsiteY18" fmla="*/ 493863 h 1108688"/>
                <a:gd name="connsiteX19" fmla="*/ 2021376 w 3673150"/>
                <a:gd name="connsiteY19" fmla="*/ 477004 h 1108688"/>
                <a:gd name="connsiteX20" fmla="*/ 2159417 w 3673150"/>
                <a:gd name="connsiteY20" fmla="*/ 427124 h 1108688"/>
                <a:gd name="connsiteX21" fmla="*/ 2243934 w 3673150"/>
                <a:gd name="connsiteY21" fmla="*/ 407195 h 1108688"/>
                <a:gd name="connsiteX22" fmla="*/ 2294021 w 3673150"/>
                <a:gd name="connsiteY22" fmla="*/ 441158 h 1108688"/>
                <a:gd name="connsiteX23" fmla="*/ 2366210 w 3673150"/>
                <a:gd name="connsiteY23" fmla="*/ 545432 h 1108688"/>
                <a:gd name="connsiteX24" fmla="*/ 2401554 w 3673150"/>
                <a:gd name="connsiteY24" fmla="*/ 577516 h 1108688"/>
                <a:gd name="connsiteX25" fmla="*/ 2454442 w 3673150"/>
                <a:gd name="connsiteY25" fmla="*/ 625643 h 1108688"/>
                <a:gd name="connsiteX26" fmla="*/ 2486526 w 3673150"/>
                <a:gd name="connsiteY26" fmla="*/ 625643 h 1108688"/>
                <a:gd name="connsiteX27" fmla="*/ 2550695 w 3673150"/>
                <a:gd name="connsiteY27" fmla="*/ 617622 h 1108688"/>
                <a:gd name="connsiteX28" fmla="*/ 2610101 w 3673150"/>
                <a:gd name="connsiteY28" fmla="*/ 616743 h 1108688"/>
                <a:gd name="connsiteX29" fmla="*/ 2662989 w 3673150"/>
                <a:gd name="connsiteY29" fmla="*/ 649706 h 1108688"/>
                <a:gd name="connsiteX30" fmla="*/ 2698333 w 3673150"/>
                <a:gd name="connsiteY30" fmla="*/ 682667 h 1108688"/>
                <a:gd name="connsiteX31" fmla="*/ 2739314 w 3673150"/>
                <a:gd name="connsiteY31" fmla="*/ 690688 h 1108688"/>
                <a:gd name="connsiteX32" fmla="*/ 2785060 w 3673150"/>
                <a:gd name="connsiteY32" fmla="*/ 683545 h 1108688"/>
                <a:gd name="connsiteX33" fmla="*/ 2862399 w 3673150"/>
                <a:gd name="connsiteY33" fmla="*/ 696519 h 1108688"/>
                <a:gd name="connsiteX34" fmla="*/ 2895600 w 3673150"/>
                <a:gd name="connsiteY34" fmla="*/ 721895 h 1108688"/>
                <a:gd name="connsiteX35" fmla="*/ 2919663 w 3673150"/>
                <a:gd name="connsiteY35" fmla="*/ 770022 h 1108688"/>
                <a:gd name="connsiteX36" fmla="*/ 2962149 w 3673150"/>
                <a:gd name="connsiteY36" fmla="*/ 821406 h 1108688"/>
                <a:gd name="connsiteX37" fmla="*/ 3046955 w 3673150"/>
                <a:gd name="connsiteY37" fmla="*/ 797846 h 1108688"/>
                <a:gd name="connsiteX38" fmla="*/ 3116303 w 3673150"/>
                <a:gd name="connsiteY38" fmla="*/ 782179 h 1108688"/>
                <a:gd name="connsiteX39" fmla="*/ 3186112 w 3673150"/>
                <a:gd name="connsiteY39" fmla="*/ 843842 h 1108688"/>
                <a:gd name="connsiteX40" fmla="*/ 3256547 w 3673150"/>
                <a:gd name="connsiteY40" fmla="*/ 930443 h 1108688"/>
                <a:gd name="connsiteX41" fmla="*/ 3282632 w 3673150"/>
                <a:gd name="connsiteY41" fmla="*/ 991794 h 1108688"/>
                <a:gd name="connsiteX42" fmla="*/ 3320716 w 3673150"/>
                <a:gd name="connsiteY42" fmla="*/ 1010653 h 1108688"/>
                <a:gd name="connsiteX43" fmla="*/ 3376863 w 3673150"/>
                <a:gd name="connsiteY43" fmla="*/ 1082843 h 1108688"/>
                <a:gd name="connsiteX44" fmla="*/ 3424989 w 3673150"/>
                <a:gd name="connsiteY44" fmla="*/ 1106906 h 1108688"/>
                <a:gd name="connsiteX45" fmla="*/ 3457073 w 3673150"/>
                <a:gd name="connsiteY45" fmla="*/ 1106906 h 1108688"/>
                <a:gd name="connsiteX46" fmla="*/ 3673150 w 3673150"/>
                <a:gd name="connsiteY46" fmla="*/ 1092178 h 1108688"/>
                <a:gd name="connsiteX0" fmla="*/ 0 w 3689784"/>
                <a:gd name="connsiteY0" fmla="*/ 0 h 1108688"/>
                <a:gd name="connsiteX1" fmla="*/ 80210 w 3689784"/>
                <a:gd name="connsiteY1" fmla="*/ 52013 h 1108688"/>
                <a:gd name="connsiteX2" fmla="*/ 116222 w 3689784"/>
                <a:gd name="connsiteY2" fmla="*/ 77036 h 1108688"/>
                <a:gd name="connsiteX3" fmla="*/ 179463 w 3689784"/>
                <a:gd name="connsiteY3" fmla="*/ 94440 h 1108688"/>
                <a:gd name="connsiteX4" fmla="*/ 284623 w 3689784"/>
                <a:gd name="connsiteY4" fmla="*/ 92368 h 1108688"/>
                <a:gd name="connsiteX5" fmla="*/ 344905 w 3689784"/>
                <a:gd name="connsiteY5" fmla="*/ 104274 h 1108688"/>
                <a:gd name="connsiteX6" fmla="*/ 385010 w 3689784"/>
                <a:gd name="connsiteY6" fmla="*/ 128337 h 1108688"/>
                <a:gd name="connsiteX7" fmla="*/ 403685 w 3689784"/>
                <a:gd name="connsiteY7" fmla="*/ 173206 h 1108688"/>
                <a:gd name="connsiteX8" fmla="*/ 510067 w 3689784"/>
                <a:gd name="connsiteY8" fmla="*/ 262248 h 1108688"/>
                <a:gd name="connsiteX9" fmla="*/ 513228 w 3689784"/>
                <a:gd name="connsiteY9" fmla="*/ 381844 h 1108688"/>
                <a:gd name="connsiteX10" fmla="*/ 531223 w 3689784"/>
                <a:gd name="connsiteY10" fmla="*/ 414247 h 1108688"/>
                <a:gd name="connsiteX11" fmla="*/ 646650 w 3689784"/>
                <a:gd name="connsiteY11" fmla="*/ 562212 h 1108688"/>
                <a:gd name="connsiteX12" fmla="*/ 752097 w 3689784"/>
                <a:gd name="connsiteY12" fmla="*/ 713058 h 1108688"/>
                <a:gd name="connsiteX13" fmla="*/ 946484 w 3689784"/>
                <a:gd name="connsiteY13" fmla="*/ 627637 h 1108688"/>
                <a:gd name="connsiteX14" fmla="*/ 1119604 w 3689784"/>
                <a:gd name="connsiteY14" fmla="*/ 567548 h 1108688"/>
                <a:gd name="connsiteX15" fmla="*/ 1491916 w 3689784"/>
                <a:gd name="connsiteY15" fmla="*/ 505327 h 1108688"/>
                <a:gd name="connsiteX16" fmla="*/ 1596189 w 3689784"/>
                <a:gd name="connsiteY16" fmla="*/ 505327 h 1108688"/>
                <a:gd name="connsiteX17" fmla="*/ 1644316 w 3689784"/>
                <a:gd name="connsiteY17" fmla="*/ 505327 h 1108688"/>
                <a:gd name="connsiteX18" fmla="*/ 1779697 w 3689784"/>
                <a:gd name="connsiteY18" fmla="*/ 493863 h 1108688"/>
                <a:gd name="connsiteX19" fmla="*/ 2021376 w 3689784"/>
                <a:gd name="connsiteY19" fmla="*/ 477004 h 1108688"/>
                <a:gd name="connsiteX20" fmla="*/ 2159417 w 3689784"/>
                <a:gd name="connsiteY20" fmla="*/ 427124 h 1108688"/>
                <a:gd name="connsiteX21" fmla="*/ 2243934 w 3689784"/>
                <a:gd name="connsiteY21" fmla="*/ 407195 h 1108688"/>
                <a:gd name="connsiteX22" fmla="*/ 2294021 w 3689784"/>
                <a:gd name="connsiteY22" fmla="*/ 441158 h 1108688"/>
                <a:gd name="connsiteX23" fmla="*/ 2366210 w 3689784"/>
                <a:gd name="connsiteY23" fmla="*/ 545432 h 1108688"/>
                <a:gd name="connsiteX24" fmla="*/ 2401554 w 3689784"/>
                <a:gd name="connsiteY24" fmla="*/ 577516 h 1108688"/>
                <a:gd name="connsiteX25" fmla="*/ 2454442 w 3689784"/>
                <a:gd name="connsiteY25" fmla="*/ 625643 h 1108688"/>
                <a:gd name="connsiteX26" fmla="*/ 2486526 w 3689784"/>
                <a:gd name="connsiteY26" fmla="*/ 625643 h 1108688"/>
                <a:gd name="connsiteX27" fmla="*/ 2550695 w 3689784"/>
                <a:gd name="connsiteY27" fmla="*/ 617622 h 1108688"/>
                <a:gd name="connsiteX28" fmla="*/ 2610101 w 3689784"/>
                <a:gd name="connsiteY28" fmla="*/ 616743 h 1108688"/>
                <a:gd name="connsiteX29" fmla="*/ 2662989 w 3689784"/>
                <a:gd name="connsiteY29" fmla="*/ 649706 h 1108688"/>
                <a:gd name="connsiteX30" fmla="*/ 2698333 w 3689784"/>
                <a:gd name="connsiteY30" fmla="*/ 682667 h 1108688"/>
                <a:gd name="connsiteX31" fmla="*/ 2739314 w 3689784"/>
                <a:gd name="connsiteY31" fmla="*/ 690688 h 1108688"/>
                <a:gd name="connsiteX32" fmla="*/ 2785060 w 3689784"/>
                <a:gd name="connsiteY32" fmla="*/ 683545 h 1108688"/>
                <a:gd name="connsiteX33" fmla="*/ 2862399 w 3689784"/>
                <a:gd name="connsiteY33" fmla="*/ 696519 h 1108688"/>
                <a:gd name="connsiteX34" fmla="*/ 2895600 w 3689784"/>
                <a:gd name="connsiteY34" fmla="*/ 721895 h 1108688"/>
                <a:gd name="connsiteX35" fmla="*/ 2919663 w 3689784"/>
                <a:gd name="connsiteY35" fmla="*/ 770022 h 1108688"/>
                <a:gd name="connsiteX36" fmla="*/ 2962149 w 3689784"/>
                <a:gd name="connsiteY36" fmla="*/ 821406 h 1108688"/>
                <a:gd name="connsiteX37" fmla="*/ 3046955 w 3689784"/>
                <a:gd name="connsiteY37" fmla="*/ 797846 h 1108688"/>
                <a:gd name="connsiteX38" fmla="*/ 3116303 w 3689784"/>
                <a:gd name="connsiteY38" fmla="*/ 782179 h 1108688"/>
                <a:gd name="connsiteX39" fmla="*/ 3186112 w 3689784"/>
                <a:gd name="connsiteY39" fmla="*/ 843842 h 1108688"/>
                <a:gd name="connsiteX40" fmla="*/ 3256547 w 3689784"/>
                <a:gd name="connsiteY40" fmla="*/ 930443 h 1108688"/>
                <a:gd name="connsiteX41" fmla="*/ 3282632 w 3689784"/>
                <a:gd name="connsiteY41" fmla="*/ 991794 h 1108688"/>
                <a:gd name="connsiteX42" fmla="*/ 3320716 w 3689784"/>
                <a:gd name="connsiteY42" fmla="*/ 1010653 h 1108688"/>
                <a:gd name="connsiteX43" fmla="*/ 3376863 w 3689784"/>
                <a:gd name="connsiteY43" fmla="*/ 1082843 h 1108688"/>
                <a:gd name="connsiteX44" fmla="*/ 3424989 w 3689784"/>
                <a:gd name="connsiteY44" fmla="*/ 1106906 h 1108688"/>
                <a:gd name="connsiteX45" fmla="*/ 3457073 w 3689784"/>
                <a:gd name="connsiteY45" fmla="*/ 1106906 h 1108688"/>
                <a:gd name="connsiteX46" fmla="*/ 3673150 w 3689784"/>
                <a:gd name="connsiteY46" fmla="*/ 1092178 h 1108688"/>
                <a:gd name="connsiteX47" fmla="*/ 3675295 w 3689784"/>
                <a:gd name="connsiteY47" fmla="*/ 1091724 h 1108688"/>
                <a:gd name="connsiteX0" fmla="*/ 0 w 3689784"/>
                <a:gd name="connsiteY0" fmla="*/ 0 h 1108688"/>
                <a:gd name="connsiteX1" fmla="*/ 80210 w 3689784"/>
                <a:gd name="connsiteY1" fmla="*/ 52013 h 1108688"/>
                <a:gd name="connsiteX2" fmla="*/ 116222 w 3689784"/>
                <a:gd name="connsiteY2" fmla="*/ 77036 h 1108688"/>
                <a:gd name="connsiteX3" fmla="*/ 179463 w 3689784"/>
                <a:gd name="connsiteY3" fmla="*/ 94440 h 1108688"/>
                <a:gd name="connsiteX4" fmla="*/ 284623 w 3689784"/>
                <a:gd name="connsiteY4" fmla="*/ 92368 h 1108688"/>
                <a:gd name="connsiteX5" fmla="*/ 344905 w 3689784"/>
                <a:gd name="connsiteY5" fmla="*/ 104274 h 1108688"/>
                <a:gd name="connsiteX6" fmla="*/ 385010 w 3689784"/>
                <a:gd name="connsiteY6" fmla="*/ 128337 h 1108688"/>
                <a:gd name="connsiteX7" fmla="*/ 403685 w 3689784"/>
                <a:gd name="connsiteY7" fmla="*/ 173206 h 1108688"/>
                <a:gd name="connsiteX8" fmla="*/ 510067 w 3689784"/>
                <a:gd name="connsiteY8" fmla="*/ 262248 h 1108688"/>
                <a:gd name="connsiteX9" fmla="*/ 513228 w 3689784"/>
                <a:gd name="connsiteY9" fmla="*/ 381844 h 1108688"/>
                <a:gd name="connsiteX10" fmla="*/ 531223 w 3689784"/>
                <a:gd name="connsiteY10" fmla="*/ 414247 h 1108688"/>
                <a:gd name="connsiteX11" fmla="*/ 646650 w 3689784"/>
                <a:gd name="connsiteY11" fmla="*/ 562212 h 1108688"/>
                <a:gd name="connsiteX12" fmla="*/ 752097 w 3689784"/>
                <a:gd name="connsiteY12" fmla="*/ 713058 h 1108688"/>
                <a:gd name="connsiteX13" fmla="*/ 946484 w 3689784"/>
                <a:gd name="connsiteY13" fmla="*/ 627637 h 1108688"/>
                <a:gd name="connsiteX14" fmla="*/ 1119604 w 3689784"/>
                <a:gd name="connsiteY14" fmla="*/ 567548 h 1108688"/>
                <a:gd name="connsiteX15" fmla="*/ 1491916 w 3689784"/>
                <a:gd name="connsiteY15" fmla="*/ 505327 h 1108688"/>
                <a:gd name="connsiteX16" fmla="*/ 1596189 w 3689784"/>
                <a:gd name="connsiteY16" fmla="*/ 505327 h 1108688"/>
                <a:gd name="connsiteX17" fmla="*/ 1644316 w 3689784"/>
                <a:gd name="connsiteY17" fmla="*/ 505327 h 1108688"/>
                <a:gd name="connsiteX18" fmla="*/ 1779697 w 3689784"/>
                <a:gd name="connsiteY18" fmla="*/ 493863 h 1108688"/>
                <a:gd name="connsiteX19" fmla="*/ 2021376 w 3689784"/>
                <a:gd name="connsiteY19" fmla="*/ 477004 h 1108688"/>
                <a:gd name="connsiteX20" fmla="*/ 2159417 w 3689784"/>
                <a:gd name="connsiteY20" fmla="*/ 427124 h 1108688"/>
                <a:gd name="connsiteX21" fmla="*/ 2243934 w 3689784"/>
                <a:gd name="connsiteY21" fmla="*/ 407195 h 1108688"/>
                <a:gd name="connsiteX22" fmla="*/ 2294021 w 3689784"/>
                <a:gd name="connsiteY22" fmla="*/ 441158 h 1108688"/>
                <a:gd name="connsiteX23" fmla="*/ 2366210 w 3689784"/>
                <a:gd name="connsiteY23" fmla="*/ 545432 h 1108688"/>
                <a:gd name="connsiteX24" fmla="*/ 2401554 w 3689784"/>
                <a:gd name="connsiteY24" fmla="*/ 577516 h 1108688"/>
                <a:gd name="connsiteX25" fmla="*/ 2454442 w 3689784"/>
                <a:gd name="connsiteY25" fmla="*/ 625643 h 1108688"/>
                <a:gd name="connsiteX26" fmla="*/ 2486526 w 3689784"/>
                <a:gd name="connsiteY26" fmla="*/ 625643 h 1108688"/>
                <a:gd name="connsiteX27" fmla="*/ 2550695 w 3689784"/>
                <a:gd name="connsiteY27" fmla="*/ 617622 h 1108688"/>
                <a:gd name="connsiteX28" fmla="*/ 2610101 w 3689784"/>
                <a:gd name="connsiteY28" fmla="*/ 616743 h 1108688"/>
                <a:gd name="connsiteX29" fmla="*/ 2662989 w 3689784"/>
                <a:gd name="connsiteY29" fmla="*/ 649706 h 1108688"/>
                <a:gd name="connsiteX30" fmla="*/ 2698333 w 3689784"/>
                <a:gd name="connsiteY30" fmla="*/ 682667 h 1108688"/>
                <a:gd name="connsiteX31" fmla="*/ 2739314 w 3689784"/>
                <a:gd name="connsiteY31" fmla="*/ 690688 h 1108688"/>
                <a:gd name="connsiteX32" fmla="*/ 2785060 w 3689784"/>
                <a:gd name="connsiteY32" fmla="*/ 683545 h 1108688"/>
                <a:gd name="connsiteX33" fmla="*/ 2862399 w 3689784"/>
                <a:gd name="connsiteY33" fmla="*/ 696519 h 1108688"/>
                <a:gd name="connsiteX34" fmla="*/ 2895600 w 3689784"/>
                <a:gd name="connsiteY34" fmla="*/ 721895 h 1108688"/>
                <a:gd name="connsiteX35" fmla="*/ 2919663 w 3689784"/>
                <a:gd name="connsiteY35" fmla="*/ 770022 h 1108688"/>
                <a:gd name="connsiteX36" fmla="*/ 2962149 w 3689784"/>
                <a:gd name="connsiteY36" fmla="*/ 821406 h 1108688"/>
                <a:gd name="connsiteX37" fmla="*/ 3046955 w 3689784"/>
                <a:gd name="connsiteY37" fmla="*/ 797846 h 1108688"/>
                <a:gd name="connsiteX38" fmla="*/ 3116303 w 3689784"/>
                <a:gd name="connsiteY38" fmla="*/ 782179 h 1108688"/>
                <a:gd name="connsiteX39" fmla="*/ 3186112 w 3689784"/>
                <a:gd name="connsiteY39" fmla="*/ 843842 h 1108688"/>
                <a:gd name="connsiteX40" fmla="*/ 3256547 w 3689784"/>
                <a:gd name="connsiteY40" fmla="*/ 930443 h 1108688"/>
                <a:gd name="connsiteX41" fmla="*/ 3282632 w 3689784"/>
                <a:gd name="connsiteY41" fmla="*/ 991794 h 1108688"/>
                <a:gd name="connsiteX42" fmla="*/ 3320716 w 3689784"/>
                <a:gd name="connsiteY42" fmla="*/ 1010653 h 1108688"/>
                <a:gd name="connsiteX43" fmla="*/ 3376863 w 3689784"/>
                <a:gd name="connsiteY43" fmla="*/ 1082843 h 1108688"/>
                <a:gd name="connsiteX44" fmla="*/ 3424989 w 3689784"/>
                <a:gd name="connsiteY44" fmla="*/ 1106906 h 1108688"/>
                <a:gd name="connsiteX45" fmla="*/ 3457073 w 3689784"/>
                <a:gd name="connsiteY45" fmla="*/ 1106906 h 1108688"/>
                <a:gd name="connsiteX46" fmla="*/ 3673150 w 3689784"/>
                <a:gd name="connsiteY46" fmla="*/ 1092178 h 1108688"/>
                <a:gd name="connsiteX47" fmla="*/ 3675295 w 3689784"/>
                <a:gd name="connsiteY47" fmla="*/ 1091724 h 1108688"/>
                <a:gd name="connsiteX48" fmla="*/ 3687290 w 3689784"/>
                <a:gd name="connsiteY48" fmla="*/ 1103506 h 1108688"/>
                <a:gd name="connsiteX0" fmla="*/ 0 w 3689784"/>
                <a:gd name="connsiteY0" fmla="*/ 0 h 1108688"/>
                <a:gd name="connsiteX1" fmla="*/ 80210 w 3689784"/>
                <a:gd name="connsiteY1" fmla="*/ 52013 h 1108688"/>
                <a:gd name="connsiteX2" fmla="*/ 116222 w 3689784"/>
                <a:gd name="connsiteY2" fmla="*/ 77036 h 1108688"/>
                <a:gd name="connsiteX3" fmla="*/ 179463 w 3689784"/>
                <a:gd name="connsiteY3" fmla="*/ 94440 h 1108688"/>
                <a:gd name="connsiteX4" fmla="*/ 284623 w 3689784"/>
                <a:gd name="connsiteY4" fmla="*/ 92368 h 1108688"/>
                <a:gd name="connsiteX5" fmla="*/ 344905 w 3689784"/>
                <a:gd name="connsiteY5" fmla="*/ 104274 h 1108688"/>
                <a:gd name="connsiteX6" fmla="*/ 385010 w 3689784"/>
                <a:gd name="connsiteY6" fmla="*/ 128337 h 1108688"/>
                <a:gd name="connsiteX7" fmla="*/ 403685 w 3689784"/>
                <a:gd name="connsiteY7" fmla="*/ 173206 h 1108688"/>
                <a:gd name="connsiteX8" fmla="*/ 510067 w 3689784"/>
                <a:gd name="connsiteY8" fmla="*/ 262248 h 1108688"/>
                <a:gd name="connsiteX9" fmla="*/ 513228 w 3689784"/>
                <a:gd name="connsiteY9" fmla="*/ 381844 h 1108688"/>
                <a:gd name="connsiteX10" fmla="*/ 531223 w 3689784"/>
                <a:gd name="connsiteY10" fmla="*/ 414247 h 1108688"/>
                <a:gd name="connsiteX11" fmla="*/ 646650 w 3689784"/>
                <a:gd name="connsiteY11" fmla="*/ 562212 h 1108688"/>
                <a:gd name="connsiteX12" fmla="*/ 752097 w 3689784"/>
                <a:gd name="connsiteY12" fmla="*/ 713058 h 1108688"/>
                <a:gd name="connsiteX13" fmla="*/ 946484 w 3689784"/>
                <a:gd name="connsiteY13" fmla="*/ 627637 h 1108688"/>
                <a:gd name="connsiteX14" fmla="*/ 1119604 w 3689784"/>
                <a:gd name="connsiteY14" fmla="*/ 567548 h 1108688"/>
                <a:gd name="connsiteX15" fmla="*/ 1491916 w 3689784"/>
                <a:gd name="connsiteY15" fmla="*/ 505327 h 1108688"/>
                <a:gd name="connsiteX16" fmla="*/ 1596189 w 3689784"/>
                <a:gd name="connsiteY16" fmla="*/ 505327 h 1108688"/>
                <a:gd name="connsiteX17" fmla="*/ 1644316 w 3689784"/>
                <a:gd name="connsiteY17" fmla="*/ 505327 h 1108688"/>
                <a:gd name="connsiteX18" fmla="*/ 1779697 w 3689784"/>
                <a:gd name="connsiteY18" fmla="*/ 493863 h 1108688"/>
                <a:gd name="connsiteX19" fmla="*/ 2021376 w 3689784"/>
                <a:gd name="connsiteY19" fmla="*/ 477004 h 1108688"/>
                <a:gd name="connsiteX20" fmla="*/ 2159417 w 3689784"/>
                <a:gd name="connsiteY20" fmla="*/ 427124 h 1108688"/>
                <a:gd name="connsiteX21" fmla="*/ 2243934 w 3689784"/>
                <a:gd name="connsiteY21" fmla="*/ 407195 h 1108688"/>
                <a:gd name="connsiteX22" fmla="*/ 2294021 w 3689784"/>
                <a:gd name="connsiteY22" fmla="*/ 441158 h 1108688"/>
                <a:gd name="connsiteX23" fmla="*/ 2366210 w 3689784"/>
                <a:gd name="connsiteY23" fmla="*/ 545432 h 1108688"/>
                <a:gd name="connsiteX24" fmla="*/ 2401554 w 3689784"/>
                <a:gd name="connsiteY24" fmla="*/ 577516 h 1108688"/>
                <a:gd name="connsiteX25" fmla="*/ 2454442 w 3689784"/>
                <a:gd name="connsiteY25" fmla="*/ 625643 h 1108688"/>
                <a:gd name="connsiteX26" fmla="*/ 2486526 w 3689784"/>
                <a:gd name="connsiteY26" fmla="*/ 625643 h 1108688"/>
                <a:gd name="connsiteX27" fmla="*/ 2550695 w 3689784"/>
                <a:gd name="connsiteY27" fmla="*/ 617622 h 1108688"/>
                <a:gd name="connsiteX28" fmla="*/ 2610101 w 3689784"/>
                <a:gd name="connsiteY28" fmla="*/ 616743 h 1108688"/>
                <a:gd name="connsiteX29" fmla="*/ 2662989 w 3689784"/>
                <a:gd name="connsiteY29" fmla="*/ 649706 h 1108688"/>
                <a:gd name="connsiteX30" fmla="*/ 2698333 w 3689784"/>
                <a:gd name="connsiteY30" fmla="*/ 682667 h 1108688"/>
                <a:gd name="connsiteX31" fmla="*/ 2739314 w 3689784"/>
                <a:gd name="connsiteY31" fmla="*/ 690688 h 1108688"/>
                <a:gd name="connsiteX32" fmla="*/ 2785060 w 3689784"/>
                <a:gd name="connsiteY32" fmla="*/ 683545 h 1108688"/>
                <a:gd name="connsiteX33" fmla="*/ 2862399 w 3689784"/>
                <a:gd name="connsiteY33" fmla="*/ 696519 h 1108688"/>
                <a:gd name="connsiteX34" fmla="*/ 2895600 w 3689784"/>
                <a:gd name="connsiteY34" fmla="*/ 721895 h 1108688"/>
                <a:gd name="connsiteX35" fmla="*/ 2919663 w 3689784"/>
                <a:gd name="connsiteY35" fmla="*/ 770022 h 1108688"/>
                <a:gd name="connsiteX36" fmla="*/ 2962149 w 3689784"/>
                <a:gd name="connsiteY36" fmla="*/ 821406 h 1108688"/>
                <a:gd name="connsiteX37" fmla="*/ 3046955 w 3689784"/>
                <a:gd name="connsiteY37" fmla="*/ 797846 h 1108688"/>
                <a:gd name="connsiteX38" fmla="*/ 3116303 w 3689784"/>
                <a:gd name="connsiteY38" fmla="*/ 782179 h 1108688"/>
                <a:gd name="connsiteX39" fmla="*/ 3186112 w 3689784"/>
                <a:gd name="connsiteY39" fmla="*/ 843842 h 1108688"/>
                <a:gd name="connsiteX40" fmla="*/ 3256547 w 3689784"/>
                <a:gd name="connsiteY40" fmla="*/ 930443 h 1108688"/>
                <a:gd name="connsiteX41" fmla="*/ 3282632 w 3689784"/>
                <a:gd name="connsiteY41" fmla="*/ 991794 h 1108688"/>
                <a:gd name="connsiteX42" fmla="*/ 3320716 w 3689784"/>
                <a:gd name="connsiteY42" fmla="*/ 1010653 h 1108688"/>
                <a:gd name="connsiteX43" fmla="*/ 3376863 w 3689784"/>
                <a:gd name="connsiteY43" fmla="*/ 1082843 h 1108688"/>
                <a:gd name="connsiteX44" fmla="*/ 3424989 w 3689784"/>
                <a:gd name="connsiteY44" fmla="*/ 1106906 h 1108688"/>
                <a:gd name="connsiteX45" fmla="*/ 3457073 w 3689784"/>
                <a:gd name="connsiteY45" fmla="*/ 1106906 h 1108688"/>
                <a:gd name="connsiteX46" fmla="*/ 3673150 w 3689784"/>
                <a:gd name="connsiteY46" fmla="*/ 1092178 h 1108688"/>
                <a:gd name="connsiteX47" fmla="*/ 3675295 w 3689784"/>
                <a:gd name="connsiteY47" fmla="*/ 1091724 h 1108688"/>
                <a:gd name="connsiteX48" fmla="*/ 3687290 w 3689784"/>
                <a:gd name="connsiteY48" fmla="*/ 1103506 h 1108688"/>
                <a:gd name="connsiteX49" fmla="*/ 3687290 w 3689784"/>
                <a:gd name="connsiteY49" fmla="*/ 1087797 h 1108688"/>
                <a:gd name="connsiteX0" fmla="*/ 0 w 5410782"/>
                <a:gd name="connsiteY0" fmla="*/ 0 h 1108688"/>
                <a:gd name="connsiteX1" fmla="*/ 80210 w 5410782"/>
                <a:gd name="connsiteY1" fmla="*/ 52013 h 1108688"/>
                <a:gd name="connsiteX2" fmla="*/ 116222 w 5410782"/>
                <a:gd name="connsiteY2" fmla="*/ 77036 h 1108688"/>
                <a:gd name="connsiteX3" fmla="*/ 179463 w 5410782"/>
                <a:gd name="connsiteY3" fmla="*/ 94440 h 1108688"/>
                <a:gd name="connsiteX4" fmla="*/ 284623 w 5410782"/>
                <a:gd name="connsiteY4" fmla="*/ 92368 h 1108688"/>
                <a:gd name="connsiteX5" fmla="*/ 344905 w 5410782"/>
                <a:gd name="connsiteY5" fmla="*/ 104274 h 1108688"/>
                <a:gd name="connsiteX6" fmla="*/ 385010 w 5410782"/>
                <a:gd name="connsiteY6" fmla="*/ 128337 h 1108688"/>
                <a:gd name="connsiteX7" fmla="*/ 403685 w 5410782"/>
                <a:gd name="connsiteY7" fmla="*/ 173206 h 1108688"/>
                <a:gd name="connsiteX8" fmla="*/ 510067 w 5410782"/>
                <a:gd name="connsiteY8" fmla="*/ 262248 h 1108688"/>
                <a:gd name="connsiteX9" fmla="*/ 513228 w 5410782"/>
                <a:gd name="connsiteY9" fmla="*/ 381844 h 1108688"/>
                <a:gd name="connsiteX10" fmla="*/ 531223 w 5410782"/>
                <a:gd name="connsiteY10" fmla="*/ 414247 h 1108688"/>
                <a:gd name="connsiteX11" fmla="*/ 646650 w 5410782"/>
                <a:gd name="connsiteY11" fmla="*/ 562212 h 1108688"/>
                <a:gd name="connsiteX12" fmla="*/ 752097 w 5410782"/>
                <a:gd name="connsiteY12" fmla="*/ 713058 h 1108688"/>
                <a:gd name="connsiteX13" fmla="*/ 946484 w 5410782"/>
                <a:gd name="connsiteY13" fmla="*/ 627637 h 1108688"/>
                <a:gd name="connsiteX14" fmla="*/ 1119604 w 5410782"/>
                <a:gd name="connsiteY14" fmla="*/ 567548 h 1108688"/>
                <a:gd name="connsiteX15" fmla="*/ 1491916 w 5410782"/>
                <a:gd name="connsiteY15" fmla="*/ 505327 h 1108688"/>
                <a:gd name="connsiteX16" fmla="*/ 1596189 w 5410782"/>
                <a:gd name="connsiteY16" fmla="*/ 505327 h 1108688"/>
                <a:gd name="connsiteX17" fmla="*/ 1644316 w 5410782"/>
                <a:gd name="connsiteY17" fmla="*/ 505327 h 1108688"/>
                <a:gd name="connsiteX18" fmla="*/ 1779697 w 5410782"/>
                <a:gd name="connsiteY18" fmla="*/ 493863 h 1108688"/>
                <a:gd name="connsiteX19" fmla="*/ 2021376 w 5410782"/>
                <a:gd name="connsiteY19" fmla="*/ 477004 h 1108688"/>
                <a:gd name="connsiteX20" fmla="*/ 2159417 w 5410782"/>
                <a:gd name="connsiteY20" fmla="*/ 427124 h 1108688"/>
                <a:gd name="connsiteX21" fmla="*/ 2243934 w 5410782"/>
                <a:gd name="connsiteY21" fmla="*/ 407195 h 1108688"/>
                <a:gd name="connsiteX22" fmla="*/ 2294021 w 5410782"/>
                <a:gd name="connsiteY22" fmla="*/ 441158 h 1108688"/>
                <a:gd name="connsiteX23" fmla="*/ 2366210 w 5410782"/>
                <a:gd name="connsiteY23" fmla="*/ 545432 h 1108688"/>
                <a:gd name="connsiteX24" fmla="*/ 2401554 w 5410782"/>
                <a:gd name="connsiteY24" fmla="*/ 577516 h 1108688"/>
                <a:gd name="connsiteX25" fmla="*/ 2454442 w 5410782"/>
                <a:gd name="connsiteY25" fmla="*/ 625643 h 1108688"/>
                <a:gd name="connsiteX26" fmla="*/ 2486526 w 5410782"/>
                <a:gd name="connsiteY26" fmla="*/ 625643 h 1108688"/>
                <a:gd name="connsiteX27" fmla="*/ 2550695 w 5410782"/>
                <a:gd name="connsiteY27" fmla="*/ 617622 h 1108688"/>
                <a:gd name="connsiteX28" fmla="*/ 2610101 w 5410782"/>
                <a:gd name="connsiteY28" fmla="*/ 616743 h 1108688"/>
                <a:gd name="connsiteX29" fmla="*/ 2662989 w 5410782"/>
                <a:gd name="connsiteY29" fmla="*/ 649706 h 1108688"/>
                <a:gd name="connsiteX30" fmla="*/ 2698333 w 5410782"/>
                <a:gd name="connsiteY30" fmla="*/ 682667 h 1108688"/>
                <a:gd name="connsiteX31" fmla="*/ 2739314 w 5410782"/>
                <a:gd name="connsiteY31" fmla="*/ 690688 h 1108688"/>
                <a:gd name="connsiteX32" fmla="*/ 2785060 w 5410782"/>
                <a:gd name="connsiteY32" fmla="*/ 683545 h 1108688"/>
                <a:gd name="connsiteX33" fmla="*/ 2862399 w 5410782"/>
                <a:gd name="connsiteY33" fmla="*/ 696519 h 1108688"/>
                <a:gd name="connsiteX34" fmla="*/ 2895600 w 5410782"/>
                <a:gd name="connsiteY34" fmla="*/ 721895 h 1108688"/>
                <a:gd name="connsiteX35" fmla="*/ 2919663 w 5410782"/>
                <a:gd name="connsiteY35" fmla="*/ 770022 h 1108688"/>
                <a:gd name="connsiteX36" fmla="*/ 2962149 w 5410782"/>
                <a:gd name="connsiteY36" fmla="*/ 821406 h 1108688"/>
                <a:gd name="connsiteX37" fmla="*/ 3046955 w 5410782"/>
                <a:gd name="connsiteY37" fmla="*/ 797846 h 1108688"/>
                <a:gd name="connsiteX38" fmla="*/ 3116303 w 5410782"/>
                <a:gd name="connsiteY38" fmla="*/ 782179 h 1108688"/>
                <a:gd name="connsiteX39" fmla="*/ 3186112 w 5410782"/>
                <a:gd name="connsiteY39" fmla="*/ 843842 h 1108688"/>
                <a:gd name="connsiteX40" fmla="*/ 3256547 w 5410782"/>
                <a:gd name="connsiteY40" fmla="*/ 930443 h 1108688"/>
                <a:gd name="connsiteX41" fmla="*/ 3282632 w 5410782"/>
                <a:gd name="connsiteY41" fmla="*/ 991794 h 1108688"/>
                <a:gd name="connsiteX42" fmla="*/ 3320716 w 5410782"/>
                <a:gd name="connsiteY42" fmla="*/ 1010653 h 1108688"/>
                <a:gd name="connsiteX43" fmla="*/ 3376863 w 5410782"/>
                <a:gd name="connsiteY43" fmla="*/ 1082843 h 1108688"/>
                <a:gd name="connsiteX44" fmla="*/ 3424989 w 5410782"/>
                <a:gd name="connsiteY44" fmla="*/ 1106906 h 1108688"/>
                <a:gd name="connsiteX45" fmla="*/ 3457073 w 5410782"/>
                <a:gd name="connsiteY45" fmla="*/ 1106906 h 1108688"/>
                <a:gd name="connsiteX46" fmla="*/ 3673150 w 5410782"/>
                <a:gd name="connsiteY46" fmla="*/ 1092178 h 1108688"/>
                <a:gd name="connsiteX47" fmla="*/ 3675295 w 5410782"/>
                <a:gd name="connsiteY47" fmla="*/ 1091724 h 1108688"/>
                <a:gd name="connsiteX48" fmla="*/ 3687290 w 5410782"/>
                <a:gd name="connsiteY48" fmla="*/ 1103506 h 1108688"/>
                <a:gd name="connsiteX49" fmla="*/ 5410782 w 5410782"/>
                <a:gd name="connsiteY49" fmla="*/ 1087797 h 1108688"/>
                <a:gd name="connsiteX0" fmla="*/ 0 w 5410782"/>
                <a:gd name="connsiteY0" fmla="*/ 0 h 1108688"/>
                <a:gd name="connsiteX1" fmla="*/ 80210 w 5410782"/>
                <a:gd name="connsiteY1" fmla="*/ 52013 h 1108688"/>
                <a:gd name="connsiteX2" fmla="*/ 116222 w 5410782"/>
                <a:gd name="connsiteY2" fmla="*/ 77036 h 1108688"/>
                <a:gd name="connsiteX3" fmla="*/ 179463 w 5410782"/>
                <a:gd name="connsiteY3" fmla="*/ 94440 h 1108688"/>
                <a:gd name="connsiteX4" fmla="*/ 284623 w 5410782"/>
                <a:gd name="connsiteY4" fmla="*/ 92368 h 1108688"/>
                <a:gd name="connsiteX5" fmla="*/ 344905 w 5410782"/>
                <a:gd name="connsiteY5" fmla="*/ 104274 h 1108688"/>
                <a:gd name="connsiteX6" fmla="*/ 385010 w 5410782"/>
                <a:gd name="connsiteY6" fmla="*/ 128337 h 1108688"/>
                <a:gd name="connsiteX7" fmla="*/ 403685 w 5410782"/>
                <a:gd name="connsiteY7" fmla="*/ 173206 h 1108688"/>
                <a:gd name="connsiteX8" fmla="*/ 510067 w 5410782"/>
                <a:gd name="connsiteY8" fmla="*/ 262248 h 1108688"/>
                <a:gd name="connsiteX9" fmla="*/ 513228 w 5410782"/>
                <a:gd name="connsiteY9" fmla="*/ 381844 h 1108688"/>
                <a:gd name="connsiteX10" fmla="*/ 531223 w 5410782"/>
                <a:gd name="connsiteY10" fmla="*/ 414247 h 1108688"/>
                <a:gd name="connsiteX11" fmla="*/ 646650 w 5410782"/>
                <a:gd name="connsiteY11" fmla="*/ 562212 h 1108688"/>
                <a:gd name="connsiteX12" fmla="*/ 752097 w 5410782"/>
                <a:gd name="connsiteY12" fmla="*/ 713058 h 1108688"/>
                <a:gd name="connsiteX13" fmla="*/ 946484 w 5410782"/>
                <a:gd name="connsiteY13" fmla="*/ 627637 h 1108688"/>
                <a:gd name="connsiteX14" fmla="*/ 1119604 w 5410782"/>
                <a:gd name="connsiteY14" fmla="*/ 567548 h 1108688"/>
                <a:gd name="connsiteX15" fmla="*/ 1491916 w 5410782"/>
                <a:gd name="connsiteY15" fmla="*/ 505327 h 1108688"/>
                <a:gd name="connsiteX16" fmla="*/ 1596189 w 5410782"/>
                <a:gd name="connsiteY16" fmla="*/ 505327 h 1108688"/>
                <a:gd name="connsiteX17" fmla="*/ 1644316 w 5410782"/>
                <a:gd name="connsiteY17" fmla="*/ 505327 h 1108688"/>
                <a:gd name="connsiteX18" fmla="*/ 1779697 w 5410782"/>
                <a:gd name="connsiteY18" fmla="*/ 493863 h 1108688"/>
                <a:gd name="connsiteX19" fmla="*/ 2021376 w 5410782"/>
                <a:gd name="connsiteY19" fmla="*/ 477004 h 1108688"/>
                <a:gd name="connsiteX20" fmla="*/ 2159417 w 5410782"/>
                <a:gd name="connsiteY20" fmla="*/ 427124 h 1108688"/>
                <a:gd name="connsiteX21" fmla="*/ 2243934 w 5410782"/>
                <a:gd name="connsiteY21" fmla="*/ 407195 h 1108688"/>
                <a:gd name="connsiteX22" fmla="*/ 2294021 w 5410782"/>
                <a:gd name="connsiteY22" fmla="*/ 441158 h 1108688"/>
                <a:gd name="connsiteX23" fmla="*/ 2366210 w 5410782"/>
                <a:gd name="connsiteY23" fmla="*/ 545432 h 1108688"/>
                <a:gd name="connsiteX24" fmla="*/ 2401554 w 5410782"/>
                <a:gd name="connsiteY24" fmla="*/ 577516 h 1108688"/>
                <a:gd name="connsiteX25" fmla="*/ 2454442 w 5410782"/>
                <a:gd name="connsiteY25" fmla="*/ 625643 h 1108688"/>
                <a:gd name="connsiteX26" fmla="*/ 2486526 w 5410782"/>
                <a:gd name="connsiteY26" fmla="*/ 625643 h 1108688"/>
                <a:gd name="connsiteX27" fmla="*/ 2550695 w 5410782"/>
                <a:gd name="connsiteY27" fmla="*/ 617622 h 1108688"/>
                <a:gd name="connsiteX28" fmla="*/ 2610101 w 5410782"/>
                <a:gd name="connsiteY28" fmla="*/ 616743 h 1108688"/>
                <a:gd name="connsiteX29" fmla="*/ 2662989 w 5410782"/>
                <a:gd name="connsiteY29" fmla="*/ 649706 h 1108688"/>
                <a:gd name="connsiteX30" fmla="*/ 2698333 w 5410782"/>
                <a:gd name="connsiteY30" fmla="*/ 682667 h 1108688"/>
                <a:gd name="connsiteX31" fmla="*/ 2739314 w 5410782"/>
                <a:gd name="connsiteY31" fmla="*/ 690688 h 1108688"/>
                <a:gd name="connsiteX32" fmla="*/ 2785060 w 5410782"/>
                <a:gd name="connsiteY32" fmla="*/ 683545 h 1108688"/>
                <a:gd name="connsiteX33" fmla="*/ 2862399 w 5410782"/>
                <a:gd name="connsiteY33" fmla="*/ 696519 h 1108688"/>
                <a:gd name="connsiteX34" fmla="*/ 2895600 w 5410782"/>
                <a:gd name="connsiteY34" fmla="*/ 721895 h 1108688"/>
                <a:gd name="connsiteX35" fmla="*/ 2919663 w 5410782"/>
                <a:gd name="connsiteY35" fmla="*/ 770022 h 1108688"/>
                <a:gd name="connsiteX36" fmla="*/ 2962149 w 5410782"/>
                <a:gd name="connsiteY36" fmla="*/ 821406 h 1108688"/>
                <a:gd name="connsiteX37" fmla="*/ 3046955 w 5410782"/>
                <a:gd name="connsiteY37" fmla="*/ 797846 h 1108688"/>
                <a:gd name="connsiteX38" fmla="*/ 3116303 w 5410782"/>
                <a:gd name="connsiteY38" fmla="*/ 782179 h 1108688"/>
                <a:gd name="connsiteX39" fmla="*/ 3186112 w 5410782"/>
                <a:gd name="connsiteY39" fmla="*/ 843842 h 1108688"/>
                <a:gd name="connsiteX40" fmla="*/ 3256547 w 5410782"/>
                <a:gd name="connsiteY40" fmla="*/ 930443 h 1108688"/>
                <a:gd name="connsiteX41" fmla="*/ 3282632 w 5410782"/>
                <a:gd name="connsiteY41" fmla="*/ 991794 h 1108688"/>
                <a:gd name="connsiteX42" fmla="*/ 3320716 w 5410782"/>
                <a:gd name="connsiteY42" fmla="*/ 1010653 h 1108688"/>
                <a:gd name="connsiteX43" fmla="*/ 3376863 w 5410782"/>
                <a:gd name="connsiteY43" fmla="*/ 1082843 h 1108688"/>
                <a:gd name="connsiteX44" fmla="*/ 3424989 w 5410782"/>
                <a:gd name="connsiteY44" fmla="*/ 1106906 h 1108688"/>
                <a:gd name="connsiteX45" fmla="*/ 3457073 w 5410782"/>
                <a:gd name="connsiteY45" fmla="*/ 1106906 h 1108688"/>
                <a:gd name="connsiteX46" fmla="*/ 3673150 w 5410782"/>
                <a:gd name="connsiteY46" fmla="*/ 1092178 h 1108688"/>
                <a:gd name="connsiteX47" fmla="*/ 3675295 w 5410782"/>
                <a:gd name="connsiteY47" fmla="*/ 1091724 h 1108688"/>
                <a:gd name="connsiteX48" fmla="*/ 5106872 w 5410782"/>
                <a:gd name="connsiteY48" fmla="*/ 887499 h 1108688"/>
                <a:gd name="connsiteX49" fmla="*/ 5410782 w 5410782"/>
                <a:gd name="connsiteY49" fmla="*/ 1087797 h 1108688"/>
                <a:gd name="connsiteX0" fmla="*/ 0 w 5410782"/>
                <a:gd name="connsiteY0" fmla="*/ 0 h 1108688"/>
                <a:gd name="connsiteX1" fmla="*/ 80210 w 5410782"/>
                <a:gd name="connsiteY1" fmla="*/ 52013 h 1108688"/>
                <a:gd name="connsiteX2" fmla="*/ 116222 w 5410782"/>
                <a:gd name="connsiteY2" fmla="*/ 77036 h 1108688"/>
                <a:gd name="connsiteX3" fmla="*/ 179463 w 5410782"/>
                <a:gd name="connsiteY3" fmla="*/ 94440 h 1108688"/>
                <a:gd name="connsiteX4" fmla="*/ 284623 w 5410782"/>
                <a:gd name="connsiteY4" fmla="*/ 92368 h 1108688"/>
                <a:gd name="connsiteX5" fmla="*/ 344905 w 5410782"/>
                <a:gd name="connsiteY5" fmla="*/ 104274 h 1108688"/>
                <a:gd name="connsiteX6" fmla="*/ 385010 w 5410782"/>
                <a:gd name="connsiteY6" fmla="*/ 128337 h 1108688"/>
                <a:gd name="connsiteX7" fmla="*/ 403685 w 5410782"/>
                <a:gd name="connsiteY7" fmla="*/ 173206 h 1108688"/>
                <a:gd name="connsiteX8" fmla="*/ 510067 w 5410782"/>
                <a:gd name="connsiteY8" fmla="*/ 262248 h 1108688"/>
                <a:gd name="connsiteX9" fmla="*/ 513228 w 5410782"/>
                <a:gd name="connsiteY9" fmla="*/ 381844 h 1108688"/>
                <a:gd name="connsiteX10" fmla="*/ 531223 w 5410782"/>
                <a:gd name="connsiteY10" fmla="*/ 414247 h 1108688"/>
                <a:gd name="connsiteX11" fmla="*/ 646650 w 5410782"/>
                <a:gd name="connsiteY11" fmla="*/ 562212 h 1108688"/>
                <a:gd name="connsiteX12" fmla="*/ 752097 w 5410782"/>
                <a:gd name="connsiteY12" fmla="*/ 713058 h 1108688"/>
                <a:gd name="connsiteX13" fmla="*/ 946484 w 5410782"/>
                <a:gd name="connsiteY13" fmla="*/ 627637 h 1108688"/>
                <a:gd name="connsiteX14" fmla="*/ 1119604 w 5410782"/>
                <a:gd name="connsiteY14" fmla="*/ 567548 h 1108688"/>
                <a:gd name="connsiteX15" fmla="*/ 1491916 w 5410782"/>
                <a:gd name="connsiteY15" fmla="*/ 505327 h 1108688"/>
                <a:gd name="connsiteX16" fmla="*/ 1596189 w 5410782"/>
                <a:gd name="connsiteY16" fmla="*/ 505327 h 1108688"/>
                <a:gd name="connsiteX17" fmla="*/ 1644316 w 5410782"/>
                <a:gd name="connsiteY17" fmla="*/ 505327 h 1108688"/>
                <a:gd name="connsiteX18" fmla="*/ 1779697 w 5410782"/>
                <a:gd name="connsiteY18" fmla="*/ 493863 h 1108688"/>
                <a:gd name="connsiteX19" fmla="*/ 2021376 w 5410782"/>
                <a:gd name="connsiteY19" fmla="*/ 477004 h 1108688"/>
                <a:gd name="connsiteX20" fmla="*/ 2159417 w 5410782"/>
                <a:gd name="connsiteY20" fmla="*/ 427124 h 1108688"/>
                <a:gd name="connsiteX21" fmla="*/ 2243934 w 5410782"/>
                <a:gd name="connsiteY21" fmla="*/ 407195 h 1108688"/>
                <a:gd name="connsiteX22" fmla="*/ 2294021 w 5410782"/>
                <a:gd name="connsiteY22" fmla="*/ 441158 h 1108688"/>
                <a:gd name="connsiteX23" fmla="*/ 2366210 w 5410782"/>
                <a:gd name="connsiteY23" fmla="*/ 545432 h 1108688"/>
                <a:gd name="connsiteX24" fmla="*/ 2401554 w 5410782"/>
                <a:gd name="connsiteY24" fmla="*/ 577516 h 1108688"/>
                <a:gd name="connsiteX25" fmla="*/ 2454442 w 5410782"/>
                <a:gd name="connsiteY25" fmla="*/ 625643 h 1108688"/>
                <a:gd name="connsiteX26" fmla="*/ 2486526 w 5410782"/>
                <a:gd name="connsiteY26" fmla="*/ 625643 h 1108688"/>
                <a:gd name="connsiteX27" fmla="*/ 2550695 w 5410782"/>
                <a:gd name="connsiteY27" fmla="*/ 617622 h 1108688"/>
                <a:gd name="connsiteX28" fmla="*/ 2610101 w 5410782"/>
                <a:gd name="connsiteY28" fmla="*/ 616743 h 1108688"/>
                <a:gd name="connsiteX29" fmla="*/ 2662989 w 5410782"/>
                <a:gd name="connsiteY29" fmla="*/ 649706 h 1108688"/>
                <a:gd name="connsiteX30" fmla="*/ 2698333 w 5410782"/>
                <a:gd name="connsiteY30" fmla="*/ 682667 h 1108688"/>
                <a:gd name="connsiteX31" fmla="*/ 2739314 w 5410782"/>
                <a:gd name="connsiteY31" fmla="*/ 690688 h 1108688"/>
                <a:gd name="connsiteX32" fmla="*/ 2785060 w 5410782"/>
                <a:gd name="connsiteY32" fmla="*/ 683545 h 1108688"/>
                <a:gd name="connsiteX33" fmla="*/ 2862399 w 5410782"/>
                <a:gd name="connsiteY33" fmla="*/ 696519 h 1108688"/>
                <a:gd name="connsiteX34" fmla="*/ 2895600 w 5410782"/>
                <a:gd name="connsiteY34" fmla="*/ 721895 h 1108688"/>
                <a:gd name="connsiteX35" fmla="*/ 2919663 w 5410782"/>
                <a:gd name="connsiteY35" fmla="*/ 770022 h 1108688"/>
                <a:gd name="connsiteX36" fmla="*/ 2962149 w 5410782"/>
                <a:gd name="connsiteY36" fmla="*/ 821406 h 1108688"/>
                <a:gd name="connsiteX37" fmla="*/ 3046955 w 5410782"/>
                <a:gd name="connsiteY37" fmla="*/ 797846 h 1108688"/>
                <a:gd name="connsiteX38" fmla="*/ 3116303 w 5410782"/>
                <a:gd name="connsiteY38" fmla="*/ 782179 h 1108688"/>
                <a:gd name="connsiteX39" fmla="*/ 3186112 w 5410782"/>
                <a:gd name="connsiteY39" fmla="*/ 843842 h 1108688"/>
                <a:gd name="connsiteX40" fmla="*/ 3256547 w 5410782"/>
                <a:gd name="connsiteY40" fmla="*/ 930443 h 1108688"/>
                <a:gd name="connsiteX41" fmla="*/ 3282632 w 5410782"/>
                <a:gd name="connsiteY41" fmla="*/ 991794 h 1108688"/>
                <a:gd name="connsiteX42" fmla="*/ 3320716 w 5410782"/>
                <a:gd name="connsiteY42" fmla="*/ 1010653 h 1108688"/>
                <a:gd name="connsiteX43" fmla="*/ 3376863 w 5410782"/>
                <a:gd name="connsiteY43" fmla="*/ 1082843 h 1108688"/>
                <a:gd name="connsiteX44" fmla="*/ 3424989 w 5410782"/>
                <a:gd name="connsiteY44" fmla="*/ 1106906 h 1108688"/>
                <a:gd name="connsiteX45" fmla="*/ 3457073 w 5410782"/>
                <a:gd name="connsiteY45" fmla="*/ 1106906 h 1108688"/>
                <a:gd name="connsiteX46" fmla="*/ 3673150 w 5410782"/>
                <a:gd name="connsiteY46" fmla="*/ 1092178 h 1108688"/>
                <a:gd name="connsiteX47" fmla="*/ 4627014 w 5410782"/>
                <a:gd name="connsiteY47" fmla="*/ 718620 h 1108688"/>
                <a:gd name="connsiteX48" fmla="*/ 5106872 w 5410782"/>
                <a:gd name="connsiteY48" fmla="*/ 887499 h 1108688"/>
                <a:gd name="connsiteX49" fmla="*/ 5410782 w 5410782"/>
                <a:gd name="connsiteY49" fmla="*/ 1087797 h 1108688"/>
                <a:gd name="connsiteX0" fmla="*/ 0 w 5410782"/>
                <a:gd name="connsiteY0" fmla="*/ 0 h 1108688"/>
                <a:gd name="connsiteX1" fmla="*/ 80210 w 5410782"/>
                <a:gd name="connsiteY1" fmla="*/ 52013 h 1108688"/>
                <a:gd name="connsiteX2" fmla="*/ 116222 w 5410782"/>
                <a:gd name="connsiteY2" fmla="*/ 77036 h 1108688"/>
                <a:gd name="connsiteX3" fmla="*/ 179463 w 5410782"/>
                <a:gd name="connsiteY3" fmla="*/ 94440 h 1108688"/>
                <a:gd name="connsiteX4" fmla="*/ 284623 w 5410782"/>
                <a:gd name="connsiteY4" fmla="*/ 92368 h 1108688"/>
                <a:gd name="connsiteX5" fmla="*/ 344905 w 5410782"/>
                <a:gd name="connsiteY5" fmla="*/ 104274 h 1108688"/>
                <a:gd name="connsiteX6" fmla="*/ 385010 w 5410782"/>
                <a:gd name="connsiteY6" fmla="*/ 128337 h 1108688"/>
                <a:gd name="connsiteX7" fmla="*/ 403685 w 5410782"/>
                <a:gd name="connsiteY7" fmla="*/ 173206 h 1108688"/>
                <a:gd name="connsiteX8" fmla="*/ 510067 w 5410782"/>
                <a:gd name="connsiteY8" fmla="*/ 262248 h 1108688"/>
                <a:gd name="connsiteX9" fmla="*/ 513228 w 5410782"/>
                <a:gd name="connsiteY9" fmla="*/ 381844 h 1108688"/>
                <a:gd name="connsiteX10" fmla="*/ 531223 w 5410782"/>
                <a:gd name="connsiteY10" fmla="*/ 414247 h 1108688"/>
                <a:gd name="connsiteX11" fmla="*/ 646650 w 5410782"/>
                <a:gd name="connsiteY11" fmla="*/ 562212 h 1108688"/>
                <a:gd name="connsiteX12" fmla="*/ 752097 w 5410782"/>
                <a:gd name="connsiteY12" fmla="*/ 713058 h 1108688"/>
                <a:gd name="connsiteX13" fmla="*/ 946484 w 5410782"/>
                <a:gd name="connsiteY13" fmla="*/ 627637 h 1108688"/>
                <a:gd name="connsiteX14" fmla="*/ 1119604 w 5410782"/>
                <a:gd name="connsiteY14" fmla="*/ 567548 h 1108688"/>
                <a:gd name="connsiteX15" fmla="*/ 1491916 w 5410782"/>
                <a:gd name="connsiteY15" fmla="*/ 505327 h 1108688"/>
                <a:gd name="connsiteX16" fmla="*/ 1596189 w 5410782"/>
                <a:gd name="connsiteY16" fmla="*/ 505327 h 1108688"/>
                <a:gd name="connsiteX17" fmla="*/ 1644316 w 5410782"/>
                <a:gd name="connsiteY17" fmla="*/ 505327 h 1108688"/>
                <a:gd name="connsiteX18" fmla="*/ 1779697 w 5410782"/>
                <a:gd name="connsiteY18" fmla="*/ 493863 h 1108688"/>
                <a:gd name="connsiteX19" fmla="*/ 2021376 w 5410782"/>
                <a:gd name="connsiteY19" fmla="*/ 477004 h 1108688"/>
                <a:gd name="connsiteX20" fmla="*/ 2159417 w 5410782"/>
                <a:gd name="connsiteY20" fmla="*/ 427124 h 1108688"/>
                <a:gd name="connsiteX21" fmla="*/ 2243934 w 5410782"/>
                <a:gd name="connsiteY21" fmla="*/ 407195 h 1108688"/>
                <a:gd name="connsiteX22" fmla="*/ 2294021 w 5410782"/>
                <a:gd name="connsiteY22" fmla="*/ 441158 h 1108688"/>
                <a:gd name="connsiteX23" fmla="*/ 2366210 w 5410782"/>
                <a:gd name="connsiteY23" fmla="*/ 545432 h 1108688"/>
                <a:gd name="connsiteX24" fmla="*/ 2401554 w 5410782"/>
                <a:gd name="connsiteY24" fmla="*/ 577516 h 1108688"/>
                <a:gd name="connsiteX25" fmla="*/ 2454442 w 5410782"/>
                <a:gd name="connsiteY25" fmla="*/ 625643 h 1108688"/>
                <a:gd name="connsiteX26" fmla="*/ 2486526 w 5410782"/>
                <a:gd name="connsiteY26" fmla="*/ 625643 h 1108688"/>
                <a:gd name="connsiteX27" fmla="*/ 2550695 w 5410782"/>
                <a:gd name="connsiteY27" fmla="*/ 617622 h 1108688"/>
                <a:gd name="connsiteX28" fmla="*/ 2610101 w 5410782"/>
                <a:gd name="connsiteY28" fmla="*/ 616743 h 1108688"/>
                <a:gd name="connsiteX29" fmla="*/ 2662989 w 5410782"/>
                <a:gd name="connsiteY29" fmla="*/ 649706 h 1108688"/>
                <a:gd name="connsiteX30" fmla="*/ 2698333 w 5410782"/>
                <a:gd name="connsiteY30" fmla="*/ 682667 h 1108688"/>
                <a:gd name="connsiteX31" fmla="*/ 2739314 w 5410782"/>
                <a:gd name="connsiteY31" fmla="*/ 690688 h 1108688"/>
                <a:gd name="connsiteX32" fmla="*/ 2785060 w 5410782"/>
                <a:gd name="connsiteY32" fmla="*/ 683545 h 1108688"/>
                <a:gd name="connsiteX33" fmla="*/ 2862399 w 5410782"/>
                <a:gd name="connsiteY33" fmla="*/ 696519 h 1108688"/>
                <a:gd name="connsiteX34" fmla="*/ 2895600 w 5410782"/>
                <a:gd name="connsiteY34" fmla="*/ 721895 h 1108688"/>
                <a:gd name="connsiteX35" fmla="*/ 2919663 w 5410782"/>
                <a:gd name="connsiteY35" fmla="*/ 770022 h 1108688"/>
                <a:gd name="connsiteX36" fmla="*/ 2962149 w 5410782"/>
                <a:gd name="connsiteY36" fmla="*/ 821406 h 1108688"/>
                <a:gd name="connsiteX37" fmla="*/ 3046955 w 5410782"/>
                <a:gd name="connsiteY37" fmla="*/ 797846 h 1108688"/>
                <a:gd name="connsiteX38" fmla="*/ 3116303 w 5410782"/>
                <a:gd name="connsiteY38" fmla="*/ 782179 h 1108688"/>
                <a:gd name="connsiteX39" fmla="*/ 3186112 w 5410782"/>
                <a:gd name="connsiteY39" fmla="*/ 843842 h 1108688"/>
                <a:gd name="connsiteX40" fmla="*/ 3256547 w 5410782"/>
                <a:gd name="connsiteY40" fmla="*/ 930443 h 1108688"/>
                <a:gd name="connsiteX41" fmla="*/ 3282632 w 5410782"/>
                <a:gd name="connsiteY41" fmla="*/ 991794 h 1108688"/>
                <a:gd name="connsiteX42" fmla="*/ 3320716 w 5410782"/>
                <a:gd name="connsiteY42" fmla="*/ 1010653 h 1108688"/>
                <a:gd name="connsiteX43" fmla="*/ 3376863 w 5410782"/>
                <a:gd name="connsiteY43" fmla="*/ 1082843 h 1108688"/>
                <a:gd name="connsiteX44" fmla="*/ 3424989 w 5410782"/>
                <a:gd name="connsiteY44" fmla="*/ 1106906 h 1108688"/>
                <a:gd name="connsiteX45" fmla="*/ 3457073 w 5410782"/>
                <a:gd name="connsiteY45" fmla="*/ 1106906 h 1108688"/>
                <a:gd name="connsiteX46" fmla="*/ 4224988 w 5410782"/>
                <a:gd name="connsiteY46" fmla="*/ 950791 h 1108688"/>
                <a:gd name="connsiteX47" fmla="*/ 4627014 w 5410782"/>
                <a:gd name="connsiteY47" fmla="*/ 718620 h 1108688"/>
                <a:gd name="connsiteX48" fmla="*/ 5106872 w 5410782"/>
                <a:gd name="connsiteY48" fmla="*/ 887499 h 1108688"/>
                <a:gd name="connsiteX49" fmla="*/ 5410782 w 5410782"/>
                <a:gd name="connsiteY49" fmla="*/ 1087797 h 1108688"/>
                <a:gd name="connsiteX0" fmla="*/ 0 w 5410782"/>
                <a:gd name="connsiteY0" fmla="*/ 0 h 1107348"/>
                <a:gd name="connsiteX1" fmla="*/ 80210 w 5410782"/>
                <a:gd name="connsiteY1" fmla="*/ 52013 h 1107348"/>
                <a:gd name="connsiteX2" fmla="*/ 116222 w 5410782"/>
                <a:gd name="connsiteY2" fmla="*/ 77036 h 1107348"/>
                <a:gd name="connsiteX3" fmla="*/ 179463 w 5410782"/>
                <a:gd name="connsiteY3" fmla="*/ 94440 h 1107348"/>
                <a:gd name="connsiteX4" fmla="*/ 284623 w 5410782"/>
                <a:gd name="connsiteY4" fmla="*/ 92368 h 1107348"/>
                <a:gd name="connsiteX5" fmla="*/ 344905 w 5410782"/>
                <a:gd name="connsiteY5" fmla="*/ 104274 h 1107348"/>
                <a:gd name="connsiteX6" fmla="*/ 385010 w 5410782"/>
                <a:gd name="connsiteY6" fmla="*/ 128337 h 1107348"/>
                <a:gd name="connsiteX7" fmla="*/ 403685 w 5410782"/>
                <a:gd name="connsiteY7" fmla="*/ 173206 h 1107348"/>
                <a:gd name="connsiteX8" fmla="*/ 510067 w 5410782"/>
                <a:gd name="connsiteY8" fmla="*/ 262248 h 1107348"/>
                <a:gd name="connsiteX9" fmla="*/ 513228 w 5410782"/>
                <a:gd name="connsiteY9" fmla="*/ 381844 h 1107348"/>
                <a:gd name="connsiteX10" fmla="*/ 531223 w 5410782"/>
                <a:gd name="connsiteY10" fmla="*/ 414247 h 1107348"/>
                <a:gd name="connsiteX11" fmla="*/ 646650 w 5410782"/>
                <a:gd name="connsiteY11" fmla="*/ 562212 h 1107348"/>
                <a:gd name="connsiteX12" fmla="*/ 752097 w 5410782"/>
                <a:gd name="connsiteY12" fmla="*/ 713058 h 1107348"/>
                <a:gd name="connsiteX13" fmla="*/ 946484 w 5410782"/>
                <a:gd name="connsiteY13" fmla="*/ 627637 h 1107348"/>
                <a:gd name="connsiteX14" fmla="*/ 1119604 w 5410782"/>
                <a:gd name="connsiteY14" fmla="*/ 567548 h 1107348"/>
                <a:gd name="connsiteX15" fmla="*/ 1491916 w 5410782"/>
                <a:gd name="connsiteY15" fmla="*/ 505327 h 1107348"/>
                <a:gd name="connsiteX16" fmla="*/ 1596189 w 5410782"/>
                <a:gd name="connsiteY16" fmla="*/ 505327 h 1107348"/>
                <a:gd name="connsiteX17" fmla="*/ 1644316 w 5410782"/>
                <a:gd name="connsiteY17" fmla="*/ 505327 h 1107348"/>
                <a:gd name="connsiteX18" fmla="*/ 1779697 w 5410782"/>
                <a:gd name="connsiteY18" fmla="*/ 493863 h 1107348"/>
                <a:gd name="connsiteX19" fmla="*/ 2021376 w 5410782"/>
                <a:gd name="connsiteY19" fmla="*/ 477004 h 1107348"/>
                <a:gd name="connsiteX20" fmla="*/ 2159417 w 5410782"/>
                <a:gd name="connsiteY20" fmla="*/ 427124 h 1107348"/>
                <a:gd name="connsiteX21" fmla="*/ 2243934 w 5410782"/>
                <a:gd name="connsiteY21" fmla="*/ 407195 h 1107348"/>
                <a:gd name="connsiteX22" fmla="*/ 2294021 w 5410782"/>
                <a:gd name="connsiteY22" fmla="*/ 441158 h 1107348"/>
                <a:gd name="connsiteX23" fmla="*/ 2366210 w 5410782"/>
                <a:gd name="connsiteY23" fmla="*/ 545432 h 1107348"/>
                <a:gd name="connsiteX24" fmla="*/ 2401554 w 5410782"/>
                <a:gd name="connsiteY24" fmla="*/ 577516 h 1107348"/>
                <a:gd name="connsiteX25" fmla="*/ 2454442 w 5410782"/>
                <a:gd name="connsiteY25" fmla="*/ 625643 h 1107348"/>
                <a:gd name="connsiteX26" fmla="*/ 2486526 w 5410782"/>
                <a:gd name="connsiteY26" fmla="*/ 625643 h 1107348"/>
                <a:gd name="connsiteX27" fmla="*/ 2550695 w 5410782"/>
                <a:gd name="connsiteY27" fmla="*/ 617622 h 1107348"/>
                <a:gd name="connsiteX28" fmla="*/ 2610101 w 5410782"/>
                <a:gd name="connsiteY28" fmla="*/ 616743 h 1107348"/>
                <a:gd name="connsiteX29" fmla="*/ 2662989 w 5410782"/>
                <a:gd name="connsiteY29" fmla="*/ 649706 h 1107348"/>
                <a:gd name="connsiteX30" fmla="*/ 2698333 w 5410782"/>
                <a:gd name="connsiteY30" fmla="*/ 682667 h 1107348"/>
                <a:gd name="connsiteX31" fmla="*/ 2739314 w 5410782"/>
                <a:gd name="connsiteY31" fmla="*/ 690688 h 1107348"/>
                <a:gd name="connsiteX32" fmla="*/ 2785060 w 5410782"/>
                <a:gd name="connsiteY32" fmla="*/ 683545 h 1107348"/>
                <a:gd name="connsiteX33" fmla="*/ 2862399 w 5410782"/>
                <a:gd name="connsiteY33" fmla="*/ 696519 h 1107348"/>
                <a:gd name="connsiteX34" fmla="*/ 2895600 w 5410782"/>
                <a:gd name="connsiteY34" fmla="*/ 721895 h 1107348"/>
                <a:gd name="connsiteX35" fmla="*/ 2919663 w 5410782"/>
                <a:gd name="connsiteY35" fmla="*/ 770022 h 1107348"/>
                <a:gd name="connsiteX36" fmla="*/ 2962149 w 5410782"/>
                <a:gd name="connsiteY36" fmla="*/ 821406 h 1107348"/>
                <a:gd name="connsiteX37" fmla="*/ 3046955 w 5410782"/>
                <a:gd name="connsiteY37" fmla="*/ 797846 h 1107348"/>
                <a:gd name="connsiteX38" fmla="*/ 3116303 w 5410782"/>
                <a:gd name="connsiteY38" fmla="*/ 782179 h 1107348"/>
                <a:gd name="connsiteX39" fmla="*/ 3186112 w 5410782"/>
                <a:gd name="connsiteY39" fmla="*/ 843842 h 1107348"/>
                <a:gd name="connsiteX40" fmla="*/ 3256547 w 5410782"/>
                <a:gd name="connsiteY40" fmla="*/ 930443 h 1107348"/>
                <a:gd name="connsiteX41" fmla="*/ 3282632 w 5410782"/>
                <a:gd name="connsiteY41" fmla="*/ 991794 h 1107348"/>
                <a:gd name="connsiteX42" fmla="*/ 3320716 w 5410782"/>
                <a:gd name="connsiteY42" fmla="*/ 1010653 h 1107348"/>
                <a:gd name="connsiteX43" fmla="*/ 3376863 w 5410782"/>
                <a:gd name="connsiteY43" fmla="*/ 1082843 h 1107348"/>
                <a:gd name="connsiteX44" fmla="*/ 3424989 w 5410782"/>
                <a:gd name="connsiteY44" fmla="*/ 1106906 h 1107348"/>
                <a:gd name="connsiteX45" fmla="*/ 4068892 w 5410782"/>
                <a:gd name="connsiteY45" fmla="*/ 1099051 h 1107348"/>
                <a:gd name="connsiteX46" fmla="*/ 4224988 w 5410782"/>
                <a:gd name="connsiteY46" fmla="*/ 950791 h 1107348"/>
                <a:gd name="connsiteX47" fmla="*/ 4627014 w 5410782"/>
                <a:gd name="connsiteY47" fmla="*/ 718620 h 1107348"/>
                <a:gd name="connsiteX48" fmla="*/ 5106872 w 5410782"/>
                <a:gd name="connsiteY48" fmla="*/ 887499 h 1107348"/>
                <a:gd name="connsiteX49" fmla="*/ 5410782 w 5410782"/>
                <a:gd name="connsiteY49" fmla="*/ 1087797 h 1107348"/>
                <a:gd name="connsiteX0" fmla="*/ 0 w 5410782"/>
                <a:gd name="connsiteY0" fmla="*/ 0 h 1099052"/>
                <a:gd name="connsiteX1" fmla="*/ 80210 w 5410782"/>
                <a:gd name="connsiteY1" fmla="*/ 52013 h 1099052"/>
                <a:gd name="connsiteX2" fmla="*/ 116222 w 5410782"/>
                <a:gd name="connsiteY2" fmla="*/ 77036 h 1099052"/>
                <a:gd name="connsiteX3" fmla="*/ 179463 w 5410782"/>
                <a:gd name="connsiteY3" fmla="*/ 94440 h 1099052"/>
                <a:gd name="connsiteX4" fmla="*/ 284623 w 5410782"/>
                <a:gd name="connsiteY4" fmla="*/ 92368 h 1099052"/>
                <a:gd name="connsiteX5" fmla="*/ 344905 w 5410782"/>
                <a:gd name="connsiteY5" fmla="*/ 104274 h 1099052"/>
                <a:gd name="connsiteX6" fmla="*/ 385010 w 5410782"/>
                <a:gd name="connsiteY6" fmla="*/ 128337 h 1099052"/>
                <a:gd name="connsiteX7" fmla="*/ 403685 w 5410782"/>
                <a:gd name="connsiteY7" fmla="*/ 173206 h 1099052"/>
                <a:gd name="connsiteX8" fmla="*/ 510067 w 5410782"/>
                <a:gd name="connsiteY8" fmla="*/ 262248 h 1099052"/>
                <a:gd name="connsiteX9" fmla="*/ 513228 w 5410782"/>
                <a:gd name="connsiteY9" fmla="*/ 381844 h 1099052"/>
                <a:gd name="connsiteX10" fmla="*/ 531223 w 5410782"/>
                <a:gd name="connsiteY10" fmla="*/ 414247 h 1099052"/>
                <a:gd name="connsiteX11" fmla="*/ 646650 w 5410782"/>
                <a:gd name="connsiteY11" fmla="*/ 562212 h 1099052"/>
                <a:gd name="connsiteX12" fmla="*/ 752097 w 5410782"/>
                <a:gd name="connsiteY12" fmla="*/ 713058 h 1099052"/>
                <a:gd name="connsiteX13" fmla="*/ 946484 w 5410782"/>
                <a:gd name="connsiteY13" fmla="*/ 627637 h 1099052"/>
                <a:gd name="connsiteX14" fmla="*/ 1119604 w 5410782"/>
                <a:gd name="connsiteY14" fmla="*/ 567548 h 1099052"/>
                <a:gd name="connsiteX15" fmla="*/ 1491916 w 5410782"/>
                <a:gd name="connsiteY15" fmla="*/ 505327 h 1099052"/>
                <a:gd name="connsiteX16" fmla="*/ 1596189 w 5410782"/>
                <a:gd name="connsiteY16" fmla="*/ 505327 h 1099052"/>
                <a:gd name="connsiteX17" fmla="*/ 1644316 w 5410782"/>
                <a:gd name="connsiteY17" fmla="*/ 505327 h 1099052"/>
                <a:gd name="connsiteX18" fmla="*/ 1779697 w 5410782"/>
                <a:gd name="connsiteY18" fmla="*/ 493863 h 1099052"/>
                <a:gd name="connsiteX19" fmla="*/ 2021376 w 5410782"/>
                <a:gd name="connsiteY19" fmla="*/ 477004 h 1099052"/>
                <a:gd name="connsiteX20" fmla="*/ 2159417 w 5410782"/>
                <a:gd name="connsiteY20" fmla="*/ 427124 h 1099052"/>
                <a:gd name="connsiteX21" fmla="*/ 2243934 w 5410782"/>
                <a:gd name="connsiteY21" fmla="*/ 407195 h 1099052"/>
                <a:gd name="connsiteX22" fmla="*/ 2294021 w 5410782"/>
                <a:gd name="connsiteY22" fmla="*/ 441158 h 1099052"/>
                <a:gd name="connsiteX23" fmla="*/ 2366210 w 5410782"/>
                <a:gd name="connsiteY23" fmla="*/ 545432 h 1099052"/>
                <a:gd name="connsiteX24" fmla="*/ 2401554 w 5410782"/>
                <a:gd name="connsiteY24" fmla="*/ 577516 h 1099052"/>
                <a:gd name="connsiteX25" fmla="*/ 2454442 w 5410782"/>
                <a:gd name="connsiteY25" fmla="*/ 625643 h 1099052"/>
                <a:gd name="connsiteX26" fmla="*/ 2486526 w 5410782"/>
                <a:gd name="connsiteY26" fmla="*/ 625643 h 1099052"/>
                <a:gd name="connsiteX27" fmla="*/ 2550695 w 5410782"/>
                <a:gd name="connsiteY27" fmla="*/ 617622 h 1099052"/>
                <a:gd name="connsiteX28" fmla="*/ 2610101 w 5410782"/>
                <a:gd name="connsiteY28" fmla="*/ 616743 h 1099052"/>
                <a:gd name="connsiteX29" fmla="*/ 2662989 w 5410782"/>
                <a:gd name="connsiteY29" fmla="*/ 649706 h 1099052"/>
                <a:gd name="connsiteX30" fmla="*/ 2698333 w 5410782"/>
                <a:gd name="connsiteY30" fmla="*/ 682667 h 1099052"/>
                <a:gd name="connsiteX31" fmla="*/ 2739314 w 5410782"/>
                <a:gd name="connsiteY31" fmla="*/ 690688 h 1099052"/>
                <a:gd name="connsiteX32" fmla="*/ 2785060 w 5410782"/>
                <a:gd name="connsiteY32" fmla="*/ 683545 h 1099052"/>
                <a:gd name="connsiteX33" fmla="*/ 2862399 w 5410782"/>
                <a:gd name="connsiteY33" fmla="*/ 696519 h 1099052"/>
                <a:gd name="connsiteX34" fmla="*/ 2895600 w 5410782"/>
                <a:gd name="connsiteY34" fmla="*/ 721895 h 1099052"/>
                <a:gd name="connsiteX35" fmla="*/ 2919663 w 5410782"/>
                <a:gd name="connsiteY35" fmla="*/ 770022 h 1099052"/>
                <a:gd name="connsiteX36" fmla="*/ 2962149 w 5410782"/>
                <a:gd name="connsiteY36" fmla="*/ 821406 h 1099052"/>
                <a:gd name="connsiteX37" fmla="*/ 3046955 w 5410782"/>
                <a:gd name="connsiteY37" fmla="*/ 797846 h 1099052"/>
                <a:gd name="connsiteX38" fmla="*/ 3116303 w 5410782"/>
                <a:gd name="connsiteY38" fmla="*/ 782179 h 1099052"/>
                <a:gd name="connsiteX39" fmla="*/ 3186112 w 5410782"/>
                <a:gd name="connsiteY39" fmla="*/ 843842 h 1099052"/>
                <a:gd name="connsiteX40" fmla="*/ 3256547 w 5410782"/>
                <a:gd name="connsiteY40" fmla="*/ 930443 h 1099052"/>
                <a:gd name="connsiteX41" fmla="*/ 3282632 w 5410782"/>
                <a:gd name="connsiteY41" fmla="*/ 991794 h 1099052"/>
                <a:gd name="connsiteX42" fmla="*/ 3320716 w 5410782"/>
                <a:gd name="connsiteY42" fmla="*/ 1010653 h 1099052"/>
                <a:gd name="connsiteX43" fmla="*/ 3376863 w 5410782"/>
                <a:gd name="connsiteY43" fmla="*/ 1082843 h 1099052"/>
                <a:gd name="connsiteX44" fmla="*/ 3640925 w 5410782"/>
                <a:gd name="connsiteY44" fmla="*/ 1091197 h 1099052"/>
                <a:gd name="connsiteX45" fmla="*/ 4068892 w 5410782"/>
                <a:gd name="connsiteY45" fmla="*/ 1099051 h 1099052"/>
                <a:gd name="connsiteX46" fmla="*/ 4224988 w 5410782"/>
                <a:gd name="connsiteY46" fmla="*/ 950791 h 1099052"/>
                <a:gd name="connsiteX47" fmla="*/ 4627014 w 5410782"/>
                <a:gd name="connsiteY47" fmla="*/ 718620 h 1099052"/>
                <a:gd name="connsiteX48" fmla="*/ 5106872 w 5410782"/>
                <a:gd name="connsiteY48" fmla="*/ 887499 h 1099052"/>
                <a:gd name="connsiteX49" fmla="*/ 5410782 w 5410782"/>
                <a:gd name="connsiteY49" fmla="*/ 1087797 h 1099052"/>
                <a:gd name="connsiteX0" fmla="*/ 0 w 5410782"/>
                <a:gd name="connsiteY0" fmla="*/ 0 h 1101159"/>
                <a:gd name="connsiteX1" fmla="*/ 80210 w 5410782"/>
                <a:gd name="connsiteY1" fmla="*/ 52013 h 1101159"/>
                <a:gd name="connsiteX2" fmla="*/ 116222 w 5410782"/>
                <a:gd name="connsiteY2" fmla="*/ 77036 h 1101159"/>
                <a:gd name="connsiteX3" fmla="*/ 179463 w 5410782"/>
                <a:gd name="connsiteY3" fmla="*/ 94440 h 1101159"/>
                <a:gd name="connsiteX4" fmla="*/ 284623 w 5410782"/>
                <a:gd name="connsiteY4" fmla="*/ 92368 h 1101159"/>
                <a:gd name="connsiteX5" fmla="*/ 344905 w 5410782"/>
                <a:gd name="connsiteY5" fmla="*/ 104274 h 1101159"/>
                <a:gd name="connsiteX6" fmla="*/ 385010 w 5410782"/>
                <a:gd name="connsiteY6" fmla="*/ 128337 h 1101159"/>
                <a:gd name="connsiteX7" fmla="*/ 403685 w 5410782"/>
                <a:gd name="connsiteY7" fmla="*/ 173206 h 1101159"/>
                <a:gd name="connsiteX8" fmla="*/ 510067 w 5410782"/>
                <a:gd name="connsiteY8" fmla="*/ 262248 h 1101159"/>
                <a:gd name="connsiteX9" fmla="*/ 513228 w 5410782"/>
                <a:gd name="connsiteY9" fmla="*/ 381844 h 1101159"/>
                <a:gd name="connsiteX10" fmla="*/ 531223 w 5410782"/>
                <a:gd name="connsiteY10" fmla="*/ 414247 h 1101159"/>
                <a:gd name="connsiteX11" fmla="*/ 646650 w 5410782"/>
                <a:gd name="connsiteY11" fmla="*/ 562212 h 1101159"/>
                <a:gd name="connsiteX12" fmla="*/ 752097 w 5410782"/>
                <a:gd name="connsiteY12" fmla="*/ 713058 h 1101159"/>
                <a:gd name="connsiteX13" fmla="*/ 946484 w 5410782"/>
                <a:gd name="connsiteY13" fmla="*/ 627637 h 1101159"/>
                <a:gd name="connsiteX14" fmla="*/ 1119604 w 5410782"/>
                <a:gd name="connsiteY14" fmla="*/ 567548 h 1101159"/>
                <a:gd name="connsiteX15" fmla="*/ 1491916 w 5410782"/>
                <a:gd name="connsiteY15" fmla="*/ 505327 h 1101159"/>
                <a:gd name="connsiteX16" fmla="*/ 1596189 w 5410782"/>
                <a:gd name="connsiteY16" fmla="*/ 505327 h 1101159"/>
                <a:gd name="connsiteX17" fmla="*/ 1644316 w 5410782"/>
                <a:gd name="connsiteY17" fmla="*/ 505327 h 1101159"/>
                <a:gd name="connsiteX18" fmla="*/ 1779697 w 5410782"/>
                <a:gd name="connsiteY18" fmla="*/ 493863 h 1101159"/>
                <a:gd name="connsiteX19" fmla="*/ 2021376 w 5410782"/>
                <a:gd name="connsiteY19" fmla="*/ 477004 h 1101159"/>
                <a:gd name="connsiteX20" fmla="*/ 2159417 w 5410782"/>
                <a:gd name="connsiteY20" fmla="*/ 427124 h 1101159"/>
                <a:gd name="connsiteX21" fmla="*/ 2243934 w 5410782"/>
                <a:gd name="connsiteY21" fmla="*/ 407195 h 1101159"/>
                <a:gd name="connsiteX22" fmla="*/ 2294021 w 5410782"/>
                <a:gd name="connsiteY22" fmla="*/ 441158 h 1101159"/>
                <a:gd name="connsiteX23" fmla="*/ 2366210 w 5410782"/>
                <a:gd name="connsiteY23" fmla="*/ 545432 h 1101159"/>
                <a:gd name="connsiteX24" fmla="*/ 2401554 w 5410782"/>
                <a:gd name="connsiteY24" fmla="*/ 577516 h 1101159"/>
                <a:gd name="connsiteX25" fmla="*/ 2454442 w 5410782"/>
                <a:gd name="connsiteY25" fmla="*/ 625643 h 1101159"/>
                <a:gd name="connsiteX26" fmla="*/ 2486526 w 5410782"/>
                <a:gd name="connsiteY26" fmla="*/ 625643 h 1101159"/>
                <a:gd name="connsiteX27" fmla="*/ 2550695 w 5410782"/>
                <a:gd name="connsiteY27" fmla="*/ 617622 h 1101159"/>
                <a:gd name="connsiteX28" fmla="*/ 2610101 w 5410782"/>
                <a:gd name="connsiteY28" fmla="*/ 616743 h 1101159"/>
                <a:gd name="connsiteX29" fmla="*/ 2662989 w 5410782"/>
                <a:gd name="connsiteY29" fmla="*/ 649706 h 1101159"/>
                <a:gd name="connsiteX30" fmla="*/ 2698333 w 5410782"/>
                <a:gd name="connsiteY30" fmla="*/ 682667 h 1101159"/>
                <a:gd name="connsiteX31" fmla="*/ 2739314 w 5410782"/>
                <a:gd name="connsiteY31" fmla="*/ 690688 h 1101159"/>
                <a:gd name="connsiteX32" fmla="*/ 2785060 w 5410782"/>
                <a:gd name="connsiteY32" fmla="*/ 683545 h 1101159"/>
                <a:gd name="connsiteX33" fmla="*/ 2862399 w 5410782"/>
                <a:gd name="connsiteY33" fmla="*/ 696519 h 1101159"/>
                <a:gd name="connsiteX34" fmla="*/ 2895600 w 5410782"/>
                <a:gd name="connsiteY34" fmla="*/ 721895 h 1101159"/>
                <a:gd name="connsiteX35" fmla="*/ 2919663 w 5410782"/>
                <a:gd name="connsiteY35" fmla="*/ 770022 h 1101159"/>
                <a:gd name="connsiteX36" fmla="*/ 2962149 w 5410782"/>
                <a:gd name="connsiteY36" fmla="*/ 821406 h 1101159"/>
                <a:gd name="connsiteX37" fmla="*/ 3046955 w 5410782"/>
                <a:gd name="connsiteY37" fmla="*/ 797846 h 1101159"/>
                <a:gd name="connsiteX38" fmla="*/ 3116303 w 5410782"/>
                <a:gd name="connsiteY38" fmla="*/ 782179 h 1101159"/>
                <a:gd name="connsiteX39" fmla="*/ 3186112 w 5410782"/>
                <a:gd name="connsiteY39" fmla="*/ 843842 h 1101159"/>
                <a:gd name="connsiteX40" fmla="*/ 3256547 w 5410782"/>
                <a:gd name="connsiteY40" fmla="*/ 930443 h 1101159"/>
                <a:gd name="connsiteX41" fmla="*/ 3282632 w 5410782"/>
                <a:gd name="connsiteY41" fmla="*/ 991794 h 1101159"/>
                <a:gd name="connsiteX42" fmla="*/ 3320716 w 5410782"/>
                <a:gd name="connsiteY42" fmla="*/ 1010653 h 1101159"/>
                <a:gd name="connsiteX43" fmla="*/ 3376863 w 5410782"/>
                <a:gd name="connsiteY43" fmla="*/ 1082843 h 1101159"/>
                <a:gd name="connsiteX44" fmla="*/ 3640925 w 5410782"/>
                <a:gd name="connsiteY44" fmla="*/ 1091197 h 1101159"/>
                <a:gd name="connsiteX45" fmla="*/ 4068892 w 5410782"/>
                <a:gd name="connsiteY45" fmla="*/ 1099051 h 1101159"/>
                <a:gd name="connsiteX46" fmla="*/ 4224988 w 5410782"/>
                <a:gd name="connsiteY46" fmla="*/ 950791 h 1101159"/>
                <a:gd name="connsiteX47" fmla="*/ 4627014 w 5410782"/>
                <a:gd name="connsiteY47" fmla="*/ 718620 h 1101159"/>
                <a:gd name="connsiteX48" fmla="*/ 5106872 w 5410782"/>
                <a:gd name="connsiteY48" fmla="*/ 887499 h 1101159"/>
                <a:gd name="connsiteX49" fmla="*/ 5410782 w 5410782"/>
                <a:gd name="connsiteY49" fmla="*/ 1087797 h 1101159"/>
                <a:gd name="connsiteX0" fmla="*/ 0 w 5410782"/>
                <a:gd name="connsiteY0" fmla="*/ 0 h 1099051"/>
                <a:gd name="connsiteX1" fmla="*/ 80210 w 5410782"/>
                <a:gd name="connsiteY1" fmla="*/ 52013 h 1099051"/>
                <a:gd name="connsiteX2" fmla="*/ 116222 w 5410782"/>
                <a:gd name="connsiteY2" fmla="*/ 77036 h 1099051"/>
                <a:gd name="connsiteX3" fmla="*/ 179463 w 5410782"/>
                <a:gd name="connsiteY3" fmla="*/ 94440 h 1099051"/>
                <a:gd name="connsiteX4" fmla="*/ 284623 w 5410782"/>
                <a:gd name="connsiteY4" fmla="*/ 92368 h 1099051"/>
                <a:gd name="connsiteX5" fmla="*/ 344905 w 5410782"/>
                <a:gd name="connsiteY5" fmla="*/ 104274 h 1099051"/>
                <a:gd name="connsiteX6" fmla="*/ 385010 w 5410782"/>
                <a:gd name="connsiteY6" fmla="*/ 128337 h 1099051"/>
                <a:gd name="connsiteX7" fmla="*/ 403685 w 5410782"/>
                <a:gd name="connsiteY7" fmla="*/ 173206 h 1099051"/>
                <a:gd name="connsiteX8" fmla="*/ 510067 w 5410782"/>
                <a:gd name="connsiteY8" fmla="*/ 262248 h 1099051"/>
                <a:gd name="connsiteX9" fmla="*/ 513228 w 5410782"/>
                <a:gd name="connsiteY9" fmla="*/ 381844 h 1099051"/>
                <a:gd name="connsiteX10" fmla="*/ 531223 w 5410782"/>
                <a:gd name="connsiteY10" fmla="*/ 414247 h 1099051"/>
                <a:gd name="connsiteX11" fmla="*/ 646650 w 5410782"/>
                <a:gd name="connsiteY11" fmla="*/ 562212 h 1099051"/>
                <a:gd name="connsiteX12" fmla="*/ 752097 w 5410782"/>
                <a:gd name="connsiteY12" fmla="*/ 713058 h 1099051"/>
                <a:gd name="connsiteX13" fmla="*/ 946484 w 5410782"/>
                <a:gd name="connsiteY13" fmla="*/ 627637 h 1099051"/>
                <a:gd name="connsiteX14" fmla="*/ 1119604 w 5410782"/>
                <a:gd name="connsiteY14" fmla="*/ 567548 h 1099051"/>
                <a:gd name="connsiteX15" fmla="*/ 1491916 w 5410782"/>
                <a:gd name="connsiteY15" fmla="*/ 505327 h 1099051"/>
                <a:gd name="connsiteX16" fmla="*/ 1596189 w 5410782"/>
                <a:gd name="connsiteY16" fmla="*/ 505327 h 1099051"/>
                <a:gd name="connsiteX17" fmla="*/ 1644316 w 5410782"/>
                <a:gd name="connsiteY17" fmla="*/ 505327 h 1099051"/>
                <a:gd name="connsiteX18" fmla="*/ 1779697 w 5410782"/>
                <a:gd name="connsiteY18" fmla="*/ 493863 h 1099051"/>
                <a:gd name="connsiteX19" fmla="*/ 2021376 w 5410782"/>
                <a:gd name="connsiteY19" fmla="*/ 477004 h 1099051"/>
                <a:gd name="connsiteX20" fmla="*/ 2159417 w 5410782"/>
                <a:gd name="connsiteY20" fmla="*/ 427124 h 1099051"/>
                <a:gd name="connsiteX21" fmla="*/ 2243934 w 5410782"/>
                <a:gd name="connsiteY21" fmla="*/ 407195 h 1099051"/>
                <a:gd name="connsiteX22" fmla="*/ 2294021 w 5410782"/>
                <a:gd name="connsiteY22" fmla="*/ 441158 h 1099051"/>
                <a:gd name="connsiteX23" fmla="*/ 2366210 w 5410782"/>
                <a:gd name="connsiteY23" fmla="*/ 545432 h 1099051"/>
                <a:gd name="connsiteX24" fmla="*/ 2401554 w 5410782"/>
                <a:gd name="connsiteY24" fmla="*/ 577516 h 1099051"/>
                <a:gd name="connsiteX25" fmla="*/ 2454442 w 5410782"/>
                <a:gd name="connsiteY25" fmla="*/ 625643 h 1099051"/>
                <a:gd name="connsiteX26" fmla="*/ 2486526 w 5410782"/>
                <a:gd name="connsiteY26" fmla="*/ 625643 h 1099051"/>
                <a:gd name="connsiteX27" fmla="*/ 2550695 w 5410782"/>
                <a:gd name="connsiteY27" fmla="*/ 617622 h 1099051"/>
                <a:gd name="connsiteX28" fmla="*/ 2610101 w 5410782"/>
                <a:gd name="connsiteY28" fmla="*/ 616743 h 1099051"/>
                <a:gd name="connsiteX29" fmla="*/ 2662989 w 5410782"/>
                <a:gd name="connsiteY29" fmla="*/ 649706 h 1099051"/>
                <a:gd name="connsiteX30" fmla="*/ 2698333 w 5410782"/>
                <a:gd name="connsiteY30" fmla="*/ 682667 h 1099051"/>
                <a:gd name="connsiteX31" fmla="*/ 2739314 w 5410782"/>
                <a:gd name="connsiteY31" fmla="*/ 690688 h 1099051"/>
                <a:gd name="connsiteX32" fmla="*/ 2785060 w 5410782"/>
                <a:gd name="connsiteY32" fmla="*/ 683545 h 1099051"/>
                <a:gd name="connsiteX33" fmla="*/ 2862399 w 5410782"/>
                <a:gd name="connsiteY33" fmla="*/ 696519 h 1099051"/>
                <a:gd name="connsiteX34" fmla="*/ 2895600 w 5410782"/>
                <a:gd name="connsiteY34" fmla="*/ 721895 h 1099051"/>
                <a:gd name="connsiteX35" fmla="*/ 2919663 w 5410782"/>
                <a:gd name="connsiteY35" fmla="*/ 770022 h 1099051"/>
                <a:gd name="connsiteX36" fmla="*/ 2962149 w 5410782"/>
                <a:gd name="connsiteY36" fmla="*/ 821406 h 1099051"/>
                <a:gd name="connsiteX37" fmla="*/ 3046955 w 5410782"/>
                <a:gd name="connsiteY37" fmla="*/ 797846 h 1099051"/>
                <a:gd name="connsiteX38" fmla="*/ 3116303 w 5410782"/>
                <a:gd name="connsiteY38" fmla="*/ 782179 h 1099051"/>
                <a:gd name="connsiteX39" fmla="*/ 3186112 w 5410782"/>
                <a:gd name="connsiteY39" fmla="*/ 843842 h 1099051"/>
                <a:gd name="connsiteX40" fmla="*/ 3256547 w 5410782"/>
                <a:gd name="connsiteY40" fmla="*/ 930443 h 1099051"/>
                <a:gd name="connsiteX41" fmla="*/ 3282632 w 5410782"/>
                <a:gd name="connsiteY41" fmla="*/ 991794 h 1099051"/>
                <a:gd name="connsiteX42" fmla="*/ 3320716 w 5410782"/>
                <a:gd name="connsiteY42" fmla="*/ 1010653 h 1099051"/>
                <a:gd name="connsiteX43" fmla="*/ 3376863 w 5410782"/>
                <a:gd name="connsiteY43" fmla="*/ 1082843 h 1099051"/>
                <a:gd name="connsiteX44" fmla="*/ 3640925 w 5410782"/>
                <a:gd name="connsiteY44" fmla="*/ 1091197 h 1099051"/>
                <a:gd name="connsiteX45" fmla="*/ 4080889 w 5410782"/>
                <a:gd name="connsiteY45" fmla="*/ 1099051 h 1099051"/>
                <a:gd name="connsiteX46" fmla="*/ 4224988 w 5410782"/>
                <a:gd name="connsiteY46" fmla="*/ 950791 h 1099051"/>
                <a:gd name="connsiteX47" fmla="*/ 4627014 w 5410782"/>
                <a:gd name="connsiteY47" fmla="*/ 718620 h 1099051"/>
                <a:gd name="connsiteX48" fmla="*/ 5106872 w 5410782"/>
                <a:gd name="connsiteY48" fmla="*/ 887499 h 1099051"/>
                <a:gd name="connsiteX49" fmla="*/ 5410782 w 5410782"/>
                <a:gd name="connsiteY49" fmla="*/ 1087797 h 1099051"/>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627014 w 5410782"/>
                <a:gd name="connsiteY47" fmla="*/ 718620 h 1110554"/>
                <a:gd name="connsiteX48" fmla="*/ 5106872 w 5410782"/>
                <a:gd name="connsiteY48" fmla="*/ 887499 h 1110554"/>
                <a:gd name="connsiteX49" fmla="*/ 5410782 w 5410782"/>
                <a:gd name="connsiteY49"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627014 w 5410782"/>
                <a:gd name="connsiteY47" fmla="*/ 718620 h 1110554"/>
                <a:gd name="connsiteX48" fmla="*/ 5106872 w 5410782"/>
                <a:gd name="connsiteY48" fmla="*/ 887499 h 1110554"/>
                <a:gd name="connsiteX49" fmla="*/ 5410782 w 5410782"/>
                <a:gd name="connsiteY49"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403079 w 5410782"/>
                <a:gd name="connsiteY47" fmla="*/ 860008 h 1110554"/>
                <a:gd name="connsiteX48" fmla="*/ 4627014 w 5410782"/>
                <a:gd name="connsiteY48" fmla="*/ 718620 h 1110554"/>
                <a:gd name="connsiteX49" fmla="*/ 5106872 w 5410782"/>
                <a:gd name="connsiteY49" fmla="*/ 887499 h 1110554"/>
                <a:gd name="connsiteX50" fmla="*/ 5410782 w 5410782"/>
                <a:gd name="connsiteY50"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5106872 w 5410782"/>
                <a:gd name="connsiteY49" fmla="*/ 887499 h 1110554"/>
                <a:gd name="connsiteX50" fmla="*/ 5410782 w 5410782"/>
                <a:gd name="connsiteY50"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5106872 w 5410782"/>
                <a:gd name="connsiteY49" fmla="*/ 887499 h 1110554"/>
                <a:gd name="connsiteX50" fmla="*/ 5410782 w 5410782"/>
                <a:gd name="connsiteY50"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5106872 w 5410782"/>
                <a:gd name="connsiteY49" fmla="*/ 887499 h 1110554"/>
                <a:gd name="connsiteX50" fmla="*/ 5410782 w 5410782"/>
                <a:gd name="connsiteY50"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14958 w 5410782"/>
                <a:gd name="connsiteY49" fmla="*/ 777532 h 1110554"/>
                <a:gd name="connsiteX50" fmla="*/ 5106872 w 5410782"/>
                <a:gd name="connsiteY50" fmla="*/ 887499 h 1110554"/>
                <a:gd name="connsiteX51" fmla="*/ 5410782 w 5410782"/>
                <a:gd name="connsiteY51"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5106872 w 5410782"/>
                <a:gd name="connsiteY50" fmla="*/ 887499 h 1110554"/>
                <a:gd name="connsiteX51" fmla="*/ 5410782 w 5410782"/>
                <a:gd name="connsiteY51"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5106872 w 5410782"/>
                <a:gd name="connsiteY50" fmla="*/ 887499 h 1110554"/>
                <a:gd name="connsiteX51" fmla="*/ 5410782 w 5410782"/>
                <a:gd name="connsiteY51"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5106872 w 5410782"/>
                <a:gd name="connsiteY50" fmla="*/ 887499 h 1110554"/>
                <a:gd name="connsiteX51" fmla="*/ 5410782 w 5410782"/>
                <a:gd name="connsiteY51"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5038892 w 5410782"/>
                <a:gd name="connsiteY50" fmla="*/ 856080 h 1110554"/>
                <a:gd name="connsiteX51" fmla="*/ 5106872 w 5410782"/>
                <a:gd name="connsiteY51" fmla="*/ 887499 h 1110554"/>
                <a:gd name="connsiteX52" fmla="*/ 5410782 w 5410782"/>
                <a:gd name="connsiteY52"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410782 w 5410782"/>
                <a:gd name="connsiteY52"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410782 w 5410782"/>
                <a:gd name="connsiteY52"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410782 w 5410782"/>
                <a:gd name="connsiteY52"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410782 w 5410782"/>
                <a:gd name="connsiteY52"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410782 w 5410782"/>
                <a:gd name="connsiteY52"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262826 w 5410782"/>
                <a:gd name="connsiteY52" fmla="*/ 977830 h 1110554"/>
                <a:gd name="connsiteX53" fmla="*/ 5410782 w 5410782"/>
                <a:gd name="connsiteY53"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262826 w 5410782"/>
                <a:gd name="connsiteY52" fmla="*/ 997467 h 1110554"/>
                <a:gd name="connsiteX53" fmla="*/ 5410782 w 5410782"/>
                <a:gd name="connsiteY53"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262826 w 5410782"/>
                <a:gd name="connsiteY52" fmla="*/ 997467 h 1110554"/>
                <a:gd name="connsiteX53" fmla="*/ 5410782 w 5410782"/>
                <a:gd name="connsiteY53" fmla="*/ 1087797 h 1110554"/>
                <a:gd name="connsiteX0" fmla="*/ 0 w 5410782"/>
                <a:gd name="connsiteY0" fmla="*/ 0 h 1110554"/>
                <a:gd name="connsiteX1" fmla="*/ 80210 w 5410782"/>
                <a:gd name="connsiteY1" fmla="*/ 52013 h 1110554"/>
                <a:gd name="connsiteX2" fmla="*/ 116222 w 5410782"/>
                <a:gd name="connsiteY2" fmla="*/ 77036 h 1110554"/>
                <a:gd name="connsiteX3" fmla="*/ 179463 w 5410782"/>
                <a:gd name="connsiteY3" fmla="*/ 94440 h 1110554"/>
                <a:gd name="connsiteX4" fmla="*/ 284623 w 5410782"/>
                <a:gd name="connsiteY4" fmla="*/ 92368 h 1110554"/>
                <a:gd name="connsiteX5" fmla="*/ 344905 w 5410782"/>
                <a:gd name="connsiteY5" fmla="*/ 104274 h 1110554"/>
                <a:gd name="connsiteX6" fmla="*/ 385010 w 5410782"/>
                <a:gd name="connsiteY6" fmla="*/ 128337 h 1110554"/>
                <a:gd name="connsiteX7" fmla="*/ 403685 w 5410782"/>
                <a:gd name="connsiteY7" fmla="*/ 173206 h 1110554"/>
                <a:gd name="connsiteX8" fmla="*/ 510067 w 5410782"/>
                <a:gd name="connsiteY8" fmla="*/ 262248 h 1110554"/>
                <a:gd name="connsiteX9" fmla="*/ 513228 w 5410782"/>
                <a:gd name="connsiteY9" fmla="*/ 381844 h 1110554"/>
                <a:gd name="connsiteX10" fmla="*/ 531223 w 5410782"/>
                <a:gd name="connsiteY10" fmla="*/ 414247 h 1110554"/>
                <a:gd name="connsiteX11" fmla="*/ 646650 w 5410782"/>
                <a:gd name="connsiteY11" fmla="*/ 562212 h 1110554"/>
                <a:gd name="connsiteX12" fmla="*/ 752097 w 5410782"/>
                <a:gd name="connsiteY12" fmla="*/ 713058 h 1110554"/>
                <a:gd name="connsiteX13" fmla="*/ 946484 w 5410782"/>
                <a:gd name="connsiteY13" fmla="*/ 627637 h 1110554"/>
                <a:gd name="connsiteX14" fmla="*/ 1119604 w 5410782"/>
                <a:gd name="connsiteY14" fmla="*/ 567548 h 1110554"/>
                <a:gd name="connsiteX15" fmla="*/ 1491916 w 5410782"/>
                <a:gd name="connsiteY15" fmla="*/ 505327 h 1110554"/>
                <a:gd name="connsiteX16" fmla="*/ 1596189 w 5410782"/>
                <a:gd name="connsiteY16" fmla="*/ 505327 h 1110554"/>
                <a:gd name="connsiteX17" fmla="*/ 1644316 w 5410782"/>
                <a:gd name="connsiteY17" fmla="*/ 505327 h 1110554"/>
                <a:gd name="connsiteX18" fmla="*/ 1779697 w 5410782"/>
                <a:gd name="connsiteY18" fmla="*/ 493863 h 1110554"/>
                <a:gd name="connsiteX19" fmla="*/ 2021376 w 5410782"/>
                <a:gd name="connsiteY19" fmla="*/ 477004 h 1110554"/>
                <a:gd name="connsiteX20" fmla="*/ 2159417 w 5410782"/>
                <a:gd name="connsiteY20" fmla="*/ 427124 h 1110554"/>
                <a:gd name="connsiteX21" fmla="*/ 2243934 w 5410782"/>
                <a:gd name="connsiteY21" fmla="*/ 407195 h 1110554"/>
                <a:gd name="connsiteX22" fmla="*/ 2294021 w 5410782"/>
                <a:gd name="connsiteY22" fmla="*/ 441158 h 1110554"/>
                <a:gd name="connsiteX23" fmla="*/ 2366210 w 5410782"/>
                <a:gd name="connsiteY23" fmla="*/ 545432 h 1110554"/>
                <a:gd name="connsiteX24" fmla="*/ 2401554 w 5410782"/>
                <a:gd name="connsiteY24" fmla="*/ 577516 h 1110554"/>
                <a:gd name="connsiteX25" fmla="*/ 2454442 w 5410782"/>
                <a:gd name="connsiteY25" fmla="*/ 625643 h 1110554"/>
                <a:gd name="connsiteX26" fmla="*/ 2486526 w 5410782"/>
                <a:gd name="connsiteY26" fmla="*/ 625643 h 1110554"/>
                <a:gd name="connsiteX27" fmla="*/ 2550695 w 5410782"/>
                <a:gd name="connsiteY27" fmla="*/ 617622 h 1110554"/>
                <a:gd name="connsiteX28" fmla="*/ 2610101 w 5410782"/>
                <a:gd name="connsiteY28" fmla="*/ 616743 h 1110554"/>
                <a:gd name="connsiteX29" fmla="*/ 2662989 w 5410782"/>
                <a:gd name="connsiteY29" fmla="*/ 649706 h 1110554"/>
                <a:gd name="connsiteX30" fmla="*/ 2698333 w 5410782"/>
                <a:gd name="connsiteY30" fmla="*/ 682667 h 1110554"/>
                <a:gd name="connsiteX31" fmla="*/ 2739314 w 5410782"/>
                <a:gd name="connsiteY31" fmla="*/ 690688 h 1110554"/>
                <a:gd name="connsiteX32" fmla="*/ 2785060 w 5410782"/>
                <a:gd name="connsiteY32" fmla="*/ 683545 h 1110554"/>
                <a:gd name="connsiteX33" fmla="*/ 2862399 w 5410782"/>
                <a:gd name="connsiteY33" fmla="*/ 696519 h 1110554"/>
                <a:gd name="connsiteX34" fmla="*/ 2895600 w 5410782"/>
                <a:gd name="connsiteY34" fmla="*/ 721895 h 1110554"/>
                <a:gd name="connsiteX35" fmla="*/ 2919663 w 5410782"/>
                <a:gd name="connsiteY35" fmla="*/ 770022 h 1110554"/>
                <a:gd name="connsiteX36" fmla="*/ 2962149 w 5410782"/>
                <a:gd name="connsiteY36" fmla="*/ 821406 h 1110554"/>
                <a:gd name="connsiteX37" fmla="*/ 3046955 w 5410782"/>
                <a:gd name="connsiteY37" fmla="*/ 797846 h 1110554"/>
                <a:gd name="connsiteX38" fmla="*/ 3116303 w 5410782"/>
                <a:gd name="connsiteY38" fmla="*/ 782179 h 1110554"/>
                <a:gd name="connsiteX39" fmla="*/ 3186112 w 5410782"/>
                <a:gd name="connsiteY39" fmla="*/ 843842 h 1110554"/>
                <a:gd name="connsiteX40" fmla="*/ 3256547 w 5410782"/>
                <a:gd name="connsiteY40" fmla="*/ 930443 h 1110554"/>
                <a:gd name="connsiteX41" fmla="*/ 3282632 w 5410782"/>
                <a:gd name="connsiteY41" fmla="*/ 991794 h 1110554"/>
                <a:gd name="connsiteX42" fmla="*/ 3320716 w 5410782"/>
                <a:gd name="connsiteY42" fmla="*/ 1010653 h 1110554"/>
                <a:gd name="connsiteX43" fmla="*/ 3376863 w 5410782"/>
                <a:gd name="connsiteY43" fmla="*/ 1082843 h 1110554"/>
                <a:gd name="connsiteX44" fmla="*/ 3640925 w 5410782"/>
                <a:gd name="connsiteY44" fmla="*/ 1091197 h 1110554"/>
                <a:gd name="connsiteX45" fmla="*/ 4080889 w 5410782"/>
                <a:gd name="connsiteY45" fmla="*/ 1099051 h 1110554"/>
                <a:gd name="connsiteX46" fmla="*/ 4224988 w 5410782"/>
                <a:gd name="connsiteY46" fmla="*/ 950791 h 1110554"/>
                <a:gd name="connsiteX47" fmla="*/ 4395082 w 5410782"/>
                <a:gd name="connsiteY47" fmla="*/ 832516 h 1110554"/>
                <a:gd name="connsiteX48" fmla="*/ 4627014 w 5410782"/>
                <a:gd name="connsiteY48" fmla="*/ 718620 h 1110554"/>
                <a:gd name="connsiteX49" fmla="*/ 4862944 w 5410782"/>
                <a:gd name="connsiteY49" fmla="*/ 742185 h 1110554"/>
                <a:gd name="connsiteX50" fmla="*/ 4958915 w 5410782"/>
                <a:gd name="connsiteY50" fmla="*/ 832516 h 1110554"/>
                <a:gd name="connsiteX51" fmla="*/ 5106872 w 5410782"/>
                <a:gd name="connsiteY51" fmla="*/ 887499 h 1110554"/>
                <a:gd name="connsiteX52" fmla="*/ 5262826 w 5410782"/>
                <a:gd name="connsiteY52" fmla="*/ 997467 h 1110554"/>
                <a:gd name="connsiteX53" fmla="*/ 5410782 w 5410782"/>
                <a:gd name="connsiteY53" fmla="*/ 1087797 h 1110554"/>
                <a:gd name="connsiteX0" fmla="*/ 0 w 5330806"/>
                <a:gd name="connsiteY0" fmla="*/ 0 h 1110554"/>
                <a:gd name="connsiteX1" fmla="*/ 80210 w 5330806"/>
                <a:gd name="connsiteY1" fmla="*/ 52013 h 1110554"/>
                <a:gd name="connsiteX2" fmla="*/ 116222 w 5330806"/>
                <a:gd name="connsiteY2" fmla="*/ 77036 h 1110554"/>
                <a:gd name="connsiteX3" fmla="*/ 179463 w 5330806"/>
                <a:gd name="connsiteY3" fmla="*/ 94440 h 1110554"/>
                <a:gd name="connsiteX4" fmla="*/ 284623 w 5330806"/>
                <a:gd name="connsiteY4" fmla="*/ 92368 h 1110554"/>
                <a:gd name="connsiteX5" fmla="*/ 344905 w 5330806"/>
                <a:gd name="connsiteY5" fmla="*/ 104274 h 1110554"/>
                <a:gd name="connsiteX6" fmla="*/ 385010 w 5330806"/>
                <a:gd name="connsiteY6" fmla="*/ 128337 h 1110554"/>
                <a:gd name="connsiteX7" fmla="*/ 403685 w 5330806"/>
                <a:gd name="connsiteY7" fmla="*/ 173206 h 1110554"/>
                <a:gd name="connsiteX8" fmla="*/ 510067 w 5330806"/>
                <a:gd name="connsiteY8" fmla="*/ 262248 h 1110554"/>
                <a:gd name="connsiteX9" fmla="*/ 513228 w 5330806"/>
                <a:gd name="connsiteY9" fmla="*/ 381844 h 1110554"/>
                <a:gd name="connsiteX10" fmla="*/ 531223 w 5330806"/>
                <a:gd name="connsiteY10" fmla="*/ 414247 h 1110554"/>
                <a:gd name="connsiteX11" fmla="*/ 646650 w 5330806"/>
                <a:gd name="connsiteY11" fmla="*/ 562212 h 1110554"/>
                <a:gd name="connsiteX12" fmla="*/ 752097 w 5330806"/>
                <a:gd name="connsiteY12" fmla="*/ 713058 h 1110554"/>
                <a:gd name="connsiteX13" fmla="*/ 946484 w 5330806"/>
                <a:gd name="connsiteY13" fmla="*/ 627637 h 1110554"/>
                <a:gd name="connsiteX14" fmla="*/ 1119604 w 5330806"/>
                <a:gd name="connsiteY14" fmla="*/ 567548 h 1110554"/>
                <a:gd name="connsiteX15" fmla="*/ 1491916 w 5330806"/>
                <a:gd name="connsiteY15" fmla="*/ 505327 h 1110554"/>
                <a:gd name="connsiteX16" fmla="*/ 1596189 w 5330806"/>
                <a:gd name="connsiteY16" fmla="*/ 505327 h 1110554"/>
                <a:gd name="connsiteX17" fmla="*/ 1644316 w 5330806"/>
                <a:gd name="connsiteY17" fmla="*/ 505327 h 1110554"/>
                <a:gd name="connsiteX18" fmla="*/ 1779697 w 5330806"/>
                <a:gd name="connsiteY18" fmla="*/ 493863 h 1110554"/>
                <a:gd name="connsiteX19" fmla="*/ 2021376 w 5330806"/>
                <a:gd name="connsiteY19" fmla="*/ 477004 h 1110554"/>
                <a:gd name="connsiteX20" fmla="*/ 2159417 w 5330806"/>
                <a:gd name="connsiteY20" fmla="*/ 427124 h 1110554"/>
                <a:gd name="connsiteX21" fmla="*/ 2243934 w 5330806"/>
                <a:gd name="connsiteY21" fmla="*/ 407195 h 1110554"/>
                <a:gd name="connsiteX22" fmla="*/ 2294021 w 5330806"/>
                <a:gd name="connsiteY22" fmla="*/ 441158 h 1110554"/>
                <a:gd name="connsiteX23" fmla="*/ 2366210 w 5330806"/>
                <a:gd name="connsiteY23" fmla="*/ 545432 h 1110554"/>
                <a:gd name="connsiteX24" fmla="*/ 2401554 w 5330806"/>
                <a:gd name="connsiteY24" fmla="*/ 577516 h 1110554"/>
                <a:gd name="connsiteX25" fmla="*/ 2454442 w 5330806"/>
                <a:gd name="connsiteY25" fmla="*/ 625643 h 1110554"/>
                <a:gd name="connsiteX26" fmla="*/ 2486526 w 5330806"/>
                <a:gd name="connsiteY26" fmla="*/ 625643 h 1110554"/>
                <a:gd name="connsiteX27" fmla="*/ 2550695 w 5330806"/>
                <a:gd name="connsiteY27" fmla="*/ 617622 h 1110554"/>
                <a:gd name="connsiteX28" fmla="*/ 2610101 w 5330806"/>
                <a:gd name="connsiteY28" fmla="*/ 616743 h 1110554"/>
                <a:gd name="connsiteX29" fmla="*/ 2662989 w 5330806"/>
                <a:gd name="connsiteY29" fmla="*/ 649706 h 1110554"/>
                <a:gd name="connsiteX30" fmla="*/ 2698333 w 5330806"/>
                <a:gd name="connsiteY30" fmla="*/ 682667 h 1110554"/>
                <a:gd name="connsiteX31" fmla="*/ 2739314 w 5330806"/>
                <a:gd name="connsiteY31" fmla="*/ 690688 h 1110554"/>
                <a:gd name="connsiteX32" fmla="*/ 2785060 w 5330806"/>
                <a:gd name="connsiteY32" fmla="*/ 683545 h 1110554"/>
                <a:gd name="connsiteX33" fmla="*/ 2862399 w 5330806"/>
                <a:gd name="connsiteY33" fmla="*/ 696519 h 1110554"/>
                <a:gd name="connsiteX34" fmla="*/ 2895600 w 5330806"/>
                <a:gd name="connsiteY34" fmla="*/ 721895 h 1110554"/>
                <a:gd name="connsiteX35" fmla="*/ 2919663 w 5330806"/>
                <a:gd name="connsiteY35" fmla="*/ 770022 h 1110554"/>
                <a:gd name="connsiteX36" fmla="*/ 2962149 w 5330806"/>
                <a:gd name="connsiteY36" fmla="*/ 821406 h 1110554"/>
                <a:gd name="connsiteX37" fmla="*/ 3046955 w 5330806"/>
                <a:gd name="connsiteY37" fmla="*/ 797846 h 1110554"/>
                <a:gd name="connsiteX38" fmla="*/ 3116303 w 5330806"/>
                <a:gd name="connsiteY38" fmla="*/ 782179 h 1110554"/>
                <a:gd name="connsiteX39" fmla="*/ 3186112 w 5330806"/>
                <a:gd name="connsiteY39" fmla="*/ 843842 h 1110554"/>
                <a:gd name="connsiteX40" fmla="*/ 3256547 w 5330806"/>
                <a:gd name="connsiteY40" fmla="*/ 930443 h 1110554"/>
                <a:gd name="connsiteX41" fmla="*/ 3282632 w 5330806"/>
                <a:gd name="connsiteY41" fmla="*/ 991794 h 1110554"/>
                <a:gd name="connsiteX42" fmla="*/ 3320716 w 5330806"/>
                <a:gd name="connsiteY42" fmla="*/ 1010653 h 1110554"/>
                <a:gd name="connsiteX43" fmla="*/ 3376863 w 5330806"/>
                <a:gd name="connsiteY43" fmla="*/ 1082843 h 1110554"/>
                <a:gd name="connsiteX44" fmla="*/ 3640925 w 5330806"/>
                <a:gd name="connsiteY44" fmla="*/ 1091197 h 1110554"/>
                <a:gd name="connsiteX45" fmla="*/ 4080889 w 5330806"/>
                <a:gd name="connsiteY45" fmla="*/ 1099051 h 1110554"/>
                <a:gd name="connsiteX46" fmla="*/ 4224988 w 5330806"/>
                <a:gd name="connsiteY46" fmla="*/ 950791 h 1110554"/>
                <a:gd name="connsiteX47" fmla="*/ 4395082 w 5330806"/>
                <a:gd name="connsiteY47" fmla="*/ 832516 h 1110554"/>
                <a:gd name="connsiteX48" fmla="*/ 4627014 w 5330806"/>
                <a:gd name="connsiteY48" fmla="*/ 718620 h 1110554"/>
                <a:gd name="connsiteX49" fmla="*/ 4862944 w 5330806"/>
                <a:gd name="connsiteY49" fmla="*/ 742185 h 1110554"/>
                <a:gd name="connsiteX50" fmla="*/ 4958915 w 5330806"/>
                <a:gd name="connsiteY50" fmla="*/ 832516 h 1110554"/>
                <a:gd name="connsiteX51" fmla="*/ 5106872 w 5330806"/>
                <a:gd name="connsiteY51" fmla="*/ 887499 h 1110554"/>
                <a:gd name="connsiteX52" fmla="*/ 5262826 w 5330806"/>
                <a:gd name="connsiteY52" fmla="*/ 997467 h 1110554"/>
                <a:gd name="connsiteX53" fmla="*/ 5330806 w 5330806"/>
                <a:gd name="connsiteY53" fmla="*/ 1083870 h 1110554"/>
                <a:gd name="connsiteX0" fmla="*/ 0 w 5334024"/>
                <a:gd name="connsiteY0" fmla="*/ 0 h 1110554"/>
                <a:gd name="connsiteX1" fmla="*/ 80210 w 5334024"/>
                <a:gd name="connsiteY1" fmla="*/ 52013 h 1110554"/>
                <a:gd name="connsiteX2" fmla="*/ 116222 w 5334024"/>
                <a:gd name="connsiteY2" fmla="*/ 77036 h 1110554"/>
                <a:gd name="connsiteX3" fmla="*/ 179463 w 5334024"/>
                <a:gd name="connsiteY3" fmla="*/ 94440 h 1110554"/>
                <a:gd name="connsiteX4" fmla="*/ 284623 w 5334024"/>
                <a:gd name="connsiteY4" fmla="*/ 92368 h 1110554"/>
                <a:gd name="connsiteX5" fmla="*/ 344905 w 5334024"/>
                <a:gd name="connsiteY5" fmla="*/ 104274 h 1110554"/>
                <a:gd name="connsiteX6" fmla="*/ 385010 w 5334024"/>
                <a:gd name="connsiteY6" fmla="*/ 128337 h 1110554"/>
                <a:gd name="connsiteX7" fmla="*/ 403685 w 5334024"/>
                <a:gd name="connsiteY7" fmla="*/ 173206 h 1110554"/>
                <a:gd name="connsiteX8" fmla="*/ 510067 w 5334024"/>
                <a:gd name="connsiteY8" fmla="*/ 262248 h 1110554"/>
                <a:gd name="connsiteX9" fmla="*/ 513228 w 5334024"/>
                <a:gd name="connsiteY9" fmla="*/ 381844 h 1110554"/>
                <a:gd name="connsiteX10" fmla="*/ 531223 w 5334024"/>
                <a:gd name="connsiteY10" fmla="*/ 414247 h 1110554"/>
                <a:gd name="connsiteX11" fmla="*/ 646650 w 5334024"/>
                <a:gd name="connsiteY11" fmla="*/ 562212 h 1110554"/>
                <a:gd name="connsiteX12" fmla="*/ 752097 w 5334024"/>
                <a:gd name="connsiteY12" fmla="*/ 713058 h 1110554"/>
                <a:gd name="connsiteX13" fmla="*/ 946484 w 5334024"/>
                <a:gd name="connsiteY13" fmla="*/ 627637 h 1110554"/>
                <a:gd name="connsiteX14" fmla="*/ 1119604 w 5334024"/>
                <a:gd name="connsiteY14" fmla="*/ 567548 h 1110554"/>
                <a:gd name="connsiteX15" fmla="*/ 1491916 w 5334024"/>
                <a:gd name="connsiteY15" fmla="*/ 505327 h 1110554"/>
                <a:gd name="connsiteX16" fmla="*/ 1596189 w 5334024"/>
                <a:gd name="connsiteY16" fmla="*/ 505327 h 1110554"/>
                <a:gd name="connsiteX17" fmla="*/ 1644316 w 5334024"/>
                <a:gd name="connsiteY17" fmla="*/ 505327 h 1110554"/>
                <a:gd name="connsiteX18" fmla="*/ 1779697 w 5334024"/>
                <a:gd name="connsiteY18" fmla="*/ 493863 h 1110554"/>
                <a:gd name="connsiteX19" fmla="*/ 2021376 w 5334024"/>
                <a:gd name="connsiteY19" fmla="*/ 477004 h 1110554"/>
                <a:gd name="connsiteX20" fmla="*/ 2159417 w 5334024"/>
                <a:gd name="connsiteY20" fmla="*/ 427124 h 1110554"/>
                <a:gd name="connsiteX21" fmla="*/ 2243934 w 5334024"/>
                <a:gd name="connsiteY21" fmla="*/ 407195 h 1110554"/>
                <a:gd name="connsiteX22" fmla="*/ 2294021 w 5334024"/>
                <a:gd name="connsiteY22" fmla="*/ 441158 h 1110554"/>
                <a:gd name="connsiteX23" fmla="*/ 2366210 w 5334024"/>
                <a:gd name="connsiteY23" fmla="*/ 545432 h 1110554"/>
                <a:gd name="connsiteX24" fmla="*/ 2401554 w 5334024"/>
                <a:gd name="connsiteY24" fmla="*/ 577516 h 1110554"/>
                <a:gd name="connsiteX25" fmla="*/ 2454442 w 5334024"/>
                <a:gd name="connsiteY25" fmla="*/ 625643 h 1110554"/>
                <a:gd name="connsiteX26" fmla="*/ 2486526 w 5334024"/>
                <a:gd name="connsiteY26" fmla="*/ 625643 h 1110554"/>
                <a:gd name="connsiteX27" fmla="*/ 2550695 w 5334024"/>
                <a:gd name="connsiteY27" fmla="*/ 617622 h 1110554"/>
                <a:gd name="connsiteX28" fmla="*/ 2610101 w 5334024"/>
                <a:gd name="connsiteY28" fmla="*/ 616743 h 1110554"/>
                <a:gd name="connsiteX29" fmla="*/ 2662989 w 5334024"/>
                <a:gd name="connsiteY29" fmla="*/ 649706 h 1110554"/>
                <a:gd name="connsiteX30" fmla="*/ 2698333 w 5334024"/>
                <a:gd name="connsiteY30" fmla="*/ 682667 h 1110554"/>
                <a:gd name="connsiteX31" fmla="*/ 2739314 w 5334024"/>
                <a:gd name="connsiteY31" fmla="*/ 690688 h 1110554"/>
                <a:gd name="connsiteX32" fmla="*/ 2785060 w 5334024"/>
                <a:gd name="connsiteY32" fmla="*/ 683545 h 1110554"/>
                <a:gd name="connsiteX33" fmla="*/ 2862399 w 5334024"/>
                <a:gd name="connsiteY33" fmla="*/ 696519 h 1110554"/>
                <a:gd name="connsiteX34" fmla="*/ 2895600 w 5334024"/>
                <a:gd name="connsiteY34" fmla="*/ 721895 h 1110554"/>
                <a:gd name="connsiteX35" fmla="*/ 2919663 w 5334024"/>
                <a:gd name="connsiteY35" fmla="*/ 770022 h 1110554"/>
                <a:gd name="connsiteX36" fmla="*/ 2962149 w 5334024"/>
                <a:gd name="connsiteY36" fmla="*/ 821406 h 1110554"/>
                <a:gd name="connsiteX37" fmla="*/ 3046955 w 5334024"/>
                <a:gd name="connsiteY37" fmla="*/ 797846 h 1110554"/>
                <a:gd name="connsiteX38" fmla="*/ 3116303 w 5334024"/>
                <a:gd name="connsiteY38" fmla="*/ 782179 h 1110554"/>
                <a:gd name="connsiteX39" fmla="*/ 3186112 w 5334024"/>
                <a:gd name="connsiteY39" fmla="*/ 843842 h 1110554"/>
                <a:gd name="connsiteX40" fmla="*/ 3256547 w 5334024"/>
                <a:gd name="connsiteY40" fmla="*/ 930443 h 1110554"/>
                <a:gd name="connsiteX41" fmla="*/ 3282632 w 5334024"/>
                <a:gd name="connsiteY41" fmla="*/ 991794 h 1110554"/>
                <a:gd name="connsiteX42" fmla="*/ 3320716 w 5334024"/>
                <a:gd name="connsiteY42" fmla="*/ 1010653 h 1110554"/>
                <a:gd name="connsiteX43" fmla="*/ 3376863 w 5334024"/>
                <a:gd name="connsiteY43" fmla="*/ 1082843 h 1110554"/>
                <a:gd name="connsiteX44" fmla="*/ 3640925 w 5334024"/>
                <a:gd name="connsiteY44" fmla="*/ 1091197 h 1110554"/>
                <a:gd name="connsiteX45" fmla="*/ 4080889 w 5334024"/>
                <a:gd name="connsiteY45" fmla="*/ 1099051 h 1110554"/>
                <a:gd name="connsiteX46" fmla="*/ 4224988 w 5334024"/>
                <a:gd name="connsiteY46" fmla="*/ 950791 h 1110554"/>
                <a:gd name="connsiteX47" fmla="*/ 4395082 w 5334024"/>
                <a:gd name="connsiteY47" fmla="*/ 832516 h 1110554"/>
                <a:gd name="connsiteX48" fmla="*/ 4627014 w 5334024"/>
                <a:gd name="connsiteY48" fmla="*/ 718620 h 1110554"/>
                <a:gd name="connsiteX49" fmla="*/ 4862944 w 5334024"/>
                <a:gd name="connsiteY49" fmla="*/ 742185 h 1110554"/>
                <a:gd name="connsiteX50" fmla="*/ 4958915 w 5334024"/>
                <a:gd name="connsiteY50" fmla="*/ 832516 h 1110554"/>
                <a:gd name="connsiteX51" fmla="*/ 5106872 w 5334024"/>
                <a:gd name="connsiteY51" fmla="*/ 887499 h 1110554"/>
                <a:gd name="connsiteX52" fmla="*/ 5262826 w 5334024"/>
                <a:gd name="connsiteY52" fmla="*/ 997467 h 1110554"/>
                <a:gd name="connsiteX53" fmla="*/ 5330806 w 5334024"/>
                <a:gd name="connsiteY53" fmla="*/ 1083870 h 1110554"/>
                <a:gd name="connsiteX54" fmla="*/ 5322808 w 5334024"/>
                <a:gd name="connsiteY54" fmla="*/ 1099580 h 1110554"/>
                <a:gd name="connsiteX0" fmla="*/ 0 w 5434796"/>
                <a:gd name="connsiteY0" fmla="*/ 0 h 1130999"/>
                <a:gd name="connsiteX1" fmla="*/ 80210 w 5434796"/>
                <a:gd name="connsiteY1" fmla="*/ 52013 h 1130999"/>
                <a:gd name="connsiteX2" fmla="*/ 116222 w 5434796"/>
                <a:gd name="connsiteY2" fmla="*/ 77036 h 1130999"/>
                <a:gd name="connsiteX3" fmla="*/ 179463 w 5434796"/>
                <a:gd name="connsiteY3" fmla="*/ 94440 h 1130999"/>
                <a:gd name="connsiteX4" fmla="*/ 284623 w 5434796"/>
                <a:gd name="connsiteY4" fmla="*/ 92368 h 1130999"/>
                <a:gd name="connsiteX5" fmla="*/ 344905 w 5434796"/>
                <a:gd name="connsiteY5" fmla="*/ 104274 h 1130999"/>
                <a:gd name="connsiteX6" fmla="*/ 385010 w 5434796"/>
                <a:gd name="connsiteY6" fmla="*/ 128337 h 1130999"/>
                <a:gd name="connsiteX7" fmla="*/ 403685 w 5434796"/>
                <a:gd name="connsiteY7" fmla="*/ 173206 h 1130999"/>
                <a:gd name="connsiteX8" fmla="*/ 510067 w 5434796"/>
                <a:gd name="connsiteY8" fmla="*/ 262248 h 1130999"/>
                <a:gd name="connsiteX9" fmla="*/ 513228 w 5434796"/>
                <a:gd name="connsiteY9" fmla="*/ 381844 h 1130999"/>
                <a:gd name="connsiteX10" fmla="*/ 531223 w 5434796"/>
                <a:gd name="connsiteY10" fmla="*/ 414247 h 1130999"/>
                <a:gd name="connsiteX11" fmla="*/ 646650 w 5434796"/>
                <a:gd name="connsiteY11" fmla="*/ 562212 h 1130999"/>
                <a:gd name="connsiteX12" fmla="*/ 752097 w 5434796"/>
                <a:gd name="connsiteY12" fmla="*/ 713058 h 1130999"/>
                <a:gd name="connsiteX13" fmla="*/ 946484 w 5434796"/>
                <a:gd name="connsiteY13" fmla="*/ 627637 h 1130999"/>
                <a:gd name="connsiteX14" fmla="*/ 1119604 w 5434796"/>
                <a:gd name="connsiteY14" fmla="*/ 567548 h 1130999"/>
                <a:gd name="connsiteX15" fmla="*/ 1491916 w 5434796"/>
                <a:gd name="connsiteY15" fmla="*/ 505327 h 1130999"/>
                <a:gd name="connsiteX16" fmla="*/ 1596189 w 5434796"/>
                <a:gd name="connsiteY16" fmla="*/ 505327 h 1130999"/>
                <a:gd name="connsiteX17" fmla="*/ 1644316 w 5434796"/>
                <a:gd name="connsiteY17" fmla="*/ 505327 h 1130999"/>
                <a:gd name="connsiteX18" fmla="*/ 1779697 w 5434796"/>
                <a:gd name="connsiteY18" fmla="*/ 493863 h 1130999"/>
                <a:gd name="connsiteX19" fmla="*/ 2021376 w 5434796"/>
                <a:gd name="connsiteY19" fmla="*/ 477004 h 1130999"/>
                <a:gd name="connsiteX20" fmla="*/ 2159417 w 5434796"/>
                <a:gd name="connsiteY20" fmla="*/ 427124 h 1130999"/>
                <a:gd name="connsiteX21" fmla="*/ 2243934 w 5434796"/>
                <a:gd name="connsiteY21" fmla="*/ 407195 h 1130999"/>
                <a:gd name="connsiteX22" fmla="*/ 2294021 w 5434796"/>
                <a:gd name="connsiteY22" fmla="*/ 441158 h 1130999"/>
                <a:gd name="connsiteX23" fmla="*/ 2366210 w 5434796"/>
                <a:gd name="connsiteY23" fmla="*/ 545432 h 1130999"/>
                <a:gd name="connsiteX24" fmla="*/ 2401554 w 5434796"/>
                <a:gd name="connsiteY24" fmla="*/ 577516 h 1130999"/>
                <a:gd name="connsiteX25" fmla="*/ 2454442 w 5434796"/>
                <a:gd name="connsiteY25" fmla="*/ 625643 h 1130999"/>
                <a:gd name="connsiteX26" fmla="*/ 2486526 w 5434796"/>
                <a:gd name="connsiteY26" fmla="*/ 625643 h 1130999"/>
                <a:gd name="connsiteX27" fmla="*/ 2550695 w 5434796"/>
                <a:gd name="connsiteY27" fmla="*/ 617622 h 1130999"/>
                <a:gd name="connsiteX28" fmla="*/ 2610101 w 5434796"/>
                <a:gd name="connsiteY28" fmla="*/ 616743 h 1130999"/>
                <a:gd name="connsiteX29" fmla="*/ 2662989 w 5434796"/>
                <a:gd name="connsiteY29" fmla="*/ 649706 h 1130999"/>
                <a:gd name="connsiteX30" fmla="*/ 2698333 w 5434796"/>
                <a:gd name="connsiteY30" fmla="*/ 682667 h 1130999"/>
                <a:gd name="connsiteX31" fmla="*/ 2739314 w 5434796"/>
                <a:gd name="connsiteY31" fmla="*/ 690688 h 1130999"/>
                <a:gd name="connsiteX32" fmla="*/ 2785060 w 5434796"/>
                <a:gd name="connsiteY32" fmla="*/ 683545 h 1130999"/>
                <a:gd name="connsiteX33" fmla="*/ 2862399 w 5434796"/>
                <a:gd name="connsiteY33" fmla="*/ 696519 h 1130999"/>
                <a:gd name="connsiteX34" fmla="*/ 2895600 w 5434796"/>
                <a:gd name="connsiteY34" fmla="*/ 721895 h 1130999"/>
                <a:gd name="connsiteX35" fmla="*/ 2919663 w 5434796"/>
                <a:gd name="connsiteY35" fmla="*/ 770022 h 1130999"/>
                <a:gd name="connsiteX36" fmla="*/ 2962149 w 5434796"/>
                <a:gd name="connsiteY36" fmla="*/ 821406 h 1130999"/>
                <a:gd name="connsiteX37" fmla="*/ 3046955 w 5434796"/>
                <a:gd name="connsiteY37" fmla="*/ 797846 h 1130999"/>
                <a:gd name="connsiteX38" fmla="*/ 3116303 w 5434796"/>
                <a:gd name="connsiteY38" fmla="*/ 782179 h 1130999"/>
                <a:gd name="connsiteX39" fmla="*/ 3186112 w 5434796"/>
                <a:gd name="connsiteY39" fmla="*/ 843842 h 1130999"/>
                <a:gd name="connsiteX40" fmla="*/ 3256547 w 5434796"/>
                <a:gd name="connsiteY40" fmla="*/ 930443 h 1130999"/>
                <a:gd name="connsiteX41" fmla="*/ 3282632 w 5434796"/>
                <a:gd name="connsiteY41" fmla="*/ 991794 h 1130999"/>
                <a:gd name="connsiteX42" fmla="*/ 3320716 w 5434796"/>
                <a:gd name="connsiteY42" fmla="*/ 1010653 h 1130999"/>
                <a:gd name="connsiteX43" fmla="*/ 3376863 w 5434796"/>
                <a:gd name="connsiteY43" fmla="*/ 1082843 h 1130999"/>
                <a:gd name="connsiteX44" fmla="*/ 3640925 w 5434796"/>
                <a:gd name="connsiteY44" fmla="*/ 1091197 h 1130999"/>
                <a:gd name="connsiteX45" fmla="*/ 4080889 w 5434796"/>
                <a:gd name="connsiteY45" fmla="*/ 1099051 h 1130999"/>
                <a:gd name="connsiteX46" fmla="*/ 4224988 w 5434796"/>
                <a:gd name="connsiteY46" fmla="*/ 950791 h 1130999"/>
                <a:gd name="connsiteX47" fmla="*/ 4395082 w 5434796"/>
                <a:gd name="connsiteY47" fmla="*/ 832516 h 1130999"/>
                <a:gd name="connsiteX48" fmla="*/ 4627014 w 5434796"/>
                <a:gd name="connsiteY48" fmla="*/ 718620 h 1130999"/>
                <a:gd name="connsiteX49" fmla="*/ 4862944 w 5434796"/>
                <a:gd name="connsiteY49" fmla="*/ 742185 h 1130999"/>
                <a:gd name="connsiteX50" fmla="*/ 4958915 w 5434796"/>
                <a:gd name="connsiteY50" fmla="*/ 832516 h 1130999"/>
                <a:gd name="connsiteX51" fmla="*/ 5106872 w 5434796"/>
                <a:gd name="connsiteY51" fmla="*/ 887499 h 1130999"/>
                <a:gd name="connsiteX52" fmla="*/ 5262826 w 5434796"/>
                <a:gd name="connsiteY52" fmla="*/ 997467 h 1130999"/>
                <a:gd name="connsiteX53" fmla="*/ 5330806 w 5434796"/>
                <a:gd name="connsiteY53" fmla="*/ 1083870 h 1130999"/>
                <a:gd name="connsiteX54" fmla="*/ 5434775 w 5434796"/>
                <a:gd name="connsiteY54" fmla="*/ 1130999 h 1130999"/>
                <a:gd name="connsiteX0" fmla="*/ 0 w 5422803"/>
                <a:gd name="connsiteY0" fmla="*/ 0 h 1110554"/>
                <a:gd name="connsiteX1" fmla="*/ 80210 w 5422803"/>
                <a:gd name="connsiteY1" fmla="*/ 52013 h 1110554"/>
                <a:gd name="connsiteX2" fmla="*/ 116222 w 5422803"/>
                <a:gd name="connsiteY2" fmla="*/ 77036 h 1110554"/>
                <a:gd name="connsiteX3" fmla="*/ 179463 w 5422803"/>
                <a:gd name="connsiteY3" fmla="*/ 94440 h 1110554"/>
                <a:gd name="connsiteX4" fmla="*/ 284623 w 5422803"/>
                <a:gd name="connsiteY4" fmla="*/ 92368 h 1110554"/>
                <a:gd name="connsiteX5" fmla="*/ 344905 w 5422803"/>
                <a:gd name="connsiteY5" fmla="*/ 104274 h 1110554"/>
                <a:gd name="connsiteX6" fmla="*/ 385010 w 5422803"/>
                <a:gd name="connsiteY6" fmla="*/ 128337 h 1110554"/>
                <a:gd name="connsiteX7" fmla="*/ 403685 w 5422803"/>
                <a:gd name="connsiteY7" fmla="*/ 173206 h 1110554"/>
                <a:gd name="connsiteX8" fmla="*/ 510067 w 5422803"/>
                <a:gd name="connsiteY8" fmla="*/ 262248 h 1110554"/>
                <a:gd name="connsiteX9" fmla="*/ 513228 w 5422803"/>
                <a:gd name="connsiteY9" fmla="*/ 381844 h 1110554"/>
                <a:gd name="connsiteX10" fmla="*/ 531223 w 5422803"/>
                <a:gd name="connsiteY10" fmla="*/ 414247 h 1110554"/>
                <a:gd name="connsiteX11" fmla="*/ 646650 w 5422803"/>
                <a:gd name="connsiteY11" fmla="*/ 562212 h 1110554"/>
                <a:gd name="connsiteX12" fmla="*/ 752097 w 5422803"/>
                <a:gd name="connsiteY12" fmla="*/ 713058 h 1110554"/>
                <a:gd name="connsiteX13" fmla="*/ 946484 w 5422803"/>
                <a:gd name="connsiteY13" fmla="*/ 627637 h 1110554"/>
                <a:gd name="connsiteX14" fmla="*/ 1119604 w 5422803"/>
                <a:gd name="connsiteY14" fmla="*/ 567548 h 1110554"/>
                <a:gd name="connsiteX15" fmla="*/ 1491916 w 5422803"/>
                <a:gd name="connsiteY15" fmla="*/ 505327 h 1110554"/>
                <a:gd name="connsiteX16" fmla="*/ 1596189 w 5422803"/>
                <a:gd name="connsiteY16" fmla="*/ 505327 h 1110554"/>
                <a:gd name="connsiteX17" fmla="*/ 1644316 w 5422803"/>
                <a:gd name="connsiteY17" fmla="*/ 505327 h 1110554"/>
                <a:gd name="connsiteX18" fmla="*/ 1779697 w 5422803"/>
                <a:gd name="connsiteY18" fmla="*/ 493863 h 1110554"/>
                <a:gd name="connsiteX19" fmla="*/ 2021376 w 5422803"/>
                <a:gd name="connsiteY19" fmla="*/ 477004 h 1110554"/>
                <a:gd name="connsiteX20" fmla="*/ 2159417 w 5422803"/>
                <a:gd name="connsiteY20" fmla="*/ 427124 h 1110554"/>
                <a:gd name="connsiteX21" fmla="*/ 2243934 w 5422803"/>
                <a:gd name="connsiteY21" fmla="*/ 407195 h 1110554"/>
                <a:gd name="connsiteX22" fmla="*/ 2294021 w 5422803"/>
                <a:gd name="connsiteY22" fmla="*/ 441158 h 1110554"/>
                <a:gd name="connsiteX23" fmla="*/ 2366210 w 5422803"/>
                <a:gd name="connsiteY23" fmla="*/ 545432 h 1110554"/>
                <a:gd name="connsiteX24" fmla="*/ 2401554 w 5422803"/>
                <a:gd name="connsiteY24" fmla="*/ 577516 h 1110554"/>
                <a:gd name="connsiteX25" fmla="*/ 2454442 w 5422803"/>
                <a:gd name="connsiteY25" fmla="*/ 625643 h 1110554"/>
                <a:gd name="connsiteX26" fmla="*/ 2486526 w 5422803"/>
                <a:gd name="connsiteY26" fmla="*/ 625643 h 1110554"/>
                <a:gd name="connsiteX27" fmla="*/ 2550695 w 5422803"/>
                <a:gd name="connsiteY27" fmla="*/ 617622 h 1110554"/>
                <a:gd name="connsiteX28" fmla="*/ 2610101 w 5422803"/>
                <a:gd name="connsiteY28" fmla="*/ 616743 h 1110554"/>
                <a:gd name="connsiteX29" fmla="*/ 2662989 w 5422803"/>
                <a:gd name="connsiteY29" fmla="*/ 649706 h 1110554"/>
                <a:gd name="connsiteX30" fmla="*/ 2698333 w 5422803"/>
                <a:gd name="connsiteY30" fmla="*/ 682667 h 1110554"/>
                <a:gd name="connsiteX31" fmla="*/ 2739314 w 5422803"/>
                <a:gd name="connsiteY31" fmla="*/ 690688 h 1110554"/>
                <a:gd name="connsiteX32" fmla="*/ 2785060 w 5422803"/>
                <a:gd name="connsiteY32" fmla="*/ 683545 h 1110554"/>
                <a:gd name="connsiteX33" fmla="*/ 2862399 w 5422803"/>
                <a:gd name="connsiteY33" fmla="*/ 696519 h 1110554"/>
                <a:gd name="connsiteX34" fmla="*/ 2895600 w 5422803"/>
                <a:gd name="connsiteY34" fmla="*/ 721895 h 1110554"/>
                <a:gd name="connsiteX35" fmla="*/ 2919663 w 5422803"/>
                <a:gd name="connsiteY35" fmla="*/ 770022 h 1110554"/>
                <a:gd name="connsiteX36" fmla="*/ 2962149 w 5422803"/>
                <a:gd name="connsiteY36" fmla="*/ 821406 h 1110554"/>
                <a:gd name="connsiteX37" fmla="*/ 3046955 w 5422803"/>
                <a:gd name="connsiteY37" fmla="*/ 797846 h 1110554"/>
                <a:gd name="connsiteX38" fmla="*/ 3116303 w 5422803"/>
                <a:gd name="connsiteY38" fmla="*/ 782179 h 1110554"/>
                <a:gd name="connsiteX39" fmla="*/ 3186112 w 5422803"/>
                <a:gd name="connsiteY39" fmla="*/ 843842 h 1110554"/>
                <a:gd name="connsiteX40" fmla="*/ 3256547 w 5422803"/>
                <a:gd name="connsiteY40" fmla="*/ 930443 h 1110554"/>
                <a:gd name="connsiteX41" fmla="*/ 3282632 w 5422803"/>
                <a:gd name="connsiteY41" fmla="*/ 991794 h 1110554"/>
                <a:gd name="connsiteX42" fmla="*/ 3320716 w 5422803"/>
                <a:gd name="connsiteY42" fmla="*/ 1010653 h 1110554"/>
                <a:gd name="connsiteX43" fmla="*/ 3376863 w 5422803"/>
                <a:gd name="connsiteY43" fmla="*/ 1082843 h 1110554"/>
                <a:gd name="connsiteX44" fmla="*/ 3640925 w 5422803"/>
                <a:gd name="connsiteY44" fmla="*/ 1091197 h 1110554"/>
                <a:gd name="connsiteX45" fmla="*/ 4080889 w 5422803"/>
                <a:gd name="connsiteY45" fmla="*/ 1099051 h 1110554"/>
                <a:gd name="connsiteX46" fmla="*/ 4224988 w 5422803"/>
                <a:gd name="connsiteY46" fmla="*/ 950791 h 1110554"/>
                <a:gd name="connsiteX47" fmla="*/ 4395082 w 5422803"/>
                <a:gd name="connsiteY47" fmla="*/ 832516 h 1110554"/>
                <a:gd name="connsiteX48" fmla="*/ 4627014 w 5422803"/>
                <a:gd name="connsiteY48" fmla="*/ 718620 h 1110554"/>
                <a:gd name="connsiteX49" fmla="*/ 4862944 w 5422803"/>
                <a:gd name="connsiteY49" fmla="*/ 742185 h 1110554"/>
                <a:gd name="connsiteX50" fmla="*/ 4958915 w 5422803"/>
                <a:gd name="connsiteY50" fmla="*/ 832516 h 1110554"/>
                <a:gd name="connsiteX51" fmla="*/ 5106872 w 5422803"/>
                <a:gd name="connsiteY51" fmla="*/ 887499 h 1110554"/>
                <a:gd name="connsiteX52" fmla="*/ 5262826 w 5422803"/>
                <a:gd name="connsiteY52" fmla="*/ 997467 h 1110554"/>
                <a:gd name="connsiteX53" fmla="*/ 5330806 w 5422803"/>
                <a:gd name="connsiteY53" fmla="*/ 1083870 h 1110554"/>
                <a:gd name="connsiteX54" fmla="*/ 5422779 w 5422803"/>
                <a:gd name="connsiteY54" fmla="*/ 1095652 h 1110554"/>
                <a:gd name="connsiteX0" fmla="*/ 0 w 5422802"/>
                <a:gd name="connsiteY0" fmla="*/ 0 h 1110554"/>
                <a:gd name="connsiteX1" fmla="*/ 80210 w 5422802"/>
                <a:gd name="connsiteY1" fmla="*/ 52013 h 1110554"/>
                <a:gd name="connsiteX2" fmla="*/ 116222 w 5422802"/>
                <a:gd name="connsiteY2" fmla="*/ 77036 h 1110554"/>
                <a:gd name="connsiteX3" fmla="*/ 179463 w 5422802"/>
                <a:gd name="connsiteY3" fmla="*/ 94440 h 1110554"/>
                <a:gd name="connsiteX4" fmla="*/ 284623 w 5422802"/>
                <a:gd name="connsiteY4" fmla="*/ 92368 h 1110554"/>
                <a:gd name="connsiteX5" fmla="*/ 344905 w 5422802"/>
                <a:gd name="connsiteY5" fmla="*/ 104274 h 1110554"/>
                <a:gd name="connsiteX6" fmla="*/ 385010 w 5422802"/>
                <a:gd name="connsiteY6" fmla="*/ 128337 h 1110554"/>
                <a:gd name="connsiteX7" fmla="*/ 403685 w 5422802"/>
                <a:gd name="connsiteY7" fmla="*/ 173206 h 1110554"/>
                <a:gd name="connsiteX8" fmla="*/ 510067 w 5422802"/>
                <a:gd name="connsiteY8" fmla="*/ 262248 h 1110554"/>
                <a:gd name="connsiteX9" fmla="*/ 513228 w 5422802"/>
                <a:gd name="connsiteY9" fmla="*/ 381844 h 1110554"/>
                <a:gd name="connsiteX10" fmla="*/ 531223 w 5422802"/>
                <a:gd name="connsiteY10" fmla="*/ 414247 h 1110554"/>
                <a:gd name="connsiteX11" fmla="*/ 646650 w 5422802"/>
                <a:gd name="connsiteY11" fmla="*/ 562212 h 1110554"/>
                <a:gd name="connsiteX12" fmla="*/ 752097 w 5422802"/>
                <a:gd name="connsiteY12" fmla="*/ 713058 h 1110554"/>
                <a:gd name="connsiteX13" fmla="*/ 946484 w 5422802"/>
                <a:gd name="connsiteY13" fmla="*/ 627637 h 1110554"/>
                <a:gd name="connsiteX14" fmla="*/ 1119604 w 5422802"/>
                <a:gd name="connsiteY14" fmla="*/ 567548 h 1110554"/>
                <a:gd name="connsiteX15" fmla="*/ 1491916 w 5422802"/>
                <a:gd name="connsiteY15" fmla="*/ 505327 h 1110554"/>
                <a:gd name="connsiteX16" fmla="*/ 1596189 w 5422802"/>
                <a:gd name="connsiteY16" fmla="*/ 505327 h 1110554"/>
                <a:gd name="connsiteX17" fmla="*/ 1644316 w 5422802"/>
                <a:gd name="connsiteY17" fmla="*/ 505327 h 1110554"/>
                <a:gd name="connsiteX18" fmla="*/ 1779697 w 5422802"/>
                <a:gd name="connsiteY18" fmla="*/ 493863 h 1110554"/>
                <a:gd name="connsiteX19" fmla="*/ 2021376 w 5422802"/>
                <a:gd name="connsiteY19" fmla="*/ 477004 h 1110554"/>
                <a:gd name="connsiteX20" fmla="*/ 2159417 w 5422802"/>
                <a:gd name="connsiteY20" fmla="*/ 427124 h 1110554"/>
                <a:gd name="connsiteX21" fmla="*/ 2243934 w 5422802"/>
                <a:gd name="connsiteY21" fmla="*/ 407195 h 1110554"/>
                <a:gd name="connsiteX22" fmla="*/ 2294021 w 5422802"/>
                <a:gd name="connsiteY22" fmla="*/ 441158 h 1110554"/>
                <a:gd name="connsiteX23" fmla="*/ 2366210 w 5422802"/>
                <a:gd name="connsiteY23" fmla="*/ 545432 h 1110554"/>
                <a:gd name="connsiteX24" fmla="*/ 2401554 w 5422802"/>
                <a:gd name="connsiteY24" fmla="*/ 577516 h 1110554"/>
                <a:gd name="connsiteX25" fmla="*/ 2454442 w 5422802"/>
                <a:gd name="connsiteY25" fmla="*/ 625643 h 1110554"/>
                <a:gd name="connsiteX26" fmla="*/ 2486526 w 5422802"/>
                <a:gd name="connsiteY26" fmla="*/ 625643 h 1110554"/>
                <a:gd name="connsiteX27" fmla="*/ 2550695 w 5422802"/>
                <a:gd name="connsiteY27" fmla="*/ 617622 h 1110554"/>
                <a:gd name="connsiteX28" fmla="*/ 2610101 w 5422802"/>
                <a:gd name="connsiteY28" fmla="*/ 616743 h 1110554"/>
                <a:gd name="connsiteX29" fmla="*/ 2662989 w 5422802"/>
                <a:gd name="connsiteY29" fmla="*/ 649706 h 1110554"/>
                <a:gd name="connsiteX30" fmla="*/ 2698333 w 5422802"/>
                <a:gd name="connsiteY30" fmla="*/ 682667 h 1110554"/>
                <a:gd name="connsiteX31" fmla="*/ 2739314 w 5422802"/>
                <a:gd name="connsiteY31" fmla="*/ 690688 h 1110554"/>
                <a:gd name="connsiteX32" fmla="*/ 2785060 w 5422802"/>
                <a:gd name="connsiteY32" fmla="*/ 683545 h 1110554"/>
                <a:gd name="connsiteX33" fmla="*/ 2862399 w 5422802"/>
                <a:gd name="connsiteY33" fmla="*/ 696519 h 1110554"/>
                <a:gd name="connsiteX34" fmla="*/ 2895600 w 5422802"/>
                <a:gd name="connsiteY34" fmla="*/ 721895 h 1110554"/>
                <a:gd name="connsiteX35" fmla="*/ 2919663 w 5422802"/>
                <a:gd name="connsiteY35" fmla="*/ 770022 h 1110554"/>
                <a:gd name="connsiteX36" fmla="*/ 2962149 w 5422802"/>
                <a:gd name="connsiteY36" fmla="*/ 821406 h 1110554"/>
                <a:gd name="connsiteX37" fmla="*/ 3046955 w 5422802"/>
                <a:gd name="connsiteY37" fmla="*/ 797846 h 1110554"/>
                <a:gd name="connsiteX38" fmla="*/ 3116303 w 5422802"/>
                <a:gd name="connsiteY38" fmla="*/ 782179 h 1110554"/>
                <a:gd name="connsiteX39" fmla="*/ 3186112 w 5422802"/>
                <a:gd name="connsiteY39" fmla="*/ 843842 h 1110554"/>
                <a:gd name="connsiteX40" fmla="*/ 3256547 w 5422802"/>
                <a:gd name="connsiteY40" fmla="*/ 930443 h 1110554"/>
                <a:gd name="connsiteX41" fmla="*/ 3282632 w 5422802"/>
                <a:gd name="connsiteY41" fmla="*/ 991794 h 1110554"/>
                <a:gd name="connsiteX42" fmla="*/ 3320716 w 5422802"/>
                <a:gd name="connsiteY42" fmla="*/ 1010653 h 1110554"/>
                <a:gd name="connsiteX43" fmla="*/ 3376863 w 5422802"/>
                <a:gd name="connsiteY43" fmla="*/ 1082843 h 1110554"/>
                <a:gd name="connsiteX44" fmla="*/ 3640925 w 5422802"/>
                <a:gd name="connsiteY44" fmla="*/ 1091197 h 1110554"/>
                <a:gd name="connsiteX45" fmla="*/ 4080889 w 5422802"/>
                <a:gd name="connsiteY45" fmla="*/ 1099051 h 1110554"/>
                <a:gd name="connsiteX46" fmla="*/ 4224988 w 5422802"/>
                <a:gd name="connsiteY46" fmla="*/ 950791 h 1110554"/>
                <a:gd name="connsiteX47" fmla="*/ 4395082 w 5422802"/>
                <a:gd name="connsiteY47" fmla="*/ 832516 h 1110554"/>
                <a:gd name="connsiteX48" fmla="*/ 4627014 w 5422802"/>
                <a:gd name="connsiteY48" fmla="*/ 718620 h 1110554"/>
                <a:gd name="connsiteX49" fmla="*/ 4862944 w 5422802"/>
                <a:gd name="connsiteY49" fmla="*/ 742185 h 1110554"/>
                <a:gd name="connsiteX50" fmla="*/ 4958915 w 5422802"/>
                <a:gd name="connsiteY50" fmla="*/ 832516 h 1110554"/>
                <a:gd name="connsiteX51" fmla="*/ 5106872 w 5422802"/>
                <a:gd name="connsiteY51" fmla="*/ 887499 h 1110554"/>
                <a:gd name="connsiteX52" fmla="*/ 5262826 w 5422802"/>
                <a:gd name="connsiteY52" fmla="*/ 997467 h 1110554"/>
                <a:gd name="connsiteX53" fmla="*/ 5326807 w 5422802"/>
                <a:gd name="connsiteY53" fmla="*/ 1052451 h 1110554"/>
                <a:gd name="connsiteX54" fmla="*/ 5422779 w 5422802"/>
                <a:gd name="connsiteY54" fmla="*/ 1095652 h 1110554"/>
                <a:gd name="connsiteX0" fmla="*/ 0 w 5422815"/>
                <a:gd name="connsiteY0" fmla="*/ 0 h 1110554"/>
                <a:gd name="connsiteX1" fmla="*/ 80210 w 5422815"/>
                <a:gd name="connsiteY1" fmla="*/ 52013 h 1110554"/>
                <a:gd name="connsiteX2" fmla="*/ 116222 w 5422815"/>
                <a:gd name="connsiteY2" fmla="*/ 77036 h 1110554"/>
                <a:gd name="connsiteX3" fmla="*/ 179463 w 5422815"/>
                <a:gd name="connsiteY3" fmla="*/ 94440 h 1110554"/>
                <a:gd name="connsiteX4" fmla="*/ 284623 w 5422815"/>
                <a:gd name="connsiteY4" fmla="*/ 92368 h 1110554"/>
                <a:gd name="connsiteX5" fmla="*/ 344905 w 5422815"/>
                <a:gd name="connsiteY5" fmla="*/ 104274 h 1110554"/>
                <a:gd name="connsiteX6" fmla="*/ 385010 w 5422815"/>
                <a:gd name="connsiteY6" fmla="*/ 128337 h 1110554"/>
                <a:gd name="connsiteX7" fmla="*/ 403685 w 5422815"/>
                <a:gd name="connsiteY7" fmla="*/ 173206 h 1110554"/>
                <a:gd name="connsiteX8" fmla="*/ 510067 w 5422815"/>
                <a:gd name="connsiteY8" fmla="*/ 262248 h 1110554"/>
                <a:gd name="connsiteX9" fmla="*/ 513228 w 5422815"/>
                <a:gd name="connsiteY9" fmla="*/ 381844 h 1110554"/>
                <a:gd name="connsiteX10" fmla="*/ 531223 w 5422815"/>
                <a:gd name="connsiteY10" fmla="*/ 414247 h 1110554"/>
                <a:gd name="connsiteX11" fmla="*/ 646650 w 5422815"/>
                <a:gd name="connsiteY11" fmla="*/ 562212 h 1110554"/>
                <a:gd name="connsiteX12" fmla="*/ 752097 w 5422815"/>
                <a:gd name="connsiteY12" fmla="*/ 713058 h 1110554"/>
                <a:gd name="connsiteX13" fmla="*/ 946484 w 5422815"/>
                <a:gd name="connsiteY13" fmla="*/ 627637 h 1110554"/>
                <a:gd name="connsiteX14" fmla="*/ 1119604 w 5422815"/>
                <a:gd name="connsiteY14" fmla="*/ 567548 h 1110554"/>
                <a:gd name="connsiteX15" fmla="*/ 1491916 w 5422815"/>
                <a:gd name="connsiteY15" fmla="*/ 505327 h 1110554"/>
                <a:gd name="connsiteX16" fmla="*/ 1596189 w 5422815"/>
                <a:gd name="connsiteY16" fmla="*/ 505327 h 1110554"/>
                <a:gd name="connsiteX17" fmla="*/ 1644316 w 5422815"/>
                <a:gd name="connsiteY17" fmla="*/ 505327 h 1110554"/>
                <a:gd name="connsiteX18" fmla="*/ 1779697 w 5422815"/>
                <a:gd name="connsiteY18" fmla="*/ 493863 h 1110554"/>
                <a:gd name="connsiteX19" fmla="*/ 2021376 w 5422815"/>
                <a:gd name="connsiteY19" fmla="*/ 477004 h 1110554"/>
                <a:gd name="connsiteX20" fmla="*/ 2159417 w 5422815"/>
                <a:gd name="connsiteY20" fmla="*/ 427124 h 1110554"/>
                <a:gd name="connsiteX21" fmla="*/ 2243934 w 5422815"/>
                <a:gd name="connsiteY21" fmla="*/ 407195 h 1110554"/>
                <a:gd name="connsiteX22" fmla="*/ 2294021 w 5422815"/>
                <a:gd name="connsiteY22" fmla="*/ 441158 h 1110554"/>
                <a:gd name="connsiteX23" fmla="*/ 2366210 w 5422815"/>
                <a:gd name="connsiteY23" fmla="*/ 545432 h 1110554"/>
                <a:gd name="connsiteX24" fmla="*/ 2401554 w 5422815"/>
                <a:gd name="connsiteY24" fmla="*/ 577516 h 1110554"/>
                <a:gd name="connsiteX25" fmla="*/ 2454442 w 5422815"/>
                <a:gd name="connsiteY25" fmla="*/ 625643 h 1110554"/>
                <a:gd name="connsiteX26" fmla="*/ 2486526 w 5422815"/>
                <a:gd name="connsiteY26" fmla="*/ 625643 h 1110554"/>
                <a:gd name="connsiteX27" fmla="*/ 2550695 w 5422815"/>
                <a:gd name="connsiteY27" fmla="*/ 617622 h 1110554"/>
                <a:gd name="connsiteX28" fmla="*/ 2610101 w 5422815"/>
                <a:gd name="connsiteY28" fmla="*/ 616743 h 1110554"/>
                <a:gd name="connsiteX29" fmla="*/ 2662989 w 5422815"/>
                <a:gd name="connsiteY29" fmla="*/ 649706 h 1110554"/>
                <a:gd name="connsiteX30" fmla="*/ 2698333 w 5422815"/>
                <a:gd name="connsiteY30" fmla="*/ 682667 h 1110554"/>
                <a:gd name="connsiteX31" fmla="*/ 2739314 w 5422815"/>
                <a:gd name="connsiteY31" fmla="*/ 690688 h 1110554"/>
                <a:gd name="connsiteX32" fmla="*/ 2785060 w 5422815"/>
                <a:gd name="connsiteY32" fmla="*/ 683545 h 1110554"/>
                <a:gd name="connsiteX33" fmla="*/ 2862399 w 5422815"/>
                <a:gd name="connsiteY33" fmla="*/ 696519 h 1110554"/>
                <a:gd name="connsiteX34" fmla="*/ 2895600 w 5422815"/>
                <a:gd name="connsiteY34" fmla="*/ 721895 h 1110554"/>
                <a:gd name="connsiteX35" fmla="*/ 2919663 w 5422815"/>
                <a:gd name="connsiteY35" fmla="*/ 770022 h 1110554"/>
                <a:gd name="connsiteX36" fmla="*/ 2962149 w 5422815"/>
                <a:gd name="connsiteY36" fmla="*/ 821406 h 1110554"/>
                <a:gd name="connsiteX37" fmla="*/ 3046955 w 5422815"/>
                <a:gd name="connsiteY37" fmla="*/ 797846 h 1110554"/>
                <a:gd name="connsiteX38" fmla="*/ 3116303 w 5422815"/>
                <a:gd name="connsiteY38" fmla="*/ 782179 h 1110554"/>
                <a:gd name="connsiteX39" fmla="*/ 3186112 w 5422815"/>
                <a:gd name="connsiteY39" fmla="*/ 843842 h 1110554"/>
                <a:gd name="connsiteX40" fmla="*/ 3256547 w 5422815"/>
                <a:gd name="connsiteY40" fmla="*/ 930443 h 1110554"/>
                <a:gd name="connsiteX41" fmla="*/ 3282632 w 5422815"/>
                <a:gd name="connsiteY41" fmla="*/ 991794 h 1110554"/>
                <a:gd name="connsiteX42" fmla="*/ 3320716 w 5422815"/>
                <a:gd name="connsiteY42" fmla="*/ 1010653 h 1110554"/>
                <a:gd name="connsiteX43" fmla="*/ 3376863 w 5422815"/>
                <a:gd name="connsiteY43" fmla="*/ 1082843 h 1110554"/>
                <a:gd name="connsiteX44" fmla="*/ 3640925 w 5422815"/>
                <a:gd name="connsiteY44" fmla="*/ 1091197 h 1110554"/>
                <a:gd name="connsiteX45" fmla="*/ 4080889 w 5422815"/>
                <a:gd name="connsiteY45" fmla="*/ 1099051 h 1110554"/>
                <a:gd name="connsiteX46" fmla="*/ 4224988 w 5422815"/>
                <a:gd name="connsiteY46" fmla="*/ 950791 h 1110554"/>
                <a:gd name="connsiteX47" fmla="*/ 4395082 w 5422815"/>
                <a:gd name="connsiteY47" fmla="*/ 832516 h 1110554"/>
                <a:gd name="connsiteX48" fmla="*/ 4627014 w 5422815"/>
                <a:gd name="connsiteY48" fmla="*/ 718620 h 1110554"/>
                <a:gd name="connsiteX49" fmla="*/ 4862944 w 5422815"/>
                <a:gd name="connsiteY49" fmla="*/ 742185 h 1110554"/>
                <a:gd name="connsiteX50" fmla="*/ 4958915 w 5422815"/>
                <a:gd name="connsiteY50" fmla="*/ 832516 h 1110554"/>
                <a:gd name="connsiteX51" fmla="*/ 5106872 w 5422815"/>
                <a:gd name="connsiteY51" fmla="*/ 887499 h 1110554"/>
                <a:gd name="connsiteX52" fmla="*/ 5262826 w 5422815"/>
                <a:gd name="connsiteY52" fmla="*/ 997467 h 1110554"/>
                <a:gd name="connsiteX53" fmla="*/ 5358798 w 5422815"/>
                <a:gd name="connsiteY53" fmla="*/ 1044596 h 1110554"/>
                <a:gd name="connsiteX54" fmla="*/ 5422779 w 5422815"/>
                <a:gd name="connsiteY54" fmla="*/ 1095652 h 1110554"/>
                <a:gd name="connsiteX0" fmla="*/ 0 w 5422802"/>
                <a:gd name="connsiteY0" fmla="*/ 0 h 1110554"/>
                <a:gd name="connsiteX1" fmla="*/ 80210 w 5422802"/>
                <a:gd name="connsiteY1" fmla="*/ 52013 h 1110554"/>
                <a:gd name="connsiteX2" fmla="*/ 116222 w 5422802"/>
                <a:gd name="connsiteY2" fmla="*/ 77036 h 1110554"/>
                <a:gd name="connsiteX3" fmla="*/ 179463 w 5422802"/>
                <a:gd name="connsiteY3" fmla="*/ 94440 h 1110554"/>
                <a:gd name="connsiteX4" fmla="*/ 284623 w 5422802"/>
                <a:gd name="connsiteY4" fmla="*/ 92368 h 1110554"/>
                <a:gd name="connsiteX5" fmla="*/ 344905 w 5422802"/>
                <a:gd name="connsiteY5" fmla="*/ 104274 h 1110554"/>
                <a:gd name="connsiteX6" fmla="*/ 385010 w 5422802"/>
                <a:gd name="connsiteY6" fmla="*/ 128337 h 1110554"/>
                <a:gd name="connsiteX7" fmla="*/ 403685 w 5422802"/>
                <a:gd name="connsiteY7" fmla="*/ 173206 h 1110554"/>
                <a:gd name="connsiteX8" fmla="*/ 510067 w 5422802"/>
                <a:gd name="connsiteY8" fmla="*/ 262248 h 1110554"/>
                <a:gd name="connsiteX9" fmla="*/ 513228 w 5422802"/>
                <a:gd name="connsiteY9" fmla="*/ 381844 h 1110554"/>
                <a:gd name="connsiteX10" fmla="*/ 531223 w 5422802"/>
                <a:gd name="connsiteY10" fmla="*/ 414247 h 1110554"/>
                <a:gd name="connsiteX11" fmla="*/ 646650 w 5422802"/>
                <a:gd name="connsiteY11" fmla="*/ 562212 h 1110554"/>
                <a:gd name="connsiteX12" fmla="*/ 752097 w 5422802"/>
                <a:gd name="connsiteY12" fmla="*/ 713058 h 1110554"/>
                <a:gd name="connsiteX13" fmla="*/ 946484 w 5422802"/>
                <a:gd name="connsiteY13" fmla="*/ 627637 h 1110554"/>
                <a:gd name="connsiteX14" fmla="*/ 1119604 w 5422802"/>
                <a:gd name="connsiteY14" fmla="*/ 567548 h 1110554"/>
                <a:gd name="connsiteX15" fmla="*/ 1491916 w 5422802"/>
                <a:gd name="connsiteY15" fmla="*/ 505327 h 1110554"/>
                <a:gd name="connsiteX16" fmla="*/ 1596189 w 5422802"/>
                <a:gd name="connsiteY16" fmla="*/ 505327 h 1110554"/>
                <a:gd name="connsiteX17" fmla="*/ 1644316 w 5422802"/>
                <a:gd name="connsiteY17" fmla="*/ 505327 h 1110554"/>
                <a:gd name="connsiteX18" fmla="*/ 1779697 w 5422802"/>
                <a:gd name="connsiteY18" fmla="*/ 493863 h 1110554"/>
                <a:gd name="connsiteX19" fmla="*/ 2021376 w 5422802"/>
                <a:gd name="connsiteY19" fmla="*/ 477004 h 1110554"/>
                <a:gd name="connsiteX20" fmla="*/ 2159417 w 5422802"/>
                <a:gd name="connsiteY20" fmla="*/ 427124 h 1110554"/>
                <a:gd name="connsiteX21" fmla="*/ 2243934 w 5422802"/>
                <a:gd name="connsiteY21" fmla="*/ 407195 h 1110554"/>
                <a:gd name="connsiteX22" fmla="*/ 2294021 w 5422802"/>
                <a:gd name="connsiteY22" fmla="*/ 441158 h 1110554"/>
                <a:gd name="connsiteX23" fmla="*/ 2366210 w 5422802"/>
                <a:gd name="connsiteY23" fmla="*/ 545432 h 1110554"/>
                <a:gd name="connsiteX24" fmla="*/ 2401554 w 5422802"/>
                <a:gd name="connsiteY24" fmla="*/ 577516 h 1110554"/>
                <a:gd name="connsiteX25" fmla="*/ 2454442 w 5422802"/>
                <a:gd name="connsiteY25" fmla="*/ 625643 h 1110554"/>
                <a:gd name="connsiteX26" fmla="*/ 2486526 w 5422802"/>
                <a:gd name="connsiteY26" fmla="*/ 625643 h 1110554"/>
                <a:gd name="connsiteX27" fmla="*/ 2550695 w 5422802"/>
                <a:gd name="connsiteY27" fmla="*/ 617622 h 1110554"/>
                <a:gd name="connsiteX28" fmla="*/ 2610101 w 5422802"/>
                <a:gd name="connsiteY28" fmla="*/ 616743 h 1110554"/>
                <a:gd name="connsiteX29" fmla="*/ 2662989 w 5422802"/>
                <a:gd name="connsiteY29" fmla="*/ 649706 h 1110554"/>
                <a:gd name="connsiteX30" fmla="*/ 2698333 w 5422802"/>
                <a:gd name="connsiteY30" fmla="*/ 682667 h 1110554"/>
                <a:gd name="connsiteX31" fmla="*/ 2739314 w 5422802"/>
                <a:gd name="connsiteY31" fmla="*/ 690688 h 1110554"/>
                <a:gd name="connsiteX32" fmla="*/ 2785060 w 5422802"/>
                <a:gd name="connsiteY32" fmla="*/ 683545 h 1110554"/>
                <a:gd name="connsiteX33" fmla="*/ 2862399 w 5422802"/>
                <a:gd name="connsiteY33" fmla="*/ 696519 h 1110554"/>
                <a:gd name="connsiteX34" fmla="*/ 2895600 w 5422802"/>
                <a:gd name="connsiteY34" fmla="*/ 721895 h 1110554"/>
                <a:gd name="connsiteX35" fmla="*/ 2919663 w 5422802"/>
                <a:gd name="connsiteY35" fmla="*/ 770022 h 1110554"/>
                <a:gd name="connsiteX36" fmla="*/ 2962149 w 5422802"/>
                <a:gd name="connsiteY36" fmla="*/ 821406 h 1110554"/>
                <a:gd name="connsiteX37" fmla="*/ 3046955 w 5422802"/>
                <a:gd name="connsiteY37" fmla="*/ 797846 h 1110554"/>
                <a:gd name="connsiteX38" fmla="*/ 3116303 w 5422802"/>
                <a:gd name="connsiteY38" fmla="*/ 782179 h 1110554"/>
                <a:gd name="connsiteX39" fmla="*/ 3186112 w 5422802"/>
                <a:gd name="connsiteY39" fmla="*/ 843842 h 1110554"/>
                <a:gd name="connsiteX40" fmla="*/ 3256547 w 5422802"/>
                <a:gd name="connsiteY40" fmla="*/ 930443 h 1110554"/>
                <a:gd name="connsiteX41" fmla="*/ 3282632 w 5422802"/>
                <a:gd name="connsiteY41" fmla="*/ 991794 h 1110554"/>
                <a:gd name="connsiteX42" fmla="*/ 3320716 w 5422802"/>
                <a:gd name="connsiteY42" fmla="*/ 1010653 h 1110554"/>
                <a:gd name="connsiteX43" fmla="*/ 3376863 w 5422802"/>
                <a:gd name="connsiteY43" fmla="*/ 1082843 h 1110554"/>
                <a:gd name="connsiteX44" fmla="*/ 3640925 w 5422802"/>
                <a:gd name="connsiteY44" fmla="*/ 1091197 h 1110554"/>
                <a:gd name="connsiteX45" fmla="*/ 4080889 w 5422802"/>
                <a:gd name="connsiteY45" fmla="*/ 1099051 h 1110554"/>
                <a:gd name="connsiteX46" fmla="*/ 4224988 w 5422802"/>
                <a:gd name="connsiteY46" fmla="*/ 950791 h 1110554"/>
                <a:gd name="connsiteX47" fmla="*/ 4395082 w 5422802"/>
                <a:gd name="connsiteY47" fmla="*/ 832516 h 1110554"/>
                <a:gd name="connsiteX48" fmla="*/ 4627014 w 5422802"/>
                <a:gd name="connsiteY48" fmla="*/ 718620 h 1110554"/>
                <a:gd name="connsiteX49" fmla="*/ 4862944 w 5422802"/>
                <a:gd name="connsiteY49" fmla="*/ 742185 h 1110554"/>
                <a:gd name="connsiteX50" fmla="*/ 4958915 w 5422802"/>
                <a:gd name="connsiteY50" fmla="*/ 832516 h 1110554"/>
                <a:gd name="connsiteX51" fmla="*/ 5106872 w 5422802"/>
                <a:gd name="connsiteY51" fmla="*/ 887499 h 1110554"/>
                <a:gd name="connsiteX52" fmla="*/ 5262826 w 5422802"/>
                <a:gd name="connsiteY52" fmla="*/ 997467 h 1110554"/>
                <a:gd name="connsiteX53" fmla="*/ 5326808 w 5422802"/>
                <a:gd name="connsiteY53" fmla="*/ 1056378 h 1110554"/>
                <a:gd name="connsiteX54" fmla="*/ 5422779 w 5422802"/>
                <a:gd name="connsiteY54" fmla="*/ 1095652 h 1110554"/>
                <a:gd name="connsiteX0" fmla="*/ 0 w 5431151"/>
                <a:gd name="connsiteY0" fmla="*/ 0 h 1110554"/>
                <a:gd name="connsiteX1" fmla="*/ 80210 w 5431151"/>
                <a:gd name="connsiteY1" fmla="*/ 52013 h 1110554"/>
                <a:gd name="connsiteX2" fmla="*/ 116222 w 5431151"/>
                <a:gd name="connsiteY2" fmla="*/ 77036 h 1110554"/>
                <a:gd name="connsiteX3" fmla="*/ 179463 w 5431151"/>
                <a:gd name="connsiteY3" fmla="*/ 94440 h 1110554"/>
                <a:gd name="connsiteX4" fmla="*/ 284623 w 5431151"/>
                <a:gd name="connsiteY4" fmla="*/ 92368 h 1110554"/>
                <a:gd name="connsiteX5" fmla="*/ 344905 w 5431151"/>
                <a:gd name="connsiteY5" fmla="*/ 104274 h 1110554"/>
                <a:gd name="connsiteX6" fmla="*/ 385010 w 5431151"/>
                <a:gd name="connsiteY6" fmla="*/ 128337 h 1110554"/>
                <a:gd name="connsiteX7" fmla="*/ 403685 w 5431151"/>
                <a:gd name="connsiteY7" fmla="*/ 173206 h 1110554"/>
                <a:gd name="connsiteX8" fmla="*/ 510067 w 5431151"/>
                <a:gd name="connsiteY8" fmla="*/ 262248 h 1110554"/>
                <a:gd name="connsiteX9" fmla="*/ 513228 w 5431151"/>
                <a:gd name="connsiteY9" fmla="*/ 381844 h 1110554"/>
                <a:gd name="connsiteX10" fmla="*/ 531223 w 5431151"/>
                <a:gd name="connsiteY10" fmla="*/ 414247 h 1110554"/>
                <a:gd name="connsiteX11" fmla="*/ 646650 w 5431151"/>
                <a:gd name="connsiteY11" fmla="*/ 562212 h 1110554"/>
                <a:gd name="connsiteX12" fmla="*/ 752097 w 5431151"/>
                <a:gd name="connsiteY12" fmla="*/ 713058 h 1110554"/>
                <a:gd name="connsiteX13" fmla="*/ 946484 w 5431151"/>
                <a:gd name="connsiteY13" fmla="*/ 627637 h 1110554"/>
                <a:gd name="connsiteX14" fmla="*/ 1119604 w 5431151"/>
                <a:gd name="connsiteY14" fmla="*/ 567548 h 1110554"/>
                <a:gd name="connsiteX15" fmla="*/ 1491916 w 5431151"/>
                <a:gd name="connsiteY15" fmla="*/ 505327 h 1110554"/>
                <a:gd name="connsiteX16" fmla="*/ 1596189 w 5431151"/>
                <a:gd name="connsiteY16" fmla="*/ 505327 h 1110554"/>
                <a:gd name="connsiteX17" fmla="*/ 1644316 w 5431151"/>
                <a:gd name="connsiteY17" fmla="*/ 505327 h 1110554"/>
                <a:gd name="connsiteX18" fmla="*/ 1779697 w 5431151"/>
                <a:gd name="connsiteY18" fmla="*/ 493863 h 1110554"/>
                <a:gd name="connsiteX19" fmla="*/ 2021376 w 5431151"/>
                <a:gd name="connsiteY19" fmla="*/ 477004 h 1110554"/>
                <a:gd name="connsiteX20" fmla="*/ 2159417 w 5431151"/>
                <a:gd name="connsiteY20" fmla="*/ 427124 h 1110554"/>
                <a:gd name="connsiteX21" fmla="*/ 2243934 w 5431151"/>
                <a:gd name="connsiteY21" fmla="*/ 407195 h 1110554"/>
                <a:gd name="connsiteX22" fmla="*/ 2294021 w 5431151"/>
                <a:gd name="connsiteY22" fmla="*/ 441158 h 1110554"/>
                <a:gd name="connsiteX23" fmla="*/ 2366210 w 5431151"/>
                <a:gd name="connsiteY23" fmla="*/ 545432 h 1110554"/>
                <a:gd name="connsiteX24" fmla="*/ 2401554 w 5431151"/>
                <a:gd name="connsiteY24" fmla="*/ 577516 h 1110554"/>
                <a:gd name="connsiteX25" fmla="*/ 2454442 w 5431151"/>
                <a:gd name="connsiteY25" fmla="*/ 625643 h 1110554"/>
                <a:gd name="connsiteX26" fmla="*/ 2486526 w 5431151"/>
                <a:gd name="connsiteY26" fmla="*/ 625643 h 1110554"/>
                <a:gd name="connsiteX27" fmla="*/ 2550695 w 5431151"/>
                <a:gd name="connsiteY27" fmla="*/ 617622 h 1110554"/>
                <a:gd name="connsiteX28" fmla="*/ 2610101 w 5431151"/>
                <a:gd name="connsiteY28" fmla="*/ 616743 h 1110554"/>
                <a:gd name="connsiteX29" fmla="*/ 2662989 w 5431151"/>
                <a:gd name="connsiteY29" fmla="*/ 649706 h 1110554"/>
                <a:gd name="connsiteX30" fmla="*/ 2698333 w 5431151"/>
                <a:gd name="connsiteY30" fmla="*/ 682667 h 1110554"/>
                <a:gd name="connsiteX31" fmla="*/ 2739314 w 5431151"/>
                <a:gd name="connsiteY31" fmla="*/ 690688 h 1110554"/>
                <a:gd name="connsiteX32" fmla="*/ 2785060 w 5431151"/>
                <a:gd name="connsiteY32" fmla="*/ 683545 h 1110554"/>
                <a:gd name="connsiteX33" fmla="*/ 2862399 w 5431151"/>
                <a:gd name="connsiteY33" fmla="*/ 696519 h 1110554"/>
                <a:gd name="connsiteX34" fmla="*/ 2895600 w 5431151"/>
                <a:gd name="connsiteY34" fmla="*/ 721895 h 1110554"/>
                <a:gd name="connsiteX35" fmla="*/ 2919663 w 5431151"/>
                <a:gd name="connsiteY35" fmla="*/ 770022 h 1110554"/>
                <a:gd name="connsiteX36" fmla="*/ 2962149 w 5431151"/>
                <a:gd name="connsiteY36" fmla="*/ 821406 h 1110554"/>
                <a:gd name="connsiteX37" fmla="*/ 3046955 w 5431151"/>
                <a:gd name="connsiteY37" fmla="*/ 797846 h 1110554"/>
                <a:gd name="connsiteX38" fmla="*/ 3116303 w 5431151"/>
                <a:gd name="connsiteY38" fmla="*/ 782179 h 1110554"/>
                <a:gd name="connsiteX39" fmla="*/ 3186112 w 5431151"/>
                <a:gd name="connsiteY39" fmla="*/ 843842 h 1110554"/>
                <a:gd name="connsiteX40" fmla="*/ 3256547 w 5431151"/>
                <a:gd name="connsiteY40" fmla="*/ 930443 h 1110554"/>
                <a:gd name="connsiteX41" fmla="*/ 3282632 w 5431151"/>
                <a:gd name="connsiteY41" fmla="*/ 991794 h 1110554"/>
                <a:gd name="connsiteX42" fmla="*/ 3320716 w 5431151"/>
                <a:gd name="connsiteY42" fmla="*/ 1010653 h 1110554"/>
                <a:gd name="connsiteX43" fmla="*/ 3376863 w 5431151"/>
                <a:gd name="connsiteY43" fmla="*/ 1082843 h 1110554"/>
                <a:gd name="connsiteX44" fmla="*/ 3640925 w 5431151"/>
                <a:gd name="connsiteY44" fmla="*/ 1091197 h 1110554"/>
                <a:gd name="connsiteX45" fmla="*/ 4080889 w 5431151"/>
                <a:gd name="connsiteY45" fmla="*/ 1099051 h 1110554"/>
                <a:gd name="connsiteX46" fmla="*/ 4224988 w 5431151"/>
                <a:gd name="connsiteY46" fmla="*/ 950791 h 1110554"/>
                <a:gd name="connsiteX47" fmla="*/ 4395082 w 5431151"/>
                <a:gd name="connsiteY47" fmla="*/ 832516 h 1110554"/>
                <a:gd name="connsiteX48" fmla="*/ 4627014 w 5431151"/>
                <a:gd name="connsiteY48" fmla="*/ 718620 h 1110554"/>
                <a:gd name="connsiteX49" fmla="*/ 4862944 w 5431151"/>
                <a:gd name="connsiteY49" fmla="*/ 742185 h 1110554"/>
                <a:gd name="connsiteX50" fmla="*/ 4958915 w 5431151"/>
                <a:gd name="connsiteY50" fmla="*/ 832516 h 1110554"/>
                <a:gd name="connsiteX51" fmla="*/ 5106872 w 5431151"/>
                <a:gd name="connsiteY51" fmla="*/ 887499 h 1110554"/>
                <a:gd name="connsiteX52" fmla="*/ 5262826 w 5431151"/>
                <a:gd name="connsiteY52" fmla="*/ 997467 h 1110554"/>
                <a:gd name="connsiteX53" fmla="*/ 5326808 w 5431151"/>
                <a:gd name="connsiteY53" fmla="*/ 1056378 h 1110554"/>
                <a:gd name="connsiteX54" fmla="*/ 5422779 w 5431151"/>
                <a:gd name="connsiteY54" fmla="*/ 1095652 h 1110554"/>
                <a:gd name="connsiteX55" fmla="*/ 5426777 w 5431151"/>
                <a:gd name="connsiteY55" fmla="*/ 1091725 h 1110554"/>
                <a:gd name="connsiteX0" fmla="*/ 0 w 5434774"/>
                <a:gd name="connsiteY0" fmla="*/ 0 h 1110554"/>
                <a:gd name="connsiteX1" fmla="*/ 80210 w 5434774"/>
                <a:gd name="connsiteY1" fmla="*/ 52013 h 1110554"/>
                <a:gd name="connsiteX2" fmla="*/ 116222 w 5434774"/>
                <a:gd name="connsiteY2" fmla="*/ 77036 h 1110554"/>
                <a:gd name="connsiteX3" fmla="*/ 179463 w 5434774"/>
                <a:gd name="connsiteY3" fmla="*/ 94440 h 1110554"/>
                <a:gd name="connsiteX4" fmla="*/ 284623 w 5434774"/>
                <a:gd name="connsiteY4" fmla="*/ 92368 h 1110554"/>
                <a:gd name="connsiteX5" fmla="*/ 344905 w 5434774"/>
                <a:gd name="connsiteY5" fmla="*/ 104274 h 1110554"/>
                <a:gd name="connsiteX6" fmla="*/ 385010 w 5434774"/>
                <a:gd name="connsiteY6" fmla="*/ 128337 h 1110554"/>
                <a:gd name="connsiteX7" fmla="*/ 403685 w 5434774"/>
                <a:gd name="connsiteY7" fmla="*/ 173206 h 1110554"/>
                <a:gd name="connsiteX8" fmla="*/ 510067 w 5434774"/>
                <a:gd name="connsiteY8" fmla="*/ 262248 h 1110554"/>
                <a:gd name="connsiteX9" fmla="*/ 513228 w 5434774"/>
                <a:gd name="connsiteY9" fmla="*/ 381844 h 1110554"/>
                <a:gd name="connsiteX10" fmla="*/ 531223 w 5434774"/>
                <a:gd name="connsiteY10" fmla="*/ 414247 h 1110554"/>
                <a:gd name="connsiteX11" fmla="*/ 646650 w 5434774"/>
                <a:gd name="connsiteY11" fmla="*/ 562212 h 1110554"/>
                <a:gd name="connsiteX12" fmla="*/ 752097 w 5434774"/>
                <a:gd name="connsiteY12" fmla="*/ 713058 h 1110554"/>
                <a:gd name="connsiteX13" fmla="*/ 946484 w 5434774"/>
                <a:gd name="connsiteY13" fmla="*/ 627637 h 1110554"/>
                <a:gd name="connsiteX14" fmla="*/ 1119604 w 5434774"/>
                <a:gd name="connsiteY14" fmla="*/ 567548 h 1110554"/>
                <a:gd name="connsiteX15" fmla="*/ 1491916 w 5434774"/>
                <a:gd name="connsiteY15" fmla="*/ 505327 h 1110554"/>
                <a:gd name="connsiteX16" fmla="*/ 1596189 w 5434774"/>
                <a:gd name="connsiteY16" fmla="*/ 505327 h 1110554"/>
                <a:gd name="connsiteX17" fmla="*/ 1644316 w 5434774"/>
                <a:gd name="connsiteY17" fmla="*/ 505327 h 1110554"/>
                <a:gd name="connsiteX18" fmla="*/ 1779697 w 5434774"/>
                <a:gd name="connsiteY18" fmla="*/ 493863 h 1110554"/>
                <a:gd name="connsiteX19" fmla="*/ 2021376 w 5434774"/>
                <a:gd name="connsiteY19" fmla="*/ 477004 h 1110554"/>
                <a:gd name="connsiteX20" fmla="*/ 2159417 w 5434774"/>
                <a:gd name="connsiteY20" fmla="*/ 427124 h 1110554"/>
                <a:gd name="connsiteX21" fmla="*/ 2243934 w 5434774"/>
                <a:gd name="connsiteY21" fmla="*/ 407195 h 1110554"/>
                <a:gd name="connsiteX22" fmla="*/ 2294021 w 5434774"/>
                <a:gd name="connsiteY22" fmla="*/ 441158 h 1110554"/>
                <a:gd name="connsiteX23" fmla="*/ 2366210 w 5434774"/>
                <a:gd name="connsiteY23" fmla="*/ 545432 h 1110554"/>
                <a:gd name="connsiteX24" fmla="*/ 2401554 w 5434774"/>
                <a:gd name="connsiteY24" fmla="*/ 577516 h 1110554"/>
                <a:gd name="connsiteX25" fmla="*/ 2454442 w 5434774"/>
                <a:gd name="connsiteY25" fmla="*/ 625643 h 1110554"/>
                <a:gd name="connsiteX26" fmla="*/ 2486526 w 5434774"/>
                <a:gd name="connsiteY26" fmla="*/ 625643 h 1110554"/>
                <a:gd name="connsiteX27" fmla="*/ 2550695 w 5434774"/>
                <a:gd name="connsiteY27" fmla="*/ 617622 h 1110554"/>
                <a:gd name="connsiteX28" fmla="*/ 2610101 w 5434774"/>
                <a:gd name="connsiteY28" fmla="*/ 616743 h 1110554"/>
                <a:gd name="connsiteX29" fmla="*/ 2662989 w 5434774"/>
                <a:gd name="connsiteY29" fmla="*/ 649706 h 1110554"/>
                <a:gd name="connsiteX30" fmla="*/ 2698333 w 5434774"/>
                <a:gd name="connsiteY30" fmla="*/ 682667 h 1110554"/>
                <a:gd name="connsiteX31" fmla="*/ 2739314 w 5434774"/>
                <a:gd name="connsiteY31" fmla="*/ 690688 h 1110554"/>
                <a:gd name="connsiteX32" fmla="*/ 2785060 w 5434774"/>
                <a:gd name="connsiteY32" fmla="*/ 683545 h 1110554"/>
                <a:gd name="connsiteX33" fmla="*/ 2862399 w 5434774"/>
                <a:gd name="connsiteY33" fmla="*/ 696519 h 1110554"/>
                <a:gd name="connsiteX34" fmla="*/ 2895600 w 5434774"/>
                <a:gd name="connsiteY34" fmla="*/ 721895 h 1110554"/>
                <a:gd name="connsiteX35" fmla="*/ 2919663 w 5434774"/>
                <a:gd name="connsiteY35" fmla="*/ 770022 h 1110554"/>
                <a:gd name="connsiteX36" fmla="*/ 2962149 w 5434774"/>
                <a:gd name="connsiteY36" fmla="*/ 821406 h 1110554"/>
                <a:gd name="connsiteX37" fmla="*/ 3046955 w 5434774"/>
                <a:gd name="connsiteY37" fmla="*/ 797846 h 1110554"/>
                <a:gd name="connsiteX38" fmla="*/ 3116303 w 5434774"/>
                <a:gd name="connsiteY38" fmla="*/ 782179 h 1110554"/>
                <a:gd name="connsiteX39" fmla="*/ 3186112 w 5434774"/>
                <a:gd name="connsiteY39" fmla="*/ 843842 h 1110554"/>
                <a:gd name="connsiteX40" fmla="*/ 3256547 w 5434774"/>
                <a:gd name="connsiteY40" fmla="*/ 930443 h 1110554"/>
                <a:gd name="connsiteX41" fmla="*/ 3282632 w 5434774"/>
                <a:gd name="connsiteY41" fmla="*/ 991794 h 1110554"/>
                <a:gd name="connsiteX42" fmla="*/ 3320716 w 5434774"/>
                <a:gd name="connsiteY42" fmla="*/ 1010653 h 1110554"/>
                <a:gd name="connsiteX43" fmla="*/ 3376863 w 5434774"/>
                <a:gd name="connsiteY43" fmla="*/ 1082843 h 1110554"/>
                <a:gd name="connsiteX44" fmla="*/ 3640925 w 5434774"/>
                <a:gd name="connsiteY44" fmla="*/ 1091197 h 1110554"/>
                <a:gd name="connsiteX45" fmla="*/ 4080889 w 5434774"/>
                <a:gd name="connsiteY45" fmla="*/ 1099051 h 1110554"/>
                <a:gd name="connsiteX46" fmla="*/ 4224988 w 5434774"/>
                <a:gd name="connsiteY46" fmla="*/ 950791 h 1110554"/>
                <a:gd name="connsiteX47" fmla="*/ 4395082 w 5434774"/>
                <a:gd name="connsiteY47" fmla="*/ 832516 h 1110554"/>
                <a:gd name="connsiteX48" fmla="*/ 4627014 w 5434774"/>
                <a:gd name="connsiteY48" fmla="*/ 718620 h 1110554"/>
                <a:gd name="connsiteX49" fmla="*/ 4862944 w 5434774"/>
                <a:gd name="connsiteY49" fmla="*/ 742185 h 1110554"/>
                <a:gd name="connsiteX50" fmla="*/ 4958915 w 5434774"/>
                <a:gd name="connsiteY50" fmla="*/ 832516 h 1110554"/>
                <a:gd name="connsiteX51" fmla="*/ 5106872 w 5434774"/>
                <a:gd name="connsiteY51" fmla="*/ 887499 h 1110554"/>
                <a:gd name="connsiteX52" fmla="*/ 5262826 w 5434774"/>
                <a:gd name="connsiteY52" fmla="*/ 997467 h 1110554"/>
                <a:gd name="connsiteX53" fmla="*/ 5326808 w 5434774"/>
                <a:gd name="connsiteY53" fmla="*/ 1056378 h 1110554"/>
                <a:gd name="connsiteX54" fmla="*/ 5422779 w 5434774"/>
                <a:gd name="connsiteY54" fmla="*/ 1095652 h 1110554"/>
                <a:gd name="connsiteX55" fmla="*/ 5426777 w 5434774"/>
                <a:gd name="connsiteY55" fmla="*/ 1091725 h 1110554"/>
                <a:gd name="connsiteX56" fmla="*/ 5434774 w 5434774"/>
                <a:gd name="connsiteY56" fmla="*/ 1099580 h 1110554"/>
                <a:gd name="connsiteX0" fmla="*/ 0 w 5450768"/>
                <a:gd name="connsiteY0" fmla="*/ 0 h 1110554"/>
                <a:gd name="connsiteX1" fmla="*/ 80210 w 5450768"/>
                <a:gd name="connsiteY1" fmla="*/ 52013 h 1110554"/>
                <a:gd name="connsiteX2" fmla="*/ 116222 w 5450768"/>
                <a:gd name="connsiteY2" fmla="*/ 77036 h 1110554"/>
                <a:gd name="connsiteX3" fmla="*/ 179463 w 5450768"/>
                <a:gd name="connsiteY3" fmla="*/ 94440 h 1110554"/>
                <a:gd name="connsiteX4" fmla="*/ 284623 w 5450768"/>
                <a:gd name="connsiteY4" fmla="*/ 92368 h 1110554"/>
                <a:gd name="connsiteX5" fmla="*/ 344905 w 5450768"/>
                <a:gd name="connsiteY5" fmla="*/ 104274 h 1110554"/>
                <a:gd name="connsiteX6" fmla="*/ 385010 w 5450768"/>
                <a:gd name="connsiteY6" fmla="*/ 128337 h 1110554"/>
                <a:gd name="connsiteX7" fmla="*/ 403685 w 5450768"/>
                <a:gd name="connsiteY7" fmla="*/ 173206 h 1110554"/>
                <a:gd name="connsiteX8" fmla="*/ 510067 w 5450768"/>
                <a:gd name="connsiteY8" fmla="*/ 262248 h 1110554"/>
                <a:gd name="connsiteX9" fmla="*/ 513228 w 5450768"/>
                <a:gd name="connsiteY9" fmla="*/ 381844 h 1110554"/>
                <a:gd name="connsiteX10" fmla="*/ 531223 w 5450768"/>
                <a:gd name="connsiteY10" fmla="*/ 414247 h 1110554"/>
                <a:gd name="connsiteX11" fmla="*/ 646650 w 5450768"/>
                <a:gd name="connsiteY11" fmla="*/ 562212 h 1110554"/>
                <a:gd name="connsiteX12" fmla="*/ 752097 w 5450768"/>
                <a:gd name="connsiteY12" fmla="*/ 713058 h 1110554"/>
                <a:gd name="connsiteX13" fmla="*/ 946484 w 5450768"/>
                <a:gd name="connsiteY13" fmla="*/ 627637 h 1110554"/>
                <a:gd name="connsiteX14" fmla="*/ 1119604 w 5450768"/>
                <a:gd name="connsiteY14" fmla="*/ 567548 h 1110554"/>
                <a:gd name="connsiteX15" fmla="*/ 1491916 w 5450768"/>
                <a:gd name="connsiteY15" fmla="*/ 505327 h 1110554"/>
                <a:gd name="connsiteX16" fmla="*/ 1596189 w 5450768"/>
                <a:gd name="connsiteY16" fmla="*/ 505327 h 1110554"/>
                <a:gd name="connsiteX17" fmla="*/ 1644316 w 5450768"/>
                <a:gd name="connsiteY17" fmla="*/ 505327 h 1110554"/>
                <a:gd name="connsiteX18" fmla="*/ 1779697 w 5450768"/>
                <a:gd name="connsiteY18" fmla="*/ 493863 h 1110554"/>
                <a:gd name="connsiteX19" fmla="*/ 2021376 w 5450768"/>
                <a:gd name="connsiteY19" fmla="*/ 477004 h 1110554"/>
                <a:gd name="connsiteX20" fmla="*/ 2159417 w 5450768"/>
                <a:gd name="connsiteY20" fmla="*/ 427124 h 1110554"/>
                <a:gd name="connsiteX21" fmla="*/ 2243934 w 5450768"/>
                <a:gd name="connsiteY21" fmla="*/ 407195 h 1110554"/>
                <a:gd name="connsiteX22" fmla="*/ 2294021 w 5450768"/>
                <a:gd name="connsiteY22" fmla="*/ 441158 h 1110554"/>
                <a:gd name="connsiteX23" fmla="*/ 2366210 w 5450768"/>
                <a:gd name="connsiteY23" fmla="*/ 545432 h 1110554"/>
                <a:gd name="connsiteX24" fmla="*/ 2401554 w 5450768"/>
                <a:gd name="connsiteY24" fmla="*/ 577516 h 1110554"/>
                <a:gd name="connsiteX25" fmla="*/ 2454442 w 5450768"/>
                <a:gd name="connsiteY25" fmla="*/ 625643 h 1110554"/>
                <a:gd name="connsiteX26" fmla="*/ 2486526 w 5450768"/>
                <a:gd name="connsiteY26" fmla="*/ 625643 h 1110554"/>
                <a:gd name="connsiteX27" fmla="*/ 2550695 w 5450768"/>
                <a:gd name="connsiteY27" fmla="*/ 617622 h 1110554"/>
                <a:gd name="connsiteX28" fmla="*/ 2610101 w 5450768"/>
                <a:gd name="connsiteY28" fmla="*/ 616743 h 1110554"/>
                <a:gd name="connsiteX29" fmla="*/ 2662989 w 5450768"/>
                <a:gd name="connsiteY29" fmla="*/ 649706 h 1110554"/>
                <a:gd name="connsiteX30" fmla="*/ 2698333 w 5450768"/>
                <a:gd name="connsiteY30" fmla="*/ 682667 h 1110554"/>
                <a:gd name="connsiteX31" fmla="*/ 2739314 w 5450768"/>
                <a:gd name="connsiteY31" fmla="*/ 690688 h 1110554"/>
                <a:gd name="connsiteX32" fmla="*/ 2785060 w 5450768"/>
                <a:gd name="connsiteY32" fmla="*/ 683545 h 1110554"/>
                <a:gd name="connsiteX33" fmla="*/ 2862399 w 5450768"/>
                <a:gd name="connsiteY33" fmla="*/ 696519 h 1110554"/>
                <a:gd name="connsiteX34" fmla="*/ 2895600 w 5450768"/>
                <a:gd name="connsiteY34" fmla="*/ 721895 h 1110554"/>
                <a:gd name="connsiteX35" fmla="*/ 2919663 w 5450768"/>
                <a:gd name="connsiteY35" fmla="*/ 770022 h 1110554"/>
                <a:gd name="connsiteX36" fmla="*/ 2962149 w 5450768"/>
                <a:gd name="connsiteY36" fmla="*/ 821406 h 1110554"/>
                <a:gd name="connsiteX37" fmla="*/ 3046955 w 5450768"/>
                <a:gd name="connsiteY37" fmla="*/ 797846 h 1110554"/>
                <a:gd name="connsiteX38" fmla="*/ 3116303 w 5450768"/>
                <a:gd name="connsiteY38" fmla="*/ 782179 h 1110554"/>
                <a:gd name="connsiteX39" fmla="*/ 3186112 w 5450768"/>
                <a:gd name="connsiteY39" fmla="*/ 843842 h 1110554"/>
                <a:gd name="connsiteX40" fmla="*/ 3256547 w 5450768"/>
                <a:gd name="connsiteY40" fmla="*/ 930443 h 1110554"/>
                <a:gd name="connsiteX41" fmla="*/ 3282632 w 5450768"/>
                <a:gd name="connsiteY41" fmla="*/ 991794 h 1110554"/>
                <a:gd name="connsiteX42" fmla="*/ 3320716 w 5450768"/>
                <a:gd name="connsiteY42" fmla="*/ 1010653 h 1110554"/>
                <a:gd name="connsiteX43" fmla="*/ 3376863 w 5450768"/>
                <a:gd name="connsiteY43" fmla="*/ 1082843 h 1110554"/>
                <a:gd name="connsiteX44" fmla="*/ 3640925 w 5450768"/>
                <a:gd name="connsiteY44" fmla="*/ 1091197 h 1110554"/>
                <a:gd name="connsiteX45" fmla="*/ 4080889 w 5450768"/>
                <a:gd name="connsiteY45" fmla="*/ 1099051 h 1110554"/>
                <a:gd name="connsiteX46" fmla="*/ 4224988 w 5450768"/>
                <a:gd name="connsiteY46" fmla="*/ 950791 h 1110554"/>
                <a:gd name="connsiteX47" fmla="*/ 4395082 w 5450768"/>
                <a:gd name="connsiteY47" fmla="*/ 832516 h 1110554"/>
                <a:gd name="connsiteX48" fmla="*/ 4627014 w 5450768"/>
                <a:gd name="connsiteY48" fmla="*/ 718620 h 1110554"/>
                <a:gd name="connsiteX49" fmla="*/ 4862944 w 5450768"/>
                <a:gd name="connsiteY49" fmla="*/ 742185 h 1110554"/>
                <a:gd name="connsiteX50" fmla="*/ 4958915 w 5450768"/>
                <a:gd name="connsiteY50" fmla="*/ 832516 h 1110554"/>
                <a:gd name="connsiteX51" fmla="*/ 5106872 w 5450768"/>
                <a:gd name="connsiteY51" fmla="*/ 887499 h 1110554"/>
                <a:gd name="connsiteX52" fmla="*/ 5262826 w 5450768"/>
                <a:gd name="connsiteY52" fmla="*/ 997467 h 1110554"/>
                <a:gd name="connsiteX53" fmla="*/ 5326808 w 5450768"/>
                <a:gd name="connsiteY53" fmla="*/ 1056378 h 1110554"/>
                <a:gd name="connsiteX54" fmla="*/ 5422779 w 5450768"/>
                <a:gd name="connsiteY54" fmla="*/ 1095652 h 1110554"/>
                <a:gd name="connsiteX55" fmla="*/ 5426777 w 5450768"/>
                <a:gd name="connsiteY55" fmla="*/ 1091725 h 1110554"/>
                <a:gd name="connsiteX56" fmla="*/ 5434774 w 5450768"/>
                <a:gd name="connsiteY56" fmla="*/ 1099580 h 1110554"/>
                <a:gd name="connsiteX57" fmla="*/ 5450768 w 5450768"/>
                <a:gd name="connsiteY57" fmla="*/ 1103507 h 1110554"/>
                <a:gd name="connsiteX0" fmla="*/ 0 w 5882641"/>
                <a:gd name="connsiteY0" fmla="*/ 0 h 1771167"/>
                <a:gd name="connsiteX1" fmla="*/ 80210 w 5882641"/>
                <a:gd name="connsiteY1" fmla="*/ 52013 h 1771167"/>
                <a:gd name="connsiteX2" fmla="*/ 116222 w 5882641"/>
                <a:gd name="connsiteY2" fmla="*/ 77036 h 1771167"/>
                <a:gd name="connsiteX3" fmla="*/ 179463 w 5882641"/>
                <a:gd name="connsiteY3" fmla="*/ 94440 h 1771167"/>
                <a:gd name="connsiteX4" fmla="*/ 284623 w 5882641"/>
                <a:gd name="connsiteY4" fmla="*/ 92368 h 1771167"/>
                <a:gd name="connsiteX5" fmla="*/ 344905 w 5882641"/>
                <a:gd name="connsiteY5" fmla="*/ 104274 h 1771167"/>
                <a:gd name="connsiteX6" fmla="*/ 385010 w 5882641"/>
                <a:gd name="connsiteY6" fmla="*/ 128337 h 1771167"/>
                <a:gd name="connsiteX7" fmla="*/ 403685 w 5882641"/>
                <a:gd name="connsiteY7" fmla="*/ 173206 h 1771167"/>
                <a:gd name="connsiteX8" fmla="*/ 510067 w 5882641"/>
                <a:gd name="connsiteY8" fmla="*/ 262248 h 1771167"/>
                <a:gd name="connsiteX9" fmla="*/ 513228 w 5882641"/>
                <a:gd name="connsiteY9" fmla="*/ 381844 h 1771167"/>
                <a:gd name="connsiteX10" fmla="*/ 531223 w 5882641"/>
                <a:gd name="connsiteY10" fmla="*/ 414247 h 1771167"/>
                <a:gd name="connsiteX11" fmla="*/ 646650 w 5882641"/>
                <a:gd name="connsiteY11" fmla="*/ 562212 h 1771167"/>
                <a:gd name="connsiteX12" fmla="*/ 752097 w 5882641"/>
                <a:gd name="connsiteY12" fmla="*/ 713058 h 1771167"/>
                <a:gd name="connsiteX13" fmla="*/ 946484 w 5882641"/>
                <a:gd name="connsiteY13" fmla="*/ 627637 h 1771167"/>
                <a:gd name="connsiteX14" fmla="*/ 1119604 w 5882641"/>
                <a:gd name="connsiteY14" fmla="*/ 567548 h 1771167"/>
                <a:gd name="connsiteX15" fmla="*/ 1491916 w 5882641"/>
                <a:gd name="connsiteY15" fmla="*/ 505327 h 1771167"/>
                <a:gd name="connsiteX16" fmla="*/ 1596189 w 5882641"/>
                <a:gd name="connsiteY16" fmla="*/ 505327 h 1771167"/>
                <a:gd name="connsiteX17" fmla="*/ 1644316 w 5882641"/>
                <a:gd name="connsiteY17" fmla="*/ 505327 h 1771167"/>
                <a:gd name="connsiteX18" fmla="*/ 1779697 w 5882641"/>
                <a:gd name="connsiteY18" fmla="*/ 493863 h 1771167"/>
                <a:gd name="connsiteX19" fmla="*/ 2021376 w 5882641"/>
                <a:gd name="connsiteY19" fmla="*/ 477004 h 1771167"/>
                <a:gd name="connsiteX20" fmla="*/ 2159417 w 5882641"/>
                <a:gd name="connsiteY20" fmla="*/ 427124 h 1771167"/>
                <a:gd name="connsiteX21" fmla="*/ 2243934 w 5882641"/>
                <a:gd name="connsiteY21" fmla="*/ 407195 h 1771167"/>
                <a:gd name="connsiteX22" fmla="*/ 2294021 w 5882641"/>
                <a:gd name="connsiteY22" fmla="*/ 441158 h 1771167"/>
                <a:gd name="connsiteX23" fmla="*/ 2366210 w 5882641"/>
                <a:gd name="connsiteY23" fmla="*/ 545432 h 1771167"/>
                <a:gd name="connsiteX24" fmla="*/ 2401554 w 5882641"/>
                <a:gd name="connsiteY24" fmla="*/ 577516 h 1771167"/>
                <a:gd name="connsiteX25" fmla="*/ 2454442 w 5882641"/>
                <a:gd name="connsiteY25" fmla="*/ 625643 h 1771167"/>
                <a:gd name="connsiteX26" fmla="*/ 2486526 w 5882641"/>
                <a:gd name="connsiteY26" fmla="*/ 625643 h 1771167"/>
                <a:gd name="connsiteX27" fmla="*/ 2550695 w 5882641"/>
                <a:gd name="connsiteY27" fmla="*/ 617622 h 1771167"/>
                <a:gd name="connsiteX28" fmla="*/ 2610101 w 5882641"/>
                <a:gd name="connsiteY28" fmla="*/ 616743 h 1771167"/>
                <a:gd name="connsiteX29" fmla="*/ 2662989 w 5882641"/>
                <a:gd name="connsiteY29" fmla="*/ 649706 h 1771167"/>
                <a:gd name="connsiteX30" fmla="*/ 2698333 w 5882641"/>
                <a:gd name="connsiteY30" fmla="*/ 682667 h 1771167"/>
                <a:gd name="connsiteX31" fmla="*/ 2739314 w 5882641"/>
                <a:gd name="connsiteY31" fmla="*/ 690688 h 1771167"/>
                <a:gd name="connsiteX32" fmla="*/ 2785060 w 5882641"/>
                <a:gd name="connsiteY32" fmla="*/ 683545 h 1771167"/>
                <a:gd name="connsiteX33" fmla="*/ 2862399 w 5882641"/>
                <a:gd name="connsiteY33" fmla="*/ 696519 h 1771167"/>
                <a:gd name="connsiteX34" fmla="*/ 2895600 w 5882641"/>
                <a:gd name="connsiteY34" fmla="*/ 721895 h 1771167"/>
                <a:gd name="connsiteX35" fmla="*/ 2919663 w 5882641"/>
                <a:gd name="connsiteY35" fmla="*/ 770022 h 1771167"/>
                <a:gd name="connsiteX36" fmla="*/ 2962149 w 5882641"/>
                <a:gd name="connsiteY36" fmla="*/ 821406 h 1771167"/>
                <a:gd name="connsiteX37" fmla="*/ 3046955 w 5882641"/>
                <a:gd name="connsiteY37" fmla="*/ 797846 h 1771167"/>
                <a:gd name="connsiteX38" fmla="*/ 3116303 w 5882641"/>
                <a:gd name="connsiteY38" fmla="*/ 782179 h 1771167"/>
                <a:gd name="connsiteX39" fmla="*/ 3186112 w 5882641"/>
                <a:gd name="connsiteY39" fmla="*/ 843842 h 1771167"/>
                <a:gd name="connsiteX40" fmla="*/ 3256547 w 5882641"/>
                <a:gd name="connsiteY40" fmla="*/ 930443 h 1771167"/>
                <a:gd name="connsiteX41" fmla="*/ 3282632 w 5882641"/>
                <a:gd name="connsiteY41" fmla="*/ 991794 h 1771167"/>
                <a:gd name="connsiteX42" fmla="*/ 3320716 w 5882641"/>
                <a:gd name="connsiteY42" fmla="*/ 1010653 h 1771167"/>
                <a:gd name="connsiteX43" fmla="*/ 3376863 w 5882641"/>
                <a:gd name="connsiteY43" fmla="*/ 1082843 h 1771167"/>
                <a:gd name="connsiteX44" fmla="*/ 3640925 w 5882641"/>
                <a:gd name="connsiteY44" fmla="*/ 1091197 h 1771167"/>
                <a:gd name="connsiteX45" fmla="*/ 4080889 w 5882641"/>
                <a:gd name="connsiteY45" fmla="*/ 1099051 h 1771167"/>
                <a:gd name="connsiteX46" fmla="*/ 4224988 w 5882641"/>
                <a:gd name="connsiteY46" fmla="*/ 950791 h 1771167"/>
                <a:gd name="connsiteX47" fmla="*/ 4395082 w 5882641"/>
                <a:gd name="connsiteY47" fmla="*/ 832516 h 1771167"/>
                <a:gd name="connsiteX48" fmla="*/ 4627014 w 5882641"/>
                <a:gd name="connsiteY48" fmla="*/ 718620 h 1771167"/>
                <a:gd name="connsiteX49" fmla="*/ 4862944 w 5882641"/>
                <a:gd name="connsiteY49" fmla="*/ 742185 h 1771167"/>
                <a:gd name="connsiteX50" fmla="*/ 4958915 w 5882641"/>
                <a:gd name="connsiteY50" fmla="*/ 832516 h 1771167"/>
                <a:gd name="connsiteX51" fmla="*/ 5106872 w 5882641"/>
                <a:gd name="connsiteY51" fmla="*/ 887499 h 1771167"/>
                <a:gd name="connsiteX52" fmla="*/ 5262826 w 5882641"/>
                <a:gd name="connsiteY52" fmla="*/ 997467 h 1771167"/>
                <a:gd name="connsiteX53" fmla="*/ 5326808 w 5882641"/>
                <a:gd name="connsiteY53" fmla="*/ 1056378 h 1771167"/>
                <a:gd name="connsiteX54" fmla="*/ 5422779 w 5882641"/>
                <a:gd name="connsiteY54" fmla="*/ 1095652 h 1771167"/>
                <a:gd name="connsiteX55" fmla="*/ 5426777 w 5882641"/>
                <a:gd name="connsiteY55" fmla="*/ 1091725 h 1771167"/>
                <a:gd name="connsiteX56" fmla="*/ 5434774 w 5882641"/>
                <a:gd name="connsiteY56" fmla="*/ 1099580 h 1771167"/>
                <a:gd name="connsiteX57" fmla="*/ 5882641 w 5882641"/>
                <a:gd name="connsiteY57" fmla="*/ 1771167 h 1771167"/>
                <a:gd name="connsiteX0" fmla="*/ 0 w 5882641"/>
                <a:gd name="connsiteY0" fmla="*/ 0 h 1771167"/>
                <a:gd name="connsiteX1" fmla="*/ 80210 w 5882641"/>
                <a:gd name="connsiteY1" fmla="*/ 52013 h 1771167"/>
                <a:gd name="connsiteX2" fmla="*/ 116222 w 5882641"/>
                <a:gd name="connsiteY2" fmla="*/ 77036 h 1771167"/>
                <a:gd name="connsiteX3" fmla="*/ 179463 w 5882641"/>
                <a:gd name="connsiteY3" fmla="*/ 94440 h 1771167"/>
                <a:gd name="connsiteX4" fmla="*/ 284623 w 5882641"/>
                <a:gd name="connsiteY4" fmla="*/ 92368 h 1771167"/>
                <a:gd name="connsiteX5" fmla="*/ 344905 w 5882641"/>
                <a:gd name="connsiteY5" fmla="*/ 104274 h 1771167"/>
                <a:gd name="connsiteX6" fmla="*/ 385010 w 5882641"/>
                <a:gd name="connsiteY6" fmla="*/ 128337 h 1771167"/>
                <a:gd name="connsiteX7" fmla="*/ 403685 w 5882641"/>
                <a:gd name="connsiteY7" fmla="*/ 173206 h 1771167"/>
                <a:gd name="connsiteX8" fmla="*/ 510067 w 5882641"/>
                <a:gd name="connsiteY8" fmla="*/ 262248 h 1771167"/>
                <a:gd name="connsiteX9" fmla="*/ 513228 w 5882641"/>
                <a:gd name="connsiteY9" fmla="*/ 381844 h 1771167"/>
                <a:gd name="connsiteX10" fmla="*/ 531223 w 5882641"/>
                <a:gd name="connsiteY10" fmla="*/ 414247 h 1771167"/>
                <a:gd name="connsiteX11" fmla="*/ 646650 w 5882641"/>
                <a:gd name="connsiteY11" fmla="*/ 562212 h 1771167"/>
                <a:gd name="connsiteX12" fmla="*/ 752097 w 5882641"/>
                <a:gd name="connsiteY12" fmla="*/ 713058 h 1771167"/>
                <a:gd name="connsiteX13" fmla="*/ 946484 w 5882641"/>
                <a:gd name="connsiteY13" fmla="*/ 627637 h 1771167"/>
                <a:gd name="connsiteX14" fmla="*/ 1119604 w 5882641"/>
                <a:gd name="connsiteY14" fmla="*/ 567548 h 1771167"/>
                <a:gd name="connsiteX15" fmla="*/ 1491916 w 5882641"/>
                <a:gd name="connsiteY15" fmla="*/ 505327 h 1771167"/>
                <a:gd name="connsiteX16" fmla="*/ 1596189 w 5882641"/>
                <a:gd name="connsiteY16" fmla="*/ 505327 h 1771167"/>
                <a:gd name="connsiteX17" fmla="*/ 1644316 w 5882641"/>
                <a:gd name="connsiteY17" fmla="*/ 505327 h 1771167"/>
                <a:gd name="connsiteX18" fmla="*/ 1779697 w 5882641"/>
                <a:gd name="connsiteY18" fmla="*/ 493863 h 1771167"/>
                <a:gd name="connsiteX19" fmla="*/ 2021376 w 5882641"/>
                <a:gd name="connsiteY19" fmla="*/ 477004 h 1771167"/>
                <a:gd name="connsiteX20" fmla="*/ 2159417 w 5882641"/>
                <a:gd name="connsiteY20" fmla="*/ 427124 h 1771167"/>
                <a:gd name="connsiteX21" fmla="*/ 2243934 w 5882641"/>
                <a:gd name="connsiteY21" fmla="*/ 407195 h 1771167"/>
                <a:gd name="connsiteX22" fmla="*/ 2294021 w 5882641"/>
                <a:gd name="connsiteY22" fmla="*/ 441158 h 1771167"/>
                <a:gd name="connsiteX23" fmla="*/ 2366210 w 5882641"/>
                <a:gd name="connsiteY23" fmla="*/ 545432 h 1771167"/>
                <a:gd name="connsiteX24" fmla="*/ 2401554 w 5882641"/>
                <a:gd name="connsiteY24" fmla="*/ 577516 h 1771167"/>
                <a:gd name="connsiteX25" fmla="*/ 2454442 w 5882641"/>
                <a:gd name="connsiteY25" fmla="*/ 625643 h 1771167"/>
                <a:gd name="connsiteX26" fmla="*/ 2486526 w 5882641"/>
                <a:gd name="connsiteY26" fmla="*/ 625643 h 1771167"/>
                <a:gd name="connsiteX27" fmla="*/ 2550695 w 5882641"/>
                <a:gd name="connsiteY27" fmla="*/ 617622 h 1771167"/>
                <a:gd name="connsiteX28" fmla="*/ 2610101 w 5882641"/>
                <a:gd name="connsiteY28" fmla="*/ 616743 h 1771167"/>
                <a:gd name="connsiteX29" fmla="*/ 2662989 w 5882641"/>
                <a:gd name="connsiteY29" fmla="*/ 649706 h 1771167"/>
                <a:gd name="connsiteX30" fmla="*/ 2698333 w 5882641"/>
                <a:gd name="connsiteY30" fmla="*/ 682667 h 1771167"/>
                <a:gd name="connsiteX31" fmla="*/ 2739314 w 5882641"/>
                <a:gd name="connsiteY31" fmla="*/ 690688 h 1771167"/>
                <a:gd name="connsiteX32" fmla="*/ 2785060 w 5882641"/>
                <a:gd name="connsiteY32" fmla="*/ 683545 h 1771167"/>
                <a:gd name="connsiteX33" fmla="*/ 2862399 w 5882641"/>
                <a:gd name="connsiteY33" fmla="*/ 696519 h 1771167"/>
                <a:gd name="connsiteX34" fmla="*/ 2895600 w 5882641"/>
                <a:gd name="connsiteY34" fmla="*/ 721895 h 1771167"/>
                <a:gd name="connsiteX35" fmla="*/ 2919663 w 5882641"/>
                <a:gd name="connsiteY35" fmla="*/ 770022 h 1771167"/>
                <a:gd name="connsiteX36" fmla="*/ 2962149 w 5882641"/>
                <a:gd name="connsiteY36" fmla="*/ 821406 h 1771167"/>
                <a:gd name="connsiteX37" fmla="*/ 3046955 w 5882641"/>
                <a:gd name="connsiteY37" fmla="*/ 797846 h 1771167"/>
                <a:gd name="connsiteX38" fmla="*/ 3116303 w 5882641"/>
                <a:gd name="connsiteY38" fmla="*/ 782179 h 1771167"/>
                <a:gd name="connsiteX39" fmla="*/ 3186112 w 5882641"/>
                <a:gd name="connsiteY39" fmla="*/ 843842 h 1771167"/>
                <a:gd name="connsiteX40" fmla="*/ 3256547 w 5882641"/>
                <a:gd name="connsiteY40" fmla="*/ 930443 h 1771167"/>
                <a:gd name="connsiteX41" fmla="*/ 3282632 w 5882641"/>
                <a:gd name="connsiteY41" fmla="*/ 991794 h 1771167"/>
                <a:gd name="connsiteX42" fmla="*/ 3320716 w 5882641"/>
                <a:gd name="connsiteY42" fmla="*/ 1010653 h 1771167"/>
                <a:gd name="connsiteX43" fmla="*/ 3376863 w 5882641"/>
                <a:gd name="connsiteY43" fmla="*/ 1082843 h 1771167"/>
                <a:gd name="connsiteX44" fmla="*/ 3640925 w 5882641"/>
                <a:gd name="connsiteY44" fmla="*/ 1091197 h 1771167"/>
                <a:gd name="connsiteX45" fmla="*/ 4080889 w 5882641"/>
                <a:gd name="connsiteY45" fmla="*/ 1099051 h 1771167"/>
                <a:gd name="connsiteX46" fmla="*/ 4224988 w 5882641"/>
                <a:gd name="connsiteY46" fmla="*/ 950791 h 1771167"/>
                <a:gd name="connsiteX47" fmla="*/ 4395082 w 5882641"/>
                <a:gd name="connsiteY47" fmla="*/ 832516 h 1771167"/>
                <a:gd name="connsiteX48" fmla="*/ 4627014 w 5882641"/>
                <a:gd name="connsiteY48" fmla="*/ 718620 h 1771167"/>
                <a:gd name="connsiteX49" fmla="*/ 4862944 w 5882641"/>
                <a:gd name="connsiteY49" fmla="*/ 742185 h 1771167"/>
                <a:gd name="connsiteX50" fmla="*/ 4958915 w 5882641"/>
                <a:gd name="connsiteY50" fmla="*/ 832516 h 1771167"/>
                <a:gd name="connsiteX51" fmla="*/ 5106872 w 5882641"/>
                <a:gd name="connsiteY51" fmla="*/ 887499 h 1771167"/>
                <a:gd name="connsiteX52" fmla="*/ 5262826 w 5882641"/>
                <a:gd name="connsiteY52" fmla="*/ 997467 h 1771167"/>
                <a:gd name="connsiteX53" fmla="*/ 5326808 w 5882641"/>
                <a:gd name="connsiteY53" fmla="*/ 1056378 h 1771167"/>
                <a:gd name="connsiteX54" fmla="*/ 5422779 w 5882641"/>
                <a:gd name="connsiteY54" fmla="*/ 1095652 h 1771167"/>
                <a:gd name="connsiteX55" fmla="*/ 5426777 w 5882641"/>
                <a:gd name="connsiteY55" fmla="*/ 1091725 h 1771167"/>
                <a:gd name="connsiteX56" fmla="*/ 5670705 w 5882641"/>
                <a:gd name="connsiteY56" fmla="*/ 1453047 h 1771167"/>
                <a:gd name="connsiteX57" fmla="*/ 5882641 w 5882641"/>
                <a:gd name="connsiteY57" fmla="*/ 1771167 h 1771167"/>
                <a:gd name="connsiteX0" fmla="*/ 0 w 5882641"/>
                <a:gd name="connsiteY0" fmla="*/ 0 h 1771167"/>
                <a:gd name="connsiteX1" fmla="*/ 80210 w 5882641"/>
                <a:gd name="connsiteY1" fmla="*/ 52013 h 1771167"/>
                <a:gd name="connsiteX2" fmla="*/ 116222 w 5882641"/>
                <a:gd name="connsiteY2" fmla="*/ 77036 h 1771167"/>
                <a:gd name="connsiteX3" fmla="*/ 179463 w 5882641"/>
                <a:gd name="connsiteY3" fmla="*/ 94440 h 1771167"/>
                <a:gd name="connsiteX4" fmla="*/ 284623 w 5882641"/>
                <a:gd name="connsiteY4" fmla="*/ 92368 h 1771167"/>
                <a:gd name="connsiteX5" fmla="*/ 344905 w 5882641"/>
                <a:gd name="connsiteY5" fmla="*/ 104274 h 1771167"/>
                <a:gd name="connsiteX6" fmla="*/ 385010 w 5882641"/>
                <a:gd name="connsiteY6" fmla="*/ 128337 h 1771167"/>
                <a:gd name="connsiteX7" fmla="*/ 403685 w 5882641"/>
                <a:gd name="connsiteY7" fmla="*/ 173206 h 1771167"/>
                <a:gd name="connsiteX8" fmla="*/ 510067 w 5882641"/>
                <a:gd name="connsiteY8" fmla="*/ 262248 h 1771167"/>
                <a:gd name="connsiteX9" fmla="*/ 513228 w 5882641"/>
                <a:gd name="connsiteY9" fmla="*/ 381844 h 1771167"/>
                <a:gd name="connsiteX10" fmla="*/ 531223 w 5882641"/>
                <a:gd name="connsiteY10" fmla="*/ 414247 h 1771167"/>
                <a:gd name="connsiteX11" fmla="*/ 646650 w 5882641"/>
                <a:gd name="connsiteY11" fmla="*/ 562212 h 1771167"/>
                <a:gd name="connsiteX12" fmla="*/ 752097 w 5882641"/>
                <a:gd name="connsiteY12" fmla="*/ 713058 h 1771167"/>
                <a:gd name="connsiteX13" fmla="*/ 946484 w 5882641"/>
                <a:gd name="connsiteY13" fmla="*/ 627637 h 1771167"/>
                <a:gd name="connsiteX14" fmla="*/ 1119604 w 5882641"/>
                <a:gd name="connsiteY14" fmla="*/ 567548 h 1771167"/>
                <a:gd name="connsiteX15" fmla="*/ 1491916 w 5882641"/>
                <a:gd name="connsiteY15" fmla="*/ 505327 h 1771167"/>
                <a:gd name="connsiteX16" fmla="*/ 1596189 w 5882641"/>
                <a:gd name="connsiteY16" fmla="*/ 505327 h 1771167"/>
                <a:gd name="connsiteX17" fmla="*/ 1644316 w 5882641"/>
                <a:gd name="connsiteY17" fmla="*/ 505327 h 1771167"/>
                <a:gd name="connsiteX18" fmla="*/ 1779697 w 5882641"/>
                <a:gd name="connsiteY18" fmla="*/ 493863 h 1771167"/>
                <a:gd name="connsiteX19" fmla="*/ 2021376 w 5882641"/>
                <a:gd name="connsiteY19" fmla="*/ 477004 h 1771167"/>
                <a:gd name="connsiteX20" fmla="*/ 2159417 w 5882641"/>
                <a:gd name="connsiteY20" fmla="*/ 427124 h 1771167"/>
                <a:gd name="connsiteX21" fmla="*/ 2243934 w 5882641"/>
                <a:gd name="connsiteY21" fmla="*/ 407195 h 1771167"/>
                <a:gd name="connsiteX22" fmla="*/ 2294021 w 5882641"/>
                <a:gd name="connsiteY22" fmla="*/ 441158 h 1771167"/>
                <a:gd name="connsiteX23" fmla="*/ 2366210 w 5882641"/>
                <a:gd name="connsiteY23" fmla="*/ 545432 h 1771167"/>
                <a:gd name="connsiteX24" fmla="*/ 2401554 w 5882641"/>
                <a:gd name="connsiteY24" fmla="*/ 577516 h 1771167"/>
                <a:gd name="connsiteX25" fmla="*/ 2454442 w 5882641"/>
                <a:gd name="connsiteY25" fmla="*/ 625643 h 1771167"/>
                <a:gd name="connsiteX26" fmla="*/ 2486526 w 5882641"/>
                <a:gd name="connsiteY26" fmla="*/ 625643 h 1771167"/>
                <a:gd name="connsiteX27" fmla="*/ 2550695 w 5882641"/>
                <a:gd name="connsiteY27" fmla="*/ 617622 h 1771167"/>
                <a:gd name="connsiteX28" fmla="*/ 2610101 w 5882641"/>
                <a:gd name="connsiteY28" fmla="*/ 616743 h 1771167"/>
                <a:gd name="connsiteX29" fmla="*/ 2662989 w 5882641"/>
                <a:gd name="connsiteY29" fmla="*/ 649706 h 1771167"/>
                <a:gd name="connsiteX30" fmla="*/ 2698333 w 5882641"/>
                <a:gd name="connsiteY30" fmla="*/ 682667 h 1771167"/>
                <a:gd name="connsiteX31" fmla="*/ 2739314 w 5882641"/>
                <a:gd name="connsiteY31" fmla="*/ 690688 h 1771167"/>
                <a:gd name="connsiteX32" fmla="*/ 2785060 w 5882641"/>
                <a:gd name="connsiteY32" fmla="*/ 683545 h 1771167"/>
                <a:gd name="connsiteX33" fmla="*/ 2862399 w 5882641"/>
                <a:gd name="connsiteY33" fmla="*/ 696519 h 1771167"/>
                <a:gd name="connsiteX34" fmla="*/ 2895600 w 5882641"/>
                <a:gd name="connsiteY34" fmla="*/ 721895 h 1771167"/>
                <a:gd name="connsiteX35" fmla="*/ 2919663 w 5882641"/>
                <a:gd name="connsiteY35" fmla="*/ 770022 h 1771167"/>
                <a:gd name="connsiteX36" fmla="*/ 2962149 w 5882641"/>
                <a:gd name="connsiteY36" fmla="*/ 821406 h 1771167"/>
                <a:gd name="connsiteX37" fmla="*/ 3046955 w 5882641"/>
                <a:gd name="connsiteY37" fmla="*/ 797846 h 1771167"/>
                <a:gd name="connsiteX38" fmla="*/ 3116303 w 5882641"/>
                <a:gd name="connsiteY38" fmla="*/ 782179 h 1771167"/>
                <a:gd name="connsiteX39" fmla="*/ 3186112 w 5882641"/>
                <a:gd name="connsiteY39" fmla="*/ 843842 h 1771167"/>
                <a:gd name="connsiteX40" fmla="*/ 3256547 w 5882641"/>
                <a:gd name="connsiteY40" fmla="*/ 930443 h 1771167"/>
                <a:gd name="connsiteX41" fmla="*/ 3282632 w 5882641"/>
                <a:gd name="connsiteY41" fmla="*/ 991794 h 1771167"/>
                <a:gd name="connsiteX42" fmla="*/ 3320716 w 5882641"/>
                <a:gd name="connsiteY42" fmla="*/ 1010653 h 1771167"/>
                <a:gd name="connsiteX43" fmla="*/ 3376863 w 5882641"/>
                <a:gd name="connsiteY43" fmla="*/ 1082843 h 1771167"/>
                <a:gd name="connsiteX44" fmla="*/ 3640925 w 5882641"/>
                <a:gd name="connsiteY44" fmla="*/ 1091197 h 1771167"/>
                <a:gd name="connsiteX45" fmla="*/ 4080889 w 5882641"/>
                <a:gd name="connsiteY45" fmla="*/ 1099051 h 1771167"/>
                <a:gd name="connsiteX46" fmla="*/ 4224988 w 5882641"/>
                <a:gd name="connsiteY46" fmla="*/ 950791 h 1771167"/>
                <a:gd name="connsiteX47" fmla="*/ 4395082 w 5882641"/>
                <a:gd name="connsiteY47" fmla="*/ 832516 h 1771167"/>
                <a:gd name="connsiteX48" fmla="*/ 4627014 w 5882641"/>
                <a:gd name="connsiteY48" fmla="*/ 718620 h 1771167"/>
                <a:gd name="connsiteX49" fmla="*/ 4862944 w 5882641"/>
                <a:gd name="connsiteY49" fmla="*/ 742185 h 1771167"/>
                <a:gd name="connsiteX50" fmla="*/ 4958915 w 5882641"/>
                <a:gd name="connsiteY50" fmla="*/ 832516 h 1771167"/>
                <a:gd name="connsiteX51" fmla="*/ 5106872 w 5882641"/>
                <a:gd name="connsiteY51" fmla="*/ 887499 h 1771167"/>
                <a:gd name="connsiteX52" fmla="*/ 5262826 w 5882641"/>
                <a:gd name="connsiteY52" fmla="*/ 997467 h 1771167"/>
                <a:gd name="connsiteX53" fmla="*/ 5326808 w 5882641"/>
                <a:gd name="connsiteY53" fmla="*/ 1056378 h 1771167"/>
                <a:gd name="connsiteX54" fmla="*/ 5422779 w 5882641"/>
                <a:gd name="connsiteY54" fmla="*/ 1095652 h 1771167"/>
                <a:gd name="connsiteX55" fmla="*/ 5450771 w 5882641"/>
                <a:gd name="connsiteY55" fmla="*/ 1252749 h 1771167"/>
                <a:gd name="connsiteX56" fmla="*/ 5670705 w 5882641"/>
                <a:gd name="connsiteY56" fmla="*/ 1453047 h 1771167"/>
                <a:gd name="connsiteX57" fmla="*/ 5882641 w 5882641"/>
                <a:gd name="connsiteY57" fmla="*/ 1771167 h 1771167"/>
                <a:gd name="connsiteX0" fmla="*/ 0 w 5882641"/>
                <a:gd name="connsiteY0" fmla="*/ 0 h 1771167"/>
                <a:gd name="connsiteX1" fmla="*/ 80210 w 5882641"/>
                <a:gd name="connsiteY1" fmla="*/ 52013 h 1771167"/>
                <a:gd name="connsiteX2" fmla="*/ 116222 w 5882641"/>
                <a:gd name="connsiteY2" fmla="*/ 77036 h 1771167"/>
                <a:gd name="connsiteX3" fmla="*/ 179463 w 5882641"/>
                <a:gd name="connsiteY3" fmla="*/ 94440 h 1771167"/>
                <a:gd name="connsiteX4" fmla="*/ 284623 w 5882641"/>
                <a:gd name="connsiteY4" fmla="*/ 92368 h 1771167"/>
                <a:gd name="connsiteX5" fmla="*/ 344905 w 5882641"/>
                <a:gd name="connsiteY5" fmla="*/ 104274 h 1771167"/>
                <a:gd name="connsiteX6" fmla="*/ 385010 w 5882641"/>
                <a:gd name="connsiteY6" fmla="*/ 128337 h 1771167"/>
                <a:gd name="connsiteX7" fmla="*/ 403685 w 5882641"/>
                <a:gd name="connsiteY7" fmla="*/ 173206 h 1771167"/>
                <a:gd name="connsiteX8" fmla="*/ 510067 w 5882641"/>
                <a:gd name="connsiteY8" fmla="*/ 262248 h 1771167"/>
                <a:gd name="connsiteX9" fmla="*/ 513228 w 5882641"/>
                <a:gd name="connsiteY9" fmla="*/ 381844 h 1771167"/>
                <a:gd name="connsiteX10" fmla="*/ 531223 w 5882641"/>
                <a:gd name="connsiteY10" fmla="*/ 414247 h 1771167"/>
                <a:gd name="connsiteX11" fmla="*/ 646650 w 5882641"/>
                <a:gd name="connsiteY11" fmla="*/ 562212 h 1771167"/>
                <a:gd name="connsiteX12" fmla="*/ 752097 w 5882641"/>
                <a:gd name="connsiteY12" fmla="*/ 713058 h 1771167"/>
                <a:gd name="connsiteX13" fmla="*/ 946484 w 5882641"/>
                <a:gd name="connsiteY13" fmla="*/ 627637 h 1771167"/>
                <a:gd name="connsiteX14" fmla="*/ 1119604 w 5882641"/>
                <a:gd name="connsiteY14" fmla="*/ 567548 h 1771167"/>
                <a:gd name="connsiteX15" fmla="*/ 1491916 w 5882641"/>
                <a:gd name="connsiteY15" fmla="*/ 505327 h 1771167"/>
                <a:gd name="connsiteX16" fmla="*/ 1596189 w 5882641"/>
                <a:gd name="connsiteY16" fmla="*/ 505327 h 1771167"/>
                <a:gd name="connsiteX17" fmla="*/ 1644316 w 5882641"/>
                <a:gd name="connsiteY17" fmla="*/ 505327 h 1771167"/>
                <a:gd name="connsiteX18" fmla="*/ 1779697 w 5882641"/>
                <a:gd name="connsiteY18" fmla="*/ 493863 h 1771167"/>
                <a:gd name="connsiteX19" fmla="*/ 2021376 w 5882641"/>
                <a:gd name="connsiteY19" fmla="*/ 477004 h 1771167"/>
                <a:gd name="connsiteX20" fmla="*/ 2159417 w 5882641"/>
                <a:gd name="connsiteY20" fmla="*/ 427124 h 1771167"/>
                <a:gd name="connsiteX21" fmla="*/ 2243934 w 5882641"/>
                <a:gd name="connsiteY21" fmla="*/ 407195 h 1771167"/>
                <a:gd name="connsiteX22" fmla="*/ 2294021 w 5882641"/>
                <a:gd name="connsiteY22" fmla="*/ 441158 h 1771167"/>
                <a:gd name="connsiteX23" fmla="*/ 2366210 w 5882641"/>
                <a:gd name="connsiteY23" fmla="*/ 545432 h 1771167"/>
                <a:gd name="connsiteX24" fmla="*/ 2401554 w 5882641"/>
                <a:gd name="connsiteY24" fmla="*/ 577516 h 1771167"/>
                <a:gd name="connsiteX25" fmla="*/ 2454442 w 5882641"/>
                <a:gd name="connsiteY25" fmla="*/ 625643 h 1771167"/>
                <a:gd name="connsiteX26" fmla="*/ 2486526 w 5882641"/>
                <a:gd name="connsiteY26" fmla="*/ 625643 h 1771167"/>
                <a:gd name="connsiteX27" fmla="*/ 2550695 w 5882641"/>
                <a:gd name="connsiteY27" fmla="*/ 617622 h 1771167"/>
                <a:gd name="connsiteX28" fmla="*/ 2610101 w 5882641"/>
                <a:gd name="connsiteY28" fmla="*/ 616743 h 1771167"/>
                <a:gd name="connsiteX29" fmla="*/ 2662989 w 5882641"/>
                <a:gd name="connsiteY29" fmla="*/ 649706 h 1771167"/>
                <a:gd name="connsiteX30" fmla="*/ 2698333 w 5882641"/>
                <a:gd name="connsiteY30" fmla="*/ 682667 h 1771167"/>
                <a:gd name="connsiteX31" fmla="*/ 2739314 w 5882641"/>
                <a:gd name="connsiteY31" fmla="*/ 690688 h 1771167"/>
                <a:gd name="connsiteX32" fmla="*/ 2785060 w 5882641"/>
                <a:gd name="connsiteY32" fmla="*/ 683545 h 1771167"/>
                <a:gd name="connsiteX33" fmla="*/ 2862399 w 5882641"/>
                <a:gd name="connsiteY33" fmla="*/ 696519 h 1771167"/>
                <a:gd name="connsiteX34" fmla="*/ 2895600 w 5882641"/>
                <a:gd name="connsiteY34" fmla="*/ 721895 h 1771167"/>
                <a:gd name="connsiteX35" fmla="*/ 2919663 w 5882641"/>
                <a:gd name="connsiteY35" fmla="*/ 770022 h 1771167"/>
                <a:gd name="connsiteX36" fmla="*/ 2962149 w 5882641"/>
                <a:gd name="connsiteY36" fmla="*/ 821406 h 1771167"/>
                <a:gd name="connsiteX37" fmla="*/ 3046955 w 5882641"/>
                <a:gd name="connsiteY37" fmla="*/ 797846 h 1771167"/>
                <a:gd name="connsiteX38" fmla="*/ 3116303 w 5882641"/>
                <a:gd name="connsiteY38" fmla="*/ 782179 h 1771167"/>
                <a:gd name="connsiteX39" fmla="*/ 3186112 w 5882641"/>
                <a:gd name="connsiteY39" fmla="*/ 843842 h 1771167"/>
                <a:gd name="connsiteX40" fmla="*/ 3256547 w 5882641"/>
                <a:gd name="connsiteY40" fmla="*/ 930443 h 1771167"/>
                <a:gd name="connsiteX41" fmla="*/ 3282632 w 5882641"/>
                <a:gd name="connsiteY41" fmla="*/ 991794 h 1771167"/>
                <a:gd name="connsiteX42" fmla="*/ 3320716 w 5882641"/>
                <a:gd name="connsiteY42" fmla="*/ 1010653 h 1771167"/>
                <a:gd name="connsiteX43" fmla="*/ 3376863 w 5882641"/>
                <a:gd name="connsiteY43" fmla="*/ 1082843 h 1771167"/>
                <a:gd name="connsiteX44" fmla="*/ 3640925 w 5882641"/>
                <a:gd name="connsiteY44" fmla="*/ 1091197 h 1771167"/>
                <a:gd name="connsiteX45" fmla="*/ 4080889 w 5882641"/>
                <a:gd name="connsiteY45" fmla="*/ 1099051 h 1771167"/>
                <a:gd name="connsiteX46" fmla="*/ 4224988 w 5882641"/>
                <a:gd name="connsiteY46" fmla="*/ 950791 h 1771167"/>
                <a:gd name="connsiteX47" fmla="*/ 4395082 w 5882641"/>
                <a:gd name="connsiteY47" fmla="*/ 832516 h 1771167"/>
                <a:gd name="connsiteX48" fmla="*/ 4627014 w 5882641"/>
                <a:gd name="connsiteY48" fmla="*/ 718620 h 1771167"/>
                <a:gd name="connsiteX49" fmla="*/ 4862944 w 5882641"/>
                <a:gd name="connsiteY49" fmla="*/ 742185 h 1771167"/>
                <a:gd name="connsiteX50" fmla="*/ 4958915 w 5882641"/>
                <a:gd name="connsiteY50" fmla="*/ 832516 h 1771167"/>
                <a:gd name="connsiteX51" fmla="*/ 5106872 w 5882641"/>
                <a:gd name="connsiteY51" fmla="*/ 887499 h 1771167"/>
                <a:gd name="connsiteX52" fmla="*/ 5262826 w 5882641"/>
                <a:gd name="connsiteY52" fmla="*/ 997467 h 1771167"/>
                <a:gd name="connsiteX53" fmla="*/ 5326808 w 5882641"/>
                <a:gd name="connsiteY53" fmla="*/ 1056378 h 1771167"/>
                <a:gd name="connsiteX54" fmla="*/ 5422779 w 5882641"/>
                <a:gd name="connsiteY54" fmla="*/ 1095652 h 1771167"/>
                <a:gd name="connsiteX55" fmla="*/ 5450771 w 5882641"/>
                <a:gd name="connsiteY55" fmla="*/ 1252749 h 1771167"/>
                <a:gd name="connsiteX56" fmla="*/ 5702695 w 5882641"/>
                <a:gd name="connsiteY56" fmla="*/ 1460902 h 1771167"/>
                <a:gd name="connsiteX57" fmla="*/ 5882641 w 5882641"/>
                <a:gd name="connsiteY57" fmla="*/ 1771167 h 1771167"/>
                <a:gd name="connsiteX0" fmla="*/ 0 w 5882641"/>
                <a:gd name="connsiteY0" fmla="*/ 0 h 1771167"/>
                <a:gd name="connsiteX1" fmla="*/ 80210 w 5882641"/>
                <a:gd name="connsiteY1" fmla="*/ 52013 h 1771167"/>
                <a:gd name="connsiteX2" fmla="*/ 116222 w 5882641"/>
                <a:gd name="connsiteY2" fmla="*/ 77036 h 1771167"/>
                <a:gd name="connsiteX3" fmla="*/ 179463 w 5882641"/>
                <a:gd name="connsiteY3" fmla="*/ 94440 h 1771167"/>
                <a:gd name="connsiteX4" fmla="*/ 284623 w 5882641"/>
                <a:gd name="connsiteY4" fmla="*/ 92368 h 1771167"/>
                <a:gd name="connsiteX5" fmla="*/ 344905 w 5882641"/>
                <a:gd name="connsiteY5" fmla="*/ 104274 h 1771167"/>
                <a:gd name="connsiteX6" fmla="*/ 385010 w 5882641"/>
                <a:gd name="connsiteY6" fmla="*/ 128337 h 1771167"/>
                <a:gd name="connsiteX7" fmla="*/ 403685 w 5882641"/>
                <a:gd name="connsiteY7" fmla="*/ 173206 h 1771167"/>
                <a:gd name="connsiteX8" fmla="*/ 510067 w 5882641"/>
                <a:gd name="connsiteY8" fmla="*/ 262248 h 1771167"/>
                <a:gd name="connsiteX9" fmla="*/ 513228 w 5882641"/>
                <a:gd name="connsiteY9" fmla="*/ 381844 h 1771167"/>
                <a:gd name="connsiteX10" fmla="*/ 531223 w 5882641"/>
                <a:gd name="connsiteY10" fmla="*/ 414247 h 1771167"/>
                <a:gd name="connsiteX11" fmla="*/ 646650 w 5882641"/>
                <a:gd name="connsiteY11" fmla="*/ 562212 h 1771167"/>
                <a:gd name="connsiteX12" fmla="*/ 752097 w 5882641"/>
                <a:gd name="connsiteY12" fmla="*/ 713058 h 1771167"/>
                <a:gd name="connsiteX13" fmla="*/ 946484 w 5882641"/>
                <a:gd name="connsiteY13" fmla="*/ 627637 h 1771167"/>
                <a:gd name="connsiteX14" fmla="*/ 1119604 w 5882641"/>
                <a:gd name="connsiteY14" fmla="*/ 567548 h 1771167"/>
                <a:gd name="connsiteX15" fmla="*/ 1491916 w 5882641"/>
                <a:gd name="connsiteY15" fmla="*/ 505327 h 1771167"/>
                <a:gd name="connsiteX16" fmla="*/ 1596189 w 5882641"/>
                <a:gd name="connsiteY16" fmla="*/ 505327 h 1771167"/>
                <a:gd name="connsiteX17" fmla="*/ 1644316 w 5882641"/>
                <a:gd name="connsiteY17" fmla="*/ 505327 h 1771167"/>
                <a:gd name="connsiteX18" fmla="*/ 1779697 w 5882641"/>
                <a:gd name="connsiteY18" fmla="*/ 493863 h 1771167"/>
                <a:gd name="connsiteX19" fmla="*/ 2021376 w 5882641"/>
                <a:gd name="connsiteY19" fmla="*/ 477004 h 1771167"/>
                <a:gd name="connsiteX20" fmla="*/ 2159417 w 5882641"/>
                <a:gd name="connsiteY20" fmla="*/ 427124 h 1771167"/>
                <a:gd name="connsiteX21" fmla="*/ 2243934 w 5882641"/>
                <a:gd name="connsiteY21" fmla="*/ 407195 h 1771167"/>
                <a:gd name="connsiteX22" fmla="*/ 2294021 w 5882641"/>
                <a:gd name="connsiteY22" fmla="*/ 441158 h 1771167"/>
                <a:gd name="connsiteX23" fmla="*/ 2366210 w 5882641"/>
                <a:gd name="connsiteY23" fmla="*/ 545432 h 1771167"/>
                <a:gd name="connsiteX24" fmla="*/ 2401554 w 5882641"/>
                <a:gd name="connsiteY24" fmla="*/ 577516 h 1771167"/>
                <a:gd name="connsiteX25" fmla="*/ 2454442 w 5882641"/>
                <a:gd name="connsiteY25" fmla="*/ 625643 h 1771167"/>
                <a:gd name="connsiteX26" fmla="*/ 2486526 w 5882641"/>
                <a:gd name="connsiteY26" fmla="*/ 625643 h 1771167"/>
                <a:gd name="connsiteX27" fmla="*/ 2550695 w 5882641"/>
                <a:gd name="connsiteY27" fmla="*/ 617622 h 1771167"/>
                <a:gd name="connsiteX28" fmla="*/ 2610101 w 5882641"/>
                <a:gd name="connsiteY28" fmla="*/ 616743 h 1771167"/>
                <a:gd name="connsiteX29" fmla="*/ 2662989 w 5882641"/>
                <a:gd name="connsiteY29" fmla="*/ 649706 h 1771167"/>
                <a:gd name="connsiteX30" fmla="*/ 2698333 w 5882641"/>
                <a:gd name="connsiteY30" fmla="*/ 682667 h 1771167"/>
                <a:gd name="connsiteX31" fmla="*/ 2739314 w 5882641"/>
                <a:gd name="connsiteY31" fmla="*/ 690688 h 1771167"/>
                <a:gd name="connsiteX32" fmla="*/ 2785060 w 5882641"/>
                <a:gd name="connsiteY32" fmla="*/ 683545 h 1771167"/>
                <a:gd name="connsiteX33" fmla="*/ 2862399 w 5882641"/>
                <a:gd name="connsiteY33" fmla="*/ 696519 h 1771167"/>
                <a:gd name="connsiteX34" fmla="*/ 2895600 w 5882641"/>
                <a:gd name="connsiteY34" fmla="*/ 721895 h 1771167"/>
                <a:gd name="connsiteX35" fmla="*/ 2919663 w 5882641"/>
                <a:gd name="connsiteY35" fmla="*/ 770022 h 1771167"/>
                <a:gd name="connsiteX36" fmla="*/ 2962149 w 5882641"/>
                <a:gd name="connsiteY36" fmla="*/ 821406 h 1771167"/>
                <a:gd name="connsiteX37" fmla="*/ 3046955 w 5882641"/>
                <a:gd name="connsiteY37" fmla="*/ 797846 h 1771167"/>
                <a:gd name="connsiteX38" fmla="*/ 3116303 w 5882641"/>
                <a:gd name="connsiteY38" fmla="*/ 782179 h 1771167"/>
                <a:gd name="connsiteX39" fmla="*/ 3186112 w 5882641"/>
                <a:gd name="connsiteY39" fmla="*/ 843842 h 1771167"/>
                <a:gd name="connsiteX40" fmla="*/ 3256547 w 5882641"/>
                <a:gd name="connsiteY40" fmla="*/ 930443 h 1771167"/>
                <a:gd name="connsiteX41" fmla="*/ 3282632 w 5882641"/>
                <a:gd name="connsiteY41" fmla="*/ 991794 h 1771167"/>
                <a:gd name="connsiteX42" fmla="*/ 3320716 w 5882641"/>
                <a:gd name="connsiteY42" fmla="*/ 1010653 h 1771167"/>
                <a:gd name="connsiteX43" fmla="*/ 3376863 w 5882641"/>
                <a:gd name="connsiteY43" fmla="*/ 1082843 h 1771167"/>
                <a:gd name="connsiteX44" fmla="*/ 3640925 w 5882641"/>
                <a:gd name="connsiteY44" fmla="*/ 1091197 h 1771167"/>
                <a:gd name="connsiteX45" fmla="*/ 4080889 w 5882641"/>
                <a:gd name="connsiteY45" fmla="*/ 1099051 h 1771167"/>
                <a:gd name="connsiteX46" fmla="*/ 4224988 w 5882641"/>
                <a:gd name="connsiteY46" fmla="*/ 950791 h 1771167"/>
                <a:gd name="connsiteX47" fmla="*/ 4395082 w 5882641"/>
                <a:gd name="connsiteY47" fmla="*/ 832516 h 1771167"/>
                <a:gd name="connsiteX48" fmla="*/ 4627014 w 5882641"/>
                <a:gd name="connsiteY48" fmla="*/ 718620 h 1771167"/>
                <a:gd name="connsiteX49" fmla="*/ 4862944 w 5882641"/>
                <a:gd name="connsiteY49" fmla="*/ 742185 h 1771167"/>
                <a:gd name="connsiteX50" fmla="*/ 4958915 w 5882641"/>
                <a:gd name="connsiteY50" fmla="*/ 832516 h 1771167"/>
                <a:gd name="connsiteX51" fmla="*/ 5106872 w 5882641"/>
                <a:gd name="connsiteY51" fmla="*/ 887499 h 1771167"/>
                <a:gd name="connsiteX52" fmla="*/ 5262826 w 5882641"/>
                <a:gd name="connsiteY52" fmla="*/ 997467 h 1771167"/>
                <a:gd name="connsiteX53" fmla="*/ 5326808 w 5882641"/>
                <a:gd name="connsiteY53" fmla="*/ 1056378 h 1771167"/>
                <a:gd name="connsiteX54" fmla="*/ 5422779 w 5882641"/>
                <a:gd name="connsiteY54" fmla="*/ 1095652 h 1771167"/>
                <a:gd name="connsiteX55" fmla="*/ 5450771 w 5882641"/>
                <a:gd name="connsiteY55" fmla="*/ 1252749 h 1771167"/>
                <a:gd name="connsiteX56" fmla="*/ 5702695 w 5882641"/>
                <a:gd name="connsiteY56" fmla="*/ 1460902 h 1771167"/>
                <a:gd name="connsiteX57" fmla="*/ 5806663 w 5882641"/>
                <a:gd name="connsiteY57" fmla="*/ 1621924 h 1771167"/>
                <a:gd name="connsiteX58" fmla="*/ 5882641 w 5882641"/>
                <a:gd name="connsiteY58" fmla="*/ 1771167 h 1771167"/>
                <a:gd name="connsiteX0" fmla="*/ 0 w 5854649"/>
                <a:gd name="connsiteY0" fmla="*/ 0 h 1720111"/>
                <a:gd name="connsiteX1" fmla="*/ 80210 w 5854649"/>
                <a:gd name="connsiteY1" fmla="*/ 52013 h 1720111"/>
                <a:gd name="connsiteX2" fmla="*/ 116222 w 5854649"/>
                <a:gd name="connsiteY2" fmla="*/ 77036 h 1720111"/>
                <a:gd name="connsiteX3" fmla="*/ 179463 w 5854649"/>
                <a:gd name="connsiteY3" fmla="*/ 94440 h 1720111"/>
                <a:gd name="connsiteX4" fmla="*/ 284623 w 5854649"/>
                <a:gd name="connsiteY4" fmla="*/ 92368 h 1720111"/>
                <a:gd name="connsiteX5" fmla="*/ 344905 w 5854649"/>
                <a:gd name="connsiteY5" fmla="*/ 104274 h 1720111"/>
                <a:gd name="connsiteX6" fmla="*/ 385010 w 5854649"/>
                <a:gd name="connsiteY6" fmla="*/ 128337 h 1720111"/>
                <a:gd name="connsiteX7" fmla="*/ 403685 w 5854649"/>
                <a:gd name="connsiteY7" fmla="*/ 173206 h 1720111"/>
                <a:gd name="connsiteX8" fmla="*/ 510067 w 5854649"/>
                <a:gd name="connsiteY8" fmla="*/ 262248 h 1720111"/>
                <a:gd name="connsiteX9" fmla="*/ 513228 w 5854649"/>
                <a:gd name="connsiteY9" fmla="*/ 381844 h 1720111"/>
                <a:gd name="connsiteX10" fmla="*/ 531223 w 5854649"/>
                <a:gd name="connsiteY10" fmla="*/ 414247 h 1720111"/>
                <a:gd name="connsiteX11" fmla="*/ 646650 w 5854649"/>
                <a:gd name="connsiteY11" fmla="*/ 562212 h 1720111"/>
                <a:gd name="connsiteX12" fmla="*/ 752097 w 5854649"/>
                <a:gd name="connsiteY12" fmla="*/ 713058 h 1720111"/>
                <a:gd name="connsiteX13" fmla="*/ 946484 w 5854649"/>
                <a:gd name="connsiteY13" fmla="*/ 627637 h 1720111"/>
                <a:gd name="connsiteX14" fmla="*/ 1119604 w 5854649"/>
                <a:gd name="connsiteY14" fmla="*/ 567548 h 1720111"/>
                <a:gd name="connsiteX15" fmla="*/ 1491916 w 5854649"/>
                <a:gd name="connsiteY15" fmla="*/ 505327 h 1720111"/>
                <a:gd name="connsiteX16" fmla="*/ 1596189 w 5854649"/>
                <a:gd name="connsiteY16" fmla="*/ 505327 h 1720111"/>
                <a:gd name="connsiteX17" fmla="*/ 1644316 w 5854649"/>
                <a:gd name="connsiteY17" fmla="*/ 505327 h 1720111"/>
                <a:gd name="connsiteX18" fmla="*/ 1779697 w 5854649"/>
                <a:gd name="connsiteY18" fmla="*/ 493863 h 1720111"/>
                <a:gd name="connsiteX19" fmla="*/ 2021376 w 5854649"/>
                <a:gd name="connsiteY19" fmla="*/ 477004 h 1720111"/>
                <a:gd name="connsiteX20" fmla="*/ 2159417 w 5854649"/>
                <a:gd name="connsiteY20" fmla="*/ 427124 h 1720111"/>
                <a:gd name="connsiteX21" fmla="*/ 2243934 w 5854649"/>
                <a:gd name="connsiteY21" fmla="*/ 407195 h 1720111"/>
                <a:gd name="connsiteX22" fmla="*/ 2294021 w 5854649"/>
                <a:gd name="connsiteY22" fmla="*/ 441158 h 1720111"/>
                <a:gd name="connsiteX23" fmla="*/ 2366210 w 5854649"/>
                <a:gd name="connsiteY23" fmla="*/ 545432 h 1720111"/>
                <a:gd name="connsiteX24" fmla="*/ 2401554 w 5854649"/>
                <a:gd name="connsiteY24" fmla="*/ 577516 h 1720111"/>
                <a:gd name="connsiteX25" fmla="*/ 2454442 w 5854649"/>
                <a:gd name="connsiteY25" fmla="*/ 625643 h 1720111"/>
                <a:gd name="connsiteX26" fmla="*/ 2486526 w 5854649"/>
                <a:gd name="connsiteY26" fmla="*/ 625643 h 1720111"/>
                <a:gd name="connsiteX27" fmla="*/ 2550695 w 5854649"/>
                <a:gd name="connsiteY27" fmla="*/ 617622 h 1720111"/>
                <a:gd name="connsiteX28" fmla="*/ 2610101 w 5854649"/>
                <a:gd name="connsiteY28" fmla="*/ 616743 h 1720111"/>
                <a:gd name="connsiteX29" fmla="*/ 2662989 w 5854649"/>
                <a:gd name="connsiteY29" fmla="*/ 649706 h 1720111"/>
                <a:gd name="connsiteX30" fmla="*/ 2698333 w 5854649"/>
                <a:gd name="connsiteY30" fmla="*/ 682667 h 1720111"/>
                <a:gd name="connsiteX31" fmla="*/ 2739314 w 5854649"/>
                <a:gd name="connsiteY31" fmla="*/ 690688 h 1720111"/>
                <a:gd name="connsiteX32" fmla="*/ 2785060 w 5854649"/>
                <a:gd name="connsiteY32" fmla="*/ 683545 h 1720111"/>
                <a:gd name="connsiteX33" fmla="*/ 2862399 w 5854649"/>
                <a:gd name="connsiteY33" fmla="*/ 696519 h 1720111"/>
                <a:gd name="connsiteX34" fmla="*/ 2895600 w 5854649"/>
                <a:gd name="connsiteY34" fmla="*/ 721895 h 1720111"/>
                <a:gd name="connsiteX35" fmla="*/ 2919663 w 5854649"/>
                <a:gd name="connsiteY35" fmla="*/ 770022 h 1720111"/>
                <a:gd name="connsiteX36" fmla="*/ 2962149 w 5854649"/>
                <a:gd name="connsiteY36" fmla="*/ 821406 h 1720111"/>
                <a:gd name="connsiteX37" fmla="*/ 3046955 w 5854649"/>
                <a:gd name="connsiteY37" fmla="*/ 797846 h 1720111"/>
                <a:gd name="connsiteX38" fmla="*/ 3116303 w 5854649"/>
                <a:gd name="connsiteY38" fmla="*/ 782179 h 1720111"/>
                <a:gd name="connsiteX39" fmla="*/ 3186112 w 5854649"/>
                <a:gd name="connsiteY39" fmla="*/ 843842 h 1720111"/>
                <a:gd name="connsiteX40" fmla="*/ 3256547 w 5854649"/>
                <a:gd name="connsiteY40" fmla="*/ 930443 h 1720111"/>
                <a:gd name="connsiteX41" fmla="*/ 3282632 w 5854649"/>
                <a:gd name="connsiteY41" fmla="*/ 991794 h 1720111"/>
                <a:gd name="connsiteX42" fmla="*/ 3320716 w 5854649"/>
                <a:gd name="connsiteY42" fmla="*/ 1010653 h 1720111"/>
                <a:gd name="connsiteX43" fmla="*/ 3376863 w 5854649"/>
                <a:gd name="connsiteY43" fmla="*/ 1082843 h 1720111"/>
                <a:gd name="connsiteX44" fmla="*/ 3640925 w 5854649"/>
                <a:gd name="connsiteY44" fmla="*/ 1091197 h 1720111"/>
                <a:gd name="connsiteX45" fmla="*/ 4080889 w 5854649"/>
                <a:gd name="connsiteY45" fmla="*/ 1099051 h 1720111"/>
                <a:gd name="connsiteX46" fmla="*/ 4224988 w 5854649"/>
                <a:gd name="connsiteY46" fmla="*/ 950791 h 1720111"/>
                <a:gd name="connsiteX47" fmla="*/ 4395082 w 5854649"/>
                <a:gd name="connsiteY47" fmla="*/ 832516 h 1720111"/>
                <a:gd name="connsiteX48" fmla="*/ 4627014 w 5854649"/>
                <a:gd name="connsiteY48" fmla="*/ 718620 h 1720111"/>
                <a:gd name="connsiteX49" fmla="*/ 4862944 w 5854649"/>
                <a:gd name="connsiteY49" fmla="*/ 742185 h 1720111"/>
                <a:gd name="connsiteX50" fmla="*/ 4958915 w 5854649"/>
                <a:gd name="connsiteY50" fmla="*/ 832516 h 1720111"/>
                <a:gd name="connsiteX51" fmla="*/ 5106872 w 5854649"/>
                <a:gd name="connsiteY51" fmla="*/ 887499 h 1720111"/>
                <a:gd name="connsiteX52" fmla="*/ 5262826 w 5854649"/>
                <a:gd name="connsiteY52" fmla="*/ 997467 h 1720111"/>
                <a:gd name="connsiteX53" fmla="*/ 5326808 w 5854649"/>
                <a:gd name="connsiteY53" fmla="*/ 1056378 h 1720111"/>
                <a:gd name="connsiteX54" fmla="*/ 5422779 w 5854649"/>
                <a:gd name="connsiteY54" fmla="*/ 1095652 h 1720111"/>
                <a:gd name="connsiteX55" fmla="*/ 5450771 w 5854649"/>
                <a:gd name="connsiteY55" fmla="*/ 1252749 h 1720111"/>
                <a:gd name="connsiteX56" fmla="*/ 5702695 w 5854649"/>
                <a:gd name="connsiteY56" fmla="*/ 1460902 h 1720111"/>
                <a:gd name="connsiteX57" fmla="*/ 5806663 w 5854649"/>
                <a:gd name="connsiteY57" fmla="*/ 1621924 h 1720111"/>
                <a:gd name="connsiteX58" fmla="*/ 5854649 w 5854649"/>
                <a:gd name="connsiteY58" fmla="*/ 1720111 h 1720111"/>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091197 h 1751530"/>
                <a:gd name="connsiteX45" fmla="*/ 4080889 w 5894637"/>
                <a:gd name="connsiteY45" fmla="*/ 1099051 h 1751530"/>
                <a:gd name="connsiteX46" fmla="*/ 4224988 w 5894637"/>
                <a:gd name="connsiteY46" fmla="*/ 950791 h 1751530"/>
                <a:gd name="connsiteX47" fmla="*/ 4395082 w 5894637"/>
                <a:gd name="connsiteY47" fmla="*/ 832516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702695 w 5894637"/>
                <a:gd name="connsiteY56" fmla="*/ 1460902 h 1751530"/>
                <a:gd name="connsiteX57" fmla="*/ 5806663 w 5894637"/>
                <a:gd name="connsiteY57" fmla="*/ 1621924 h 1751530"/>
                <a:gd name="connsiteX58" fmla="*/ 5894637 w 5894637"/>
                <a:gd name="connsiteY58"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091197 h 1751530"/>
                <a:gd name="connsiteX45" fmla="*/ 4080889 w 5894637"/>
                <a:gd name="connsiteY45" fmla="*/ 1099051 h 1751530"/>
                <a:gd name="connsiteX46" fmla="*/ 4224988 w 5894637"/>
                <a:gd name="connsiteY46" fmla="*/ 950791 h 1751530"/>
                <a:gd name="connsiteX47" fmla="*/ 4395082 w 5894637"/>
                <a:gd name="connsiteY47" fmla="*/ 832516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86728 w 5894637"/>
                <a:gd name="connsiteY56" fmla="*/ 1354862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091197 h 1751530"/>
                <a:gd name="connsiteX45" fmla="*/ 4080889 w 5894637"/>
                <a:gd name="connsiteY45" fmla="*/ 1099051 h 1751530"/>
                <a:gd name="connsiteX46" fmla="*/ 4224988 w 5894637"/>
                <a:gd name="connsiteY46" fmla="*/ 950791 h 1751530"/>
                <a:gd name="connsiteX47" fmla="*/ 4395082 w 5894637"/>
                <a:gd name="connsiteY47" fmla="*/ 832516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091197 h 1751530"/>
                <a:gd name="connsiteX45" fmla="*/ 4080889 w 5894637"/>
                <a:gd name="connsiteY45" fmla="*/ 1099051 h 1751530"/>
                <a:gd name="connsiteX46" fmla="*/ 4224988 w 5894637"/>
                <a:gd name="connsiteY46" fmla="*/ 950791 h 1751530"/>
                <a:gd name="connsiteX47" fmla="*/ 4387084 w 5894637"/>
                <a:gd name="connsiteY47" fmla="*/ 824661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091197 h 1751530"/>
                <a:gd name="connsiteX45" fmla="*/ 4080889 w 5894637"/>
                <a:gd name="connsiteY45" fmla="*/ 1099051 h 1751530"/>
                <a:gd name="connsiteX46" fmla="*/ 4224988 w 5894637"/>
                <a:gd name="connsiteY46" fmla="*/ 950791 h 1751530"/>
                <a:gd name="connsiteX47" fmla="*/ 4387084 w 5894637"/>
                <a:gd name="connsiteY47" fmla="*/ 824661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127570 h 1751530"/>
                <a:gd name="connsiteX45" fmla="*/ 4080889 w 5894637"/>
                <a:gd name="connsiteY45" fmla="*/ 1099051 h 1751530"/>
                <a:gd name="connsiteX46" fmla="*/ 4224988 w 5894637"/>
                <a:gd name="connsiteY46" fmla="*/ 950791 h 1751530"/>
                <a:gd name="connsiteX47" fmla="*/ 4387084 w 5894637"/>
                <a:gd name="connsiteY47" fmla="*/ 824661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127570 h 1751530"/>
                <a:gd name="connsiteX45" fmla="*/ 4097657 w 5894637"/>
                <a:gd name="connsiteY45" fmla="*/ 1142698 h 1751530"/>
                <a:gd name="connsiteX46" fmla="*/ 4224988 w 5894637"/>
                <a:gd name="connsiteY46" fmla="*/ 950791 h 1751530"/>
                <a:gd name="connsiteX47" fmla="*/ 4387084 w 5894637"/>
                <a:gd name="connsiteY47" fmla="*/ 824661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127570 h 1751530"/>
                <a:gd name="connsiteX45" fmla="*/ 4097657 w 5894637"/>
                <a:gd name="connsiteY45" fmla="*/ 1142698 h 1751530"/>
                <a:gd name="connsiteX46" fmla="*/ 4224988 w 5894637"/>
                <a:gd name="connsiteY46" fmla="*/ 972614 h 1751530"/>
                <a:gd name="connsiteX47" fmla="*/ 4387084 w 5894637"/>
                <a:gd name="connsiteY47" fmla="*/ 824661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43934 w 5894637"/>
                <a:gd name="connsiteY21" fmla="*/ 407195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127570 h 1751530"/>
                <a:gd name="connsiteX45" fmla="*/ 4097657 w 5894637"/>
                <a:gd name="connsiteY45" fmla="*/ 1142698 h 1751530"/>
                <a:gd name="connsiteX46" fmla="*/ 4224988 w 5894637"/>
                <a:gd name="connsiteY46" fmla="*/ 972614 h 1751530"/>
                <a:gd name="connsiteX47" fmla="*/ 4397143 w 5894637"/>
                <a:gd name="connsiteY47" fmla="*/ 846485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27168 w 5894637"/>
                <a:gd name="connsiteY21" fmla="*/ 389009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76863 w 5894637"/>
                <a:gd name="connsiteY43" fmla="*/ 1082843 h 1751530"/>
                <a:gd name="connsiteX44" fmla="*/ 3640925 w 5894637"/>
                <a:gd name="connsiteY44" fmla="*/ 1127570 h 1751530"/>
                <a:gd name="connsiteX45" fmla="*/ 4097657 w 5894637"/>
                <a:gd name="connsiteY45" fmla="*/ 1142698 h 1751530"/>
                <a:gd name="connsiteX46" fmla="*/ 4224988 w 5894637"/>
                <a:gd name="connsiteY46" fmla="*/ 972614 h 1751530"/>
                <a:gd name="connsiteX47" fmla="*/ 4397143 w 5894637"/>
                <a:gd name="connsiteY47" fmla="*/ 846485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79463 w 5894637"/>
                <a:gd name="connsiteY3" fmla="*/ 94440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27168 w 5894637"/>
                <a:gd name="connsiteY21" fmla="*/ 389009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96984 w 5894637"/>
                <a:gd name="connsiteY43" fmla="*/ 1111940 h 1751530"/>
                <a:gd name="connsiteX44" fmla="*/ 3640925 w 5894637"/>
                <a:gd name="connsiteY44" fmla="*/ 1127570 h 1751530"/>
                <a:gd name="connsiteX45" fmla="*/ 4097657 w 5894637"/>
                <a:gd name="connsiteY45" fmla="*/ 1142698 h 1751530"/>
                <a:gd name="connsiteX46" fmla="*/ 4224988 w 5894637"/>
                <a:gd name="connsiteY46" fmla="*/ 972614 h 1751530"/>
                <a:gd name="connsiteX47" fmla="*/ 4397143 w 5894637"/>
                <a:gd name="connsiteY47" fmla="*/ 846485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96230 w 5894637"/>
                <a:gd name="connsiteY3" fmla="*/ 10784 h 1751530"/>
                <a:gd name="connsiteX4" fmla="*/ 284623 w 5894637"/>
                <a:gd name="connsiteY4" fmla="*/ 92368 h 1751530"/>
                <a:gd name="connsiteX5" fmla="*/ 344905 w 5894637"/>
                <a:gd name="connsiteY5" fmla="*/ 104274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27168 w 5894637"/>
                <a:gd name="connsiteY21" fmla="*/ 389009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96984 w 5894637"/>
                <a:gd name="connsiteY43" fmla="*/ 1111940 h 1751530"/>
                <a:gd name="connsiteX44" fmla="*/ 3640925 w 5894637"/>
                <a:gd name="connsiteY44" fmla="*/ 1127570 h 1751530"/>
                <a:gd name="connsiteX45" fmla="*/ 4097657 w 5894637"/>
                <a:gd name="connsiteY45" fmla="*/ 1142698 h 1751530"/>
                <a:gd name="connsiteX46" fmla="*/ 4224988 w 5894637"/>
                <a:gd name="connsiteY46" fmla="*/ 972614 h 1751530"/>
                <a:gd name="connsiteX47" fmla="*/ 4397143 w 5894637"/>
                <a:gd name="connsiteY47" fmla="*/ 846485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96230 w 5894637"/>
                <a:gd name="connsiteY3" fmla="*/ 10784 h 1751530"/>
                <a:gd name="connsiteX4" fmla="*/ 284623 w 5894637"/>
                <a:gd name="connsiteY4" fmla="*/ 92368 h 1751530"/>
                <a:gd name="connsiteX5" fmla="*/ 344905 w 5894637"/>
                <a:gd name="connsiteY5" fmla="*/ 71540 h 1751530"/>
                <a:gd name="connsiteX6" fmla="*/ 385010 w 5894637"/>
                <a:gd name="connsiteY6" fmla="*/ 128337 h 1751530"/>
                <a:gd name="connsiteX7" fmla="*/ 403685 w 5894637"/>
                <a:gd name="connsiteY7" fmla="*/ 173206 h 1751530"/>
                <a:gd name="connsiteX8" fmla="*/ 510067 w 5894637"/>
                <a:gd name="connsiteY8" fmla="*/ 262248 h 1751530"/>
                <a:gd name="connsiteX9" fmla="*/ 513228 w 5894637"/>
                <a:gd name="connsiteY9" fmla="*/ 381844 h 1751530"/>
                <a:gd name="connsiteX10" fmla="*/ 531223 w 5894637"/>
                <a:gd name="connsiteY10" fmla="*/ 414247 h 1751530"/>
                <a:gd name="connsiteX11" fmla="*/ 646650 w 5894637"/>
                <a:gd name="connsiteY11" fmla="*/ 562212 h 1751530"/>
                <a:gd name="connsiteX12" fmla="*/ 752097 w 5894637"/>
                <a:gd name="connsiteY12" fmla="*/ 713058 h 1751530"/>
                <a:gd name="connsiteX13" fmla="*/ 946484 w 5894637"/>
                <a:gd name="connsiteY13" fmla="*/ 627637 h 1751530"/>
                <a:gd name="connsiteX14" fmla="*/ 1119604 w 5894637"/>
                <a:gd name="connsiteY14" fmla="*/ 567548 h 1751530"/>
                <a:gd name="connsiteX15" fmla="*/ 1491916 w 5894637"/>
                <a:gd name="connsiteY15" fmla="*/ 505327 h 1751530"/>
                <a:gd name="connsiteX16" fmla="*/ 1596189 w 5894637"/>
                <a:gd name="connsiteY16" fmla="*/ 505327 h 1751530"/>
                <a:gd name="connsiteX17" fmla="*/ 1644316 w 5894637"/>
                <a:gd name="connsiteY17" fmla="*/ 505327 h 1751530"/>
                <a:gd name="connsiteX18" fmla="*/ 1779697 w 5894637"/>
                <a:gd name="connsiteY18" fmla="*/ 493863 h 1751530"/>
                <a:gd name="connsiteX19" fmla="*/ 2021376 w 5894637"/>
                <a:gd name="connsiteY19" fmla="*/ 477004 h 1751530"/>
                <a:gd name="connsiteX20" fmla="*/ 2159417 w 5894637"/>
                <a:gd name="connsiteY20" fmla="*/ 427124 h 1751530"/>
                <a:gd name="connsiteX21" fmla="*/ 2227168 w 5894637"/>
                <a:gd name="connsiteY21" fmla="*/ 389009 h 1751530"/>
                <a:gd name="connsiteX22" fmla="*/ 2294021 w 5894637"/>
                <a:gd name="connsiteY22" fmla="*/ 441158 h 1751530"/>
                <a:gd name="connsiteX23" fmla="*/ 2366210 w 5894637"/>
                <a:gd name="connsiteY23" fmla="*/ 545432 h 1751530"/>
                <a:gd name="connsiteX24" fmla="*/ 2401554 w 5894637"/>
                <a:gd name="connsiteY24" fmla="*/ 577516 h 1751530"/>
                <a:gd name="connsiteX25" fmla="*/ 2454442 w 5894637"/>
                <a:gd name="connsiteY25" fmla="*/ 625643 h 1751530"/>
                <a:gd name="connsiteX26" fmla="*/ 2486526 w 5894637"/>
                <a:gd name="connsiteY26" fmla="*/ 625643 h 1751530"/>
                <a:gd name="connsiteX27" fmla="*/ 2550695 w 5894637"/>
                <a:gd name="connsiteY27" fmla="*/ 617622 h 1751530"/>
                <a:gd name="connsiteX28" fmla="*/ 2610101 w 5894637"/>
                <a:gd name="connsiteY28" fmla="*/ 616743 h 1751530"/>
                <a:gd name="connsiteX29" fmla="*/ 2662989 w 5894637"/>
                <a:gd name="connsiteY29" fmla="*/ 649706 h 1751530"/>
                <a:gd name="connsiteX30" fmla="*/ 2698333 w 5894637"/>
                <a:gd name="connsiteY30" fmla="*/ 682667 h 1751530"/>
                <a:gd name="connsiteX31" fmla="*/ 2739314 w 5894637"/>
                <a:gd name="connsiteY31" fmla="*/ 690688 h 1751530"/>
                <a:gd name="connsiteX32" fmla="*/ 2785060 w 5894637"/>
                <a:gd name="connsiteY32" fmla="*/ 683545 h 1751530"/>
                <a:gd name="connsiteX33" fmla="*/ 2862399 w 5894637"/>
                <a:gd name="connsiteY33" fmla="*/ 696519 h 1751530"/>
                <a:gd name="connsiteX34" fmla="*/ 2895600 w 5894637"/>
                <a:gd name="connsiteY34" fmla="*/ 721895 h 1751530"/>
                <a:gd name="connsiteX35" fmla="*/ 2919663 w 5894637"/>
                <a:gd name="connsiteY35" fmla="*/ 770022 h 1751530"/>
                <a:gd name="connsiteX36" fmla="*/ 2962149 w 5894637"/>
                <a:gd name="connsiteY36" fmla="*/ 821406 h 1751530"/>
                <a:gd name="connsiteX37" fmla="*/ 3046955 w 5894637"/>
                <a:gd name="connsiteY37" fmla="*/ 797846 h 1751530"/>
                <a:gd name="connsiteX38" fmla="*/ 3116303 w 5894637"/>
                <a:gd name="connsiteY38" fmla="*/ 782179 h 1751530"/>
                <a:gd name="connsiteX39" fmla="*/ 3186112 w 5894637"/>
                <a:gd name="connsiteY39" fmla="*/ 843842 h 1751530"/>
                <a:gd name="connsiteX40" fmla="*/ 3256547 w 5894637"/>
                <a:gd name="connsiteY40" fmla="*/ 930443 h 1751530"/>
                <a:gd name="connsiteX41" fmla="*/ 3282632 w 5894637"/>
                <a:gd name="connsiteY41" fmla="*/ 991794 h 1751530"/>
                <a:gd name="connsiteX42" fmla="*/ 3320716 w 5894637"/>
                <a:gd name="connsiteY42" fmla="*/ 1010653 h 1751530"/>
                <a:gd name="connsiteX43" fmla="*/ 3396984 w 5894637"/>
                <a:gd name="connsiteY43" fmla="*/ 1111940 h 1751530"/>
                <a:gd name="connsiteX44" fmla="*/ 3640925 w 5894637"/>
                <a:gd name="connsiteY44" fmla="*/ 1127570 h 1751530"/>
                <a:gd name="connsiteX45" fmla="*/ 4097657 w 5894637"/>
                <a:gd name="connsiteY45" fmla="*/ 1142698 h 1751530"/>
                <a:gd name="connsiteX46" fmla="*/ 4224988 w 5894637"/>
                <a:gd name="connsiteY46" fmla="*/ 972614 h 1751530"/>
                <a:gd name="connsiteX47" fmla="*/ 4397143 w 5894637"/>
                <a:gd name="connsiteY47" fmla="*/ 846485 h 1751530"/>
                <a:gd name="connsiteX48" fmla="*/ 4627014 w 5894637"/>
                <a:gd name="connsiteY48" fmla="*/ 718620 h 1751530"/>
                <a:gd name="connsiteX49" fmla="*/ 4862944 w 5894637"/>
                <a:gd name="connsiteY49" fmla="*/ 742185 h 1751530"/>
                <a:gd name="connsiteX50" fmla="*/ 4958915 w 5894637"/>
                <a:gd name="connsiteY50" fmla="*/ 832516 h 1751530"/>
                <a:gd name="connsiteX51" fmla="*/ 5106872 w 5894637"/>
                <a:gd name="connsiteY51" fmla="*/ 887499 h 1751530"/>
                <a:gd name="connsiteX52" fmla="*/ 5262826 w 5894637"/>
                <a:gd name="connsiteY52" fmla="*/ 997467 h 1751530"/>
                <a:gd name="connsiteX53" fmla="*/ 5326808 w 5894637"/>
                <a:gd name="connsiteY53" fmla="*/ 1056378 h 1751530"/>
                <a:gd name="connsiteX54" fmla="*/ 5422779 w 5894637"/>
                <a:gd name="connsiteY54" fmla="*/ 1095652 h 1751530"/>
                <a:gd name="connsiteX55" fmla="*/ 5450771 w 5894637"/>
                <a:gd name="connsiteY55" fmla="*/ 1252749 h 1751530"/>
                <a:gd name="connsiteX56" fmla="*/ 5562735 w 5894637"/>
                <a:gd name="connsiteY56" fmla="*/ 1366644 h 1751530"/>
                <a:gd name="connsiteX57" fmla="*/ 5702695 w 5894637"/>
                <a:gd name="connsiteY57" fmla="*/ 1460902 h 1751530"/>
                <a:gd name="connsiteX58" fmla="*/ 5806663 w 5894637"/>
                <a:gd name="connsiteY58" fmla="*/ 1621924 h 1751530"/>
                <a:gd name="connsiteX59" fmla="*/ 5894637 w 5894637"/>
                <a:gd name="connsiteY59" fmla="*/ 1751530 h 1751530"/>
                <a:gd name="connsiteX0" fmla="*/ 0 w 5894637"/>
                <a:gd name="connsiteY0" fmla="*/ 0 h 1751530"/>
                <a:gd name="connsiteX1" fmla="*/ 80210 w 5894637"/>
                <a:gd name="connsiteY1" fmla="*/ 52013 h 1751530"/>
                <a:gd name="connsiteX2" fmla="*/ 116222 w 5894637"/>
                <a:gd name="connsiteY2" fmla="*/ 77036 h 1751530"/>
                <a:gd name="connsiteX3" fmla="*/ 196230 w 5894637"/>
                <a:gd name="connsiteY3" fmla="*/ 10784 h 1751530"/>
                <a:gd name="connsiteX4" fmla="*/ 344905 w 5894637"/>
                <a:gd name="connsiteY4" fmla="*/ 71540 h 1751530"/>
                <a:gd name="connsiteX5" fmla="*/ 385010 w 5894637"/>
                <a:gd name="connsiteY5" fmla="*/ 128337 h 1751530"/>
                <a:gd name="connsiteX6" fmla="*/ 403685 w 5894637"/>
                <a:gd name="connsiteY6" fmla="*/ 173206 h 1751530"/>
                <a:gd name="connsiteX7" fmla="*/ 510067 w 5894637"/>
                <a:gd name="connsiteY7" fmla="*/ 262248 h 1751530"/>
                <a:gd name="connsiteX8" fmla="*/ 513228 w 5894637"/>
                <a:gd name="connsiteY8" fmla="*/ 381844 h 1751530"/>
                <a:gd name="connsiteX9" fmla="*/ 531223 w 5894637"/>
                <a:gd name="connsiteY9" fmla="*/ 414247 h 1751530"/>
                <a:gd name="connsiteX10" fmla="*/ 646650 w 5894637"/>
                <a:gd name="connsiteY10" fmla="*/ 562212 h 1751530"/>
                <a:gd name="connsiteX11" fmla="*/ 752097 w 5894637"/>
                <a:gd name="connsiteY11" fmla="*/ 713058 h 1751530"/>
                <a:gd name="connsiteX12" fmla="*/ 946484 w 5894637"/>
                <a:gd name="connsiteY12" fmla="*/ 627637 h 1751530"/>
                <a:gd name="connsiteX13" fmla="*/ 1119604 w 5894637"/>
                <a:gd name="connsiteY13" fmla="*/ 567548 h 1751530"/>
                <a:gd name="connsiteX14" fmla="*/ 1491916 w 5894637"/>
                <a:gd name="connsiteY14" fmla="*/ 505327 h 1751530"/>
                <a:gd name="connsiteX15" fmla="*/ 1596189 w 5894637"/>
                <a:gd name="connsiteY15" fmla="*/ 505327 h 1751530"/>
                <a:gd name="connsiteX16" fmla="*/ 1644316 w 5894637"/>
                <a:gd name="connsiteY16" fmla="*/ 505327 h 1751530"/>
                <a:gd name="connsiteX17" fmla="*/ 1779697 w 5894637"/>
                <a:gd name="connsiteY17" fmla="*/ 493863 h 1751530"/>
                <a:gd name="connsiteX18" fmla="*/ 2021376 w 5894637"/>
                <a:gd name="connsiteY18" fmla="*/ 477004 h 1751530"/>
                <a:gd name="connsiteX19" fmla="*/ 2159417 w 5894637"/>
                <a:gd name="connsiteY19" fmla="*/ 427124 h 1751530"/>
                <a:gd name="connsiteX20" fmla="*/ 2227168 w 5894637"/>
                <a:gd name="connsiteY20" fmla="*/ 389009 h 1751530"/>
                <a:gd name="connsiteX21" fmla="*/ 2294021 w 5894637"/>
                <a:gd name="connsiteY21" fmla="*/ 441158 h 1751530"/>
                <a:gd name="connsiteX22" fmla="*/ 2366210 w 5894637"/>
                <a:gd name="connsiteY22" fmla="*/ 545432 h 1751530"/>
                <a:gd name="connsiteX23" fmla="*/ 2401554 w 5894637"/>
                <a:gd name="connsiteY23" fmla="*/ 577516 h 1751530"/>
                <a:gd name="connsiteX24" fmla="*/ 2454442 w 5894637"/>
                <a:gd name="connsiteY24" fmla="*/ 625643 h 1751530"/>
                <a:gd name="connsiteX25" fmla="*/ 2486526 w 5894637"/>
                <a:gd name="connsiteY25" fmla="*/ 625643 h 1751530"/>
                <a:gd name="connsiteX26" fmla="*/ 2550695 w 5894637"/>
                <a:gd name="connsiteY26" fmla="*/ 617622 h 1751530"/>
                <a:gd name="connsiteX27" fmla="*/ 2610101 w 5894637"/>
                <a:gd name="connsiteY27" fmla="*/ 616743 h 1751530"/>
                <a:gd name="connsiteX28" fmla="*/ 2662989 w 5894637"/>
                <a:gd name="connsiteY28" fmla="*/ 649706 h 1751530"/>
                <a:gd name="connsiteX29" fmla="*/ 2698333 w 5894637"/>
                <a:gd name="connsiteY29" fmla="*/ 682667 h 1751530"/>
                <a:gd name="connsiteX30" fmla="*/ 2739314 w 5894637"/>
                <a:gd name="connsiteY30" fmla="*/ 690688 h 1751530"/>
                <a:gd name="connsiteX31" fmla="*/ 2785060 w 5894637"/>
                <a:gd name="connsiteY31" fmla="*/ 683545 h 1751530"/>
                <a:gd name="connsiteX32" fmla="*/ 2862399 w 5894637"/>
                <a:gd name="connsiteY32" fmla="*/ 696519 h 1751530"/>
                <a:gd name="connsiteX33" fmla="*/ 2895600 w 5894637"/>
                <a:gd name="connsiteY33" fmla="*/ 721895 h 1751530"/>
                <a:gd name="connsiteX34" fmla="*/ 2919663 w 5894637"/>
                <a:gd name="connsiteY34" fmla="*/ 770022 h 1751530"/>
                <a:gd name="connsiteX35" fmla="*/ 2962149 w 5894637"/>
                <a:gd name="connsiteY35" fmla="*/ 821406 h 1751530"/>
                <a:gd name="connsiteX36" fmla="*/ 3046955 w 5894637"/>
                <a:gd name="connsiteY36" fmla="*/ 797846 h 1751530"/>
                <a:gd name="connsiteX37" fmla="*/ 3116303 w 5894637"/>
                <a:gd name="connsiteY37" fmla="*/ 782179 h 1751530"/>
                <a:gd name="connsiteX38" fmla="*/ 3186112 w 5894637"/>
                <a:gd name="connsiteY38" fmla="*/ 843842 h 1751530"/>
                <a:gd name="connsiteX39" fmla="*/ 3256547 w 5894637"/>
                <a:gd name="connsiteY39" fmla="*/ 930443 h 1751530"/>
                <a:gd name="connsiteX40" fmla="*/ 3282632 w 5894637"/>
                <a:gd name="connsiteY40" fmla="*/ 991794 h 1751530"/>
                <a:gd name="connsiteX41" fmla="*/ 3320716 w 5894637"/>
                <a:gd name="connsiteY41" fmla="*/ 1010653 h 1751530"/>
                <a:gd name="connsiteX42" fmla="*/ 3396984 w 5894637"/>
                <a:gd name="connsiteY42" fmla="*/ 1111940 h 1751530"/>
                <a:gd name="connsiteX43" fmla="*/ 3640925 w 5894637"/>
                <a:gd name="connsiteY43" fmla="*/ 1127570 h 1751530"/>
                <a:gd name="connsiteX44" fmla="*/ 4097657 w 5894637"/>
                <a:gd name="connsiteY44" fmla="*/ 1142698 h 1751530"/>
                <a:gd name="connsiteX45" fmla="*/ 4224988 w 5894637"/>
                <a:gd name="connsiteY45" fmla="*/ 972614 h 1751530"/>
                <a:gd name="connsiteX46" fmla="*/ 4397143 w 5894637"/>
                <a:gd name="connsiteY46" fmla="*/ 846485 h 1751530"/>
                <a:gd name="connsiteX47" fmla="*/ 4627014 w 5894637"/>
                <a:gd name="connsiteY47" fmla="*/ 718620 h 1751530"/>
                <a:gd name="connsiteX48" fmla="*/ 4862944 w 5894637"/>
                <a:gd name="connsiteY48" fmla="*/ 742185 h 1751530"/>
                <a:gd name="connsiteX49" fmla="*/ 4958915 w 5894637"/>
                <a:gd name="connsiteY49" fmla="*/ 832516 h 1751530"/>
                <a:gd name="connsiteX50" fmla="*/ 5106872 w 5894637"/>
                <a:gd name="connsiteY50" fmla="*/ 887499 h 1751530"/>
                <a:gd name="connsiteX51" fmla="*/ 5262826 w 5894637"/>
                <a:gd name="connsiteY51" fmla="*/ 997467 h 1751530"/>
                <a:gd name="connsiteX52" fmla="*/ 5326808 w 5894637"/>
                <a:gd name="connsiteY52" fmla="*/ 1056378 h 1751530"/>
                <a:gd name="connsiteX53" fmla="*/ 5422779 w 5894637"/>
                <a:gd name="connsiteY53" fmla="*/ 1095652 h 1751530"/>
                <a:gd name="connsiteX54" fmla="*/ 5450771 w 5894637"/>
                <a:gd name="connsiteY54" fmla="*/ 1252749 h 1751530"/>
                <a:gd name="connsiteX55" fmla="*/ 5562735 w 5894637"/>
                <a:gd name="connsiteY55" fmla="*/ 1366644 h 1751530"/>
                <a:gd name="connsiteX56" fmla="*/ 5702695 w 5894637"/>
                <a:gd name="connsiteY56" fmla="*/ 1460902 h 1751530"/>
                <a:gd name="connsiteX57" fmla="*/ 5806663 w 5894637"/>
                <a:gd name="connsiteY57" fmla="*/ 1621924 h 1751530"/>
                <a:gd name="connsiteX58" fmla="*/ 5894637 w 5894637"/>
                <a:gd name="connsiteY58" fmla="*/ 1751530 h 1751530"/>
                <a:gd name="connsiteX0" fmla="*/ 0 w 5894637"/>
                <a:gd name="connsiteY0" fmla="*/ 0 h 1751530"/>
                <a:gd name="connsiteX1" fmla="*/ 80210 w 5894637"/>
                <a:gd name="connsiteY1" fmla="*/ 52013 h 1751530"/>
                <a:gd name="connsiteX2" fmla="*/ 196230 w 5894637"/>
                <a:gd name="connsiteY2" fmla="*/ 10784 h 1751530"/>
                <a:gd name="connsiteX3" fmla="*/ 344905 w 5894637"/>
                <a:gd name="connsiteY3" fmla="*/ 71540 h 1751530"/>
                <a:gd name="connsiteX4" fmla="*/ 385010 w 5894637"/>
                <a:gd name="connsiteY4" fmla="*/ 128337 h 1751530"/>
                <a:gd name="connsiteX5" fmla="*/ 403685 w 5894637"/>
                <a:gd name="connsiteY5" fmla="*/ 173206 h 1751530"/>
                <a:gd name="connsiteX6" fmla="*/ 510067 w 5894637"/>
                <a:gd name="connsiteY6" fmla="*/ 262248 h 1751530"/>
                <a:gd name="connsiteX7" fmla="*/ 513228 w 5894637"/>
                <a:gd name="connsiteY7" fmla="*/ 381844 h 1751530"/>
                <a:gd name="connsiteX8" fmla="*/ 531223 w 5894637"/>
                <a:gd name="connsiteY8" fmla="*/ 414247 h 1751530"/>
                <a:gd name="connsiteX9" fmla="*/ 646650 w 5894637"/>
                <a:gd name="connsiteY9" fmla="*/ 562212 h 1751530"/>
                <a:gd name="connsiteX10" fmla="*/ 752097 w 5894637"/>
                <a:gd name="connsiteY10" fmla="*/ 713058 h 1751530"/>
                <a:gd name="connsiteX11" fmla="*/ 946484 w 5894637"/>
                <a:gd name="connsiteY11" fmla="*/ 627637 h 1751530"/>
                <a:gd name="connsiteX12" fmla="*/ 1119604 w 5894637"/>
                <a:gd name="connsiteY12" fmla="*/ 567548 h 1751530"/>
                <a:gd name="connsiteX13" fmla="*/ 1491916 w 5894637"/>
                <a:gd name="connsiteY13" fmla="*/ 505327 h 1751530"/>
                <a:gd name="connsiteX14" fmla="*/ 1596189 w 5894637"/>
                <a:gd name="connsiteY14" fmla="*/ 505327 h 1751530"/>
                <a:gd name="connsiteX15" fmla="*/ 1644316 w 5894637"/>
                <a:gd name="connsiteY15" fmla="*/ 505327 h 1751530"/>
                <a:gd name="connsiteX16" fmla="*/ 1779697 w 5894637"/>
                <a:gd name="connsiteY16" fmla="*/ 493863 h 1751530"/>
                <a:gd name="connsiteX17" fmla="*/ 2021376 w 5894637"/>
                <a:gd name="connsiteY17" fmla="*/ 477004 h 1751530"/>
                <a:gd name="connsiteX18" fmla="*/ 2159417 w 5894637"/>
                <a:gd name="connsiteY18" fmla="*/ 427124 h 1751530"/>
                <a:gd name="connsiteX19" fmla="*/ 2227168 w 5894637"/>
                <a:gd name="connsiteY19" fmla="*/ 389009 h 1751530"/>
                <a:gd name="connsiteX20" fmla="*/ 2294021 w 5894637"/>
                <a:gd name="connsiteY20" fmla="*/ 441158 h 1751530"/>
                <a:gd name="connsiteX21" fmla="*/ 2366210 w 5894637"/>
                <a:gd name="connsiteY21" fmla="*/ 545432 h 1751530"/>
                <a:gd name="connsiteX22" fmla="*/ 2401554 w 5894637"/>
                <a:gd name="connsiteY22" fmla="*/ 577516 h 1751530"/>
                <a:gd name="connsiteX23" fmla="*/ 2454442 w 5894637"/>
                <a:gd name="connsiteY23" fmla="*/ 625643 h 1751530"/>
                <a:gd name="connsiteX24" fmla="*/ 2486526 w 5894637"/>
                <a:gd name="connsiteY24" fmla="*/ 625643 h 1751530"/>
                <a:gd name="connsiteX25" fmla="*/ 2550695 w 5894637"/>
                <a:gd name="connsiteY25" fmla="*/ 617622 h 1751530"/>
                <a:gd name="connsiteX26" fmla="*/ 2610101 w 5894637"/>
                <a:gd name="connsiteY26" fmla="*/ 616743 h 1751530"/>
                <a:gd name="connsiteX27" fmla="*/ 2662989 w 5894637"/>
                <a:gd name="connsiteY27" fmla="*/ 649706 h 1751530"/>
                <a:gd name="connsiteX28" fmla="*/ 2698333 w 5894637"/>
                <a:gd name="connsiteY28" fmla="*/ 682667 h 1751530"/>
                <a:gd name="connsiteX29" fmla="*/ 2739314 w 5894637"/>
                <a:gd name="connsiteY29" fmla="*/ 690688 h 1751530"/>
                <a:gd name="connsiteX30" fmla="*/ 2785060 w 5894637"/>
                <a:gd name="connsiteY30" fmla="*/ 683545 h 1751530"/>
                <a:gd name="connsiteX31" fmla="*/ 2862399 w 5894637"/>
                <a:gd name="connsiteY31" fmla="*/ 696519 h 1751530"/>
                <a:gd name="connsiteX32" fmla="*/ 2895600 w 5894637"/>
                <a:gd name="connsiteY32" fmla="*/ 721895 h 1751530"/>
                <a:gd name="connsiteX33" fmla="*/ 2919663 w 5894637"/>
                <a:gd name="connsiteY33" fmla="*/ 770022 h 1751530"/>
                <a:gd name="connsiteX34" fmla="*/ 2962149 w 5894637"/>
                <a:gd name="connsiteY34" fmla="*/ 821406 h 1751530"/>
                <a:gd name="connsiteX35" fmla="*/ 3046955 w 5894637"/>
                <a:gd name="connsiteY35" fmla="*/ 797846 h 1751530"/>
                <a:gd name="connsiteX36" fmla="*/ 3116303 w 5894637"/>
                <a:gd name="connsiteY36" fmla="*/ 782179 h 1751530"/>
                <a:gd name="connsiteX37" fmla="*/ 3186112 w 5894637"/>
                <a:gd name="connsiteY37" fmla="*/ 843842 h 1751530"/>
                <a:gd name="connsiteX38" fmla="*/ 3256547 w 5894637"/>
                <a:gd name="connsiteY38" fmla="*/ 930443 h 1751530"/>
                <a:gd name="connsiteX39" fmla="*/ 3282632 w 5894637"/>
                <a:gd name="connsiteY39" fmla="*/ 991794 h 1751530"/>
                <a:gd name="connsiteX40" fmla="*/ 3320716 w 5894637"/>
                <a:gd name="connsiteY40" fmla="*/ 1010653 h 1751530"/>
                <a:gd name="connsiteX41" fmla="*/ 3396984 w 5894637"/>
                <a:gd name="connsiteY41" fmla="*/ 1111940 h 1751530"/>
                <a:gd name="connsiteX42" fmla="*/ 3640925 w 5894637"/>
                <a:gd name="connsiteY42" fmla="*/ 1127570 h 1751530"/>
                <a:gd name="connsiteX43" fmla="*/ 4097657 w 5894637"/>
                <a:gd name="connsiteY43" fmla="*/ 1142698 h 1751530"/>
                <a:gd name="connsiteX44" fmla="*/ 4224988 w 5894637"/>
                <a:gd name="connsiteY44" fmla="*/ 972614 h 1751530"/>
                <a:gd name="connsiteX45" fmla="*/ 4397143 w 5894637"/>
                <a:gd name="connsiteY45" fmla="*/ 846485 h 1751530"/>
                <a:gd name="connsiteX46" fmla="*/ 4627014 w 5894637"/>
                <a:gd name="connsiteY46" fmla="*/ 718620 h 1751530"/>
                <a:gd name="connsiteX47" fmla="*/ 4862944 w 5894637"/>
                <a:gd name="connsiteY47" fmla="*/ 742185 h 1751530"/>
                <a:gd name="connsiteX48" fmla="*/ 4958915 w 5894637"/>
                <a:gd name="connsiteY48" fmla="*/ 832516 h 1751530"/>
                <a:gd name="connsiteX49" fmla="*/ 5106872 w 5894637"/>
                <a:gd name="connsiteY49" fmla="*/ 887499 h 1751530"/>
                <a:gd name="connsiteX50" fmla="*/ 5262826 w 5894637"/>
                <a:gd name="connsiteY50" fmla="*/ 997467 h 1751530"/>
                <a:gd name="connsiteX51" fmla="*/ 5326808 w 5894637"/>
                <a:gd name="connsiteY51" fmla="*/ 1056378 h 1751530"/>
                <a:gd name="connsiteX52" fmla="*/ 5422779 w 5894637"/>
                <a:gd name="connsiteY52" fmla="*/ 1095652 h 1751530"/>
                <a:gd name="connsiteX53" fmla="*/ 5450771 w 5894637"/>
                <a:gd name="connsiteY53" fmla="*/ 1252749 h 1751530"/>
                <a:gd name="connsiteX54" fmla="*/ 5562735 w 5894637"/>
                <a:gd name="connsiteY54" fmla="*/ 1366644 h 1751530"/>
                <a:gd name="connsiteX55" fmla="*/ 5702695 w 5894637"/>
                <a:gd name="connsiteY55" fmla="*/ 1460902 h 1751530"/>
                <a:gd name="connsiteX56" fmla="*/ 5806663 w 5894637"/>
                <a:gd name="connsiteY56" fmla="*/ 1621924 h 1751530"/>
                <a:gd name="connsiteX57" fmla="*/ 5894637 w 5894637"/>
                <a:gd name="connsiteY57" fmla="*/ 1751530 h 1751530"/>
                <a:gd name="connsiteX0" fmla="*/ 0 w 5894637"/>
                <a:gd name="connsiteY0" fmla="*/ 2662 h 1754192"/>
                <a:gd name="connsiteX1" fmla="*/ 73502 w 5894637"/>
                <a:gd name="connsiteY1" fmla="*/ 117 h 1754192"/>
                <a:gd name="connsiteX2" fmla="*/ 196230 w 5894637"/>
                <a:gd name="connsiteY2" fmla="*/ 13446 h 1754192"/>
                <a:gd name="connsiteX3" fmla="*/ 344905 w 5894637"/>
                <a:gd name="connsiteY3" fmla="*/ 74202 h 1754192"/>
                <a:gd name="connsiteX4" fmla="*/ 385010 w 5894637"/>
                <a:gd name="connsiteY4" fmla="*/ 130999 h 1754192"/>
                <a:gd name="connsiteX5" fmla="*/ 403685 w 5894637"/>
                <a:gd name="connsiteY5" fmla="*/ 175868 h 1754192"/>
                <a:gd name="connsiteX6" fmla="*/ 510067 w 5894637"/>
                <a:gd name="connsiteY6" fmla="*/ 264910 h 1754192"/>
                <a:gd name="connsiteX7" fmla="*/ 513228 w 5894637"/>
                <a:gd name="connsiteY7" fmla="*/ 384506 h 1754192"/>
                <a:gd name="connsiteX8" fmla="*/ 531223 w 5894637"/>
                <a:gd name="connsiteY8" fmla="*/ 416909 h 1754192"/>
                <a:gd name="connsiteX9" fmla="*/ 646650 w 5894637"/>
                <a:gd name="connsiteY9" fmla="*/ 564874 h 1754192"/>
                <a:gd name="connsiteX10" fmla="*/ 752097 w 5894637"/>
                <a:gd name="connsiteY10" fmla="*/ 715720 h 1754192"/>
                <a:gd name="connsiteX11" fmla="*/ 946484 w 5894637"/>
                <a:gd name="connsiteY11" fmla="*/ 630299 h 1754192"/>
                <a:gd name="connsiteX12" fmla="*/ 1119604 w 5894637"/>
                <a:gd name="connsiteY12" fmla="*/ 570210 h 1754192"/>
                <a:gd name="connsiteX13" fmla="*/ 1491916 w 5894637"/>
                <a:gd name="connsiteY13" fmla="*/ 507989 h 1754192"/>
                <a:gd name="connsiteX14" fmla="*/ 1596189 w 5894637"/>
                <a:gd name="connsiteY14" fmla="*/ 507989 h 1754192"/>
                <a:gd name="connsiteX15" fmla="*/ 1644316 w 5894637"/>
                <a:gd name="connsiteY15" fmla="*/ 507989 h 1754192"/>
                <a:gd name="connsiteX16" fmla="*/ 1779697 w 5894637"/>
                <a:gd name="connsiteY16" fmla="*/ 496525 h 1754192"/>
                <a:gd name="connsiteX17" fmla="*/ 2021376 w 5894637"/>
                <a:gd name="connsiteY17" fmla="*/ 479666 h 1754192"/>
                <a:gd name="connsiteX18" fmla="*/ 2159417 w 5894637"/>
                <a:gd name="connsiteY18" fmla="*/ 429786 h 1754192"/>
                <a:gd name="connsiteX19" fmla="*/ 2227168 w 5894637"/>
                <a:gd name="connsiteY19" fmla="*/ 391671 h 1754192"/>
                <a:gd name="connsiteX20" fmla="*/ 2294021 w 5894637"/>
                <a:gd name="connsiteY20" fmla="*/ 443820 h 1754192"/>
                <a:gd name="connsiteX21" fmla="*/ 2366210 w 5894637"/>
                <a:gd name="connsiteY21" fmla="*/ 548094 h 1754192"/>
                <a:gd name="connsiteX22" fmla="*/ 2401554 w 5894637"/>
                <a:gd name="connsiteY22" fmla="*/ 580178 h 1754192"/>
                <a:gd name="connsiteX23" fmla="*/ 2454442 w 5894637"/>
                <a:gd name="connsiteY23" fmla="*/ 628305 h 1754192"/>
                <a:gd name="connsiteX24" fmla="*/ 2486526 w 5894637"/>
                <a:gd name="connsiteY24" fmla="*/ 628305 h 1754192"/>
                <a:gd name="connsiteX25" fmla="*/ 2550695 w 5894637"/>
                <a:gd name="connsiteY25" fmla="*/ 620284 h 1754192"/>
                <a:gd name="connsiteX26" fmla="*/ 2610101 w 5894637"/>
                <a:gd name="connsiteY26" fmla="*/ 619405 h 1754192"/>
                <a:gd name="connsiteX27" fmla="*/ 2662989 w 5894637"/>
                <a:gd name="connsiteY27" fmla="*/ 652368 h 1754192"/>
                <a:gd name="connsiteX28" fmla="*/ 2698333 w 5894637"/>
                <a:gd name="connsiteY28" fmla="*/ 685329 h 1754192"/>
                <a:gd name="connsiteX29" fmla="*/ 2739314 w 5894637"/>
                <a:gd name="connsiteY29" fmla="*/ 693350 h 1754192"/>
                <a:gd name="connsiteX30" fmla="*/ 2785060 w 5894637"/>
                <a:gd name="connsiteY30" fmla="*/ 686207 h 1754192"/>
                <a:gd name="connsiteX31" fmla="*/ 2862399 w 5894637"/>
                <a:gd name="connsiteY31" fmla="*/ 699181 h 1754192"/>
                <a:gd name="connsiteX32" fmla="*/ 2895600 w 5894637"/>
                <a:gd name="connsiteY32" fmla="*/ 724557 h 1754192"/>
                <a:gd name="connsiteX33" fmla="*/ 2919663 w 5894637"/>
                <a:gd name="connsiteY33" fmla="*/ 772684 h 1754192"/>
                <a:gd name="connsiteX34" fmla="*/ 2962149 w 5894637"/>
                <a:gd name="connsiteY34" fmla="*/ 824068 h 1754192"/>
                <a:gd name="connsiteX35" fmla="*/ 3046955 w 5894637"/>
                <a:gd name="connsiteY35" fmla="*/ 800508 h 1754192"/>
                <a:gd name="connsiteX36" fmla="*/ 3116303 w 5894637"/>
                <a:gd name="connsiteY36" fmla="*/ 784841 h 1754192"/>
                <a:gd name="connsiteX37" fmla="*/ 3186112 w 5894637"/>
                <a:gd name="connsiteY37" fmla="*/ 846504 h 1754192"/>
                <a:gd name="connsiteX38" fmla="*/ 3256547 w 5894637"/>
                <a:gd name="connsiteY38" fmla="*/ 933105 h 1754192"/>
                <a:gd name="connsiteX39" fmla="*/ 3282632 w 5894637"/>
                <a:gd name="connsiteY39" fmla="*/ 994456 h 1754192"/>
                <a:gd name="connsiteX40" fmla="*/ 3320716 w 5894637"/>
                <a:gd name="connsiteY40" fmla="*/ 1013315 h 1754192"/>
                <a:gd name="connsiteX41" fmla="*/ 3396984 w 5894637"/>
                <a:gd name="connsiteY41" fmla="*/ 1114602 h 1754192"/>
                <a:gd name="connsiteX42" fmla="*/ 3640925 w 5894637"/>
                <a:gd name="connsiteY42" fmla="*/ 1130232 h 1754192"/>
                <a:gd name="connsiteX43" fmla="*/ 4097657 w 5894637"/>
                <a:gd name="connsiteY43" fmla="*/ 1145360 h 1754192"/>
                <a:gd name="connsiteX44" fmla="*/ 4224988 w 5894637"/>
                <a:gd name="connsiteY44" fmla="*/ 975276 h 1754192"/>
                <a:gd name="connsiteX45" fmla="*/ 4397143 w 5894637"/>
                <a:gd name="connsiteY45" fmla="*/ 849147 h 1754192"/>
                <a:gd name="connsiteX46" fmla="*/ 4627014 w 5894637"/>
                <a:gd name="connsiteY46" fmla="*/ 721282 h 1754192"/>
                <a:gd name="connsiteX47" fmla="*/ 4862944 w 5894637"/>
                <a:gd name="connsiteY47" fmla="*/ 744847 h 1754192"/>
                <a:gd name="connsiteX48" fmla="*/ 4958915 w 5894637"/>
                <a:gd name="connsiteY48" fmla="*/ 835178 h 1754192"/>
                <a:gd name="connsiteX49" fmla="*/ 5106872 w 5894637"/>
                <a:gd name="connsiteY49" fmla="*/ 890161 h 1754192"/>
                <a:gd name="connsiteX50" fmla="*/ 5262826 w 5894637"/>
                <a:gd name="connsiteY50" fmla="*/ 1000129 h 1754192"/>
                <a:gd name="connsiteX51" fmla="*/ 5326808 w 5894637"/>
                <a:gd name="connsiteY51" fmla="*/ 1059040 h 1754192"/>
                <a:gd name="connsiteX52" fmla="*/ 5422779 w 5894637"/>
                <a:gd name="connsiteY52" fmla="*/ 1098314 h 1754192"/>
                <a:gd name="connsiteX53" fmla="*/ 5450771 w 5894637"/>
                <a:gd name="connsiteY53" fmla="*/ 1255411 h 1754192"/>
                <a:gd name="connsiteX54" fmla="*/ 5562735 w 5894637"/>
                <a:gd name="connsiteY54" fmla="*/ 1369306 h 1754192"/>
                <a:gd name="connsiteX55" fmla="*/ 5702695 w 5894637"/>
                <a:gd name="connsiteY55" fmla="*/ 1463564 h 1754192"/>
                <a:gd name="connsiteX56" fmla="*/ 5806663 w 5894637"/>
                <a:gd name="connsiteY56" fmla="*/ 1624586 h 1754192"/>
                <a:gd name="connsiteX57" fmla="*/ 5894637 w 5894637"/>
                <a:gd name="connsiteY57" fmla="*/ 1754192 h 175419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43926 w 5934878"/>
                <a:gd name="connsiteY5" fmla="*/ 235038 h 1813362"/>
                <a:gd name="connsiteX6" fmla="*/ 550308 w 5934878"/>
                <a:gd name="connsiteY6" fmla="*/ 324080 h 1813362"/>
                <a:gd name="connsiteX7" fmla="*/ 553469 w 5934878"/>
                <a:gd name="connsiteY7" fmla="*/ 443676 h 1813362"/>
                <a:gd name="connsiteX8" fmla="*/ 571464 w 5934878"/>
                <a:gd name="connsiteY8" fmla="*/ 47607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4999156 w 5934878"/>
                <a:gd name="connsiteY48" fmla="*/ 894348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491012 w 5934878"/>
                <a:gd name="connsiteY53" fmla="*/ 1314581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50308 w 5934878"/>
                <a:gd name="connsiteY6" fmla="*/ 324080 h 1813362"/>
                <a:gd name="connsiteX7" fmla="*/ 553469 w 5934878"/>
                <a:gd name="connsiteY7" fmla="*/ 443676 h 1813362"/>
                <a:gd name="connsiteX8" fmla="*/ 571464 w 5934878"/>
                <a:gd name="connsiteY8" fmla="*/ 47607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4999156 w 5934878"/>
                <a:gd name="connsiteY48" fmla="*/ 894348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491012 w 5934878"/>
                <a:gd name="connsiteY53" fmla="*/ 1314581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26833 w 5934878"/>
                <a:gd name="connsiteY6" fmla="*/ 327716 h 1813362"/>
                <a:gd name="connsiteX7" fmla="*/ 553469 w 5934878"/>
                <a:gd name="connsiteY7" fmla="*/ 443676 h 1813362"/>
                <a:gd name="connsiteX8" fmla="*/ 571464 w 5934878"/>
                <a:gd name="connsiteY8" fmla="*/ 47607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4999156 w 5934878"/>
                <a:gd name="connsiteY48" fmla="*/ 894348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491012 w 5934878"/>
                <a:gd name="connsiteY53" fmla="*/ 1314581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26833 w 5934878"/>
                <a:gd name="connsiteY6" fmla="*/ 327716 h 1813362"/>
                <a:gd name="connsiteX7" fmla="*/ 553469 w 5934878"/>
                <a:gd name="connsiteY7" fmla="*/ 443676 h 1813362"/>
                <a:gd name="connsiteX8" fmla="*/ 571464 w 5934878"/>
                <a:gd name="connsiteY8" fmla="*/ 47607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4999156 w 5934878"/>
                <a:gd name="connsiteY48" fmla="*/ 894348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491012 w 5934878"/>
                <a:gd name="connsiteY53" fmla="*/ 1314581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26833 w 5934878"/>
                <a:gd name="connsiteY6" fmla="*/ 327716 h 1813362"/>
                <a:gd name="connsiteX7" fmla="*/ 553469 w 5934878"/>
                <a:gd name="connsiteY7" fmla="*/ 443676 h 1813362"/>
                <a:gd name="connsiteX8" fmla="*/ 571464 w 5934878"/>
                <a:gd name="connsiteY8" fmla="*/ 47607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4999156 w 5934878"/>
                <a:gd name="connsiteY48" fmla="*/ 894348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491012 w 5934878"/>
                <a:gd name="connsiteY53" fmla="*/ 1314581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26833 w 5934878"/>
                <a:gd name="connsiteY6" fmla="*/ 327716 h 1813362"/>
                <a:gd name="connsiteX7" fmla="*/ 553469 w 5934878"/>
                <a:gd name="connsiteY7" fmla="*/ 443676 h 1813362"/>
                <a:gd name="connsiteX8" fmla="*/ 571464 w 5934878"/>
                <a:gd name="connsiteY8" fmla="*/ 47607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4999156 w 5934878"/>
                <a:gd name="connsiteY48" fmla="*/ 894348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491012 w 5934878"/>
                <a:gd name="connsiteY53" fmla="*/ 1314581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26833 w 5934878"/>
                <a:gd name="connsiteY6" fmla="*/ 327716 h 1813362"/>
                <a:gd name="connsiteX7" fmla="*/ 553469 w 5934878"/>
                <a:gd name="connsiteY7" fmla="*/ 443676 h 1813362"/>
                <a:gd name="connsiteX8" fmla="*/ 618412 w 5934878"/>
                <a:gd name="connsiteY8" fmla="*/ 50153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4999156 w 5934878"/>
                <a:gd name="connsiteY48" fmla="*/ 894348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491012 w 5934878"/>
                <a:gd name="connsiteY53" fmla="*/ 1314581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26833 w 5934878"/>
                <a:gd name="connsiteY6" fmla="*/ 327716 h 1813362"/>
                <a:gd name="connsiteX7" fmla="*/ 553469 w 5934878"/>
                <a:gd name="connsiteY7" fmla="*/ 443676 h 1813362"/>
                <a:gd name="connsiteX8" fmla="*/ 618412 w 5934878"/>
                <a:gd name="connsiteY8" fmla="*/ 50153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5046103 w 5934878"/>
                <a:gd name="connsiteY48" fmla="*/ 897985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491012 w 5934878"/>
                <a:gd name="connsiteY53" fmla="*/ 1314581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26833 w 5934878"/>
                <a:gd name="connsiteY6" fmla="*/ 327716 h 1813362"/>
                <a:gd name="connsiteX7" fmla="*/ 553469 w 5934878"/>
                <a:gd name="connsiteY7" fmla="*/ 443676 h 1813362"/>
                <a:gd name="connsiteX8" fmla="*/ 618412 w 5934878"/>
                <a:gd name="connsiteY8" fmla="*/ 50153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5046103 w 5934878"/>
                <a:gd name="connsiteY48" fmla="*/ 897985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521194 w 5934878"/>
                <a:gd name="connsiteY53" fmla="*/ 1310944 h 1813362"/>
                <a:gd name="connsiteX54" fmla="*/ 5602976 w 5934878"/>
                <a:gd name="connsiteY54" fmla="*/ 1428476 h 1813362"/>
                <a:gd name="connsiteX55" fmla="*/ 5742936 w 5934878"/>
                <a:gd name="connsiteY55" fmla="*/ 1522734 h 1813362"/>
                <a:gd name="connsiteX56" fmla="*/ 5846904 w 5934878"/>
                <a:gd name="connsiteY56" fmla="*/ 1683756 h 1813362"/>
                <a:gd name="connsiteX57" fmla="*/ 5934878 w 5934878"/>
                <a:gd name="connsiteY57" fmla="*/ 1813362 h 1813362"/>
                <a:gd name="connsiteX0" fmla="*/ 0 w 5934878"/>
                <a:gd name="connsiteY0" fmla="*/ 0 h 1813362"/>
                <a:gd name="connsiteX1" fmla="*/ 113743 w 5934878"/>
                <a:gd name="connsiteY1" fmla="*/ 59287 h 1813362"/>
                <a:gd name="connsiteX2" fmla="*/ 236471 w 5934878"/>
                <a:gd name="connsiteY2" fmla="*/ 72616 h 1813362"/>
                <a:gd name="connsiteX3" fmla="*/ 385146 w 5934878"/>
                <a:gd name="connsiteY3" fmla="*/ 133372 h 1813362"/>
                <a:gd name="connsiteX4" fmla="*/ 425251 w 5934878"/>
                <a:gd name="connsiteY4" fmla="*/ 190169 h 1813362"/>
                <a:gd name="connsiteX5" fmla="*/ 457340 w 5934878"/>
                <a:gd name="connsiteY5" fmla="*/ 235038 h 1813362"/>
                <a:gd name="connsiteX6" fmla="*/ 526833 w 5934878"/>
                <a:gd name="connsiteY6" fmla="*/ 327716 h 1813362"/>
                <a:gd name="connsiteX7" fmla="*/ 553469 w 5934878"/>
                <a:gd name="connsiteY7" fmla="*/ 443676 h 1813362"/>
                <a:gd name="connsiteX8" fmla="*/ 618412 w 5934878"/>
                <a:gd name="connsiteY8" fmla="*/ 501539 h 1813362"/>
                <a:gd name="connsiteX9" fmla="*/ 686891 w 5934878"/>
                <a:gd name="connsiteY9" fmla="*/ 624044 h 1813362"/>
                <a:gd name="connsiteX10" fmla="*/ 792338 w 5934878"/>
                <a:gd name="connsiteY10" fmla="*/ 774890 h 1813362"/>
                <a:gd name="connsiteX11" fmla="*/ 986725 w 5934878"/>
                <a:gd name="connsiteY11" fmla="*/ 689469 h 1813362"/>
                <a:gd name="connsiteX12" fmla="*/ 1159845 w 5934878"/>
                <a:gd name="connsiteY12" fmla="*/ 629380 h 1813362"/>
                <a:gd name="connsiteX13" fmla="*/ 1532157 w 5934878"/>
                <a:gd name="connsiteY13" fmla="*/ 567159 h 1813362"/>
                <a:gd name="connsiteX14" fmla="*/ 1636430 w 5934878"/>
                <a:gd name="connsiteY14" fmla="*/ 567159 h 1813362"/>
                <a:gd name="connsiteX15" fmla="*/ 1684557 w 5934878"/>
                <a:gd name="connsiteY15" fmla="*/ 567159 h 1813362"/>
                <a:gd name="connsiteX16" fmla="*/ 1819938 w 5934878"/>
                <a:gd name="connsiteY16" fmla="*/ 555695 h 1813362"/>
                <a:gd name="connsiteX17" fmla="*/ 2061617 w 5934878"/>
                <a:gd name="connsiteY17" fmla="*/ 538836 h 1813362"/>
                <a:gd name="connsiteX18" fmla="*/ 2199658 w 5934878"/>
                <a:gd name="connsiteY18" fmla="*/ 488956 h 1813362"/>
                <a:gd name="connsiteX19" fmla="*/ 2267409 w 5934878"/>
                <a:gd name="connsiteY19" fmla="*/ 450841 h 1813362"/>
                <a:gd name="connsiteX20" fmla="*/ 2334262 w 5934878"/>
                <a:gd name="connsiteY20" fmla="*/ 502990 h 1813362"/>
                <a:gd name="connsiteX21" fmla="*/ 2406451 w 5934878"/>
                <a:gd name="connsiteY21" fmla="*/ 607264 h 1813362"/>
                <a:gd name="connsiteX22" fmla="*/ 2441795 w 5934878"/>
                <a:gd name="connsiteY22" fmla="*/ 639348 h 1813362"/>
                <a:gd name="connsiteX23" fmla="*/ 2494683 w 5934878"/>
                <a:gd name="connsiteY23" fmla="*/ 687475 h 1813362"/>
                <a:gd name="connsiteX24" fmla="*/ 2526767 w 5934878"/>
                <a:gd name="connsiteY24" fmla="*/ 687475 h 1813362"/>
                <a:gd name="connsiteX25" fmla="*/ 2590936 w 5934878"/>
                <a:gd name="connsiteY25" fmla="*/ 679454 h 1813362"/>
                <a:gd name="connsiteX26" fmla="*/ 2650342 w 5934878"/>
                <a:gd name="connsiteY26" fmla="*/ 678575 h 1813362"/>
                <a:gd name="connsiteX27" fmla="*/ 2703230 w 5934878"/>
                <a:gd name="connsiteY27" fmla="*/ 711538 h 1813362"/>
                <a:gd name="connsiteX28" fmla="*/ 2738574 w 5934878"/>
                <a:gd name="connsiteY28" fmla="*/ 744499 h 1813362"/>
                <a:gd name="connsiteX29" fmla="*/ 2779555 w 5934878"/>
                <a:gd name="connsiteY29" fmla="*/ 752520 h 1813362"/>
                <a:gd name="connsiteX30" fmla="*/ 2825301 w 5934878"/>
                <a:gd name="connsiteY30" fmla="*/ 745377 h 1813362"/>
                <a:gd name="connsiteX31" fmla="*/ 2902640 w 5934878"/>
                <a:gd name="connsiteY31" fmla="*/ 758351 h 1813362"/>
                <a:gd name="connsiteX32" fmla="*/ 2935841 w 5934878"/>
                <a:gd name="connsiteY32" fmla="*/ 783727 h 1813362"/>
                <a:gd name="connsiteX33" fmla="*/ 2959904 w 5934878"/>
                <a:gd name="connsiteY33" fmla="*/ 831854 h 1813362"/>
                <a:gd name="connsiteX34" fmla="*/ 3002390 w 5934878"/>
                <a:gd name="connsiteY34" fmla="*/ 883238 h 1813362"/>
                <a:gd name="connsiteX35" fmla="*/ 3087196 w 5934878"/>
                <a:gd name="connsiteY35" fmla="*/ 859678 h 1813362"/>
                <a:gd name="connsiteX36" fmla="*/ 3156544 w 5934878"/>
                <a:gd name="connsiteY36" fmla="*/ 844011 h 1813362"/>
                <a:gd name="connsiteX37" fmla="*/ 3226353 w 5934878"/>
                <a:gd name="connsiteY37" fmla="*/ 905674 h 1813362"/>
                <a:gd name="connsiteX38" fmla="*/ 3296788 w 5934878"/>
                <a:gd name="connsiteY38" fmla="*/ 992275 h 1813362"/>
                <a:gd name="connsiteX39" fmla="*/ 3322873 w 5934878"/>
                <a:gd name="connsiteY39" fmla="*/ 1053626 h 1813362"/>
                <a:gd name="connsiteX40" fmla="*/ 3360957 w 5934878"/>
                <a:gd name="connsiteY40" fmla="*/ 1072485 h 1813362"/>
                <a:gd name="connsiteX41" fmla="*/ 3437225 w 5934878"/>
                <a:gd name="connsiteY41" fmla="*/ 1173772 h 1813362"/>
                <a:gd name="connsiteX42" fmla="*/ 3681166 w 5934878"/>
                <a:gd name="connsiteY42" fmla="*/ 1189402 h 1813362"/>
                <a:gd name="connsiteX43" fmla="*/ 4137898 w 5934878"/>
                <a:gd name="connsiteY43" fmla="*/ 1204530 h 1813362"/>
                <a:gd name="connsiteX44" fmla="*/ 4265229 w 5934878"/>
                <a:gd name="connsiteY44" fmla="*/ 1034446 h 1813362"/>
                <a:gd name="connsiteX45" fmla="*/ 4437384 w 5934878"/>
                <a:gd name="connsiteY45" fmla="*/ 908317 h 1813362"/>
                <a:gd name="connsiteX46" fmla="*/ 4667255 w 5934878"/>
                <a:gd name="connsiteY46" fmla="*/ 780452 h 1813362"/>
                <a:gd name="connsiteX47" fmla="*/ 4903185 w 5934878"/>
                <a:gd name="connsiteY47" fmla="*/ 804017 h 1813362"/>
                <a:gd name="connsiteX48" fmla="*/ 5046103 w 5934878"/>
                <a:gd name="connsiteY48" fmla="*/ 897985 h 1813362"/>
                <a:gd name="connsiteX49" fmla="*/ 5147113 w 5934878"/>
                <a:gd name="connsiteY49" fmla="*/ 949331 h 1813362"/>
                <a:gd name="connsiteX50" fmla="*/ 5303067 w 5934878"/>
                <a:gd name="connsiteY50" fmla="*/ 1059299 h 1813362"/>
                <a:gd name="connsiteX51" fmla="*/ 5367049 w 5934878"/>
                <a:gd name="connsiteY51" fmla="*/ 1118210 h 1813362"/>
                <a:gd name="connsiteX52" fmla="*/ 5463020 w 5934878"/>
                <a:gd name="connsiteY52" fmla="*/ 1157484 h 1813362"/>
                <a:gd name="connsiteX53" fmla="*/ 5521194 w 5934878"/>
                <a:gd name="connsiteY53" fmla="*/ 1310944 h 1813362"/>
                <a:gd name="connsiteX54" fmla="*/ 5602976 w 5934878"/>
                <a:gd name="connsiteY54" fmla="*/ 1428476 h 1813362"/>
                <a:gd name="connsiteX55" fmla="*/ 5695988 w 5934878"/>
                <a:gd name="connsiteY55" fmla="*/ 1548192 h 1813362"/>
                <a:gd name="connsiteX56" fmla="*/ 5846904 w 5934878"/>
                <a:gd name="connsiteY56" fmla="*/ 1683756 h 1813362"/>
                <a:gd name="connsiteX57" fmla="*/ 5934878 w 5934878"/>
                <a:gd name="connsiteY57" fmla="*/ 1813362 h 1813362"/>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6411062 w 6411062"/>
                <a:gd name="connsiteY57"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6130459 w 6411062"/>
                <a:gd name="connsiteY57" fmla="*/ 1991986 h 2315294"/>
                <a:gd name="connsiteX58" fmla="*/ 6411062 w 6411062"/>
                <a:gd name="connsiteY58"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411062 w 6411062"/>
                <a:gd name="connsiteY58"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411062 w 6411062"/>
                <a:gd name="connsiteY58"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33812 w 6411062"/>
                <a:gd name="connsiteY58" fmla="*/ 2072003 h 2315294"/>
                <a:gd name="connsiteX59" fmla="*/ 6411062 w 6411062"/>
                <a:gd name="connsiteY59"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17045 w 6411062"/>
                <a:gd name="connsiteY58" fmla="*/ 2250225 h 2315294"/>
                <a:gd name="connsiteX59" fmla="*/ 6411062 w 6411062"/>
                <a:gd name="connsiteY59"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17045 w 6411062"/>
                <a:gd name="connsiteY58" fmla="*/ 2250225 h 2315294"/>
                <a:gd name="connsiteX59" fmla="*/ 6411062 w 6411062"/>
                <a:gd name="connsiteY59"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17045 w 6411062"/>
                <a:gd name="connsiteY58" fmla="*/ 2250225 h 2315294"/>
                <a:gd name="connsiteX59" fmla="*/ 6411062 w 6411062"/>
                <a:gd name="connsiteY59"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17045 w 6411062"/>
                <a:gd name="connsiteY58" fmla="*/ 2250225 h 2315294"/>
                <a:gd name="connsiteX59" fmla="*/ 6301483 w 6411062"/>
                <a:gd name="connsiteY59" fmla="*/ 2290235 h 2315294"/>
                <a:gd name="connsiteX60" fmla="*/ 6411062 w 6411062"/>
                <a:gd name="connsiteY60"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17045 w 6411062"/>
                <a:gd name="connsiteY58" fmla="*/ 2250225 h 2315294"/>
                <a:gd name="connsiteX59" fmla="*/ 6341724 w 6411062"/>
                <a:gd name="connsiteY59" fmla="*/ 2210216 h 2315294"/>
                <a:gd name="connsiteX60" fmla="*/ 6411062 w 6411062"/>
                <a:gd name="connsiteY60"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17045 w 6411062"/>
                <a:gd name="connsiteY58" fmla="*/ 2250225 h 2315294"/>
                <a:gd name="connsiteX59" fmla="*/ 6341724 w 6411062"/>
                <a:gd name="connsiteY59" fmla="*/ 2210216 h 2315294"/>
                <a:gd name="connsiteX60" fmla="*/ 6411062 w 6411062"/>
                <a:gd name="connsiteY60"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17045 w 6411062"/>
                <a:gd name="connsiteY58" fmla="*/ 2250225 h 2315294"/>
                <a:gd name="connsiteX59" fmla="*/ 6341724 w 6411062"/>
                <a:gd name="connsiteY59" fmla="*/ 2210216 h 2315294"/>
                <a:gd name="connsiteX60" fmla="*/ 6411062 w 6411062"/>
                <a:gd name="connsiteY60" fmla="*/ 2315294 h 2315294"/>
                <a:gd name="connsiteX0" fmla="*/ 0 w 6411062"/>
                <a:gd name="connsiteY0" fmla="*/ 0 h 2315294"/>
                <a:gd name="connsiteX1" fmla="*/ 113743 w 6411062"/>
                <a:gd name="connsiteY1" fmla="*/ 59287 h 2315294"/>
                <a:gd name="connsiteX2" fmla="*/ 236471 w 6411062"/>
                <a:gd name="connsiteY2" fmla="*/ 72616 h 2315294"/>
                <a:gd name="connsiteX3" fmla="*/ 385146 w 6411062"/>
                <a:gd name="connsiteY3" fmla="*/ 133372 h 2315294"/>
                <a:gd name="connsiteX4" fmla="*/ 425251 w 6411062"/>
                <a:gd name="connsiteY4" fmla="*/ 190169 h 2315294"/>
                <a:gd name="connsiteX5" fmla="*/ 457340 w 6411062"/>
                <a:gd name="connsiteY5" fmla="*/ 235038 h 2315294"/>
                <a:gd name="connsiteX6" fmla="*/ 526833 w 6411062"/>
                <a:gd name="connsiteY6" fmla="*/ 327716 h 2315294"/>
                <a:gd name="connsiteX7" fmla="*/ 553469 w 6411062"/>
                <a:gd name="connsiteY7" fmla="*/ 443676 h 2315294"/>
                <a:gd name="connsiteX8" fmla="*/ 618412 w 6411062"/>
                <a:gd name="connsiteY8" fmla="*/ 501539 h 2315294"/>
                <a:gd name="connsiteX9" fmla="*/ 686891 w 6411062"/>
                <a:gd name="connsiteY9" fmla="*/ 624044 h 2315294"/>
                <a:gd name="connsiteX10" fmla="*/ 792338 w 6411062"/>
                <a:gd name="connsiteY10" fmla="*/ 774890 h 2315294"/>
                <a:gd name="connsiteX11" fmla="*/ 986725 w 6411062"/>
                <a:gd name="connsiteY11" fmla="*/ 689469 h 2315294"/>
                <a:gd name="connsiteX12" fmla="*/ 1159845 w 6411062"/>
                <a:gd name="connsiteY12" fmla="*/ 629380 h 2315294"/>
                <a:gd name="connsiteX13" fmla="*/ 1532157 w 6411062"/>
                <a:gd name="connsiteY13" fmla="*/ 567159 h 2315294"/>
                <a:gd name="connsiteX14" fmla="*/ 1636430 w 6411062"/>
                <a:gd name="connsiteY14" fmla="*/ 567159 h 2315294"/>
                <a:gd name="connsiteX15" fmla="*/ 1684557 w 6411062"/>
                <a:gd name="connsiteY15" fmla="*/ 567159 h 2315294"/>
                <a:gd name="connsiteX16" fmla="*/ 1819938 w 6411062"/>
                <a:gd name="connsiteY16" fmla="*/ 555695 h 2315294"/>
                <a:gd name="connsiteX17" fmla="*/ 2061617 w 6411062"/>
                <a:gd name="connsiteY17" fmla="*/ 538836 h 2315294"/>
                <a:gd name="connsiteX18" fmla="*/ 2199658 w 6411062"/>
                <a:gd name="connsiteY18" fmla="*/ 488956 h 2315294"/>
                <a:gd name="connsiteX19" fmla="*/ 2267409 w 6411062"/>
                <a:gd name="connsiteY19" fmla="*/ 450841 h 2315294"/>
                <a:gd name="connsiteX20" fmla="*/ 2334262 w 6411062"/>
                <a:gd name="connsiteY20" fmla="*/ 502990 h 2315294"/>
                <a:gd name="connsiteX21" fmla="*/ 2406451 w 6411062"/>
                <a:gd name="connsiteY21" fmla="*/ 607264 h 2315294"/>
                <a:gd name="connsiteX22" fmla="*/ 2441795 w 6411062"/>
                <a:gd name="connsiteY22" fmla="*/ 639348 h 2315294"/>
                <a:gd name="connsiteX23" fmla="*/ 2494683 w 6411062"/>
                <a:gd name="connsiteY23" fmla="*/ 687475 h 2315294"/>
                <a:gd name="connsiteX24" fmla="*/ 2526767 w 6411062"/>
                <a:gd name="connsiteY24" fmla="*/ 687475 h 2315294"/>
                <a:gd name="connsiteX25" fmla="*/ 2590936 w 6411062"/>
                <a:gd name="connsiteY25" fmla="*/ 679454 h 2315294"/>
                <a:gd name="connsiteX26" fmla="*/ 2650342 w 6411062"/>
                <a:gd name="connsiteY26" fmla="*/ 678575 h 2315294"/>
                <a:gd name="connsiteX27" fmla="*/ 2703230 w 6411062"/>
                <a:gd name="connsiteY27" fmla="*/ 711538 h 2315294"/>
                <a:gd name="connsiteX28" fmla="*/ 2738574 w 6411062"/>
                <a:gd name="connsiteY28" fmla="*/ 744499 h 2315294"/>
                <a:gd name="connsiteX29" fmla="*/ 2779555 w 6411062"/>
                <a:gd name="connsiteY29" fmla="*/ 752520 h 2315294"/>
                <a:gd name="connsiteX30" fmla="*/ 2825301 w 6411062"/>
                <a:gd name="connsiteY30" fmla="*/ 745377 h 2315294"/>
                <a:gd name="connsiteX31" fmla="*/ 2902640 w 6411062"/>
                <a:gd name="connsiteY31" fmla="*/ 758351 h 2315294"/>
                <a:gd name="connsiteX32" fmla="*/ 2935841 w 6411062"/>
                <a:gd name="connsiteY32" fmla="*/ 783727 h 2315294"/>
                <a:gd name="connsiteX33" fmla="*/ 2959904 w 6411062"/>
                <a:gd name="connsiteY33" fmla="*/ 831854 h 2315294"/>
                <a:gd name="connsiteX34" fmla="*/ 3002390 w 6411062"/>
                <a:gd name="connsiteY34" fmla="*/ 883238 h 2315294"/>
                <a:gd name="connsiteX35" fmla="*/ 3087196 w 6411062"/>
                <a:gd name="connsiteY35" fmla="*/ 859678 h 2315294"/>
                <a:gd name="connsiteX36" fmla="*/ 3156544 w 6411062"/>
                <a:gd name="connsiteY36" fmla="*/ 844011 h 2315294"/>
                <a:gd name="connsiteX37" fmla="*/ 3226353 w 6411062"/>
                <a:gd name="connsiteY37" fmla="*/ 905674 h 2315294"/>
                <a:gd name="connsiteX38" fmla="*/ 3296788 w 6411062"/>
                <a:gd name="connsiteY38" fmla="*/ 992275 h 2315294"/>
                <a:gd name="connsiteX39" fmla="*/ 3322873 w 6411062"/>
                <a:gd name="connsiteY39" fmla="*/ 1053626 h 2315294"/>
                <a:gd name="connsiteX40" fmla="*/ 3360957 w 6411062"/>
                <a:gd name="connsiteY40" fmla="*/ 1072485 h 2315294"/>
                <a:gd name="connsiteX41" fmla="*/ 3437225 w 6411062"/>
                <a:gd name="connsiteY41" fmla="*/ 1173772 h 2315294"/>
                <a:gd name="connsiteX42" fmla="*/ 3681166 w 6411062"/>
                <a:gd name="connsiteY42" fmla="*/ 1189402 h 2315294"/>
                <a:gd name="connsiteX43" fmla="*/ 4137898 w 6411062"/>
                <a:gd name="connsiteY43" fmla="*/ 1204530 h 2315294"/>
                <a:gd name="connsiteX44" fmla="*/ 4265229 w 6411062"/>
                <a:gd name="connsiteY44" fmla="*/ 1034446 h 2315294"/>
                <a:gd name="connsiteX45" fmla="*/ 4437384 w 6411062"/>
                <a:gd name="connsiteY45" fmla="*/ 908317 h 2315294"/>
                <a:gd name="connsiteX46" fmla="*/ 4667255 w 6411062"/>
                <a:gd name="connsiteY46" fmla="*/ 780452 h 2315294"/>
                <a:gd name="connsiteX47" fmla="*/ 4903185 w 6411062"/>
                <a:gd name="connsiteY47" fmla="*/ 804017 h 2315294"/>
                <a:gd name="connsiteX48" fmla="*/ 5046103 w 6411062"/>
                <a:gd name="connsiteY48" fmla="*/ 897985 h 2315294"/>
                <a:gd name="connsiteX49" fmla="*/ 5147113 w 6411062"/>
                <a:gd name="connsiteY49" fmla="*/ 949331 h 2315294"/>
                <a:gd name="connsiteX50" fmla="*/ 5303067 w 6411062"/>
                <a:gd name="connsiteY50" fmla="*/ 1059299 h 2315294"/>
                <a:gd name="connsiteX51" fmla="*/ 5367049 w 6411062"/>
                <a:gd name="connsiteY51" fmla="*/ 1118210 h 2315294"/>
                <a:gd name="connsiteX52" fmla="*/ 5463020 w 6411062"/>
                <a:gd name="connsiteY52" fmla="*/ 1157484 h 2315294"/>
                <a:gd name="connsiteX53" fmla="*/ 5521194 w 6411062"/>
                <a:gd name="connsiteY53" fmla="*/ 1310944 h 2315294"/>
                <a:gd name="connsiteX54" fmla="*/ 5602976 w 6411062"/>
                <a:gd name="connsiteY54" fmla="*/ 1428476 h 2315294"/>
                <a:gd name="connsiteX55" fmla="*/ 5695988 w 6411062"/>
                <a:gd name="connsiteY55" fmla="*/ 1548192 h 2315294"/>
                <a:gd name="connsiteX56" fmla="*/ 5846904 w 6411062"/>
                <a:gd name="connsiteY56" fmla="*/ 1683756 h 2315294"/>
                <a:gd name="connsiteX57" fmla="*/ 5986262 w 6411062"/>
                <a:gd name="connsiteY57" fmla="*/ 1933791 h 2315294"/>
                <a:gd name="connsiteX58" fmla="*/ 6117045 w 6411062"/>
                <a:gd name="connsiteY58" fmla="*/ 2250225 h 2315294"/>
                <a:gd name="connsiteX59" fmla="*/ 6314897 w 6411062"/>
                <a:gd name="connsiteY59" fmla="*/ 2210216 h 2315294"/>
                <a:gd name="connsiteX60" fmla="*/ 6411062 w 6411062"/>
                <a:gd name="connsiteY60" fmla="*/ 2315294 h 2315294"/>
                <a:gd name="connsiteX0" fmla="*/ 0 w 6419602"/>
                <a:gd name="connsiteY0" fmla="*/ 0 h 2324344"/>
                <a:gd name="connsiteX1" fmla="*/ 113743 w 6419602"/>
                <a:gd name="connsiteY1" fmla="*/ 59287 h 2324344"/>
                <a:gd name="connsiteX2" fmla="*/ 236471 w 6419602"/>
                <a:gd name="connsiteY2" fmla="*/ 72616 h 2324344"/>
                <a:gd name="connsiteX3" fmla="*/ 385146 w 6419602"/>
                <a:gd name="connsiteY3" fmla="*/ 133372 h 2324344"/>
                <a:gd name="connsiteX4" fmla="*/ 425251 w 6419602"/>
                <a:gd name="connsiteY4" fmla="*/ 190169 h 2324344"/>
                <a:gd name="connsiteX5" fmla="*/ 457340 w 6419602"/>
                <a:gd name="connsiteY5" fmla="*/ 235038 h 2324344"/>
                <a:gd name="connsiteX6" fmla="*/ 526833 w 6419602"/>
                <a:gd name="connsiteY6" fmla="*/ 327716 h 2324344"/>
                <a:gd name="connsiteX7" fmla="*/ 553469 w 6419602"/>
                <a:gd name="connsiteY7" fmla="*/ 443676 h 2324344"/>
                <a:gd name="connsiteX8" fmla="*/ 618412 w 6419602"/>
                <a:gd name="connsiteY8" fmla="*/ 501539 h 2324344"/>
                <a:gd name="connsiteX9" fmla="*/ 686891 w 6419602"/>
                <a:gd name="connsiteY9" fmla="*/ 624044 h 2324344"/>
                <a:gd name="connsiteX10" fmla="*/ 792338 w 6419602"/>
                <a:gd name="connsiteY10" fmla="*/ 774890 h 2324344"/>
                <a:gd name="connsiteX11" fmla="*/ 986725 w 6419602"/>
                <a:gd name="connsiteY11" fmla="*/ 689469 h 2324344"/>
                <a:gd name="connsiteX12" fmla="*/ 1159845 w 6419602"/>
                <a:gd name="connsiteY12" fmla="*/ 629380 h 2324344"/>
                <a:gd name="connsiteX13" fmla="*/ 1532157 w 6419602"/>
                <a:gd name="connsiteY13" fmla="*/ 567159 h 2324344"/>
                <a:gd name="connsiteX14" fmla="*/ 1636430 w 6419602"/>
                <a:gd name="connsiteY14" fmla="*/ 567159 h 2324344"/>
                <a:gd name="connsiteX15" fmla="*/ 1684557 w 6419602"/>
                <a:gd name="connsiteY15" fmla="*/ 567159 h 2324344"/>
                <a:gd name="connsiteX16" fmla="*/ 1819938 w 6419602"/>
                <a:gd name="connsiteY16" fmla="*/ 555695 h 2324344"/>
                <a:gd name="connsiteX17" fmla="*/ 2061617 w 6419602"/>
                <a:gd name="connsiteY17" fmla="*/ 538836 h 2324344"/>
                <a:gd name="connsiteX18" fmla="*/ 2199658 w 6419602"/>
                <a:gd name="connsiteY18" fmla="*/ 488956 h 2324344"/>
                <a:gd name="connsiteX19" fmla="*/ 2267409 w 6419602"/>
                <a:gd name="connsiteY19" fmla="*/ 450841 h 2324344"/>
                <a:gd name="connsiteX20" fmla="*/ 2334262 w 6419602"/>
                <a:gd name="connsiteY20" fmla="*/ 502990 h 2324344"/>
                <a:gd name="connsiteX21" fmla="*/ 2406451 w 6419602"/>
                <a:gd name="connsiteY21" fmla="*/ 607264 h 2324344"/>
                <a:gd name="connsiteX22" fmla="*/ 2441795 w 6419602"/>
                <a:gd name="connsiteY22" fmla="*/ 639348 h 2324344"/>
                <a:gd name="connsiteX23" fmla="*/ 2494683 w 6419602"/>
                <a:gd name="connsiteY23" fmla="*/ 687475 h 2324344"/>
                <a:gd name="connsiteX24" fmla="*/ 2526767 w 6419602"/>
                <a:gd name="connsiteY24" fmla="*/ 687475 h 2324344"/>
                <a:gd name="connsiteX25" fmla="*/ 2590936 w 6419602"/>
                <a:gd name="connsiteY25" fmla="*/ 679454 h 2324344"/>
                <a:gd name="connsiteX26" fmla="*/ 2650342 w 6419602"/>
                <a:gd name="connsiteY26" fmla="*/ 678575 h 2324344"/>
                <a:gd name="connsiteX27" fmla="*/ 2703230 w 6419602"/>
                <a:gd name="connsiteY27" fmla="*/ 711538 h 2324344"/>
                <a:gd name="connsiteX28" fmla="*/ 2738574 w 6419602"/>
                <a:gd name="connsiteY28" fmla="*/ 744499 h 2324344"/>
                <a:gd name="connsiteX29" fmla="*/ 2779555 w 6419602"/>
                <a:gd name="connsiteY29" fmla="*/ 752520 h 2324344"/>
                <a:gd name="connsiteX30" fmla="*/ 2825301 w 6419602"/>
                <a:gd name="connsiteY30" fmla="*/ 745377 h 2324344"/>
                <a:gd name="connsiteX31" fmla="*/ 2902640 w 6419602"/>
                <a:gd name="connsiteY31" fmla="*/ 758351 h 2324344"/>
                <a:gd name="connsiteX32" fmla="*/ 2935841 w 6419602"/>
                <a:gd name="connsiteY32" fmla="*/ 783727 h 2324344"/>
                <a:gd name="connsiteX33" fmla="*/ 2959904 w 6419602"/>
                <a:gd name="connsiteY33" fmla="*/ 831854 h 2324344"/>
                <a:gd name="connsiteX34" fmla="*/ 3002390 w 6419602"/>
                <a:gd name="connsiteY34" fmla="*/ 883238 h 2324344"/>
                <a:gd name="connsiteX35" fmla="*/ 3087196 w 6419602"/>
                <a:gd name="connsiteY35" fmla="*/ 859678 h 2324344"/>
                <a:gd name="connsiteX36" fmla="*/ 3156544 w 6419602"/>
                <a:gd name="connsiteY36" fmla="*/ 844011 h 2324344"/>
                <a:gd name="connsiteX37" fmla="*/ 3226353 w 6419602"/>
                <a:gd name="connsiteY37" fmla="*/ 905674 h 2324344"/>
                <a:gd name="connsiteX38" fmla="*/ 3296788 w 6419602"/>
                <a:gd name="connsiteY38" fmla="*/ 992275 h 2324344"/>
                <a:gd name="connsiteX39" fmla="*/ 3322873 w 6419602"/>
                <a:gd name="connsiteY39" fmla="*/ 1053626 h 2324344"/>
                <a:gd name="connsiteX40" fmla="*/ 3360957 w 6419602"/>
                <a:gd name="connsiteY40" fmla="*/ 1072485 h 2324344"/>
                <a:gd name="connsiteX41" fmla="*/ 3437225 w 6419602"/>
                <a:gd name="connsiteY41" fmla="*/ 1173772 h 2324344"/>
                <a:gd name="connsiteX42" fmla="*/ 3681166 w 6419602"/>
                <a:gd name="connsiteY42" fmla="*/ 1189402 h 2324344"/>
                <a:gd name="connsiteX43" fmla="*/ 4137898 w 6419602"/>
                <a:gd name="connsiteY43" fmla="*/ 1204530 h 2324344"/>
                <a:gd name="connsiteX44" fmla="*/ 4265229 w 6419602"/>
                <a:gd name="connsiteY44" fmla="*/ 1034446 h 2324344"/>
                <a:gd name="connsiteX45" fmla="*/ 4437384 w 6419602"/>
                <a:gd name="connsiteY45" fmla="*/ 908317 h 2324344"/>
                <a:gd name="connsiteX46" fmla="*/ 4667255 w 6419602"/>
                <a:gd name="connsiteY46" fmla="*/ 780452 h 2324344"/>
                <a:gd name="connsiteX47" fmla="*/ 4903185 w 6419602"/>
                <a:gd name="connsiteY47" fmla="*/ 804017 h 2324344"/>
                <a:gd name="connsiteX48" fmla="*/ 5046103 w 6419602"/>
                <a:gd name="connsiteY48" fmla="*/ 897985 h 2324344"/>
                <a:gd name="connsiteX49" fmla="*/ 5147113 w 6419602"/>
                <a:gd name="connsiteY49" fmla="*/ 949331 h 2324344"/>
                <a:gd name="connsiteX50" fmla="*/ 5303067 w 6419602"/>
                <a:gd name="connsiteY50" fmla="*/ 1059299 h 2324344"/>
                <a:gd name="connsiteX51" fmla="*/ 5367049 w 6419602"/>
                <a:gd name="connsiteY51" fmla="*/ 1118210 h 2324344"/>
                <a:gd name="connsiteX52" fmla="*/ 5463020 w 6419602"/>
                <a:gd name="connsiteY52" fmla="*/ 1157484 h 2324344"/>
                <a:gd name="connsiteX53" fmla="*/ 5521194 w 6419602"/>
                <a:gd name="connsiteY53" fmla="*/ 1310944 h 2324344"/>
                <a:gd name="connsiteX54" fmla="*/ 5602976 w 6419602"/>
                <a:gd name="connsiteY54" fmla="*/ 1428476 h 2324344"/>
                <a:gd name="connsiteX55" fmla="*/ 5695988 w 6419602"/>
                <a:gd name="connsiteY55" fmla="*/ 1548192 h 2324344"/>
                <a:gd name="connsiteX56" fmla="*/ 5846904 w 6419602"/>
                <a:gd name="connsiteY56" fmla="*/ 1683756 h 2324344"/>
                <a:gd name="connsiteX57" fmla="*/ 5986262 w 6419602"/>
                <a:gd name="connsiteY57" fmla="*/ 1933791 h 2324344"/>
                <a:gd name="connsiteX58" fmla="*/ 6117045 w 6419602"/>
                <a:gd name="connsiteY58" fmla="*/ 2250225 h 2324344"/>
                <a:gd name="connsiteX59" fmla="*/ 6314897 w 6419602"/>
                <a:gd name="connsiteY59" fmla="*/ 2210216 h 2324344"/>
                <a:gd name="connsiteX60" fmla="*/ 6411062 w 6419602"/>
                <a:gd name="connsiteY60" fmla="*/ 2315294 h 2324344"/>
                <a:gd name="connsiteX61" fmla="*/ 6415498 w 6419602"/>
                <a:gd name="connsiteY61" fmla="*/ 2319333 h 2324344"/>
                <a:gd name="connsiteX0" fmla="*/ 0 w 6596583"/>
                <a:gd name="connsiteY0" fmla="*/ 0 h 2508467"/>
                <a:gd name="connsiteX1" fmla="*/ 113743 w 6596583"/>
                <a:gd name="connsiteY1" fmla="*/ 59287 h 2508467"/>
                <a:gd name="connsiteX2" fmla="*/ 236471 w 6596583"/>
                <a:gd name="connsiteY2" fmla="*/ 72616 h 2508467"/>
                <a:gd name="connsiteX3" fmla="*/ 385146 w 6596583"/>
                <a:gd name="connsiteY3" fmla="*/ 133372 h 2508467"/>
                <a:gd name="connsiteX4" fmla="*/ 425251 w 6596583"/>
                <a:gd name="connsiteY4" fmla="*/ 190169 h 2508467"/>
                <a:gd name="connsiteX5" fmla="*/ 457340 w 6596583"/>
                <a:gd name="connsiteY5" fmla="*/ 235038 h 2508467"/>
                <a:gd name="connsiteX6" fmla="*/ 526833 w 6596583"/>
                <a:gd name="connsiteY6" fmla="*/ 327716 h 2508467"/>
                <a:gd name="connsiteX7" fmla="*/ 553469 w 6596583"/>
                <a:gd name="connsiteY7" fmla="*/ 443676 h 2508467"/>
                <a:gd name="connsiteX8" fmla="*/ 618412 w 6596583"/>
                <a:gd name="connsiteY8" fmla="*/ 501539 h 2508467"/>
                <a:gd name="connsiteX9" fmla="*/ 686891 w 6596583"/>
                <a:gd name="connsiteY9" fmla="*/ 624044 h 2508467"/>
                <a:gd name="connsiteX10" fmla="*/ 792338 w 6596583"/>
                <a:gd name="connsiteY10" fmla="*/ 774890 h 2508467"/>
                <a:gd name="connsiteX11" fmla="*/ 986725 w 6596583"/>
                <a:gd name="connsiteY11" fmla="*/ 689469 h 2508467"/>
                <a:gd name="connsiteX12" fmla="*/ 1159845 w 6596583"/>
                <a:gd name="connsiteY12" fmla="*/ 629380 h 2508467"/>
                <a:gd name="connsiteX13" fmla="*/ 1532157 w 6596583"/>
                <a:gd name="connsiteY13" fmla="*/ 567159 h 2508467"/>
                <a:gd name="connsiteX14" fmla="*/ 1636430 w 6596583"/>
                <a:gd name="connsiteY14" fmla="*/ 567159 h 2508467"/>
                <a:gd name="connsiteX15" fmla="*/ 1684557 w 6596583"/>
                <a:gd name="connsiteY15" fmla="*/ 567159 h 2508467"/>
                <a:gd name="connsiteX16" fmla="*/ 1819938 w 6596583"/>
                <a:gd name="connsiteY16" fmla="*/ 555695 h 2508467"/>
                <a:gd name="connsiteX17" fmla="*/ 2061617 w 6596583"/>
                <a:gd name="connsiteY17" fmla="*/ 538836 h 2508467"/>
                <a:gd name="connsiteX18" fmla="*/ 2199658 w 6596583"/>
                <a:gd name="connsiteY18" fmla="*/ 488956 h 2508467"/>
                <a:gd name="connsiteX19" fmla="*/ 2267409 w 6596583"/>
                <a:gd name="connsiteY19" fmla="*/ 450841 h 2508467"/>
                <a:gd name="connsiteX20" fmla="*/ 2334262 w 6596583"/>
                <a:gd name="connsiteY20" fmla="*/ 502990 h 2508467"/>
                <a:gd name="connsiteX21" fmla="*/ 2406451 w 6596583"/>
                <a:gd name="connsiteY21" fmla="*/ 607264 h 2508467"/>
                <a:gd name="connsiteX22" fmla="*/ 2441795 w 6596583"/>
                <a:gd name="connsiteY22" fmla="*/ 639348 h 2508467"/>
                <a:gd name="connsiteX23" fmla="*/ 2494683 w 6596583"/>
                <a:gd name="connsiteY23" fmla="*/ 687475 h 2508467"/>
                <a:gd name="connsiteX24" fmla="*/ 2526767 w 6596583"/>
                <a:gd name="connsiteY24" fmla="*/ 687475 h 2508467"/>
                <a:gd name="connsiteX25" fmla="*/ 2590936 w 6596583"/>
                <a:gd name="connsiteY25" fmla="*/ 679454 h 2508467"/>
                <a:gd name="connsiteX26" fmla="*/ 2650342 w 6596583"/>
                <a:gd name="connsiteY26" fmla="*/ 678575 h 2508467"/>
                <a:gd name="connsiteX27" fmla="*/ 2703230 w 6596583"/>
                <a:gd name="connsiteY27" fmla="*/ 711538 h 2508467"/>
                <a:gd name="connsiteX28" fmla="*/ 2738574 w 6596583"/>
                <a:gd name="connsiteY28" fmla="*/ 744499 h 2508467"/>
                <a:gd name="connsiteX29" fmla="*/ 2779555 w 6596583"/>
                <a:gd name="connsiteY29" fmla="*/ 752520 h 2508467"/>
                <a:gd name="connsiteX30" fmla="*/ 2825301 w 6596583"/>
                <a:gd name="connsiteY30" fmla="*/ 745377 h 2508467"/>
                <a:gd name="connsiteX31" fmla="*/ 2902640 w 6596583"/>
                <a:gd name="connsiteY31" fmla="*/ 758351 h 2508467"/>
                <a:gd name="connsiteX32" fmla="*/ 2935841 w 6596583"/>
                <a:gd name="connsiteY32" fmla="*/ 783727 h 2508467"/>
                <a:gd name="connsiteX33" fmla="*/ 2959904 w 6596583"/>
                <a:gd name="connsiteY33" fmla="*/ 831854 h 2508467"/>
                <a:gd name="connsiteX34" fmla="*/ 3002390 w 6596583"/>
                <a:gd name="connsiteY34" fmla="*/ 883238 h 2508467"/>
                <a:gd name="connsiteX35" fmla="*/ 3087196 w 6596583"/>
                <a:gd name="connsiteY35" fmla="*/ 859678 h 2508467"/>
                <a:gd name="connsiteX36" fmla="*/ 3156544 w 6596583"/>
                <a:gd name="connsiteY36" fmla="*/ 844011 h 2508467"/>
                <a:gd name="connsiteX37" fmla="*/ 3226353 w 6596583"/>
                <a:gd name="connsiteY37" fmla="*/ 905674 h 2508467"/>
                <a:gd name="connsiteX38" fmla="*/ 3296788 w 6596583"/>
                <a:gd name="connsiteY38" fmla="*/ 992275 h 2508467"/>
                <a:gd name="connsiteX39" fmla="*/ 3322873 w 6596583"/>
                <a:gd name="connsiteY39" fmla="*/ 1053626 h 2508467"/>
                <a:gd name="connsiteX40" fmla="*/ 3360957 w 6596583"/>
                <a:gd name="connsiteY40" fmla="*/ 1072485 h 2508467"/>
                <a:gd name="connsiteX41" fmla="*/ 3437225 w 6596583"/>
                <a:gd name="connsiteY41" fmla="*/ 1173772 h 2508467"/>
                <a:gd name="connsiteX42" fmla="*/ 3681166 w 6596583"/>
                <a:gd name="connsiteY42" fmla="*/ 1189402 h 2508467"/>
                <a:gd name="connsiteX43" fmla="*/ 4137898 w 6596583"/>
                <a:gd name="connsiteY43" fmla="*/ 1204530 h 2508467"/>
                <a:gd name="connsiteX44" fmla="*/ 4265229 w 6596583"/>
                <a:gd name="connsiteY44" fmla="*/ 1034446 h 2508467"/>
                <a:gd name="connsiteX45" fmla="*/ 4437384 w 6596583"/>
                <a:gd name="connsiteY45" fmla="*/ 908317 h 2508467"/>
                <a:gd name="connsiteX46" fmla="*/ 4667255 w 6596583"/>
                <a:gd name="connsiteY46" fmla="*/ 780452 h 2508467"/>
                <a:gd name="connsiteX47" fmla="*/ 4903185 w 6596583"/>
                <a:gd name="connsiteY47" fmla="*/ 804017 h 2508467"/>
                <a:gd name="connsiteX48" fmla="*/ 5046103 w 6596583"/>
                <a:gd name="connsiteY48" fmla="*/ 897985 h 2508467"/>
                <a:gd name="connsiteX49" fmla="*/ 5147113 w 6596583"/>
                <a:gd name="connsiteY49" fmla="*/ 949331 h 2508467"/>
                <a:gd name="connsiteX50" fmla="*/ 5303067 w 6596583"/>
                <a:gd name="connsiteY50" fmla="*/ 1059299 h 2508467"/>
                <a:gd name="connsiteX51" fmla="*/ 5367049 w 6596583"/>
                <a:gd name="connsiteY51" fmla="*/ 1118210 h 2508467"/>
                <a:gd name="connsiteX52" fmla="*/ 5463020 w 6596583"/>
                <a:gd name="connsiteY52" fmla="*/ 1157484 h 2508467"/>
                <a:gd name="connsiteX53" fmla="*/ 5521194 w 6596583"/>
                <a:gd name="connsiteY53" fmla="*/ 1310944 h 2508467"/>
                <a:gd name="connsiteX54" fmla="*/ 5602976 w 6596583"/>
                <a:gd name="connsiteY54" fmla="*/ 1428476 h 2508467"/>
                <a:gd name="connsiteX55" fmla="*/ 5695988 w 6596583"/>
                <a:gd name="connsiteY55" fmla="*/ 1548192 h 2508467"/>
                <a:gd name="connsiteX56" fmla="*/ 5846904 w 6596583"/>
                <a:gd name="connsiteY56" fmla="*/ 1683756 h 2508467"/>
                <a:gd name="connsiteX57" fmla="*/ 5986262 w 6596583"/>
                <a:gd name="connsiteY57" fmla="*/ 1933791 h 2508467"/>
                <a:gd name="connsiteX58" fmla="*/ 6117045 w 6596583"/>
                <a:gd name="connsiteY58" fmla="*/ 2250225 h 2508467"/>
                <a:gd name="connsiteX59" fmla="*/ 6314897 w 6596583"/>
                <a:gd name="connsiteY59" fmla="*/ 2210216 h 2508467"/>
                <a:gd name="connsiteX60" fmla="*/ 6411062 w 6596583"/>
                <a:gd name="connsiteY60" fmla="*/ 2315294 h 2508467"/>
                <a:gd name="connsiteX61" fmla="*/ 6596583 w 6596583"/>
                <a:gd name="connsiteY61" fmla="*/ 2508467 h 2508467"/>
                <a:gd name="connsiteX0" fmla="*/ 0 w 6612416"/>
                <a:gd name="connsiteY0" fmla="*/ 0 h 2519993"/>
                <a:gd name="connsiteX1" fmla="*/ 113743 w 6612416"/>
                <a:gd name="connsiteY1" fmla="*/ 59287 h 2519993"/>
                <a:gd name="connsiteX2" fmla="*/ 236471 w 6612416"/>
                <a:gd name="connsiteY2" fmla="*/ 72616 h 2519993"/>
                <a:gd name="connsiteX3" fmla="*/ 385146 w 6612416"/>
                <a:gd name="connsiteY3" fmla="*/ 133372 h 2519993"/>
                <a:gd name="connsiteX4" fmla="*/ 425251 w 6612416"/>
                <a:gd name="connsiteY4" fmla="*/ 190169 h 2519993"/>
                <a:gd name="connsiteX5" fmla="*/ 457340 w 6612416"/>
                <a:gd name="connsiteY5" fmla="*/ 235038 h 2519993"/>
                <a:gd name="connsiteX6" fmla="*/ 526833 w 6612416"/>
                <a:gd name="connsiteY6" fmla="*/ 327716 h 2519993"/>
                <a:gd name="connsiteX7" fmla="*/ 553469 w 6612416"/>
                <a:gd name="connsiteY7" fmla="*/ 443676 h 2519993"/>
                <a:gd name="connsiteX8" fmla="*/ 618412 w 6612416"/>
                <a:gd name="connsiteY8" fmla="*/ 501539 h 2519993"/>
                <a:gd name="connsiteX9" fmla="*/ 686891 w 6612416"/>
                <a:gd name="connsiteY9" fmla="*/ 624044 h 2519993"/>
                <a:gd name="connsiteX10" fmla="*/ 792338 w 6612416"/>
                <a:gd name="connsiteY10" fmla="*/ 774890 h 2519993"/>
                <a:gd name="connsiteX11" fmla="*/ 986725 w 6612416"/>
                <a:gd name="connsiteY11" fmla="*/ 689469 h 2519993"/>
                <a:gd name="connsiteX12" fmla="*/ 1159845 w 6612416"/>
                <a:gd name="connsiteY12" fmla="*/ 629380 h 2519993"/>
                <a:gd name="connsiteX13" fmla="*/ 1532157 w 6612416"/>
                <a:gd name="connsiteY13" fmla="*/ 567159 h 2519993"/>
                <a:gd name="connsiteX14" fmla="*/ 1636430 w 6612416"/>
                <a:gd name="connsiteY14" fmla="*/ 567159 h 2519993"/>
                <a:gd name="connsiteX15" fmla="*/ 1684557 w 6612416"/>
                <a:gd name="connsiteY15" fmla="*/ 567159 h 2519993"/>
                <a:gd name="connsiteX16" fmla="*/ 1819938 w 6612416"/>
                <a:gd name="connsiteY16" fmla="*/ 555695 h 2519993"/>
                <a:gd name="connsiteX17" fmla="*/ 2061617 w 6612416"/>
                <a:gd name="connsiteY17" fmla="*/ 538836 h 2519993"/>
                <a:gd name="connsiteX18" fmla="*/ 2199658 w 6612416"/>
                <a:gd name="connsiteY18" fmla="*/ 488956 h 2519993"/>
                <a:gd name="connsiteX19" fmla="*/ 2267409 w 6612416"/>
                <a:gd name="connsiteY19" fmla="*/ 450841 h 2519993"/>
                <a:gd name="connsiteX20" fmla="*/ 2334262 w 6612416"/>
                <a:gd name="connsiteY20" fmla="*/ 502990 h 2519993"/>
                <a:gd name="connsiteX21" fmla="*/ 2406451 w 6612416"/>
                <a:gd name="connsiteY21" fmla="*/ 607264 h 2519993"/>
                <a:gd name="connsiteX22" fmla="*/ 2441795 w 6612416"/>
                <a:gd name="connsiteY22" fmla="*/ 639348 h 2519993"/>
                <a:gd name="connsiteX23" fmla="*/ 2494683 w 6612416"/>
                <a:gd name="connsiteY23" fmla="*/ 687475 h 2519993"/>
                <a:gd name="connsiteX24" fmla="*/ 2526767 w 6612416"/>
                <a:gd name="connsiteY24" fmla="*/ 687475 h 2519993"/>
                <a:gd name="connsiteX25" fmla="*/ 2590936 w 6612416"/>
                <a:gd name="connsiteY25" fmla="*/ 679454 h 2519993"/>
                <a:gd name="connsiteX26" fmla="*/ 2650342 w 6612416"/>
                <a:gd name="connsiteY26" fmla="*/ 678575 h 2519993"/>
                <a:gd name="connsiteX27" fmla="*/ 2703230 w 6612416"/>
                <a:gd name="connsiteY27" fmla="*/ 711538 h 2519993"/>
                <a:gd name="connsiteX28" fmla="*/ 2738574 w 6612416"/>
                <a:gd name="connsiteY28" fmla="*/ 744499 h 2519993"/>
                <a:gd name="connsiteX29" fmla="*/ 2779555 w 6612416"/>
                <a:gd name="connsiteY29" fmla="*/ 752520 h 2519993"/>
                <a:gd name="connsiteX30" fmla="*/ 2825301 w 6612416"/>
                <a:gd name="connsiteY30" fmla="*/ 745377 h 2519993"/>
                <a:gd name="connsiteX31" fmla="*/ 2902640 w 6612416"/>
                <a:gd name="connsiteY31" fmla="*/ 758351 h 2519993"/>
                <a:gd name="connsiteX32" fmla="*/ 2935841 w 6612416"/>
                <a:gd name="connsiteY32" fmla="*/ 783727 h 2519993"/>
                <a:gd name="connsiteX33" fmla="*/ 2959904 w 6612416"/>
                <a:gd name="connsiteY33" fmla="*/ 831854 h 2519993"/>
                <a:gd name="connsiteX34" fmla="*/ 3002390 w 6612416"/>
                <a:gd name="connsiteY34" fmla="*/ 883238 h 2519993"/>
                <a:gd name="connsiteX35" fmla="*/ 3087196 w 6612416"/>
                <a:gd name="connsiteY35" fmla="*/ 859678 h 2519993"/>
                <a:gd name="connsiteX36" fmla="*/ 3156544 w 6612416"/>
                <a:gd name="connsiteY36" fmla="*/ 844011 h 2519993"/>
                <a:gd name="connsiteX37" fmla="*/ 3226353 w 6612416"/>
                <a:gd name="connsiteY37" fmla="*/ 905674 h 2519993"/>
                <a:gd name="connsiteX38" fmla="*/ 3296788 w 6612416"/>
                <a:gd name="connsiteY38" fmla="*/ 992275 h 2519993"/>
                <a:gd name="connsiteX39" fmla="*/ 3322873 w 6612416"/>
                <a:gd name="connsiteY39" fmla="*/ 1053626 h 2519993"/>
                <a:gd name="connsiteX40" fmla="*/ 3360957 w 6612416"/>
                <a:gd name="connsiteY40" fmla="*/ 1072485 h 2519993"/>
                <a:gd name="connsiteX41" fmla="*/ 3437225 w 6612416"/>
                <a:gd name="connsiteY41" fmla="*/ 1173772 h 2519993"/>
                <a:gd name="connsiteX42" fmla="*/ 3681166 w 6612416"/>
                <a:gd name="connsiteY42" fmla="*/ 1189402 h 2519993"/>
                <a:gd name="connsiteX43" fmla="*/ 4137898 w 6612416"/>
                <a:gd name="connsiteY43" fmla="*/ 1204530 h 2519993"/>
                <a:gd name="connsiteX44" fmla="*/ 4265229 w 6612416"/>
                <a:gd name="connsiteY44" fmla="*/ 1034446 h 2519993"/>
                <a:gd name="connsiteX45" fmla="*/ 4437384 w 6612416"/>
                <a:gd name="connsiteY45" fmla="*/ 908317 h 2519993"/>
                <a:gd name="connsiteX46" fmla="*/ 4667255 w 6612416"/>
                <a:gd name="connsiteY46" fmla="*/ 780452 h 2519993"/>
                <a:gd name="connsiteX47" fmla="*/ 4903185 w 6612416"/>
                <a:gd name="connsiteY47" fmla="*/ 804017 h 2519993"/>
                <a:gd name="connsiteX48" fmla="*/ 5046103 w 6612416"/>
                <a:gd name="connsiteY48" fmla="*/ 897985 h 2519993"/>
                <a:gd name="connsiteX49" fmla="*/ 5147113 w 6612416"/>
                <a:gd name="connsiteY49" fmla="*/ 949331 h 2519993"/>
                <a:gd name="connsiteX50" fmla="*/ 5303067 w 6612416"/>
                <a:gd name="connsiteY50" fmla="*/ 1059299 h 2519993"/>
                <a:gd name="connsiteX51" fmla="*/ 5367049 w 6612416"/>
                <a:gd name="connsiteY51" fmla="*/ 1118210 h 2519993"/>
                <a:gd name="connsiteX52" fmla="*/ 5463020 w 6612416"/>
                <a:gd name="connsiteY52" fmla="*/ 1157484 h 2519993"/>
                <a:gd name="connsiteX53" fmla="*/ 5521194 w 6612416"/>
                <a:gd name="connsiteY53" fmla="*/ 1310944 h 2519993"/>
                <a:gd name="connsiteX54" fmla="*/ 5602976 w 6612416"/>
                <a:gd name="connsiteY54" fmla="*/ 1428476 h 2519993"/>
                <a:gd name="connsiteX55" fmla="*/ 5695988 w 6612416"/>
                <a:gd name="connsiteY55" fmla="*/ 1548192 h 2519993"/>
                <a:gd name="connsiteX56" fmla="*/ 5846904 w 6612416"/>
                <a:gd name="connsiteY56" fmla="*/ 1683756 h 2519993"/>
                <a:gd name="connsiteX57" fmla="*/ 5986262 w 6612416"/>
                <a:gd name="connsiteY57" fmla="*/ 1933791 h 2519993"/>
                <a:gd name="connsiteX58" fmla="*/ 6117045 w 6612416"/>
                <a:gd name="connsiteY58" fmla="*/ 2250225 h 2519993"/>
                <a:gd name="connsiteX59" fmla="*/ 6314897 w 6612416"/>
                <a:gd name="connsiteY59" fmla="*/ 2210216 h 2519993"/>
                <a:gd name="connsiteX60" fmla="*/ 6411062 w 6612416"/>
                <a:gd name="connsiteY60" fmla="*/ 2315294 h 2519993"/>
                <a:gd name="connsiteX61" fmla="*/ 6596583 w 6612416"/>
                <a:gd name="connsiteY61" fmla="*/ 2508467 h 2519993"/>
                <a:gd name="connsiteX62" fmla="*/ 6603289 w 6612416"/>
                <a:gd name="connsiteY62" fmla="*/ 2497557 h 2519993"/>
                <a:gd name="connsiteX0" fmla="*/ 0 w 6770959"/>
                <a:gd name="connsiteY0" fmla="*/ 0 h 2883109"/>
                <a:gd name="connsiteX1" fmla="*/ 113743 w 6770959"/>
                <a:gd name="connsiteY1" fmla="*/ 59287 h 2883109"/>
                <a:gd name="connsiteX2" fmla="*/ 236471 w 6770959"/>
                <a:gd name="connsiteY2" fmla="*/ 72616 h 2883109"/>
                <a:gd name="connsiteX3" fmla="*/ 385146 w 6770959"/>
                <a:gd name="connsiteY3" fmla="*/ 133372 h 2883109"/>
                <a:gd name="connsiteX4" fmla="*/ 425251 w 6770959"/>
                <a:gd name="connsiteY4" fmla="*/ 190169 h 2883109"/>
                <a:gd name="connsiteX5" fmla="*/ 457340 w 6770959"/>
                <a:gd name="connsiteY5" fmla="*/ 235038 h 2883109"/>
                <a:gd name="connsiteX6" fmla="*/ 526833 w 6770959"/>
                <a:gd name="connsiteY6" fmla="*/ 327716 h 2883109"/>
                <a:gd name="connsiteX7" fmla="*/ 553469 w 6770959"/>
                <a:gd name="connsiteY7" fmla="*/ 443676 h 2883109"/>
                <a:gd name="connsiteX8" fmla="*/ 618412 w 6770959"/>
                <a:gd name="connsiteY8" fmla="*/ 501539 h 2883109"/>
                <a:gd name="connsiteX9" fmla="*/ 686891 w 6770959"/>
                <a:gd name="connsiteY9" fmla="*/ 624044 h 2883109"/>
                <a:gd name="connsiteX10" fmla="*/ 792338 w 6770959"/>
                <a:gd name="connsiteY10" fmla="*/ 774890 h 2883109"/>
                <a:gd name="connsiteX11" fmla="*/ 986725 w 6770959"/>
                <a:gd name="connsiteY11" fmla="*/ 689469 h 2883109"/>
                <a:gd name="connsiteX12" fmla="*/ 1159845 w 6770959"/>
                <a:gd name="connsiteY12" fmla="*/ 629380 h 2883109"/>
                <a:gd name="connsiteX13" fmla="*/ 1532157 w 6770959"/>
                <a:gd name="connsiteY13" fmla="*/ 567159 h 2883109"/>
                <a:gd name="connsiteX14" fmla="*/ 1636430 w 6770959"/>
                <a:gd name="connsiteY14" fmla="*/ 567159 h 2883109"/>
                <a:gd name="connsiteX15" fmla="*/ 1684557 w 6770959"/>
                <a:gd name="connsiteY15" fmla="*/ 567159 h 2883109"/>
                <a:gd name="connsiteX16" fmla="*/ 1819938 w 6770959"/>
                <a:gd name="connsiteY16" fmla="*/ 555695 h 2883109"/>
                <a:gd name="connsiteX17" fmla="*/ 2061617 w 6770959"/>
                <a:gd name="connsiteY17" fmla="*/ 538836 h 2883109"/>
                <a:gd name="connsiteX18" fmla="*/ 2199658 w 6770959"/>
                <a:gd name="connsiteY18" fmla="*/ 488956 h 2883109"/>
                <a:gd name="connsiteX19" fmla="*/ 2267409 w 6770959"/>
                <a:gd name="connsiteY19" fmla="*/ 450841 h 2883109"/>
                <a:gd name="connsiteX20" fmla="*/ 2334262 w 6770959"/>
                <a:gd name="connsiteY20" fmla="*/ 502990 h 2883109"/>
                <a:gd name="connsiteX21" fmla="*/ 2406451 w 6770959"/>
                <a:gd name="connsiteY21" fmla="*/ 607264 h 2883109"/>
                <a:gd name="connsiteX22" fmla="*/ 2441795 w 6770959"/>
                <a:gd name="connsiteY22" fmla="*/ 639348 h 2883109"/>
                <a:gd name="connsiteX23" fmla="*/ 2494683 w 6770959"/>
                <a:gd name="connsiteY23" fmla="*/ 687475 h 2883109"/>
                <a:gd name="connsiteX24" fmla="*/ 2526767 w 6770959"/>
                <a:gd name="connsiteY24" fmla="*/ 687475 h 2883109"/>
                <a:gd name="connsiteX25" fmla="*/ 2590936 w 6770959"/>
                <a:gd name="connsiteY25" fmla="*/ 679454 h 2883109"/>
                <a:gd name="connsiteX26" fmla="*/ 2650342 w 6770959"/>
                <a:gd name="connsiteY26" fmla="*/ 678575 h 2883109"/>
                <a:gd name="connsiteX27" fmla="*/ 2703230 w 6770959"/>
                <a:gd name="connsiteY27" fmla="*/ 711538 h 2883109"/>
                <a:gd name="connsiteX28" fmla="*/ 2738574 w 6770959"/>
                <a:gd name="connsiteY28" fmla="*/ 744499 h 2883109"/>
                <a:gd name="connsiteX29" fmla="*/ 2779555 w 6770959"/>
                <a:gd name="connsiteY29" fmla="*/ 752520 h 2883109"/>
                <a:gd name="connsiteX30" fmla="*/ 2825301 w 6770959"/>
                <a:gd name="connsiteY30" fmla="*/ 745377 h 2883109"/>
                <a:gd name="connsiteX31" fmla="*/ 2902640 w 6770959"/>
                <a:gd name="connsiteY31" fmla="*/ 758351 h 2883109"/>
                <a:gd name="connsiteX32" fmla="*/ 2935841 w 6770959"/>
                <a:gd name="connsiteY32" fmla="*/ 783727 h 2883109"/>
                <a:gd name="connsiteX33" fmla="*/ 2959904 w 6770959"/>
                <a:gd name="connsiteY33" fmla="*/ 831854 h 2883109"/>
                <a:gd name="connsiteX34" fmla="*/ 3002390 w 6770959"/>
                <a:gd name="connsiteY34" fmla="*/ 883238 h 2883109"/>
                <a:gd name="connsiteX35" fmla="*/ 3087196 w 6770959"/>
                <a:gd name="connsiteY35" fmla="*/ 859678 h 2883109"/>
                <a:gd name="connsiteX36" fmla="*/ 3156544 w 6770959"/>
                <a:gd name="connsiteY36" fmla="*/ 844011 h 2883109"/>
                <a:gd name="connsiteX37" fmla="*/ 3226353 w 6770959"/>
                <a:gd name="connsiteY37" fmla="*/ 905674 h 2883109"/>
                <a:gd name="connsiteX38" fmla="*/ 3296788 w 6770959"/>
                <a:gd name="connsiteY38" fmla="*/ 992275 h 2883109"/>
                <a:gd name="connsiteX39" fmla="*/ 3322873 w 6770959"/>
                <a:gd name="connsiteY39" fmla="*/ 1053626 h 2883109"/>
                <a:gd name="connsiteX40" fmla="*/ 3360957 w 6770959"/>
                <a:gd name="connsiteY40" fmla="*/ 1072485 h 2883109"/>
                <a:gd name="connsiteX41" fmla="*/ 3437225 w 6770959"/>
                <a:gd name="connsiteY41" fmla="*/ 1173772 h 2883109"/>
                <a:gd name="connsiteX42" fmla="*/ 3681166 w 6770959"/>
                <a:gd name="connsiteY42" fmla="*/ 1189402 h 2883109"/>
                <a:gd name="connsiteX43" fmla="*/ 4137898 w 6770959"/>
                <a:gd name="connsiteY43" fmla="*/ 1204530 h 2883109"/>
                <a:gd name="connsiteX44" fmla="*/ 4265229 w 6770959"/>
                <a:gd name="connsiteY44" fmla="*/ 1034446 h 2883109"/>
                <a:gd name="connsiteX45" fmla="*/ 4437384 w 6770959"/>
                <a:gd name="connsiteY45" fmla="*/ 908317 h 2883109"/>
                <a:gd name="connsiteX46" fmla="*/ 4667255 w 6770959"/>
                <a:gd name="connsiteY46" fmla="*/ 780452 h 2883109"/>
                <a:gd name="connsiteX47" fmla="*/ 4903185 w 6770959"/>
                <a:gd name="connsiteY47" fmla="*/ 804017 h 2883109"/>
                <a:gd name="connsiteX48" fmla="*/ 5046103 w 6770959"/>
                <a:gd name="connsiteY48" fmla="*/ 897985 h 2883109"/>
                <a:gd name="connsiteX49" fmla="*/ 5147113 w 6770959"/>
                <a:gd name="connsiteY49" fmla="*/ 949331 h 2883109"/>
                <a:gd name="connsiteX50" fmla="*/ 5303067 w 6770959"/>
                <a:gd name="connsiteY50" fmla="*/ 1059299 h 2883109"/>
                <a:gd name="connsiteX51" fmla="*/ 5367049 w 6770959"/>
                <a:gd name="connsiteY51" fmla="*/ 1118210 h 2883109"/>
                <a:gd name="connsiteX52" fmla="*/ 5463020 w 6770959"/>
                <a:gd name="connsiteY52" fmla="*/ 1157484 h 2883109"/>
                <a:gd name="connsiteX53" fmla="*/ 5521194 w 6770959"/>
                <a:gd name="connsiteY53" fmla="*/ 1310944 h 2883109"/>
                <a:gd name="connsiteX54" fmla="*/ 5602976 w 6770959"/>
                <a:gd name="connsiteY54" fmla="*/ 1428476 h 2883109"/>
                <a:gd name="connsiteX55" fmla="*/ 5695988 w 6770959"/>
                <a:gd name="connsiteY55" fmla="*/ 1548192 h 2883109"/>
                <a:gd name="connsiteX56" fmla="*/ 5846904 w 6770959"/>
                <a:gd name="connsiteY56" fmla="*/ 1683756 h 2883109"/>
                <a:gd name="connsiteX57" fmla="*/ 5986262 w 6770959"/>
                <a:gd name="connsiteY57" fmla="*/ 1933791 h 2883109"/>
                <a:gd name="connsiteX58" fmla="*/ 6117045 w 6770959"/>
                <a:gd name="connsiteY58" fmla="*/ 2250225 h 2883109"/>
                <a:gd name="connsiteX59" fmla="*/ 6314897 w 6770959"/>
                <a:gd name="connsiteY59" fmla="*/ 2210216 h 2883109"/>
                <a:gd name="connsiteX60" fmla="*/ 6411062 w 6770959"/>
                <a:gd name="connsiteY60" fmla="*/ 2315294 h 2883109"/>
                <a:gd name="connsiteX61" fmla="*/ 6596583 w 6770959"/>
                <a:gd name="connsiteY61" fmla="*/ 2508467 h 2883109"/>
                <a:gd name="connsiteX62" fmla="*/ 6770959 w 6770959"/>
                <a:gd name="connsiteY62" fmla="*/ 2883098 h 2883109"/>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902640 w 6770959"/>
                <a:gd name="connsiteY31" fmla="*/ 758351 h 2883098"/>
                <a:gd name="connsiteX32" fmla="*/ 2935841 w 6770959"/>
                <a:gd name="connsiteY32" fmla="*/ 783727 h 2883098"/>
                <a:gd name="connsiteX33" fmla="*/ 2959904 w 6770959"/>
                <a:gd name="connsiteY33" fmla="*/ 831854 h 2883098"/>
                <a:gd name="connsiteX34" fmla="*/ 3002390 w 6770959"/>
                <a:gd name="connsiteY34" fmla="*/ 883238 h 2883098"/>
                <a:gd name="connsiteX35" fmla="*/ 3087196 w 6770959"/>
                <a:gd name="connsiteY35" fmla="*/ 859678 h 2883098"/>
                <a:gd name="connsiteX36" fmla="*/ 3156544 w 6770959"/>
                <a:gd name="connsiteY36" fmla="*/ 844011 h 2883098"/>
                <a:gd name="connsiteX37" fmla="*/ 3226353 w 6770959"/>
                <a:gd name="connsiteY37" fmla="*/ 905674 h 2883098"/>
                <a:gd name="connsiteX38" fmla="*/ 3296788 w 6770959"/>
                <a:gd name="connsiteY38" fmla="*/ 992275 h 2883098"/>
                <a:gd name="connsiteX39" fmla="*/ 3322873 w 6770959"/>
                <a:gd name="connsiteY39" fmla="*/ 1053626 h 2883098"/>
                <a:gd name="connsiteX40" fmla="*/ 3360957 w 6770959"/>
                <a:gd name="connsiteY40" fmla="*/ 1072485 h 2883098"/>
                <a:gd name="connsiteX41" fmla="*/ 3437225 w 6770959"/>
                <a:gd name="connsiteY41" fmla="*/ 1173772 h 2883098"/>
                <a:gd name="connsiteX42" fmla="*/ 3681166 w 6770959"/>
                <a:gd name="connsiteY42" fmla="*/ 1189402 h 2883098"/>
                <a:gd name="connsiteX43" fmla="*/ 4137898 w 6770959"/>
                <a:gd name="connsiteY43" fmla="*/ 1204530 h 2883098"/>
                <a:gd name="connsiteX44" fmla="*/ 4265229 w 6770959"/>
                <a:gd name="connsiteY44" fmla="*/ 1034446 h 2883098"/>
                <a:gd name="connsiteX45" fmla="*/ 4437384 w 6770959"/>
                <a:gd name="connsiteY45" fmla="*/ 908317 h 2883098"/>
                <a:gd name="connsiteX46" fmla="*/ 4667255 w 6770959"/>
                <a:gd name="connsiteY46" fmla="*/ 780452 h 2883098"/>
                <a:gd name="connsiteX47" fmla="*/ 4903185 w 6770959"/>
                <a:gd name="connsiteY47" fmla="*/ 804017 h 2883098"/>
                <a:gd name="connsiteX48" fmla="*/ 5046103 w 6770959"/>
                <a:gd name="connsiteY48" fmla="*/ 897985 h 2883098"/>
                <a:gd name="connsiteX49" fmla="*/ 5147113 w 6770959"/>
                <a:gd name="connsiteY49" fmla="*/ 949331 h 2883098"/>
                <a:gd name="connsiteX50" fmla="*/ 5303067 w 6770959"/>
                <a:gd name="connsiteY50" fmla="*/ 1059299 h 2883098"/>
                <a:gd name="connsiteX51" fmla="*/ 5367049 w 6770959"/>
                <a:gd name="connsiteY51" fmla="*/ 1118210 h 2883098"/>
                <a:gd name="connsiteX52" fmla="*/ 5463020 w 6770959"/>
                <a:gd name="connsiteY52" fmla="*/ 1157484 h 2883098"/>
                <a:gd name="connsiteX53" fmla="*/ 5521194 w 6770959"/>
                <a:gd name="connsiteY53" fmla="*/ 1310944 h 2883098"/>
                <a:gd name="connsiteX54" fmla="*/ 5602976 w 6770959"/>
                <a:gd name="connsiteY54" fmla="*/ 1428476 h 2883098"/>
                <a:gd name="connsiteX55" fmla="*/ 5695988 w 6770959"/>
                <a:gd name="connsiteY55" fmla="*/ 1548192 h 2883098"/>
                <a:gd name="connsiteX56" fmla="*/ 5846904 w 6770959"/>
                <a:gd name="connsiteY56" fmla="*/ 1683756 h 2883098"/>
                <a:gd name="connsiteX57" fmla="*/ 5986262 w 6770959"/>
                <a:gd name="connsiteY57" fmla="*/ 1933791 h 2883098"/>
                <a:gd name="connsiteX58" fmla="*/ 6117045 w 6770959"/>
                <a:gd name="connsiteY58" fmla="*/ 2250225 h 2883098"/>
                <a:gd name="connsiteX59" fmla="*/ 6314897 w 6770959"/>
                <a:gd name="connsiteY59" fmla="*/ 2210216 h 2883098"/>
                <a:gd name="connsiteX60" fmla="*/ 6411062 w 6770959"/>
                <a:gd name="connsiteY60" fmla="*/ 2315294 h 2883098"/>
                <a:gd name="connsiteX61" fmla="*/ 6596583 w 6770959"/>
                <a:gd name="connsiteY61" fmla="*/ 2508467 h 2883098"/>
                <a:gd name="connsiteX62" fmla="*/ 6677064 w 6770959"/>
                <a:gd name="connsiteY62" fmla="*/ 2672142 h 2883098"/>
                <a:gd name="connsiteX63" fmla="*/ 6770959 w 6770959"/>
                <a:gd name="connsiteY63"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902640 w 6770959"/>
                <a:gd name="connsiteY31" fmla="*/ 758351 h 2883098"/>
                <a:gd name="connsiteX32" fmla="*/ 2935841 w 6770959"/>
                <a:gd name="connsiteY32" fmla="*/ 783727 h 2883098"/>
                <a:gd name="connsiteX33" fmla="*/ 2959904 w 6770959"/>
                <a:gd name="connsiteY33" fmla="*/ 831854 h 2883098"/>
                <a:gd name="connsiteX34" fmla="*/ 3002390 w 6770959"/>
                <a:gd name="connsiteY34" fmla="*/ 883238 h 2883098"/>
                <a:gd name="connsiteX35" fmla="*/ 3087196 w 6770959"/>
                <a:gd name="connsiteY35" fmla="*/ 859678 h 2883098"/>
                <a:gd name="connsiteX36" fmla="*/ 3156544 w 6770959"/>
                <a:gd name="connsiteY36" fmla="*/ 844011 h 2883098"/>
                <a:gd name="connsiteX37" fmla="*/ 3226353 w 6770959"/>
                <a:gd name="connsiteY37" fmla="*/ 905674 h 2883098"/>
                <a:gd name="connsiteX38" fmla="*/ 3296788 w 6770959"/>
                <a:gd name="connsiteY38" fmla="*/ 992275 h 2883098"/>
                <a:gd name="connsiteX39" fmla="*/ 3322873 w 6770959"/>
                <a:gd name="connsiteY39" fmla="*/ 1053626 h 2883098"/>
                <a:gd name="connsiteX40" fmla="*/ 3360957 w 6770959"/>
                <a:gd name="connsiteY40" fmla="*/ 1072485 h 2883098"/>
                <a:gd name="connsiteX41" fmla="*/ 3437225 w 6770959"/>
                <a:gd name="connsiteY41" fmla="*/ 1173772 h 2883098"/>
                <a:gd name="connsiteX42" fmla="*/ 3681166 w 6770959"/>
                <a:gd name="connsiteY42" fmla="*/ 1189402 h 2883098"/>
                <a:gd name="connsiteX43" fmla="*/ 4137898 w 6770959"/>
                <a:gd name="connsiteY43" fmla="*/ 1204530 h 2883098"/>
                <a:gd name="connsiteX44" fmla="*/ 4265229 w 6770959"/>
                <a:gd name="connsiteY44" fmla="*/ 1034446 h 2883098"/>
                <a:gd name="connsiteX45" fmla="*/ 4437384 w 6770959"/>
                <a:gd name="connsiteY45" fmla="*/ 908317 h 2883098"/>
                <a:gd name="connsiteX46" fmla="*/ 4667255 w 6770959"/>
                <a:gd name="connsiteY46" fmla="*/ 780452 h 2883098"/>
                <a:gd name="connsiteX47" fmla="*/ 4903185 w 6770959"/>
                <a:gd name="connsiteY47" fmla="*/ 804017 h 2883098"/>
                <a:gd name="connsiteX48" fmla="*/ 5046103 w 6770959"/>
                <a:gd name="connsiteY48" fmla="*/ 897985 h 2883098"/>
                <a:gd name="connsiteX49" fmla="*/ 5147113 w 6770959"/>
                <a:gd name="connsiteY49" fmla="*/ 949331 h 2883098"/>
                <a:gd name="connsiteX50" fmla="*/ 5303067 w 6770959"/>
                <a:gd name="connsiteY50" fmla="*/ 1059299 h 2883098"/>
                <a:gd name="connsiteX51" fmla="*/ 5367049 w 6770959"/>
                <a:gd name="connsiteY51" fmla="*/ 1118210 h 2883098"/>
                <a:gd name="connsiteX52" fmla="*/ 5463020 w 6770959"/>
                <a:gd name="connsiteY52" fmla="*/ 1157484 h 2883098"/>
                <a:gd name="connsiteX53" fmla="*/ 5521194 w 6770959"/>
                <a:gd name="connsiteY53" fmla="*/ 1310944 h 2883098"/>
                <a:gd name="connsiteX54" fmla="*/ 5602976 w 6770959"/>
                <a:gd name="connsiteY54" fmla="*/ 1428476 h 2883098"/>
                <a:gd name="connsiteX55" fmla="*/ 5695988 w 6770959"/>
                <a:gd name="connsiteY55" fmla="*/ 1548192 h 2883098"/>
                <a:gd name="connsiteX56" fmla="*/ 5846904 w 6770959"/>
                <a:gd name="connsiteY56" fmla="*/ 1683756 h 2883098"/>
                <a:gd name="connsiteX57" fmla="*/ 5986262 w 6770959"/>
                <a:gd name="connsiteY57" fmla="*/ 1933791 h 2883098"/>
                <a:gd name="connsiteX58" fmla="*/ 6117045 w 6770959"/>
                <a:gd name="connsiteY58" fmla="*/ 2250225 h 2883098"/>
                <a:gd name="connsiteX59" fmla="*/ 6314897 w 6770959"/>
                <a:gd name="connsiteY59" fmla="*/ 2210216 h 2883098"/>
                <a:gd name="connsiteX60" fmla="*/ 6411062 w 6770959"/>
                <a:gd name="connsiteY60" fmla="*/ 2315294 h 2883098"/>
                <a:gd name="connsiteX61" fmla="*/ 6596583 w 6770959"/>
                <a:gd name="connsiteY61" fmla="*/ 2508467 h 2883098"/>
                <a:gd name="connsiteX62" fmla="*/ 6737426 w 6770959"/>
                <a:gd name="connsiteY62" fmla="*/ 2650319 h 2883098"/>
                <a:gd name="connsiteX63" fmla="*/ 6770959 w 6770959"/>
                <a:gd name="connsiteY63"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902640 w 6770959"/>
                <a:gd name="connsiteY31" fmla="*/ 758351 h 2883098"/>
                <a:gd name="connsiteX32" fmla="*/ 2935841 w 6770959"/>
                <a:gd name="connsiteY32" fmla="*/ 783727 h 2883098"/>
                <a:gd name="connsiteX33" fmla="*/ 2959904 w 6770959"/>
                <a:gd name="connsiteY33" fmla="*/ 831854 h 2883098"/>
                <a:gd name="connsiteX34" fmla="*/ 3002390 w 6770959"/>
                <a:gd name="connsiteY34" fmla="*/ 883238 h 2883098"/>
                <a:gd name="connsiteX35" fmla="*/ 3087196 w 6770959"/>
                <a:gd name="connsiteY35" fmla="*/ 859678 h 2883098"/>
                <a:gd name="connsiteX36" fmla="*/ 2737664 w 6770959"/>
                <a:gd name="connsiteY36" fmla="*/ 905615 h 2883098"/>
                <a:gd name="connsiteX37" fmla="*/ 3226353 w 6770959"/>
                <a:gd name="connsiteY37" fmla="*/ 905674 h 2883098"/>
                <a:gd name="connsiteX38" fmla="*/ 3296788 w 6770959"/>
                <a:gd name="connsiteY38" fmla="*/ 992275 h 2883098"/>
                <a:gd name="connsiteX39" fmla="*/ 3322873 w 6770959"/>
                <a:gd name="connsiteY39" fmla="*/ 1053626 h 2883098"/>
                <a:gd name="connsiteX40" fmla="*/ 3360957 w 6770959"/>
                <a:gd name="connsiteY40" fmla="*/ 1072485 h 2883098"/>
                <a:gd name="connsiteX41" fmla="*/ 3437225 w 6770959"/>
                <a:gd name="connsiteY41" fmla="*/ 1173772 h 2883098"/>
                <a:gd name="connsiteX42" fmla="*/ 3681166 w 6770959"/>
                <a:gd name="connsiteY42" fmla="*/ 1189402 h 2883098"/>
                <a:gd name="connsiteX43" fmla="*/ 4137898 w 6770959"/>
                <a:gd name="connsiteY43" fmla="*/ 1204530 h 2883098"/>
                <a:gd name="connsiteX44" fmla="*/ 4265229 w 6770959"/>
                <a:gd name="connsiteY44" fmla="*/ 1034446 h 2883098"/>
                <a:gd name="connsiteX45" fmla="*/ 4437384 w 6770959"/>
                <a:gd name="connsiteY45" fmla="*/ 908317 h 2883098"/>
                <a:gd name="connsiteX46" fmla="*/ 4667255 w 6770959"/>
                <a:gd name="connsiteY46" fmla="*/ 780452 h 2883098"/>
                <a:gd name="connsiteX47" fmla="*/ 4903185 w 6770959"/>
                <a:gd name="connsiteY47" fmla="*/ 804017 h 2883098"/>
                <a:gd name="connsiteX48" fmla="*/ 5046103 w 6770959"/>
                <a:gd name="connsiteY48" fmla="*/ 897985 h 2883098"/>
                <a:gd name="connsiteX49" fmla="*/ 5147113 w 6770959"/>
                <a:gd name="connsiteY49" fmla="*/ 949331 h 2883098"/>
                <a:gd name="connsiteX50" fmla="*/ 5303067 w 6770959"/>
                <a:gd name="connsiteY50" fmla="*/ 1059299 h 2883098"/>
                <a:gd name="connsiteX51" fmla="*/ 5367049 w 6770959"/>
                <a:gd name="connsiteY51" fmla="*/ 1118210 h 2883098"/>
                <a:gd name="connsiteX52" fmla="*/ 5463020 w 6770959"/>
                <a:gd name="connsiteY52" fmla="*/ 1157484 h 2883098"/>
                <a:gd name="connsiteX53" fmla="*/ 5521194 w 6770959"/>
                <a:gd name="connsiteY53" fmla="*/ 1310944 h 2883098"/>
                <a:gd name="connsiteX54" fmla="*/ 5602976 w 6770959"/>
                <a:gd name="connsiteY54" fmla="*/ 1428476 h 2883098"/>
                <a:gd name="connsiteX55" fmla="*/ 5695988 w 6770959"/>
                <a:gd name="connsiteY55" fmla="*/ 1548192 h 2883098"/>
                <a:gd name="connsiteX56" fmla="*/ 5846904 w 6770959"/>
                <a:gd name="connsiteY56" fmla="*/ 1683756 h 2883098"/>
                <a:gd name="connsiteX57" fmla="*/ 5986262 w 6770959"/>
                <a:gd name="connsiteY57" fmla="*/ 1933791 h 2883098"/>
                <a:gd name="connsiteX58" fmla="*/ 6117045 w 6770959"/>
                <a:gd name="connsiteY58" fmla="*/ 2250225 h 2883098"/>
                <a:gd name="connsiteX59" fmla="*/ 6314897 w 6770959"/>
                <a:gd name="connsiteY59" fmla="*/ 2210216 h 2883098"/>
                <a:gd name="connsiteX60" fmla="*/ 6411062 w 6770959"/>
                <a:gd name="connsiteY60" fmla="*/ 2315294 h 2883098"/>
                <a:gd name="connsiteX61" fmla="*/ 6596583 w 6770959"/>
                <a:gd name="connsiteY61" fmla="*/ 2508467 h 2883098"/>
                <a:gd name="connsiteX62" fmla="*/ 6737426 w 6770959"/>
                <a:gd name="connsiteY62" fmla="*/ 2650319 h 2883098"/>
                <a:gd name="connsiteX63" fmla="*/ 6770959 w 6770959"/>
                <a:gd name="connsiteY63"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902640 w 6770959"/>
                <a:gd name="connsiteY31" fmla="*/ 758351 h 2883098"/>
                <a:gd name="connsiteX32" fmla="*/ 2935841 w 6770959"/>
                <a:gd name="connsiteY32" fmla="*/ 783727 h 2883098"/>
                <a:gd name="connsiteX33" fmla="*/ 2959904 w 6770959"/>
                <a:gd name="connsiteY33" fmla="*/ 831854 h 2883098"/>
                <a:gd name="connsiteX34" fmla="*/ 3002390 w 6770959"/>
                <a:gd name="connsiteY34" fmla="*/ 883238 h 2883098"/>
                <a:gd name="connsiteX35" fmla="*/ 3087196 w 6770959"/>
                <a:gd name="connsiteY35" fmla="*/ 859678 h 2883098"/>
                <a:gd name="connsiteX36" fmla="*/ 2737664 w 6770959"/>
                <a:gd name="connsiteY36" fmla="*/ 905615 h 2883098"/>
                <a:gd name="connsiteX37" fmla="*/ 3296788 w 6770959"/>
                <a:gd name="connsiteY37" fmla="*/ 992275 h 2883098"/>
                <a:gd name="connsiteX38" fmla="*/ 3322873 w 6770959"/>
                <a:gd name="connsiteY38" fmla="*/ 1053626 h 2883098"/>
                <a:gd name="connsiteX39" fmla="*/ 3360957 w 6770959"/>
                <a:gd name="connsiteY39" fmla="*/ 1072485 h 2883098"/>
                <a:gd name="connsiteX40" fmla="*/ 3437225 w 6770959"/>
                <a:gd name="connsiteY40" fmla="*/ 1173772 h 2883098"/>
                <a:gd name="connsiteX41" fmla="*/ 3681166 w 6770959"/>
                <a:gd name="connsiteY41" fmla="*/ 1189402 h 2883098"/>
                <a:gd name="connsiteX42" fmla="*/ 4137898 w 6770959"/>
                <a:gd name="connsiteY42" fmla="*/ 1204530 h 2883098"/>
                <a:gd name="connsiteX43" fmla="*/ 4265229 w 6770959"/>
                <a:gd name="connsiteY43" fmla="*/ 1034446 h 2883098"/>
                <a:gd name="connsiteX44" fmla="*/ 4437384 w 6770959"/>
                <a:gd name="connsiteY44" fmla="*/ 908317 h 2883098"/>
                <a:gd name="connsiteX45" fmla="*/ 4667255 w 6770959"/>
                <a:gd name="connsiteY45" fmla="*/ 780452 h 2883098"/>
                <a:gd name="connsiteX46" fmla="*/ 4903185 w 6770959"/>
                <a:gd name="connsiteY46" fmla="*/ 804017 h 2883098"/>
                <a:gd name="connsiteX47" fmla="*/ 5046103 w 6770959"/>
                <a:gd name="connsiteY47" fmla="*/ 897985 h 2883098"/>
                <a:gd name="connsiteX48" fmla="*/ 5147113 w 6770959"/>
                <a:gd name="connsiteY48" fmla="*/ 949331 h 2883098"/>
                <a:gd name="connsiteX49" fmla="*/ 5303067 w 6770959"/>
                <a:gd name="connsiteY49" fmla="*/ 1059299 h 2883098"/>
                <a:gd name="connsiteX50" fmla="*/ 5367049 w 6770959"/>
                <a:gd name="connsiteY50" fmla="*/ 1118210 h 2883098"/>
                <a:gd name="connsiteX51" fmla="*/ 5463020 w 6770959"/>
                <a:gd name="connsiteY51" fmla="*/ 1157484 h 2883098"/>
                <a:gd name="connsiteX52" fmla="*/ 5521194 w 6770959"/>
                <a:gd name="connsiteY52" fmla="*/ 1310944 h 2883098"/>
                <a:gd name="connsiteX53" fmla="*/ 5602976 w 6770959"/>
                <a:gd name="connsiteY53" fmla="*/ 1428476 h 2883098"/>
                <a:gd name="connsiteX54" fmla="*/ 5695988 w 6770959"/>
                <a:gd name="connsiteY54" fmla="*/ 1548192 h 2883098"/>
                <a:gd name="connsiteX55" fmla="*/ 5846904 w 6770959"/>
                <a:gd name="connsiteY55" fmla="*/ 1683756 h 2883098"/>
                <a:gd name="connsiteX56" fmla="*/ 5986262 w 6770959"/>
                <a:gd name="connsiteY56" fmla="*/ 1933791 h 2883098"/>
                <a:gd name="connsiteX57" fmla="*/ 6117045 w 6770959"/>
                <a:gd name="connsiteY57" fmla="*/ 2250225 h 2883098"/>
                <a:gd name="connsiteX58" fmla="*/ 6314897 w 6770959"/>
                <a:gd name="connsiteY58" fmla="*/ 2210216 h 2883098"/>
                <a:gd name="connsiteX59" fmla="*/ 6411062 w 6770959"/>
                <a:gd name="connsiteY59" fmla="*/ 2315294 h 2883098"/>
                <a:gd name="connsiteX60" fmla="*/ 6596583 w 6770959"/>
                <a:gd name="connsiteY60" fmla="*/ 2508467 h 2883098"/>
                <a:gd name="connsiteX61" fmla="*/ 6737426 w 6770959"/>
                <a:gd name="connsiteY61" fmla="*/ 2650319 h 2883098"/>
                <a:gd name="connsiteX62" fmla="*/ 6770959 w 6770959"/>
                <a:gd name="connsiteY62"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902640 w 6770959"/>
                <a:gd name="connsiteY31" fmla="*/ 758351 h 2883098"/>
                <a:gd name="connsiteX32" fmla="*/ 2935841 w 6770959"/>
                <a:gd name="connsiteY32" fmla="*/ 783727 h 2883098"/>
                <a:gd name="connsiteX33" fmla="*/ 2959904 w 6770959"/>
                <a:gd name="connsiteY33" fmla="*/ 831854 h 2883098"/>
                <a:gd name="connsiteX34" fmla="*/ 3002390 w 6770959"/>
                <a:gd name="connsiteY34" fmla="*/ 883238 h 2883098"/>
                <a:gd name="connsiteX35" fmla="*/ 3087196 w 6770959"/>
                <a:gd name="connsiteY35" fmla="*/ 859678 h 2883098"/>
                <a:gd name="connsiteX36" fmla="*/ 2737664 w 6770959"/>
                <a:gd name="connsiteY36" fmla="*/ 905615 h 2883098"/>
                <a:gd name="connsiteX37" fmla="*/ 3322873 w 6770959"/>
                <a:gd name="connsiteY37" fmla="*/ 1053626 h 2883098"/>
                <a:gd name="connsiteX38" fmla="*/ 3360957 w 6770959"/>
                <a:gd name="connsiteY38" fmla="*/ 1072485 h 2883098"/>
                <a:gd name="connsiteX39" fmla="*/ 3437225 w 6770959"/>
                <a:gd name="connsiteY39" fmla="*/ 1173772 h 2883098"/>
                <a:gd name="connsiteX40" fmla="*/ 3681166 w 6770959"/>
                <a:gd name="connsiteY40" fmla="*/ 1189402 h 2883098"/>
                <a:gd name="connsiteX41" fmla="*/ 4137898 w 6770959"/>
                <a:gd name="connsiteY41" fmla="*/ 1204530 h 2883098"/>
                <a:gd name="connsiteX42" fmla="*/ 4265229 w 6770959"/>
                <a:gd name="connsiteY42" fmla="*/ 1034446 h 2883098"/>
                <a:gd name="connsiteX43" fmla="*/ 4437384 w 6770959"/>
                <a:gd name="connsiteY43" fmla="*/ 908317 h 2883098"/>
                <a:gd name="connsiteX44" fmla="*/ 4667255 w 6770959"/>
                <a:gd name="connsiteY44" fmla="*/ 780452 h 2883098"/>
                <a:gd name="connsiteX45" fmla="*/ 4903185 w 6770959"/>
                <a:gd name="connsiteY45" fmla="*/ 804017 h 2883098"/>
                <a:gd name="connsiteX46" fmla="*/ 5046103 w 6770959"/>
                <a:gd name="connsiteY46" fmla="*/ 897985 h 2883098"/>
                <a:gd name="connsiteX47" fmla="*/ 5147113 w 6770959"/>
                <a:gd name="connsiteY47" fmla="*/ 949331 h 2883098"/>
                <a:gd name="connsiteX48" fmla="*/ 5303067 w 6770959"/>
                <a:gd name="connsiteY48" fmla="*/ 1059299 h 2883098"/>
                <a:gd name="connsiteX49" fmla="*/ 5367049 w 6770959"/>
                <a:gd name="connsiteY49" fmla="*/ 1118210 h 2883098"/>
                <a:gd name="connsiteX50" fmla="*/ 5463020 w 6770959"/>
                <a:gd name="connsiteY50" fmla="*/ 1157484 h 2883098"/>
                <a:gd name="connsiteX51" fmla="*/ 5521194 w 6770959"/>
                <a:gd name="connsiteY51" fmla="*/ 1310944 h 2883098"/>
                <a:gd name="connsiteX52" fmla="*/ 5602976 w 6770959"/>
                <a:gd name="connsiteY52" fmla="*/ 1428476 h 2883098"/>
                <a:gd name="connsiteX53" fmla="*/ 5695988 w 6770959"/>
                <a:gd name="connsiteY53" fmla="*/ 1548192 h 2883098"/>
                <a:gd name="connsiteX54" fmla="*/ 5846904 w 6770959"/>
                <a:gd name="connsiteY54" fmla="*/ 1683756 h 2883098"/>
                <a:gd name="connsiteX55" fmla="*/ 5986262 w 6770959"/>
                <a:gd name="connsiteY55" fmla="*/ 1933791 h 2883098"/>
                <a:gd name="connsiteX56" fmla="*/ 6117045 w 6770959"/>
                <a:gd name="connsiteY56" fmla="*/ 2250225 h 2883098"/>
                <a:gd name="connsiteX57" fmla="*/ 6314897 w 6770959"/>
                <a:gd name="connsiteY57" fmla="*/ 2210216 h 2883098"/>
                <a:gd name="connsiteX58" fmla="*/ 6411062 w 6770959"/>
                <a:gd name="connsiteY58" fmla="*/ 2315294 h 2883098"/>
                <a:gd name="connsiteX59" fmla="*/ 6596583 w 6770959"/>
                <a:gd name="connsiteY59" fmla="*/ 2508467 h 2883098"/>
                <a:gd name="connsiteX60" fmla="*/ 6737426 w 6770959"/>
                <a:gd name="connsiteY60" fmla="*/ 2650319 h 2883098"/>
                <a:gd name="connsiteX61" fmla="*/ 6770959 w 6770959"/>
                <a:gd name="connsiteY61"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902640 w 6770959"/>
                <a:gd name="connsiteY31" fmla="*/ 758351 h 2883098"/>
                <a:gd name="connsiteX32" fmla="*/ 2935841 w 6770959"/>
                <a:gd name="connsiteY32" fmla="*/ 783727 h 2883098"/>
                <a:gd name="connsiteX33" fmla="*/ 2959904 w 6770959"/>
                <a:gd name="connsiteY33" fmla="*/ 831854 h 2883098"/>
                <a:gd name="connsiteX34" fmla="*/ 3002390 w 6770959"/>
                <a:gd name="connsiteY34" fmla="*/ 883238 h 2883098"/>
                <a:gd name="connsiteX35" fmla="*/ 3087196 w 6770959"/>
                <a:gd name="connsiteY35" fmla="*/ 859678 h 2883098"/>
                <a:gd name="connsiteX36" fmla="*/ 2737664 w 6770959"/>
                <a:gd name="connsiteY36" fmla="*/ 905615 h 2883098"/>
                <a:gd name="connsiteX37" fmla="*/ 3322873 w 6770959"/>
                <a:gd name="connsiteY37" fmla="*/ 1053626 h 2883098"/>
                <a:gd name="connsiteX38" fmla="*/ 3437225 w 6770959"/>
                <a:gd name="connsiteY38" fmla="*/ 1173772 h 2883098"/>
                <a:gd name="connsiteX39" fmla="*/ 3681166 w 6770959"/>
                <a:gd name="connsiteY39" fmla="*/ 1189402 h 2883098"/>
                <a:gd name="connsiteX40" fmla="*/ 4137898 w 6770959"/>
                <a:gd name="connsiteY40" fmla="*/ 1204530 h 2883098"/>
                <a:gd name="connsiteX41" fmla="*/ 4265229 w 6770959"/>
                <a:gd name="connsiteY41" fmla="*/ 1034446 h 2883098"/>
                <a:gd name="connsiteX42" fmla="*/ 4437384 w 6770959"/>
                <a:gd name="connsiteY42" fmla="*/ 908317 h 2883098"/>
                <a:gd name="connsiteX43" fmla="*/ 4667255 w 6770959"/>
                <a:gd name="connsiteY43" fmla="*/ 780452 h 2883098"/>
                <a:gd name="connsiteX44" fmla="*/ 4903185 w 6770959"/>
                <a:gd name="connsiteY44" fmla="*/ 804017 h 2883098"/>
                <a:gd name="connsiteX45" fmla="*/ 5046103 w 6770959"/>
                <a:gd name="connsiteY45" fmla="*/ 897985 h 2883098"/>
                <a:gd name="connsiteX46" fmla="*/ 5147113 w 6770959"/>
                <a:gd name="connsiteY46" fmla="*/ 949331 h 2883098"/>
                <a:gd name="connsiteX47" fmla="*/ 5303067 w 6770959"/>
                <a:gd name="connsiteY47" fmla="*/ 1059299 h 2883098"/>
                <a:gd name="connsiteX48" fmla="*/ 5367049 w 6770959"/>
                <a:gd name="connsiteY48" fmla="*/ 1118210 h 2883098"/>
                <a:gd name="connsiteX49" fmla="*/ 5463020 w 6770959"/>
                <a:gd name="connsiteY49" fmla="*/ 1157484 h 2883098"/>
                <a:gd name="connsiteX50" fmla="*/ 5521194 w 6770959"/>
                <a:gd name="connsiteY50" fmla="*/ 1310944 h 2883098"/>
                <a:gd name="connsiteX51" fmla="*/ 5602976 w 6770959"/>
                <a:gd name="connsiteY51" fmla="*/ 1428476 h 2883098"/>
                <a:gd name="connsiteX52" fmla="*/ 5695988 w 6770959"/>
                <a:gd name="connsiteY52" fmla="*/ 1548192 h 2883098"/>
                <a:gd name="connsiteX53" fmla="*/ 5846904 w 6770959"/>
                <a:gd name="connsiteY53" fmla="*/ 1683756 h 2883098"/>
                <a:gd name="connsiteX54" fmla="*/ 5986262 w 6770959"/>
                <a:gd name="connsiteY54" fmla="*/ 1933791 h 2883098"/>
                <a:gd name="connsiteX55" fmla="*/ 6117045 w 6770959"/>
                <a:gd name="connsiteY55" fmla="*/ 2250225 h 2883098"/>
                <a:gd name="connsiteX56" fmla="*/ 6314897 w 6770959"/>
                <a:gd name="connsiteY56" fmla="*/ 2210216 h 2883098"/>
                <a:gd name="connsiteX57" fmla="*/ 6411062 w 6770959"/>
                <a:gd name="connsiteY57" fmla="*/ 2315294 h 2883098"/>
                <a:gd name="connsiteX58" fmla="*/ 6596583 w 6770959"/>
                <a:gd name="connsiteY58" fmla="*/ 2508467 h 2883098"/>
                <a:gd name="connsiteX59" fmla="*/ 6737426 w 6770959"/>
                <a:gd name="connsiteY59" fmla="*/ 2650319 h 2883098"/>
                <a:gd name="connsiteX60" fmla="*/ 6770959 w 6770959"/>
                <a:gd name="connsiteY60"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902640 w 6770959"/>
                <a:gd name="connsiteY31" fmla="*/ 758351 h 2883098"/>
                <a:gd name="connsiteX32" fmla="*/ 2935841 w 6770959"/>
                <a:gd name="connsiteY32" fmla="*/ 783727 h 2883098"/>
                <a:gd name="connsiteX33" fmla="*/ 2959904 w 6770959"/>
                <a:gd name="connsiteY33" fmla="*/ 831854 h 2883098"/>
                <a:gd name="connsiteX34" fmla="*/ 3002390 w 6770959"/>
                <a:gd name="connsiteY34" fmla="*/ 883238 h 2883098"/>
                <a:gd name="connsiteX35" fmla="*/ 3087196 w 6770959"/>
                <a:gd name="connsiteY35" fmla="*/ 859678 h 2883098"/>
                <a:gd name="connsiteX36" fmla="*/ 2737664 w 6770959"/>
                <a:gd name="connsiteY36" fmla="*/ 905615 h 2883098"/>
                <a:gd name="connsiteX37" fmla="*/ 3095684 w 6770959"/>
                <a:gd name="connsiteY37" fmla="*/ 1192235 h 2883098"/>
                <a:gd name="connsiteX38" fmla="*/ 3437225 w 6770959"/>
                <a:gd name="connsiteY38" fmla="*/ 1173772 h 2883098"/>
                <a:gd name="connsiteX39" fmla="*/ 3681166 w 6770959"/>
                <a:gd name="connsiteY39" fmla="*/ 1189402 h 2883098"/>
                <a:gd name="connsiteX40" fmla="*/ 4137898 w 6770959"/>
                <a:gd name="connsiteY40" fmla="*/ 1204530 h 2883098"/>
                <a:gd name="connsiteX41" fmla="*/ 4265229 w 6770959"/>
                <a:gd name="connsiteY41" fmla="*/ 1034446 h 2883098"/>
                <a:gd name="connsiteX42" fmla="*/ 4437384 w 6770959"/>
                <a:gd name="connsiteY42" fmla="*/ 908317 h 2883098"/>
                <a:gd name="connsiteX43" fmla="*/ 4667255 w 6770959"/>
                <a:gd name="connsiteY43" fmla="*/ 780452 h 2883098"/>
                <a:gd name="connsiteX44" fmla="*/ 4903185 w 6770959"/>
                <a:gd name="connsiteY44" fmla="*/ 804017 h 2883098"/>
                <a:gd name="connsiteX45" fmla="*/ 5046103 w 6770959"/>
                <a:gd name="connsiteY45" fmla="*/ 897985 h 2883098"/>
                <a:gd name="connsiteX46" fmla="*/ 5147113 w 6770959"/>
                <a:gd name="connsiteY46" fmla="*/ 949331 h 2883098"/>
                <a:gd name="connsiteX47" fmla="*/ 5303067 w 6770959"/>
                <a:gd name="connsiteY47" fmla="*/ 1059299 h 2883098"/>
                <a:gd name="connsiteX48" fmla="*/ 5367049 w 6770959"/>
                <a:gd name="connsiteY48" fmla="*/ 1118210 h 2883098"/>
                <a:gd name="connsiteX49" fmla="*/ 5463020 w 6770959"/>
                <a:gd name="connsiteY49" fmla="*/ 1157484 h 2883098"/>
                <a:gd name="connsiteX50" fmla="*/ 5521194 w 6770959"/>
                <a:gd name="connsiteY50" fmla="*/ 1310944 h 2883098"/>
                <a:gd name="connsiteX51" fmla="*/ 5602976 w 6770959"/>
                <a:gd name="connsiteY51" fmla="*/ 1428476 h 2883098"/>
                <a:gd name="connsiteX52" fmla="*/ 5695988 w 6770959"/>
                <a:gd name="connsiteY52" fmla="*/ 1548192 h 2883098"/>
                <a:gd name="connsiteX53" fmla="*/ 5846904 w 6770959"/>
                <a:gd name="connsiteY53" fmla="*/ 1683756 h 2883098"/>
                <a:gd name="connsiteX54" fmla="*/ 5986262 w 6770959"/>
                <a:gd name="connsiteY54" fmla="*/ 1933791 h 2883098"/>
                <a:gd name="connsiteX55" fmla="*/ 6117045 w 6770959"/>
                <a:gd name="connsiteY55" fmla="*/ 2250225 h 2883098"/>
                <a:gd name="connsiteX56" fmla="*/ 6314897 w 6770959"/>
                <a:gd name="connsiteY56" fmla="*/ 2210216 h 2883098"/>
                <a:gd name="connsiteX57" fmla="*/ 6411062 w 6770959"/>
                <a:gd name="connsiteY57" fmla="*/ 2315294 h 2883098"/>
                <a:gd name="connsiteX58" fmla="*/ 6596583 w 6770959"/>
                <a:gd name="connsiteY58" fmla="*/ 2508467 h 2883098"/>
                <a:gd name="connsiteX59" fmla="*/ 6737426 w 6770959"/>
                <a:gd name="connsiteY59" fmla="*/ 2650319 h 2883098"/>
                <a:gd name="connsiteX60" fmla="*/ 6770959 w 6770959"/>
                <a:gd name="connsiteY60"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902640 w 6770959"/>
                <a:gd name="connsiteY31" fmla="*/ 758351 h 2883098"/>
                <a:gd name="connsiteX32" fmla="*/ 2935841 w 6770959"/>
                <a:gd name="connsiteY32" fmla="*/ 783727 h 2883098"/>
                <a:gd name="connsiteX33" fmla="*/ 2959904 w 6770959"/>
                <a:gd name="connsiteY33" fmla="*/ 831854 h 2883098"/>
                <a:gd name="connsiteX34" fmla="*/ 3002390 w 6770959"/>
                <a:gd name="connsiteY34" fmla="*/ 883238 h 2883098"/>
                <a:gd name="connsiteX35" fmla="*/ 3087196 w 6770959"/>
                <a:gd name="connsiteY35" fmla="*/ 859678 h 2883098"/>
                <a:gd name="connsiteX36" fmla="*/ 2737664 w 6770959"/>
                <a:gd name="connsiteY36" fmla="*/ 905615 h 2883098"/>
                <a:gd name="connsiteX37" fmla="*/ 3095684 w 6770959"/>
                <a:gd name="connsiteY37" fmla="*/ 1192235 h 2883098"/>
                <a:gd name="connsiteX38" fmla="*/ 3302332 w 6770959"/>
                <a:gd name="connsiteY38" fmla="*/ 1320080 h 2883098"/>
                <a:gd name="connsiteX39" fmla="*/ 3681166 w 6770959"/>
                <a:gd name="connsiteY39" fmla="*/ 1189402 h 2883098"/>
                <a:gd name="connsiteX40" fmla="*/ 4137898 w 6770959"/>
                <a:gd name="connsiteY40" fmla="*/ 1204530 h 2883098"/>
                <a:gd name="connsiteX41" fmla="*/ 4265229 w 6770959"/>
                <a:gd name="connsiteY41" fmla="*/ 1034446 h 2883098"/>
                <a:gd name="connsiteX42" fmla="*/ 4437384 w 6770959"/>
                <a:gd name="connsiteY42" fmla="*/ 908317 h 2883098"/>
                <a:gd name="connsiteX43" fmla="*/ 4667255 w 6770959"/>
                <a:gd name="connsiteY43" fmla="*/ 780452 h 2883098"/>
                <a:gd name="connsiteX44" fmla="*/ 4903185 w 6770959"/>
                <a:gd name="connsiteY44" fmla="*/ 804017 h 2883098"/>
                <a:gd name="connsiteX45" fmla="*/ 5046103 w 6770959"/>
                <a:gd name="connsiteY45" fmla="*/ 897985 h 2883098"/>
                <a:gd name="connsiteX46" fmla="*/ 5147113 w 6770959"/>
                <a:gd name="connsiteY46" fmla="*/ 949331 h 2883098"/>
                <a:gd name="connsiteX47" fmla="*/ 5303067 w 6770959"/>
                <a:gd name="connsiteY47" fmla="*/ 1059299 h 2883098"/>
                <a:gd name="connsiteX48" fmla="*/ 5367049 w 6770959"/>
                <a:gd name="connsiteY48" fmla="*/ 1118210 h 2883098"/>
                <a:gd name="connsiteX49" fmla="*/ 5463020 w 6770959"/>
                <a:gd name="connsiteY49" fmla="*/ 1157484 h 2883098"/>
                <a:gd name="connsiteX50" fmla="*/ 5521194 w 6770959"/>
                <a:gd name="connsiteY50" fmla="*/ 1310944 h 2883098"/>
                <a:gd name="connsiteX51" fmla="*/ 5602976 w 6770959"/>
                <a:gd name="connsiteY51" fmla="*/ 1428476 h 2883098"/>
                <a:gd name="connsiteX52" fmla="*/ 5695988 w 6770959"/>
                <a:gd name="connsiteY52" fmla="*/ 1548192 h 2883098"/>
                <a:gd name="connsiteX53" fmla="*/ 5846904 w 6770959"/>
                <a:gd name="connsiteY53" fmla="*/ 1683756 h 2883098"/>
                <a:gd name="connsiteX54" fmla="*/ 5986262 w 6770959"/>
                <a:gd name="connsiteY54" fmla="*/ 1933791 h 2883098"/>
                <a:gd name="connsiteX55" fmla="*/ 6117045 w 6770959"/>
                <a:gd name="connsiteY55" fmla="*/ 2250225 h 2883098"/>
                <a:gd name="connsiteX56" fmla="*/ 6314897 w 6770959"/>
                <a:gd name="connsiteY56" fmla="*/ 2210216 h 2883098"/>
                <a:gd name="connsiteX57" fmla="*/ 6411062 w 6770959"/>
                <a:gd name="connsiteY57" fmla="*/ 2315294 h 2883098"/>
                <a:gd name="connsiteX58" fmla="*/ 6596583 w 6770959"/>
                <a:gd name="connsiteY58" fmla="*/ 2508467 h 2883098"/>
                <a:gd name="connsiteX59" fmla="*/ 6737426 w 6770959"/>
                <a:gd name="connsiteY59" fmla="*/ 2650319 h 2883098"/>
                <a:gd name="connsiteX60" fmla="*/ 6770959 w 6770959"/>
                <a:gd name="connsiteY60"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902640 w 6770959"/>
                <a:gd name="connsiteY31" fmla="*/ 758351 h 2883098"/>
                <a:gd name="connsiteX32" fmla="*/ 2935841 w 6770959"/>
                <a:gd name="connsiteY32" fmla="*/ 783727 h 2883098"/>
                <a:gd name="connsiteX33" fmla="*/ 2959904 w 6770959"/>
                <a:gd name="connsiteY33" fmla="*/ 831854 h 2883098"/>
                <a:gd name="connsiteX34" fmla="*/ 3002390 w 6770959"/>
                <a:gd name="connsiteY34" fmla="*/ 883238 h 2883098"/>
                <a:gd name="connsiteX35" fmla="*/ 3087196 w 6770959"/>
                <a:gd name="connsiteY35" fmla="*/ 859678 h 2883098"/>
                <a:gd name="connsiteX36" fmla="*/ 2737664 w 6770959"/>
                <a:gd name="connsiteY36" fmla="*/ 905615 h 2883098"/>
                <a:gd name="connsiteX37" fmla="*/ 3095684 w 6770959"/>
                <a:gd name="connsiteY37" fmla="*/ 1192235 h 2883098"/>
                <a:gd name="connsiteX38" fmla="*/ 3302332 w 6770959"/>
                <a:gd name="connsiteY38" fmla="*/ 1320080 h 2883098"/>
                <a:gd name="connsiteX39" fmla="*/ 3659866 w 6770959"/>
                <a:gd name="connsiteY39" fmla="*/ 1312610 h 2883098"/>
                <a:gd name="connsiteX40" fmla="*/ 4137898 w 6770959"/>
                <a:gd name="connsiteY40" fmla="*/ 1204530 h 2883098"/>
                <a:gd name="connsiteX41" fmla="*/ 4265229 w 6770959"/>
                <a:gd name="connsiteY41" fmla="*/ 1034446 h 2883098"/>
                <a:gd name="connsiteX42" fmla="*/ 4437384 w 6770959"/>
                <a:gd name="connsiteY42" fmla="*/ 908317 h 2883098"/>
                <a:gd name="connsiteX43" fmla="*/ 4667255 w 6770959"/>
                <a:gd name="connsiteY43" fmla="*/ 780452 h 2883098"/>
                <a:gd name="connsiteX44" fmla="*/ 4903185 w 6770959"/>
                <a:gd name="connsiteY44" fmla="*/ 804017 h 2883098"/>
                <a:gd name="connsiteX45" fmla="*/ 5046103 w 6770959"/>
                <a:gd name="connsiteY45" fmla="*/ 897985 h 2883098"/>
                <a:gd name="connsiteX46" fmla="*/ 5147113 w 6770959"/>
                <a:gd name="connsiteY46" fmla="*/ 949331 h 2883098"/>
                <a:gd name="connsiteX47" fmla="*/ 5303067 w 6770959"/>
                <a:gd name="connsiteY47" fmla="*/ 1059299 h 2883098"/>
                <a:gd name="connsiteX48" fmla="*/ 5367049 w 6770959"/>
                <a:gd name="connsiteY48" fmla="*/ 1118210 h 2883098"/>
                <a:gd name="connsiteX49" fmla="*/ 5463020 w 6770959"/>
                <a:gd name="connsiteY49" fmla="*/ 1157484 h 2883098"/>
                <a:gd name="connsiteX50" fmla="*/ 5521194 w 6770959"/>
                <a:gd name="connsiteY50" fmla="*/ 1310944 h 2883098"/>
                <a:gd name="connsiteX51" fmla="*/ 5602976 w 6770959"/>
                <a:gd name="connsiteY51" fmla="*/ 1428476 h 2883098"/>
                <a:gd name="connsiteX52" fmla="*/ 5695988 w 6770959"/>
                <a:gd name="connsiteY52" fmla="*/ 1548192 h 2883098"/>
                <a:gd name="connsiteX53" fmla="*/ 5846904 w 6770959"/>
                <a:gd name="connsiteY53" fmla="*/ 1683756 h 2883098"/>
                <a:gd name="connsiteX54" fmla="*/ 5986262 w 6770959"/>
                <a:gd name="connsiteY54" fmla="*/ 1933791 h 2883098"/>
                <a:gd name="connsiteX55" fmla="*/ 6117045 w 6770959"/>
                <a:gd name="connsiteY55" fmla="*/ 2250225 h 2883098"/>
                <a:gd name="connsiteX56" fmla="*/ 6314897 w 6770959"/>
                <a:gd name="connsiteY56" fmla="*/ 2210216 h 2883098"/>
                <a:gd name="connsiteX57" fmla="*/ 6411062 w 6770959"/>
                <a:gd name="connsiteY57" fmla="*/ 2315294 h 2883098"/>
                <a:gd name="connsiteX58" fmla="*/ 6596583 w 6770959"/>
                <a:gd name="connsiteY58" fmla="*/ 2508467 h 2883098"/>
                <a:gd name="connsiteX59" fmla="*/ 6737426 w 6770959"/>
                <a:gd name="connsiteY59" fmla="*/ 2650319 h 2883098"/>
                <a:gd name="connsiteX60" fmla="*/ 6770959 w 6770959"/>
                <a:gd name="connsiteY60"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902640 w 6770959"/>
                <a:gd name="connsiteY31" fmla="*/ 758351 h 2883098"/>
                <a:gd name="connsiteX32" fmla="*/ 2935841 w 6770959"/>
                <a:gd name="connsiteY32" fmla="*/ 783727 h 2883098"/>
                <a:gd name="connsiteX33" fmla="*/ 2959904 w 6770959"/>
                <a:gd name="connsiteY33" fmla="*/ 831854 h 2883098"/>
                <a:gd name="connsiteX34" fmla="*/ 3002390 w 6770959"/>
                <a:gd name="connsiteY34" fmla="*/ 883238 h 2883098"/>
                <a:gd name="connsiteX35" fmla="*/ 3087196 w 6770959"/>
                <a:gd name="connsiteY35" fmla="*/ 859678 h 2883098"/>
                <a:gd name="connsiteX36" fmla="*/ 2737664 w 6770959"/>
                <a:gd name="connsiteY36" fmla="*/ 905615 h 2883098"/>
                <a:gd name="connsiteX37" fmla="*/ 3095684 w 6770959"/>
                <a:gd name="connsiteY37" fmla="*/ 1192235 h 2883098"/>
                <a:gd name="connsiteX38" fmla="*/ 3302332 w 6770959"/>
                <a:gd name="connsiteY38" fmla="*/ 1320080 h 2883098"/>
                <a:gd name="connsiteX39" fmla="*/ 3659866 w 6770959"/>
                <a:gd name="connsiteY39" fmla="*/ 1312610 h 2883098"/>
                <a:gd name="connsiteX40" fmla="*/ 4137898 w 6770959"/>
                <a:gd name="connsiteY40" fmla="*/ 1204530 h 2883098"/>
                <a:gd name="connsiteX41" fmla="*/ 4265229 w 6770959"/>
                <a:gd name="connsiteY41" fmla="*/ 1034446 h 2883098"/>
                <a:gd name="connsiteX42" fmla="*/ 4437384 w 6770959"/>
                <a:gd name="connsiteY42" fmla="*/ 908317 h 2883098"/>
                <a:gd name="connsiteX43" fmla="*/ 4667255 w 6770959"/>
                <a:gd name="connsiteY43" fmla="*/ 780452 h 2883098"/>
                <a:gd name="connsiteX44" fmla="*/ 4903185 w 6770959"/>
                <a:gd name="connsiteY44" fmla="*/ 804017 h 2883098"/>
                <a:gd name="connsiteX45" fmla="*/ 5046103 w 6770959"/>
                <a:gd name="connsiteY45" fmla="*/ 897985 h 2883098"/>
                <a:gd name="connsiteX46" fmla="*/ 5147113 w 6770959"/>
                <a:gd name="connsiteY46" fmla="*/ 949331 h 2883098"/>
                <a:gd name="connsiteX47" fmla="*/ 5303067 w 6770959"/>
                <a:gd name="connsiteY47" fmla="*/ 1059299 h 2883098"/>
                <a:gd name="connsiteX48" fmla="*/ 5367049 w 6770959"/>
                <a:gd name="connsiteY48" fmla="*/ 1118210 h 2883098"/>
                <a:gd name="connsiteX49" fmla="*/ 5463020 w 6770959"/>
                <a:gd name="connsiteY49" fmla="*/ 1157484 h 2883098"/>
                <a:gd name="connsiteX50" fmla="*/ 5521194 w 6770959"/>
                <a:gd name="connsiteY50" fmla="*/ 1310944 h 2883098"/>
                <a:gd name="connsiteX51" fmla="*/ 5602976 w 6770959"/>
                <a:gd name="connsiteY51" fmla="*/ 1428476 h 2883098"/>
                <a:gd name="connsiteX52" fmla="*/ 5695988 w 6770959"/>
                <a:gd name="connsiteY52" fmla="*/ 1548192 h 2883098"/>
                <a:gd name="connsiteX53" fmla="*/ 5846904 w 6770959"/>
                <a:gd name="connsiteY53" fmla="*/ 1683756 h 2883098"/>
                <a:gd name="connsiteX54" fmla="*/ 5986262 w 6770959"/>
                <a:gd name="connsiteY54" fmla="*/ 1933791 h 2883098"/>
                <a:gd name="connsiteX55" fmla="*/ 6117045 w 6770959"/>
                <a:gd name="connsiteY55" fmla="*/ 2250225 h 2883098"/>
                <a:gd name="connsiteX56" fmla="*/ 6314897 w 6770959"/>
                <a:gd name="connsiteY56" fmla="*/ 2210216 h 2883098"/>
                <a:gd name="connsiteX57" fmla="*/ 6411062 w 6770959"/>
                <a:gd name="connsiteY57" fmla="*/ 2315294 h 2883098"/>
                <a:gd name="connsiteX58" fmla="*/ 6596583 w 6770959"/>
                <a:gd name="connsiteY58" fmla="*/ 2508467 h 2883098"/>
                <a:gd name="connsiteX59" fmla="*/ 6737426 w 6770959"/>
                <a:gd name="connsiteY59" fmla="*/ 2650319 h 2883098"/>
                <a:gd name="connsiteX60" fmla="*/ 6770959 w 6770959"/>
                <a:gd name="connsiteY60"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902640 w 6770959"/>
                <a:gd name="connsiteY31" fmla="*/ 758351 h 2883098"/>
                <a:gd name="connsiteX32" fmla="*/ 2935841 w 6770959"/>
                <a:gd name="connsiteY32" fmla="*/ 783727 h 2883098"/>
                <a:gd name="connsiteX33" fmla="*/ 2959904 w 6770959"/>
                <a:gd name="connsiteY33" fmla="*/ 831854 h 2883098"/>
                <a:gd name="connsiteX34" fmla="*/ 3002390 w 6770959"/>
                <a:gd name="connsiteY34" fmla="*/ 883238 h 2883098"/>
                <a:gd name="connsiteX35" fmla="*/ 3087196 w 6770959"/>
                <a:gd name="connsiteY35" fmla="*/ 859678 h 2883098"/>
                <a:gd name="connsiteX36" fmla="*/ 2737664 w 6770959"/>
                <a:gd name="connsiteY36" fmla="*/ 905615 h 2883098"/>
                <a:gd name="connsiteX37" fmla="*/ 3095684 w 6770959"/>
                <a:gd name="connsiteY37" fmla="*/ 1192235 h 2883098"/>
                <a:gd name="connsiteX38" fmla="*/ 3302332 w 6770959"/>
                <a:gd name="connsiteY38" fmla="*/ 1320080 h 2883098"/>
                <a:gd name="connsiteX39" fmla="*/ 3659866 w 6770959"/>
                <a:gd name="connsiteY39" fmla="*/ 1312610 h 2883098"/>
                <a:gd name="connsiteX40" fmla="*/ 4137898 w 6770959"/>
                <a:gd name="connsiteY40" fmla="*/ 1204530 h 2883098"/>
                <a:gd name="connsiteX41" fmla="*/ 4265229 w 6770959"/>
                <a:gd name="connsiteY41" fmla="*/ 1034446 h 2883098"/>
                <a:gd name="connsiteX42" fmla="*/ 4437384 w 6770959"/>
                <a:gd name="connsiteY42" fmla="*/ 908317 h 2883098"/>
                <a:gd name="connsiteX43" fmla="*/ 4667255 w 6770959"/>
                <a:gd name="connsiteY43" fmla="*/ 780452 h 2883098"/>
                <a:gd name="connsiteX44" fmla="*/ 4903185 w 6770959"/>
                <a:gd name="connsiteY44" fmla="*/ 804017 h 2883098"/>
                <a:gd name="connsiteX45" fmla="*/ 5046103 w 6770959"/>
                <a:gd name="connsiteY45" fmla="*/ 897985 h 2883098"/>
                <a:gd name="connsiteX46" fmla="*/ 5147113 w 6770959"/>
                <a:gd name="connsiteY46" fmla="*/ 949331 h 2883098"/>
                <a:gd name="connsiteX47" fmla="*/ 5303067 w 6770959"/>
                <a:gd name="connsiteY47" fmla="*/ 1059299 h 2883098"/>
                <a:gd name="connsiteX48" fmla="*/ 5367049 w 6770959"/>
                <a:gd name="connsiteY48" fmla="*/ 1118210 h 2883098"/>
                <a:gd name="connsiteX49" fmla="*/ 5463020 w 6770959"/>
                <a:gd name="connsiteY49" fmla="*/ 1157484 h 2883098"/>
                <a:gd name="connsiteX50" fmla="*/ 5521194 w 6770959"/>
                <a:gd name="connsiteY50" fmla="*/ 1310944 h 2883098"/>
                <a:gd name="connsiteX51" fmla="*/ 5602976 w 6770959"/>
                <a:gd name="connsiteY51" fmla="*/ 1428476 h 2883098"/>
                <a:gd name="connsiteX52" fmla="*/ 5695988 w 6770959"/>
                <a:gd name="connsiteY52" fmla="*/ 1548192 h 2883098"/>
                <a:gd name="connsiteX53" fmla="*/ 5846904 w 6770959"/>
                <a:gd name="connsiteY53" fmla="*/ 1683756 h 2883098"/>
                <a:gd name="connsiteX54" fmla="*/ 5986262 w 6770959"/>
                <a:gd name="connsiteY54" fmla="*/ 1933791 h 2883098"/>
                <a:gd name="connsiteX55" fmla="*/ 6117045 w 6770959"/>
                <a:gd name="connsiteY55" fmla="*/ 2250225 h 2883098"/>
                <a:gd name="connsiteX56" fmla="*/ 6314897 w 6770959"/>
                <a:gd name="connsiteY56" fmla="*/ 2210216 h 2883098"/>
                <a:gd name="connsiteX57" fmla="*/ 6411062 w 6770959"/>
                <a:gd name="connsiteY57" fmla="*/ 2315294 h 2883098"/>
                <a:gd name="connsiteX58" fmla="*/ 6596583 w 6770959"/>
                <a:gd name="connsiteY58" fmla="*/ 2508467 h 2883098"/>
                <a:gd name="connsiteX59" fmla="*/ 6737426 w 6770959"/>
                <a:gd name="connsiteY59" fmla="*/ 2650319 h 2883098"/>
                <a:gd name="connsiteX60" fmla="*/ 6770959 w 6770959"/>
                <a:gd name="connsiteY60"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902640 w 6770959"/>
                <a:gd name="connsiteY31" fmla="*/ 758351 h 2883098"/>
                <a:gd name="connsiteX32" fmla="*/ 2935841 w 6770959"/>
                <a:gd name="connsiteY32" fmla="*/ 783727 h 2883098"/>
                <a:gd name="connsiteX33" fmla="*/ 2959904 w 6770959"/>
                <a:gd name="connsiteY33" fmla="*/ 831854 h 2883098"/>
                <a:gd name="connsiteX34" fmla="*/ 3087196 w 6770959"/>
                <a:gd name="connsiteY34" fmla="*/ 859678 h 2883098"/>
                <a:gd name="connsiteX35" fmla="*/ 2737664 w 6770959"/>
                <a:gd name="connsiteY35" fmla="*/ 905615 h 2883098"/>
                <a:gd name="connsiteX36" fmla="*/ 3095684 w 6770959"/>
                <a:gd name="connsiteY36" fmla="*/ 1192235 h 2883098"/>
                <a:gd name="connsiteX37" fmla="*/ 3302332 w 6770959"/>
                <a:gd name="connsiteY37" fmla="*/ 1320080 h 2883098"/>
                <a:gd name="connsiteX38" fmla="*/ 3659866 w 6770959"/>
                <a:gd name="connsiteY38" fmla="*/ 1312610 h 2883098"/>
                <a:gd name="connsiteX39" fmla="*/ 4137898 w 6770959"/>
                <a:gd name="connsiteY39" fmla="*/ 1204530 h 2883098"/>
                <a:gd name="connsiteX40" fmla="*/ 4265229 w 6770959"/>
                <a:gd name="connsiteY40" fmla="*/ 1034446 h 2883098"/>
                <a:gd name="connsiteX41" fmla="*/ 4437384 w 6770959"/>
                <a:gd name="connsiteY41" fmla="*/ 908317 h 2883098"/>
                <a:gd name="connsiteX42" fmla="*/ 4667255 w 6770959"/>
                <a:gd name="connsiteY42" fmla="*/ 780452 h 2883098"/>
                <a:gd name="connsiteX43" fmla="*/ 4903185 w 6770959"/>
                <a:gd name="connsiteY43" fmla="*/ 804017 h 2883098"/>
                <a:gd name="connsiteX44" fmla="*/ 5046103 w 6770959"/>
                <a:gd name="connsiteY44" fmla="*/ 897985 h 2883098"/>
                <a:gd name="connsiteX45" fmla="*/ 5147113 w 6770959"/>
                <a:gd name="connsiteY45" fmla="*/ 949331 h 2883098"/>
                <a:gd name="connsiteX46" fmla="*/ 5303067 w 6770959"/>
                <a:gd name="connsiteY46" fmla="*/ 1059299 h 2883098"/>
                <a:gd name="connsiteX47" fmla="*/ 5367049 w 6770959"/>
                <a:gd name="connsiteY47" fmla="*/ 1118210 h 2883098"/>
                <a:gd name="connsiteX48" fmla="*/ 5463020 w 6770959"/>
                <a:gd name="connsiteY48" fmla="*/ 1157484 h 2883098"/>
                <a:gd name="connsiteX49" fmla="*/ 5521194 w 6770959"/>
                <a:gd name="connsiteY49" fmla="*/ 1310944 h 2883098"/>
                <a:gd name="connsiteX50" fmla="*/ 5602976 w 6770959"/>
                <a:gd name="connsiteY50" fmla="*/ 1428476 h 2883098"/>
                <a:gd name="connsiteX51" fmla="*/ 5695988 w 6770959"/>
                <a:gd name="connsiteY51" fmla="*/ 1548192 h 2883098"/>
                <a:gd name="connsiteX52" fmla="*/ 5846904 w 6770959"/>
                <a:gd name="connsiteY52" fmla="*/ 1683756 h 2883098"/>
                <a:gd name="connsiteX53" fmla="*/ 5986262 w 6770959"/>
                <a:gd name="connsiteY53" fmla="*/ 1933791 h 2883098"/>
                <a:gd name="connsiteX54" fmla="*/ 6117045 w 6770959"/>
                <a:gd name="connsiteY54" fmla="*/ 2250225 h 2883098"/>
                <a:gd name="connsiteX55" fmla="*/ 6314897 w 6770959"/>
                <a:gd name="connsiteY55" fmla="*/ 2210216 h 2883098"/>
                <a:gd name="connsiteX56" fmla="*/ 6411062 w 6770959"/>
                <a:gd name="connsiteY56" fmla="*/ 2315294 h 2883098"/>
                <a:gd name="connsiteX57" fmla="*/ 6596583 w 6770959"/>
                <a:gd name="connsiteY57" fmla="*/ 2508467 h 2883098"/>
                <a:gd name="connsiteX58" fmla="*/ 6737426 w 6770959"/>
                <a:gd name="connsiteY58" fmla="*/ 2650319 h 2883098"/>
                <a:gd name="connsiteX59" fmla="*/ 6770959 w 6770959"/>
                <a:gd name="connsiteY59"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902640 w 6770959"/>
                <a:gd name="connsiteY31" fmla="*/ 758351 h 2883098"/>
                <a:gd name="connsiteX32" fmla="*/ 2935841 w 6770959"/>
                <a:gd name="connsiteY32" fmla="*/ 783727 h 2883098"/>
                <a:gd name="connsiteX33" fmla="*/ 2959904 w 6770959"/>
                <a:gd name="connsiteY33" fmla="*/ 831854 h 2883098"/>
                <a:gd name="connsiteX34" fmla="*/ 2737664 w 6770959"/>
                <a:gd name="connsiteY34" fmla="*/ 905615 h 2883098"/>
                <a:gd name="connsiteX35" fmla="*/ 3095684 w 6770959"/>
                <a:gd name="connsiteY35" fmla="*/ 1192235 h 2883098"/>
                <a:gd name="connsiteX36" fmla="*/ 3302332 w 6770959"/>
                <a:gd name="connsiteY36" fmla="*/ 1320080 h 2883098"/>
                <a:gd name="connsiteX37" fmla="*/ 3659866 w 6770959"/>
                <a:gd name="connsiteY37" fmla="*/ 1312610 h 2883098"/>
                <a:gd name="connsiteX38" fmla="*/ 4137898 w 6770959"/>
                <a:gd name="connsiteY38" fmla="*/ 1204530 h 2883098"/>
                <a:gd name="connsiteX39" fmla="*/ 4265229 w 6770959"/>
                <a:gd name="connsiteY39" fmla="*/ 1034446 h 2883098"/>
                <a:gd name="connsiteX40" fmla="*/ 4437384 w 6770959"/>
                <a:gd name="connsiteY40" fmla="*/ 908317 h 2883098"/>
                <a:gd name="connsiteX41" fmla="*/ 4667255 w 6770959"/>
                <a:gd name="connsiteY41" fmla="*/ 780452 h 2883098"/>
                <a:gd name="connsiteX42" fmla="*/ 4903185 w 6770959"/>
                <a:gd name="connsiteY42" fmla="*/ 804017 h 2883098"/>
                <a:gd name="connsiteX43" fmla="*/ 5046103 w 6770959"/>
                <a:gd name="connsiteY43" fmla="*/ 897985 h 2883098"/>
                <a:gd name="connsiteX44" fmla="*/ 5147113 w 6770959"/>
                <a:gd name="connsiteY44" fmla="*/ 949331 h 2883098"/>
                <a:gd name="connsiteX45" fmla="*/ 5303067 w 6770959"/>
                <a:gd name="connsiteY45" fmla="*/ 1059299 h 2883098"/>
                <a:gd name="connsiteX46" fmla="*/ 5367049 w 6770959"/>
                <a:gd name="connsiteY46" fmla="*/ 1118210 h 2883098"/>
                <a:gd name="connsiteX47" fmla="*/ 5463020 w 6770959"/>
                <a:gd name="connsiteY47" fmla="*/ 1157484 h 2883098"/>
                <a:gd name="connsiteX48" fmla="*/ 5521194 w 6770959"/>
                <a:gd name="connsiteY48" fmla="*/ 1310944 h 2883098"/>
                <a:gd name="connsiteX49" fmla="*/ 5602976 w 6770959"/>
                <a:gd name="connsiteY49" fmla="*/ 1428476 h 2883098"/>
                <a:gd name="connsiteX50" fmla="*/ 5695988 w 6770959"/>
                <a:gd name="connsiteY50" fmla="*/ 1548192 h 2883098"/>
                <a:gd name="connsiteX51" fmla="*/ 5846904 w 6770959"/>
                <a:gd name="connsiteY51" fmla="*/ 1683756 h 2883098"/>
                <a:gd name="connsiteX52" fmla="*/ 5986262 w 6770959"/>
                <a:gd name="connsiteY52" fmla="*/ 1933791 h 2883098"/>
                <a:gd name="connsiteX53" fmla="*/ 6117045 w 6770959"/>
                <a:gd name="connsiteY53" fmla="*/ 2250225 h 2883098"/>
                <a:gd name="connsiteX54" fmla="*/ 6314897 w 6770959"/>
                <a:gd name="connsiteY54" fmla="*/ 2210216 h 2883098"/>
                <a:gd name="connsiteX55" fmla="*/ 6411062 w 6770959"/>
                <a:gd name="connsiteY55" fmla="*/ 2315294 h 2883098"/>
                <a:gd name="connsiteX56" fmla="*/ 6596583 w 6770959"/>
                <a:gd name="connsiteY56" fmla="*/ 2508467 h 2883098"/>
                <a:gd name="connsiteX57" fmla="*/ 6737426 w 6770959"/>
                <a:gd name="connsiteY57" fmla="*/ 2650319 h 2883098"/>
                <a:gd name="connsiteX58" fmla="*/ 6770959 w 6770959"/>
                <a:gd name="connsiteY58"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902640 w 6770959"/>
                <a:gd name="connsiteY31" fmla="*/ 758351 h 2883098"/>
                <a:gd name="connsiteX32" fmla="*/ 2935841 w 6770959"/>
                <a:gd name="connsiteY32" fmla="*/ 783727 h 2883098"/>
                <a:gd name="connsiteX33" fmla="*/ 2737664 w 6770959"/>
                <a:gd name="connsiteY33" fmla="*/ 905615 h 2883098"/>
                <a:gd name="connsiteX34" fmla="*/ 3095684 w 6770959"/>
                <a:gd name="connsiteY34" fmla="*/ 1192235 h 2883098"/>
                <a:gd name="connsiteX35" fmla="*/ 3302332 w 6770959"/>
                <a:gd name="connsiteY35" fmla="*/ 1320080 h 2883098"/>
                <a:gd name="connsiteX36" fmla="*/ 3659866 w 6770959"/>
                <a:gd name="connsiteY36" fmla="*/ 1312610 h 2883098"/>
                <a:gd name="connsiteX37" fmla="*/ 4137898 w 6770959"/>
                <a:gd name="connsiteY37" fmla="*/ 1204530 h 2883098"/>
                <a:gd name="connsiteX38" fmla="*/ 4265229 w 6770959"/>
                <a:gd name="connsiteY38" fmla="*/ 1034446 h 2883098"/>
                <a:gd name="connsiteX39" fmla="*/ 4437384 w 6770959"/>
                <a:gd name="connsiteY39" fmla="*/ 908317 h 2883098"/>
                <a:gd name="connsiteX40" fmla="*/ 4667255 w 6770959"/>
                <a:gd name="connsiteY40" fmla="*/ 780452 h 2883098"/>
                <a:gd name="connsiteX41" fmla="*/ 4903185 w 6770959"/>
                <a:gd name="connsiteY41" fmla="*/ 804017 h 2883098"/>
                <a:gd name="connsiteX42" fmla="*/ 5046103 w 6770959"/>
                <a:gd name="connsiteY42" fmla="*/ 897985 h 2883098"/>
                <a:gd name="connsiteX43" fmla="*/ 5147113 w 6770959"/>
                <a:gd name="connsiteY43" fmla="*/ 949331 h 2883098"/>
                <a:gd name="connsiteX44" fmla="*/ 5303067 w 6770959"/>
                <a:gd name="connsiteY44" fmla="*/ 1059299 h 2883098"/>
                <a:gd name="connsiteX45" fmla="*/ 5367049 w 6770959"/>
                <a:gd name="connsiteY45" fmla="*/ 1118210 h 2883098"/>
                <a:gd name="connsiteX46" fmla="*/ 5463020 w 6770959"/>
                <a:gd name="connsiteY46" fmla="*/ 1157484 h 2883098"/>
                <a:gd name="connsiteX47" fmla="*/ 5521194 w 6770959"/>
                <a:gd name="connsiteY47" fmla="*/ 1310944 h 2883098"/>
                <a:gd name="connsiteX48" fmla="*/ 5602976 w 6770959"/>
                <a:gd name="connsiteY48" fmla="*/ 1428476 h 2883098"/>
                <a:gd name="connsiteX49" fmla="*/ 5695988 w 6770959"/>
                <a:gd name="connsiteY49" fmla="*/ 1548192 h 2883098"/>
                <a:gd name="connsiteX50" fmla="*/ 5846904 w 6770959"/>
                <a:gd name="connsiteY50" fmla="*/ 1683756 h 2883098"/>
                <a:gd name="connsiteX51" fmla="*/ 5986262 w 6770959"/>
                <a:gd name="connsiteY51" fmla="*/ 1933791 h 2883098"/>
                <a:gd name="connsiteX52" fmla="*/ 6117045 w 6770959"/>
                <a:gd name="connsiteY52" fmla="*/ 2250225 h 2883098"/>
                <a:gd name="connsiteX53" fmla="*/ 6314897 w 6770959"/>
                <a:gd name="connsiteY53" fmla="*/ 2210216 h 2883098"/>
                <a:gd name="connsiteX54" fmla="*/ 6411062 w 6770959"/>
                <a:gd name="connsiteY54" fmla="*/ 2315294 h 2883098"/>
                <a:gd name="connsiteX55" fmla="*/ 6596583 w 6770959"/>
                <a:gd name="connsiteY55" fmla="*/ 2508467 h 2883098"/>
                <a:gd name="connsiteX56" fmla="*/ 6737426 w 6770959"/>
                <a:gd name="connsiteY56" fmla="*/ 2650319 h 2883098"/>
                <a:gd name="connsiteX57" fmla="*/ 6770959 w 6770959"/>
                <a:gd name="connsiteY57"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902640 w 6770959"/>
                <a:gd name="connsiteY31" fmla="*/ 758351 h 2883098"/>
                <a:gd name="connsiteX32" fmla="*/ 2737664 w 6770959"/>
                <a:gd name="connsiteY32" fmla="*/ 905615 h 2883098"/>
                <a:gd name="connsiteX33" fmla="*/ 3095684 w 6770959"/>
                <a:gd name="connsiteY33" fmla="*/ 1192235 h 2883098"/>
                <a:gd name="connsiteX34" fmla="*/ 3302332 w 6770959"/>
                <a:gd name="connsiteY34" fmla="*/ 1320080 h 2883098"/>
                <a:gd name="connsiteX35" fmla="*/ 3659866 w 6770959"/>
                <a:gd name="connsiteY35" fmla="*/ 1312610 h 2883098"/>
                <a:gd name="connsiteX36" fmla="*/ 4137898 w 6770959"/>
                <a:gd name="connsiteY36" fmla="*/ 1204530 h 2883098"/>
                <a:gd name="connsiteX37" fmla="*/ 4265229 w 6770959"/>
                <a:gd name="connsiteY37" fmla="*/ 1034446 h 2883098"/>
                <a:gd name="connsiteX38" fmla="*/ 4437384 w 6770959"/>
                <a:gd name="connsiteY38" fmla="*/ 908317 h 2883098"/>
                <a:gd name="connsiteX39" fmla="*/ 4667255 w 6770959"/>
                <a:gd name="connsiteY39" fmla="*/ 780452 h 2883098"/>
                <a:gd name="connsiteX40" fmla="*/ 4903185 w 6770959"/>
                <a:gd name="connsiteY40" fmla="*/ 804017 h 2883098"/>
                <a:gd name="connsiteX41" fmla="*/ 5046103 w 6770959"/>
                <a:gd name="connsiteY41" fmla="*/ 897985 h 2883098"/>
                <a:gd name="connsiteX42" fmla="*/ 5147113 w 6770959"/>
                <a:gd name="connsiteY42" fmla="*/ 949331 h 2883098"/>
                <a:gd name="connsiteX43" fmla="*/ 5303067 w 6770959"/>
                <a:gd name="connsiteY43" fmla="*/ 1059299 h 2883098"/>
                <a:gd name="connsiteX44" fmla="*/ 5367049 w 6770959"/>
                <a:gd name="connsiteY44" fmla="*/ 1118210 h 2883098"/>
                <a:gd name="connsiteX45" fmla="*/ 5463020 w 6770959"/>
                <a:gd name="connsiteY45" fmla="*/ 1157484 h 2883098"/>
                <a:gd name="connsiteX46" fmla="*/ 5521194 w 6770959"/>
                <a:gd name="connsiteY46" fmla="*/ 1310944 h 2883098"/>
                <a:gd name="connsiteX47" fmla="*/ 5602976 w 6770959"/>
                <a:gd name="connsiteY47" fmla="*/ 1428476 h 2883098"/>
                <a:gd name="connsiteX48" fmla="*/ 5695988 w 6770959"/>
                <a:gd name="connsiteY48" fmla="*/ 1548192 h 2883098"/>
                <a:gd name="connsiteX49" fmla="*/ 5846904 w 6770959"/>
                <a:gd name="connsiteY49" fmla="*/ 1683756 h 2883098"/>
                <a:gd name="connsiteX50" fmla="*/ 5986262 w 6770959"/>
                <a:gd name="connsiteY50" fmla="*/ 1933791 h 2883098"/>
                <a:gd name="connsiteX51" fmla="*/ 6117045 w 6770959"/>
                <a:gd name="connsiteY51" fmla="*/ 2250225 h 2883098"/>
                <a:gd name="connsiteX52" fmla="*/ 6314897 w 6770959"/>
                <a:gd name="connsiteY52" fmla="*/ 2210216 h 2883098"/>
                <a:gd name="connsiteX53" fmla="*/ 6411062 w 6770959"/>
                <a:gd name="connsiteY53" fmla="*/ 2315294 h 2883098"/>
                <a:gd name="connsiteX54" fmla="*/ 6596583 w 6770959"/>
                <a:gd name="connsiteY54" fmla="*/ 2508467 h 2883098"/>
                <a:gd name="connsiteX55" fmla="*/ 6737426 w 6770959"/>
                <a:gd name="connsiteY55" fmla="*/ 2650319 h 2883098"/>
                <a:gd name="connsiteX56" fmla="*/ 6770959 w 6770959"/>
                <a:gd name="connsiteY56"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825301 w 6770959"/>
                <a:gd name="connsiteY30" fmla="*/ 745377 h 2883098"/>
                <a:gd name="connsiteX31" fmla="*/ 2737664 w 6770959"/>
                <a:gd name="connsiteY31" fmla="*/ 905615 h 2883098"/>
                <a:gd name="connsiteX32" fmla="*/ 3095684 w 6770959"/>
                <a:gd name="connsiteY32" fmla="*/ 1192235 h 2883098"/>
                <a:gd name="connsiteX33" fmla="*/ 3302332 w 6770959"/>
                <a:gd name="connsiteY33" fmla="*/ 1320080 h 2883098"/>
                <a:gd name="connsiteX34" fmla="*/ 3659866 w 6770959"/>
                <a:gd name="connsiteY34" fmla="*/ 1312610 h 2883098"/>
                <a:gd name="connsiteX35" fmla="*/ 4137898 w 6770959"/>
                <a:gd name="connsiteY35" fmla="*/ 1204530 h 2883098"/>
                <a:gd name="connsiteX36" fmla="*/ 4265229 w 6770959"/>
                <a:gd name="connsiteY36" fmla="*/ 1034446 h 2883098"/>
                <a:gd name="connsiteX37" fmla="*/ 4437384 w 6770959"/>
                <a:gd name="connsiteY37" fmla="*/ 908317 h 2883098"/>
                <a:gd name="connsiteX38" fmla="*/ 4667255 w 6770959"/>
                <a:gd name="connsiteY38" fmla="*/ 780452 h 2883098"/>
                <a:gd name="connsiteX39" fmla="*/ 4903185 w 6770959"/>
                <a:gd name="connsiteY39" fmla="*/ 804017 h 2883098"/>
                <a:gd name="connsiteX40" fmla="*/ 5046103 w 6770959"/>
                <a:gd name="connsiteY40" fmla="*/ 897985 h 2883098"/>
                <a:gd name="connsiteX41" fmla="*/ 5147113 w 6770959"/>
                <a:gd name="connsiteY41" fmla="*/ 949331 h 2883098"/>
                <a:gd name="connsiteX42" fmla="*/ 5303067 w 6770959"/>
                <a:gd name="connsiteY42" fmla="*/ 1059299 h 2883098"/>
                <a:gd name="connsiteX43" fmla="*/ 5367049 w 6770959"/>
                <a:gd name="connsiteY43" fmla="*/ 1118210 h 2883098"/>
                <a:gd name="connsiteX44" fmla="*/ 5463020 w 6770959"/>
                <a:gd name="connsiteY44" fmla="*/ 1157484 h 2883098"/>
                <a:gd name="connsiteX45" fmla="*/ 5521194 w 6770959"/>
                <a:gd name="connsiteY45" fmla="*/ 1310944 h 2883098"/>
                <a:gd name="connsiteX46" fmla="*/ 5602976 w 6770959"/>
                <a:gd name="connsiteY46" fmla="*/ 1428476 h 2883098"/>
                <a:gd name="connsiteX47" fmla="*/ 5695988 w 6770959"/>
                <a:gd name="connsiteY47" fmla="*/ 1548192 h 2883098"/>
                <a:gd name="connsiteX48" fmla="*/ 5846904 w 6770959"/>
                <a:gd name="connsiteY48" fmla="*/ 1683756 h 2883098"/>
                <a:gd name="connsiteX49" fmla="*/ 5986262 w 6770959"/>
                <a:gd name="connsiteY49" fmla="*/ 1933791 h 2883098"/>
                <a:gd name="connsiteX50" fmla="*/ 6117045 w 6770959"/>
                <a:gd name="connsiteY50" fmla="*/ 2250225 h 2883098"/>
                <a:gd name="connsiteX51" fmla="*/ 6314897 w 6770959"/>
                <a:gd name="connsiteY51" fmla="*/ 2210216 h 2883098"/>
                <a:gd name="connsiteX52" fmla="*/ 6411062 w 6770959"/>
                <a:gd name="connsiteY52" fmla="*/ 2315294 h 2883098"/>
                <a:gd name="connsiteX53" fmla="*/ 6596583 w 6770959"/>
                <a:gd name="connsiteY53" fmla="*/ 2508467 h 2883098"/>
                <a:gd name="connsiteX54" fmla="*/ 6737426 w 6770959"/>
                <a:gd name="connsiteY54" fmla="*/ 2650319 h 2883098"/>
                <a:gd name="connsiteX55" fmla="*/ 6770959 w 6770959"/>
                <a:gd name="connsiteY55"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79555 w 6770959"/>
                <a:gd name="connsiteY29" fmla="*/ 752520 h 2883098"/>
                <a:gd name="connsiteX30" fmla="*/ 2737664 w 6770959"/>
                <a:gd name="connsiteY30" fmla="*/ 905615 h 2883098"/>
                <a:gd name="connsiteX31" fmla="*/ 3095684 w 6770959"/>
                <a:gd name="connsiteY31" fmla="*/ 1192235 h 2883098"/>
                <a:gd name="connsiteX32" fmla="*/ 3302332 w 6770959"/>
                <a:gd name="connsiteY32" fmla="*/ 1320080 h 2883098"/>
                <a:gd name="connsiteX33" fmla="*/ 3659866 w 6770959"/>
                <a:gd name="connsiteY33" fmla="*/ 1312610 h 2883098"/>
                <a:gd name="connsiteX34" fmla="*/ 4137898 w 6770959"/>
                <a:gd name="connsiteY34" fmla="*/ 1204530 h 2883098"/>
                <a:gd name="connsiteX35" fmla="*/ 4265229 w 6770959"/>
                <a:gd name="connsiteY35" fmla="*/ 1034446 h 2883098"/>
                <a:gd name="connsiteX36" fmla="*/ 4437384 w 6770959"/>
                <a:gd name="connsiteY36" fmla="*/ 908317 h 2883098"/>
                <a:gd name="connsiteX37" fmla="*/ 4667255 w 6770959"/>
                <a:gd name="connsiteY37" fmla="*/ 780452 h 2883098"/>
                <a:gd name="connsiteX38" fmla="*/ 4903185 w 6770959"/>
                <a:gd name="connsiteY38" fmla="*/ 804017 h 2883098"/>
                <a:gd name="connsiteX39" fmla="*/ 5046103 w 6770959"/>
                <a:gd name="connsiteY39" fmla="*/ 897985 h 2883098"/>
                <a:gd name="connsiteX40" fmla="*/ 5147113 w 6770959"/>
                <a:gd name="connsiteY40" fmla="*/ 949331 h 2883098"/>
                <a:gd name="connsiteX41" fmla="*/ 5303067 w 6770959"/>
                <a:gd name="connsiteY41" fmla="*/ 1059299 h 2883098"/>
                <a:gd name="connsiteX42" fmla="*/ 5367049 w 6770959"/>
                <a:gd name="connsiteY42" fmla="*/ 1118210 h 2883098"/>
                <a:gd name="connsiteX43" fmla="*/ 5463020 w 6770959"/>
                <a:gd name="connsiteY43" fmla="*/ 1157484 h 2883098"/>
                <a:gd name="connsiteX44" fmla="*/ 5521194 w 6770959"/>
                <a:gd name="connsiteY44" fmla="*/ 1310944 h 2883098"/>
                <a:gd name="connsiteX45" fmla="*/ 5602976 w 6770959"/>
                <a:gd name="connsiteY45" fmla="*/ 1428476 h 2883098"/>
                <a:gd name="connsiteX46" fmla="*/ 5695988 w 6770959"/>
                <a:gd name="connsiteY46" fmla="*/ 1548192 h 2883098"/>
                <a:gd name="connsiteX47" fmla="*/ 5846904 w 6770959"/>
                <a:gd name="connsiteY47" fmla="*/ 1683756 h 2883098"/>
                <a:gd name="connsiteX48" fmla="*/ 5986262 w 6770959"/>
                <a:gd name="connsiteY48" fmla="*/ 1933791 h 2883098"/>
                <a:gd name="connsiteX49" fmla="*/ 6117045 w 6770959"/>
                <a:gd name="connsiteY49" fmla="*/ 2250225 h 2883098"/>
                <a:gd name="connsiteX50" fmla="*/ 6314897 w 6770959"/>
                <a:gd name="connsiteY50" fmla="*/ 2210216 h 2883098"/>
                <a:gd name="connsiteX51" fmla="*/ 6411062 w 6770959"/>
                <a:gd name="connsiteY51" fmla="*/ 2315294 h 2883098"/>
                <a:gd name="connsiteX52" fmla="*/ 6596583 w 6770959"/>
                <a:gd name="connsiteY52" fmla="*/ 2508467 h 2883098"/>
                <a:gd name="connsiteX53" fmla="*/ 6737426 w 6770959"/>
                <a:gd name="connsiteY53" fmla="*/ 2650319 h 2883098"/>
                <a:gd name="connsiteX54" fmla="*/ 6770959 w 6770959"/>
                <a:gd name="connsiteY54"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590936 w 6770959"/>
                <a:gd name="connsiteY25" fmla="*/ 679454 h 2883098"/>
                <a:gd name="connsiteX26" fmla="*/ 2650342 w 6770959"/>
                <a:gd name="connsiteY26" fmla="*/ 678575 h 2883098"/>
                <a:gd name="connsiteX27" fmla="*/ 2703230 w 6770959"/>
                <a:gd name="connsiteY27" fmla="*/ 711538 h 2883098"/>
                <a:gd name="connsiteX28" fmla="*/ 2738574 w 6770959"/>
                <a:gd name="connsiteY28" fmla="*/ 744499 h 2883098"/>
                <a:gd name="connsiteX29" fmla="*/ 2737664 w 6770959"/>
                <a:gd name="connsiteY29" fmla="*/ 905615 h 2883098"/>
                <a:gd name="connsiteX30" fmla="*/ 3095684 w 6770959"/>
                <a:gd name="connsiteY30" fmla="*/ 1192235 h 2883098"/>
                <a:gd name="connsiteX31" fmla="*/ 3302332 w 6770959"/>
                <a:gd name="connsiteY31" fmla="*/ 1320080 h 2883098"/>
                <a:gd name="connsiteX32" fmla="*/ 3659866 w 6770959"/>
                <a:gd name="connsiteY32" fmla="*/ 1312610 h 2883098"/>
                <a:gd name="connsiteX33" fmla="*/ 4137898 w 6770959"/>
                <a:gd name="connsiteY33" fmla="*/ 1204530 h 2883098"/>
                <a:gd name="connsiteX34" fmla="*/ 4265229 w 6770959"/>
                <a:gd name="connsiteY34" fmla="*/ 1034446 h 2883098"/>
                <a:gd name="connsiteX35" fmla="*/ 4437384 w 6770959"/>
                <a:gd name="connsiteY35" fmla="*/ 908317 h 2883098"/>
                <a:gd name="connsiteX36" fmla="*/ 4667255 w 6770959"/>
                <a:gd name="connsiteY36" fmla="*/ 780452 h 2883098"/>
                <a:gd name="connsiteX37" fmla="*/ 4903185 w 6770959"/>
                <a:gd name="connsiteY37" fmla="*/ 804017 h 2883098"/>
                <a:gd name="connsiteX38" fmla="*/ 5046103 w 6770959"/>
                <a:gd name="connsiteY38" fmla="*/ 897985 h 2883098"/>
                <a:gd name="connsiteX39" fmla="*/ 5147113 w 6770959"/>
                <a:gd name="connsiteY39" fmla="*/ 949331 h 2883098"/>
                <a:gd name="connsiteX40" fmla="*/ 5303067 w 6770959"/>
                <a:gd name="connsiteY40" fmla="*/ 1059299 h 2883098"/>
                <a:gd name="connsiteX41" fmla="*/ 5367049 w 6770959"/>
                <a:gd name="connsiteY41" fmla="*/ 1118210 h 2883098"/>
                <a:gd name="connsiteX42" fmla="*/ 5463020 w 6770959"/>
                <a:gd name="connsiteY42" fmla="*/ 1157484 h 2883098"/>
                <a:gd name="connsiteX43" fmla="*/ 5521194 w 6770959"/>
                <a:gd name="connsiteY43" fmla="*/ 1310944 h 2883098"/>
                <a:gd name="connsiteX44" fmla="*/ 5602976 w 6770959"/>
                <a:gd name="connsiteY44" fmla="*/ 1428476 h 2883098"/>
                <a:gd name="connsiteX45" fmla="*/ 5695988 w 6770959"/>
                <a:gd name="connsiteY45" fmla="*/ 1548192 h 2883098"/>
                <a:gd name="connsiteX46" fmla="*/ 5846904 w 6770959"/>
                <a:gd name="connsiteY46" fmla="*/ 1683756 h 2883098"/>
                <a:gd name="connsiteX47" fmla="*/ 5986262 w 6770959"/>
                <a:gd name="connsiteY47" fmla="*/ 1933791 h 2883098"/>
                <a:gd name="connsiteX48" fmla="*/ 6117045 w 6770959"/>
                <a:gd name="connsiteY48" fmla="*/ 2250225 h 2883098"/>
                <a:gd name="connsiteX49" fmla="*/ 6314897 w 6770959"/>
                <a:gd name="connsiteY49" fmla="*/ 2210216 h 2883098"/>
                <a:gd name="connsiteX50" fmla="*/ 6411062 w 6770959"/>
                <a:gd name="connsiteY50" fmla="*/ 2315294 h 2883098"/>
                <a:gd name="connsiteX51" fmla="*/ 6596583 w 6770959"/>
                <a:gd name="connsiteY51" fmla="*/ 2508467 h 2883098"/>
                <a:gd name="connsiteX52" fmla="*/ 6737426 w 6770959"/>
                <a:gd name="connsiteY52" fmla="*/ 2650319 h 2883098"/>
                <a:gd name="connsiteX53" fmla="*/ 6770959 w 6770959"/>
                <a:gd name="connsiteY53"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526767 w 6770959"/>
                <a:gd name="connsiteY24" fmla="*/ 687475 h 2883098"/>
                <a:gd name="connsiteX25" fmla="*/ 2650342 w 6770959"/>
                <a:gd name="connsiteY25" fmla="*/ 678575 h 2883098"/>
                <a:gd name="connsiteX26" fmla="*/ 2703230 w 6770959"/>
                <a:gd name="connsiteY26" fmla="*/ 711538 h 2883098"/>
                <a:gd name="connsiteX27" fmla="*/ 2738574 w 6770959"/>
                <a:gd name="connsiteY27" fmla="*/ 744499 h 2883098"/>
                <a:gd name="connsiteX28" fmla="*/ 2737664 w 6770959"/>
                <a:gd name="connsiteY28" fmla="*/ 905615 h 2883098"/>
                <a:gd name="connsiteX29" fmla="*/ 3095684 w 6770959"/>
                <a:gd name="connsiteY29" fmla="*/ 1192235 h 2883098"/>
                <a:gd name="connsiteX30" fmla="*/ 3302332 w 6770959"/>
                <a:gd name="connsiteY30" fmla="*/ 1320080 h 2883098"/>
                <a:gd name="connsiteX31" fmla="*/ 3659866 w 6770959"/>
                <a:gd name="connsiteY31" fmla="*/ 1312610 h 2883098"/>
                <a:gd name="connsiteX32" fmla="*/ 4137898 w 6770959"/>
                <a:gd name="connsiteY32" fmla="*/ 1204530 h 2883098"/>
                <a:gd name="connsiteX33" fmla="*/ 4265229 w 6770959"/>
                <a:gd name="connsiteY33" fmla="*/ 1034446 h 2883098"/>
                <a:gd name="connsiteX34" fmla="*/ 4437384 w 6770959"/>
                <a:gd name="connsiteY34" fmla="*/ 908317 h 2883098"/>
                <a:gd name="connsiteX35" fmla="*/ 4667255 w 6770959"/>
                <a:gd name="connsiteY35" fmla="*/ 780452 h 2883098"/>
                <a:gd name="connsiteX36" fmla="*/ 4903185 w 6770959"/>
                <a:gd name="connsiteY36" fmla="*/ 804017 h 2883098"/>
                <a:gd name="connsiteX37" fmla="*/ 5046103 w 6770959"/>
                <a:gd name="connsiteY37" fmla="*/ 897985 h 2883098"/>
                <a:gd name="connsiteX38" fmla="*/ 5147113 w 6770959"/>
                <a:gd name="connsiteY38" fmla="*/ 949331 h 2883098"/>
                <a:gd name="connsiteX39" fmla="*/ 5303067 w 6770959"/>
                <a:gd name="connsiteY39" fmla="*/ 1059299 h 2883098"/>
                <a:gd name="connsiteX40" fmla="*/ 5367049 w 6770959"/>
                <a:gd name="connsiteY40" fmla="*/ 1118210 h 2883098"/>
                <a:gd name="connsiteX41" fmla="*/ 5463020 w 6770959"/>
                <a:gd name="connsiteY41" fmla="*/ 1157484 h 2883098"/>
                <a:gd name="connsiteX42" fmla="*/ 5521194 w 6770959"/>
                <a:gd name="connsiteY42" fmla="*/ 1310944 h 2883098"/>
                <a:gd name="connsiteX43" fmla="*/ 5602976 w 6770959"/>
                <a:gd name="connsiteY43" fmla="*/ 1428476 h 2883098"/>
                <a:gd name="connsiteX44" fmla="*/ 5695988 w 6770959"/>
                <a:gd name="connsiteY44" fmla="*/ 1548192 h 2883098"/>
                <a:gd name="connsiteX45" fmla="*/ 5846904 w 6770959"/>
                <a:gd name="connsiteY45" fmla="*/ 1683756 h 2883098"/>
                <a:gd name="connsiteX46" fmla="*/ 5986262 w 6770959"/>
                <a:gd name="connsiteY46" fmla="*/ 1933791 h 2883098"/>
                <a:gd name="connsiteX47" fmla="*/ 6117045 w 6770959"/>
                <a:gd name="connsiteY47" fmla="*/ 2250225 h 2883098"/>
                <a:gd name="connsiteX48" fmla="*/ 6314897 w 6770959"/>
                <a:gd name="connsiteY48" fmla="*/ 2210216 h 2883098"/>
                <a:gd name="connsiteX49" fmla="*/ 6411062 w 6770959"/>
                <a:gd name="connsiteY49" fmla="*/ 2315294 h 2883098"/>
                <a:gd name="connsiteX50" fmla="*/ 6596583 w 6770959"/>
                <a:gd name="connsiteY50" fmla="*/ 2508467 h 2883098"/>
                <a:gd name="connsiteX51" fmla="*/ 6737426 w 6770959"/>
                <a:gd name="connsiteY51" fmla="*/ 2650319 h 2883098"/>
                <a:gd name="connsiteX52" fmla="*/ 6770959 w 6770959"/>
                <a:gd name="connsiteY52"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683 w 6770959"/>
                <a:gd name="connsiteY23" fmla="*/ 687475 h 2883098"/>
                <a:gd name="connsiteX24" fmla="*/ 2650342 w 6770959"/>
                <a:gd name="connsiteY24" fmla="*/ 678575 h 2883098"/>
                <a:gd name="connsiteX25" fmla="*/ 2703230 w 6770959"/>
                <a:gd name="connsiteY25" fmla="*/ 711538 h 2883098"/>
                <a:gd name="connsiteX26" fmla="*/ 2738574 w 6770959"/>
                <a:gd name="connsiteY26" fmla="*/ 744499 h 2883098"/>
                <a:gd name="connsiteX27" fmla="*/ 2737664 w 6770959"/>
                <a:gd name="connsiteY27" fmla="*/ 905615 h 2883098"/>
                <a:gd name="connsiteX28" fmla="*/ 3095684 w 6770959"/>
                <a:gd name="connsiteY28" fmla="*/ 1192235 h 2883098"/>
                <a:gd name="connsiteX29" fmla="*/ 3302332 w 6770959"/>
                <a:gd name="connsiteY29" fmla="*/ 1320080 h 2883098"/>
                <a:gd name="connsiteX30" fmla="*/ 3659866 w 6770959"/>
                <a:gd name="connsiteY30" fmla="*/ 1312610 h 2883098"/>
                <a:gd name="connsiteX31" fmla="*/ 4137898 w 6770959"/>
                <a:gd name="connsiteY31" fmla="*/ 1204530 h 2883098"/>
                <a:gd name="connsiteX32" fmla="*/ 4265229 w 6770959"/>
                <a:gd name="connsiteY32" fmla="*/ 1034446 h 2883098"/>
                <a:gd name="connsiteX33" fmla="*/ 4437384 w 6770959"/>
                <a:gd name="connsiteY33" fmla="*/ 908317 h 2883098"/>
                <a:gd name="connsiteX34" fmla="*/ 4667255 w 6770959"/>
                <a:gd name="connsiteY34" fmla="*/ 780452 h 2883098"/>
                <a:gd name="connsiteX35" fmla="*/ 4903185 w 6770959"/>
                <a:gd name="connsiteY35" fmla="*/ 804017 h 2883098"/>
                <a:gd name="connsiteX36" fmla="*/ 5046103 w 6770959"/>
                <a:gd name="connsiteY36" fmla="*/ 897985 h 2883098"/>
                <a:gd name="connsiteX37" fmla="*/ 5147113 w 6770959"/>
                <a:gd name="connsiteY37" fmla="*/ 949331 h 2883098"/>
                <a:gd name="connsiteX38" fmla="*/ 5303067 w 6770959"/>
                <a:gd name="connsiteY38" fmla="*/ 1059299 h 2883098"/>
                <a:gd name="connsiteX39" fmla="*/ 5367049 w 6770959"/>
                <a:gd name="connsiteY39" fmla="*/ 1118210 h 2883098"/>
                <a:gd name="connsiteX40" fmla="*/ 5463020 w 6770959"/>
                <a:gd name="connsiteY40" fmla="*/ 1157484 h 2883098"/>
                <a:gd name="connsiteX41" fmla="*/ 5521194 w 6770959"/>
                <a:gd name="connsiteY41" fmla="*/ 1310944 h 2883098"/>
                <a:gd name="connsiteX42" fmla="*/ 5602976 w 6770959"/>
                <a:gd name="connsiteY42" fmla="*/ 1428476 h 2883098"/>
                <a:gd name="connsiteX43" fmla="*/ 5695988 w 6770959"/>
                <a:gd name="connsiteY43" fmla="*/ 1548192 h 2883098"/>
                <a:gd name="connsiteX44" fmla="*/ 5846904 w 6770959"/>
                <a:gd name="connsiteY44" fmla="*/ 1683756 h 2883098"/>
                <a:gd name="connsiteX45" fmla="*/ 5986262 w 6770959"/>
                <a:gd name="connsiteY45" fmla="*/ 1933791 h 2883098"/>
                <a:gd name="connsiteX46" fmla="*/ 6117045 w 6770959"/>
                <a:gd name="connsiteY46" fmla="*/ 2250225 h 2883098"/>
                <a:gd name="connsiteX47" fmla="*/ 6314897 w 6770959"/>
                <a:gd name="connsiteY47" fmla="*/ 2210216 h 2883098"/>
                <a:gd name="connsiteX48" fmla="*/ 6411062 w 6770959"/>
                <a:gd name="connsiteY48" fmla="*/ 2315294 h 2883098"/>
                <a:gd name="connsiteX49" fmla="*/ 6596583 w 6770959"/>
                <a:gd name="connsiteY49" fmla="*/ 2508467 h 2883098"/>
                <a:gd name="connsiteX50" fmla="*/ 6737426 w 6770959"/>
                <a:gd name="connsiteY50" fmla="*/ 2650319 h 2883098"/>
                <a:gd name="connsiteX51" fmla="*/ 6770959 w 6770959"/>
                <a:gd name="connsiteY51"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650342 w 6770959"/>
                <a:gd name="connsiteY23" fmla="*/ 678575 h 2883098"/>
                <a:gd name="connsiteX24" fmla="*/ 2703230 w 6770959"/>
                <a:gd name="connsiteY24" fmla="*/ 711538 h 2883098"/>
                <a:gd name="connsiteX25" fmla="*/ 2738574 w 6770959"/>
                <a:gd name="connsiteY25" fmla="*/ 744499 h 2883098"/>
                <a:gd name="connsiteX26" fmla="*/ 2737664 w 6770959"/>
                <a:gd name="connsiteY26" fmla="*/ 905615 h 2883098"/>
                <a:gd name="connsiteX27" fmla="*/ 3095684 w 6770959"/>
                <a:gd name="connsiteY27" fmla="*/ 1192235 h 2883098"/>
                <a:gd name="connsiteX28" fmla="*/ 3302332 w 6770959"/>
                <a:gd name="connsiteY28" fmla="*/ 1320080 h 2883098"/>
                <a:gd name="connsiteX29" fmla="*/ 3659866 w 6770959"/>
                <a:gd name="connsiteY29" fmla="*/ 1312610 h 2883098"/>
                <a:gd name="connsiteX30" fmla="*/ 4137898 w 6770959"/>
                <a:gd name="connsiteY30" fmla="*/ 1204530 h 2883098"/>
                <a:gd name="connsiteX31" fmla="*/ 4265229 w 6770959"/>
                <a:gd name="connsiteY31" fmla="*/ 1034446 h 2883098"/>
                <a:gd name="connsiteX32" fmla="*/ 4437384 w 6770959"/>
                <a:gd name="connsiteY32" fmla="*/ 908317 h 2883098"/>
                <a:gd name="connsiteX33" fmla="*/ 4667255 w 6770959"/>
                <a:gd name="connsiteY33" fmla="*/ 780452 h 2883098"/>
                <a:gd name="connsiteX34" fmla="*/ 4903185 w 6770959"/>
                <a:gd name="connsiteY34" fmla="*/ 804017 h 2883098"/>
                <a:gd name="connsiteX35" fmla="*/ 5046103 w 6770959"/>
                <a:gd name="connsiteY35" fmla="*/ 897985 h 2883098"/>
                <a:gd name="connsiteX36" fmla="*/ 5147113 w 6770959"/>
                <a:gd name="connsiteY36" fmla="*/ 949331 h 2883098"/>
                <a:gd name="connsiteX37" fmla="*/ 5303067 w 6770959"/>
                <a:gd name="connsiteY37" fmla="*/ 1059299 h 2883098"/>
                <a:gd name="connsiteX38" fmla="*/ 5367049 w 6770959"/>
                <a:gd name="connsiteY38" fmla="*/ 1118210 h 2883098"/>
                <a:gd name="connsiteX39" fmla="*/ 5463020 w 6770959"/>
                <a:gd name="connsiteY39" fmla="*/ 1157484 h 2883098"/>
                <a:gd name="connsiteX40" fmla="*/ 5521194 w 6770959"/>
                <a:gd name="connsiteY40" fmla="*/ 1310944 h 2883098"/>
                <a:gd name="connsiteX41" fmla="*/ 5602976 w 6770959"/>
                <a:gd name="connsiteY41" fmla="*/ 1428476 h 2883098"/>
                <a:gd name="connsiteX42" fmla="*/ 5695988 w 6770959"/>
                <a:gd name="connsiteY42" fmla="*/ 1548192 h 2883098"/>
                <a:gd name="connsiteX43" fmla="*/ 5846904 w 6770959"/>
                <a:gd name="connsiteY43" fmla="*/ 1683756 h 2883098"/>
                <a:gd name="connsiteX44" fmla="*/ 5986262 w 6770959"/>
                <a:gd name="connsiteY44" fmla="*/ 1933791 h 2883098"/>
                <a:gd name="connsiteX45" fmla="*/ 6117045 w 6770959"/>
                <a:gd name="connsiteY45" fmla="*/ 2250225 h 2883098"/>
                <a:gd name="connsiteX46" fmla="*/ 6314897 w 6770959"/>
                <a:gd name="connsiteY46" fmla="*/ 2210216 h 2883098"/>
                <a:gd name="connsiteX47" fmla="*/ 6411062 w 6770959"/>
                <a:gd name="connsiteY47" fmla="*/ 2315294 h 2883098"/>
                <a:gd name="connsiteX48" fmla="*/ 6596583 w 6770959"/>
                <a:gd name="connsiteY48" fmla="*/ 2508467 h 2883098"/>
                <a:gd name="connsiteX49" fmla="*/ 6737426 w 6770959"/>
                <a:gd name="connsiteY49" fmla="*/ 2650319 h 2883098"/>
                <a:gd name="connsiteX50" fmla="*/ 6770959 w 6770959"/>
                <a:gd name="connsiteY50"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650342 w 6770959"/>
                <a:gd name="connsiteY23" fmla="*/ 678575 h 2883098"/>
                <a:gd name="connsiteX24" fmla="*/ 2703230 w 6770959"/>
                <a:gd name="connsiteY24" fmla="*/ 711538 h 2883098"/>
                <a:gd name="connsiteX25" fmla="*/ 2737664 w 6770959"/>
                <a:gd name="connsiteY25" fmla="*/ 905615 h 2883098"/>
                <a:gd name="connsiteX26" fmla="*/ 3095684 w 6770959"/>
                <a:gd name="connsiteY26" fmla="*/ 1192235 h 2883098"/>
                <a:gd name="connsiteX27" fmla="*/ 3302332 w 6770959"/>
                <a:gd name="connsiteY27" fmla="*/ 1320080 h 2883098"/>
                <a:gd name="connsiteX28" fmla="*/ 3659866 w 6770959"/>
                <a:gd name="connsiteY28" fmla="*/ 1312610 h 2883098"/>
                <a:gd name="connsiteX29" fmla="*/ 4137898 w 6770959"/>
                <a:gd name="connsiteY29" fmla="*/ 1204530 h 2883098"/>
                <a:gd name="connsiteX30" fmla="*/ 4265229 w 6770959"/>
                <a:gd name="connsiteY30" fmla="*/ 1034446 h 2883098"/>
                <a:gd name="connsiteX31" fmla="*/ 4437384 w 6770959"/>
                <a:gd name="connsiteY31" fmla="*/ 908317 h 2883098"/>
                <a:gd name="connsiteX32" fmla="*/ 4667255 w 6770959"/>
                <a:gd name="connsiteY32" fmla="*/ 780452 h 2883098"/>
                <a:gd name="connsiteX33" fmla="*/ 4903185 w 6770959"/>
                <a:gd name="connsiteY33" fmla="*/ 804017 h 2883098"/>
                <a:gd name="connsiteX34" fmla="*/ 5046103 w 6770959"/>
                <a:gd name="connsiteY34" fmla="*/ 897985 h 2883098"/>
                <a:gd name="connsiteX35" fmla="*/ 5147113 w 6770959"/>
                <a:gd name="connsiteY35" fmla="*/ 949331 h 2883098"/>
                <a:gd name="connsiteX36" fmla="*/ 5303067 w 6770959"/>
                <a:gd name="connsiteY36" fmla="*/ 1059299 h 2883098"/>
                <a:gd name="connsiteX37" fmla="*/ 5367049 w 6770959"/>
                <a:gd name="connsiteY37" fmla="*/ 1118210 h 2883098"/>
                <a:gd name="connsiteX38" fmla="*/ 5463020 w 6770959"/>
                <a:gd name="connsiteY38" fmla="*/ 1157484 h 2883098"/>
                <a:gd name="connsiteX39" fmla="*/ 5521194 w 6770959"/>
                <a:gd name="connsiteY39" fmla="*/ 1310944 h 2883098"/>
                <a:gd name="connsiteX40" fmla="*/ 5602976 w 6770959"/>
                <a:gd name="connsiteY40" fmla="*/ 1428476 h 2883098"/>
                <a:gd name="connsiteX41" fmla="*/ 5695988 w 6770959"/>
                <a:gd name="connsiteY41" fmla="*/ 1548192 h 2883098"/>
                <a:gd name="connsiteX42" fmla="*/ 5846904 w 6770959"/>
                <a:gd name="connsiteY42" fmla="*/ 1683756 h 2883098"/>
                <a:gd name="connsiteX43" fmla="*/ 5986262 w 6770959"/>
                <a:gd name="connsiteY43" fmla="*/ 1933791 h 2883098"/>
                <a:gd name="connsiteX44" fmla="*/ 6117045 w 6770959"/>
                <a:gd name="connsiteY44" fmla="*/ 2250225 h 2883098"/>
                <a:gd name="connsiteX45" fmla="*/ 6314897 w 6770959"/>
                <a:gd name="connsiteY45" fmla="*/ 2210216 h 2883098"/>
                <a:gd name="connsiteX46" fmla="*/ 6411062 w 6770959"/>
                <a:gd name="connsiteY46" fmla="*/ 2315294 h 2883098"/>
                <a:gd name="connsiteX47" fmla="*/ 6596583 w 6770959"/>
                <a:gd name="connsiteY47" fmla="*/ 2508467 h 2883098"/>
                <a:gd name="connsiteX48" fmla="*/ 6737426 w 6770959"/>
                <a:gd name="connsiteY48" fmla="*/ 2650319 h 2883098"/>
                <a:gd name="connsiteX49" fmla="*/ 6770959 w 6770959"/>
                <a:gd name="connsiteY49"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650342 w 6770959"/>
                <a:gd name="connsiteY23" fmla="*/ 678575 h 2883098"/>
                <a:gd name="connsiteX24" fmla="*/ 2632234 w 6770959"/>
                <a:gd name="connsiteY24" fmla="*/ 919452 h 2883098"/>
                <a:gd name="connsiteX25" fmla="*/ 2737664 w 6770959"/>
                <a:gd name="connsiteY25" fmla="*/ 905615 h 2883098"/>
                <a:gd name="connsiteX26" fmla="*/ 3095684 w 6770959"/>
                <a:gd name="connsiteY26" fmla="*/ 1192235 h 2883098"/>
                <a:gd name="connsiteX27" fmla="*/ 3302332 w 6770959"/>
                <a:gd name="connsiteY27" fmla="*/ 1320080 h 2883098"/>
                <a:gd name="connsiteX28" fmla="*/ 3659866 w 6770959"/>
                <a:gd name="connsiteY28" fmla="*/ 1312610 h 2883098"/>
                <a:gd name="connsiteX29" fmla="*/ 4137898 w 6770959"/>
                <a:gd name="connsiteY29" fmla="*/ 1204530 h 2883098"/>
                <a:gd name="connsiteX30" fmla="*/ 4265229 w 6770959"/>
                <a:gd name="connsiteY30" fmla="*/ 1034446 h 2883098"/>
                <a:gd name="connsiteX31" fmla="*/ 4437384 w 6770959"/>
                <a:gd name="connsiteY31" fmla="*/ 908317 h 2883098"/>
                <a:gd name="connsiteX32" fmla="*/ 4667255 w 6770959"/>
                <a:gd name="connsiteY32" fmla="*/ 780452 h 2883098"/>
                <a:gd name="connsiteX33" fmla="*/ 4903185 w 6770959"/>
                <a:gd name="connsiteY33" fmla="*/ 804017 h 2883098"/>
                <a:gd name="connsiteX34" fmla="*/ 5046103 w 6770959"/>
                <a:gd name="connsiteY34" fmla="*/ 897985 h 2883098"/>
                <a:gd name="connsiteX35" fmla="*/ 5147113 w 6770959"/>
                <a:gd name="connsiteY35" fmla="*/ 949331 h 2883098"/>
                <a:gd name="connsiteX36" fmla="*/ 5303067 w 6770959"/>
                <a:gd name="connsiteY36" fmla="*/ 1059299 h 2883098"/>
                <a:gd name="connsiteX37" fmla="*/ 5367049 w 6770959"/>
                <a:gd name="connsiteY37" fmla="*/ 1118210 h 2883098"/>
                <a:gd name="connsiteX38" fmla="*/ 5463020 w 6770959"/>
                <a:gd name="connsiteY38" fmla="*/ 1157484 h 2883098"/>
                <a:gd name="connsiteX39" fmla="*/ 5521194 w 6770959"/>
                <a:gd name="connsiteY39" fmla="*/ 1310944 h 2883098"/>
                <a:gd name="connsiteX40" fmla="*/ 5602976 w 6770959"/>
                <a:gd name="connsiteY40" fmla="*/ 1428476 h 2883098"/>
                <a:gd name="connsiteX41" fmla="*/ 5695988 w 6770959"/>
                <a:gd name="connsiteY41" fmla="*/ 1548192 h 2883098"/>
                <a:gd name="connsiteX42" fmla="*/ 5846904 w 6770959"/>
                <a:gd name="connsiteY42" fmla="*/ 1683756 h 2883098"/>
                <a:gd name="connsiteX43" fmla="*/ 5986262 w 6770959"/>
                <a:gd name="connsiteY43" fmla="*/ 1933791 h 2883098"/>
                <a:gd name="connsiteX44" fmla="*/ 6117045 w 6770959"/>
                <a:gd name="connsiteY44" fmla="*/ 2250225 h 2883098"/>
                <a:gd name="connsiteX45" fmla="*/ 6314897 w 6770959"/>
                <a:gd name="connsiteY45" fmla="*/ 2210216 h 2883098"/>
                <a:gd name="connsiteX46" fmla="*/ 6411062 w 6770959"/>
                <a:gd name="connsiteY46" fmla="*/ 2315294 h 2883098"/>
                <a:gd name="connsiteX47" fmla="*/ 6596583 w 6770959"/>
                <a:gd name="connsiteY47" fmla="*/ 2508467 h 2883098"/>
                <a:gd name="connsiteX48" fmla="*/ 6737426 w 6770959"/>
                <a:gd name="connsiteY48" fmla="*/ 2650319 h 2883098"/>
                <a:gd name="connsiteX49" fmla="*/ 6770959 w 6770959"/>
                <a:gd name="connsiteY49"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441795 w 6770959"/>
                <a:gd name="connsiteY22" fmla="*/ 639348 h 2883098"/>
                <a:gd name="connsiteX23" fmla="*/ 2494149 w 6770959"/>
                <a:gd name="connsiteY23" fmla="*/ 786383 h 2883098"/>
                <a:gd name="connsiteX24" fmla="*/ 2632234 w 6770959"/>
                <a:gd name="connsiteY24" fmla="*/ 919452 h 2883098"/>
                <a:gd name="connsiteX25" fmla="*/ 2737664 w 6770959"/>
                <a:gd name="connsiteY25" fmla="*/ 905615 h 2883098"/>
                <a:gd name="connsiteX26" fmla="*/ 3095684 w 6770959"/>
                <a:gd name="connsiteY26" fmla="*/ 1192235 h 2883098"/>
                <a:gd name="connsiteX27" fmla="*/ 3302332 w 6770959"/>
                <a:gd name="connsiteY27" fmla="*/ 1320080 h 2883098"/>
                <a:gd name="connsiteX28" fmla="*/ 3659866 w 6770959"/>
                <a:gd name="connsiteY28" fmla="*/ 1312610 h 2883098"/>
                <a:gd name="connsiteX29" fmla="*/ 4137898 w 6770959"/>
                <a:gd name="connsiteY29" fmla="*/ 1204530 h 2883098"/>
                <a:gd name="connsiteX30" fmla="*/ 4265229 w 6770959"/>
                <a:gd name="connsiteY30" fmla="*/ 1034446 h 2883098"/>
                <a:gd name="connsiteX31" fmla="*/ 4437384 w 6770959"/>
                <a:gd name="connsiteY31" fmla="*/ 908317 h 2883098"/>
                <a:gd name="connsiteX32" fmla="*/ 4667255 w 6770959"/>
                <a:gd name="connsiteY32" fmla="*/ 780452 h 2883098"/>
                <a:gd name="connsiteX33" fmla="*/ 4903185 w 6770959"/>
                <a:gd name="connsiteY33" fmla="*/ 804017 h 2883098"/>
                <a:gd name="connsiteX34" fmla="*/ 5046103 w 6770959"/>
                <a:gd name="connsiteY34" fmla="*/ 897985 h 2883098"/>
                <a:gd name="connsiteX35" fmla="*/ 5147113 w 6770959"/>
                <a:gd name="connsiteY35" fmla="*/ 949331 h 2883098"/>
                <a:gd name="connsiteX36" fmla="*/ 5303067 w 6770959"/>
                <a:gd name="connsiteY36" fmla="*/ 1059299 h 2883098"/>
                <a:gd name="connsiteX37" fmla="*/ 5367049 w 6770959"/>
                <a:gd name="connsiteY37" fmla="*/ 1118210 h 2883098"/>
                <a:gd name="connsiteX38" fmla="*/ 5463020 w 6770959"/>
                <a:gd name="connsiteY38" fmla="*/ 1157484 h 2883098"/>
                <a:gd name="connsiteX39" fmla="*/ 5521194 w 6770959"/>
                <a:gd name="connsiteY39" fmla="*/ 1310944 h 2883098"/>
                <a:gd name="connsiteX40" fmla="*/ 5602976 w 6770959"/>
                <a:gd name="connsiteY40" fmla="*/ 1428476 h 2883098"/>
                <a:gd name="connsiteX41" fmla="*/ 5695988 w 6770959"/>
                <a:gd name="connsiteY41" fmla="*/ 1548192 h 2883098"/>
                <a:gd name="connsiteX42" fmla="*/ 5846904 w 6770959"/>
                <a:gd name="connsiteY42" fmla="*/ 1683756 h 2883098"/>
                <a:gd name="connsiteX43" fmla="*/ 5986262 w 6770959"/>
                <a:gd name="connsiteY43" fmla="*/ 1933791 h 2883098"/>
                <a:gd name="connsiteX44" fmla="*/ 6117045 w 6770959"/>
                <a:gd name="connsiteY44" fmla="*/ 2250225 h 2883098"/>
                <a:gd name="connsiteX45" fmla="*/ 6314897 w 6770959"/>
                <a:gd name="connsiteY45" fmla="*/ 2210216 h 2883098"/>
                <a:gd name="connsiteX46" fmla="*/ 6411062 w 6770959"/>
                <a:gd name="connsiteY46" fmla="*/ 2315294 h 2883098"/>
                <a:gd name="connsiteX47" fmla="*/ 6596583 w 6770959"/>
                <a:gd name="connsiteY47" fmla="*/ 2508467 h 2883098"/>
                <a:gd name="connsiteX48" fmla="*/ 6737426 w 6770959"/>
                <a:gd name="connsiteY48" fmla="*/ 2650319 h 2883098"/>
                <a:gd name="connsiteX49" fmla="*/ 6770959 w 6770959"/>
                <a:gd name="connsiteY49"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406451 w 6770959"/>
                <a:gd name="connsiteY21" fmla="*/ 607264 h 2883098"/>
                <a:gd name="connsiteX22" fmla="*/ 2292702 w 6770959"/>
                <a:gd name="connsiteY22" fmla="*/ 747155 h 2883098"/>
                <a:gd name="connsiteX23" fmla="*/ 2494149 w 6770959"/>
                <a:gd name="connsiteY23" fmla="*/ 786383 h 2883098"/>
                <a:gd name="connsiteX24" fmla="*/ 2632234 w 6770959"/>
                <a:gd name="connsiteY24" fmla="*/ 919452 h 2883098"/>
                <a:gd name="connsiteX25" fmla="*/ 2737664 w 6770959"/>
                <a:gd name="connsiteY25" fmla="*/ 905615 h 2883098"/>
                <a:gd name="connsiteX26" fmla="*/ 3095684 w 6770959"/>
                <a:gd name="connsiteY26" fmla="*/ 1192235 h 2883098"/>
                <a:gd name="connsiteX27" fmla="*/ 3302332 w 6770959"/>
                <a:gd name="connsiteY27" fmla="*/ 1320080 h 2883098"/>
                <a:gd name="connsiteX28" fmla="*/ 3659866 w 6770959"/>
                <a:gd name="connsiteY28" fmla="*/ 1312610 h 2883098"/>
                <a:gd name="connsiteX29" fmla="*/ 4137898 w 6770959"/>
                <a:gd name="connsiteY29" fmla="*/ 1204530 h 2883098"/>
                <a:gd name="connsiteX30" fmla="*/ 4265229 w 6770959"/>
                <a:gd name="connsiteY30" fmla="*/ 1034446 h 2883098"/>
                <a:gd name="connsiteX31" fmla="*/ 4437384 w 6770959"/>
                <a:gd name="connsiteY31" fmla="*/ 908317 h 2883098"/>
                <a:gd name="connsiteX32" fmla="*/ 4667255 w 6770959"/>
                <a:gd name="connsiteY32" fmla="*/ 780452 h 2883098"/>
                <a:gd name="connsiteX33" fmla="*/ 4903185 w 6770959"/>
                <a:gd name="connsiteY33" fmla="*/ 804017 h 2883098"/>
                <a:gd name="connsiteX34" fmla="*/ 5046103 w 6770959"/>
                <a:gd name="connsiteY34" fmla="*/ 897985 h 2883098"/>
                <a:gd name="connsiteX35" fmla="*/ 5147113 w 6770959"/>
                <a:gd name="connsiteY35" fmla="*/ 949331 h 2883098"/>
                <a:gd name="connsiteX36" fmla="*/ 5303067 w 6770959"/>
                <a:gd name="connsiteY36" fmla="*/ 1059299 h 2883098"/>
                <a:gd name="connsiteX37" fmla="*/ 5367049 w 6770959"/>
                <a:gd name="connsiteY37" fmla="*/ 1118210 h 2883098"/>
                <a:gd name="connsiteX38" fmla="*/ 5463020 w 6770959"/>
                <a:gd name="connsiteY38" fmla="*/ 1157484 h 2883098"/>
                <a:gd name="connsiteX39" fmla="*/ 5521194 w 6770959"/>
                <a:gd name="connsiteY39" fmla="*/ 1310944 h 2883098"/>
                <a:gd name="connsiteX40" fmla="*/ 5602976 w 6770959"/>
                <a:gd name="connsiteY40" fmla="*/ 1428476 h 2883098"/>
                <a:gd name="connsiteX41" fmla="*/ 5695988 w 6770959"/>
                <a:gd name="connsiteY41" fmla="*/ 1548192 h 2883098"/>
                <a:gd name="connsiteX42" fmla="*/ 5846904 w 6770959"/>
                <a:gd name="connsiteY42" fmla="*/ 1683756 h 2883098"/>
                <a:gd name="connsiteX43" fmla="*/ 5986262 w 6770959"/>
                <a:gd name="connsiteY43" fmla="*/ 1933791 h 2883098"/>
                <a:gd name="connsiteX44" fmla="*/ 6117045 w 6770959"/>
                <a:gd name="connsiteY44" fmla="*/ 2250225 h 2883098"/>
                <a:gd name="connsiteX45" fmla="*/ 6314897 w 6770959"/>
                <a:gd name="connsiteY45" fmla="*/ 2210216 h 2883098"/>
                <a:gd name="connsiteX46" fmla="*/ 6411062 w 6770959"/>
                <a:gd name="connsiteY46" fmla="*/ 2315294 h 2883098"/>
                <a:gd name="connsiteX47" fmla="*/ 6596583 w 6770959"/>
                <a:gd name="connsiteY47" fmla="*/ 2508467 h 2883098"/>
                <a:gd name="connsiteX48" fmla="*/ 6737426 w 6770959"/>
                <a:gd name="connsiteY48" fmla="*/ 2650319 h 2883098"/>
                <a:gd name="connsiteX49" fmla="*/ 6770959 w 6770959"/>
                <a:gd name="connsiteY49"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334262 w 6770959"/>
                <a:gd name="connsiteY20" fmla="*/ 502990 h 2883098"/>
                <a:gd name="connsiteX21" fmla="*/ 2292702 w 6770959"/>
                <a:gd name="connsiteY21" fmla="*/ 747155 h 2883098"/>
                <a:gd name="connsiteX22" fmla="*/ 2494149 w 6770959"/>
                <a:gd name="connsiteY22" fmla="*/ 786383 h 2883098"/>
                <a:gd name="connsiteX23" fmla="*/ 2632234 w 6770959"/>
                <a:gd name="connsiteY23" fmla="*/ 919452 h 2883098"/>
                <a:gd name="connsiteX24" fmla="*/ 2737664 w 6770959"/>
                <a:gd name="connsiteY24" fmla="*/ 905615 h 2883098"/>
                <a:gd name="connsiteX25" fmla="*/ 3095684 w 6770959"/>
                <a:gd name="connsiteY25" fmla="*/ 1192235 h 2883098"/>
                <a:gd name="connsiteX26" fmla="*/ 3302332 w 6770959"/>
                <a:gd name="connsiteY26" fmla="*/ 1320080 h 2883098"/>
                <a:gd name="connsiteX27" fmla="*/ 3659866 w 6770959"/>
                <a:gd name="connsiteY27" fmla="*/ 1312610 h 2883098"/>
                <a:gd name="connsiteX28" fmla="*/ 4137898 w 6770959"/>
                <a:gd name="connsiteY28" fmla="*/ 1204530 h 2883098"/>
                <a:gd name="connsiteX29" fmla="*/ 4265229 w 6770959"/>
                <a:gd name="connsiteY29" fmla="*/ 1034446 h 2883098"/>
                <a:gd name="connsiteX30" fmla="*/ 4437384 w 6770959"/>
                <a:gd name="connsiteY30" fmla="*/ 908317 h 2883098"/>
                <a:gd name="connsiteX31" fmla="*/ 4667255 w 6770959"/>
                <a:gd name="connsiteY31" fmla="*/ 780452 h 2883098"/>
                <a:gd name="connsiteX32" fmla="*/ 4903185 w 6770959"/>
                <a:gd name="connsiteY32" fmla="*/ 804017 h 2883098"/>
                <a:gd name="connsiteX33" fmla="*/ 5046103 w 6770959"/>
                <a:gd name="connsiteY33" fmla="*/ 897985 h 2883098"/>
                <a:gd name="connsiteX34" fmla="*/ 5147113 w 6770959"/>
                <a:gd name="connsiteY34" fmla="*/ 949331 h 2883098"/>
                <a:gd name="connsiteX35" fmla="*/ 5303067 w 6770959"/>
                <a:gd name="connsiteY35" fmla="*/ 1059299 h 2883098"/>
                <a:gd name="connsiteX36" fmla="*/ 5367049 w 6770959"/>
                <a:gd name="connsiteY36" fmla="*/ 1118210 h 2883098"/>
                <a:gd name="connsiteX37" fmla="*/ 5463020 w 6770959"/>
                <a:gd name="connsiteY37" fmla="*/ 1157484 h 2883098"/>
                <a:gd name="connsiteX38" fmla="*/ 5521194 w 6770959"/>
                <a:gd name="connsiteY38" fmla="*/ 1310944 h 2883098"/>
                <a:gd name="connsiteX39" fmla="*/ 5602976 w 6770959"/>
                <a:gd name="connsiteY39" fmla="*/ 1428476 h 2883098"/>
                <a:gd name="connsiteX40" fmla="*/ 5695988 w 6770959"/>
                <a:gd name="connsiteY40" fmla="*/ 1548192 h 2883098"/>
                <a:gd name="connsiteX41" fmla="*/ 5846904 w 6770959"/>
                <a:gd name="connsiteY41" fmla="*/ 1683756 h 2883098"/>
                <a:gd name="connsiteX42" fmla="*/ 5986262 w 6770959"/>
                <a:gd name="connsiteY42" fmla="*/ 1933791 h 2883098"/>
                <a:gd name="connsiteX43" fmla="*/ 6117045 w 6770959"/>
                <a:gd name="connsiteY43" fmla="*/ 2250225 h 2883098"/>
                <a:gd name="connsiteX44" fmla="*/ 6314897 w 6770959"/>
                <a:gd name="connsiteY44" fmla="*/ 2210216 h 2883098"/>
                <a:gd name="connsiteX45" fmla="*/ 6411062 w 6770959"/>
                <a:gd name="connsiteY45" fmla="*/ 2315294 h 2883098"/>
                <a:gd name="connsiteX46" fmla="*/ 6596583 w 6770959"/>
                <a:gd name="connsiteY46" fmla="*/ 2508467 h 2883098"/>
                <a:gd name="connsiteX47" fmla="*/ 6737426 w 6770959"/>
                <a:gd name="connsiteY47" fmla="*/ 2650319 h 2883098"/>
                <a:gd name="connsiteX48" fmla="*/ 6770959 w 6770959"/>
                <a:gd name="connsiteY48"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67409 w 6770959"/>
                <a:gd name="connsiteY19" fmla="*/ 450841 h 2883098"/>
                <a:gd name="connsiteX20" fmla="*/ 2292702 w 6770959"/>
                <a:gd name="connsiteY20" fmla="*/ 747155 h 2883098"/>
                <a:gd name="connsiteX21" fmla="*/ 2494149 w 6770959"/>
                <a:gd name="connsiteY21" fmla="*/ 786383 h 2883098"/>
                <a:gd name="connsiteX22" fmla="*/ 2632234 w 6770959"/>
                <a:gd name="connsiteY22" fmla="*/ 919452 h 2883098"/>
                <a:gd name="connsiteX23" fmla="*/ 2737664 w 6770959"/>
                <a:gd name="connsiteY23" fmla="*/ 905615 h 2883098"/>
                <a:gd name="connsiteX24" fmla="*/ 3095684 w 6770959"/>
                <a:gd name="connsiteY24" fmla="*/ 1192235 h 2883098"/>
                <a:gd name="connsiteX25" fmla="*/ 3302332 w 6770959"/>
                <a:gd name="connsiteY25" fmla="*/ 1320080 h 2883098"/>
                <a:gd name="connsiteX26" fmla="*/ 3659866 w 6770959"/>
                <a:gd name="connsiteY26" fmla="*/ 1312610 h 2883098"/>
                <a:gd name="connsiteX27" fmla="*/ 4137898 w 6770959"/>
                <a:gd name="connsiteY27" fmla="*/ 1204530 h 2883098"/>
                <a:gd name="connsiteX28" fmla="*/ 4265229 w 6770959"/>
                <a:gd name="connsiteY28" fmla="*/ 1034446 h 2883098"/>
                <a:gd name="connsiteX29" fmla="*/ 4437384 w 6770959"/>
                <a:gd name="connsiteY29" fmla="*/ 908317 h 2883098"/>
                <a:gd name="connsiteX30" fmla="*/ 4667255 w 6770959"/>
                <a:gd name="connsiteY30" fmla="*/ 780452 h 2883098"/>
                <a:gd name="connsiteX31" fmla="*/ 4903185 w 6770959"/>
                <a:gd name="connsiteY31" fmla="*/ 804017 h 2883098"/>
                <a:gd name="connsiteX32" fmla="*/ 5046103 w 6770959"/>
                <a:gd name="connsiteY32" fmla="*/ 897985 h 2883098"/>
                <a:gd name="connsiteX33" fmla="*/ 5147113 w 6770959"/>
                <a:gd name="connsiteY33" fmla="*/ 949331 h 2883098"/>
                <a:gd name="connsiteX34" fmla="*/ 5303067 w 6770959"/>
                <a:gd name="connsiteY34" fmla="*/ 1059299 h 2883098"/>
                <a:gd name="connsiteX35" fmla="*/ 5367049 w 6770959"/>
                <a:gd name="connsiteY35" fmla="*/ 1118210 h 2883098"/>
                <a:gd name="connsiteX36" fmla="*/ 5463020 w 6770959"/>
                <a:gd name="connsiteY36" fmla="*/ 1157484 h 2883098"/>
                <a:gd name="connsiteX37" fmla="*/ 5521194 w 6770959"/>
                <a:gd name="connsiteY37" fmla="*/ 1310944 h 2883098"/>
                <a:gd name="connsiteX38" fmla="*/ 5602976 w 6770959"/>
                <a:gd name="connsiteY38" fmla="*/ 1428476 h 2883098"/>
                <a:gd name="connsiteX39" fmla="*/ 5695988 w 6770959"/>
                <a:gd name="connsiteY39" fmla="*/ 1548192 h 2883098"/>
                <a:gd name="connsiteX40" fmla="*/ 5846904 w 6770959"/>
                <a:gd name="connsiteY40" fmla="*/ 1683756 h 2883098"/>
                <a:gd name="connsiteX41" fmla="*/ 5986262 w 6770959"/>
                <a:gd name="connsiteY41" fmla="*/ 1933791 h 2883098"/>
                <a:gd name="connsiteX42" fmla="*/ 6117045 w 6770959"/>
                <a:gd name="connsiteY42" fmla="*/ 2250225 h 2883098"/>
                <a:gd name="connsiteX43" fmla="*/ 6314897 w 6770959"/>
                <a:gd name="connsiteY43" fmla="*/ 2210216 h 2883098"/>
                <a:gd name="connsiteX44" fmla="*/ 6411062 w 6770959"/>
                <a:gd name="connsiteY44" fmla="*/ 2315294 h 2883098"/>
                <a:gd name="connsiteX45" fmla="*/ 6596583 w 6770959"/>
                <a:gd name="connsiteY45" fmla="*/ 2508467 h 2883098"/>
                <a:gd name="connsiteX46" fmla="*/ 6737426 w 6770959"/>
                <a:gd name="connsiteY46" fmla="*/ 2650319 h 2883098"/>
                <a:gd name="connsiteX47" fmla="*/ 6770959 w 6770959"/>
                <a:gd name="connsiteY47"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199658 w 6770959"/>
                <a:gd name="connsiteY18" fmla="*/ 488956 h 2883098"/>
                <a:gd name="connsiteX19" fmla="*/ 2292702 w 6770959"/>
                <a:gd name="connsiteY19" fmla="*/ 747155 h 2883098"/>
                <a:gd name="connsiteX20" fmla="*/ 2494149 w 6770959"/>
                <a:gd name="connsiteY20" fmla="*/ 786383 h 2883098"/>
                <a:gd name="connsiteX21" fmla="*/ 2632234 w 6770959"/>
                <a:gd name="connsiteY21" fmla="*/ 919452 h 2883098"/>
                <a:gd name="connsiteX22" fmla="*/ 2737664 w 6770959"/>
                <a:gd name="connsiteY22" fmla="*/ 905615 h 2883098"/>
                <a:gd name="connsiteX23" fmla="*/ 3095684 w 6770959"/>
                <a:gd name="connsiteY23" fmla="*/ 1192235 h 2883098"/>
                <a:gd name="connsiteX24" fmla="*/ 3302332 w 6770959"/>
                <a:gd name="connsiteY24" fmla="*/ 1320080 h 2883098"/>
                <a:gd name="connsiteX25" fmla="*/ 3659866 w 6770959"/>
                <a:gd name="connsiteY25" fmla="*/ 1312610 h 2883098"/>
                <a:gd name="connsiteX26" fmla="*/ 4137898 w 6770959"/>
                <a:gd name="connsiteY26" fmla="*/ 1204530 h 2883098"/>
                <a:gd name="connsiteX27" fmla="*/ 4265229 w 6770959"/>
                <a:gd name="connsiteY27" fmla="*/ 1034446 h 2883098"/>
                <a:gd name="connsiteX28" fmla="*/ 4437384 w 6770959"/>
                <a:gd name="connsiteY28" fmla="*/ 908317 h 2883098"/>
                <a:gd name="connsiteX29" fmla="*/ 4667255 w 6770959"/>
                <a:gd name="connsiteY29" fmla="*/ 780452 h 2883098"/>
                <a:gd name="connsiteX30" fmla="*/ 4903185 w 6770959"/>
                <a:gd name="connsiteY30" fmla="*/ 804017 h 2883098"/>
                <a:gd name="connsiteX31" fmla="*/ 5046103 w 6770959"/>
                <a:gd name="connsiteY31" fmla="*/ 897985 h 2883098"/>
                <a:gd name="connsiteX32" fmla="*/ 5147113 w 6770959"/>
                <a:gd name="connsiteY32" fmla="*/ 949331 h 2883098"/>
                <a:gd name="connsiteX33" fmla="*/ 5303067 w 6770959"/>
                <a:gd name="connsiteY33" fmla="*/ 1059299 h 2883098"/>
                <a:gd name="connsiteX34" fmla="*/ 5367049 w 6770959"/>
                <a:gd name="connsiteY34" fmla="*/ 1118210 h 2883098"/>
                <a:gd name="connsiteX35" fmla="*/ 5463020 w 6770959"/>
                <a:gd name="connsiteY35" fmla="*/ 1157484 h 2883098"/>
                <a:gd name="connsiteX36" fmla="*/ 5521194 w 6770959"/>
                <a:gd name="connsiteY36" fmla="*/ 1310944 h 2883098"/>
                <a:gd name="connsiteX37" fmla="*/ 5602976 w 6770959"/>
                <a:gd name="connsiteY37" fmla="*/ 1428476 h 2883098"/>
                <a:gd name="connsiteX38" fmla="*/ 5695988 w 6770959"/>
                <a:gd name="connsiteY38" fmla="*/ 1548192 h 2883098"/>
                <a:gd name="connsiteX39" fmla="*/ 5846904 w 6770959"/>
                <a:gd name="connsiteY39" fmla="*/ 1683756 h 2883098"/>
                <a:gd name="connsiteX40" fmla="*/ 5986262 w 6770959"/>
                <a:gd name="connsiteY40" fmla="*/ 1933791 h 2883098"/>
                <a:gd name="connsiteX41" fmla="*/ 6117045 w 6770959"/>
                <a:gd name="connsiteY41" fmla="*/ 2250225 h 2883098"/>
                <a:gd name="connsiteX42" fmla="*/ 6314897 w 6770959"/>
                <a:gd name="connsiteY42" fmla="*/ 2210216 h 2883098"/>
                <a:gd name="connsiteX43" fmla="*/ 6411062 w 6770959"/>
                <a:gd name="connsiteY43" fmla="*/ 2315294 h 2883098"/>
                <a:gd name="connsiteX44" fmla="*/ 6596583 w 6770959"/>
                <a:gd name="connsiteY44" fmla="*/ 2508467 h 2883098"/>
                <a:gd name="connsiteX45" fmla="*/ 6737426 w 6770959"/>
                <a:gd name="connsiteY45" fmla="*/ 2650319 h 2883098"/>
                <a:gd name="connsiteX46" fmla="*/ 6770959 w 6770959"/>
                <a:gd name="connsiteY46"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249355 w 6770959"/>
                <a:gd name="connsiteY18" fmla="*/ 719969 h 2883098"/>
                <a:gd name="connsiteX19" fmla="*/ 2292702 w 6770959"/>
                <a:gd name="connsiteY19" fmla="*/ 747155 h 2883098"/>
                <a:gd name="connsiteX20" fmla="*/ 2494149 w 6770959"/>
                <a:gd name="connsiteY20" fmla="*/ 786383 h 2883098"/>
                <a:gd name="connsiteX21" fmla="*/ 2632234 w 6770959"/>
                <a:gd name="connsiteY21" fmla="*/ 919452 h 2883098"/>
                <a:gd name="connsiteX22" fmla="*/ 2737664 w 6770959"/>
                <a:gd name="connsiteY22" fmla="*/ 905615 h 2883098"/>
                <a:gd name="connsiteX23" fmla="*/ 3095684 w 6770959"/>
                <a:gd name="connsiteY23" fmla="*/ 1192235 h 2883098"/>
                <a:gd name="connsiteX24" fmla="*/ 3302332 w 6770959"/>
                <a:gd name="connsiteY24" fmla="*/ 1320080 h 2883098"/>
                <a:gd name="connsiteX25" fmla="*/ 3659866 w 6770959"/>
                <a:gd name="connsiteY25" fmla="*/ 1312610 h 2883098"/>
                <a:gd name="connsiteX26" fmla="*/ 4137898 w 6770959"/>
                <a:gd name="connsiteY26" fmla="*/ 1204530 h 2883098"/>
                <a:gd name="connsiteX27" fmla="*/ 4265229 w 6770959"/>
                <a:gd name="connsiteY27" fmla="*/ 1034446 h 2883098"/>
                <a:gd name="connsiteX28" fmla="*/ 4437384 w 6770959"/>
                <a:gd name="connsiteY28" fmla="*/ 908317 h 2883098"/>
                <a:gd name="connsiteX29" fmla="*/ 4667255 w 6770959"/>
                <a:gd name="connsiteY29" fmla="*/ 780452 h 2883098"/>
                <a:gd name="connsiteX30" fmla="*/ 4903185 w 6770959"/>
                <a:gd name="connsiteY30" fmla="*/ 804017 h 2883098"/>
                <a:gd name="connsiteX31" fmla="*/ 5046103 w 6770959"/>
                <a:gd name="connsiteY31" fmla="*/ 897985 h 2883098"/>
                <a:gd name="connsiteX32" fmla="*/ 5147113 w 6770959"/>
                <a:gd name="connsiteY32" fmla="*/ 949331 h 2883098"/>
                <a:gd name="connsiteX33" fmla="*/ 5303067 w 6770959"/>
                <a:gd name="connsiteY33" fmla="*/ 1059299 h 2883098"/>
                <a:gd name="connsiteX34" fmla="*/ 5367049 w 6770959"/>
                <a:gd name="connsiteY34" fmla="*/ 1118210 h 2883098"/>
                <a:gd name="connsiteX35" fmla="*/ 5463020 w 6770959"/>
                <a:gd name="connsiteY35" fmla="*/ 1157484 h 2883098"/>
                <a:gd name="connsiteX36" fmla="*/ 5521194 w 6770959"/>
                <a:gd name="connsiteY36" fmla="*/ 1310944 h 2883098"/>
                <a:gd name="connsiteX37" fmla="*/ 5602976 w 6770959"/>
                <a:gd name="connsiteY37" fmla="*/ 1428476 h 2883098"/>
                <a:gd name="connsiteX38" fmla="*/ 5695988 w 6770959"/>
                <a:gd name="connsiteY38" fmla="*/ 1548192 h 2883098"/>
                <a:gd name="connsiteX39" fmla="*/ 5846904 w 6770959"/>
                <a:gd name="connsiteY39" fmla="*/ 1683756 h 2883098"/>
                <a:gd name="connsiteX40" fmla="*/ 5986262 w 6770959"/>
                <a:gd name="connsiteY40" fmla="*/ 1933791 h 2883098"/>
                <a:gd name="connsiteX41" fmla="*/ 6117045 w 6770959"/>
                <a:gd name="connsiteY41" fmla="*/ 2250225 h 2883098"/>
                <a:gd name="connsiteX42" fmla="*/ 6314897 w 6770959"/>
                <a:gd name="connsiteY42" fmla="*/ 2210216 h 2883098"/>
                <a:gd name="connsiteX43" fmla="*/ 6411062 w 6770959"/>
                <a:gd name="connsiteY43" fmla="*/ 2315294 h 2883098"/>
                <a:gd name="connsiteX44" fmla="*/ 6596583 w 6770959"/>
                <a:gd name="connsiteY44" fmla="*/ 2508467 h 2883098"/>
                <a:gd name="connsiteX45" fmla="*/ 6737426 w 6770959"/>
                <a:gd name="connsiteY45" fmla="*/ 2650319 h 2883098"/>
                <a:gd name="connsiteX46" fmla="*/ 6770959 w 6770959"/>
                <a:gd name="connsiteY46"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249355 w 6770959"/>
                <a:gd name="connsiteY18" fmla="*/ 719969 h 2883098"/>
                <a:gd name="connsiteX19" fmla="*/ 2292702 w 6770959"/>
                <a:gd name="connsiteY19" fmla="*/ 747155 h 2883098"/>
                <a:gd name="connsiteX20" fmla="*/ 2494149 w 6770959"/>
                <a:gd name="connsiteY20" fmla="*/ 786383 h 2883098"/>
                <a:gd name="connsiteX21" fmla="*/ 2632234 w 6770959"/>
                <a:gd name="connsiteY21" fmla="*/ 919452 h 2883098"/>
                <a:gd name="connsiteX22" fmla="*/ 2737664 w 6770959"/>
                <a:gd name="connsiteY22" fmla="*/ 905615 h 2883098"/>
                <a:gd name="connsiteX23" fmla="*/ 3095684 w 6770959"/>
                <a:gd name="connsiteY23" fmla="*/ 1192235 h 2883098"/>
                <a:gd name="connsiteX24" fmla="*/ 3302332 w 6770959"/>
                <a:gd name="connsiteY24" fmla="*/ 1320080 h 2883098"/>
                <a:gd name="connsiteX25" fmla="*/ 3659866 w 6770959"/>
                <a:gd name="connsiteY25" fmla="*/ 1312610 h 2883098"/>
                <a:gd name="connsiteX26" fmla="*/ 4137898 w 6770959"/>
                <a:gd name="connsiteY26" fmla="*/ 1204530 h 2883098"/>
                <a:gd name="connsiteX27" fmla="*/ 4265229 w 6770959"/>
                <a:gd name="connsiteY27" fmla="*/ 1065249 h 2883098"/>
                <a:gd name="connsiteX28" fmla="*/ 4437384 w 6770959"/>
                <a:gd name="connsiteY28" fmla="*/ 908317 h 2883098"/>
                <a:gd name="connsiteX29" fmla="*/ 4667255 w 6770959"/>
                <a:gd name="connsiteY29" fmla="*/ 780452 h 2883098"/>
                <a:gd name="connsiteX30" fmla="*/ 4903185 w 6770959"/>
                <a:gd name="connsiteY30" fmla="*/ 804017 h 2883098"/>
                <a:gd name="connsiteX31" fmla="*/ 5046103 w 6770959"/>
                <a:gd name="connsiteY31" fmla="*/ 897985 h 2883098"/>
                <a:gd name="connsiteX32" fmla="*/ 5147113 w 6770959"/>
                <a:gd name="connsiteY32" fmla="*/ 949331 h 2883098"/>
                <a:gd name="connsiteX33" fmla="*/ 5303067 w 6770959"/>
                <a:gd name="connsiteY33" fmla="*/ 1059299 h 2883098"/>
                <a:gd name="connsiteX34" fmla="*/ 5367049 w 6770959"/>
                <a:gd name="connsiteY34" fmla="*/ 1118210 h 2883098"/>
                <a:gd name="connsiteX35" fmla="*/ 5463020 w 6770959"/>
                <a:gd name="connsiteY35" fmla="*/ 1157484 h 2883098"/>
                <a:gd name="connsiteX36" fmla="*/ 5521194 w 6770959"/>
                <a:gd name="connsiteY36" fmla="*/ 1310944 h 2883098"/>
                <a:gd name="connsiteX37" fmla="*/ 5602976 w 6770959"/>
                <a:gd name="connsiteY37" fmla="*/ 1428476 h 2883098"/>
                <a:gd name="connsiteX38" fmla="*/ 5695988 w 6770959"/>
                <a:gd name="connsiteY38" fmla="*/ 1548192 h 2883098"/>
                <a:gd name="connsiteX39" fmla="*/ 5846904 w 6770959"/>
                <a:gd name="connsiteY39" fmla="*/ 1683756 h 2883098"/>
                <a:gd name="connsiteX40" fmla="*/ 5986262 w 6770959"/>
                <a:gd name="connsiteY40" fmla="*/ 1933791 h 2883098"/>
                <a:gd name="connsiteX41" fmla="*/ 6117045 w 6770959"/>
                <a:gd name="connsiteY41" fmla="*/ 2250225 h 2883098"/>
                <a:gd name="connsiteX42" fmla="*/ 6314897 w 6770959"/>
                <a:gd name="connsiteY42" fmla="*/ 2210216 h 2883098"/>
                <a:gd name="connsiteX43" fmla="*/ 6411062 w 6770959"/>
                <a:gd name="connsiteY43" fmla="*/ 2315294 h 2883098"/>
                <a:gd name="connsiteX44" fmla="*/ 6596583 w 6770959"/>
                <a:gd name="connsiteY44" fmla="*/ 2508467 h 2883098"/>
                <a:gd name="connsiteX45" fmla="*/ 6737426 w 6770959"/>
                <a:gd name="connsiteY45" fmla="*/ 2650319 h 2883098"/>
                <a:gd name="connsiteX46" fmla="*/ 6770959 w 6770959"/>
                <a:gd name="connsiteY46"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249355 w 6770959"/>
                <a:gd name="connsiteY18" fmla="*/ 719969 h 2883098"/>
                <a:gd name="connsiteX19" fmla="*/ 2292702 w 6770959"/>
                <a:gd name="connsiteY19" fmla="*/ 747155 h 2883098"/>
                <a:gd name="connsiteX20" fmla="*/ 2494149 w 6770959"/>
                <a:gd name="connsiteY20" fmla="*/ 786383 h 2883098"/>
                <a:gd name="connsiteX21" fmla="*/ 2632234 w 6770959"/>
                <a:gd name="connsiteY21" fmla="*/ 919452 h 2883098"/>
                <a:gd name="connsiteX22" fmla="*/ 2737664 w 6770959"/>
                <a:gd name="connsiteY22" fmla="*/ 905615 h 2883098"/>
                <a:gd name="connsiteX23" fmla="*/ 3095684 w 6770959"/>
                <a:gd name="connsiteY23" fmla="*/ 1192235 h 2883098"/>
                <a:gd name="connsiteX24" fmla="*/ 3302332 w 6770959"/>
                <a:gd name="connsiteY24" fmla="*/ 1320080 h 2883098"/>
                <a:gd name="connsiteX25" fmla="*/ 3659866 w 6770959"/>
                <a:gd name="connsiteY25" fmla="*/ 1312610 h 2883098"/>
                <a:gd name="connsiteX26" fmla="*/ 4137898 w 6770959"/>
                <a:gd name="connsiteY26" fmla="*/ 1204530 h 2883098"/>
                <a:gd name="connsiteX27" fmla="*/ 4265229 w 6770959"/>
                <a:gd name="connsiteY27" fmla="*/ 1065249 h 2883098"/>
                <a:gd name="connsiteX28" fmla="*/ 4437384 w 6770959"/>
                <a:gd name="connsiteY28" fmla="*/ 908317 h 2883098"/>
                <a:gd name="connsiteX29" fmla="*/ 4667255 w 6770959"/>
                <a:gd name="connsiteY29" fmla="*/ 780452 h 2883098"/>
                <a:gd name="connsiteX30" fmla="*/ 4903185 w 6770959"/>
                <a:gd name="connsiteY30" fmla="*/ 804017 h 2883098"/>
                <a:gd name="connsiteX31" fmla="*/ 5046103 w 6770959"/>
                <a:gd name="connsiteY31" fmla="*/ 897985 h 2883098"/>
                <a:gd name="connsiteX32" fmla="*/ 5147113 w 6770959"/>
                <a:gd name="connsiteY32" fmla="*/ 949331 h 2883098"/>
                <a:gd name="connsiteX33" fmla="*/ 5303067 w 6770959"/>
                <a:gd name="connsiteY33" fmla="*/ 1059299 h 2883098"/>
                <a:gd name="connsiteX34" fmla="*/ 5367049 w 6770959"/>
                <a:gd name="connsiteY34" fmla="*/ 1118210 h 2883098"/>
                <a:gd name="connsiteX35" fmla="*/ 5463020 w 6770959"/>
                <a:gd name="connsiteY35" fmla="*/ 1157484 h 2883098"/>
                <a:gd name="connsiteX36" fmla="*/ 5627688 w 6770959"/>
                <a:gd name="connsiteY36" fmla="*/ 1295543 h 2883098"/>
                <a:gd name="connsiteX37" fmla="*/ 5602976 w 6770959"/>
                <a:gd name="connsiteY37" fmla="*/ 1428476 h 2883098"/>
                <a:gd name="connsiteX38" fmla="*/ 5695988 w 6770959"/>
                <a:gd name="connsiteY38" fmla="*/ 1548192 h 2883098"/>
                <a:gd name="connsiteX39" fmla="*/ 5846904 w 6770959"/>
                <a:gd name="connsiteY39" fmla="*/ 1683756 h 2883098"/>
                <a:gd name="connsiteX40" fmla="*/ 5986262 w 6770959"/>
                <a:gd name="connsiteY40" fmla="*/ 1933791 h 2883098"/>
                <a:gd name="connsiteX41" fmla="*/ 6117045 w 6770959"/>
                <a:gd name="connsiteY41" fmla="*/ 2250225 h 2883098"/>
                <a:gd name="connsiteX42" fmla="*/ 6314897 w 6770959"/>
                <a:gd name="connsiteY42" fmla="*/ 2210216 h 2883098"/>
                <a:gd name="connsiteX43" fmla="*/ 6411062 w 6770959"/>
                <a:gd name="connsiteY43" fmla="*/ 2315294 h 2883098"/>
                <a:gd name="connsiteX44" fmla="*/ 6596583 w 6770959"/>
                <a:gd name="connsiteY44" fmla="*/ 2508467 h 2883098"/>
                <a:gd name="connsiteX45" fmla="*/ 6737426 w 6770959"/>
                <a:gd name="connsiteY45" fmla="*/ 2650319 h 2883098"/>
                <a:gd name="connsiteX46" fmla="*/ 6770959 w 6770959"/>
                <a:gd name="connsiteY46"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249355 w 6770959"/>
                <a:gd name="connsiteY18" fmla="*/ 719969 h 2883098"/>
                <a:gd name="connsiteX19" fmla="*/ 2292702 w 6770959"/>
                <a:gd name="connsiteY19" fmla="*/ 747155 h 2883098"/>
                <a:gd name="connsiteX20" fmla="*/ 2494149 w 6770959"/>
                <a:gd name="connsiteY20" fmla="*/ 786383 h 2883098"/>
                <a:gd name="connsiteX21" fmla="*/ 2632234 w 6770959"/>
                <a:gd name="connsiteY21" fmla="*/ 919452 h 2883098"/>
                <a:gd name="connsiteX22" fmla="*/ 2737664 w 6770959"/>
                <a:gd name="connsiteY22" fmla="*/ 905615 h 2883098"/>
                <a:gd name="connsiteX23" fmla="*/ 3095684 w 6770959"/>
                <a:gd name="connsiteY23" fmla="*/ 1192235 h 2883098"/>
                <a:gd name="connsiteX24" fmla="*/ 3302332 w 6770959"/>
                <a:gd name="connsiteY24" fmla="*/ 1320080 h 2883098"/>
                <a:gd name="connsiteX25" fmla="*/ 3659866 w 6770959"/>
                <a:gd name="connsiteY25" fmla="*/ 1312610 h 2883098"/>
                <a:gd name="connsiteX26" fmla="*/ 4137898 w 6770959"/>
                <a:gd name="connsiteY26" fmla="*/ 1204530 h 2883098"/>
                <a:gd name="connsiteX27" fmla="*/ 4265229 w 6770959"/>
                <a:gd name="connsiteY27" fmla="*/ 1065249 h 2883098"/>
                <a:gd name="connsiteX28" fmla="*/ 4437384 w 6770959"/>
                <a:gd name="connsiteY28" fmla="*/ 908317 h 2883098"/>
                <a:gd name="connsiteX29" fmla="*/ 4667255 w 6770959"/>
                <a:gd name="connsiteY29" fmla="*/ 780452 h 2883098"/>
                <a:gd name="connsiteX30" fmla="*/ 4903185 w 6770959"/>
                <a:gd name="connsiteY30" fmla="*/ 804017 h 2883098"/>
                <a:gd name="connsiteX31" fmla="*/ 5046103 w 6770959"/>
                <a:gd name="connsiteY31" fmla="*/ 897985 h 2883098"/>
                <a:gd name="connsiteX32" fmla="*/ 5147113 w 6770959"/>
                <a:gd name="connsiteY32" fmla="*/ 949331 h 2883098"/>
                <a:gd name="connsiteX33" fmla="*/ 5303067 w 6770959"/>
                <a:gd name="connsiteY33" fmla="*/ 1059299 h 2883098"/>
                <a:gd name="connsiteX34" fmla="*/ 5367049 w 6770959"/>
                <a:gd name="connsiteY34" fmla="*/ 1118210 h 2883098"/>
                <a:gd name="connsiteX35" fmla="*/ 5463020 w 6770959"/>
                <a:gd name="connsiteY35" fmla="*/ 1157484 h 2883098"/>
                <a:gd name="connsiteX36" fmla="*/ 5627688 w 6770959"/>
                <a:gd name="connsiteY36" fmla="*/ 1295543 h 2883098"/>
                <a:gd name="connsiteX37" fmla="*/ 5695272 w 6770959"/>
                <a:gd name="connsiteY37" fmla="*/ 1420776 h 2883098"/>
                <a:gd name="connsiteX38" fmla="*/ 5695988 w 6770959"/>
                <a:gd name="connsiteY38" fmla="*/ 1548192 h 2883098"/>
                <a:gd name="connsiteX39" fmla="*/ 5846904 w 6770959"/>
                <a:gd name="connsiteY39" fmla="*/ 1683756 h 2883098"/>
                <a:gd name="connsiteX40" fmla="*/ 5986262 w 6770959"/>
                <a:gd name="connsiteY40" fmla="*/ 1933791 h 2883098"/>
                <a:gd name="connsiteX41" fmla="*/ 6117045 w 6770959"/>
                <a:gd name="connsiteY41" fmla="*/ 2250225 h 2883098"/>
                <a:gd name="connsiteX42" fmla="*/ 6314897 w 6770959"/>
                <a:gd name="connsiteY42" fmla="*/ 2210216 h 2883098"/>
                <a:gd name="connsiteX43" fmla="*/ 6411062 w 6770959"/>
                <a:gd name="connsiteY43" fmla="*/ 2315294 h 2883098"/>
                <a:gd name="connsiteX44" fmla="*/ 6596583 w 6770959"/>
                <a:gd name="connsiteY44" fmla="*/ 2508467 h 2883098"/>
                <a:gd name="connsiteX45" fmla="*/ 6737426 w 6770959"/>
                <a:gd name="connsiteY45" fmla="*/ 2650319 h 2883098"/>
                <a:gd name="connsiteX46" fmla="*/ 6770959 w 6770959"/>
                <a:gd name="connsiteY46" fmla="*/ 2883098 h 2883098"/>
                <a:gd name="connsiteX0" fmla="*/ 0 w 6770959"/>
                <a:gd name="connsiteY0" fmla="*/ 0 h 2883098"/>
                <a:gd name="connsiteX1" fmla="*/ 113743 w 6770959"/>
                <a:gd name="connsiteY1" fmla="*/ 59287 h 2883098"/>
                <a:gd name="connsiteX2" fmla="*/ 236471 w 6770959"/>
                <a:gd name="connsiteY2" fmla="*/ 72616 h 2883098"/>
                <a:gd name="connsiteX3" fmla="*/ 385146 w 6770959"/>
                <a:gd name="connsiteY3" fmla="*/ 133372 h 2883098"/>
                <a:gd name="connsiteX4" fmla="*/ 425251 w 6770959"/>
                <a:gd name="connsiteY4" fmla="*/ 190169 h 2883098"/>
                <a:gd name="connsiteX5" fmla="*/ 457340 w 6770959"/>
                <a:gd name="connsiteY5" fmla="*/ 235038 h 2883098"/>
                <a:gd name="connsiteX6" fmla="*/ 526833 w 6770959"/>
                <a:gd name="connsiteY6" fmla="*/ 327716 h 2883098"/>
                <a:gd name="connsiteX7" fmla="*/ 553469 w 6770959"/>
                <a:gd name="connsiteY7" fmla="*/ 443676 h 2883098"/>
                <a:gd name="connsiteX8" fmla="*/ 618412 w 6770959"/>
                <a:gd name="connsiteY8" fmla="*/ 501539 h 2883098"/>
                <a:gd name="connsiteX9" fmla="*/ 686891 w 6770959"/>
                <a:gd name="connsiteY9" fmla="*/ 624044 h 2883098"/>
                <a:gd name="connsiteX10" fmla="*/ 792338 w 6770959"/>
                <a:gd name="connsiteY10" fmla="*/ 774890 h 2883098"/>
                <a:gd name="connsiteX11" fmla="*/ 986725 w 6770959"/>
                <a:gd name="connsiteY11" fmla="*/ 689469 h 2883098"/>
                <a:gd name="connsiteX12" fmla="*/ 1159845 w 6770959"/>
                <a:gd name="connsiteY12" fmla="*/ 629380 h 2883098"/>
                <a:gd name="connsiteX13" fmla="*/ 1532157 w 6770959"/>
                <a:gd name="connsiteY13" fmla="*/ 567159 h 2883098"/>
                <a:gd name="connsiteX14" fmla="*/ 1636430 w 6770959"/>
                <a:gd name="connsiteY14" fmla="*/ 567159 h 2883098"/>
                <a:gd name="connsiteX15" fmla="*/ 1684557 w 6770959"/>
                <a:gd name="connsiteY15" fmla="*/ 567159 h 2883098"/>
                <a:gd name="connsiteX16" fmla="*/ 1819938 w 6770959"/>
                <a:gd name="connsiteY16" fmla="*/ 555695 h 2883098"/>
                <a:gd name="connsiteX17" fmla="*/ 2061617 w 6770959"/>
                <a:gd name="connsiteY17" fmla="*/ 538836 h 2883098"/>
                <a:gd name="connsiteX18" fmla="*/ 2249355 w 6770959"/>
                <a:gd name="connsiteY18" fmla="*/ 719969 h 2883098"/>
                <a:gd name="connsiteX19" fmla="*/ 2292702 w 6770959"/>
                <a:gd name="connsiteY19" fmla="*/ 747155 h 2883098"/>
                <a:gd name="connsiteX20" fmla="*/ 2494149 w 6770959"/>
                <a:gd name="connsiteY20" fmla="*/ 786383 h 2883098"/>
                <a:gd name="connsiteX21" fmla="*/ 2632234 w 6770959"/>
                <a:gd name="connsiteY21" fmla="*/ 919452 h 2883098"/>
                <a:gd name="connsiteX22" fmla="*/ 2829960 w 6770959"/>
                <a:gd name="connsiteY22" fmla="*/ 874813 h 2883098"/>
                <a:gd name="connsiteX23" fmla="*/ 3095684 w 6770959"/>
                <a:gd name="connsiteY23" fmla="*/ 1192235 h 2883098"/>
                <a:gd name="connsiteX24" fmla="*/ 3302332 w 6770959"/>
                <a:gd name="connsiteY24" fmla="*/ 1320080 h 2883098"/>
                <a:gd name="connsiteX25" fmla="*/ 3659866 w 6770959"/>
                <a:gd name="connsiteY25" fmla="*/ 1312610 h 2883098"/>
                <a:gd name="connsiteX26" fmla="*/ 4137898 w 6770959"/>
                <a:gd name="connsiteY26" fmla="*/ 1204530 h 2883098"/>
                <a:gd name="connsiteX27" fmla="*/ 4265229 w 6770959"/>
                <a:gd name="connsiteY27" fmla="*/ 1065249 h 2883098"/>
                <a:gd name="connsiteX28" fmla="*/ 4437384 w 6770959"/>
                <a:gd name="connsiteY28" fmla="*/ 908317 h 2883098"/>
                <a:gd name="connsiteX29" fmla="*/ 4667255 w 6770959"/>
                <a:gd name="connsiteY29" fmla="*/ 780452 h 2883098"/>
                <a:gd name="connsiteX30" fmla="*/ 4903185 w 6770959"/>
                <a:gd name="connsiteY30" fmla="*/ 804017 h 2883098"/>
                <a:gd name="connsiteX31" fmla="*/ 5046103 w 6770959"/>
                <a:gd name="connsiteY31" fmla="*/ 897985 h 2883098"/>
                <a:gd name="connsiteX32" fmla="*/ 5147113 w 6770959"/>
                <a:gd name="connsiteY32" fmla="*/ 949331 h 2883098"/>
                <a:gd name="connsiteX33" fmla="*/ 5303067 w 6770959"/>
                <a:gd name="connsiteY33" fmla="*/ 1059299 h 2883098"/>
                <a:gd name="connsiteX34" fmla="*/ 5367049 w 6770959"/>
                <a:gd name="connsiteY34" fmla="*/ 1118210 h 2883098"/>
                <a:gd name="connsiteX35" fmla="*/ 5463020 w 6770959"/>
                <a:gd name="connsiteY35" fmla="*/ 1157484 h 2883098"/>
                <a:gd name="connsiteX36" fmla="*/ 5627688 w 6770959"/>
                <a:gd name="connsiteY36" fmla="*/ 1295543 h 2883098"/>
                <a:gd name="connsiteX37" fmla="*/ 5695272 w 6770959"/>
                <a:gd name="connsiteY37" fmla="*/ 1420776 h 2883098"/>
                <a:gd name="connsiteX38" fmla="*/ 5695988 w 6770959"/>
                <a:gd name="connsiteY38" fmla="*/ 1548192 h 2883098"/>
                <a:gd name="connsiteX39" fmla="*/ 5846904 w 6770959"/>
                <a:gd name="connsiteY39" fmla="*/ 1683756 h 2883098"/>
                <a:gd name="connsiteX40" fmla="*/ 5986262 w 6770959"/>
                <a:gd name="connsiteY40" fmla="*/ 1933791 h 2883098"/>
                <a:gd name="connsiteX41" fmla="*/ 6117045 w 6770959"/>
                <a:gd name="connsiteY41" fmla="*/ 2250225 h 2883098"/>
                <a:gd name="connsiteX42" fmla="*/ 6314897 w 6770959"/>
                <a:gd name="connsiteY42" fmla="*/ 2210216 h 2883098"/>
                <a:gd name="connsiteX43" fmla="*/ 6411062 w 6770959"/>
                <a:gd name="connsiteY43" fmla="*/ 2315294 h 2883098"/>
                <a:gd name="connsiteX44" fmla="*/ 6596583 w 6770959"/>
                <a:gd name="connsiteY44" fmla="*/ 2508467 h 2883098"/>
                <a:gd name="connsiteX45" fmla="*/ 6737426 w 6770959"/>
                <a:gd name="connsiteY45" fmla="*/ 2650319 h 2883098"/>
                <a:gd name="connsiteX46" fmla="*/ 6770959 w 6770959"/>
                <a:gd name="connsiteY46" fmla="*/ 2883098 h 2883098"/>
                <a:gd name="connsiteX0" fmla="*/ 0 w 6770959"/>
                <a:gd name="connsiteY0" fmla="*/ 0 h 2883098"/>
                <a:gd name="connsiteX1" fmla="*/ 113743 w 6770959"/>
                <a:gd name="connsiteY1" fmla="*/ 59287 h 2883098"/>
                <a:gd name="connsiteX2" fmla="*/ 385146 w 6770959"/>
                <a:gd name="connsiteY2" fmla="*/ 133372 h 2883098"/>
                <a:gd name="connsiteX3" fmla="*/ 425251 w 6770959"/>
                <a:gd name="connsiteY3" fmla="*/ 190169 h 2883098"/>
                <a:gd name="connsiteX4" fmla="*/ 457340 w 6770959"/>
                <a:gd name="connsiteY4" fmla="*/ 235038 h 2883098"/>
                <a:gd name="connsiteX5" fmla="*/ 526833 w 6770959"/>
                <a:gd name="connsiteY5" fmla="*/ 327716 h 2883098"/>
                <a:gd name="connsiteX6" fmla="*/ 553469 w 6770959"/>
                <a:gd name="connsiteY6" fmla="*/ 443676 h 2883098"/>
                <a:gd name="connsiteX7" fmla="*/ 618412 w 6770959"/>
                <a:gd name="connsiteY7" fmla="*/ 501539 h 2883098"/>
                <a:gd name="connsiteX8" fmla="*/ 686891 w 6770959"/>
                <a:gd name="connsiteY8" fmla="*/ 624044 h 2883098"/>
                <a:gd name="connsiteX9" fmla="*/ 792338 w 6770959"/>
                <a:gd name="connsiteY9" fmla="*/ 774890 h 2883098"/>
                <a:gd name="connsiteX10" fmla="*/ 986725 w 6770959"/>
                <a:gd name="connsiteY10" fmla="*/ 689469 h 2883098"/>
                <a:gd name="connsiteX11" fmla="*/ 1159845 w 6770959"/>
                <a:gd name="connsiteY11" fmla="*/ 629380 h 2883098"/>
                <a:gd name="connsiteX12" fmla="*/ 1532157 w 6770959"/>
                <a:gd name="connsiteY12" fmla="*/ 567159 h 2883098"/>
                <a:gd name="connsiteX13" fmla="*/ 1636430 w 6770959"/>
                <a:gd name="connsiteY13" fmla="*/ 567159 h 2883098"/>
                <a:gd name="connsiteX14" fmla="*/ 1684557 w 6770959"/>
                <a:gd name="connsiteY14" fmla="*/ 567159 h 2883098"/>
                <a:gd name="connsiteX15" fmla="*/ 1819938 w 6770959"/>
                <a:gd name="connsiteY15" fmla="*/ 555695 h 2883098"/>
                <a:gd name="connsiteX16" fmla="*/ 2061617 w 6770959"/>
                <a:gd name="connsiteY16" fmla="*/ 538836 h 2883098"/>
                <a:gd name="connsiteX17" fmla="*/ 2249355 w 6770959"/>
                <a:gd name="connsiteY17" fmla="*/ 719969 h 2883098"/>
                <a:gd name="connsiteX18" fmla="*/ 2292702 w 6770959"/>
                <a:gd name="connsiteY18" fmla="*/ 747155 h 2883098"/>
                <a:gd name="connsiteX19" fmla="*/ 2494149 w 6770959"/>
                <a:gd name="connsiteY19" fmla="*/ 786383 h 2883098"/>
                <a:gd name="connsiteX20" fmla="*/ 2632234 w 6770959"/>
                <a:gd name="connsiteY20" fmla="*/ 919452 h 2883098"/>
                <a:gd name="connsiteX21" fmla="*/ 2829960 w 6770959"/>
                <a:gd name="connsiteY21" fmla="*/ 874813 h 2883098"/>
                <a:gd name="connsiteX22" fmla="*/ 3095684 w 6770959"/>
                <a:gd name="connsiteY22" fmla="*/ 1192235 h 2883098"/>
                <a:gd name="connsiteX23" fmla="*/ 3302332 w 6770959"/>
                <a:gd name="connsiteY23" fmla="*/ 1320080 h 2883098"/>
                <a:gd name="connsiteX24" fmla="*/ 3659866 w 6770959"/>
                <a:gd name="connsiteY24" fmla="*/ 1312610 h 2883098"/>
                <a:gd name="connsiteX25" fmla="*/ 4137898 w 6770959"/>
                <a:gd name="connsiteY25" fmla="*/ 1204530 h 2883098"/>
                <a:gd name="connsiteX26" fmla="*/ 4265229 w 6770959"/>
                <a:gd name="connsiteY26" fmla="*/ 1065249 h 2883098"/>
                <a:gd name="connsiteX27" fmla="*/ 4437384 w 6770959"/>
                <a:gd name="connsiteY27" fmla="*/ 908317 h 2883098"/>
                <a:gd name="connsiteX28" fmla="*/ 4667255 w 6770959"/>
                <a:gd name="connsiteY28" fmla="*/ 780452 h 2883098"/>
                <a:gd name="connsiteX29" fmla="*/ 4903185 w 6770959"/>
                <a:gd name="connsiteY29" fmla="*/ 804017 h 2883098"/>
                <a:gd name="connsiteX30" fmla="*/ 5046103 w 6770959"/>
                <a:gd name="connsiteY30" fmla="*/ 897985 h 2883098"/>
                <a:gd name="connsiteX31" fmla="*/ 5147113 w 6770959"/>
                <a:gd name="connsiteY31" fmla="*/ 949331 h 2883098"/>
                <a:gd name="connsiteX32" fmla="*/ 5303067 w 6770959"/>
                <a:gd name="connsiteY32" fmla="*/ 1059299 h 2883098"/>
                <a:gd name="connsiteX33" fmla="*/ 5367049 w 6770959"/>
                <a:gd name="connsiteY33" fmla="*/ 1118210 h 2883098"/>
                <a:gd name="connsiteX34" fmla="*/ 5463020 w 6770959"/>
                <a:gd name="connsiteY34" fmla="*/ 1157484 h 2883098"/>
                <a:gd name="connsiteX35" fmla="*/ 5627688 w 6770959"/>
                <a:gd name="connsiteY35" fmla="*/ 1295543 h 2883098"/>
                <a:gd name="connsiteX36" fmla="*/ 5695272 w 6770959"/>
                <a:gd name="connsiteY36" fmla="*/ 1420776 h 2883098"/>
                <a:gd name="connsiteX37" fmla="*/ 5695988 w 6770959"/>
                <a:gd name="connsiteY37" fmla="*/ 1548192 h 2883098"/>
                <a:gd name="connsiteX38" fmla="*/ 5846904 w 6770959"/>
                <a:gd name="connsiteY38" fmla="*/ 1683756 h 2883098"/>
                <a:gd name="connsiteX39" fmla="*/ 5986262 w 6770959"/>
                <a:gd name="connsiteY39" fmla="*/ 1933791 h 2883098"/>
                <a:gd name="connsiteX40" fmla="*/ 6117045 w 6770959"/>
                <a:gd name="connsiteY40" fmla="*/ 2250225 h 2883098"/>
                <a:gd name="connsiteX41" fmla="*/ 6314897 w 6770959"/>
                <a:gd name="connsiteY41" fmla="*/ 2210216 h 2883098"/>
                <a:gd name="connsiteX42" fmla="*/ 6411062 w 6770959"/>
                <a:gd name="connsiteY42" fmla="*/ 2315294 h 2883098"/>
                <a:gd name="connsiteX43" fmla="*/ 6596583 w 6770959"/>
                <a:gd name="connsiteY43" fmla="*/ 2508467 h 2883098"/>
                <a:gd name="connsiteX44" fmla="*/ 6737426 w 6770959"/>
                <a:gd name="connsiteY44" fmla="*/ 2650319 h 2883098"/>
                <a:gd name="connsiteX45" fmla="*/ 6770959 w 6770959"/>
                <a:gd name="connsiteY45" fmla="*/ 2883098 h 2883098"/>
                <a:gd name="connsiteX0" fmla="*/ 0 w 6770959"/>
                <a:gd name="connsiteY0" fmla="*/ 0 h 2883098"/>
                <a:gd name="connsiteX1" fmla="*/ 113743 w 6770959"/>
                <a:gd name="connsiteY1" fmla="*/ 59287 h 2883098"/>
                <a:gd name="connsiteX2" fmla="*/ 425251 w 6770959"/>
                <a:gd name="connsiteY2" fmla="*/ 190169 h 2883098"/>
                <a:gd name="connsiteX3" fmla="*/ 457340 w 6770959"/>
                <a:gd name="connsiteY3" fmla="*/ 235038 h 2883098"/>
                <a:gd name="connsiteX4" fmla="*/ 526833 w 6770959"/>
                <a:gd name="connsiteY4" fmla="*/ 327716 h 2883098"/>
                <a:gd name="connsiteX5" fmla="*/ 553469 w 6770959"/>
                <a:gd name="connsiteY5" fmla="*/ 443676 h 2883098"/>
                <a:gd name="connsiteX6" fmla="*/ 618412 w 6770959"/>
                <a:gd name="connsiteY6" fmla="*/ 501539 h 2883098"/>
                <a:gd name="connsiteX7" fmla="*/ 686891 w 6770959"/>
                <a:gd name="connsiteY7" fmla="*/ 624044 h 2883098"/>
                <a:gd name="connsiteX8" fmla="*/ 792338 w 6770959"/>
                <a:gd name="connsiteY8" fmla="*/ 774890 h 2883098"/>
                <a:gd name="connsiteX9" fmla="*/ 986725 w 6770959"/>
                <a:gd name="connsiteY9" fmla="*/ 689469 h 2883098"/>
                <a:gd name="connsiteX10" fmla="*/ 1159845 w 6770959"/>
                <a:gd name="connsiteY10" fmla="*/ 629380 h 2883098"/>
                <a:gd name="connsiteX11" fmla="*/ 1532157 w 6770959"/>
                <a:gd name="connsiteY11" fmla="*/ 567159 h 2883098"/>
                <a:gd name="connsiteX12" fmla="*/ 1636430 w 6770959"/>
                <a:gd name="connsiteY12" fmla="*/ 567159 h 2883098"/>
                <a:gd name="connsiteX13" fmla="*/ 1684557 w 6770959"/>
                <a:gd name="connsiteY13" fmla="*/ 567159 h 2883098"/>
                <a:gd name="connsiteX14" fmla="*/ 1819938 w 6770959"/>
                <a:gd name="connsiteY14" fmla="*/ 555695 h 2883098"/>
                <a:gd name="connsiteX15" fmla="*/ 2061617 w 6770959"/>
                <a:gd name="connsiteY15" fmla="*/ 538836 h 2883098"/>
                <a:gd name="connsiteX16" fmla="*/ 2249355 w 6770959"/>
                <a:gd name="connsiteY16" fmla="*/ 719969 h 2883098"/>
                <a:gd name="connsiteX17" fmla="*/ 2292702 w 6770959"/>
                <a:gd name="connsiteY17" fmla="*/ 747155 h 2883098"/>
                <a:gd name="connsiteX18" fmla="*/ 2494149 w 6770959"/>
                <a:gd name="connsiteY18" fmla="*/ 786383 h 2883098"/>
                <a:gd name="connsiteX19" fmla="*/ 2632234 w 6770959"/>
                <a:gd name="connsiteY19" fmla="*/ 919452 h 2883098"/>
                <a:gd name="connsiteX20" fmla="*/ 2829960 w 6770959"/>
                <a:gd name="connsiteY20" fmla="*/ 874813 h 2883098"/>
                <a:gd name="connsiteX21" fmla="*/ 3095684 w 6770959"/>
                <a:gd name="connsiteY21" fmla="*/ 1192235 h 2883098"/>
                <a:gd name="connsiteX22" fmla="*/ 3302332 w 6770959"/>
                <a:gd name="connsiteY22" fmla="*/ 1320080 h 2883098"/>
                <a:gd name="connsiteX23" fmla="*/ 3659866 w 6770959"/>
                <a:gd name="connsiteY23" fmla="*/ 1312610 h 2883098"/>
                <a:gd name="connsiteX24" fmla="*/ 4137898 w 6770959"/>
                <a:gd name="connsiteY24" fmla="*/ 1204530 h 2883098"/>
                <a:gd name="connsiteX25" fmla="*/ 4265229 w 6770959"/>
                <a:gd name="connsiteY25" fmla="*/ 1065249 h 2883098"/>
                <a:gd name="connsiteX26" fmla="*/ 4437384 w 6770959"/>
                <a:gd name="connsiteY26" fmla="*/ 908317 h 2883098"/>
                <a:gd name="connsiteX27" fmla="*/ 4667255 w 6770959"/>
                <a:gd name="connsiteY27" fmla="*/ 780452 h 2883098"/>
                <a:gd name="connsiteX28" fmla="*/ 4903185 w 6770959"/>
                <a:gd name="connsiteY28" fmla="*/ 804017 h 2883098"/>
                <a:gd name="connsiteX29" fmla="*/ 5046103 w 6770959"/>
                <a:gd name="connsiteY29" fmla="*/ 897985 h 2883098"/>
                <a:gd name="connsiteX30" fmla="*/ 5147113 w 6770959"/>
                <a:gd name="connsiteY30" fmla="*/ 949331 h 2883098"/>
                <a:gd name="connsiteX31" fmla="*/ 5303067 w 6770959"/>
                <a:gd name="connsiteY31" fmla="*/ 1059299 h 2883098"/>
                <a:gd name="connsiteX32" fmla="*/ 5367049 w 6770959"/>
                <a:gd name="connsiteY32" fmla="*/ 1118210 h 2883098"/>
                <a:gd name="connsiteX33" fmla="*/ 5463020 w 6770959"/>
                <a:gd name="connsiteY33" fmla="*/ 1157484 h 2883098"/>
                <a:gd name="connsiteX34" fmla="*/ 5627688 w 6770959"/>
                <a:gd name="connsiteY34" fmla="*/ 1295543 h 2883098"/>
                <a:gd name="connsiteX35" fmla="*/ 5695272 w 6770959"/>
                <a:gd name="connsiteY35" fmla="*/ 1420776 h 2883098"/>
                <a:gd name="connsiteX36" fmla="*/ 5695988 w 6770959"/>
                <a:gd name="connsiteY36" fmla="*/ 1548192 h 2883098"/>
                <a:gd name="connsiteX37" fmla="*/ 5846904 w 6770959"/>
                <a:gd name="connsiteY37" fmla="*/ 1683756 h 2883098"/>
                <a:gd name="connsiteX38" fmla="*/ 5986262 w 6770959"/>
                <a:gd name="connsiteY38" fmla="*/ 1933791 h 2883098"/>
                <a:gd name="connsiteX39" fmla="*/ 6117045 w 6770959"/>
                <a:gd name="connsiteY39" fmla="*/ 2250225 h 2883098"/>
                <a:gd name="connsiteX40" fmla="*/ 6314897 w 6770959"/>
                <a:gd name="connsiteY40" fmla="*/ 2210216 h 2883098"/>
                <a:gd name="connsiteX41" fmla="*/ 6411062 w 6770959"/>
                <a:gd name="connsiteY41" fmla="*/ 2315294 h 2883098"/>
                <a:gd name="connsiteX42" fmla="*/ 6596583 w 6770959"/>
                <a:gd name="connsiteY42" fmla="*/ 2508467 h 2883098"/>
                <a:gd name="connsiteX43" fmla="*/ 6737426 w 6770959"/>
                <a:gd name="connsiteY43" fmla="*/ 2650319 h 2883098"/>
                <a:gd name="connsiteX44" fmla="*/ 6770959 w 6770959"/>
                <a:gd name="connsiteY44" fmla="*/ 2883098 h 2883098"/>
                <a:gd name="connsiteX0" fmla="*/ 0 w 6770959"/>
                <a:gd name="connsiteY0" fmla="*/ 0 h 2883098"/>
                <a:gd name="connsiteX1" fmla="*/ 113743 w 6770959"/>
                <a:gd name="connsiteY1" fmla="*/ 59287 h 2883098"/>
                <a:gd name="connsiteX2" fmla="*/ 425251 w 6770959"/>
                <a:gd name="connsiteY2" fmla="*/ 190169 h 2883098"/>
                <a:gd name="connsiteX3" fmla="*/ 526833 w 6770959"/>
                <a:gd name="connsiteY3" fmla="*/ 327716 h 2883098"/>
                <a:gd name="connsiteX4" fmla="*/ 553469 w 6770959"/>
                <a:gd name="connsiteY4" fmla="*/ 443676 h 2883098"/>
                <a:gd name="connsiteX5" fmla="*/ 618412 w 6770959"/>
                <a:gd name="connsiteY5" fmla="*/ 501539 h 2883098"/>
                <a:gd name="connsiteX6" fmla="*/ 686891 w 6770959"/>
                <a:gd name="connsiteY6" fmla="*/ 624044 h 2883098"/>
                <a:gd name="connsiteX7" fmla="*/ 792338 w 6770959"/>
                <a:gd name="connsiteY7" fmla="*/ 774890 h 2883098"/>
                <a:gd name="connsiteX8" fmla="*/ 986725 w 6770959"/>
                <a:gd name="connsiteY8" fmla="*/ 689469 h 2883098"/>
                <a:gd name="connsiteX9" fmla="*/ 1159845 w 6770959"/>
                <a:gd name="connsiteY9" fmla="*/ 629380 h 2883098"/>
                <a:gd name="connsiteX10" fmla="*/ 1532157 w 6770959"/>
                <a:gd name="connsiteY10" fmla="*/ 567159 h 2883098"/>
                <a:gd name="connsiteX11" fmla="*/ 1636430 w 6770959"/>
                <a:gd name="connsiteY11" fmla="*/ 567159 h 2883098"/>
                <a:gd name="connsiteX12" fmla="*/ 1684557 w 6770959"/>
                <a:gd name="connsiteY12" fmla="*/ 567159 h 2883098"/>
                <a:gd name="connsiteX13" fmla="*/ 1819938 w 6770959"/>
                <a:gd name="connsiteY13" fmla="*/ 555695 h 2883098"/>
                <a:gd name="connsiteX14" fmla="*/ 2061617 w 6770959"/>
                <a:gd name="connsiteY14" fmla="*/ 538836 h 2883098"/>
                <a:gd name="connsiteX15" fmla="*/ 2249355 w 6770959"/>
                <a:gd name="connsiteY15" fmla="*/ 719969 h 2883098"/>
                <a:gd name="connsiteX16" fmla="*/ 2292702 w 6770959"/>
                <a:gd name="connsiteY16" fmla="*/ 747155 h 2883098"/>
                <a:gd name="connsiteX17" fmla="*/ 2494149 w 6770959"/>
                <a:gd name="connsiteY17" fmla="*/ 786383 h 2883098"/>
                <a:gd name="connsiteX18" fmla="*/ 2632234 w 6770959"/>
                <a:gd name="connsiteY18" fmla="*/ 919452 h 2883098"/>
                <a:gd name="connsiteX19" fmla="*/ 2829960 w 6770959"/>
                <a:gd name="connsiteY19" fmla="*/ 874813 h 2883098"/>
                <a:gd name="connsiteX20" fmla="*/ 3095684 w 6770959"/>
                <a:gd name="connsiteY20" fmla="*/ 1192235 h 2883098"/>
                <a:gd name="connsiteX21" fmla="*/ 3302332 w 6770959"/>
                <a:gd name="connsiteY21" fmla="*/ 1320080 h 2883098"/>
                <a:gd name="connsiteX22" fmla="*/ 3659866 w 6770959"/>
                <a:gd name="connsiteY22" fmla="*/ 1312610 h 2883098"/>
                <a:gd name="connsiteX23" fmla="*/ 4137898 w 6770959"/>
                <a:gd name="connsiteY23" fmla="*/ 1204530 h 2883098"/>
                <a:gd name="connsiteX24" fmla="*/ 4265229 w 6770959"/>
                <a:gd name="connsiteY24" fmla="*/ 1065249 h 2883098"/>
                <a:gd name="connsiteX25" fmla="*/ 4437384 w 6770959"/>
                <a:gd name="connsiteY25" fmla="*/ 908317 h 2883098"/>
                <a:gd name="connsiteX26" fmla="*/ 4667255 w 6770959"/>
                <a:gd name="connsiteY26" fmla="*/ 780452 h 2883098"/>
                <a:gd name="connsiteX27" fmla="*/ 4903185 w 6770959"/>
                <a:gd name="connsiteY27" fmla="*/ 804017 h 2883098"/>
                <a:gd name="connsiteX28" fmla="*/ 5046103 w 6770959"/>
                <a:gd name="connsiteY28" fmla="*/ 897985 h 2883098"/>
                <a:gd name="connsiteX29" fmla="*/ 5147113 w 6770959"/>
                <a:gd name="connsiteY29" fmla="*/ 949331 h 2883098"/>
                <a:gd name="connsiteX30" fmla="*/ 5303067 w 6770959"/>
                <a:gd name="connsiteY30" fmla="*/ 1059299 h 2883098"/>
                <a:gd name="connsiteX31" fmla="*/ 5367049 w 6770959"/>
                <a:gd name="connsiteY31" fmla="*/ 1118210 h 2883098"/>
                <a:gd name="connsiteX32" fmla="*/ 5463020 w 6770959"/>
                <a:gd name="connsiteY32" fmla="*/ 1157484 h 2883098"/>
                <a:gd name="connsiteX33" fmla="*/ 5627688 w 6770959"/>
                <a:gd name="connsiteY33" fmla="*/ 1295543 h 2883098"/>
                <a:gd name="connsiteX34" fmla="*/ 5695272 w 6770959"/>
                <a:gd name="connsiteY34" fmla="*/ 1420776 h 2883098"/>
                <a:gd name="connsiteX35" fmla="*/ 5695988 w 6770959"/>
                <a:gd name="connsiteY35" fmla="*/ 1548192 h 2883098"/>
                <a:gd name="connsiteX36" fmla="*/ 5846904 w 6770959"/>
                <a:gd name="connsiteY36" fmla="*/ 1683756 h 2883098"/>
                <a:gd name="connsiteX37" fmla="*/ 5986262 w 6770959"/>
                <a:gd name="connsiteY37" fmla="*/ 1933791 h 2883098"/>
                <a:gd name="connsiteX38" fmla="*/ 6117045 w 6770959"/>
                <a:gd name="connsiteY38" fmla="*/ 2250225 h 2883098"/>
                <a:gd name="connsiteX39" fmla="*/ 6314897 w 6770959"/>
                <a:gd name="connsiteY39" fmla="*/ 2210216 h 2883098"/>
                <a:gd name="connsiteX40" fmla="*/ 6411062 w 6770959"/>
                <a:gd name="connsiteY40" fmla="*/ 2315294 h 2883098"/>
                <a:gd name="connsiteX41" fmla="*/ 6596583 w 6770959"/>
                <a:gd name="connsiteY41" fmla="*/ 2508467 h 2883098"/>
                <a:gd name="connsiteX42" fmla="*/ 6737426 w 6770959"/>
                <a:gd name="connsiteY42" fmla="*/ 2650319 h 2883098"/>
                <a:gd name="connsiteX43" fmla="*/ 6770959 w 6770959"/>
                <a:gd name="connsiteY43" fmla="*/ 2883098 h 2883098"/>
                <a:gd name="connsiteX0" fmla="*/ 0 w 6770959"/>
                <a:gd name="connsiteY0" fmla="*/ 0 h 2883098"/>
                <a:gd name="connsiteX1" fmla="*/ 113743 w 6770959"/>
                <a:gd name="connsiteY1" fmla="*/ 59287 h 2883098"/>
                <a:gd name="connsiteX2" fmla="*/ 526833 w 6770959"/>
                <a:gd name="connsiteY2" fmla="*/ 327716 h 2883098"/>
                <a:gd name="connsiteX3" fmla="*/ 553469 w 6770959"/>
                <a:gd name="connsiteY3" fmla="*/ 443676 h 2883098"/>
                <a:gd name="connsiteX4" fmla="*/ 618412 w 6770959"/>
                <a:gd name="connsiteY4" fmla="*/ 501539 h 2883098"/>
                <a:gd name="connsiteX5" fmla="*/ 686891 w 6770959"/>
                <a:gd name="connsiteY5" fmla="*/ 624044 h 2883098"/>
                <a:gd name="connsiteX6" fmla="*/ 792338 w 6770959"/>
                <a:gd name="connsiteY6" fmla="*/ 774890 h 2883098"/>
                <a:gd name="connsiteX7" fmla="*/ 986725 w 6770959"/>
                <a:gd name="connsiteY7" fmla="*/ 689469 h 2883098"/>
                <a:gd name="connsiteX8" fmla="*/ 1159845 w 6770959"/>
                <a:gd name="connsiteY8" fmla="*/ 629380 h 2883098"/>
                <a:gd name="connsiteX9" fmla="*/ 1532157 w 6770959"/>
                <a:gd name="connsiteY9" fmla="*/ 567159 h 2883098"/>
                <a:gd name="connsiteX10" fmla="*/ 1636430 w 6770959"/>
                <a:gd name="connsiteY10" fmla="*/ 567159 h 2883098"/>
                <a:gd name="connsiteX11" fmla="*/ 1684557 w 6770959"/>
                <a:gd name="connsiteY11" fmla="*/ 567159 h 2883098"/>
                <a:gd name="connsiteX12" fmla="*/ 1819938 w 6770959"/>
                <a:gd name="connsiteY12" fmla="*/ 555695 h 2883098"/>
                <a:gd name="connsiteX13" fmla="*/ 2061617 w 6770959"/>
                <a:gd name="connsiteY13" fmla="*/ 538836 h 2883098"/>
                <a:gd name="connsiteX14" fmla="*/ 2249355 w 6770959"/>
                <a:gd name="connsiteY14" fmla="*/ 719969 h 2883098"/>
                <a:gd name="connsiteX15" fmla="*/ 2292702 w 6770959"/>
                <a:gd name="connsiteY15" fmla="*/ 747155 h 2883098"/>
                <a:gd name="connsiteX16" fmla="*/ 2494149 w 6770959"/>
                <a:gd name="connsiteY16" fmla="*/ 786383 h 2883098"/>
                <a:gd name="connsiteX17" fmla="*/ 2632234 w 6770959"/>
                <a:gd name="connsiteY17" fmla="*/ 919452 h 2883098"/>
                <a:gd name="connsiteX18" fmla="*/ 2829960 w 6770959"/>
                <a:gd name="connsiteY18" fmla="*/ 874813 h 2883098"/>
                <a:gd name="connsiteX19" fmla="*/ 3095684 w 6770959"/>
                <a:gd name="connsiteY19" fmla="*/ 1192235 h 2883098"/>
                <a:gd name="connsiteX20" fmla="*/ 3302332 w 6770959"/>
                <a:gd name="connsiteY20" fmla="*/ 1320080 h 2883098"/>
                <a:gd name="connsiteX21" fmla="*/ 3659866 w 6770959"/>
                <a:gd name="connsiteY21" fmla="*/ 1312610 h 2883098"/>
                <a:gd name="connsiteX22" fmla="*/ 4137898 w 6770959"/>
                <a:gd name="connsiteY22" fmla="*/ 1204530 h 2883098"/>
                <a:gd name="connsiteX23" fmla="*/ 4265229 w 6770959"/>
                <a:gd name="connsiteY23" fmla="*/ 1065249 h 2883098"/>
                <a:gd name="connsiteX24" fmla="*/ 4437384 w 6770959"/>
                <a:gd name="connsiteY24" fmla="*/ 908317 h 2883098"/>
                <a:gd name="connsiteX25" fmla="*/ 4667255 w 6770959"/>
                <a:gd name="connsiteY25" fmla="*/ 780452 h 2883098"/>
                <a:gd name="connsiteX26" fmla="*/ 4903185 w 6770959"/>
                <a:gd name="connsiteY26" fmla="*/ 804017 h 2883098"/>
                <a:gd name="connsiteX27" fmla="*/ 5046103 w 6770959"/>
                <a:gd name="connsiteY27" fmla="*/ 897985 h 2883098"/>
                <a:gd name="connsiteX28" fmla="*/ 5147113 w 6770959"/>
                <a:gd name="connsiteY28" fmla="*/ 949331 h 2883098"/>
                <a:gd name="connsiteX29" fmla="*/ 5303067 w 6770959"/>
                <a:gd name="connsiteY29" fmla="*/ 1059299 h 2883098"/>
                <a:gd name="connsiteX30" fmla="*/ 5367049 w 6770959"/>
                <a:gd name="connsiteY30" fmla="*/ 1118210 h 2883098"/>
                <a:gd name="connsiteX31" fmla="*/ 5463020 w 6770959"/>
                <a:gd name="connsiteY31" fmla="*/ 1157484 h 2883098"/>
                <a:gd name="connsiteX32" fmla="*/ 5627688 w 6770959"/>
                <a:gd name="connsiteY32" fmla="*/ 1295543 h 2883098"/>
                <a:gd name="connsiteX33" fmla="*/ 5695272 w 6770959"/>
                <a:gd name="connsiteY33" fmla="*/ 1420776 h 2883098"/>
                <a:gd name="connsiteX34" fmla="*/ 5695988 w 6770959"/>
                <a:gd name="connsiteY34" fmla="*/ 1548192 h 2883098"/>
                <a:gd name="connsiteX35" fmla="*/ 5846904 w 6770959"/>
                <a:gd name="connsiteY35" fmla="*/ 1683756 h 2883098"/>
                <a:gd name="connsiteX36" fmla="*/ 5986262 w 6770959"/>
                <a:gd name="connsiteY36" fmla="*/ 1933791 h 2883098"/>
                <a:gd name="connsiteX37" fmla="*/ 6117045 w 6770959"/>
                <a:gd name="connsiteY37" fmla="*/ 2250225 h 2883098"/>
                <a:gd name="connsiteX38" fmla="*/ 6314897 w 6770959"/>
                <a:gd name="connsiteY38" fmla="*/ 2210216 h 2883098"/>
                <a:gd name="connsiteX39" fmla="*/ 6411062 w 6770959"/>
                <a:gd name="connsiteY39" fmla="*/ 2315294 h 2883098"/>
                <a:gd name="connsiteX40" fmla="*/ 6596583 w 6770959"/>
                <a:gd name="connsiteY40" fmla="*/ 2508467 h 2883098"/>
                <a:gd name="connsiteX41" fmla="*/ 6737426 w 6770959"/>
                <a:gd name="connsiteY41" fmla="*/ 2650319 h 2883098"/>
                <a:gd name="connsiteX42" fmla="*/ 6770959 w 6770959"/>
                <a:gd name="connsiteY42" fmla="*/ 2883098 h 2883098"/>
                <a:gd name="connsiteX0" fmla="*/ 1 w 6657217"/>
                <a:gd name="connsiteY0" fmla="*/ -1 h 2823810"/>
                <a:gd name="connsiteX1" fmla="*/ 413091 w 6657217"/>
                <a:gd name="connsiteY1" fmla="*/ 268428 h 2823810"/>
                <a:gd name="connsiteX2" fmla="*/ 439727 w 6657217"/>
                <a:gd name="connsiteY2" fmla="*/ 384388 h 2823810"/>
                <a:gd name="connsiteX3" fmla="*/ 504670 w 6657217"/>
                <a:gd name="connsiteY3" fmla="*/ 442251 h 2823810"/>
                <a:gd name="connsiteX4" fmla="*/ 573149 w 6657217"/>
                <a:gd name="connsiteY4" fmla="*/ 564756 h 2823810"/>
                <a:gd name="connsiteX5" fmla="*/ 678596 w 6657217"/>
                <a:gd name="connsiteY5" fmla="*/ 715602 h 2823810"/>
                <a:gd name="connsiteX6" fmla="*/ 872983 w 6657217"/>
                <a:gd name="connsiteY6" fmla="*/ 630181 h 2823810"/>
                <a:gd name="connsiteX7" fmla="*/ 1046103 w 6657217"/>
                <a:gd name="connsiteY7" fmla="*/ 570092 h 2823810"/>
                <a:gd name="connsiteX8" fmla="*/ 1418415 w 6657217"/>
                <a:gd name="connsiteY8" fmla="*/ 507871 h 2823810"/>
                <a:gd name="connsiteX9" fmla="*/ 1522688 w 6657217"/>
                <a:gd name="connsiteY9" fmla="*/ 507871 h 2823810"/>
                <a:gd name="connsiteX10" fmla="*/ 1570815 w 6657217"/>
                <a:gd name="connsiteY10" fmla="*/ 507871 h 2823810"/>
                <a:gd name="connsiteX11" fmla="*/ 1706196 w 6657217"/>
                <a:gd name="connsiteY11" fmla="*/ 496407 h 2823810"/>
                <a:gd name="connsiteX12" fmla="*/ 1947875 w 6657217"/>
                <a:gd name="connsiteY12" fmla="*/ 479548 h 2823810"/>
                <a:gd name="connsiteX13" fmla="*/ 2135613 w 6657217"/>
                <a:gd name="connsiteY13" fmla="*/ 660681 h 2823810"/>
                <a:gd name="connsiteX14" fmla="*/ 2178960 w 6657217"/>
                <a:gd name="connsiteY14" fmla="*/ 687867 h 2823810"/>
                <a:gd name="connsiteX15" fmla="*/ 2380407 w 6657217"/>
                <a:gd name="connsiteY15" fmla="*/ 727095 h 2823810"/>
                <a:gd name="connsiteX16" fmla="*/ 2518492 w 6657217"/>
                <a:gd name="connsiteY16" fmla="*/ 860164 h 2823810"/>
                <a:gd name="connsiteX17" fmla="*/ 2716218 w 6657217"/>
                <a:gd name="connsiteY17" fmla="*/ 815525 h 2823810"/>
                <a:gd name="connsiteX18" fmla="*/ 2981942 w 6657217"/>
                <a:gd name="connsiteY18" fmla="*/ 1132947 h 2823810"/>
                <a:gd name="connsiteX19" fmla="*/ 3188590 w 6657217"/>
                <a:gd name="connsiteY19" fmla="*/ 1260792 h 2823810"/>
                <a:gd name="connsiteX20" fmla="*/ 3546124 w 6657217"/>
                <a:gd name="connsiteY20" fmla="*/ 1253322 h 2823810"/>
                <a:gd name="connsiteX21" fmla="*/ 4024156 w 6657217"/>
                <a:gd name="connsiteY21" fmla="*/ 1145242 h 2823810"/>
                <a:gd name="connsiteX22" fmla="*/ 4151487 w 6657217"/>
                <a:gd name="connsiteY22" fmla="*/ 1005961 h 2823810"/>
                <a:gd name="connsiteX23" fmla="*/ 4323642 w 6657217"/>
                <a:gd name="connsiteY23" fmla="*/ 849029 h 2823810"/>
                <a:gd name="connsiteX24" fmla="*/ 4553513 w 6657217"/>
                <a:gd name="connsiteY24" fmla="*/ 721164 h 2823810"/>
                <a:gd name="connsiteX25" fmla="*/ 4789443 w 6657217"/>
                <a:gd name="connsiteY25" fmla="*/ 744729 h 2823810"/>
                <a:gd name="connsiteX26" fmla="*/ 4932361 w 6657217"/>
                <a:gd name="connsiteY26" fmla="*/ 838697 h 2823810"/>
                <a:gd name="connsiteX27" fmla="*/ 5033371 w 6657217"/>
                <a:gd name="connsiteY27" fmla="*/ 890043 h 2823810"/>
                <a:gd name="connsiteX28" fmla="*/ 5189325 w 6657217"/>
                <a:gd name="connsiteY28" fmla="*/ 1000011 h 2823810"/>
                <a:gd name="connsiteX29" fmla="*/ 5253307 w 6657217"/>
                <a:gd name="connsiteY29" fmla="*/ 1058922 h 2823810"/>
                <a:gd name="connsiteX30" fmla="*/ 5349278 w 6657217"/>
                <a:gd name="connsiteY30" fmla="*/ 1098196 h 2823810"/>
                <a:gd name="connsiteX31" fmla="*/ 5513946 w 6657217"/>
                <a:gd name="connsiteY31" fmla="*/ 1236255 h 2823810"/>
                <a:gd name="connsiteX32" fmla="*/ 5581530 w 6657217"/>
                <a:gd name="connsiteY32" fmla="*/ 1361488 h 2823810"/>
                <a:gd name="connsiteX33" fmla="*/ 5582246 w 6657217"/>
                <a:gd name="connsiteY33" fmla="*/ 1488904 h 2823810"/>
                <a:gd name="connsiteX34" fmla="*/ 5733162 w 6657217"/>
                <a:gd name="connsiteY34" fmla="*/ 1624468 h 2823810"/>
                <a:gd name="connsiteX35" fmla="*/ 5872520 w 6657217"/>
                <a:gd name="connsiteY35" fmla="*/ 1874503 h 2823810"/>
                <a:gd name="connsiteX36" fmla="*/ 6003303 w 6657217"/>
                <a:gd name="connsiteY36" fmla="*/ 2190937 h 2823810"/>
                <a:gd name="connsiteX37" fmla="*/ 6201155 w 6657217"/>
                <a:gd name="connsiteY37" fmla="*/ 2150928 h 2823810"/>
                <a:gd name="connsiteX38" fmla="*/ 6297320 w 6657217"/>
                <a:gd name="connsiteY38" fmla="*/ 2256006 h 2823810"/>
                <a:gd name="connsiteX39" fmla="*/ 6482841 w 6657217"/>
                <a:gd name="connsiteY39" fmla="*/ 2449179 h 2823810"/>
                <a:gd name="connsiteX40" fmla="*/ 6623684 w 6657217"/>
                <a:gd name="connsiteY40" fmla="*/ 2591031 h 2823810"/>
                <a:gd name="connsiteX41" fmla="*/ 6657217 w 6657217"/>
                <a:gd name="connsiteY41" fmla="*/ 2823810 h 2823810"/>
                <a:gd name="connsiteX0" fmla="*/ 0 w 6244126"/>
                <a:gd name="connsiteY0" fmla="*/ 0 h 2555382"/>
                <a:gd name="connsiteX1" fmla="*/ 26636 w 6244126"/>
                <a:gd name="connsiteY1" fmla="*/ 115960 h 2555382"/>
                <a:gd name="connsiteX2" fmla="*/ 91579 w 6244126"/>
                <a:gd name="connsiteY2" fmla="*/ 173823 h 2555382"/>
                <a:gd name="connsiteX3" fmla="*/ 160058 w 6244126"/>
                <a:gd name="connsiteY3" fmla="*/ 296328 h 2555382"/>
                <a:gd name="connsiteX4" fmla="*/ 265505 w 6244126"/>
                <a:gd name="connsiteY4" fmla="*/ 447174 h 2555382"/>
                <a:gd name="connsiteX5" fmla="*/ 459892 w 6244126"/>
                <a:gd name="connsiteY5" fmla="*/ 361753 h 2555382"/>
                <a:gd name="connsiteX6" fmla="*/ 633012 w 6244126"/>
                <a:gd name="connsiteY6" fmla="*/ 301664 h 2555382"/>
                <a:gd name="connsiteX7" fmla="*/ 1005324 w 6244126"/>
                <a:gd name="connsiteY7" fmla="*/ 239443 h 2555382"/>
                <a:gd name="connsiteX8" fmla="*/ 1109597 w 6244126"/>
                <a:gd name="connsiteY8" fmla="*/ 239443 h 2555382"/>
                <a:gd name="connsiteX9" fmla="*/ 1157724 w 6244126"/>
                <a:gd name="connsiteY9" fmla="*/ 239443 h 2555382"/>
                <a:gd name="connsiteX10" fmla="*/ 1293105 w 6244126"/>
                <a:gd name="connsiteY10" fmla="*/ 227979 h 2555382"/>
                <a:gd name="connsiteX11" fmla="*/ 1534784 w 6244126"/>
                <a:gd name="connsiteY11" fmla="*/ 211120 h 2555382"/>
                <a:gd name="connsiteX12" fmla="*/ 1722522 w 6244126"/>
                <a:gd name="connsiteY12" fmla="*/ 392253 h 2555382"/>
                <a:gd name="connsiteX13" fmla="*/ 1765869 w 6244126"/>
                <a:gd name="connsiteY13" fmla="*/ 419439 h 2555382"/>
                <a:gd name="connsiteX14" fmla="*/ 1967316 w 6244126"/>
                <a:gd name="connsiteY14" fmla="*/ 458667 h 2555382"/>
                <a:gd name="connsiteX15" fmla="*/ 2105401 w 6244126"/>
                <a:gd name="connsiteY15" fmla="*/ 591736 h 2555382"/>
                <a:gd name="connsiteX16" fmla="*/ 2303127 w 6244126"/>
                <a:gd name="connsiteY16" fmla="*/ 547097 h 2555382"/>
                <a:gd name="connsiteX17" fmla="*/ 2568851 w 6244126"/>
                <a:gd name="connsiteY17" fmla="*/ 864519 h 2555382"/>
                <a:gd name="connsiteX18" fmla="*/ 2775499 w 6244126"/>
                <a:gd name="connsiteY18" fmla="*/ 992364 h 2555382"/>
                <a:gd name="connsiteX19" fmla="*/ 3133033 w 6244126"/>
                <a:gd name="connsiteY19" fmla="*/ 984894 h 2555382"/>
                <a:gd name="connsiteX20" fmla="*/ 3611065 w 6244126"/>
                <a:gd name="connsiteY20" fmla="*/ 876814 h 2555382"/>
                <a:gd name="connsiteX21" fmla="*/ 3738396 w 6244126"/>
                <a:gd name="connsiteY21" fmla="*/ 737533 h 2555382"/>
                <a:gd name="connsiteX22" fmla="*/ 3910551 w 6244126"/>
                <a:gd name="connsiteY22" fmla="*/ 580601 h 2555382"/>
                <a:gd name="connsiteX23" fmla="*/ 4140422 w 6244126"/>
                <a:gd name="connsiteY23" fmla="*/ 452736 h 2555382"/>
                <a:gd name="connsiteX24" fmla="*/ 4376352 w 6244126"/>
                <a:gd name="connsiteY24" fmla="*/ 476301 h 2555382"/>
                <a:gd name="connsiteX25" fmla="*/ 4519270 w 6244126"/>
                <a:gd name="connsiteY25" fmla="*/ 570269 h 2555382"/>
                <a:gd name="connsiteX26" fmla="*/ 4620280 w 6244126"/>
                <a:gd name="connsiteY26" fmla="*/ 621615 h 2555382"/>
                <a:gd name="connsiteX27" fmla="*/ 4776234 w 6244126"/>
                <a:gd name="connsiteY27" fmla="*/ 731583 h 2555382"/>
                <a:gd name="connsiteX28" fmla="*/ 4840216 w 6244126"/>
                <a:gd name="connsiteY28" fmla="*/ 790494 h 2555382"/>
                <a:gd name="connsiteX29" fmla="*/ 4936187 w 6244126"/>
                <a:gd name="connsiteY29" fmla="*/ 829768 h 2555382"/>
                <a:gd name="connsiteX30" fmla="*/ 5100855 w 6244126"/>
                <a:gd name="connsiteY30" fmla="*/ 967827 h 2555382"/>
                <a:gd name="connsiteX31" fmla="*/ 5168439 w 6244126"/>
                <a:gd name="connsiteY31" fmla="*/ 1093060 h 2555382"/>
                <a:gd name="connsiteX32" fmla="*/ 5169155 w 6244126"/>
                <a:gd name="connsiteY32" fmla="*/ 1220476 h 2555382"/>
                <a:gd name="connsiteX33" fmla="*/ 5320071 w 6244126"/>
                <a:gd name="connsiteY33" fmla="*/ 1356040 h 2555382"/>
                <a:gd name="connsiteX34" fmla="*/ 5459429 w 6244126"/>
                <a:gd name="connsiteY34" fmla="*/ 1606075 h 2555382"/>
                <a:gd name="connsiteX35" fmla="*/ 5590212 w 6244126"/>
                <a:gd name="connsiteY35" fmla="*/ 1922509 h 2555382"/>
                <a:gd name="connsiteX36" fmla="*/ 5788064 w 6244126"/>
                <a:gd name="connsiteY36" fmla="*/ 1882500 h 2555382"/>
                <a:gd name="connsiteX37" fmla="*/ 5884229 w 6244126"/>
                <a:gd name="connsiteY37" fmla="*/ 1987578 h 2555382"/>
                <a:gd name="connsiteX38" fmla="*/ 6069750 w 6244126"/>
                <a:gd name="connsiteY38" fmla="*/ 2180751 h 2555382"/>
                <a:gd name="connsiteX39" fmla="*/ 6210593 w 6244126"/>
                <a:gd name="connsiteY39" fmla="*/ 2322603 h 2555382"/>
                <a:gd name="connsiteX40" fmla="*/ 6244126 w 6244126"/>
                <a:gd name="connsiteY40" fmla="*/ 2555382 h 2555382"/>
                <a:gd name="connsiteX0" fmla="*/ -1 w 6217489"/>
                <a:gd name="connsiteY0" fmla="*/ -1 h 2439421"/>
                <a:gd name="connsiteX1" fmla="*/ 64942 w 6217489"/>
                <a:gd name="connsiteY1" fmla="*/ 57862 h 2439421"/>
                <a:gd name="connsiteX2" fmla="*/ 133421 w 6217489"/>
                <a:gd name="connsiteY2" fmla="*/ 180367 h 2439421"/>
                <a:gd name="connsiteX3" fmla="*/ 238868 w 6217489"/>
                <a:gd name="connsiteY3" fmla="*/ 331213 h 2439421"/>
                <a:gd name="connsiteX4" fmla="*/ 433255 w 6217489"/>
                <a:gd name="connsiteY4" fmla="*/ 245792 h 2439421"/>
                <a:gd name="connsiteX5" fmla="*/ 606375 w 6217489"/>
                <a:gd name="connsiteY5" fmla="*/ 185703 h 2439421"/>
                <a:gd name="connsiteX6" fmla="*/ 978687 w 6217489"/>
                <a:gd name="connsiteY6" fmla="*/ 123482 h 2439421"/>
                <a:gd name="connsiteX7" fmla="*/ 1082960 w 6217489"/>
                <a:gd name="connsiteY7" fmla="*/ 123482 h 2439421"/>
                <a:gd name="connsiteX8" fmla="*/ 1131087 w 6217489"/>
                <a:gd name="connsiteY8" fmla="*/ 123482 h 2439421"/>
                <a:gd name="connsiteX9" fmla="*/ 1266468 w 6217489"/>
                <a:gd name="connsiteY9" fmla="*/ 112018 h 2439421"/>
                <a:gd name="connsiteX10" fmla="*/ 1508147 w 6217489"/>
                <a:gd name="connsiteY10" fmla="*/ 95159 h 2439421"/>
                <a:gd name="connsiteX11" fmla="*/ 1695885 w 6217489"/>
                <a:gd name="connsiteY11" fmla="*/ 276292 h 2439421"/>
                <a:gd name="connsiteX12" fmla="*/ 1739232 w 6217489"/>
                <a:gd name="connsiteY12" fmla="*/ 303478 h 2439421"/>
                <a:gd name="connsiteX13" fmla="*/ 1940679 w 6217489"/>
                <a:gd name="connsiteY13" fmla="*/ 342706 h 2439421"/>
                <a:gd name="connsiteX14" fmla="*/ 2078764 w 6217489"/>
                <a:gd name="connsiteY14" fmla="*/ 475775 h 2439421"/>
                <a:gd name="connsiteX15" fmla="*/ 2276490 w 6217489"/>
                <a:gd name="connsiteY15" fmla="*/ 431136 h 2439421"/>
                <a:gd name="connsiteX16" fmla="*/ 2542214 w 6217489"/>
                <a:gd name="connsiteY16" fmla="*/ 748558 h 2439421"/>
                <a:gd name="connsiteX17" fmla="*/ 2748862 w 6217489"/>
                <a:gd name="connsiteY17" fmla="*/ 876403 h 2439421"/>
                <a:gd name="connsiteX18" fmla="*/ 3106396 w 6217489"/>
                <a:gd name="connsiteY18" fmla="*/ 868933 h 2439421"/>
                <a:gd name="connsiteX19" fmla="*/ 3584428 w 6217489"/>
                <a:gd name="connsiteY19" fmla="*/ 760853 h 2439421"/>
                <a:gd name="connsiteX20" fmla="*/ 3711759 w 6217489"/>
                <a:gd name="connsiteY20" fmla="*/ 621572 h 2439421"/>
                <a:gd name="connsiteX21" fmla="*/ 3883914 w 6217489"/>
                <a:gd name="connsiteY21" fmla="*/ 464640 h 2439421"/>
                <a:gd name="connsiteX22" fmla="*/ 4113785 w 6217489"/>
                <a:gd name="connsiteY22" fmla="*/ 336775 h 2439421"/>
                <a:gd name="connsiteX23" fmla="*/ 4349715 w 6217489"/>
                <a:gd name="connsiteY23" fmla="*/ 360340 h 2439421"/>
                <a:gd name="connsiteX24" fmla="*/ 4492633 w 6217489"/>
                <a:gd name="connsiteY24" fmla="*/ 454308 h 2439421"/>
                <a:gd name="connsiteX25" fmla="*/ 4593643 w 6217489"/>
                <a:gd name="connsiteY25" fmla="*/ 505654 h 2439421"/>
                <a:gd name="connsiteX26" fmla="*/ 4749597 w 6217489"/>
                <a:gd name="connsiteY26" fmla="*/ 615622 h 2439421"/>
                <a:gd name="connsiteX27" fmla="*/ 4813579 w 6217489"/>
                <a:gd name="connsiteY27" fmla="*/ 674533 h 2439421"/>
                <a:gd name="connsiteX28" fmla="*/ 4909550 w 6217489"/>
                <a:gd name="connsiteY28" fmla="*/ 713807 h 2439421"/>
                <a:gd name="connsiteX29" fmla="*/ 5074218 w 6217489"/>
                <a:gd name="connsiteY29" fmla="*/ 851866 h 2439421"/>
                <a:gd name="connsiteX30" fmla="*/ 5141802 w 6217489"/>
                <a:gd name="connsiteY30" fmla="*/ 977099 h 2439421"/>
                <a:gd name="connsiteX31" fmla="*/ 5142518 w 6217489"/>
                <a:gd name="connsiteY31" fmla="*/ 1104515 h 2439421"/>
                <a:gd name="connsiteX32" fmla="*/ 5293434 w 6217489"/>
                <a:gd name="connsiteY32" fmla="*/ 1240079 h 2439421"/>
                <a:gd name="connsiteX33" fmla="*/ 5432792 w 6217489"/>
                <a:gd name="connsiteY33" fmla="*/ 1490114 h 2439421"/>
                <a:gd name="connsiteX34" fmla="*/ 5563575 w 6217489"/>
                <a:gd name="connsiteY34" fmla="*/ 1806548 h 2439421"/>
                <a:gd name="connsiteX35" fmla="*/ 5761427 w 6217489"/>
                <a:gd name="connsiteY35" fmla="*/ 1766539 h 2439421"/>
                <a:gd name="connsiteX36" fmla="*/ 5857592 w 6217489"/>
                <a:gd name="connsiteY36" fmla="*/ 1871617 h 2439421"/>
                <a:gd name="connsiteX37" fmla="*/ 6043113 w 6217489"/>
                <a:gd name="connsiteY37" fmla="*/ 2064790 h 2439421"/>
                <a:gd name="connsiteX38" fmla="*/ 6183956 w 6217489"/>
                <a:gd name="connsiteY38" fmla="*/ 2206642 h 2439421"/>
                <a:gd name="connsiteX39" fmla="*/ 6217489 w 6217489"/>
                <a:gd name="connsiteY39" fmla="*/ 2439421 h 2439421"/>
                <a:gd name="connsiteX0" fmla="*/ 1 w 6152548"/>
                <a:gd name="connsiteY0" fmla="*/ 1 h 2381560"/>
                <a:gd name="connsiteX1" fmla="*/ 68480 w 6152548"/>
                <a:gd name="connsiteY1" fmla="*/ 122506 h 2381560"/>
                <a:gd name="connsiteX2" fmla="*/ 173927 w 6152548"/>
                <a:gd name="connsiteY2" fmla="*/ 273352 h 2381560"/>
                <a:gd name="connsiteX3" fmla="*/ 368314 w 6152548"/>
                <a:gd name="connsiteY3" fmla="*/ 187931 h 2381560"/>
                <a:gd name="connsiteX4" fmla="*/ 541434 w 6152548"/>
                <a:gd name="connsiteY4" fmla="*/ 127842 h 2381560"/>
                <a:gd name="connsiteX5" fmla="*/ 913746 w 6152548"/>
                <a:gd name="connsiteY5" fmla="*/ 65621 h 2381560"/>
                <a:gd name="connsiteX6" fmla="*/ 1018019 w 6152548"/>
                <a:gd name="connsiteY6" fmla="*/ 65621 h 2381560"/>
                <a:gd name="connsiteX7" fmla="*/ 1066146 w 6152548"/>
                <a:gd name="connsiteY7" fmla="*/ 65621 h 2381560"/>
                <a:gd name="connsiteX8" fmla="*/ 1201527 w 6152548"/>
                <a:gd name="connsiteY8" fmla="*/ 54157 h 2381560"/>
                <a:gd name="connsiteX9" fmla="*/ 1443206 w 6152548"/>
                <a:gd name="connsiteY9" fmla="*/ 37298 h 2381560"/>
                <a:gd name="connsiteX10" fmla="*/ 1630944 w 6152548"/>
                <a:gd name="connsiteY10" fmla="*/ 218431 h 2381560"/>
                <a:gd name="connsiteX11" fmla="*/ 1674291 w 6152548"/>
                <a:gd name="connsiteY11" fmla="*/ 245617 h 2381560"/>
                <a:gd name="connsiteX12" fmla="*/ 1875738 w 6152548"/>
                <a:gd name="connsiteY12" fmla="*/ 284845 h 2381560"/>
                <a:gd name="connsiteX13" fmla="*/ 2013823 w 6152548"/>
                <a:gd name="connsiteY13" fmla="*/ 417914 h 2381560"/>
                <a:gd name="connsiteX14" fmla="*/ 2211549 w 6152548"/>
                <a:gd name="connsiteY14" fmla="*/ 373275 h 2381560"/>
                <a:gd name="connsiteX15" fmla="*/ 2477273 w 6152548"/>
                <a:gd name="connsiteY15" fmla="*/ 690697 h 2381560"/>
                <a:gd name="connsiteX16" fmla="*/ 2683921 w 6152548"/>
                <a:gd name="connsiteY16" fmla="*/ 818542 h 2381560"/>
                <a:gd name="connsiteX17" fmla="*/ 3041455 w 6152548"/>
                <a:gd name="connsiteY17" fmla="*/ 811072 h 2381560"/>
                <a:gd name="connsiteX18" fmla="*/ 3519487 w 6152548"/>
                <a:gd name="connsiteY18" fmla="*/ 702992 h 2381560"/>
                <a:gd name="connsiteX19" fmla="*/ 3646818 w 6152548"/>
                <a:gd name="connsiteY19" fmla="*/ 563711 h 2381560"/>
                <a:gd name="connsiteX20" fmla="*/ 3818973 w 6152548"/>
                <a:gd name="connsiteY20" fmla="*/ 406779 h 2381560"/>
                <a:gd name="connsiteX21" fmla="*/ 4048844 w 6152548"/>
                <a:gd name="connsiteY21" fmla="*/ 278914 h 2381560"/>
                <a:gd name="connsiteX22" fmla="*/ 4284774 w 6152548"/>
                <a:gd name="connsiteY22" fmla="*/ 302479 h 2381560"/>
                <a:gd name="connsiteX23" fmla="*/ 4427692 w 6152548"/>
                <a:gd name="connsiteY23" fmla="*/ 396447 h 2381560"/>
                <a:gd name="connsiteX24" fmla="*/ 4528702 w 6152548"/>
                <a:gd name="connsiteY24" fmla="*/ 447793 h 2381560"/>
                <a:gd name="connsiteX25" fmla="*/ 4684656 w 6152548"/>
                <a:gd name="connsiteY25" fmla="*/ 557761 h 2381560"/>
                <a:gd name="connsiteX26" fmla="*/ 4748638 w 6152548"/>
                <a:gd name="connsiteY26" fmla="*/ 616672 h 2381560"/>
                <a:gd name="connsiteX27" fmla="*/ 4844609 w 6152548"/>
                <a:gd name="connsiteY27" fmla="*/ 655946 h 2381560"/>
                <a:gd name="connsiteX28" fmla="*/ 5009277 w 6152548"/>
                <a:gd name="connsiteY28" fmla="*/ 794005 h 2381560"/>
                <a:gd name="connsiteX29" fmla="*/ 5076861 w 6152548"/>
                <a:gd name="connsiteY29" fmla="*/ 919238 h 2381560"/>
                <a:gd name="connsiteX30" fmla="*/ 5077577 w 6152548"/>
                <a:gd name="connsiteY30" fmla="*/ 1046654 h 2381560"/>
                <a:gd name="connsiteX31" fmla="*/ 5228493 w 6152548"/>
                <a:gd name="connsiteY31" fmla="*/ 1182218 h 2381560"/>
                <a:gd name="connsiteX32" fmla="*/ 5367851 w 6152548"/>
                <a:gd name="connsiteY32" fmla="*/ 1432253 h 2381560"/>
                <a:gd name="connsiteX33" fmla="*/ 5498634 w 6152548"/>
                <a:gd name="connsiteY33" fmla="*/ 1748687 h 2381560"/>
                <a:gd name="connsiteX34" fmla="*/ 5696486 w 6152548"/>
                <a:gd name="connsiteY34" fmla="*/ 1708678 h 2381560"/>
                <a:gd name="connsiteX35" fmla="*/ 5792651 w 6152548"/>
                <a:gd name="connsiteY35" fmla="*/ 1813756 h 2381560"/>
                <a:gd name="connsiteX36" fmla="*/ 5978172 w 6152548"/>
                <a:gd name="connsiteY36" fmla="*/ 2006929 h 2381560"/>
                <a:gd name="connsiteX37" fmla="*/ 6119015 w 6152548"/>
                <a:gd name="connsiteY37" fmla="*/ 2148781 h 2381560"/>
                <a:gd name="connsiteX38" fmla="*/ 6152548 w 6152548"/>
                <a:gd name="connsiteY38" fmla="*/ 2381560 h 2381560"/>
                <a:gd name="connsiteX0" fmla="*/ 1 w 6152548"/>
                <a:gd name="connsiteY0" fmla="*/ 1 h 2381560"/>
                <a:gd name="connsiteX1" fmla="*/ 173927 w 6152548"/>
                <a:gd name="connsiteY1" fmla="*/ 273352 h 2381560"/>
                <a:gd name="connsiteX2" fmla="*/ 368314 w 6152548"/>
                <a:gd name="connsiteY2" fmla="*/ 187931 h 2381560"/>
                <a:gd name="connsiteX3" fmla="*/ 541434 w 6152548"/>
                <a:gd name="connsiteY3" fmla="*/ 127842 h 2381560"/>
                <a:gd name="connsiteX4" fmla="*/ 913746 w 6152548"/>
                <a:gd name="connsiteY4" fmla="*/ 65621 h 2381560"/>
                <a:gd name="connsiteX5" fmla="*/ 1018019 w 6152548"/>
                <a:gd name="connsiteY5" fmla="*/ 65621 h 2381560"/>
                <a:gd name="connsiteX6" fmla="*/ 1066146 w 6152548"/>
                <a:gd name="connsiteY6" fmla="*/ 65621 h 2381560"/>
                <a:gd name="connsiteX7" fmla="*/ 1201527 w 6152548"/>
                <a:gd name="connsiteY7" fmla="*/ 54157 h 2381560"/>
                <a:gd name="connsiteX8" fmla="*/ 1443206 w 6152548"/>
                <a:gd name="connsiteY8" fmla="*/ 37298 h 2381560"/>
                <a:gd name="connsiteX9" fmla="*/ 1630944 w 6152548"/>
                <a:gd name="connsiteY9" fmla="*/ 218431 h 2381560"/>
                <a:gd name="connsiteX10" fmla="*/ 1674291 w 6152548"/>
                <a:gd name="connsiteY10" fmla="*/ 245617 h 2381560"/>
                <a:gd name="connsiteX11" fmla="*/ 1875738 w 6152548"/>
                <a:gd name="connsiteY11" fmla="*/ 284845 h 2381560"/>
                <a:gd name="connsiteX12" fmla="*/ 2013823 w 6152548"/>
                <a:gd name="connsiteY12" fmla="*/ 417914 h 2381560"/>
                <a:gd name="connsiteX13" fmla="*/ 2211549 w 6152548"/>
                <a:gd name="connsiteY13" fmla="*/ 373275 h 2381560"/>
                <a:gd name="connsiteX14" fmla="*/ 2477273 w 6152548"/>
                <a:gd name="connsiteY14" fmla="*/ 690697 h 2381560"/>
                <a:gd name="connsiteX15" fmla="*/ 2683921 w 6152548"/>
                <a:gd name="connsiteY15" fmla="*/ 818542 h 2381560"/>
                <a:gd name="connsiteX16" fmla="*/ 3041455 w 6152548"/>
                <a:gd name="connsiteY16" fmla="*/ 811072 h 2381560"/>
                <a:gd name="connsiteX17" fmla="*/ 3519487 w 6152548"/>
                <a:gd name="connsiteY17" fmla="*/ 702992 h 2381560"/>
                <a:gd name="connsiteX18" fmla="*/ 3646818 w 6152548"/>
                <a:gd name="connsiteY18" fmla="*/ 563711 h 2381560"/>
                <a:gd name="connsiteX19" fmla="*/ 3818973 w 6152548"/>
                <a:gd name="connsiteY19" fmla="*/ 406779 h 2381560"/>
                <a:gd name="connsiteX20" fmla="*/ 4048844 w 6152548"/>
                <a:gd name="connsiteY20" fmla="*/ 278914 h 2381560"/>
                <a:gd name="connsiteX21" fmla="*/ 4284774 w 6152548"/>
                <a:gd name="connsiteY21" fmla="*/ 302479 h 2381560"/>
                <a:gd name="connsiteX22" fmla="*/ 4427692 w 6152548"/>
                <a:gd name="connsiteY22" fmla="*/ 396447 h 2381560"/>
                <a:gd name="connsiteX23" fmla="*/ 4528702 w 6152548"/>
                <a:gd name="connsiteY23" fmla="*/ 447793 h 2381560"/>
                <a:gd name="connsiteX24" fmla="*/ 4684656 w 6152548"/>
                <a:gd name="connsiteY24" fmla="*/ 557761 h 2381560"/>
                <a:gd name="connsiteX25" fmla="*/ 4748638 w 6152548"/>
                <a:gd name="connsiteY25" fmla="*/ 616672 h 2381560"/>
                <a:gd name="connsiteX26" fmla="*/ 4844609 w 6152548"/>
                <a:gd name="connsiteY26" fmla="*/ 655946 h 2381560"/>
                <a:gd name="connsiteX27" fmla="*/ 5009277 w 6152548"/>
                <a:gd name="connsiteY27" fmla="*/ 794005 h 2381560"/>
                <a:gd name="connsiteX28" fmla="*/ 5076861 w 6152548"/>
                <a:gd name="connsiteY28" fmla="*/ 919238 h 2381560"/>
                <a:gd name="connsiteX29" fmla="*/ 5077577 w 6152548"/>
                <a:gd name="connsiteY29" fmla="*/ 1046654 h 2381560"/>
                <a:gd name="connsiteX30" fmla="*/ 5228493 w 6152548"/>
                <a:gd name="connsiteY30" fmla="*/ 1182218 h 2381560"/>
                <a:gd name="connsiteX31" fmla="*/ 5367851 w 6152548"/>
                <a:gd name="connsiteY31" fmla="*/ 1432253 h 2381560"/>
                <a:gd name="connsiteX32" fmla="*/ 5498634 w 6152548"/>
                <a:gd name="connsiteY32" fmla="*/ 1748687 h 2381560"/>
                <a:gd name="connsiteX33" fmla="*/ 5696486 w 6152548"/>
                <a:gd name="connsiteY33" fmla="*/ 1708678 h 2381560"/>
                <a:gd name="connsiteX34" fmla="*/ 5792651 w 6152548"/>
                <a:gd name="connsiteY34" fmla="*/ 1813756 h 2381560"/>
                <a:gd name="connsiteX35" fmla="*/ 5978172 w 6152548"/>
                <a:gd name="connsiteY35" fmla="*/ 2006929 h 2381560"/>
                <a:gd name="connsiteX36" fmla="*/ 6119015 w 6152548"/>
                <a:gd name="connsiteY36" fmla="*/ 2148781 h 2381560"/>
                <a:gd name="connsiteX37" fmla="*/ 6152548 w 6152548"/>
                <a:gd name="connsiteY37" fmla="*/ 2381560 h 2381560"/>
                <a:gd name="connsiteX0" fmla="*/ 1 w 6152548"/>
                <a:gd name="connsiteY0" fmla="*/ 1 h 2381560"/>
                <a:gd name="connsiteX1" fmla="*/ 173927 w 6152548"/>
                <a:gd name="connsiteY1" fmla="*/ 273352 h 2381560"/>
                <a:gd name="connsiteX2" fmla="*/ 541434 w 6152548"/>
                <a:gd name="connsiteY2" fmla="*/ 127842 h 2381560"/>
                <a:gd name="connsiteX3" fmla="*/ 913746 w 6152548"/>
                <a:gd name="connsiteY3" fmla="*/ 65621 h 2381560"/>
                <a:gd name="connsiteX4" fmla="*/ 1018019 w 6152548"/>
                <a:gd name="connsiteY4" fmla="*/ 65621 h 2381560"/>
                <a:gd name="connsiteX5" fmla="*/ 1066146 w 6152548"/>
                <a:gd name="connsiteY5" fmla="*/ 65621 h 2381560"/>
                <a:gd name="connsiteX6" fmla="*/ 1201527 w 6152548"/>
                <a:gd name="connsiteY6" fmla="*/ 54157 h 2381560"/>
                <a:gd name="connsiteX7" fmla="*/ 1443206 w 6152548"/>
                <a:gd name="connsiteY7" fmla="*/ 37298 h 2381560"/>
                <a:gd name="connsiteX8" fmla="*/ 1630944 w 6152548"/>
                <a:gd name="connsiteY8" fmla="*/ 218431 h 2381560"/>
                <a:gd name="connsiteX9" fmla="*/ 1674291 w 6152548"/>
                <a:gd name="connsiteY9" fmla="*/ 245617 h 2381560"/>
                <a:gd name="connsiteX10" fmla="*/ 1875738 w 6152548"/>
                <a:gd name="connsiteY10" fmla="*/ 284845 h 2381560"/>
                <a:gd name="connsiteX11" fmla="*/ 2013823 w 6152548"/>
                <a:gd name="connsiteY11" fmla="*/ 417914 h 2381560"/>
                <a:gd name="connsiteX12" fmla="*/ 2211549 w 6152548"/>
                <a:gd name="connsiteY12" fmla="*/ 373275 h 2381560"/>
                <a:gd name="connsiteX13" fmla="*/ 2477273 w 6152548"/>
                <a:gd name="connsiteY13" fmla="*/ 690697 h 2381560"/>
                <a:gd name="connsiteX14" fmla="*/ 2683921 w 6152548"/>
                <a:gd name="connsiteY14" fmla="*/ 818542 h 2381560"/>
                <a:gd name="connsiteX15" fmla="*/ 3041455 w 6152548"/>
                <a:gd name="connsiteY15" fmla="*/ 811072 h 2381560"/>
                <a:gd name="connsiteX16" fmla="*/ 3519487 w 6152548"/>
                <a:gd name="connsiteY16" fmla="*/ 702992 h 2381560"/>
                <a:gd name="connsiteX17" fmla="*/ 3646818 w 6152548"/>
                <a:gd name="connsiteY17" fmla="*/ 563711 h 2381560"/>
                <a:gd name="connsiteX18" fmla="*/ 3818973 w 6152548"/>
                <a:gd name="connsiteY18" fmla="*/ 406779 h 2381560"/>
                <a:gd name="connsiteX19" fmla="*/ 4048844 w 6152548"/>
                <a:gd name="connsiteY19" fmla="*/ 278914 h 2381560"/>
                <a:gd name="connsiteX20" fmla="*/ 4284774 w 6152548"/>
                <a:gd name="connsiteY20" fmla="*/ 302479 h 2381560"/>
                <a:gd name="connsiteX21" fmla="*/ 4427692 w 6152548"/>
                <a:gd name="connsiteY21" fmla="*/ 396447 h 2381560"/>
                <a:gd name="connsiteX22" fmla="*/ 4528702 w 6152548"/>
                <a:gd name="connsiteY22" fmla="*/ 447793 h 2381560"/>
                <a:gd name="connsiteX23" fmla="*/ 4684656 w 6152548"/>
                <a:gd name="connsiteY23" fmla="*/ 557761 h 2381560"/>
                <a:gd name="connsiteX24" fmla="*/ 4748638 w 6152548"/>
                <a:gd name="connsiteY24" fmla="*/ 616672 h 2381560"/>
                <a:gd name="connsiteX25" fmla="*/ 4844609 w 6152548"/>
                <a:gd name="connsiteY25" fmla="*/ 655946 h 2381560"/>
                <a:gd name="connsiteX26" fmla="*/ 5009277 w 6152548"/>
                <a:gd name="connsiteY26" fmla="*/ 794005 h 2381560"/>
                <a:gd name="connsiteX27" fmla="*/ 5076861 w 6152548"/>
                <a:gd name="connsiteY27" fmla="*/ 919238 h 2381560"/>
                <a:gd name="connsiteX28" fmla="*/ 5077577 w 6152548"/>
                <a:gd name="connsiteY28" fmla="*/ 1046654 h 2381560"/>
                <a:gd name="connsiteX29" fmla="*/ 5228493 w 6152548"/>
                <a:gd name="connsiteY29" fmla="*/ 1182218 h 2381560"/>
                <a:gd name="connsiteX30" fmla="*/ 5367851 w 6152548"/>
                <a:gd name="connsiteY30" fmla="*/ 1432253 h 2381560"/>
                <a:gd name="connsiteX31" fmla="*/ 5498634 w 6152548"/>
                <a:gd name="connsiteY31" fmla="*/ 1748687 h 2381560"/>
                <a:gd name="connsiteX32" fmla="*/ 5696486 w 6152548"/>
                <a:gd name="connsiteY32" fmla="*/ 1708678 h 2381560"/>
                <a:gd name="connsiteX33" fmla="*/ 5792651 w 6152548"/>
                <a:gd name="connsiteY33" fmla="*/ 1813756 h 2381560"/>
                <a:gd name="connsiteX34" fmla="*/ 5978172 w 6152548"/>
                <a:gd name="connsiteY34" fmla="*/ 2006929 h 2381560"/>
                <a:gd name="connsiteX35" fmla="*/ 6119015 w 6152548"/>
                <a:gd name="connsiteY35" fmla="*/ 2148781 h 2381560"/>
                <a:gd name="connsiteX36" fmla="*/ 6152548 w 6152548"/>
                <a:gd name="connsiteY36" fmla="*/ 2381560 h 2381560"/>
                <a:gd name="connsiteX0" fmla="*/ 1 w 6152548"/>
                <a:gd name="connsiteY0" fmla="*/ 1 h 2381560"/>
                <a:gd name="connsiteX1" fmla="*/ 173927 w 6152548"/>
                <a:gd name="connsiteY1" fmla="*/ 273352 h 2381560"/>
                <a:gd name="connsiteX2" fmla="*/ 913746 w 6152548"/>
                <a:gd name="connsiteY2" fmla="*/ 65621 h 2381560"/>
                <a:gd name="connsiteX3" fmla="*/ 1018019 w 6152548"/>
                <a:gd name="connsiteY3" fmla="*/ 65621 h 2381560"/>
                <a:gd name="connsiteX4" fmla="*/ 1066146 w 6152548"/>
                <a:gd name="connsiteY4" fmla="*/ 65621 h 2381560"/>
                <a:gd name="connsiteX5" fmla="*/ 1201527 w 6152548"/>
                <a:gd name="connsiteY5" fmla="*/ 54157 h 2381560"/>
                <a:gd name="connsiteX6" fmla="*/ 1443206 w 6152548"/>
                <a:gd name="connsiteY6" fmla="*/ 37298 h 2381560"/>
                <a:gd name="connsiteX7" fmla="*/ 1630944 w 6152548"/>
                <a:gd name="connsiteY7" fmla="*/ 218431 h 2381560"/>
                <a:gd name="connsiteX8" fmla="*/ 1674291 w 6152548"/>
                <a:gd name="connsiteY8" fmla="*/ 245617 h 2381560"/>
                <a:gd name="connsiteX9" fmla="*/ 1875738 w 6152548"/>
                <a:gd name="connsiteY9" fmla="*/ 284845 h 2381560"/>
                <a:gd name="connsiteX10" fmla="*/ 2013823 w 6152548"/>
                <a:gd name="connsiteY10" fmla="*/ 417914 h 2381560"/>
                <a:gd name="connsiteX11" fmla="*/ 2211549 w 6152548"/>
                <a:gd name="connsiteY11" fmla="*/ 373275 h 2381560"/>
                <a:gd name="connsiteX12" fmla="*/ 2477273 w 6152548"/>
                <a:gd name="connsiteY12" fmla="*/ 690697 h 2381560"/>
                <a:gd name="connsiteX13" fmla="*/ 2683921 w 6152548"/>
                <a:gd name="connsiteY13" fmla="*/ 818542 h 2381560"/>
                <a:gd name="connsiteX14" fmla="*/ 3041455 w 6152548"/>
                <a:gd name="connsiteY14" fmla="*/ 811072 h 2381560"/>
                <a:gd name="connsiteX15" fmla="*/ 3519487 w 6152548"/>
                <a:gd name="connsiteY15" fmla="*/ 702992 h 2381560"/>
                <a:gd name="connsiteX16" fmla="*/ 3646818 w 6152548"/>
                <a:gd name="connsiteY16" fmla="*/ 563711 h 2381560"/>
                <a:gd name="connsiteX17" fmla="*/ 3818973 w 6152548"/>
                <a:gd name="connsiteY17" fmla="*/ 406779 h 2381560"/>
                <a:gd name="connsiteX18" fmla="*/ 4048844 w 6152548"/>
                <a:gd name="connsiteY18" fmla="*/ 278914 h 2381560"/>
                <a:gd name="connsiteX19" fmla="*/ 4284774 w 6152548"/>
                <a:gd name="connsiteY19" fmla="*/ 302479 h 2381560"/>
                <a:gd name="connsiteX20" fmla="*/ 4427692 w 6152548"/>
                <a:gd name="connsiteY20" fmla="*/ 396447 h 2381560"/>
                <a:gd name="connsiteX21" fmla="*/ 4528702 w 6152548"/>
                <a:gd name="connsiteY21" fmla="*/ 447793 h 2381560"/>
                <a:gd name="connsiteX22" fmla="*/ 4684656 w 6152548"/>
                <a:gd name="connsiteY22" fmla="*/ 557761 h 2381560"/>
                <a:gd name="connsiteX23" fmla="*/ 4748638 w 6152548"/>
                <a:gd name="connsiteY23" fmla="*/ 616672 h 2381560"/>
                <a:gd name="connsiteX24" fmla="*/ 4844609 w 6152548"/>
                <a:gd name="connsiteY24" fmla="*/ 655946 h 2381560"/>
                <a:gd name="connsiteX25" fmla="*/ 5009277 w 6152548"/>
                <a:gd name="connsiteY25" fmla="*/ 794005 h 2381560"/>
                <a:gd name="connsiteX26" fmla="*/ 5076861 w 6152548"/>
                <a:gd name="connsiteY26" fmla="*/ 919238 h 2381560"/>
                <a:gd name="connsiteX27" fmla="*/ 5077577 w 6152548"/>
                <a:gd name="connsiteY27" fmla="*/ 1046654 h 2381560"/>
                <a:gd name="connsiteX28" fmla="*/ 5228493 w 6152548"/>
                <a:gd name="connsiteY28" fmla="*/ 1182218 h 2381560"/>
                <a:gd name="connsiteX29" fmla="*/ 5367851 w 6152548"/>
                <a:gd name="connsiteY29" fmla="*/ 1432253 h 2381560"/>
                <a:gd name="connsiteX30" fmla="*/ 5498634 w 6152548"/>
                <a:gd name="connsiteY30" fmla="*/ 1748687 h 2381560"/>
                <a:gd name="connsiteX31" fmla="*/ 5696486 w 6152548"/>
                <a:gd name="connsiteY31" fmla="*/ 1708678 h 2381560"/>
                <a:gd name="connsiteX32" fmla="*/ 5792651 w 6152548"/>
                <a:gd name="connsiteY32" fmla="*/ 1813756 h 2381560"/>
                <a:gd name="connsiteX33" fmla="*/ 5978172 w 6152548"/>
                <a:gd name="connsiteY33" fmla="*/ 2006929 h 2381560"/>
                <a:gd name="connsiteX34" fmla="*/ 6119015 w 6152548"/>
                <a:gd name="connsiteY34" fmla="*/ 2148781 h 2381560"/>
                <a:gd name="connsiteX35" fmla="*/ 6152548 w 6152548"/>
                <a:gd name="connsiteY35" fmla="*/ 2381560 h 2381560"/>
                <a:gd name="connsiteX0" fmla="*/ 1 w 6152548"/>
                <a:gd name="connsiteY0" fmla="*/ 1 h 2381560"/>
                <a:gd name="connsiteX1" fmla="*/ 173927 w 6152548"/>
                <a:gd name="connsiteY1" fmla="*/ 273352 h 2381560"/>
                <a:gd name="connsiteX2" fmla="*/ 1018019 w 6152548"/>
                <a:gd name="connsiteY2" fmla="*/ 65621 h 2381560"/>
                <a:gd name="connsiteX3" fmla="*/ 1066146 w 6152548"/>
                <a:gd name="connsiteY3" fmla="*/ 65621 h 2381560"/>
                <a:gd name="connsiteX4" fmla="*/ 1201527 w 6152548"/>
                <a:gd name="connsiteY4" fmla="*/ 54157 h 2381560"/>
                <a:gd name="connsiteX5" fmla="*/ 1443206 w 6152548"/>
                <a:gd name="connsiteY5" fmla="*/ 37298 h 2381560"/>
                <a:gd name="connsiteX6" fmla="*/ 1630944 w 6152548"/>
                <a:gd name="connsiteY6" fmla="*/ 218431 h 2381560"/>
                <a:gd name="connsiteX7" fmla="*/ 1674291 w 6152548"/>
                <a:gd name="connsiteY7" fmla="*/ 245617 h 2381560"/>
                <a:gd name="connsiteX8" fmla="*/ 1875738 w 6152548"/>
                <a:gd name="connsiteY8" fmla="*/ 284845 h 2381560"/>
                <a:gd name="connsiteX9" fmla="*/ 2013823 w 6152548"/>
                <a:gd name="connsiteY9" fmla="*/ 417914 h 2381560"/>
                <a:gd name="connsiteX10" fmla="*/ 2211549 w 6152548"/>
                <a:gd name="connsiteY10" fmla="*/ 373275 h 2381560"/>
                <a:gd name="connsiteX11" fmla="*/ 2477273 w 6152548"/>
                <a:gd name="connsiteY11" fmla="*/ 690697 h 2381560"/>
                <a:gd name="connsiteX12" fmla="*/ 2683921 w 6152548"/>
                <a:gd name="connsiteY12" fmla="*/ 818542 h 2381560"/>
                <a:gd name="connsiteX13" fmla="*/ 3041455 w 6152548"/>
                <a:gd name="connsiteY13" fmla="*/ 811072 h 2381560"/>
                <a:gd name="connsiteX14" fmla="*/ 3519487 w 6152548"/>
                <a:gd name="connsiteY14" fmla="*/ 702992 h 2381560"/>
                <a:gd name="connsiteX15" fmla="*/ 3646818 w 6152548"/>
                <a:gd name="connsiteY15" fmla="*/ 563711 h 2381560"/>
                <a:gd name="connsiteX16" fmla="*/ 3818973 w 6152548"/>
                <a:gd name="connsiteY16" fmla="*/ 406779 h 2381560"/>
                <a:gd name="connsiteX17" fmla="*/ 4048844 w 6152548"/>
                <a:gd name="connsiteY17" fmla="*/ 278914 h 2381560"/>
                <a:gd name="connsiteX18" fmla="*/ 4284774 w 6152548"/>
                <a:gd name="connsiteY18" fmla="*/ 302479 h 2381560"/>
                <a:gd name="connsiteX19" fmla="*/ 4427692 w 6152548"/>
                <a:gd name="connsiteY19" fmla="*/ 396447 h 2381560"/>
                <a:gd name="connsiteX20" fmla="*/ 4528702 w 6152548"/>
                <a:gd name="connsiteY20" fmla="*/ 447793 h 2381560"/>
                <a:gd name="connsiteX21" fmla="*/ 4684656 w 6152548"/>
                <a:gd name="connsiteY21" fmla="*/ 557761 h 2381560"/>
                <a:gd name="connsiteX22" fmla="*/ 4748638 w 6152548"/>
                <a:gd name="connsiteY22" fmla="*/ 616672 h 2381560"/>
                <a:gd name="connsiteX23" fmla="*/ 4844609 w 6152548"/>
                <a:gd name="connsiteY23" fmla="*/ 655946 h 2381560"/>
                <a:gd name="connsiteX24" fmla="*/ 5009277 w 6152548"/>
                <a:gd name="connsiteY24" fmla="*/ 794005 h 2381560"/>
                <a:gd name="connsiteX25" fmla="*/ 5076861 w 6152548"/>
                <a:gd name="connsiteY25" fmla="*/ 919238 h 2381560"/>
                <a:gd name="connsiteX26" fmla="*/ 5077577 w 6152548"/>
                <a:gd name="connsiteY26" fmla="*/ 1046654 h 2381560"/>
                <a:gd name="connsiteX27" fmla="*/ 5228493 w 6152548"/>
                <a:gd name="connsiteY27" fmla="*/ 1182218 h 2381560"/>
                <a:gd name="connsiteX28" fmla="*/ 5367851 w 6152548"/>
                <a:gd name="connsiteY28" fmla="*/ 1432253 h 2381560"/>
                <a:gd name="connsiteX29" fmla="*/ 5498634 w 6152548"/>
                <a:gd name="connsiteY29" fmla="*/ 1748687 h 2381560"/>
                <a:gd name="connsiteX30" fmla="*/ 5696486 w 6152548"/>
                <a:gd name="connsiteY30" fmla="*/ 1708678 h 2381560"/>
                <a:gd name="connsiteX31" fmla="*/ 5792651 w 6152548"/>
                <a:gd name="connsiteY31" fmla="*/ 1813756 h 2381560"/>
                <a:gd name="connsiteX32" fmla="*/ 5978172 w 6152548"/>
                <a:gd name="connsiteY32" fmla="*/ 2006929 h 2381560"/>
                <a:gd name="connsiteX33" fmla="*/ 6119015 w 6152548"/>
                <a:gd name="connsiteY33" fmla="*/ 2148781 h 2381560"/>
                <a:gd name="connsiteX34" fmla="*/ 6152548 w 6152548"/>
                <a:gd name="connsiteY34" fmla="*/ 2381560 h 2381560"/>
                <a:gd name="connsiteX0" fmla="*/ 1 w 6152548"/>
                <a:gd name="connsiteY0" fmla="*/ 1 h 2381560"/>
                <a:gd name="connsiteX1" fmla="*/ 1018019 w 6152548"/>
                <a:gd name="connsiteY1" fmla="*/ 65621 h 2381560"/>
                <a:gd name="connsiteX2" fmla="*/ 1066146 w 6152548"/>
                <a:gd name="connsiteY2" fmla="*/ 65621 h 2381560"/>
                <a:gd name="connsiteX3" fmla="*/ 1201527 w 6152548"/>
                <a:gd name="connsiteY3" fmla="*/ 54157 h 2381560"/>
                <a:gd name="connsiteX4" fmla="*/ 1443206 w 6152548"/>
                <a:gd name="connsiteY4" fmla="*/ 37298 h 2381560"/>
                <a:gd name="connsiteX5" fmla="*/ 1630944 w 6152548"/>
                <a:gd name="connsiteY5" fmla="*/ 218431 h 2381560"/>
                <a:gd name="connsiteX6" fmla="*/ 1674291 w 6152548"/>
                <a:gd name="connsiteY6" fmla="*/ 245617 h 2381560"/>
                <a:gd name="connsiteX7" fmla="*/ 1875738 w 6152548"/>
                <a:gd name="connsiteY7" fmla="*/ 284845 h 2381560"/>
                <a:gd name="connsiteX8" fmla="*/ 2013823 w 6152548"/>
                <a:gd name="connsiteY8" fmla="*/ 417914 h 2381560"/>
                <a:gd name="connsiteX9" fmla="*/ 2211549 w 6152548"/>
                <a:gd name="connsiteY9" fmla="*/ 373275 h 2381560"/>
                <a:gd name="connsiteX10" fmla="*/ 2477273 w 6152548"/>
                <a:gd name="connsiteY10" fmla="*/ 690697 h 2381560"/>
                <a:gd name="connsiteX11" fmla="*/ 2683921 w 6152548"/>
                <a:gd name="connsiteY11" fmla="*/ 818542 h 2381560"/>
                <a:gd name="connsiteX12" fmla="*/ 3041455 w 6152548"/>
                <a:gd name="connsiteY12" fmla="*/ 811072 h 2381560"/>
                <a:gd name="connsiteX13" fmla="*/ 3519487 w 6152548"/>
                <a:gd name="connsiteY13" fmla="*/ 702992 h 2381560"/>
                <a:gd name="connsiteX14" fmla="*/ 3646818 w 6152548"/>
                <a:gd name="connsiteY14" fmla="*/ 563711 h 2381560"/>
                <a:gd name="connsiteX15" fmla="*/ 3818973 w 6152548"/>
                <a:gd name="connsiteY15" fmla="*/ 406779 h 2381560"/>
                <a:gd name="connsiteX16" fmla="*/ 4048844 w 6152548"/>
                <a:gd name="connsiteY16" fmla="*/ 278914 h 2381560"/>
                <a:gd name="connsiteX17" fmla="*/ 4284774 w 6152548"/>
                <a:gd name="connsiteY17" fmla="*/ 302479 h 2381560"/>
                <a:gd name="connsiteX18" fmla="*/ 4427692 w 6152548"/>
                <a:gd name="connsiteY18" fmla="*/ 396447 h 2381560"/>
                <a:gd name="connsiteX19" fmla="*/ 4528702 w 6152548"/>
                <a:gd name="connsiteY19" fmla="*/ 447793 h 2381560"/>
                <a:gd name="connsiteX20" fmla="*/ 4684656 w 6152548"/>
                <a:gd name="connsiteY20" fmla="*/ 557761 h 2381560"/>
                <a:gd name="connsiteX21" fmla="*/ 4748638 w 6152548"/>
                <a:gd name="connsiteY21" fmla="*/ 616672 h 2381560"/>
                <a:gd name="connsiteX22" fmla="*/ 4844609 w 6152548"/>
                <a:gd name="connsiteY22" fmla="*/ 655946 h 2381560"/>
                <a:gd name="connsiteX23" fmla="*/ 5009277 w 6152548"/>
                <a:gd name="connsiteY23" fmla="*/ 794005 h 2381560"/>
                <a:gd name="connsiteX24" fmla="*/ 5076861 w 6152548"/>
                <a:gd name="connsiteY24" fmla="*/ 919238 h 2381560"/>
                <a:gd name="connsiteX25" fmla="*/ 5077577 w 6152548"/>
                <a:gd name="connsiteY25" fmla="*/ 1046654 h 2381560"/>
                <a:gd name="connsiteX26" fmla="*/ 5228493 w 6152548"/>
                <a:gd name="connsiteY26" fmla="*/ 1182218 h 2381560"/>
                <a:gd name="connsiteX27" fmla="*/ 5367851 w 6152548"/>
                <a:gd name="connsiteY27" fmla="*/ 1432253 h 2381560"/>
                <a:gd name="connsiteX28" fmla="*/ 5498634 w 6152548"/>
                <a:gd name="connsiteY28" fmla="*/ 1748687 h 2381560"/>
                <a:gd name="connsiteX29" fmla="*/ 5696486 w 6152548"/>
                <a:gd name="connsiteY29" fmla="*/ 1708678 h 2381560"/>
                <a:gd name="connsiteX30" fmla="*/ 5792651 w 6152548"/>
                <a:gd name="connsiteY30" fmla="*/ 1813756 h 2381560"/>
                <a:gd name="connsiteX31" fmla="*/ 5978172 w 6152548"/>
                <a:gd name="connsiteY31" fmla="*/ 2006929 h 2381560"/>
                <a:gd name="connsiteX32" fmla="*/ 6119015 w 6152548"/>
                <a:gd name="connsiteY32" fmla="*/ 2148781 h 2381560"/>
                <a:gd name="connsiteX33" fmla="*/ 6152548 w 6152548"/>
                <a:gd name="connsiteY33" fmla="*/ 2381560 h 2381560"/>
                <a:gd name="connsiteX0" fmla="*/ 0 w 5134529"/>
                <a:gd name="connsiteY0" fmla="*/ 37904 h 2353843"/>
                <a:gd name="connsiteX1" fmla="*/ 48127 w 5134529"/>
                <a:gd name="connsiteY1" fmla="*/ 37904 h 2353843"/>
                <a:gd name="connsiteX2" fmla="*/ 183508 w 5134529"/>
                <a:gd name="connsiteY2" fmla="*/ 26440 h 2353843"/>
                <a:gd name="connsiteX3" fmla="*/ 425187 w 5134529"/>
                <a:gd name="connsiteY3" fmla="*/ 9581 h 2353843"/>
                <a:gd name="connsiteX4" fmla="*/ 612925 w 5134529"/>
                <a:gd name="connsiteY4" fmla="*/ 190714 h 2353843"/>
                <a:gd name="connsiteX5" fmla="*/ 656272 w 5134529"/>
                <a:gd name="connsiteY5" fmla="*/ 217900 h 2353843"/>
                <a:gd name="connsiteX6" fmla="*/ 857719 w 5134529"/>
                <a:gd name="connsiteY6" fmla="*/ 257128 h 2353843"/>
                <a:gd name="connsiteX7" fmla="*/ 995804 w 5134529"/>
                <a:gd name="connsiteY7" fmla="*/ 390197 h 2353843"/>
                <a:gd name="connsiteX8" fmla="*/ 1193530 w 5134529"/>
                <a:gd name="connsiteY8" fmla="*/ 345558 h 2353843"/>
                <a:gd name="connsiteX9" fmla="*/ 1459254 w 5134529"/>
                <a:gd name="connsiteY9" fmla="*/ 662980 h 2353843"/>
                <a:gd name="connsiteX10" fmla="*/ 1665902 w 5134529"/>
                <a:gd name="connsiteY10" fmla="*/ 790825 h 2353843"/>
                <a:gd name="connsiteX11" fmla="*/ 2023436 w 5134529"/>
                <a:gd name="connsiteY11" fmla="*/ 783355 h 2353843"/>
                <a:gd name="connsiteX12" fmla="*/ 2501468 w 5134529"/>
                <a:gd name="connsiteY12" fmla="*/ 675275 h 2353843"/>
                <a:gd name="connsiteX13" fmla="*/ 2628799 w 5134529"/>
                <a:gd name="connsiteY13" fmla="*/ 535994 h 2353843"/>
                <a:gd name="connsiteX14" fmla="*/ 2800954 w 5134529"/>
                <a:gd name="connsiteY14" fmla="*/ 379062 h 2353843"/>
                <a:gd name="connsiteX15" fmla="*/ 3030825 w 5134529"/>
                <a:gd name="connsiteY15" fmla="*/ 251197 h 2353843"/>
                <a:gd name="connsiteX16" fmla="*/ 3266755 w 5134529"/>
                <a:gd name="connsiteY16" fmla="*/ 274762 h 2353843"/>
                <a:gd name="connsiteX17" fmla="*/ 3409673 w 5134529"/>
                <a:gd name="connsiteY17" fmla="*/ 368730 h 2353843"/>
                <a:gd name="connsiteX18" fmla="*/ 3510683 w 5134529"/>
                <a:gd name="connsiteY18" fmla="*/ 420076 h 2353843"/>
                <a:gd name="connsiteX19" fmla="*/ 3666637 w 5134529"/>
                <a:gd name="connsiteY19" fmla="*/ 530044 h 2353843"/>
                <a:gd name="connsiteX20" fmla="*/ 3730619 w 5134529"/>
                <a:gd name="connsiteY20" fmla="*/ 588955 h 2353843"/>
                <a:gd name="connsiteX21" fmla="*/ 3826590 w 5134529"/>
                <a:gd name="connsiteY21" fmla="*/ 628229 h 2353843"/>
                <a:gd name="connsiteX22" fmla="*/ 3991258 w 5134529"/>
                <a:gd name="connsiteY22" fmla="*/ 766288 h 2353843"/>
                <a:gd name="connsiteX23" fmla="*/ 4058842 w 5134529"/>
                <a:gd name="connsiteY23" fmla="*/ 891521 h 2353843"/>
                <a:gd name="connsiteX24" fmla="*/ 4059558 w 5134529"/>
                <a:gd name="connsiteY24" fmla="*/ 1018937 h 2353843"/>
                <a:gd name="connsiteX25" fmla="*/ 4210474 w 5134529"/>
                <a:gd name="connsiteY25" fmla="*/ 1154501 h 2353843"/>
                <a:gd name="connsiteX26" fmla="*/ 4349832 w 5134529"/>
                <a:gd name="connsiteY26" fmla="*/ 1404536 h 2353843"/>
                <a:gd name="connsiteX27" fmla="*/ 4480615 w 5134529"/>
                <a:gd name="connsiteY27" fmla="*/ 1720970 h 2353843"/>
                <a:gd name="connsiteX28" fmla="*/ 4678467 w 5134529"/>
                <a:gd name="connsiteY28" fmla="*/ 1680961 h 2353843"/>
                <a:gd name="connsiteX29" fmla="*/ 4774632 w 5134529"/>
                <a:gd name="connsiteY29" fmla="*/ 1786039 h 2353843"/>
                <a:gd name="connsiteX30" fmla="*/ 4960153 w 5134529"/>
                <a:gd name="connsiteY30" fmla="*/ 1979212 h 2353843"/>
                <a:gd name="connsiteX31" fmla="*/ 5100996 w 5134529"/>
                <a:gd name="connsiteY31" fmla="*/ 2121064 h 2353843"/>
                <a:gd name="connsiteX32" fmla="*/ 5134529 w 5134529"/>
                <a:gd name="connsiteY32" fmla="*/ 2353843 h 2353843"/>
                <a:gd name="connsiteX0" fmla="*/ 0 w 5134529"/>
                <a:gd name="connsiteY0" fmla="*/ 37904 h 2353843"/>
                <a:gd name="connsiteX1" fmla="*/ 183508 w 5134529"/>
                <a:gd name="connsiteY1" fmla="*/ 26440 h 2353843"/>
                <a:gd name="connsiteX2" fmla="*/ 425187 w 5134529"/>
                <a:gd name="connsiteY2" fmla="*/ 9581 h 2353843"/>
                <a:gd name="connsiteX3" fmla="*/ 612925 w 5134529"/>
                <a:gd name="connsiteY3" fmla="*/ 190714 h 2353843"/>
                <a:gd name="connsiteX4" fmla="*/ 656272 w 5134529"/>
                <a:gd name="connsiteY4" fmla="*/ 217900 h 2353843"/>
                <a:gd name="connsiteX5" fmla="*/ 857719 w 5134529"/>
                <a:gd name="connsiteY5" fmla="*/ 257128 h 2353843"/>
                <a:gd name="connsiteX6" fmla="*/ 995804 w 5134529"/>
                <a:gd name="connsiteY6" fmla="*/ 390197 h 2353843"/>
                <a:gd name="connsiteX7" fmla="*/ 1193530 w 5134529"/>
                <a:gd name="connsiteY7" fmla="*/ 345558 h 2353843"/>
                <a:gd name="connsiteX8" fmla="*/ 1459254 w 5134529"/>
                <a:gd name="connsiteY8" fmla="*/ 662980 h 2353843"/>
                <a:gd name="connsiteX9" fmla="*/ 1665902 w 5134529"/>
                <a:gd name="connsiteY9" fmla="*/ 790825 h 2353843"/>
                <a:gd name="connsiteX10" fmla="*/ 2023436 w 5134529"/>
                <a:gd name="connsiteY10" fmla="*/ 783355 h 2353843"/>
                <a:gd name="connsiteX11" fmla="*/ 2501468 w 5134529"/>
                <a:gd name="connsiteY11" fmla="*/ 675275 h 2353843"/>
                <a:gd name="connsiteX12" fmla="*/ 2628799 w 5134529"/>
                <a:gd name="connsiteY12" fmla="*/ 535994 h 2353843"/>
                <a:gd name="connsiteX13" fmla="*/ 2800954 w 5134529"/>
                <a:gd name="connsiteY13" fmla="*/ 379062 h 2353843"/>
                <a:gd name="connsiteX14" fmla="*/ 3030825 w 5134529"/>
                <a:gd name="connsiteY14" fmla="*/ 251197 h 2353843"/>
                <a:gd name="connsiteX15" fmla="*/ 3266755 w 5134529"/>
                <a:gd name="connsiteY15" fmla="*/ 274762 h 2353843"/>
                <a:gd name="connsiteX16" fmla="*/ 3409673 w 5134529"/>
                <a:gd name="connsiteY16" fmla="*/ 368730 h 2353843"/>
                <a:gd name="connsiteX17" fmla="*/ 3510683 w 5134529"/>
                <a:gd name="connsiteY17" fmla="*/ 420076 h 2353843"/>
                <a:gd name="connsiteX18" fmla="*/ 3666637 w 5134529"/>
                <a:gd name="connsiteY18" fmla="*/ 530044 h 2353843"/>
                <a:gd name="connsiteX19" fmla="*/ 3730619 w 5134529"/>
                <a:gd name="connsiteY19" fmla="*/ 588955 h 2353843"/>
                <a:gd name="connsiteX20" fmla="*/ 3826590 w 5134529"/>
                <a:gd name="connsiteY20" fmla="*/ 628229 h 2353843"/>
                <a:gd name="connsiteX21" fmla="*/ 3991258 w 5134529"/>
                <a:gd name="connsiteY21" fmla="*/ 766288 h 2353843"/>
                <a:gd name="connsiteX22" fmla="*/ 4058842 w 5134529"/>
                <a:gd name="connsiteY22" fmla="*/ 891521 h 2353843"/>
                <a:gd name="connsiteX23" fmla="*/ 4059558 w 5134529"/>
                <a:gd name="connsiteY23" fmla="*/ 1018937 h 2353843"/>
                <a:gd name="connsiteX24" fmla="*/ 4210474 w 5134529"/>
                <a:gd name="connsiteY24" fmla="*/ 1154501 h 2353843"/>
                <a:gd name="connsiteX25" fmla="*/ 4349832 w 5134529"/>
                <a:gd name="connsiteY25" fmla="*/ 1404536 h 2353843"/>
                <a:gd name="connsiteX26" fmla="*/ 4480615 w 5134529"/>
                <a:gd name="connsiteY26" fmla="*/ 1720970 h 2353843"/>
                <a:gd name="connsiteX27" fmla="*/ 4678467 w 5134529"/>
                <a:gd name="connsiteY27" fmla="*/ 1680961 h 2353843"/>
                <a:gd name="connsiteX28" fmla="*/ 4774632 w 5134529"/>
                <a:gd name="connsiteY28" fmla="*/ 1786039 h 2353843"/>
                <a:gd name="connsiteX29" fmla="*/ 4960153 w 5134529"/>
                <a:gd name="connsiteY29" fmla="*/ 1979212 h 2353843"/>
                <a:gd name="connsiteX30" fmla="*/ 5100996 w 5134529"/>
                <a:gd name="connsiteY30" fmla="*/ 2121064 h 2353843"/>
                <a:gd name="connsiteX31" fmla="*/ 5134529 w 5134529"/>
                <a:gd name="connsiteY31" fmla="*/ 2353843 h 2353843"/>
                <a:gd name="connsiteX0" fmla="*/ 0 w 5134529"/>
                <a:gd name="connsiteY0" fmla="*/ 28324 h 2344263"/>
                <a:gd name="connsiteX1" fmla="*/ 425187 w 5134529"/>
                <a:gd name="connsiteY1" fmla="*/ 1 h 2344263"/>
                <a:gd name="connsiteX2" fmla="*/ 612925 w 5134529"/>
                <a:gd name="connsiteY2" fmla="*/ 181134 h 2344263"/>
                <a:gd name="connsiteX3" fmla="*/ 656272 w 5134529"/>
                <a:gd name="connsiteY3" fmla="*/ 208320 h 2344263"/>
                <a:gd name="connsiteX4" fmla="*/ 857719 w 5134529"/>
                <a:gd name="connsiteY4" fmla="*/ 247548 h 2344263"/>
                <a:gd name="connsiteX5" fmla="*/ 995804 w 5134529"/>
                <a:gd name="connsiteY5" fmla="*/ 380617 h 2344263"/>
                <a:gd name="connsiteX6" fmla="*/ 1193530 w 5134529"/>
                <a:gd name="connsiteY6" fmla="*/ 335978 h 2344263"/>
                <a:gd name="connsiteX7" fmla="*/ 1459254 w 5134529"/>
                <a:gd name="connsiteY7" fmla="*/ 653400 h 2344263"/>
                <a:gd name="connsiteX8" fmla="*/ 1665902 w 5134529"/>
                <a:gd name="connsiteY8" fmla="*/ 781245 h 2344263"/>
                <a:gd name="connsiteX9" fmla="*/ 2023436 w 5134529"/>
                <a:gd name="connsiteY9" fmla="*/ 773775 h 2344263"/>
                <a:gd name="connsiteX10" fmla="*/ 2501468 w 5134529"/>
                <a:gd name="connsiteY10" fmla="*/ 665695 h 2344263"/>
                <a:gd name="connsiteX11" fmla="*/ 2628799 w 5134529"/>
                <a:gd name="connsiteY11" fmla="*/ 526414 h 2344263"/>
                <a:gd name="connsiteX12" fmla="*/ 2800954 w 5134529"/>
                <a:gd name="connsiteY12" fmla="*/ 369482 h 2344263"/>
                <a:gd name="connsiteX13" fmla="*/ 3030825 w 5134529"/>
                <a:gd name="connsiteY13" fmla="*/ 241617 h 2344263"/>
                <a:gd name="connsiteX14" fmla="*/ 3266755 w 5134529"/>
                <a:gd name="connsiteY14" fmla="*/ 265182 h 2344263"/>
                <a:gd name="connsiteX15" fmla="*/ 3409673 w 5134529"/>
                <a:gd name="connsiteY15" fmla="*/ 359150 h 2344263"/>
                <a:gd name="connsiteX16" fmla="*/ 3510683 w 5134529"/>
                <a:gd name="connsiteY16" fmla="*/ 410496 h 2344263"/>
                <a:gd name="connsiteX17" fmla="*/ 3666637 w 5134529"/>
                <a:gd name="connsiteY17" fmla="*/ 520464 h 2344263"/>
                <a:gd name="connsiteX18" fmla="*/ 3730619 w 5134529"/>
                <a:gd name="connsiteY18" fmla="*/ 579375 h 2344263"/>
                <a:gd name="connsiteX19" fmla="*/ 3826590 w 5134529"/>
                <a:gd name="connsiteY19" fmla="*/ 618649 h 2344263"/>
                <a:gd name="connsiteX20" fmla="*/ 3991258 w 5134529"/>
                <a:gd name="connsiteY20" fmla="*/ 756708 h 2344263"/>
                <a:gd name="connsiteX21" fmla="*/ 4058842 w 5134529"/>
                <a:gd name="connsiteY21" fmla="*/ 881941 h 2344263"/>
                <a:gd name="connsiteX22" fmla="*/ 4059558 w 5134529"/>
                <a:gd name="connsiteY22" fmla="*/ 1009357 h 2344263"/>
                <a:gd name="connsiteX23" fmla="*/ 4210474 w 5134529"/>
                <a:gd name="connsiteY23" fmla="*/ 1144921 h 2344263"/>
                <a:gd name="connsiteX24" fmla="*/ 4349832 w 5134529"/>
                <a:gd name="connsiteY24" fmla="*/ 1394956 h 2344263"/>
                <a:gd name="connsiteX25" fmla="*/ 4480615 w 5134529"/>
                <a:gd name="connsiteY25" fmla="*/ 1711390 h 2344263"/>
                <a:gd name="connsiteX26" fmla="*/ 4678467 w 5134529"/>
                <a:gd name="connsiteY26" fmla="*/ 1671381 h 2344263"/>
                <a:gd name="connsiteX27" fmla="*/ 4774632 w 5134529"/>
                <a:gd name="connsiteY27" fmla="*/ 1776459 h 2344263"/>
                <a:gd name="connsiteX28" fmla="*/ 4960153 w 5134529"/>
                <a:gd name="connsiteY28" fmla="*/ 1969632 h 2344263"/>
                <a:gd name="connsiteX29" fmla="*/ 5100996 w 5134529"/>
                <a:gd name="connsiteY29" fmla="*/ 2111484 h 2344263"/>
                <a:gd name="connsiteX30" fmla="*/ 5134529 w 5134529"/>
                <a:gd name="connsiteY30" fmla="*/ 2344263 h 2344263"/>
                <a:gd name="connsiteX0" fmla="*/ -1 w 4709341"/>
                <a:gd name="connsiteY0" fmla="*/ 1 h 2344263"/>
                <a:gd name="connsiteX1" fmla="*/ 187737 w 4709341"/>
                <a:gd name="connsiteY1" fmla="*/ 181134 h 2344263"/>
                <a:gd name="connsiteX2" fmla="*/ 231084 w 4709341"/>
                <a:gd name="connsiteY2" fmla="*/ 208320 h 2344263"/>
                <a:gd name="connsiteX3" fmla="*/ 432531 w 4709341"/>
                <a:gd name="connsiteY3" fmla="*/ 247548 h 2344263"/>
                <a:gd name="connsiteX4" fmla="*/ 570616 w 4709341"/>
                <a:gd name="connsiteY4" fmla="*/ 380617 h 2344263"/>
                <a:gd name="connsiteX5" fmla="*/ 768342 w 4709341"/>
                <a:gd name="connsiteY5" fmla="*/ 335978 h 2344263"/>
                <a:gd name="connsiteX6" fmla="*/ 1034066 w 4709341"/>
                <a:gd name="connsiteY6" fmla="*/ 653400 h 2344263"/>
                <a:gd name="connsiteX7" fmla="*/ 1240714 w 4709341"/>
                <a:gd name="connsiteY7" fmla="*/ 781245 h 2344263"/>
                <a:gd name="connsiteX8" fmla="*/ 1598248 w 4709341"/>
                <a:gd name="connsiteY8" fmla="*/ 773775 h 2344263"/>
                <a:gd name="connsiteX9" fmla="*/ 2076280 w 4709341"/>
                <a:gd name="connsiteY9" fmla="*/ 665695 h 2344263"/>
                <a:gd name="connsiteX10" fmla="*/ 2203611 w 4709341"/>
                <a:gd name="connsiteY10" fmla="*/ 526414 h 2344263"/>
                <a:gd name="connsiteX11" fmla="*/ 2375766 w 4709341"/>
                <a:gd name="connsiteY11" fmla="*/ 369482 h 2344263"/>
                <a:gd name="connsiteX12" fmla="*/ 2605637 w 4709341"/>
                <a:gd name="connsiteY12" fmla="*/ 241617 h 2344263"/>
                <a:gd name="connsiteX13" fmla="*/ 2841567 w 4709341"/>
                <a:gd name="connsiteY13" fmla="*/ 265182 h 2344263"/>
                <a:gd name="connsiteX14" fmla="*/ 2984485 w 4709341"/>
                <a:gd name="connsiteY14" fmla="*/ 359150 h 2344263"/>
                <a:gd name="connsiteX15" fmla="*/ 3085495 w 4709341"/>
                <a:gd name="connsiteY15" fmla="*/ 410496 h 2344263"/>
                <a:gd name="connsiteX16" fmla="*/ 3241449 w 4709341"/>
                <a:gd name="connsiteY16" fmla="*/ 520464 h 2344263"/>
                <a:gd name="connsiteX17" fmla="*/ 3305431 w 4709341"/>
                <a:gd name="connsiteY17" fmla="*/ 579375 h 2344263"/>
                <a:gd name="connsiteX18" fmla="*/ 3401402 w 4709341"/>
                <a:gd name="connsiteY18" fmla="*/ 618649 h 2344263"/>
                <a:gd name="connsiteX19" fmla="*/ 3566070 w 4709341"/>
                <a:gd name="connsiteY19" fmla="*/ 756708 h 2344263"/>
                <a:gd name="connsiteX20" fmla="*/ 3633654 w 4709341"/>
                <a:gd name="connsiteY20" fmla="*/ 881941 h 2344263"/>
                <a:gd name="connsiteX21" fmla="*/ 3634370 w 4709341"/>
                <a:gd name="connsiteY21" fmla="*/ 1009357 h 2344263"/>
                <a:gd name="connsiteX22" fmla="*/ 3785286 w 4709341"/>
                <a:gd name="connsiteY22" fmla="*/ 1144921 h 2344263"/>
                <a:gd name="connsiteX23" fmla="*/ 3924644 w 4709341"/>
                <a:gd name="connsiteY23" fmla="*/ 1394956 h 2344263"/>
                <a:gd name="connsiteX24" fmla="*/ 4055427 w 4709341"/>
                <a:gd name="connsiteY24" fmla="*/ 1711390 h 2344263"/>
                <a:gd name="connsiteX25" fmla="*/ 4253279 w 4709341"/>
                <a:gd name="connsiteY25" fmla="*/ 1671381 h 2344263"/>
                <a:gd name="connsiteX26" fmla="*/ 4349444 w 4709341"/>
                <a:gd name="connsiteY26" fmla="*/ 1776459 h 2344263"/>
                <a:gd name="connsiteX27" fmla="*/ 4534965 w 4709341"/>
                <a:gd name="connsiteY27" fmla="*/ 1969632 h 2344263"/>
                <a:gd name="connsiteX28" fmla="*/ 4675808 w 4709341"/>
                <a:gd name="connsiteY28" fmla="*/ 2111484 h 2344263"/>
                <a:gd name="connsiteX29" fmla="*/ 4709341 w 4709341"/>
                <a:gd name="connsiteY29" fmla="*/ 2344263 h 2344263"/>
                <a:gd name="connsiteX0" fmla="*/ 0 w 4521604"/>
                <a:gd name="connsiteY0" fmla="*/ -1 h 2163128"/>
                <a:gd name="connsiteX1" fmla="*/ 43347 w 4521604"/>
                <a:gd name="connsiteY1" fmla="*/ 27185 h 2163128"/>
                <a:gd name="connsiteX2" fmla="*/ 244794 w 4521604"/>
                <a:gd name="connsiteY2" fmla="*/ 66413 h 2163128"/>
                <a:gd name="connsiteX3" fmla="*/ 382879 w 4521604"/>
                <a:gd name="connsiteY3" fmla="*/ 199482 h 2163128"/>
                <a:gd name="connsiteX4" fmla="*/ 580605 w 4521604"/>
                <a:gd name="connsiteY4" fmla="*/ 154843 h 2163128"/>
                <a:gd name="connsiteX5" fmla="*/ 846329 w 4521604"/>
                <a:gd name="connsiteY5" fmla="*/ 472265 h 2163128"/>
                <a:gd name="connsiteX6" fmla="*/ 1052977 w 4521604"/>
                <a:gd name="connsiteY6" fmla="*/ 600110 h 2163128"/>
                <a:gd name="connsiteX7" fmla="*/ 1410511 w 4521604"/>
                <a:gd name="connsiteY7" fmla="*/ 592640 h 2163128"/>
                <a:gd name="connsiteX8" fmla="*/ 1888543 w 4521604"/>
                <a:gd name="connsiteY8" fmla="*/ 484560 h 2163128"/>
                <a:gd name="connsiteX9" fmla="*/ 2015874 w 4521604"/>
                <a:gd name="connsiteY9" fmla="*/ 345279 h 2163128"/>
                <a:gd name="connsiteX10" fmla="*/ 2188029 w 4521604"/>
                <a:gd name="connsiteY10" fmla="*/ 188347 h 2163128"/>
                <a:gd name="connsiteX11" fmla="*/ 2417900 w 4521604"/>
                <a:gd name="connsiteY11" fmla="*/ 60482 h 2163128"/>
                <a:gd name="connsiteX12" fmla="*/ 2653830 w 4521604"/>
                <a:gd name="connsiteY12" fmla="*/ 84047 h 2163128"/>
                <a:gd name="connsiteX13" fmla="*/ 2796748 w 4521604"/>
                <a:gd name="connsiteY13" fmla="*/ 178015 h 2163128"/>
                <a:gd name="connsiteX14" fmla="*/ 2897758 w 4521604"/>
                <a:gd name="connsiteY14" fmla="*/ 229361 h 2163128"/>
                <a:gd name="connsiteX15" fmla="*/ 3053712 w 4521604"/>
                <a:gd name="connsiteY15" fmla="*/ 339329 h 2163128"/>
                <a:gd name="connsiteX16" fmla="*/ 3117694 w 4521604"/>
                <a:gd name="connsiteY16" fmla="*/ 398240 h 2163128"/>
                <a:gd name="connsiteX17" fmla="*/ 3213665 w 4521604"/>
                <a:gd name="connsiteY17" fmla="*/ 437514 h 2163128"/>
                <a:gd name="connsiteX18" fmla="*/ 3378333 w 4521604"/>
                <a:gd name="connsiteY18" fmla="*/ 575573 h 2163128"/>
                <a:gd name="connsiteX19" fmla="*/ 3445917 w 4521604"/>
                <a:gd name="connsiteY19" fmla="*/ 700806 h 2163128"/>
                <a:gd name="connsiteX20" fmla="*/ 3446633 w 4521604"/>
                <a:gd name="connsiteY20" fmla="*/ 828222 h 2163128"/>
                <a:gd name="connsiteX21" fmla="*/ 3597549 w 4521604"/>
                <a:gd name="connsiteY21" fmla="*/ 963786 h 2163128"/>
                <a:gd name="connsiteX22" fmla="*/ 3736907 w 4521604"/>
                <a:gd name="connsiteY22" fmla="*/ 1213821 h 2163128"/>
                <a:gd name="connsiteX23" fmla="*/ 3867690 w 4521604"/>
                <a:gd name="connsiteY23" fmla="*/ 1530255 h 2163128"/>
                <a:gd name="connsiteX24" fmla="*/ 4065542 w 4521604"/>
                <a:gd name="connsiteY24" fmla="*/ 1490246 h 2163128"/>
                <a:gd name="connsiteX25" fmla="*/ 4161707 w 4521604"/>
                <a:gd name="connsiteY25" fmla="*/ 1595324 h 2163128"/>
                <a:gd name="connsiteX26" fmla="*/ 4347228 w 4521604"/>
                <a:gd name="connsiteY26" fmla="*/ 1788497 h 2163128"/>
                <a:gd name="connsiteX27" fmla="*/ 4488071 w 4521604"/>
                <a:gd name="connsiteY27" fmla="*/ 1930349 h 2163128"/>
                <a:gd name="connsiteX28" fmla="*/ 4521604 w 4521604"/>
                <a:gd name="connsiteY28" fmla="*/ 2163128 h 2163128"/>
                <a:gd name="connsiteX0" fmla="*/ 279405 w 4801009"/>
                <a:gd name="connsiteY0" fmla="*/ 73650 h 2236779"/>
                <a:gd name="connsiteX1" fmla="*/ 3267 w 4801009"/>
                <a:gd name="connsiteY1" fmla="*/ 731 h 2236779"/>
                <a:gd name="connsiteX2" fmla="*/ 524199 w 4801009"/>
                <a:gd name="connsiteY2" fmla="*/ 140064 h 2236779"/>
                <a:gd name="connsiteX3" fmla="*/ 662284 w 4801009"/>
                <a:gd name="connsiteY3" fmla="*/ 273133 h 2236779"/>
                <a:gd name="connsiteX4" fmla="*/ 860010 w 4801009"/>
                <a:gd name="connsiteY4" fmla="*/ 228494 h 2236779"/>
                <a:gd name="connsiteX5" fmla="*/ 1125734 w 4801009"/>
                <a:gd name="connsiteY5" fmla="*/ 545916 h 2236779"/>
                <a:gd name="connsiteX6" fmla="*/ 1332382 w 4801009"/>
                <a:gd name="connsiteY6" fmla="*/ 673761 h 2236779"/>
                <a:gd name="connsiteX7" fmla="*/ 1689916 w 4801009"/>
                <a:gd name="connsiteY7" fmla="*/ 666291 h 2236779"/>
                <a:gd name="connsiteX8" fmla="*/ 2167948 w 4801009"/>
                <a:gd name="connsiteY8" fmla="*/ 558211 h 2236779"/>
                <a:gd name="connsiteX9" fmla="*/ 2295279 w 4801009"/>
                <a:gd name="connsiteY9" fmla="*/ 418930 h 2236779"/>
                <a:gd name="connsiteX10" fmla="*/ 2467434 w 4801009"/>
                <a:gd name="connsiteY10" fmla="*/ 261998 h 2236779"/>
                <a:gd name="connsiteX11" fmla="*/ 2697305 w 4801009"/>
                <a:gd name="connsiteY11" fmla="*/ 134133 h 2236779"/>
                <a:gd name="connsiteX12" fmla="*/ 2933235 w 4801009"/>
                <a:gd name="connsiteY12" fmla="*/ 157698 h 2236779"/>
                <a:gd name="connsiteX13" fmla="*/ 3076153 w 4801009"/>
                <a:gd name="connsiteY13" fmla="*/ 251666 h 2236779"/>
                <a:gd name="connsiteX14" fmla="*/ 3177163 w 4801009"/>
                <a:gd name="connsiteY14" fmla="*/ 303012 h 2236779"/>
                <a:gd name="connsiteX15" fmla="*/ 3333117 w 4801009"/>
                <a:gd name="connsiteY15" fmla="*/ 412980 h 2236779"/>
                <a:gd name="connsiteX16" fmla="*/ 3397099 w 4801009"/>
                <a:gd name="connsiteY16" fmla="*/ 471891 h 2236779"/>
                <a:gd name="connsiteX17" fmla="*/ 3493070 w 4801009"/>
                <a:gd name="connsiteY17" fmla="*/ 511165 h 2236779"/>
                <a:gd name="connsiteX18" fmla="*/ 3657738 w 4801009"/>
                <a:gd name="connsiteY18" fmla="*/ 649224 h 2236779"/>
                <a:gd name="connsiteX19" fmla="*/ 3725322 w 4801009"/>
                <a:gd name="connsiteY19" fmla="*/ 774457 h 2236779"/>
                <a:gd name="connsiteX20" fmla="*/ 3726038 w 4801009"/>
                <a:gd name="connsiteY20" fmla="*/ 901873 h 2236779"/>
                <a:gd name="connsiteX21" fmla="*/ 3876954 w 4801009"/>
                <a:gd name="connsiteY21" fmla="*/ 1037437 h 2236779"/>
                <a:gd name="connsiteX22" fmla="*/ 4016312 w 4801009"/>
                <a:gd name="connsiteY22" fmla="*/ 1287472 h 2236779"/>
                <a:gd name="connsiteX23" fmla="*/ 4147095 w 4801009"/>
                <a:gd name="connsiteY23" fmla="*/ 1603906 h 2236779"/>
                <a:gd name="connsiteX24" fmla="*/ 4344947 w 4801009"/>
                <a:gd name="connsiteY24" fmla="*/ 1563897 h 2236779"/>
                <a:gd name="connsiteX25" fmla="*/ 4441112 w 4801009"/>
                <a:gd name="connsiteY25" fmla="*/ 1668975 h 2236779"/>
                <a:gd name="connsiteX26" fmla="*/ 4626633 w 4801009"/>
                <a:gd name="connsiteY26" fmla="*/ 1862148 h 2236779"/>
                <a:gd name="connsiteX27" fmla="*/ 4767476 w 4801009"/>
                <a:gd name="connsiteY27" fmla="*/ 2004000 h 2236779"/>
                <a:gd name="connsiteX28" fmla="*/ 4801009 w 4801009"/>
                <a:gd name="connsiteY28" fmla="*/ 2236779 h 2236779"/>
                <a:gd name="connsiteX0" fmla="*/ 311967 w 4833571"/>
                <a:gd name="connsiteY0" fmla="*/ 74831 h 2237960"/>
                <a:gd name="connsiteX1" fmla="*/ 35829 w 4833571"/>
                <a:gd name="connsiteY1" fmla="*/ 1912 h 2237960"/>
                <a:gd name="connsiteX2" fmla="*/ 556761 w 4833571"/>
                <a:gd name="connsiteY2" fmla="*/ 141245 h 2237960"/>
                <a:gd name="connsiteX3" fmla="*/ 694846 w 4833571"/>
                <a:gd name="connsiteY3" fmla="*/ 274314 h 2237960"/>
                <a:gd name="connsiteX4" fmla="*/ 892572 w 4833571"/>
                <a:gd name="connsiteY4" fmla="*/ 229675 h 2237960"/>
                <a:gd name="connsiteX5" fmla="*/ 1158296 w 4833571"/>
                <a:gd name="connsiteY5" fmla="*/ 547097 h 2237960"/>
                <a:gd name="connsiteX6" fmla="*/ 1364944 w 4833571"/>
                <a:gd name="connsiteY6" fmla="*/ 674942 h 2237960"/>
                <a:gd name="connsiteX7" fmla="*/ 1722478 w 4833571"/>
                <a:gd name="connsiteY7" fmla="*/ 667472 h 2237960"/>
                <a:gd name="connsiteX8" fmla="*/ 2200510 w 4833571"/>
                <a:gd name="connsiteY8" fmla="*/ 559392 h 2237960"/>
                <a:gd name="connsiteX9" fmla="*/ 2327841 w 4833571"/>
                <a:gd name="connsiteY9" fmla="*/ 420111 h 2237960"/>
                <a:gd name="connsiteX10" fmla="*/ 2499996 w 4833571"/>
                <a:gd name="connsiteY10" fmla="*/ 263179 h 2237960"/>
                <a:gd name="connsiteX11" fmla="*/ 2729867 w 4833571"/>
                <a:gd name="connsiteY11" fmla="*/ 135314 h 2237960"/>
                <a:gd name="connsiteX12" fmla="*/ 2965797 w 4833571"/>
                <a:gd name="connsiteY12" fmla="*/ 158879 h 2237960"/>
                <a:gd name="connsiteX13" fmla="*/ 3108715 w 4833571"/>
                <a:gd name="connsiteY13" fmla="*/ 252847 h 2237960"/>
                <a:gd name="connsiteX14" fmla="*/ 3209725 w 4833571"/>
                <a:gd name="connsiteY14" fmla="*/ 304193 h 2237960"/>
                <a:gd name="connsiteX15" fmla="*/ 3365679 w 4833571"/>
                <a:gd name="connsiteY15" fmla="*/ 414161 h 2237960"/>
                <a:gd name="connsiteX16" fmla="*/ 3429661 w 4833571"/>
                <a:gd name="connsiteY16" fmla="*/ 473072 h 2237960"/>
                <a:gd name="connsiteX17" fmla="*/ 3525632 w 4833571"/>
                <a:gd name="connsiteY17" fmla="*/ 512346 h 2237960"/>
                <a:gd name="connsiteX18" fmla="*/ 3690300 w 4833571"/>
                <a:gd name="connsiteY18" fmla="*/ 650405 h 2237960"/>
                <a:gd name="connsiteX19" fmla="*/ 3757884 w 4833571"/>
                <a:gd name="connsiteY19" fmla="*/ 775638 h 2237960"/>
                <a:gd name="connsiteX20" fmla="*/ 3758600 w 4833571"/>
                <a:gd name="connsiteY20" fmla="*/ 903054 h 2237960"/>
                <a:gd name="connsiteX21" fmla="*/ 3909516 w 4833571"/>
                <a:gd name="connsiteY21" fmla="*/ 1038618 h 2237960"/>
                <a:gd name="connsiteX22" fmla="*/ 4048874 w 4833571"/>
                <a:gd name="connsiteY22" fmla="*/ 1288653 h 2237960"/>
                <a:gd name="connsiteX23" fmla="*/ 4179657 w 4833571"/>
                <a:gd name="connsiteY23" fmla="*/ 1605087 h 2237960"/>
                <a:gd name="connsiteX24" fmla="*/ 4377509 w 4833571"/>
                <a:gd name="connsiteY24" fmla="*/ 1565078 h 2237960"/>
                <a:gd name="connsiteX25" fmla="*/ 4473674 w 4833571"/>
                <a:gd name="connsiteY25" fmla="*/ 1670156 h 2237960"/>
                <a:gd name="connsiteX26" fmla="*/ 4659195 w 4833571"/>
                <a:gd name="connsiteY26" fmla="*/ 1863329 h 2237960"/>
                <a:gd name="connsiteX27" fmla="*/ 4800038 w 4833571"/>
                <a:gd name="connsiteY27" fmla="*/ 2005181 h 2237960"/>
                <a:gd name="connsiteX28" fmla="*/ 4833571 w 4833571"/>
                <a:gd name="connsiteY28" fmla="*/ 2237960 h 2237960"/>
                <a:gd name="connsiteX0" fmla="*/ 291133 w 4812737"/>
                <a:gd name="connsiteY0" fmla="*/ 76405 h 2239534"/>
                <a:gd name="connsiteX1" fmla="*/ 14995 w 4812737"/>
                <a:gd name="connsiteY1" fmla="*/ 3486 h 2239534"/>
                <a:gd name="connsiteX2" fmla="*/ 535927 w 4812737"/>
                <a:gd name="connsiteY2" fmla="*/ 142819 h 2239534"/>
                <a:gd name="connsiteX3" fmla="*/ 674012 w 4812737"/>
                <a:gd name="connsiteY3" fmla="*/ 275888 h 2239534"/>
                <a:gd name="connsiteX4" fmla="*/ 871738 w 4812737"/>
                <a:gd name="connsiteY4" fmla="*/ 231249 h 2239534"/>
                <a:gd name="connsiteX5" fmla="*/ 1137462 w 4812737"/>
                <a:gd name="connsiteY5" fmla="*/ 548671 h 2239534"/>
                <a:gd name="connsiteX6" fmla="*/ 1344110 w 4812737"/>
                <a:gd name="connsiteY6" fmla="*/ 676516 h 2239534"/>
                <a:gd name="connsiteX7" fmla="*/ 1701644 w 4812737"/>
                <a:gd name="connsiteY7" fmla="*/ 669046 h 2239534"/>
                <a:gd name="connsiteX8" fmla="*/ 2179676 w 4812737"/>
                <a:gd name="connsiteY8" fmla="*/ 560966 h 2239534"/>
                <a:gd name="connsiteX9" fmla="*/ 2307007 w 4812737"/>
                <a:gd name="connsiteY9" fmla="*/ 421685 h 2239534"/>
                <a:gd name="connsiteX10" fmla="*/ 2479162 w 4812737"/>
                <a:gd name="connsiteY10" fmla="*/ 264753 h 2239534"/>
                <a:gd name="connsiteX11" fmla="*/ 2709033 w 4812737"/>
                <a:gd name="connsiteY11" fmla="*/ 136888 h 2239534"/>
                <a:gd name="connsiteX12" fmla="*/ 2944963 w 4812737"/>
                <a:gd name="connsiteY12" fmla="*/ 160453 h 2239534"/>
                <a:gd name="connsiteX13" fmla="*/ 3087881 w 4812737"/>
                <a:gd name="connsiteY13" fmla="*/ 254421 h 2239534"/>
                <a:gd name="connsiteX14" fmla="*/ 3188891 w 4812737"/>
                <a:gd name="connsiteY14" fmla="*/ 305767 h 2239534"/>
                <a:gd name="connsiteX15" fmla="*/ 3344845 w 4812737"/>
                <a:gd name="connsiteY15" fmla="*/ 415735 h 2239534"/>
                <a:gd name="connsiteX16" fmla="*/ 3408827 w 4812737"/>
                <a:gd name="connsiteY16" fmla="*/ 474646 h 2239534"/>
                <a:gd name="connsiteX17" fmla="*/ 3504798 w 4812737"/>
                <a:gd name="connsiteY17" fmla="*/ 513920 h 2239534"/>
                <a:gd name="connsiteX18" fmla="*/ 3669466 w 4812737"/>
                <a:gd name="connsiteY18" fmla="*/ 651979 h 2239534"/>
                <a:gd name="connsiteX19" fmla="*/ 3737050 w 4812737"/>
                <a:gd name="connsiteY19" fmla="*/ 777212 h 2239534"/>
                <a:gd name="connsiteX20" fmla="*/ 3737766 w 4812737"/>
                <a:gd name="connsiteY20" fmla="*/ 904628 h 2239534"/>
                <a:gd name="connsiteX21" fmla="*/ 3888682 w 4812737"/>
                <a:gd name="connsiteY21" fmla="*/ 1040192 h 2239534"/>
                <a:gd name="connsiteX22" fmla="*/ 4028040 w 4812737"/>
                <a:gd name="connsiteY22" fmla="*/ 1290227 h 2239534"/>
                <a:gd name="connsiteX23" fmla="*/ 4158823 w 4812737"/>
                <a:gd name="connsiteY23" fmla="*/ 1606661 h 2239534"/>
                <a:gd name="connsiteX24" fmla="*/ 4356675 w 4812737"/>
                <a:gd name="connsiteY24" fmla="*/ 1566652 h 2239534"/>
                <a:gd name="connsiteX25" fmla="*/ 4452840 w 4812737"/>
                <a:gd name="connsiteY25" fmla="*/ 1671730 h 2239534"/>
                <a:gd name="connsiteX26" fmla="*/ 4638361 w 4812737"/>
                <a:gd name="connsiteY26" fmla="*/ 1864903 h 2239534"/>
                <a:gd name="connsiteX27" fmla="*/ 4779204 w 4812737"/>
                <a:gd name="connsiteY27" fmla="*/ 2006755 h 2239534"/>
                <a:gd name="connsiteX28" fmla="*/ 4812737 w 4812737"/>
                <a:gd name="connsiteY28" fmla="*/ 2239534 h 2239534"/>
                <a:gd name="connsiteX0" fmla="*/ 317830 w 4839434"/>
                <a:gd name="connsiteY0" fmla="*/ 90297 h 2253426"/>
                <a:gd name="connsiteX1" fmla="*/ 41692 w 4839434"/>
                <a:gd name="connsiteY1" fmla="*/ 17378 h 2253426"/>
                <a:gd name="connsiteX2" fmla="*/ 56377 w 4839434"/>
                <a:gd name="connsiteY2" fmla="*/ 11923 h 2253426"/>
                <a:gd name="connsiteX3" fmla="*/ 562624 w 4839434"/>
                <a:gd name="connsiteY3" fmla="*/ 156711 h 2253426"/>
                <a:gd name="connsiteX4" fmla="*/ 700709 w 4839434"/>
                <a:gd name="connsiteY4" fmla="*/ 289780 h 2253426"/>
                <a:gd name="connsiteX5" fmla="*/ 898435 w 4839434"/>
                <a:gd name="connsiteY5" fmla="*/ 245141 h 2253426"/>
                <a:gd name="connsiteX6" fmla="*/ 1164159 w 4839434"/>
                <a:gd name="connsiteY6" fmla="*/ 562563 h 2253426"/>
                <a:gd name="connsiteX7" fmla="*/ 1370807 w 4839434"/>
                <a:gd name="connsiteY7" fmla="*/ 690408 h 2253426"/>
                <a:gd name="connsiteX8" fmla="*/ 1728341 w 4839434"/>
                <a:gd name="connsiteY8" fmla="*/ 682938 h 2253426"/>
                <a:gd name="connsiteX9" fmla="*/ 2206373 w 4839434"/>
                <a:gd name="connsiteY9" fmla="*/ 574858 h 2253426"/>
                <a:gd name="connsiteX10" fmla="*/ 2333704 w 4839434"/>
                <a:gd name="connsiteY10" fmla="*/ 435577 h 2253426"/>
                <a:gd name="connsiteX11" fmla="*/ 2505859 w 4839434"/>
                <a:gd name="connsiteY11" fmla="*/ 278645 h 2253426"/>
                <a:gd name="connsiteX12" fmla="*/ 2735730 w 4839434"/>
                <a:gd name="connsiteY12" fmla="*/ 150780 h 2253426"/>
                <a:gd name="connsiteX13" fmla="*/ 2971660 w 4839434"/>
                <a:gd name="connsiteY13" fmla="*/ 174345 h 2253426"/>
                <a:gd name="connsiteX14" fmla="*/ 3114578 w 4839434"/>
                <a:gd name="connsiteY14" fmla="*/ 268313 h 2253426"/>
                <a:gd name="connsiteX15" fmla="*/ 3215588 w 4839434"/>
                <a:gd name="connsiteY15" fmla="*/ 319659 h 2253426"/>
                <a:gd name="connsiteX16" fmla="*/ 3371542 w 4839434"/>
                <a:gd name="connsiteY16" fmla="*/ 429627 h 2253426"/>
                <a:gd name="connsiteX17" fmla="*/ 3435524 w 4839434"/>
                <a:gd name="connsiteY17" fmla="*/ 488538 h 2253426"/>
                <a:gd name="connsiteX18" fmla="*/ 3531495 w 4839434"/>
                <a:gd name="connsiteY18" fmla="*/ 527812 h 2253426"/>
                <a:gd name="connsiteX19" fmla="*/ 3696163 w 4839434"/>
                <a:gd name="connsiteY19" fmla="*/ 665871 h 2253426"/>
                <a:gd name="connsiteX20" fmla="*/ 3763747 w 4839434"/>
                <a:gd name="connsiteY20" fmla="*/ 791104 h 2253426"/>
                <a:gd name="connsiteX21" fmla="*/ 3764463 w 4839434"/>
                <a:gd name="connsiteY21" fmla="*/ 918520 h 2253426"/>
                <a:gd name="connsiteX22" fmla="*/ 3915379 w 4839434"/>
                <a:gd name="connsiteY22" fmla="*/ 1054084 h 2253426"/>
                <a:gd name="connsiteX23" fmla="*/ 4054737 w 4839434"/>
                <a:gd name="connsiteY23" fmla="*/ 1304119 h 2253426"/>
                <a:gd name="connsiteX24" fmla="*/ 4185520 w 4839434"/>
                <a:gd name="connsiteY24" fmla="*/ 1620553 h 2253426"/>
                <a:gd name="connsiteX25" fmla="*/ 4383372 w 4839434"/>
                <a:gd name="connsiteY25" fmla="*/ 1580544 h 2253426"/>
                <a:gd name="connsiteX26" fmla="*/ 4479537 w 4839434"/>
                <a:gd name="connsiteY26" fmla="*/ 1685622 h 2253426"/>
                <a:gd name="connsiteX27" fmla="*/ 4665058 w 4839434"/>
                <a:gd name="connsiteY27" fmla="*/ 1878795 h 2253426"/>
                <a:gd name="connsiteX28" fmla="*/ 4805901 w 4839434"/>
                <a:gd name="connsiteY28" fmla="*/ 2020647 h 2253426"/>
                <a:gd name="connsiteX29" fmla="*/ 4839434 w 4839434"/>
                <a:gd name="connsiteY29" fmla="*/ 2253426 h 2253426"/>
                <a:gd name="connsiteX0" fmla="*/ 522121 w 5043725"/>
                <a:gd name="connsiteY0" fmla="*/ 357129 h 2520258"/>
                <a:gd name="connsiteX1" fmla="*/ 245983 w 5043725"/>
                <a:gd name="connsiteY1" fmla="*/ 284210 h 2520258"/>
                <a:gd name="connsiteX2" fmla="*/ 19279 w 5043725"/>
                <a:gd name="connsiteY2" fmla="*/ 1538 h 2520258"/>
                <a:gd name="connsiteX3" fmla="*/ 766915 w 5043725"/>
                <a:gd name="connsiteY3" fmla="*/ 423543 h 2520258"/>
                <a:gd name="connsiteX4" fmla="*/ 905000 w 5043725"/>
                <a:gd name="connsiteY4" fmla="*/ 556612 h 2520258"/>
                <a:gd name="connsiteX5" fmla="*/ 1102726 w 5043725"/>
                <a:gd name="connsiteY5" fmla="*/ 511973 h 2520258"/>
                <a:gd name="connsiteX6" fmla="*/ 1368450 w 5043725"/>
                <a:gd name="connsiteY6" fmla="*/ 829395 h 2520258"/>
                <a:gd name="connsiteX7" fmla="*/ 1575098 w 5043725"/>
                <a:gd name="connsiteY7" fmla="*/ 957240 h 2520258"/>
                <a:gd name="connsiteX8" fmla="*/ 1932632 w 5043725"/>
                <a:gd name="connsiteY8" fmla="*/ 949770 h 2520258"/>
                <a:gd name="connsiteX9" fmla="*/ 2410664 w 5043725"/>
                <a:gd name="connsiteY9" fmla="*/ 841690 h 2520258"/>
                <a:gd name="connsiteX10" fmla="*/ 2537995 w 5043725"/>
                <a:gd name="connsiteY10" fmla="*/ 702409 h 2520258"/>
                <a:gd name="connsiteX11" fmla="*/ 2710150 w 5043725"/>
                <a:gd name="connsiteY11" fmla="*/ 545477 h 2520258"/>
                <a:gd name="connsiteX12" fmla="*/ 2940021 w 5043725"/>
                <a:gd name="connsiteY12" fmla="*/ 417612 h 2520258"/>
                <a:gd name="connsiteX13" fmla="*/ 3175951 w 5043725"/>
                <a:gd name="connsiteY13" fmla="*/ 441177 h 2520258"/>
                <a:gd name="connsiteX14" fmla="*/ 3318869 w 5043725"/>
                <a:gd name="connsiteY14" fmla="*/ 535145 h 2520258"/>
                <a:gd name="connsiteX15" fmla="*/ 3419879 w 5043725"/>
                <a:gd name="connsiteY15" fmla="*/ 586491 h 2520258"/>
                <a:gd name="connsiteX16" fmla="*/ 3575833 w 5043725"/>
                <a:gd name="connsiteY16" fmla="*/ 696459 h 2520258"/>
                <a:gd name="connsiteX17" fmla="*/ 3639815 w 5043725"/>
                <a:gd name="connsiteY17" fmla="*/ 755370 h 2520258"/>
                <a:gd name="connsiteX18" fmla="*/ 3735786 w 5043725"/>
                <a:gd name="connsiteY18" fmla="*/ 794644 h 2520258"/>
                <a:gd name="connsiteX19" fmla="*/ 3900454 w 5043725"/>
                <a:gd name="connsiteY19" fmla="*/ 932703 h 2520258"/>
                <a:gd name="connsiteX20" fmla="*/ 3968038 w 5043725"/>
                <a:gd name="connsiteY20" fmla="*/ 1057936 h 2520258"/>
                <a:gd name="connsiteX21" fmla="*/ 3968754 w 5043725"/>
                <a:gd name="connsiteY21" fmla="*/ 1185352 h 2520258"/>
                <a:gd name="connsiteX22" fmla="*/ 4119670 w 5043725"/>
                <a:gd name="connsiteY22" fmla="*/ 1320916 h 2520258"/>
                <a:gd name="connsiteX23" fmla="*/ 4259028 w 5043725"/>
                <a:gd name="connsiteY23" fmla="*/ 1570951 h 2520258"/>
                <a:gd name="connsiteX24" fmla="*/ 4389811 w 5043725"/>
                <a:gd name="connsiteY24" fmla="*/ 1887385 h 2520258"/>
                <a:gd name="connsiteX25" fmla="*/ 4587663 w 5043725"/>
                <a:gd name="connsiteY25" fmla="*/ 1847376 h 2520258"/>
                <a:gd name="connsiteX26" fmla="*/ 4683828 w 5043725"/>
                <a:gd name="connsiteY26" fmla="*/ 1952454 h 2520258"/>
                <a:gd name="connsiteX27" fmla="*/ 4869349 w 5043725"/>
                <a:gd name="connsiteY27" fmla="*/ 2145627 h 2520258"/>
                <a:gd name="connsiteX28" fmla="*/ 5010192 w 5043725"/>
                <a:gd name="connsiteY28" fmla="*/ 2287479 h 2520258"/>
                <a:gd name="connsiteX29" fmla="*/ 5043725 w 5043725"/>
                <a:gd name="connsiteY29" fmla="*/ 2520258 h 2520258"/>
                <a:gd name="connsiteX0" fmla="*/ 0 w 5345164"/>
                <a:gd name="connsiteY0" fmla="*/ 87392 h 2520037"/>
                <a:gd name="connsiteX1" fmla="*/ 547422 w 5345164"/>
                <a:gd name="connsiteY1" fmla="*/ 283989 h 2520037"/>
                <a:gd name="connsiteX2" fmla="*/ 320718 w 5345164"/>
                <a:gd name="connsiteY2" fmla="*/ 1317 h 2520037"/>
                <a:gd name="connsiteX3" fmla="*/ 1068354 w 5345164"/>
                <a:gd name="connsiteY3" fmla="*/ 423322 h 2520037"/>
                <a:gd name="connsiteX4" fmla="*/ 1206439 w 5345164"/>
                <a:gd name="connsiteY4" fmla="*/ 556391 h 2520037"/>
                <a:gd name="connsiteX5" fmla="*/ 1404165 w 5345164"/>
                <a:gd name="connsiteY5" fmla="*/ 511752 h 2520037"/>
                <a:gd name="connsiteX6" fmla="*/ 1669889 w 5345164"/>
                <a:gd name="connsiteY6" fmla="*/ 829174 h 2520037"/>
                <a:gd name="connsiteX7" fmla="*/ 1876537 w 5345164"/>
                <a:gd name="connsiteY7" fmla="*/ 957019 h 2520037"/>
                <a:gd name="connsiteX8" fmla="*/ 2234071 w 5345164"/>
                <a:gd name="connsiteY8" fmla="*/ 949549 h 2520037"/>
                <a:gd name="connsiteX9" fmla="*/ 2712103 w 5345164"/>
                <a:gd name="connsiteY9" fmla="*/ 841469 h 2520037"/>
                <a:gd name="connsiteX10" fmla="*/ 2839434 w 5345164"/>
                <a:gd name="connsiteY10" fmla="*/ 702188 h 2520037"/>
                <a:gd name="connsiteX11" fmla="*/ 3011589 w 5345164"/>
                <a:gd name="connsiteY11" fmla="*/ 545256 h 2520037"/>
                <a:gd name="connsiteX12" fmla="*/ 3241460 w 5345164"/>
                <a:gd name="connsiteY12" fmla="*/ 417391 h 2520037"/>
                <a:gd name="connsiteX13" fmla="*/ 3477390 w 5345164"/>
                <a:gd name="connsiteY13" fmla="*/ 440956 h 2520037"/>
                <a:gd name="connsiteX14" fmla="*/ 3620308 w 5345164"/>
                <a:gd name="connsiteY14" fmla="*/ 534924 h 2520037"/>
                <a:gd name="connsiteX15" fmla="*/ 3721318 w 5345164"/>
                <a:gd name="connsiteY15" fmla="*/ 586270 h 2520037"/>
                <a:gd name="connsiteX16" fmla="*/ 3877272 w 5345164"/>
                <a:gd name="connsiteY16" fmla="*/ 696238 h 2520037"/>
                <a:gd name="connsiteX17" fmla="*/ 3941254 w 5345164"/>
                <a:gd name="connsiteY17" fmla="*/ 755149 h 2520037"/>
                <a:gd name="connsiteX18" fmla="*/ 4037225 w 5345164"/>
                <a:gd name="connsiteY18" fmla="*/ 794423 h 2520037"/>
                <a:gd name="connsiteX19" fmla="*/ 4201893 w 5345164"/>
                <a:gd name="connsiteY19" fmla="*/ 932482 h 2520037"/>
                <a:gd name="connsiteX20" fmla="*/ 4269477 w 5345164"/>
                <a:gd name="connsiteY20" fmla="*/ 1057715 h 2520037"/>
                <a:gd name="connsiteX21" fmla="*/ 4270193 w 5345164"/>
                <a:gd name="connsiteY21" fmla="*/ 1185131 h 2520037"/>
                <a:gd name="connsiteX22" fmla="*/ 4421109 w 5345164"/>
                <a:gd name="connsiteY22" fmla="*/ 1320695 h 2520037"/>
                <a:gd name="connsiteX23" fmla="*/ 4560467 w 5345164"/>
                <a:gd name="connsiteY23" fmla="*/ 1570730 h 2520037"/>
                <a:gd name="connsiteX24" fmla="*/ 4691250 w 5345164"/>
                <a:gd name="connsiteY24" fmla="*/ 1887164 h 2520037"/>
                <a:gd name="connsiteX25" fmla="*/ 4889102 w 5345164"/>
                <a:gd name="connsiteY25" fmla="*/ 1847155 h 2520037"/>
                <a:gd name="connsiteX26" fmla="*/ 4985267 w 5345164"/>
                <a:gd name="connsiteY26" fmla="*/ 1952233 h 2520037"/>
                <a:gd name="connsiteX27" fmla="*/ 5170788 w 5345164"/>
                <a:gd name="connsiteY27" fmla="*/ 2145406 h 2520037"/>
                <a:gd name="connsiteX28" fmla="*/ 5311631 w 5345164"/>
                <a:gd name="connsiteY28" fmla="*/ 2287258 h 2520037"/>
                <a:gd name="connsiteX29" fmla="*/ 5345164 w 5345164"/>
                <a:gd name="connsiteY29" fmla="*/ 2520037 h 2520037"/>
                <a:gd name="connsiteX0" fmla="*/ 0 w 5345164"/>
                <a:gd name="connsiteY0" fmla="*/ 90458 h 2523103"/>
                <a:gd name="connsiteX1" fmla="*/ 206639 w 5345164"/>
                <a:gd name="connsiteY1" fmla="*/ 71441 h 2523103"/>
                <a:gd name="connsiteX2" fmla="*/ 320718 w 5345164"/>
                <a:gd name="connsiteY2" fmla="*/ 4383 h 2523103"/>
                <a:gd name="connsiteX3" fmla="*/ 1068354 w 5345164"/>
                <a:gd name="connsiteY3" fmla="*/ 426388 h 2523103"/>
                <a:gd name="connsiteX4" fmla="*/ 1206439 w 5345164"/>
                <a:gd name="connsiteY4" fmla="*/ 559457 h 2523103"/>
                <a:gd name="connsiteX5" fmla="*/ 1404165 w 5345164"/>
                <a:gd name="connsiteY5" fmla="*/ 514818 h 2523103"/>
                <a:gd name="connsiteX6" fmla="*/ 1669889 w 5345164"/>
                <a:gd name="connsiteY6" fmla="*/ 832240 h 2523103"/>
                <a:gd name="connsiteX7" fmla="*/ 1876537 w 5345164"/>
                <a:gd name="connsiteY7" fmla="*/ 960085 h 2523103"/>
                <a:gd name="connsiteX8" fmla="*/ 2234071 w 5345164"/>
                <a:gd name="connsiteY8" fmla="*/ 952615 h 2523103"/>
                <a:gd name="connsiteX9" fmla="*/ 2712103 w 5345164"/>
                <a:gd name="connsiteY9" fmla="*/ 844535 h 2523103"/>
                <a:gd name="connsiteX10" fmla="*/ 2839434 w 5345164"/>
                <a:gd name="connsiteY10" fmla="*/ 705254 h 2523103"/>
                <a:gd name="connsiteX11" fmla="*/ 3011589 w 5345164"/>
                <a:gd name="connsiteY11" fmla="*/ 548322 h 2523103"/>
                <a:gd name="connsiteX12" fmla="*/ 3241460 w 5345164"/>
                <a:gd name="connsiteY12" fmla="*/ 420457 h 2523103"/>
                <a:gd name="connsiteX13" fmla="*/ 3477390 w 5345164"/>
                <a:gd name="connsiteY13" fmla="*/ 444022 h 2523103"/>
                <a:gd name="connsiteX14" fmla="*/ 3620308 w 5345164"/>
                <a:gd name="connsiteY14" fmla="*/ 537990 h 2523103"/>
                <a:gd name="connsiteX15" fmla="*/ 3721318 w 5345164"/>
                <a:gd name="connsiteY15" fmla="*/ 589336 h 2523103"/>
                <a:gd name="connsiteX16" fmla="*/ 3877272 w 5345164"/>
                <a:gd name="connsiteY16" fmla="*/ 699304 h 2523103"/>
                <a:gd name="connsiteX17" fmla="*/ 3941254 w 5345164"/>
                <a:gd name="connsiteY17" fmla="*/ 758215 h 2523103"/>
                <a:gd name="connsiteX18" fmla="*/ 4037225 w 5345164"/>
                <a:gd name="connsiteY18" fmla="*/ 797489 h 2523103"/>
                <a:gd name="connsiteX19" fmla="*/ 4201893 w 5345164"/>
                <a:gd name="connsiteY19" fmla="*/ 935548 h 2523103"/>
                <a:gd name="connsiteX20" fmla="*/ 4269477 w 5345164"/>
                <a:gd name="connsiteY20" fmla="*/ 1060781 h 2523103"/>
                <a:gd name="connsiteX21" fmla="*/ 4270193 w 5345164"/>
                <a:gd name="connsiteY21" fmla="*/ 1188197 h 2523103"/>
                <a:gd name="connsiteX22" fmla="*/ 4421109 w 5345164"/>
                <a:gd name="connsiteY22" fmla="*/ 1323761 h 2523103"/>
                <a:gd name="connsiteX23" fmla="*/ 4560467 w 5345164"/>
                <a:gd name="connsiteY23" fmla="*/ 1573796 h 2523103"/>
                <a:gd name="connsiteX24" fmla="*/ 4691250 w 5345164"/>
                <a:gd name="connsiteY24" fmla="*/ 1890230 h 2523103"/>
                <a:gd name="connsiteX25" fmla="*/ 4889102 w 5345164"/>
                <a:gd name="connsiteY25" fmla="*/ 1850221 h 2523103"/>
                <a:gd name="connsiteX26" fmla="*/ 4985267 w 5345164"/>
                <a:gd name="connsiteY26" fmla="*/ 1955299 h 2523103"/>
                <a:gd name="connsiteX27" fmla="*/ 5170788 w 5345164"/>
                <a:gd name="connsiteY27" fmla="*/ 2148472 h 2523103"/>
                <a:gd name="connsiteX28" fmla="*/ 5311631 w 5345164"/>
                <a:gd name="connsiteY28" fmla="*/ 2290324 h 2523103"/>
                <a:gd name="connsiteX29" fmla="*/ 5345164 w 5345164"/>
                <a:gd name="connsiteY29" fmla="*/ 2523103 h 2523103"/>
                <a:gd name="connsiteX0" fmla="*/ 0 w 5345164"/>
                <a:gd name="connsiteY0" fmla="*/ 27605 h 2460250"/>
                <a:gd name="connsiteX1" fmla="*/ 206639 w 5345164"/>
                <a:gd name="connsiteY1" fmla="*/ 8588 h 2460250"/>
                <a:gd name="connsiteX2" fmla="*/ 569207 w 5345164"/>
                <a:gd name="connsiteY2" fmla="*/ 241848 h 2460250"/>
                <a:gd name="connsiteX3" fmla="*/ 1068354 w 5345164"/>
                <a:gd name="connsiteY3" fmla="*/ 363535 h 2460250"/>
                <a:gd name="connsiteX4" fmla="*/ 1206439 w 5345164"/>
                <a:gd name="connsiteY4" fmla="*/ 496604 h 2460250"/>
                <a:gd name="connsiteX5" fmla="*/ 1404165 w 5345164"/>
                <a:gd name="connsiteY5" fmla="*/ 451965 h 2460250"/>
                <a:gd name="connsiteX6" fmla="*/ 1669889 w 5345164"/>
                <a:gd name="connsiteY6" fmla="*/ 769387 h 2460250"/>
                <a:gd name="connsiteX7" fmla="*/ 1876537 w 5345164"/>
                <a:gd name="connsiteY7" fmla="*/ 897232 h 2460250"/>
                <a:gd name="connsiteX8" fmla="*/ 2234071 w 5345164"/>
                <a:gd name="connsiteY8" fmla="*/ 889762 h 2460250"/>
                <a:gd name="connsiteX9" fmla="*/ 2712103 w 5345164"/>
                <a:gd name="connsiteY9" fmla="*/ 781682 h 2460250"/>
                <a:gd name="connsiteX10" fmla="*/ 2839434 w 5345164"/>
                <a:gd name="connsiteY10" fmla="*/ 642401 h 2460250"/>
                <a:gd name="connsiteX11" fmla="*/ 3011589 w 5345164"/>
                <a:gd name="connsiteY11" fmla="*/ 485469 h 2460250"/>
                <a:gd name="connsiteX12" fmla="*/ 3241460 w 5345164"/>
                <a:gd name="connsiteY12" fmla="*/ 357604 h 2460250"/>
                <a:gd name="connsiteX13" fmla="*/ 3477390 w 5345164"/>
                <a:gd name="connsiteY13" fmla="*/ 381169 h 2460250"/>
                <a:gd name="connsiteX14" fmla="*/ 3620308 w 5345164"/>
                <a:gd name="connsiteY14" fmla="*/ 475137 h 2460250"/>
                <a:gd name="connsiteX15" fmla="*/ 3721318 w 5345164"/>
                <a:gd name="connsiteY15" fmla="*/ 526483 h 2460250"/>
                <a:gd name="connsiteX16" fmla="*/ 3877272 w 5345164"/>
                <a:gd name="connsiteY16" fmla="*/ 636451 h 2460250"/>
                <a:gd name="connsiteX17" fmla="*/ 3941254 w 5345164"/>
                <a:gd name="connsiteY17" fmla="*/ 695362 h 2460250"/>
                <a:gd name="connsiteX18" fmla="*/ 4037225 w 5345164"/>
                <a:gd name="connsiteY18" fmla="*/ 734636 h 2460250"/>
                <a:gd name="connsiteX19" fmla="*/ 4201893 w 5345164"/>
                <a:gd name="connsiteY19" fmla="*/ 872695 h 2460250"/>
                <a:gd name="connsiteX20" fmla="*/ 4269477 w 5345164"/>
                <a:gd name="connsiteY20" fmla="*/ 997928 h 2460250"/>
                <a:gd name="connsiteX21" fmla="*/ 4270193 w 5345164"/>
                <a:gd name="connsiteY21" fmla="*/ 1125344 h 2460250"/>
                <a:gd name="connsiteX22" fmla="*/ 4421109 w 5345164"/>
                <a:gd name="connsiteY22" fmla="*/ 1260908 h 2460250"/>
                <a:gd name="connsiteX23" fmla="*/ 4560467 w 5345164"/>
                <a:gd name="connsiteY23" fmla="*/ 1510943 h 2460250"/>
                <a:gd name="connsiteX24" fmla="*/ 4691250 w 5345164"/>
                <a:gd name="connsiteY24" fmla="*/ 1827377 h 2460250"/>
                <a:gd name="connsiteX25" fmla="*/ 4889102 w 5345164"/>
                <a:gd name="connsiteY25" fmla="*/ 1787368 h 2460250"/>
                <a:gd name="connsiteX26" fmla="*/ 4985267 w 5345164"/>
                <a:gd name="connsiteY26" fmla="*/ 1892446 h 2460250"/>
                <a:gd name="connsiteX27" fmla="*/ 5170788 w 5345164"/>
                <a:gd name="connsiteY27" fmla="*/ 2085619 h 2460250"/>
                <a:gd name="connsiteX28" fmla="*/ 5311631 w 5345164"/>
                <a:gd name="connsiteY28" fmla="*/ 2227471 h 2460250"/>
                <a:gd name="connsiteX29" fmla="*/ 5345164 w 5345164"/>
                <a:gd name="connsiteY29" fmla="*/ 2460250 h 2460250"/>
                <a:gd name="connsiteX0" fmla="*/ 0 w 5345164"/>
                <a:gd name="connsiteY0" fmla="*/ 27605 h 2460250"/>
                <a:gd name="connsiteX1" fmla="*/ 206639 w 5345164"/>
                <a:gd name="connsiteY1" fmla="*/ 8588 h 2460250"/>
                <a:gd name="connsiteX2" fmla="*/ 569207 w 5345164"/>
                <a:gd name="connsiteY2" fmla="*/ 241848 h 2460250"/>
                <a:gd name="connsiteX3" fmla="*/ 1068354 w 5345164"/>
                <a:gd name="connsiteY3" fmla="*/ 363535 h 2460250"/>
                <a:gd name="connsiteX4" fmla="*/ 1206439 w 5345164"/>
                <a:gd name="connsiteY4" fmla="*/ 496604 h 2460250"/>
                <a:gd name="connsiteX5" fmla="*/ 1404165 w 5345164"/>
                <a:gd name="connsiteY5" fmla="*/ 451965 h 2460250"/>
                <a:gd name="connsiteX6" fmla="*/ 1669889 w 5345164"/>
                <a:gd name="connsiteY6" fmla="*/ 769387 h 2460250"/>
                <a:gd name="connsiteX7" fmla="*/ 1876537 w 5345164"/>
                <a:gd name="connsiteY7" fmla="*/ 897232 h 2460250"/>
                <a:gd name="connsiteX8" fmla="*/ 2234071 w 5345164"/>
                <a:gd name="connsiteY8" fmla="*/ 889762 h 2460250"/>
                <a:gd name="connsiteX9" fmla="*/ 2712103 w 5345164"/>
                <a:gd name="connsiteY9" fmla="*/ 781682 h 2460250"/>
                <a:gd name="connsiteX10" fmla="*/ 2839434 w 5345164"/>
                <a:gd name="connsiteY10" fmla="*/ 642401 h 2460250"/>
                <a:gd name="connsiteX11" fmla="*/ 3011589 w 5345164"/>
                <a:gd name="connsiteY11" fmla="*/ 485469 h 2460250"/>
                <a:gd name="connsiteX12" fmla="*/ 3241460 w 5345164"/>
                <a:gd name="connsiteY12" fmla="*/ 357604 h 2460250"/>
                <a:gd name="connsiteX13" fmla="*/ 3477390 w 5345164"/>
                <a:gd name="connsiteY13" fmla="*/ 381169 h 2460250"/>
                <a:gd name="connsiteX14" fmla="*/ 3620308 w 5345164"/>
                <a:gd name="connsiteY14" fmla="*/ 475137 h 2460250"/>
                <a:gd name="connsiteX15" fmla="*/ 3721318 w 5345164"/>
                <a:gd name="connsiteY15" fmla="*/ 526483 h 2460250"/>
                <a:gd name="connsiteX16" fmla="*/ 3877272 w 5345164"/>
                <a:gd name="connsiteY16" fmla="*/ 636451 h 2460250"/>
                <a:gd name="connsiteX17" fmla="*/ 3941254 w 5345164"/>
                <a:gd name="connsiteY17" fmla="*/ 695362 h 2460250"/>
                <a:gd name="connsiteX18" fmla="*/ 4037225 w 5345164"/>
                <a:gd name="connsiteY18" fmla="*/ 734636 h 2460250"/>
                <a:gd name="connsiteX19" fmla="*/ 4201893 w 5345164"/>
                <a:gd name="connsiteY19" fmla="*/ 872695 h 2460250"/>
                <a:gd name="connsiteX20" fmla="*/ 4269477 w 5345164"/>
                <a:gd name="connsiteY20" fmla="*/ 997928 h 2460250"/>
                <a:gd name="connsiteX21" fmla="*/ 4270193 w 5345164"/>
                <a:gd name="connsiteY21" fmla="*/ 1125344 h 2460250"/>
                <a:gd name="connsiteX22" fmla="*/ 4421109 w 5345164"/>
                <a:gd name="connsiteY22" fmla="*/ 1260908 h 2460250"/>
                <a:gd name="connsiteX23" fmla="*/ 4560467 w 5345164"/>
                <a:gd name="connsiteY23" fmla="*/ 1510943 h 2460250"/>
                <a:gd name="connsiteX24" fmla="*/ 4691250 w 5345164"/>
                <a:gd name="connsiteY24" fmla="*/ 1827377 h 2460250"/>
                <a:gd name="connsiteX25" fmla="*/ 4889102 w 5345164"/>
                <a:gd name="connsiteY25" fmla="*/ 1787368 h 2460250"/>
                <a:gd name="connsiteX26" fmla="*/ 4985267 w 5345164"/>
                <a:gd name="connsiteY26" fmla="*/ 1892446 h 2460250"/>
                <a:gd name="connsiteX27" fmla="*/ 5170788 w 5345164"/>
                <a:gd name="connsiteY27" fmla="*/ 2085619 h 2460250"/>
                <a:gd name="connsiteX28" fmla="*/ 5311631 w 5345164"/>
                <a:gd name="connsiteY28" fmla="*/ 2227471 h 2460250"/>
                <a:gd name="connsiteX29" fmla="*/ 5345164 w 5345164"/>
                <a:gd name="connsiteY29" fmla="*/ 2460250 h 2460250"/>
                <a:gd name="connsiteX0" fmla="*/ 0 w 5345164"/>
                <a:gd name="connsiteY0" fmla="*/ 78680 h 2511325"/>
                <a:gd name="connsiteX1" fmla="*/ 348632 w 5345164"/>
                <a:gd name="connsiteY1" fmla="*/ 5760 h 2511325"/>
                <a:gd name="connsiteX2" fmla="*/ 569207 w 5345164"/>
                <a:gd name="connsiteY2" fmla="*/ 292923 h 2511325"/>
                <a:gd name="connsiteX3" fmla="*/ 1068354 w 5345164"/>
                <a:gd name="connsiteY3" fmla="*/ 414610 h 2511325"/>
                <a:gd name="connsiteX4" fmla="*/ 1206439 w 5345164"/>
                <a:gd name="connsiteY4" fmla="*/ 547679 h 2511325"/>
                <a:gd name="connsiteX5" fmla="*/ 1404165 w 5345164"/>
                <a:gd name="connsiteY5" fmla="*/ 503040 h 2511325"/>
                <a:gd name="connsiteX6" fmla="*/ 1669889 w 5345164"/>
                <a:gd name="connsiteY6" fmla="*/ 820462 h 2511325"/>
                <a:gd name="connsiteX7" fmla="*/ 1876537 w 5345164"/>
                <a:gd name="connsiteY7" fmla="*/ 948307 h 2511325"/>
                <a:gd name="connsiteX8" fmla="*/ 2234071 w 5345164"/>
                <a:gd name="connsiteY8" fmla="*/ 940837 h 2511325"/>
                <a:gd name="connsiteX9" fmla="*/ 2712103 w 5345164"/>
                <a:gd name="connsiteY9" fmla="*/ 832757 h 2511325"/>
                <a:gd name="connsiteX10" fmla="*/ 2839434 w 5345164"/>
                <a:gd name="connsiteY10" fmla="*/ 693476 h 2511325"/>
                <a:gd name="connsiteX11" fmla="*/ 3011589 w 5345164"/>
                <a:gd name="connsiteY11" fmla="*/ 536544 h 2511325"/>
                <a:gd name="connsiteX12" fmla="*/ 3241460 w 5345164"/>
                <a:gd name="connsiteY12" fmla="*/ 408679 h 2511325"/>
                <a:gd name="connsiteX13" fmla="*/ 3477390 w 5345164"/>
                <a:gd name="connsiteY13" fmla="*/ 432244 h 2511325"/>
                <a:gd name="connsiteX14" fmla="*/ 3620308 w 5345164"/>
                <a:gd name="connsiteY14" fmla="*/ 526212 h 2511325"/>
                <a:gd name="connsiteX15" fmla="*/ 3721318 w 5345164"/>
                <a:gd name="connsiteY15" fmla="*/ 577558 h 2511325"/>
                <a:gd name="connsiteX16" fmla="*/ 3877272 w 5345164"/>
                <a:gd name="connsiteY16" fmla="*/ 687526 h 2511325"/>
                <a:gd name="connsiteX17" fmla="*/ 3941254 w 5345164"/>
                <a:gd name="connsiteY17" fmla="*/ 746437 h 2511325"/>
                <a:gd name="connsiteX18" fmla="*/ 4037225 w 5345164"/>
                <a:gd name="connsiteY18" fmla="*/ 785711 h 2511325"/>
                <a:gd name="connsiteX19" fmla="*/ 4201893 w 5345164"/>
                <a:gd name="connsiteY19" fmla="*/ 923770 h 2511325"/>
                <a:gd name="connsiteX20" fmla="*/ 4269477 w 5345164"/>
                <a:gd name="connsiteY20" fmla="*/ 1049003 h 2511325"/>
                <a:gd name="connsiteX21" fmla="*/ 4270193 w 5345164"/>
                <a:gd name="connsiteY21" fmla="*/ 1176419 h 2511325"/>
                <a:gd name="connsiteX22" fmla="*/ 4421109 w 5345164"/>
                <a:gd name="connsiteY22" fmla="*/ 1311983 h 2511325"/>
                <a:gd name="connsiteX23" fmla="*/ 4560467 w 5345164"/>
                <a:gd name="connsiteY23" fmla="*/ 1562018 h 2511325"/>
                <a:gd name="connsiteX24" fmla="*/ 4691250 w 5345164"/>
                <a:gd name="connsiteY24" fmla="*/ 1878452 h 2511325"/>
                <a:gd name="connsiteX25" fmla="*/ 4889102 w 5345164"/>
                <a:gd name="connsiteY25" fmla="*/ 1838443 h 2511325"/>
                <a:gd name="connsiteX26" fmla="*/ 4985267 w 5345164"/>
                <a:gd name="connsiteY26" fmla="*/ 1943521 h 2511325"/>
                <a:gd name="connsiteX27" fmla="*/ 5170788 w 5345164"/>
                <a:gd name="connsiteY27" fmla="*/ 2136694 h 2511325"/>
                <a:gd name="connsiteX28" fmla="*/ 5311631 w 5345164"/>
                <a:gd name="connsiteY28" fmla="*/ 2278546 h 2511325"/>
                <a:gd name="connsiteX29" fmla="*/ 5345164 w 5345164"/>
                <a:gd name="connsiteY29" fmla="*/ 2511325 h 2511325"/>
                <a:gd name="connsiteX0" fmla="*/ 0 w 5345164"/>
                <a:gd name="connsiteY0" fmla="*/ 88207 h 2520852"/>
                <a:gd name="connsiteX1" fmla="*/ 348632 w 5345164"/>
                <a:gd name="connsiteY1" fmla="*/ 15287 h 2520852"/>
                <a:gd name="connsiteX2" fmla="*/ 569207 w 5345164"/>
                <a:gd name="connsiteY2" fmla="*/ 302450 h 2520852"/>
                <a:gd name="connsiteX3" fmla="*/ 1068354 w 5345164"/>
                <a:gd name="connsiteY3" fmla="*/ 424137 h 2520852"/>
                <a:gd name="connsiteX4" fmla="*/ 1206439 w 5345164"/>
                <a:gd name="connsiteY4" fmla="*/ 557206 h 2520852"/>
                <a:gd name="connsiteX5" fmla="*/ 1404165 w 5345164"/>
                <a:gd name="connsiteY5" fmla="*/ 512567 h 2520852"/>
                <a:gd name="connsiteX6" fmla="*/ 1669889 w 5345164"/>
                <a:gd name="connsiteY6" fmla="*/ 829989 h 2520852"/>
                <a:gd name="connsiteX7" fmla="*/ 1876537 w 5345164"/>
                <a:gd name="connsiteY7" fmla="*/ 957834 h 2520852"/>
                <a:gd name="connsiteX8" fmla="*/ 2234071 w 5345164"/>
                <a:gd name="connsiteY8" fmla="*/ 950364 h 2520852"/>
                <a:gd name="connsiteX9" fmla="*/ 2712103 w 5345164"/>
                <a:gd name="connsiteY9" fmla="*/ 842284 h 2520852"/>
                <a:gd name="connsiteX10" fmla="*/ 2839434 w 5345164"/>
                <a:gd name="connsiteY10" fmla="*/ 703003 h 2520852"/>
                <a:gd name="connsiteX11" fmla="*/ 3011589 w 5345164"/>
                <a:gd name="connsiteY11" fmla="*/ 546071 h 2520852"/>
                <a:gd name="connsiteX12" fmla="*/ 3241460 w 5345164"/>
                <a:gd name="connsiteY12" fmla="*/ 418206 h 2520852"/>
                <a:gd name="connsiteX13" fmla="*/ 3477390 w 5345164"/>
                <a:gd name="connsiteY13" fmla="*/ 441771 h 2520852"/>
                <a:gd name="connsiteX14" fmla="*/ 3620308 w 5345164"/>
                <a:gd name="connsiteY14" fmla="*/ 535739 h 2520852"/>
                <a:gd name="connsiteX15" fmla="*/ 3721318 w 5345164"/>
                <a:gd name="connsiteY15" fmla="*/ 587085 h 2520852"/>
                <a:gd name="connsiteX16" fmla="*/ 3877272 w 5345164"/>
                <a:gd name="connsiteY16" fmla="*/ 697053 h 2520852"/>
                <a:gd name="connsiteX17" fmla="*/ 3941254 w 5345164"/>
                <a:gd name="connsiteY17" fmla="*/ 755964 h 2520852"/>
                <a:gd name="connsiteX18" fmla="*/ 4037225 w 5345164"/>
                <a:gd name="connsiteY18" fmla="*/ 795238 h 2520852"/>
                <a:gd name="connsiteX19" fmla="*/ 4201893 w 5345164"/>
                <a:gd name="connsiteY19" fmla="*/ 933297 h 2520852"/>
                <a:gd name="connsiteX20" fmla="*/ 4269477 w 5345164"/>
                <a:gd name="connsiteY20" fmla="*/ 1058530 h 2520852"/>
                <a:gd name="connsiteX21" fmla="*/ 4270193 w 5345164"/>
                <a:gd name="connsiteY21" fmla="*/ 1185946 h 2520852"/>
                <a:gd name="connsiteX22" fmla="*/ 4421109 w 5345164"/>
                <a:gd name="connsiteY22" fmla="*/ 1321510 h 2520852"/>
                <a:gd name="connsiteX23" fmla="*/ 4560467 w 5345164"/>
                <a:gd name="connsiteY23" fmla="*/ 1571545 h 2520852"/>
                <a:gd name="connsiteX24" fmla="*/ 4691250 w 5345164"/>
                <a:gd name="connsiteY24" fmla="*/ 1887979 h 2520852"/>
                <a:gd name="connsiteX25" fmla="*/ 4889102 w 5345164"/>
                <a:gd name="connsiteY25" fmla="*/ 1847970 h 2520852"/>
                <a:gd name="connsiteX26" fmla="*/ 4985267 w 5345164"/>
                <a:gd name="connsiteY26" fmla="*/ 1953048 h 2520852"/>
                <a:gd name="connsiteX27" fmla="*/ 5170788 w 5345164"/>
                <a:gd name="connsiteY27" fmla="*/ 2146221 h 2520852"/>
                <a:gd name="connsiteX28" fmla="*/ 5311631 w 5345164"/>
                <a:gd name="connsiteY28" fmla="*/ 2288073 h 2520852"/>
                <a:gd name="connsiteX29" fmla="*/ 5345164 w 5345164"/>
                <a:gd name="connsiteY29" fmla="*/ 2520852 h 2520852"/>
                <a:gd name="connsiteX0" fmla="*/ 0 w 5345164"/>
                <a:gd name="connsiteY0" fmla="*/ 76757 h 2509402"/>
                <a:gd name="connsiteX1" fmla="*/ 348632 w 5345164"/>
                <a:gd name="connsiteY1" fmla="*/ 3837 h 2509402"/>
                <a:gd name="connsiteX2" fmla="*/ 569207 w 5345164"/>
                <a:gd name="connsiteY2" fmla="*/ 291000 h 2509402"/>
                <a:gd name="connsiteX3" fmla="*/ 1068354 w 5345164"/>
                <a:gd name="connsiteY3" fmla="*/ 412687 h 2509402"/>
                <a:gd name="connsiteX4" fmla="*/ 1206439 w 5345164"/>
                <a:gd name="connsiteY4" fmla="*/ 545756 h 2509402"/>
                <a:gd name="connsiteX5" fmla="*/ 1404165 w 5345164"/>
                <a:gd name="connsiteY5" fmla="*/ 501117 h 2509402"/>
                <a:gd name="connsiteX6" fmla="*/ 1669889 w 5345164"/>
                <a:gd name="connsiteY6" fmla="*/ 818539 h 2509402"/>
                <a:gd name="connsiteX7" fmla="*/ 1876537 w 5345164"/>
                <a:gd name="connsiteY7" fmla="*/ 946384 h 2509402"/>
                <a:gd name="connsiteX8" fmla="*/ 2234071 w 5345164"/>
                <a:gd name="connsiteY8" fmla="*/ 938914 h 2509402"/>
                <a:gd name="connsiteX9" fmla="*/ 2712103 w 5345164"/>
                <a:gd name="connsiteY9" fmla="*/ 830834 h 2509402"/>
                <a:gd name="connsiteX10" fmla="*/ 2839434 w 5345164"/>
                <a:gd name="connsiteY10" fmla="*/ 691553 h 2509402"/>
                <a:gd name="connsiteX11" fmla="*/ 3011589 w 5345164"/>
                <a:gd name="connsiteY11" fmla="*/ 534621 h 2509402"/>
                <a:gd name="connsiteX12" fmla="*/ 3241460 w 5345164"/>
                <a:gd name="connsiteY12" fmla="*/ 406756 h 2509402"/>
                <a:gd name="connsiteX13" fmla="*/ 3477390 w 5345164"/>
                <a:gd name="connsiteY13" fmla="*/ 430321 h 2509402"/>
                <a:gd name="connsiteX14" fmla="*/ 3620308 w 5345164"/>
                <a:gd name="connsiteY14" fmla="*/ 524289 h 2509402"/>
                <a:gd name="connsiteX15" fmla="*/ 3721318 w 5345164"/>
                <a:gd name="connsiteY15" fmla="*/ 575635 h 2509402"/>
                <a:gd name="connsiteX16" fmla="*/ 3877272 w 5345164"/>
                <a:gd name="connsiteY16" fmla="*/ 685603 h 2509402"/>
                <a:gd name="connsiteX17" fmla="*/ 3941254 w 5345164"/>
                <a:gd name="connsiteY17" fmla="*/ 744514 h 2509402"/>
                <a:gd name="connsiteX18" fmla="*/ 4037225 w 5345164"/>
                <a:gd name="connsiteY18" fmla="*/ 783788 h 2509402"/>
                <a:gd name="connsiteX19" fmla="*/ 4201893 w 5345164"/>
                <a:gd name="connsiteY19" fmla="*/ 921847 h 2509402"/>
                <a:gd name="connsiteX20" fmla="*/ 4269477 w 5345164"/>
                <a:gd name="connsiteY20" fmla="*/ 1047080 h 2509402"/>
                <a:gd name="connsiteX21" fmla="*/ 4270193 w 5345164"/>
                <a:gd name="connsiteY21" fmla="*/ 1174496 h 2509402"/>
                <a:gd name="connsiteX22" fmla="*/ 4421109 w 5345164"/>
                <a:gd name="connsiteY22" fmla="*/ 1310060 h 2509402"/>
                <a:gd name="connsiteX23" fmla="*/ 4560467 w 5345164"/>
                <a:gd name="connsiteY23" fmla="*/ 1560095 h 2509402"/>
                <a:gd name="connsiteX24" fmla="*/ 4691250 w 5345164"/>
                <a:gd name="connsiteY24" fmla="*/ 1876529 h 2509402"/>
                <a:gd name="connsiteX25" fmla="*/ 4889102 w 5345164"/>
                <a:gd name="connsiteY25" fmla="*/ 1836520 h 2509402"/>
                <a:gd name="connsiteX26" fmla="*/ 4985267 w 5345164"/>
                <a:gd name="connsiteY26" fmla="*/ 1941598 h 2509402"/>
                <a:gd name="connsiteX27" fmla="*/ 5170788 w 5345164"/>
                <a:gd name="connsiteY27" fmla="*/ 2134771 h 2509402"/>
                <a:gd name="connsiteX28" fmla="*/ 5311631 w 5345164"/>
                <a:gd name="connsiteY28" fmla="*/ 2276623 h 2509402"/>
                <a:gd name="connsiteX29" fmla="*/ 5345164 w 5345164"/>
                <a:gd name="connsiteY29" fmla="*/ 2509402 h 2509402"/>
                <a:gd name="connsiteX0" fmla="*/ 0 w 5345164"/>
                <a:gd name="connsiteY0" fmla="*/ 80827 h 2513472"/>
                <a:gd name="connsiteX1" fmla="*/ 348632 w 5345164"/>
                <a:gd name="connsiteY1" fmla="*/ 7907 h 2513472"/>
                <a:gd name="connsiteX2" fmla="*/ 569207 w 5345164"/>
                <a:gd name="connsiteY2" fmla="*/ 295070 h 2513472"/>
                <a:gd name="connsiteX3" fmla="*/ 1068354 w 5345164"/>
                <a:gd name="connsiteY3" fmla="*/ 416757 h 2513472"/>
                <a:gd name="connsiteX4" fmla="*/ 1206439 w 5345164"/>
                <a:gd name="connsiteY4" fmla="*/ 549826 h 2513472"/>
                <a:gd name="connsiteX5" fmla="*/ 1404165 w 5345164"/>
                <a:gd name="connsiteY5" fmla="*/ 505187 h 2513472"/>
                <a:gd name="connsiteX6" fmla="*/ 1669889 w 5345164"/>
                <a:gd name="connsiteY6" fmla="*/ 822609 h 2513472"/>
                <a:gd name="connsiteX7" fmla="*/ 1876537 w 5345164"/>
                <a:gd name="connsiteY7" fmla="*/ 950454 h 2513472"/>
                <a:gd name="connsiteX8" fmla="*/ 2234071 w 5345164"/>
                <a:gd name="connsiteY8" fmla="*/ 942984 h 2513472"/>
                <a:gd name="connsiteX9" fmla="*/ 2712103 w 5345164"/>
                <a:gd name="connsiteY9" fmla="*/ 834904 h 2513472"/>
                <a:gd name="connsiteX10" fmla="*/ 2839434 w 5345164"/>
                <a:gd name="connsiteY10" fmla="*/ 695623 h 2513472"/>
                <a:gd name="connsiteX11" fmla="*/ 3011589 w 5345164"/>
                <a:gd name="connsiteY11" fmla="*/ 538691 h 2513472"/>
                <a:gd name="connsiteX12" fmla="*/ 3241460 w 5345164"/>
                <a:gd name="connsiteY12" fmla="*/ 410826 h 2513472"/>
                <a:gd name="connsiteX13" fmla="*/ 3477390 w 5345164"/>
                <a:gd name="connsiteY13" fmla="*/ 434391 h 2513472"/>
                <a:gd name="connsiteX14" fmla="*/ 3620308 w 5345164"/>
                <a:gd name="connsiteY14" fmla="*/ 528359 h 2513472"/>
                <a:gd name="connsiteX15" fmla="*/ 3721318 w 5345164"/>
                <a:gd name="connsiteY15" fmla="*/ 579705 h 2513472"/>
                <a:gd name="connsiteX16" fmla="*/ 3877272 w 5345164"/>
                <a:gd name="connsiteY16" fmla="*/ 689673 h 2513472"/>
                <a:gd name="connsiteX17" fmla="*/ 3941254 w 5345164"/>
                <a:gd name="connsiteY17" fmla="*/ 748584 h 2513472"/>
                <a:gd name="connsiteX18" fmla="*/ 4037225 w 5345164"/>
                <a:gd name="connsiteY18" fmla="*/ 787858 h 2513472"/>
                <a:gd name="connsiteX19" fmla="*/ 4201893 w 5345164"/>
                <a:gd name="connsiteY19" fmla="*/ 925917 h 2513472"/>
                <a:gd name="connsiteX20" fmla="*/ 4269477 w 5345164"/>
                <a:gd name="connsiteY20" fmla="*/ 1051150 h 2513472"/>
                <a:gd name="connsiteX21" fmla="*/ 4270193 w 5345164"/>
                <a:gd name="connsiteY21" fmla="*/ 1178566 h 2513472"/>
                <a:gd name="connsiteX22" fmla="*/ 4421109 w 5345164"/>
                <a:gd name="connsiteY22" fmla="*/ 1314130 h 2513472"/>
                <a:gd name="connsiteX23" fmla="*/ 4560467 w 5345164"/>
                <a:gd name="connsiteY23" fmla="*/ 1564165 h 2513472"/>
                <a:gd name="connsiteX24" fmla="*/ 4691250 w 5345164"/>
                <a:gd name="connsiteY24" fmla="*/ 1880599 h 2513472"/>
                <a:gd name="connsiteX25" fmla="*/ 4889102 w 5345164"/>
                <a:gd name="connsiteY25" fmla="*/ 1840590 h 2513472"/>
                <a:gd name="connsiteX26" fmla="*/ 4985267 w 5345164"/>
                <a:gd name="connsiteY26" fmla="*/ 1945668 h 2513472"/>
                <a:gd name="connsiteX27" fmla="*/ 5170788 w 5345164"/>
                <a:gd name="connsiteY27" fmla="*/ 2138841 h 2513472"/>
                <a:gd name="connsiteX28" fmla="*/ 5311631 w 5345164"/>
                <a:gd name="connsiteY28" fmla="*/ 2280693 h 2513472"/>
                <a:gd name="connsiteX29" fmla="*/ 5345164 w 5345164"/>
                <a:gd name="connsiteY29" fmla="*/ 2513472 h 2513472"/>
                <a:gd name="connsiteX0" fmla="*/ 0 w 5388739"/>
                <a:gd name="connsiteY0" fmla="*/ 80827 h 2534808"/>
                <a:gd name="connsiteX1" fmla="*/ 348632 w 5388739"/>
                <a:gd name="connsiteY1" fmla="*/ 7907 h 2534808"/>
                <a:gd name="connsiteX2" fmla="*/ 569207 w 5388739"/>
                <a:gd name="connsiteY2" fmla="*/ 295070 h 2534808"/>
                <a:gd name="connsiteX3" fmla="*/ 1068354 w 5388739"/>
                <a:gd name="connsiteY3" fmla="*/ 416757 h 2534808"/>
                <a:gd name="connsiteX4" fmla="*/ 1206439 w 5388739"/>
                <a:gd name="connsiteY4" fmla="*/ 549826 h 2534808"/>
                <a:gd name="connsiteX5" fmla="*/ 1404165 w 5388739"/>
                <a:gd name="connsiteY5" fmla="*/ 505187 h 2534808"/>
                <a:gd name="connsiteX6" fmla="*/ 1669889 w 5388739"/>
                <a:gd name="connsiteY6" fmla="*/ 822609 h 2534808"/>
                <a:gd name="connsiteX7" fmla="*/ 1876537 w 5388739"/>
                <a:gd name="connsiteY7" fmla="*/ 950454 h 2534808"/>
                <a:gd name="connsiteX8" fmla="*/ 2234071 w 5388739"/>
                <a:gd name="connsiteY8" fmla="*/ 942984 h 2534808"/>
                <a:gd name="connsiteX9" fmla="*/ 2712103 w 5388739"/>
                <a:gd name="connsiteY9" fmla="*/ 834904 h 2534808"/>
                <a:gd name="connsiteX10" fmla="*/ 2839434 w 5388739"/>
                <a:gd name="connsiteY10" fmla="*/ 695623 h 2534808"/>
                <a:gd name="connsiteX11" fmla="*/ 3011589 w 5388739"/>
                <a:gd name="connsiteY11" fmla="*/ 538691 h 2534808"/>
                <a:gd name="connsiteX12" fmla="*/ 3241460 w 5388739"/>
                <a:gd name="connsiteY12" fmla="*/ 410826 h 2534808"/>
                <a:gd name="connsiteX13" fmla="*/ 3477390 w 5388739"/>
                <a:gd name="connsiteY13" fmla="*/ 434391 h 2534808"/>
                <a:gd name="connsiteX14" fmla="*/ 3620308 w 5388739"/>
                <a:gd name="connsiteY14" fmla="*/ 528359 h 2534808"/>
                <a:gd name="connsiteX15" fmla="*/ 3721318 w 5388739"/>
                <a:gd name="connsiteY15" fmla="*/ 579705 h 2534808"/>
                <a:gd name="connsiteX16" fmla="*/ 3877272 w 5388739"/>
                <a:gd name="connsiteY16" fmla="*/ 689673 h 2534808"/>
                <a:gd name="connsiteX17" fmla="*/ 3941254 w 5388739"/>
                <a:gd name="connsiteY17" fmla="*/ 748584 h 2534808"/>
                <a:gd name="connsiteX18" fmla="*/ 4037225 w 5388739"/>
                <a:gd name="connsiteY18" fmla="*/ 787858 h 2534808"/>
                <a:gd name="connsiteX19" fmla="*/ 4201893 w 5388739"/>
                <a:gd name="connsiteY19" fmla="*/ 925917 h 2534808"/>
                <a:gd name="connsiteX20" fmla="*/ 4269477 w 5388739"/>
                <a:gd name="connsiteY20" fmla="*/ 1051150 h 2534808"/>
                <a:gd name="connsiteX21" fmla="*/ 4270193 w 5388739"/>
                <a:gd name="connsiteY21" fmla="*/ 1178566 h 2534808"/>
                <a:gd name="connsiteX22" fmla="*/ 4421109 w 5388739"/>
                <a:gd name="connsiteY22" fmla="*/ 1314130 h 2534808"/>
                <a:gd name="connsiteX23" fmla="*/ 4560467 w 5388739"/>
                <a:gd name="connsiteY23" fmla="*/ 1564165 h 2534808"/>
                <a:gd name="connsiteX24" fmla="*/ 4691250 w 5388739"/>
                <a:gd name="connsiteY24" fmla="*/ 1880599 h 2534808"/>
                <a:gd name="connsiteX25" fmla="*/ 4889102 w 5388739"/>
                <a:gd name="connsiteY25" fmla="*/ 1840590 h 2534808"/>
                <a:gd name="connsiteX26" fmla="*/ 4985267 w 5388739"/>
                <a:gd name="connsiteY26" fmla="*/ 1945668 h 2534808"/>
                <a:gd name="connsiteX27" fmla="*/ 5170788 w 5388739"/>
                <a:gd name="connsiteY27" fmla="*/ 2138841 h 2534808"/>
                <a:gd name="connsiteX28" fmla="*/ 5311631 w 5388739"/>
                <a:gd name="connsiteY28" fmla="*/ 2280693 h 2534808"/>
                <a:gd name="connsiteX29" fmla="*/ 5345164 w 5388739"/>
                <a:gd name="connsiteY29" fmla="*/ 2513472 h 2534808"/>
                <a:gd name="connsiteX30" fmla="*/ 5388739 w 5388739"/>
                <a:gd name="connsiteY30" fmla="*/ 2526040 h 2534808"/>
                <a:gd name="connsiteX0" fmla="*/ 0 w 5889483"/>
                <a:gd name="connsiteY0" fmla="*/ 80827 h 3137051"/>
                <a:gd name="connsiteX1" fmla="*/ 348632 w 5889483"/>
                <a:gd name="connsiteY1" fmla="*/ 7907 h 3137051"/>
                <a:gd name="connsiteX2" fmla="*/ 569207 w 5889483"/>
                <a:gd name="connsiteY2" fmla="*/ 295070 h 3137051"/>
                <a:gd name="connsiteX3" fmla="*/ 1068354 w 5889483"/>
                <a:gd name="connsiteY3" fmla="*/ 416757 h 3137051"/>
                <a:gd name="connsiteX4" fmla="*/ 1206439 w 5889483"/>
                <a:gd name="connsiteY4" fmla="*/ 549826 h 3137051"/>
                <a:gd name="connsiteX5" fmla="*/ 1404165 w 5889483"/>
                <a:gd name="connsiteY5" fmla="*/ 505187 h 3137051"/>
                <a:gd name="connsiteX6" fmla="*/ 1669889 w 5889483"/>
                <a:gd name="connsiteY6" fmla="*/ 822609 h 3137051"/>
                <a:gd name="connsiteX7" fmla="*/ 1876537 w 5889483"/>
                <a:gd name="connsiteY7" fmla="*/ 950454 h 3137051"/>
                <a:gd name="connsiteX8" fmla="*/ 2234071 w 5889483"/>
                <a:gd name="connsiteY8" fmla="*/ 942984 h 3137051"/>
                <a:gd name="connsiteX9" fmla="*/ 2712103 w 5889483"/>
                <a:gd name="connsiteY9" fmla="*/ 834904 h 3137051"/>
                <a:gd name="connsiteX10" fmla="*/ 2839434 w 5889483"/>
                <a:gd name="connsiteY10" fmla="*/ 695623 h 3137051"/>
                <a:gd name="connsiteX11" fmla="*/ 3011589 w 5889483"/>
                <a:gd name="connsiteY11" fmla="*/ 538691 h 3137051"/>
                <a:gd name="connsiteX12" fmla="*/ 3241460 w 5889483"/>
                <a:gd name="connsiteY12" fmla="*/ 410826 h 3137051"/>
                <a:gd name="connsiteX13" fmla="*/ 3477390 w 5889483"/>
                <a:gd name="connsiteY13" fmla="*/ 434391 h 3137051"/>
                <a:gd name="connsiteX14" fmla="*/ 3620308 w 5889483"/>
                <a:gd name="connsiteY14" fmla="*/ 528359 h 3137051"/>
                <a:gd name="connsiteX15" fmla="*/ 3721318 w 5889483"/>
                <a:gd name="connsiteY15" fmla="*/ 579705 h 3137051"/>
                <a:gd name="connsiteX16" fmla="*/ 3877272 w 5889483"/>
                <a:gd name="connsiteY16" fmla="*/ 689673 h 3137051"/>
                <a:gd name="connsiteX17" fmla="*/ 3941254 w 5889483"/>
                <a:gd name="connsiteY17" fmla="*/ 748584 h 3137051"/>
                <a:gd name="connsiteX18" fmla="*/ 4037225 w 5889483"/>
                <a:gd name="connsiteY18" fmla="*/ 787858 h 3137051"/>
                <a:gd name="connsiteX19" fmla="*/ 4201893 w 5889483"/>
                <a:gd name="connsiteY19" fmla="*/ 925917 h 3137051"/>
                <a:gd name="connsiteX20" fmla="*/ 4269477 w 5889483"/>
                <a:gd name="connsiteY20" fmla="*/ 1051150 h 3137051"/>
                <a:gd name="connsiteX21" fmla="*/ 4270193 w 5889483"/>
                <a:gd name="connsiteY21" fmla="*/ 1178566 h 3137051"/>
                <a:gd name="connsiteX22" fmla="*/ 4421109 w 5889483"/>
                <a:gd name="connsiteY22" fmla="*/ 1314130 h 3137051"/>
                <a:gd name="connsiteX23" fmla="*/ 4560467 w 5889483"/>
                <a:gd name="connsiteY23" fmla="*/ 1564165 h 3137051"/>
                <a:gd name="connsiteX24" fmla="*/ 4691250 w 5889483"/>
                <a:gd name="connsiteY24" fmla="*/ 1880599 h 3137051"/>
                <a:gd name="connsiteX25" fmla="*/ 4889102 w 5889483"/>
                <a:gd name="connsiteY25" fmla="*/ 1840590 h 3137051"/>
                <a:gd name="connsiteX26" fmla="*/ 4985267 w 5889483"/>
                <a:gd name="connsiteY26" fmla="*/ 1945668 h 3137051"/>
                <a:gd name="connsiteX27" fmla="*/ 5170788 w 5889483"/>
                <a:gd name="connsiteY27" fmla="*/ 2138841 h 3137051"/>
                <a:gd name="connsiteX28" fmla="*/ 5311631 w 5889483"/>
                <a:gd name="connsiteY28" fmla="*/ 2280693 h 3137051"/>
                <a:gd name="connsiteX29" fmla="*/ 5345164 w 5889483"/>
                <a:gd name="connsiteY29" fmla="*/ 2513472 h 3137051"/>
                <a:gd name="connsiteX30" fmla="*/ 5889483 w 5889483"/>
                <a:gd name="connsiteY30" fmla="*/ 3137051 h 3137051"/>
                <a:gd name="connsiteX0" fmla="*/ 0 w 5889483"/>
                <a:gd name="connsiteY0" fmla="*/ 80827 h 3137051"/>
                <a:gd name="connsiteX1" fmla="*/ 348632 w 5889483"/>
                <a:gd name="connsiteY1" fmla="*/ 7907 h 3137051"/>
                <a:gd name="connsiteX2" fmla="*/ 569207 w 5889483"/>
                <a:gd name="connsiteY2" fmla="*/ 295070 h 3137051"/>
                <a:gd name="connsiteX3" fmla="*/ 1068354 w 5889483"/>
                <a:gd name="connsiteY3" fmla="*/ 416757 h 3137051"/>
                <a:gd name="connsiteX4" fmla="*/ 1206439 w 5889483"/>
                <a:gd name="connsiteY4" fmla="*/ 549826 h 3137051"/>
                <a:gd name="connsiteX5" fmla="*/ 1404165 w 5889483"/>
                <a:gd name="connsiteY5" fmla="*/ 505187 h 3137051"/>
                <a:gd name="connsiteX6" fmla="*/ 1669889 w 5889483"/>
                <a:gd name="connsiteY6" fmla="*/ 822609 h 3137051"/>
                <a:gd name="connsiteX7" fmla="*/ 1876537 w 5889483"/>
                <a:gd name="connsiteY7" fmla="*/ 950454 h 3137051"/>
                <a:gd name="connsiteX8" fmla="*/ 2234071 w 5889483"/>
                <a:gd name="connsiteY8" fmla="*/ 942984 h 3137051"/>
                <a:gd name="connsiteX9" fmla="*/ 2712103 w 5889483"/>
                <a:gd name="connsiteY9" fmla="*/ 834904 h 3137051"/>
                <a:gd name="connsiteX10" fmla="*/ 2839434 w 5889483"/>
                <a:gd name="connsiteY10" fmla="*/ 695623 h 3137051"/>
                <a:gd name="connsiteX11" fmla="*/ 3011589 w 5889483"/>
                <a:gd name="connsiteY11" fmla="*/ 538691 h 3137051"/>
                <a:gd name="connsiteX12" fmla="*/ 3241460 w 5889483"/>
                <a:gd name="connsiteY12" fmla="*/ 410826 h 3137051"/>
                <a:gd name="connsiteX13" fmla="*/ 3477390 w 5889483"/>
                <a:gd name="connsiteY13" fmla="*/ 434391 h 3137051"/>
                <a:gd name="connsiteX14" fmla="*/ 3620308 w 5889483"/>
                <a:gd name="connsiteY14" fmla="*/ 528359 h 3137051"/>
                <a:gd name="connsiteX15" fmla="*/ 3721318 w 5889483"/>
                <a:gd name="connsiteY15" fmla="*/ 579705 h 3137051"/>
                <a:gd name="connsiteX16" fmla="*/ 3877272 w 5889483"/>
                <a:gd name="connsiteY16" fmla="*/ 689673 h 3137051"/>
                <a:gd name="connsiteX17" fmla="*/ 3941254 w 5889483"/>
                <a:gd name="connsiteY17" fmla="*/ 748584 h 3137051"/>
                <a:gd name="connsiteX18" fmla="*/ 4037225 w 5889483"/>
                <a:gd name="connsiteY18" fmla="*/ 787858 h 3137051"/>
                <a:gd name="connsiteX19" fmla="*/ 4201893 w 5889483"/>
                <a:gd name="connsiteY19" fmla="*/ 925917 h 3137051"/>
                <a:gd name="connsiteX20" fmla="*/ 4269477 w 5889483"/>
                <a:gd name="connsiteY20" fmla="*/ 1051150 h 3137051"/>
                <a:gd name="connsiteX21" fmla="*/ 4270193 w 5889483"/>
                <a:gd name="connsiteY21" fmla="*/ 1178566 h 3137051"/>
                <a:gd name="connsiteX22" fmla="*/ 4421109 w 5889483"/>
                <a:gd name="connsiteY22" fmla="*/ 1314130 h 3137051"/>
                <a:gd name="connsiteX23" fmla="*/ 4560467 w 5889483"/>
                <a:gd name="connsiteY23" fmla="*/ 1564165 h 3137051"/>
                <a:gd name="connsiteX24" fmla="*/ 4691250 w 5889483"/>
                <a:gd name="connsiteY24" fmla="*/ 1880599 h 3137051"/>
                <a:gd name="connsiteX25" fmla="*/ 4889102 w 5889483"/>
                <a:gd name="connsiteY25" fmla="*/ 1840590 h 3137051"/>
                <a:gd name="connsiteX26" fmla="*/ 4985267 w 5889483"/>
                <a:gd name="connsiteY26" fmla="*/ 1945668 h 3137051"/>
                <a:gd name="connsiteX27" fmla="*/ 5170788 w 5889483"/>
                <a:gd name="connsiteY27" fmla="*/ 2138841 h 3137051"/>
                <a:gd name="connsiteX28" fmla="*/ 5311631 w 5889483"/>
                <a:gd name="connsiteY28" fmla="*/ 2280693 h 3137051"/>
                <a:gd name="connsiteX29" fmla="*/ 5595537 w 5889483"/>
                <a:gd name="connsiteY29" fmla="*/ 2830293 h 3137051"/>
                <a:gd name="connsiteX30" fmla="*/ 5889483 w 5889483"/>
                <a:gd name="connsiteY30" fmla="*/ 3137051 h 3137051"/>
                <a:gd name="connsiteX0" fmla="*/ 0 w 5931209"/>
                <a:gd name="connsiteY0" fmla="*/ 80827 h 3150024"/>
                <a:gd name="connsiteX1" fmla="*/ 348632 w 5931209"/>
                <a:gd name="connsiteY1" fmla="*/ 7907 h 3150024"/>
                <a:gd name="connsiteX2" fmla="*/ 569207 w 5931209"/>
                <a:gd name="connsiteY2" fmla="*/ 295070 h 3150024"/>
                <a:gd name="connsiteX3" fmla="*/ 1068354 w 5931209"/>
                <a:gd name="connsiteY3" fmla="*/ 416757 h 3150024"/>
                <a:gd name="connsiteX4" fmla="*/ 1206439 w 5931209"/>
                <a:gd name="connsiteY4" fmla="*/ 549826 h 3150024"/>
                <a:gd name="connsiteX5" fmla="*/ 1404165 w 5931209"/>
                <a:gd name="connsiteY5" fmla="*/ 505187 h 3150024"/>
                <a:gd name="connsiteX6" fmla="*/ 1669889 w 5931209"/>
                <a:gd name="connsiteY6" fmla="*/ 822609 h 3150024"/>
                <a:gd name="connsiteX7" fmla="*/ 1876537 w 5931209"/>
                <a:gd name="connsiteY7" fmla="*/ 950454 h 3150024"/>
                <a:gd name="connsiteX8" fmla="*/ 2234071 w 5931209"/>
                <a:gd name="connsiteY8" fmla="*/ 942984 h 3150024"/>
                <a:gd name="connsiteX9" fmla="*/ 2712103 w 5931209"/>
                <a:gd name="connsiteY9" fmla="*/ 834904 h 3150024"/>
                <a:gd name="connsiteX10" fmla="*/ 2839434 w 5931209"/>
                <a:gd name="connsiteY10" fmla="*/ 695623 h 3150024"/>
                <a:gd name="connsiteX11" fmla="*/ 3011589 w 5931209"/>
                <a:gd name="connsiteY11" fmla="*/ 538691 h 3150024"/>
                <a:gd name="connsiteX12" fmla="*/ 3241460 w 5931209"/>
                <a:gd name="connsiteY12" fmla="*/ 410826 h 3150024"/>
                <a:gd name="connsiteX13" fmla="*/ 3477390 w 5931209"/>
                <a:gd name="connsiteY13" fmla="*/ 434391 h 3150024"/>
                <a:gd name="connsiteX14" fmla="*/ 3620308 w 5931209"/>
                <a:gd name="connsiteY14" fmla="*/ 528359 h 3150024"/>
                <a:gd name="connsiteX15" fmla="*/ 3721318 w 5931209"/>
                <a:gd name="connsiteY15" fmla="*/ 579705 h 3150024"/>
                <a:gd name="connsiteX16" fmla="*/ 3877272 w 5931209"/>
                <a:gd name="connsiteY16" fmla="*/ 689673 h 3150024"/>
                <a:gd name="connsiteX17" fmla="*/ 3941254 w 5931209"/>
                <a:gd name="connsiteY17" fmla="*/ 748584 h 3150024"/>
                <a:gd name="connsiteX18" fmla="*/ 4037225 w 5931209"/>
                <a:gd name="connsiteY18" fmla="*/ 787858 h 3150024"/>
                <a:gd name="connsiteX19" fmla="*/ 4201893 w 5931209"/>
                <a:gd name="connsiteY19" fmla="*/ 925917 h 3150024"/>
                <a:gd name="connsiteX20" fmla="*/ 4269477 w 5931209"/>
                <a:gd name="connsiteY20" fmla="*/ 1051150 h 3150024"/>
                <a:gd name="connsiteX21" fmla="*/ 4270193 w 5931209"/>
                <a:gd name="connsiteY21" fmla="*/ 1178566 h 3150024"/>
                <a:gd name="connsiteX22" fmla="*/ 4421109 w 5931209"/>
                <a:gd name="connsiteY22" fmla="*/ 1314130 h 3150024"/>
                <a:gd name="connsiteX23" fmla="*/ 4560467 w 5931209"/>
                <a:gd name="connsiteY23" fmla="*/ 1564165 h 3150024"/>
                <a:gd name="connsiteX24" fmla="*/ 4691250 w 5931209"/>
                <a:gd name="connsiteY24" fmla="*/ 1880599 h 3150024"/>
                <a:gd name="connsiteX25" fmla="*/ 4889102 w 5931209"/>
                <a:gd name="connsiteY25" fmla="*/ 1840590 h 3150024"/>
                <a:gd name="connsiteX26" fmla="*/ 4985267 w 5931209"/>
                <a:gd name="connsiteY26" fmla="*/ 1945668 h 3150024"/>
                <a:gd name="connsiteX27" fmla="*/ 5170788 w 5931209"/>
                <a:gd name="connsiteY27" fmla="*/ 2138841 h 3150024"/>
                <a:gd name="connsiteX28" fmla="*/ 5311631 w 5931209"/>
                <a:gd name="connsiteY28" fmla="*/ 2280693 h 3150024"/>
                <a:gd name="connsiteX29" fmla="*/ 5595537 w 5931209"/>
                <a:gd name="connsiteY29" fmla="*/ 2830293 h 3150024"/>
                <a:gd name="connsiteX30" fmla="*/ 5889483 w 5931209"/>
                <a:gd name="connsiteY30" fmla="*/ 3137051 h 3150024"/>
                <a:gd name="connsiteX31" fmla="*/ 5931209 w 5931209"/>
                <a:gd name="connsiteY31" fmla="*/ 3091789 h 3150024"/>
                <a:gd name="connsiteX0" fmla="*/ 0 w 6181580"/>
                <a:gd name="connsiteY0" fmla="*/ 80827 h 3273443"/>
                <a:gd name="connsiteX1" fmla="*/ 348632 w 6181580"/>
                <a:gd name="connsiteY1" fmla="*/ 7907 h 3273443"/>
                <a:gd name="connsiteX2" fmla="*/ 569207 w 6181580"/>
                <a:gd name="connsiteY2" fmla="*/ 295070 h 3273443"/>
                <a:gd name="connsiteX3" fmla="*/ 1068354 w 6181580"/>
                <a:gd name="connsiteY3" fmla="*/ 416757 h 3273443"/>
                <a:gd name="connsiteX4" fmla="*/ 1206439 w 6181580"/>
                <a:gd name="connsiteY4" fmla="*/ 549826 h 3273443"/>
                <a:gd name="connsiteX5" fmla="*/ 1404165 w 6181580"/>
                <a:gd name="connsiteY5" fmla="*/ 505187 h 3273443"/>
                <a:gd name="connsiteX6" fmla="*/ 1669889 w 6181580"/>
                <a:gd name="connsiteY6" fmla="*/ 822609 h 3273443"/>
                <a:gd name="connsiteX7" fmla="*/ 1876537 w 6181580"/>
                <a:gd name="connsiteY7" fmla="*/ 950454 h 3273443"/>
                <a:gd name="connsiteX8" fmla="*/ 2234071 w 6181580"/>
                <a:gd name="connsiteY8" fmla="*/ 942984 h 3273443"/>
                <a:gd name="connsiteX9" fmla="*/ 2712103 w 6181580"/>
                <a:gd name="connsiteY9" fmla="*/ 834904 h 3273443"/>
                <a:gd name="connsiteX10" fmla="*/ 2839434 w 6181580"/>
                <a:gd name="connsiteY10" fmla="*/ 695623 h 3273443"/>
                <a:gd name="connsiteX11" fmla="*/ 3011589 w 6181580"/>
                <a:gd name="connsiteY11" fmla="*/ 538691 h 3273443"/>
                <a:gd name="connsiteX12" fmla="*/ 3241460 w 6181580"/>
                <a:gd name="connsiteY12" fmla="*/ 410826 h 3273443"/>
                <a:gd name="connsiteX13" fmla="*/ 3477390 w 6181580"/>
                <a:gd name="connsiteY13" fmla="*/ 434391 h 3273443"/>
                <a:gd name="connsiteX14" fmla="*/ 3620308 w 6181580"/>
                <a:gd name="connsiteY14" fmla="*/ 528359 h 3273443"/>
                <a:gd name="connsiteX15" fmla="*/ 3721318 w 6181580"/>
                <a:gd name="connsiteY15" fmla="*/ 579705 h 3273443"/>
                <a:gd name="connsiteX16" fmla="*/ 3877272 w 6181580"/>
                <a:gd name="connsiteY16" fmla="*/ 689673 h 3273443"/>
                <a:gd name="connsiteX17" fmla="*/ 3941254 w 6181580"/>
                <a:gd name="connsiteY17" fmla="*/ 748584 h 3273443"/>
                <a:gd name="connsiteX18" fmla="*/ 4037225 w 6181580"/>
                <a:gd name="connsiteY18" fmla="*/ 787858 h 3273443"/>
                <a:gd name="connsiteX19" fmla="*/ 4201893 w 6181580"/>
                <a:gd name="connsiteY19" fmla="*/ 925917 h 3273443"/>
                <a:gd name="connsiteX20" fmla="*/ 4269477 w 6181580"/>
                <a:gd name="connsiteY20" fmla="*/ 1051150 h 3273443"/>
                <a:gd name="connsiteX21" fmla="*/ 4270193 w 6181580"/>
                <a:gd name="connsiteY21" fmla="*/ 1178566 h 3273443"/>
                <a:gd name="connsiteX22" fmla="*/ 4421109 w 6181580"/>
                <a:gd name="connsiteY22" fmla="*/ 1314130 h 3273443"/>
                <a:gd name="connsiteX23" fmla="*/ 4560467 w 6181580"/>
                <a:gd name="connsiteY23" fmla="*/ 1564165 h 3273443"/>
                <a:gd name="connsiteX24" fmla="*/ 4691250 w 6181580"/>
                <a:gd name="connsiteY24" fmla="*/ 1880599 h 3273443"/>
                <a:gd name="connsiteX25" fmla="*/ 4889102 w 6181580"/>
                <a:gd name="connsiteY25" fmla="*/ 1840590 h 3273443"/>
                <a:gd name="connsiteX26" fmla="*/ 4985267 w 6181580"/>
                <a:gd name="connsiteY26" fmla="*/ 1945668 h 3273443"/>
                <a:gd name="connsiteX27" fmla="*/ 5170788 w 6181580"/>
                <a:gd name="connsiteY27" fmla="*/ 2138841 h 3273443"/>
                <a:gd name="connsiteX28" fmla="*/ 5311631 w 6181580"/>
                <a:gd name="connsiteY28" fmla="*/ 2280693 h 3273443"/>
                <a:gd name="connsiteX29" fmla="*/ 5595537 w 6181580"/>
                <a:gd name="connsiteY29" fmla="*/ 2830293 h 3273443"/>
                <a:gd name="connsiteX30" fmla="*/ 5889483 w 6181580"/>
                <a:gd name="connsiteY30" fmla="*/ 3137051 h 3273443"/>
                <a:gd name="connsiteX31" fmla="*/ 6181580 w 6181580"/>
                <a:gd name="connsiteY31" fmla="*/ 3272829 h 3273443"/>
                <a:gd name="connsiteX0" fmla="*/ 0 w 6181580"/>
                <a:gd name="connsiteY0" fmla="*/ 80827 h 3273443"/>
                <a:gd name="connsiteX1" fmla="*/ 348632 w 6181580"/>
                <a:gd name="connsiteY1" fmla="*/ 7907 h 3273443"/>
                <a:gd name="connsiteX2" fmla="*/ 569207 w 6181580"/>
                <a:gd name="connsiteY2" fmla="*/ 295070 h 3273443"/>
                <a:gd name="connsiteX3" fmla="*/ 1068354 w 6181580"/>
                <a:gd name="connsiteY3" fmla="*/ 416757 h 3273443"/>
                <a:gd name="connsiteX4" fmla="*/ 1206439 w 6181580"/>
                <a:gd name="connsiteY4" fmla="*/ 549826 h 3273443"/>
                <a:gd name="connsiteX5" fmla="*/ 1404165 w 6181580"/>
                <a:gd name="connsiteY5" fmla="*/ 505187 h 3273443"/>
                <a:gd name="connsiteX6" fmla="*/ 1669889 w 6181580"/>
                <a:gd name="connsiteY6" fmla="*/ 822609 h 3273443"/>
                <a:gd name="connsiteX7" fmla="*/ 1542708 w 6181580"/>
                <a:gd name="connsiteY7" fmla="*/ 1131495 h 3273443"/>
                <a:gd name="connsiteX8" fmla="*/ 2234071 w 6181580"/>
                <a:gd name="connsiteY8" fmla="*/ 942984 h 3273443"/>
                <a:gd name="connsiteX9" fmla="*/ 2712103 w 6181580"/>
                <a:gd name="connsiteY9" fmla="*/ 834904 h 3273443"/>
                <a:gd name="connsiteX10" fmla="*/ 2839434 w 6181580"/>
                <a:gd name="connsiteY10" fmla="*/ 695623 h 3273443"/>
                <a:gd name="connsiteX11" fmla="*/ 3011589 w 6181580"/>
                <a:gd name="connsiteY11" fmla="*/ 538691 h 3273443"/>
                <a:gd name="connsiteX12" fmla="*/ 3241460 w 6181580"/>
                <a:gd name="connsiteY12" fmla="*/ 410826 h 3273443"/>
                <a:gd name="connsiteX13" fmla="*/ 3477390 w 6181580"/>
                <a:gd name="connsiteY13" fmla="*/ 434391 h 3273443"/>
                <a:gd name="connsiteX14" fmla="*/ 3620308 w 6181580"/>
                <a:gd name="connsiteY14" fmla="*/ 528359 h 3273443"/>
                <a:gd name="connsiteX15" fmla="*/ 3721318 w 6181580"/>
                <a:gd name="connsiteY15" fmla="*/ 579705 h 3273443"/>
                <a:gd name="connsiteX16" fmla="*/ 3877272 w 6181580"/>
                <a:gd name="connsiteY16" fmla="*/ 689673 h 3273443"/>
                <a:gd name="connsiteX17" fmla="*/ 3941254 w 6181580"/>
                <a:gd name="connsiteY17" fmla="*/ 748584 h 3273443"/>
                <a:gd name="connsiteX18" fmla="*/ 4037225 w 6181580"/>
                <a:gd name="connsiteY18" fmla="*/ 787858 h 3273443"/>
                <a:gd name="connsiteX19" fmla="*/ 4201893 w 6181580"/>
                <a:gd name="connsiteY19" fmla="*/ 925917 h 3273443"/>
                <a:gd name="connsiteX20" fmla="*/ 4269477 w 6181580"/>
                <a:gd name="connsiteY20" fmla="*/ 1051150 h 3273443"/>
                <a:gd name="connsiteX21" fmla="*/ 4270193 w 6181580"/>
                <a:gd name="connsiteY21" fmla="*/ 1178566 h 3273443"/>
                <a:gd name="connsiteX22" fmla="*/ 4421109 w 6181580"/>
                <a:gd name="connsiteY22" fmla="*/ 1314130 h 3273443"/>
                <a:gd name="connsiteX23" fmla="*/ 4560467 w 6181580"/>
                <a:gd name="connsiteY23" fmla="*/ 1564165 h 3273443"/>
                <a:gd name="connsiteX24" fmla="*/ 4691250 w 6181580"/>
                <a:gd name="connsiteY24" fmla="*/ 1880599 h 3273443"/>
                <a:gd name="connsiteX25" fmla="*/ 4889102 w 6181580"/>
                <a:gd name="connsiteY25" fmla="*/ 1840590 h 3273443"/>
                <a:gd name="connsiteX26" fmla="*/ 4985267 w 6181580"/>
                <a:gd name="connsiteY26" fmla="*/ 1945668 h 3273443"/>
                <a:gd name="connsiteX27" fmla="*/ 5170788 w 6181580"/>
                <a:gd name="connsiteY27" fmla="*/ 2138841 h 3273443"/>
                <a:gd name="connsiteX28" fmla="*/ 5311631 w 6181580"/>
                <a:gd name="connsiteY28" fmla="*/ 2280693 h 3273443"/>
                <a:gd name="connsiteX29" fmla="*/ 5595537 w 6181580"/>
                <a:gd name="connsiteY29" fmla="*/ 2830293 h 3273443"/>
                <a:gd name="connsiteX30" fmla="*/ 5889483 w 6181580"/>
                <a:gd name="connsiteY30" fmla="*/ 3137051 h 3273443"/>
                <a:gd name="connsiteX31" fmla="*/ 6181580 w 6181580"/>
                <a:gd name="connsiteY31" fmla="*/ 3272829 h 3273443"/>
                <a:gd name="connsiteX0" fmla="*/ 0 w 6181580"/>
                <a:gd name="connsiteY0" fmla="*/ 80827 h 3273443"/>
                <a:gd name="connsiteX1" fmla="*/ 348632 w 6181580"/>
                <a:gd name="connsiteY1" fmla="*/ 7907 h 3273443"/>
                <a:gd name="connsiteX2" fmla="*/ 569207 w 6181580"/>
                <a:gd name="connsiteY2" fmla="*/ 295070 h 3273443"/>
                <a:gd name="connsiteX3" fmla="*/ 1068354 w 6181580"/>
                <a:gd name="connsiteY3" fmla="*/ 416757 h 3273443"/>
                <a:gd name="connsiteX4" fmla="*/ 1206439 w 6181580"/>
                <a:gd name="connsiteY4" fmla="*/ 549826 h 3273443"/>
                <a:gd name="connsiteX5" fmla="*/ 1404165 w 6181580"/>
                <a:gd name="connsiteY5" fmla="*/ 505187 h 3273443"/>
                <a:gd name="connsiteX6" fmla="*/ 1669889 w 6181580"/>
                <a:gd name="connsiteY6" fmla="*/ 822609 h 3273443"/>
                <a:gd name="connsiteX7" fmla="*/ 1542708 w 6181580"/>
                <a:gd name="connsiteY7" fmla="*/ 1131495 h 3273443"/>
                <a:gd name="connsiteX8" fmla="*/ 2254937 w 6181580"/>
                <a:gd name="connsiteY8" fmla="*/ 1101394 h 3273443"/>
                <a:gd name="connsiteX9" fmla="*/ 2712103 w 6181580"/>
                <a:gd name="connsiteY9" fmla="*/ 834904 h 3273443"/>
                <a:gd name="connsiteX10" fmla="*/ 2839434 w 6181580"/>
                <a:gd name="connsiteY10" fmla="*/ 695623 h 3273443"/>
                <a:gd name="connsiteX11" fmla="*/ 3011589 w 6181580"/>
                <a:gd name="connsiteY11" fmla="*/ 538691 h 3273443"/>
                <a:gd name="connsiteX12" fmla="*/ 3241460 w 6181580"/>
                <a:gd name="connsiteY12" fmla="*/ 410826 h 3273443"/>
                <a:gd name="connsiteX13" fmla="*/ 3477390 w 6181580"/>
                <a:gd name="connsiteY13" fmla="*/ 434391 h 3273443"/>
                <a:gd name="connsiteX14" fmla="*/ 3620308 w 6181580"/>
                <a:gd name="connsiteY14" fmla="*/ 528359 h 3273443"/>
                <a:gd name="connsiteX15" fmla="*/ 3721318 w 6181580"/>
                <a:gd name="connsiteY15" fmla="*/ 579705 h 3273443"/>
                <a:gd name="connsiteX16" fmla="*/ 3877272 w 6181580"/>
                <a:gd name="connsiteY16" fmla="*/ 689673 h 3273443"/>
                <a:gd name="connsiteX17" fmla="*/ 3941254 w 6181580"/>
                <a:gd name="connsiteY17" fmla="*/ 748584 h 3273443"/>
                <a:gd name="connsiteX18" fmla="*/ 4037225 w 6181580"/>
                <a:gd name="connsiteY18" fmla="*/ 787858 h 3273443"/>
                <a:gd name="connsiteX19" fmla="*/ 4201893 w 6181580"/>
                <a:gd name="connsiteY19" fmla="*/ 925917 h 3273443"/>
                <a:gd name="connsiteX20" fmla="*/ 4269477 w 6181580"/>
                <a:gd name="connsiteY20" fmla="*/ 1051150 h 3273443"/>
                <a:gd name="connsiteX21" fmla="*/ 4270193 w 6181580"/>
                <a:gd name="connsiteY21" fmla="*/ 1178566 h 3273443"/>
                <a:gd name="connsiteX22" fmla="*/ 4421109 w 6181580"/>
                <a:gd name="connsiteY22" fmla="*/ 1314130 h 3273443"/>
                <a:gd name="connsiteX23" fmla="*/ 4560467 w 6181580"/>
                <a:gd name="connsiteY23" fmla="*/ 1564165 h 3273443"/>
                <a:gd name="connsiteX24" fmla="*/ 4691250 w 6181580"/>
                <a:gd name="connsiteY24" fmla="*/ 1880599 h 3273443"/>
                <a:gd name="connsiteX25" fmla="*/ 4889102 w 6181580"/>
                <a:gd name="connsiteY25" fmla="*/ 1840590 h 3273443"/>
                <a:gd name="connsiteX26" fmla="*/ 4985267 w 6181580"/>
                <a:gd name="connsiteY26" fmla="*/ 1945668 h 3273443"/>
                <a:gd name="connsiteX27" fmla="*/ 5170788 w 6181580"/>
                <a:gd name="connsiteY27" fmla="*/ 2138841 h 3273443"/>
                <a:gd name="connsiteX28" fmla="*/ 5311631 w 6181580"/>
                <a:gd name="connsiteY28" fmla="*/ 2280693 h 3273443"/>
                <a:gd name="connsiteX29" fmla="*/ 5595537 w 6181580"/>
                <a:gd name="connsiteY29" fmla="*/ 2830293 h 3273443"/>
                <a:gd name="connsiteX30" fmla="*/ 5889483 w 6181580"/>
                <a:gd name="connsiteY30" fmla="*/ 3137051 h 3273443"/>
                <a:gd name="connsiteX31" fmla="*/ 6181580 w 6181580"/>
                <a:gd name="connsiteY31" fmla="*/ 3272829 h 3273443"/>
                <a:gd name="connsiteX0" fmla="*/ 0 w 6181580"/>
                <a:gd name="connsiteY0" fmla="*/ 80827 h 3273443"/>
                <a:gd name="connsiteX1" fmla="*/ 348632 w 6181580"/>
                <a:gd name="connsiteY1" fmla="*/ 7907 h 3273443"/>
                <a:gd name="connsiteX2" fmla="*/ 569207 w 6181580"/>
                <a:gd name="connsiteY2" fmla="*/ 295070 h 3273443"/>
                <a:gd name="connsiteX3" fmla="*/ 1068354 w 6181580"/>
                <a:gd name="connsiteY3" fmla="*/ 416757 h 3273443"/>
                <a:gd name="connsiteX4" fmla="*/ 1206439 w 6181580"/>
                <a:gd name="connsiteY4" fmla="*/ 549826 h 3273443"/>
                <a:gd name="connsiteX5" fmla="*/ 1404165 w 6181580"/>
                <a:gd name="connsiteY5" fmla="*/ 505187 h 3273443"/>
                <a:gd name="connsiteX6" fmla="*/ 1669889 w 6181580"/>
                <a:gd name="connsiteY6" fmla="*/ 822609 h 3273443"/>
                <a:gd name="connsiteX7" fmla="*/ 1542708 w 6181580"/>
                <a:gd name="connsiteY7" fmla="*/ 1131495 h 3273443"/>
                <a:gd name="connsiteX8" fmla="*/ 2254937 w 6181580"/>
                <a:gd name="connsiteY8" fmla="*/ 1101394 h 3273443"/>
                <a:gd name="connsiteX9" fmla="*/ 2712103 w 6181580"/>
                <a:gd name="connsiteY9" fmla="*/ 834904 h 3273443"/>
                <a:gd name="connsiteX10" fmla="*/ 2964618 w 6181580"/>
                <a:gd name="connsiteY10" fmla="*/ 854035 h 3273443"/>
                <a:gd name="connsiteX11" fmla="*/ 3011589 w 6181580"/>
                <a:gd name="connsiteY11" fmla="*/ 538691 h 3273443"/>
                <a:gd name="connsiteX12" fmla="*/ 3241460 w 6181580"/>
                <a:gd name="connsiteY12" fmla="*/ 410826 h 3273443"/>
                <a:gd name="connsiteX13" fmla="*/ 3477390 w 6181580"/>
                <a:gd name="connsiteY13" fmla="*/ 434391 h 3273443"/>
                <a:gd name="connsiteX14" fmla="*/ 3620308 w 6181580"/>
                <a:gd name="connsiteY14" fmla="*/ 528359 h 3273443"/>
                <a:gd name="connsiteX15" fmla="*/ 3721318 w 6181580"/>
                <a:gd name="connsiteY15" fmla="*/ 579705 h 3273443"/>
                <a:gd name="connsiteX16" fmla="*/ 3877272 w 6181580"/>
                <a:gd name="connsiteY16" fmla="*/ 689673 h 3273443"/>
                <a:gd name="connsiteX17" fmla="*/ 3941254 w 6181580"/>
                <a:gd name="connsiteY17" fmla="*/ 748584 h 3273443"/>
                <a:gd name="connsiteX18" fmla="*/ 4037225 w 6181580"/>
                <a:gd name="connsiteY18" fmla="*/ 787858 h 3273443"/>
                <a:gd name="connsiteX19" fmla="*/ 4201893 w 6181580"/>
                <a:gd name="connsiteY19" fmla="*/ 925917 h 3273443"/>
                <a:gd name="connsiteX20" fmla="*/ 4269477 w 6181580"/>
                <a:gd name="connsiteY20" fmla="*/ 1051150 h 3273443"/>
                <a:gd name="connsiteX21" fmla="*/ 4270193 w 6181580"/>
                <a:gd name="connsiteY21" fmla="*/ 1178566 h 3273443"/>
                <a:gd name="connsiteX22" fmla="*/ 4421109 w 6181580"/>
                <a:gd name="connsiteY22" fmla="*/ 1314130 h 3273443"/>
                <a:gd name="connsiteX23" fmla="*/ 4560467 w 6181580"/>
                <a:gd name="connsiteY23" fmla="*/ 1564165 h 3273443"/>
                <a:gd name="connsiteX24" fmla="*/ 4691250 w 6181580"/>
                <a:gd name="connsiteY24" fmla="*/ 1880599 h 3273443"/>
                <a:gd name="connsiteX25" fmla="*/ 4889102 w 6181580"/>
                <a:gd name="connsiteY25" fmla="*/ 1840590 h 3273443"/>
                <a:gd name="connsiteX26" fmla="*/ 4985267 w 6181580"/>
                <a:gd name="connsiteY26" fmla="*/ 1945668 h 3273443"/>
                <a:gd name="connsiteX27" fmla="*/ 5170788 w 6181580"/>
                <a:gd name="connsiteY27" fmla="*/ 2138841 h 3273443"/>
                <a:gd name="connsiteX28" fmla="*/ 5311631 w 6181580"/>
                <a:gd name="connsiteY28" fmla="*/ 2280693 h 3273443"/>
                <a:gd name="connsiteX29" fmla="*/ 5595537 w 6181580"/>
                <a:gd name="connsiteY29" fmla="*/ 2830293 h 3273443"/>
                <a:gd name="connsiteX30" fmla="*/ 5889483 w 6181580"/>
                <a:gd name="connsiteY30" fmla="*/ 3137051 h 3273443"/>
                <a:gd name="connsiteX31" fmla="*/ 6181580 w 6181580"/>
                <a:gd name="connsiteY31" fmla="*/ 3272829 h 3273443"/>
                <a:gd name="connsiteX0" fmla="*/ 0 w 6181580"/>
                <a:gd name="connsiteY0" fmla="*/ 80827 h 3273443"/>
                <a:gd name="connsiteX1" fmla="*/ 348632 w 6181580"/>
                <a:gd name="connsiteY1" fmla="*/ 7907 h 3273443"/>
                <a:gd name="connsiteX2" fmla="*/ 569207 w 6181580"/>
                <a:gd name="connsiteY2" fmla="*/ 295070 h 3273443"/>
                <a:gd name="connsiteX3" fmla="*/ 1068354 w 6181580"/>
                <a:gd name="connsiteY3" fmla="*/ 416757 h 3273443"/>
                <a:gd name="connsiteX4" fmla="*/ 1206439 w 6181580"/>
                <a:gd name="connsiteY4" fmla="*/ 549826 h 3273443"/>
                <a:gd name="connsiteX5" fmla="*/ 1404165 w 6181580"/>
                <a:gd name="connsiteY5" fmla="*/ 505187 h 3273443"/>
                <a:gd name="connsiteX6" fmla="*/ 1043958 w 6181580"/>
                <a:gd name="connsiteY6" fmla="*/ 1003650 h 3273443"/>
                <a:gd name="connsiteX7" fmla="*/ 1542708 w 6181580"/>
                <a:gd name="connsiteY7" fmla="*/ 1131495 h 3273443"/>
                <a:gd name="connsiteX8" fmla="*/ 2254937 w 6181580"/>
                <a:gd name="connsiteY8" fmla="*/ 1101394 h 3273443"/>
                <a:gd name="connsiteX9" fmla="*/ 2712103 w 6181580"/>
                <a:gd name="connsiteY9" fmla="*/ 834904 h 3273443"/>
                <a:gd name="connsiteX10" fmla="*/ 2964618 w 6181580"/>
                <a:gd name="connsiteY10" fmla="*/ 854035 h 3273443"/>
                <a:gd name="connsiteX11" fmla="*/ 3011589 w 6181580"/>
                <a:gd name="connsiteY11" fmla="*/ 538691 h 3273443"/>
                <a:gd name="connsiteX12" fmla="*/ 3241460 w 6181580"/>
                <a:gd name="connsiteY12" fmla="*/ 410826 h 3273443"/>
                <a:gd name="connsiteX13" fmla="*/ 3477390 w 6181580"/>
                <a:gd name="connsiteY13" fmla="*/ 434391 h 3273443"/>
                <a:gd name="connsiteX14" fmla="*/ 3620308 w 6181580"/>
                <a:gd name="connsiteY14" fmla="*/ 528359 h 3273443"/>
                <a:gd name="connsiteX15" fmla="*/ 3721318 w 6181580"/>
                <a:gd name="connsiteY15" fmla="*/ 579705 h 3273443"/>
                <a:gd name="connsiteX16" fmla="*/ 3877272 w 6181580"/>
                <a:gd name="connsiteY16" fmla="*/ 689673 h 3273443"/>
                <a:gd name="connsiteX17" fmla="*/ 3941254 w 6181580"/>
                <a:gd name="connsiteY17" fmla="*/ 748584 h 3273443"/>
                <a:gd name="connsiteX18" fmla="*/ 4037225 w 6181580"/>
                <a:gd name="connsiteY18" fmla="*/ 787858 h 3273443"/>
                <a:gd name="connsiteX19" fmla="*/ 4201893 w 6181580"/>
                <a:gd name="connsiteY19" fmla="*/ 925917 h 3273443"/>
                <a:gd name="connsiteX20" fmla="*/ 4269477 w 6181580"/>
                <a:gd name="connsiteY20" fmla="*/ 1051150 h 3273443"/>
                <a:gd name="connsiteX21" fmla="*/ 4270193 w 6181580"/>
                <a:gd name="connsiteY21" fmla="*/ 1178566 h 3273443"/>
                <a:gd name="connsiteX22" fmla="*/ 4421109 w 6181580"/>
                <a:gd name="connsiteY22" fmla="*/ 1314130 h 3273443"/>
                <a:gd name="connsiteX23" fmla="*/ 4560467 w 6181580"/>
                <a:gd name="connsiteY23" fmla="*/ 1564165 h 3273443"/>
                <a:gd name="connsiteX24" fmla="*/ 4691250 w 6181580"/>
                <a:gd name="connsiteY24" fmla="*/ 1880599 h 3273443"/>
                <a:gd name="connsiteX25" fmla="*/ 4889102 w 6181580"/>
                <a:gd name="connsiteY25" fmla="*/ 1840590 h 3273443"/>
                <a:gd name="connsiteX26" fmla="*/ 4985267 w 6181580"/>
                <a:gd name="connsiteY26" fmla="*/ 1945668 h 3273443"/>
                <a:gd name="connsiteX27" fmla="*/ 5170788 w 6181580"/>
                <a:gd name="connsiteY27" fmla="*/ 2138841 h 3273443"/>
                <a:gd name="connsiteX28" fmla="*/ 5311631 w 6181580"/>
                <a:gd name="connsiteY28" fmla="*/ 2280693 h 3273443"/>
                <a:gd name="connsiteX29" fmla="*/ 5595537 w 6181580"/>
                <a:gd name="connsiteY29" fmla="*/ 2830293 h 3273443"/>
                <a:gd name="connsiteX30" fmla="*/ 5889483 w 6181580"/>
                <a:gd name="connsiteY30" fmla="*/ 3137051 h 3273443"/>
                <a:gd name="connsiteX31" fmla="*/ 6181580 w 6181580"/>
                <a:gd name="connsiteY31" fmla="*/ 3272829 h 3273443"/>
                <a:gd name="connsiteX0" fmla="*/ 0 w 6181580"/>
                <a:gd name="connsiteY0" fmla="*/ 80827 h 3273443"/>
                <a:gd name="connsiteX1" fmla="*/ 348632 w 6181580"/>
                <a:gd name="connsiteY1" fmla="*/ 7907 h 3273443"/>
                <a:gd name="connsiteX2" fmla="*/ 569207 w 6181580"/>
                <a:gd name="connsiteY2" fmla="*/ 295070 h 3273443"/>
                <a:gd name="connsiteX3" fmla="*/ 1068354 w 6181580"/>
                <a:gd name="connsiteY3" fmla="*/ 416757 h 3273443"/>
                <a:gd name="connsiteX4" fmla="*/ 1206439 w 6181580"/>
                <a:gd name="connsiteY4" fmla="*/ 549826 h 3273443"/>
                <a:gd name="connsiteX5" fmla="*/ 757371 w 6181580"/>
                <a:gd name="connsiteY5" fmla="*/ 776747 h 3273443"/>
                <a:gd name="connsiteX6" fmla="*/ 1043958 w 6181580"/>
                <a:gd name="connsiteY6" fmla="*/ 1003650 h 3273443"/>
                <a:gd name="connsiteX7" fmla="*/ 1542708 w 6181580"/>
                <a:gd name="connsiteY7" fmla="*/ 1131495 h 3273443"/>
                <a:gd name="connsiteX8" fmla="*/ 2254937 w 6181580"/>
                <a:gd name="connsiteY8" fmla="*/ 1101394 h 3273443"/>
                <a:gd name="connsiteX9" fmla="*/ 2712103 w 6181580"/>
                <a:gd name="connsiteY9" fmla="*/ 834904 h 3273443"/>
                <a:gd name="connsiteX10" fmla="*/ 2964618 w 6181580"/>
                <a:gd name="connsiteY10" fmla="*/ 854035 h 3273443"/>
                <a:gd name="connsiteX11" fmla="*/ 3011589 w 6181580"/>
                <a:gd name="connsiteY11" fmla="*/ 538691 h 3273443"/>
                <a:gd name="connsiteX12" fmla="*/ 3241460 w 6181580"/>
                <a:gd name="connsiteY12" fmla="*/ 410826 h 3273443"/>
                <a:gd name="connsiteX13" fmla="*/ 3477390 w 6181580"/>
                <a:gd name="connsiteY13" fmla="*/ 434391 h 3273443"/>
                <a:gd name="connsiteX14" fmla="*/ 3620308 w 6181580"/>
                <a:gd name="connsiteY14" fmla="*/ 528359 h 3273443"/>
                <a:gd name="connsiteX15" fmla="*/ 3721318 w 6181580"/>
                <a:gd name="connsiteY15" fmla="*/ 579705 h 3273443"/>
                <a:gd name="connsiteX16" fmla="*/ 3877272 w 6181580"/>
                <a:gd name="connsiteY16" fmla="*/ 689673 h 3273443"/>
                <a:gd name="connsiteX17" fmla="*/ 3941254 w 6181580"/>
                <a:gd name="connsiteY17" fmla="*/ 748584 h 3273443"/>
                <a:gd name="connsiteX18" fmla="*/ 4037225 w 6181580"/>
                <a:gd name="connsiteY18" fmla="*/ 787858 h 3273443"/>
                <a:gd name="connsiteX19" fmla="*/ 4201893 w 6181580"/>
                <a:gd name="connsiteY19" fmla="*/ 925917 h 3273443"/>
                <a:gd name="connsiteX20" fmla="*/ 4269477 w 6181580"/>
                <a:gd name="connsiteY20" fmla="*/ 1051150 h 3273443"/>
                <a:gd name="connsiteX21" fmla="*/ 4270193 w 6181580"/>
                <a:gd name="connsiteY21" fmla="*/ 1178566 h 3273443"/>
                <a:gd name="connsiteX22" fmla="*/ 4421109 w 6181580"/>
                <a:gd name="connsiteY22" fmla="*/ 1314130 h 3273443"/>
                <a:gd name="connsiteX23" fmla="*/ 4560467 w 6181580"/>
                <a:gd name="connsiteY23" fmla="*/ 1564165 h 3273443"/>
                <a:gd name="connsiteX24" fmla="*/ 4691250 w 6181580"/>
                <a:gd name="connsiteY24" fmla="*/ 1880599 h 3273443"/>
                <a:gd name="connsiteX25" fmla="*/ 4889102 w 6181580"/>
                <a:gd name="connsiteY25" fmla="*/ 1840590 h 3273443"/>
                <a:gd name="connsiteX26" fmla="*/ 4985267 w 6181580"/>
                <a:gd name="connsiteY26" fmla="*/ 1945668 h 3273443"/>
                <a:gd name="connsiteX27" fmla="*/ 5170788 w 6181580"/>
                <a:gd name="connsiteY27" fmla="*/ 2138841 h 3273443"/>
                <a:gd name="connsiteX28" fmla="*/ 5311631 w 6181580"/>
                <a:gd name="connsiteY28" fmla="*/ 2280693 h 3273443"/>
                <a:gd name="connsiteX29" fmla="*/ 5595537 w 6181580"/>
                <a:gd name="connsiteY29" fmla="*/ 2830293 h 3273443"/>
                <a:gd name="connsiteX30" fmla="*/ 5889483 w 6181580"/>
                <a:gd name="connsiteY30" fmla="*/ 3137051 h 3273443"/>
                <a:gd name="connsiteX31" fmla="*/ 6181580 w 6181580"/>
                <a:gd name="connsiteY31" fmla="*/ 3272829 h 3273443"/>
                <a:gd name="connsiteX0" fmla="*/ 0 w 6181580"/>
                <a:gd name="connsiteY0" fmla="*/ 80827 h 3273443"/>
                <a:gd name="connsiteX1" fmla="*/ 348632 w 6181580"/>
                <a:gd name="connsiteY1" fmla="*/ 7907 h 3273443"/>
                <a:gd name="connsiteX2" fmla="*/ 569207 w 6181580"/>
                <a:gd name="connsiteY2" fmla="*/ 295070 h 3273443"/>
                <a:gd name="connsiteX3" fmla="*/ 1068354 w 6181580"/>
                <a:gd name="connsiteY3" fmla="*/ 416757 h 3273443"/>
                <a:gd name="connsiteX4" fmla="*/ 1206439 w 6181580"/>
                <a:gd name="connsiteY4" fmla="*/ 549826 h 3273443"/>
                <a:gd name="connsiteX5" fmla="*/ 757371 w 6181580"/>
                <a:gd name="connsiteY5" fmla="*/ 776747 h 3273443"/>
                <a:gd name="connsiteX6" fmla="*/ 1043958 w 6181580"/>
                <a:gd name="connsiteY6" fmla="*/ 1003650 h 3273443"/>
                <a:gd name="connsiteX7" fmla="*/ 1542708 w 6181580"/>
                <a:gd name="connsiteY7" fmla="*/ 1131495 h 3273443"/>
                <a:gd name="connsiteX8" fmla="*/ 2254937 w 6181580"/>
                <a:gd name="connsiteY8" fmla="*/ 1101394 h 3273443"/>
                <a:gd name="connsiteX9" fmla="*/ 2732968 w 6181580"/>
                <a:gd name="connsiteY9" fmla="*/ 902794 h 3273443"/>
                <a:gd name="connsiteX10" fmla="*/ 2964618 w 6181580"/>
                <a:gd name="connsiteY10" fmla="*/ 854035 h 3273443"/>
                <a:gd name="connsiteX11" fmla="*/ 3011589 w 6181580"/>
                <a:gd name="connsiteY11" fmla="*/ 538691 h 3273443"/>
                <a:gd name="connsiteX12" fmla="*/ 3241460 w 6181580"/>
                <a:gd name="connsiteY12" fmla="*/ 410826 h 3273443"/>
                <a:gd name="connsiteX13" fmla="*/ 3477390 w 6181580"/>
                <a:gd name="connsiteY13" fmla="*/ 434391 h 3273443"/>
                <a:gd name="connsiteX14" fmla="*/ 3620308 w 6181580"/>
                <a:gd name="connsiteY14" fmla="*/ 528359 h 3273443"/>
                <a:gd name="connsiteX15" fmla="*/ 3721318 w 6181580"/>
                <a:gd name="connsiteY15" fmla="*/ 579705 h 3273443"/>
                <a:gd name="connsiteX16" fmla="*/ 3877272 w 6181580"/>
                <a:gd name="connsiteY16" fmla="*/ 689673 h 3273443"/>
                <a:gd name="connsiteX17" fmla="*/ 3941254 w 6181580"/>
                <a:gd name="connsiteY17" fmla="*/ 748584 h 3273443"/>
                <a:gd name="connsiteX18" fmla="*/ 4037225 w 6181580"/>
                <a:gd name="connsiteY18" fmla="*/ 787858 h 3273443"/>
                <a:gd name="connsiteX19" fmla="*/ 4201893 w 6181580"/>
                <a:gd name="connsiteY19" fmla="*/ 925917 h 3273443"/>
                <a:gd name="connsiteX20" fmla="*/ 4269477 w 6181580"/>
                <a:gd name="connsiteY20" fmla="*/ 1051150 h 3273443"/>
                <a:gd name="connsiteX21" fmla="*/ 4270193 w 6181580"/>
                <a:gd name="connsiteY21" fmla="*/ 1178566 h 3273443"/>
                <a:gd name="connsiteX22" fmla="*/ 4421109 w 6181580"/>
                <a:gd name="connsiteY22" fmla="*/ 1314130 h 3273443"/>
                <a:gd name="connsiteX23" fmla="*/ 4560467 w 6181580"/>
                <a:gd name="connsiteY23" fmla="*/ 1564165 h 3273443"/>
                <a:gd name="connsiteX24" fmla="*/ 4691250 w 6181580"/>
                <a:gd name="connsiteY24" fmla="*/ 1880599 h 3273443"/>
                <a:gd name="connsiteX25" fmla="*/ 4889102 w 6181580"/>
                <a:gd name="connsiteY25" fmla="*/ 1840590 h 3273443"/>
                <a:gd name="connsiteX26" fmla="*/ 4985267 w 6181580"/>
                <a:gd name="connsiteY26" fmla="*/ 1945668 h 3273443"/>
                <a:gd name="connsiteX27" fmla="*/ 5170788 w 6181580"/>
                <a:gd name="connsiteY27" fmla="*/ 2138841 h 3273443"/>
                <a:gd name="connsiteX28" fmla="*/ 5311631 w 6181580"/>
                <a:gd name="connsiteY28" fmla="*/ 2280693 h 3273443"/>
                <a:gd name="connsiteX29" fmla="*/ 5595537 w 6181580"/>
                <a:gd name="connsiteY29" fmla="*/ 2830293 h 3273443"/>
                <a:gd name="connsiteX30" fmla="*/ 5889483 w 6181580"/>
                <a:gd name="connsiteY30" fmla="*/ 3137051 h 3273443"/>
                <a:gd name="connsiteX31" fmla="*/ 6181580 w 6181580"/>
                <a:gd name="connsiteY31" fmla="*/ 3272829 h 3273443"/>
                <a:gd name="connsiteX0" fmla="*/ 0 w 6181580"/>
                <a:gd name="connsiteY0" fmla="*/ 80827 h 3273443"/>
                <a:gd name="connsiteX1" fmla="*/ 348632 w 6181580"/>
                <a:gd name="connsiteY1" fmla="*/ 7907 h 3273443"/>
                <a:gd name="connsiteX2" fmla="*/ 569207 w 6181580"/>
                <a:gd name="connsiteY2" fmla="*/ 295070 h 3273443"/>
                <a:gd name="connsiteX3" fmla="*/ 1068354 w 6181580"/>
                <a:gd name="connsiteY3" fmla="*/ 416757 h 3273443"/>
                <a:gd name="connsiteX4" fmla="*/ 497052 w 6181580"/>
                <a:gd name="connsiteY4" fmla="*/ 617717 h 3273443"/>
                <a:gd name="connsiteX5" fmla="*/ 757371 w 6181580"/>
                <a:gd name="connsiteY5" fmla="*/ 776747 h 3273443"/>
                <a:gd name="connsiteX6" fmla="*/ 1043958 w 6181580"/>
                <a:gd name="connsiteY6" fmla="*/ 1003650 h 3273443"/>
                <a:gd name="connsiteX7" fmla="*/ 1542708 w 6181580"/>
                <a:gd name="connsiteY7" fmla="*/ 1131495 h 3273443"/>
                <a:gd name="connsiteX8" fmla="*/ 2254937 w 6181580"/>
                <a:gd name="connsiteY8" fmla="*/ 1101394 h 3273443"/>
                <a:gd name="connsiteX9" fmla="*/ 2732968 w 6181580"/>
                <a:gd name="connsiteY9" fmla="*/ 902794 h 3273443"/>
                <a:gd name="connsiteX10" fmla="*/ 2964618 w 6181580"/>
                <a:gd name="connsiteY10" fmla="*/ 854035 h 3273443"/>
                <a:gd name="connsiteX11" fmla="*/ 3011589 w 6181580"/>
                <a:gd name="connsiteY11" fmla="*/ 538691 h 3273443"/>
                <a:gd name="connsiteX12" fmla="*/ 3241460 w 6181580"/>
                <a:gd name="connsiteY12" fmla="*/ 410826 h 3273443"/>
                <a:gd name="connsiteX13" fmla="*/ 3477390 w 6181580"/>
                <a:gd name="connsiteY13" fmla="*/ 434391 h 3273443"/>
                <a:gd name="connsiteX14" fmla="*/ 3620308 w 6181580"/>
                <a:gd name="connsiteY14" fmla="*/ 528359 h 3273443"/>
                <a:gd name="connsiteX15" fmla="*/ 3721318 w 6181580"/>
                <a:gd name="connsiteY15" fmla="*/ 579705 h 3273443"/>
                <a:gd name="connsiteX16" fmla="*/ 3877272 w 6181580"/>
                <a:gd name="connsiteY16" fmla="*/ 689673 h 3273443"/>
                <a:gd name="connsiteX17" fmla="*/ 3941254 w 6181580"/>
                <a:gd name="connsiteY17" fmla="*/ 748584 h 3273443"/>
                <a:gd name="connsiteX18" fmla="*/ 4037225 w 6181580"/>
                <a:gd name="connsiteY18" fmla="*/ 787858 h 3273443"/>
                <a:gd name="connsiteX19" fmla="*/ 4201893 w 6181580"/>
                <a:gd name="connsiteY19" fmla="*/ 925917 h 3273443"/>
                <a:gd name="connsiteX20" fmla="*/ 4269477 w 6181580"/>
                <a:gd name="connsiteY20" fmla="*/ 1051150 h 3273443"/>
                <a:gd name="connsiteX21" fmla="*/ 4270193 w 6181580"/>
                <a:gd name="connsiteY21" fmla="*/ 1178566 h 3273443"/>
                <a:gd name="connsiteX22" fmla="*/ 4421109 w 6181580"/>
                <a:gd name="connsiteY22" fmla="*/ 1314130 h 3273443"/>
                <a:gd name="connsiteX23" fmla="*/ 4560467 w 6181580"/>
                <a:gd name="connsiteY23" fmla="*/ 1564165 h 3273443"/>
                <a:gd name="connsiteX24" fmla="*/ 4691250 w 6181580"/>
                <a:gd name="connsiteY24" fmla="*/ 1880599 h 3273443"/>
                <a:gd name="connsiteX25" fmla="*/ 4889102 w 6181580"/>
                <a:gd name="connsiteY25" fmla="*/ 1840590 h 3273443"/>
                <a:gd name="connsiteX26" fmla="*/ 4985267 w 6181580"/>
                <a:gd name="connsiteY26" fmla="*/ 1945668 h 3273443"/>
                <a:gd name="connsiteX27" fmla="*/ 5170788 w 6181580"/>
                <a:gd name="connsiteY27" fmla="*/ 2138841 h 3273443"/>
                <a:gd name="connsiteX28" fmla="*/ 5311631 w 6181580"/>
                <a:gd name="connsiteY28" fmla="*/ 2280693 h 3273443"/>
                <a:gd name="connsiteX29" fmla="*/ 5595537 w 6181580"/>
                <a:gd name="connsiteY29" fmla="*/ 2830293 h 3273443"/>
                <a:gd name="connsiteX30" fmla="*/ 5889483 w 6181580"/>
                <a:gd name="connsiteY30" fmla="*/ 3137051 h 3273443"/>
                <a:gd name="connsiteX31" fmla="*/ 6181580 w 6181580"/>
                <a:gd name="connsiteY31" fmla="*/ 3272829 h 3273443"/>
                <a:gd name="connsiteX0" fmla="*/ 0 w 6181580"/>
                <a:gd name="connsiteY0" fmla="*/ 80827 h 3273443"/>
                <a:gd name="connsiteX1" fmla="*/ 348632 w 6181580"/>
                <a:gd name="connsiteY1" fmla="*/ 7907 h 3273443"/>
                <a:gd name="connsiteX2" fmla="*/ 569207 w 6181580"/>
                <a:gd name="connsiteY2" fmla="*/ 295070 h 3273443"/>
                <a:gd name="connsiteX3" fmla="*/ 1068354 w 6181580"/>
                <a:gd name="connsiteY3" fmla="*/ 416757 h 3273443"/>
                <a:gd name="connsiteX4" fmla="*/ 497052 w 6181580"/>
                <a:gd name="connsiteY4" fmla="*/ 617717 h 3273443"/>
                <a:gd name="connsiteX5" fmla="*/ 757371 w 6181580"/>
                <a:gd name="connsiteY5" fmla="*/ 776747 h 3273443"/>
                <a:gd name="connsiteX6" fmla="*/ 1002230 w 6181580"/>
                <a:gd name="connsiteY6" fmla="*/ 1071540 h 3273443"/>
                <a:gd name="connsiteX7" fmla="*/ 1542708 w 6181580"/>
                <a:gd name="connsiteY7" fmla="*/ 1131495 h 3273443"/>
                <a:gd name="connsiteX8" fmla="*/ 2254937 w 6181580"/>
                <a:gd name="connsiteY8" fmla="*/ 1101394 h 3273443"/>
                <a:gd name="connsiteX9" fmla="*/ 2732968 w 6181580"/>
                <a:gd name="connsiteY9" fmla="*/ 902794 h 3273443"/>
                <a:gd name="connsiteX10" fmla="*/ 2964618 w 6181580"/>
                <a:gd name="connsiteY10" fmla="*/ 854035 h 3273443"/>
                <a:gd name="connsiteX11" fmla="*/ 3011589 w 6181580"/>
                <a:gd name="connsiteY11" fmla="*/ 538691 h 3273443"/>
                <a:gd name="connsiteX12" fmla="*/ 3241460 w 6181580"/>
                <a:gd name="connsiteY12" fmla="*/ 410826 h 3273443"/>
                <a:gd name="connsiteX13" fmla="*/ 3477390 w 6181580"/>
                <a:gd name="connsiteY13" fmla="*/ 434391 h 3273443"/>
                <a:gd name="connsiteX14" fmla="*/ 3620308 w 6181580"/>
                <a:gd name="connsiteY14" fmla="*/ 528359 h 3273443"/>
                <a:gd name="connsiteX15" fmla="*/ 3721318 w 6181580"/>
                <a:gd name="connsiteY15" fmla="*/ 579705 h 3273443"/>
                <a:gd name="connsiteX16" fmla="*/ 3877272 w 6181580"/>
                <a:gd name="connsiteY16" fmla="*/ 689673 h 3273443"/>
                <a:gd name="connsiteX17" fmla="*/ 3941254 w 6181580"/>
                <a:gd name="connsiteY17" fmla="*/ 748584 h 3273443"/>
                <a:gd name="connsiteX18" fmla="*/ 4037225 w 6181580"/>
                <a:gd name="connsiteY18" fmla="*/ 787858 h 3273443"/>
                <a:gd name="connsiteX19" fmla="*/ 4201893 w 6181580"/>
                <a:gd name="connsiteY19" fmla="*/ 925917 h 3273443"/>
                <a:gd name="connsiteX20" fmla="*/ 4269477 w 6181580"/>
                <a:gd name="connsiteY20" fmla="*/ 1051150 h 3273443"/>
                <a:gd name="connsiteX21" fmla="*/ 4270193 w 6181580"/>
                <a:gd name="connsiteY21" fmla="*/ 1178566 h 3273443"/>
                <a:gd name="connsiteX22" fmla="*/ 4421109 w 6181580"/>
                <a:gd name="connsiteY22" fmla="*/ 1314130 h 3273443"/>
                <a:gd name="connsiteX23" fmla="*/ 4560467 w 6181580"/>
                <a:gd name="connsiteY23" fmla="*/ 1564165 h 3273443"/>
                <a:gd name="connsiteX24" fmla="*/ 4691250 w 6181580"/>
                <a:gd name="connsiteY24" fmla="*/ 1880599 h 3273443"/>
                <a:gd name="connsiteX25" fmla="*/ 4889102 w 6181580"/>
                <a:gd name="connsiteY25" fmla="*/ 1840590 h 3273443"/>
                <a:gd name="connsiteX26" fmla="*/ 4985267 w 6181580"/>
                <a:gd name="connsiteY26" fmla="*/ 1945668 h 3273443"/>
                <a:gd name="connsiteX27" fmla="*/ 5170788 w 6181580"/>
                <a:gd name="connsiteY27" fmla="*/ 2138841 h 3273443"/>
                <a:gd name="connsiteX28" fmla="*/ 5311631 w 6181580"/>
                <a:gd name="connsiteY28" fmla="*/ 2280693 h 3273443"/>
                <a:gd name="connsiteX29" fmla="*/ 5595537 w 6181580"/>
                <a:gd name="connsiteY29" fmla="*/ 2830293 h 3273443"/>
                <a:gd name="connsiteX30" fmla="*/ 5889483 w 6181580"/>
                <a:gd name="connsiteY30" fmla="*/ 3137051 h 3273443"/>
                <a:gd name="connsiteX31" fmla="*/ 6181580 w 6181580"/>
                <a:gd name="connsiteY31" fmla="*/ 3272829 h 3273443"/>
                <a:gd name="connsiteX0" fmla="*/ 0 w 6181580"/>
                <a:gd name="connsiteY0" fmla="*/ 80827 h 3273443"/>
                <a:gd name="connsiteX1" fmla="*/ 348632 w 6181580"/>
                <a:gd name="connsiteY1" fmla="*/ 7907 h 3273443"/>
                <a:gd name="connsiteX2" fmla="*/ 569207 w 6181580"/>
                <a:gd name="connsiteY2" fmla="*/ 295070 h 3273443"/>
                <a:gd name="connsiteX3" fmla="*/ 1068354 w 6181580"/>
                <a:gd name="connsiteY3" fmla="*/ 416757 h 3273443"/>
                <a:gd name="connsiteX4" fmla="*/ 497052 w 6181580"/>
                <a:gd name="connsiteY4" fmla="*/ 617717 h 3273443"/>
                <a:gd name="connsiteX5" fmla="*/ 757371 w 6181580"/>
                <a:gd name="connsiteY5" fmla="*/ 776747 h 3273443"/>
                <a:gd name="connsiteX6" fmla="*/ 1002230 w 6181580"/>
                <a:gd name="connsiteY6" fmla="*/ 1071540 h 3273443"/>
                <a:gd name="connsiteX7" fmla="*/ 1542708 w 6181580"/>
                <a:gd name="connsiteY7" fmla="*/ 1244645 h 3273443"/>
                <a:gd name="connsiteX8" fmla="*/ 2254937 w 6181580"/>
                <a:gd name="connsiteY8" fmla="*/ 1101394 h 3273443"/>
                <a:gd name="connsiteX9" fmla="*/ 2732968 w 6181580"/>
                <a:gd name="connsiteY9" fmla="*/ 902794 h 3273443"/>
                <a:gd name="connsiteX10" fmla="*/ 2964618 w 6181580"/>
                <a:gd name="connsiteY10" fmla="*/ 854035 h 3273443"/>
                <a:gd name="connsiteX11" fmla="*/ 3011589 w 6181580"/>
                <a:gd name="connsiteY11" fmla="*/ 538691 h 3273443"/>
                <a:gd name="connsiteX12" fmla="*/ 3241460 w 6181580"/>
                <a:gd name="connsiteY12" fmla="*/ 410826 h 3273443"/>
                <a:gd name="connsiteX13" fmla="*/ 3477390 w 6181580"/>
                <a:gd name="connsiteY13" fmla="*/ 434391 h 3273443"/>
                <a:gd name="connsiteX14" fmla="*/ 3620308 w 6181580"/>
                <a:gd name="connsiteY14" fmla="*/ 528359 h 3273443"/>
                <a:gd name="connsiteX15" fmla="*/ 3721318 w 6181580"/>
                <a:gd name="connsiteY15" fmla="*/ 579705 h 3273443"/>
                <a:gd name="connsiteX16" fmla="*/ 3877272 w 6181580"/>
                <a:gd name="connsiteY16" fmla="*/ 689673 h 3273443"/>
                <a:gd name="connsiteX17" fmla="*/ 3941254 w 6181580"/>
                <a:gd name="connsiteY17" fmla="*/ 748584 h 3273443"/>
                <a:gd name="connsiteX18" fmla="*/ 4037225 w 6181580"/>
                <a:gd name="connsiteY18" fmla="*/ 787858 h 3273443"/>
                <a:gd name="connsiteX19" fmla="*/ 4201893 w 6181580"/>
                <a:gd name="connsiteY19" fmla="*/ 925917 h 3273443"/>
                <a:gd name="connsiteX20" fmla="*/ 4269477 w 6181580"/>
                <a:gd name="connsiteY20" fmla="*/ 1051150 h 3273443"/>
                <a:gd name="connsiteX21" fmla="*/ 4270193 w 6181580"/>
                <a:gd name="connsiteY21" fmla="*/ 1178566 h 3273443"/>
                <a:gd name="connsiteX22" fmla="*/ 4421109 w 6181580"/>
                <a:gd name="connsiteY22" fmla="*/ 1314130 h 3273443"/>
                <a:gd name="connsiteX23" fmla="*/ 4560467 w 6181580"/>
                <a:gd name="connsiteY23" fmla="*/ 1564165 h 3273443"/>
                <a:gd name="connsiteX24" fmla="*/ 4691250 w 6181580"/>
                <a:gd name="connsiteY24" fmla="*/ 1880599 h 3273443"/>
                <a:gd name="connsiteX25" fmla="*/ 4889102 w 6181580"/>
                <a:gd name="connsiteY25" fmla="*/ 1840590 h 3273443"/>
                <a:gd name="connsiteX26" fmla="*/ 4985267 w 6181580"/>
                <a:gd name="connsiteY26" fmla="*/ 1945668 h 3273443"/>
                <a:gd name="connsiteX27" fmla="*/ 5170788 w 6181580"/>
                <a:gd name="connsiteY27" fmla="*/ 2138841 h 3273443"/>
                <a:gd name="connsiteX28" fmla="*/ 5311631 w 6181580"/>
                <a:gd name="connsiteY28" fmla="*/ 2280693 h 3273443"/>
                <a:gd name="connsiteX29" fmla="*/ 5595537 w 6181580"/>
                <a:gd name="connsiteY29" fmla="*/ 2830293 h 3273443"/>
                <a:gd name="connsiteX30" fmla="*/ 5889483 w 6181580"/>
                <a:gd name="connsiteY30" fmla="*/ 3137051 h 3273443"/>
                <a:gd name="connsiteX31" fmla="*/ 6181580 w 6181580"/>
                <a:gd name="connsiteY31" fmla="*/ 3272829 h 3273443"/>
                <a:gd name="connsiteX0" fmla="*/ 0 w 6181580"/>
                <a:gd name="connsiteY0" fmla="*/ 80827 h 3273443"/>
                <a:gd name="connsiteX1" fmla="*/ 348632 w 6181580"/>
                <a:gd name="connsiteY1" fmla="*/ 7907 h 3273443"/>
                <a:gd name="connsiteX2" fmla="*/ 569207 w 6181580"/>
                <a:gd name="connsiteY2" fmla="*/ 295070 h 3273443"/>
                <a:gd name="connsiteX3" fmla="*/ 1068354 w 6181580"/>
                <a:gd name="connsiteY3" fmla="*/ 416757 h 3273443"/>
                <a:gd name="connsiteX4" fmla="*/ 497052 w 6181580"/>
                <a:gd name="connsiteY4" fmla="*/ 617717 h 3273443"/>
                <a:gd name="connsiteX5" fmla="*/ 694778 w 6181580"/>
                <a:gd name="connsiteY5" fmla="*/ 822006 h 3273443"/>
                <a:gd name="connsiteX6" fmla="*/ 1002230 w 6181580"/>
                <a:gd name="connsiteY6" fmla="*/ 1071540 h 3273443"/>
                <a:gd name="connsiteX7" fmla="*/ 1542708 w 6181580"/>
                <a:gd name="connsiteY7" fmla="*/ 1244645 h 3273443"/>
                <a:gd name="connsiteX8" fmla="*/ 2254937 w 6181580"/>
                <a:gd name="connsiteY8" fmla="*/ 1101394 h 3273443"/>
                <a:gd name="connsiteX9" fmla="*/ 2732968 w 6181580"/>
                <a:gd name="connsiteY9" fmla="*/ 902794 h 3273443"/>
                <a:gd name="connsiteX10" fmla="*/ 2964618 w 6181580"/>
                <a:gd name="connsiteY10" fmla="*/ 854035 h 3273443"/>
                <a:gd name="connsiteX11" fmla="*/ 3011589 w 6181580"/>
                <a:gd name="connsiteY11" fmla="*/ 538691 h 3273443"/>
                <a:gd name="connsiteX12" fmla="*/ 3241460 w 6181580"/>
                <a:gd name="connsiteY12" fmla="*/ 410826 h 3273443"/>
                <a:gd name="connsiteX13" fmla="*/ 3477390 w 6181580"/>
                <a:gd name="connsiteY13" fmla="*/ 434391 h 3273443"/>
                <a:gd name="connsiteX14" fmla="*/ 3620308 w 6181580"/>
                <a:gd name="connsiteY14" fmla="*/ 528359 h 3273443"/>
                <a:gd name="connsiteX15" fmla="*/ 3721318 w 6181580"/>
                <a:gd name="connsiteY15" fmla="*/ 579705 h 3273443"/>
                <a:gd name="connsiteX16" fmla="*/ 3877272 w 6181580"/>
                <a:gd name="connsiteY16" fmla="*/ 689673 h 3273443"/>
                <a:gd name="connsiteX17" fmla="*/ 3941254 w 6181580"/>
                <a:gd name="connsiteY17" fmla="*/ 748584 h 3273443"/>
                <a:gd name="connsiteX18" fmla="*/ 4037225 w 6181580"/>
                <a:gd name="connsiteY18" fmla="*/ 787858 h 3273443"/>
                <a:gd name="connsiteX19" fmla="*/ 4201893 w 6181580"/>
                <a:gd name="connsiteY19" fmla="*/ 925917 h 3273443"/>
                <a:gd name="connsiteX20" fmla="*/ 4269477 w 6181580"/>
                <a:gd name="connsiteY20" fmla="*/ 1051150 h 3273443"/>
                <a:gd name="connsiteX21" fmla="*/ 4270193 w 6181580"/>
                <a:gd name="connsiteY21" fmla="*/ 1178566 h 3273443"/>
                <a:gd name="connsiteX22" fmla="*/ 4421109 w 6181580"/>
                <a:gd name="connsiteY22" fmla="*/ 1314130 h 3273443"/>
                <a:gd name="connsiteX23" fmla="*/ 4560467 w 6181580"/>
                <a:gd name="connsiteY23" fmla="*/ 1564165 h 3273443"/>
                <a:gd name="connsiteX24" fmla="*/ 4691250 w 6181580"/>
                <a:gd name="connsiteY24" fmla="*/ 1880599 h 3273443"/>
                <a:gd name="connsiteX25" fmla="*/ 4889102 w 6181580"/>
                <a:gd name="connsiteY25" fmla="*/ 1840590 h 3273443"/>
                <a:gd name="connsiteX26" fmla="*/ 4985267 w 6181580"/>
                <a:gd name="connsiteY26" fmla="*/ 1945668 h 3273443"/>
                <a:gd name="connsiteX27" fmla="*/ 5170788 w 6181580"/>
                <a:gd name="connsiteY27" fmla="*/ 2138841 h 3273443"/>
                <a:gd name="connsiteX28" fmla="*/ 5311631 w 6181580"/>
                <a:gd name="connsiteY28" fmla="*/ 2280693 h 3273443"/>
                <a:gd name="connsiteX29" fmla="*/ 5595537 w 6181580"/>
                <a:gd name="connsiteY29" fmla="*/ 2830293 h 3273443"/>
                <a:gd name="connsiteX30" fmla="*/ 5889483 w 6181580"/>
                <a:gd name="connsiteY30" fmla="*/ 3137051 h 3273443"/>
                <a:gd name="connsiteX31" fmla="*/ 6181580 w 6181580"/>
                <a:gd name="connsiteY31" fmla="*/ 3272829 h 3273443"/>
                <a:gd name="connsiteX0" fmla="*/ 0 w 6181580"/>
                <a:gd name="connsiteY0" fmla="*/ 80827 h 3273443"/>
                <a:gd name="connsiteX1" fmla="*/ 348632 w 6181580"/>
                <a:gd name="connsiteY1" fmla="*/ 7907 h 3273443"/>
                <a:gd name="connsiteX2" fmla="*/ 569207 w 6181580"/>
                <a:gd name="connsiteY2" fmla="*/ 295070 h 3273443"/>
                <a:gd name="connsiteX3" fmla="*/ 497052 w 6181580"/>
                <a:gd name="connsiteY3" fmla="*/ 617717 h 3273443"/>
                <a:gd name="connsiteX4" fmla="*/ 694778 w 6181580"/>
                <a:gd name="connsiteY4" fmla="*/ 822006 h 3273443"/>
                <a:gd name="connsiteX5" fmla="*/ 1002230 w 6181580"/>
                <a:gd name="connsiteY5" fmla="*/ 1071540 h 3273443"/>
                <a:gd name="connsiteX6" fmla="*/ 1542708 w 6181580"/>
                <a:gd name="connsiteY6" fmla="*/ 1244645 h 3273443"/>
                <a:gd name="connsiteX7" fmla="*/ 2254937 w 6181580"/>
                <a:gd name="connsiteY7" fmla="*/ 1101394 h 3273443"/>
                <a:gd name="connsiteX8" fmla="*/ 2732968 w 6181580"/>
                <a:gd name="connsiteY8" fmla="*/ 902794 h 3273443"/>
                <a:gd name="connsiteX9" fmla="*/ 2964618 w 6181580"/>
                <a:gd name="connsiteY9" fmla="*/ 854035 h 3273443"/>
                <a:gd name="connsiteX10" fmla="*/ 3011589 w 6181580"/>
                <a:gd name="connsiteY10" fmla="*/ 538691 h 3273443"/>
                <a:gd name="connsiteX11" fmla="*/ 3241460 w 6181580"/>
                <a:gd name="connsiteY11" fmla="*/ 410826 h 3273443"/>
                <a:gd name="connsiteX12" fmla="*/ 3477390 w 6181580"/>
                <a:gd name="connsiteY12" fmla="*/ 434391 h 3273443"/>
                <a:gd name="connsiteX13" fmla="*/ 3620308 w 6181580"/>
                <a:gd name="connsiteY13" fmla="*/ 528359 h 3273443"/>
                <a:gd name="connsiteX14" fmla="*/ 3721318 w 6181580"/>
                <a:gd name="connsiteY14" fmla="*/ 579705 h 3273443"/>
                <a:gd name="connsiteX15" fmla="*/ 3877272 w 6181580"/>
                <a:gd name="connsiteY15" fmla="*/ 689673 h 3273443"/>
                <a:gd name="connsiteX16" fmla="*/ 3941254 w 6181580"/>
                <a:gd name="connsiteY16" fmla="*/ 748584 h 3273443"/>
                <a:gd name="connsiteX17" fmla="*/ 4037225 w 6181580"/>
                <a:gd name="connsiteY17" fmla="*/ 787858 h 3273443"/>
                <a:gd name="connsiteX18" fmla="*/ 4201893 w 6181580"/>
                <a:gd name="connsiteY18" fmla="*/ 925917 h 3273443"/>
                <a:gd name="connsiteX19" fmla="*/ 4269477 w 6181580"/>
                <a:gd name="connsiteY19" fmla="*/ 1051150 h 3273443"/>
                <a:gd name="connsiteX20" fmla="*/ 4270193 w 6181580"/>
                <a:gd name="connsiteY20" fmla="*/ 1178566 h 3273443"/>
                <a:gd name="connsiteX21" fmla="*/ 4421109 w 6181580"/>
                <a:gd name="connsiteY21" fmla="*/ 1314130 h 3273443"/>
                <a:gd name="connsiteX22" fmla="*/ 4560467 w 6181580"/>
                <a:gd name="connsiteY22" fmla="*/ 1564165 h 3273443"/>
                <a:gd name="connsiteX23" fmla="*/ 4691250 w 6181580"/>
                <a:gd name="connsiteY23" fmla="*/ 1880599 h 3273443"/>
                <a:gd name="connsiteX24" fmla="*/ 4889102 w 6181580"/>
                <a:gd name="connsiteY24" fmla="*/ 1840590 h 3273443"/>
                <a:gd name="connsiteX25" fmla="*/ 4985267 w 6181580"/>
                <a:gd name="connsiteY25" fmla="*/ 1945668 h 3273443"/>
                <a:gd name="connsiteX26" fmla="*/ 5170788 w 6181580"/>
                <a:gd name="connsiteY26" fmla="*/ 2138841 h 3273443"/>
                <a:gd name="connsiteX27" fmla="*/ 5311631 w 6181580"/>
                <a:gd name="connsiteY27" fmla="*/ 2280693 h 3273443"/>
                <a:gd name="connsiteX28" fmla="*/ 5595537 w 6181580"/>
                <a:gd name="connsiteY28" fmla="*/ 2830293 h 3273443"/>
                <a:gd name="connsiteX29" fmla="*/ 5889483 w 6181580"/>
                <a:gd name="connsiteY29" fmla="*/ 3137051 h 3273443"/>
                <a:gd name="connsiteX30" fmla="*/ 6181580 w 6181580"/>
                <a:gd name="connsiteY30" fmla="*/ 3272829 h 3273443"/>
                <a:gd name="connsiteX0" fmla="*/ 0 w 6181580"/>
                <a:gd name="connsiteY0" fmla="*/ 96444 h 3289060"/>
                <a:gd name="connsiteX1" fmla="*/ 348632 w 6181580"/>
                <a:gd name="connsiteY1" fmla="*/ 23524 h 3289060"/>
                <a:gd name="connsiteX2" fmla="*/ 497052 w 6181580"/>
                <a:gd name="connsiteY2" fmla="*/ 633334 h 3289060"/>
                <a:gd name="connsiteX3" fmla="*/ 694778 w 6181580"/>
                <a:gd name="connsiteY3" fmla="*/ 837623 h 3289060"/>
                <a:gd name="connsiteX4" fmla="*/ 1002230 w 6181580"/>
                <a:gd name="connsiteY4" fmla="*/ 1087157 h 3289060"/>
                <a:gd name="connsiteX5" fmla="*/ 1542708 w 6181580"/>
                <a:gd name="connsiteY5" fmla="*/ 1260262 h 3289060"/>
                <a:gd name="connsiteX6" fmla="*/ 2254937 w 6181580"/>
                <a:gd name="connsiteY6" fmla="*/ 1117011 h 3289060"/>
                <a:gd name="connsiteX7" fmla="*/ 2732968 w 6181580"/>
                <a:gd name="connsiteY7" fmla="*/ 918411 h 3289060"/>
                <a:gd name="connsiteX8" fmla="*/ 2964618 w 6181580"/>
                <a:gd name="connsiteY8" fmla="*/ 869652 h 3289060"/>
                <a:gd name="connsiteX9" fmla="*/ 3011589 w 6181580"/>
                <a:gd name="connsiteY9" fmla="*/ 554308 h 3289060"/>
                <a:gd name="connsiteX10" fmla="*/ 3241460 w 6181580"/>
                <a:gd name="connsiteY10" fmla="*/ 426443 h 3289060"/>
                <a:gd name="connsiteX11" fmla="*/ 3477390 w 6181580"/>
                <a:gd name="connsiteY11" fmla="*/ 450008 h 3289060"/>
                <a:gd name="connsiteX12" fmla="*/ 3620308 w 6181580"/>
                <a:gd name="connsiteY12" fmla="*/ 543976 h 3289060"/>
                <a:gd name="connsiteX13" fmla="*/ 3721318 w 6181580"/>
                <a:gd name="connsiteY13" fmla="*/ 595322 h 3289060"/>
                <a:gd name="connsiteX14" fmla="*/ 3877272 w 6181580"/>
                <a:gd name="connsiteY14" fmla="*/ 705290 h 3289060"/>
                <a:gd name="connsiteX15" fmla="*/ 3941254 w 6181580"/>
                <a:gd name="connsiteY15" fmla="*/ 764201 h 3289060"/>
                <a:gd name="connsiteX16" fmla="*/ 4037225 w 6181580"/>
                <a:gd name="connsiteY16" fmla="*/ 803475 h 3289060"/>
                <a:gd name="connsiteX17" fmla="*/ 4201893 w 6181580"/>
                <a:gd name="connsiteY17" fmla="*/ 941534 h 3289060"/>
                <a:gd name="connsiteX18" fmla="*/ 4269477 w 6181580"/>
                <a:gd name="connsiteY18" fmla="*/ 1066767 h 3289060"/>
                <a:gd name="connsiteX19" fmla="*/ 4270193 w 6181580"/>
                <a:gd name="connsiteY19" fmla="*/ 1194183 h 3289060"/>
                <a:gd name="connsiteX20" fmla="*/ 4421109 w 6181580"/>
                <a:gd name="connsiteY20" fmla="*/ 1329747 h 3289060"/>
                <a:gd name="connsiteX21" fmla="*/ 4560467 w 6181580"/>
                <a:gd name="connsiteY21" fmla="*/ 1579782 h 3289060"/>
                <a:gd name="connsiteX22" fmla="*/ 4691250 w 6181580"/>
                <a:gd name="connsiteY22" fmla="*/ 1896216 h 3289060"/>
                <a:gd name="connsiteX23" fmla="*/ 4889102 w 6181580"/>
                <a:gd name="connsiteY23" fmla="*/ 1856207 h 3289060"/>
                <a:gd name="connsiteX24" fmla="*/ 4985267 w 6181580"/>
                <a:gd name="connsiteY24" fmla="*/ 1961285 h 3289060"/>
                <a:gd name="connsiteX25" fmla="*/ 5170788 w 6181580"/>
                <a:gd name="connsiteY25" fmla="*/ 2154458 h 3289060"/>
                <a:gd name="connsiteX26" fmla="*/ 5311631 w 6181580"/>
                <a:gd name="connsiteY26" fmla="*/ 2296310 h 3289060"/>
                <a:gd name="connsiteX27" fmla="*/ 5595537 w 6181580"/>
                <a:gd name="connsiteY27" fmla="*/ 2845910 h 3289060"/>
                <a:gd name="connsiteX28" fmla="*/ 5889483 w 6181580"/>
                <a:gd name="connsiteY28" fmla="*/ 3152668 h 3289060"/>
                <a:gd name="connsiteX29" fmla="*/ 6181580 w 6181580"/>
                <a:gd name="connsiteY29" fmla="*/ 3288446 h 3289060"/>
                <a:gd name="connsiteX0" fmla="*/ 0 w 6181580"/>
                <a:gd name="connsiteY0" fmla="*/ 0 h 3192616"/>
                <a:gd name="connsiteX1" fmla="*/ 497052 w 6181580"/>
                <a:gd name="connsiteY1" fmla="*/ 536890 h 3192616"/>
                <a:gd name="connsiteX2" fmla="*/ 694778 w 6181580"/>
                <a:gd name="connsiteY2" fmla="*/ 741179 h 3192616"/>
                <a:gd name="connsiteX3" fmla="*/ 1002230 w 6181580"/>
                <a:gd name="connsiteY3" fmla="*/ 990713 h 3192616"/>
                <a:gd name="connsiteX4" fmla="*/ 1542708 w 6181580"/>
                <a:gd name="connsiteY4" fmla="*/ 1163818 h 3192616"/>
                <a:gd name="connsiteX5" fmla="*/ 2254937 w 6181580"/>
                <a:gd name="connsiteY5" fmla="*/ 1020567 h 3192616"/>
                <a:gd name="connsiteX6" fmla="*/ 2732968 w 6181580"/>
                <a:gd name="connsiteY6" fmla="*/ 821967 h 3192616"/>
                <a:gd name="connsiteX7" fmla="*/ 2964618 w 6181580"/>
                <a:gd name="connsiteY7" fmla="*/ 773208 h 3192616"/>
                <a:gd name="connsiteX8" fmla="*/ 3011589 w 6181580"/>
                <a:gd name="connsiteY8" fmla="*/ 457864 h 3192616"/>
                <a:gd name="connsiteX9" fmla="*/ 3241460 w 6181580"/>
                <a:gd name="connsiteY9" fmla="*/ 329999 h 3192616"/>
                <a:gd name="connsiteX10" fmla="*/ 3477390 w 6181580"/>
                <a:gd name="connsiteY10" fmla="*/ 353564 h 3192616"/>
                <a:gd name="connsiteX11" fmla="*/ 3620308 w 6181580"/>
                <a:gd name="connsiteY11" fmla="*/ 447532 h 3192616"/>
                <a:gd name="connsiteX12" fmla="*/ 3721318 w 6181580"/>
                <a:gd name="connsiteY12" fmla="*/ 498878 h 3192616"/>
                <a:gd name="connsiteX13" fmla="*/ 3877272 w 6181580"/>
                <a:gd name="connsiteY13" fmla="*/ 608846 h 3192616"/>
                <a:gd name="connsiteX14" fmla="*/ 3941254 w 6181580"/>
                <a:gd name="connsiteY14" fmla="*/ 667757 h 3192616"/>
                <a:gd name="connsiteX15" fmla="*/ 4037225 w 6181580"/>
                <a:gd name="connsiteY15" fmla="*/ 707031 h 3192616"/>
                <a:gd name="connsiteX16" fmla="*/ 4201893 w 6181580"/>
                <a:gd name="connsiteY16" fmla="*/ 845090 h 3192616"/>
                <a:gd name="connsiteX17" fmla="*/ 4269477 w 6181580"/>
                <a:gd name="connsiteY17" fmla="*/ 970323 h 3192616"/>
                <a:gd name="connsiteX18" fmla="*/ 4270193 w 6181580"/>
                <a:gd name="connsiteY18" fmla="*/ 1097739 h 3192616"/>
                <a:gd name="connsiteX19" fmla="*/ 4421109 w 6181580"/>
                <a:gd name="connsiteY19" fmla="*/ 1233303 h 3192616"/>
                <a:gd name="connsiteX20" fmla="*/ 4560467 w 6181580"/>
                <a:gd name="connsiteY20" fmla="*/ 1483338 h 3192616"/>
                <a:gd name="connsiteX21" fmla="*/ 4691250 w 6181580"/>
                <a:gd name="connsiteY21" fmla="*/ 1799772 h 3192616"/>
                <a:gd name="connsiteX22" fmla="*/ 4889102 w 6181580"/>
                <a:gd name="connsiteY22" fmla="*/ 1759763 h 3192616"/>
                <a:gd name="connsiteX23" fmla="*/ 4985267 w 6181580"/>
                <a:gd name="connsiteY23" fmla="*/ 1864841 h 3192616"/>
                <a:gd name="connsiteX24" fmla="*/ 5170788 w 6181580"/>
                <a:gd name="connsiteY24" fmla="*/ 2058014 h 3192616"/>
                <a:gd name="connsiteX25" fmla="*/ 5311631 w 6181580"/>
                <a:gd name="connsiteY25" fmla="*/ 2199866 h 3192616"/>
                <a:gd name="connsiteX26" fmla="*/ 5595537 w 6181580"/>
                <a:gd name="connsiteY26" fmla="*/ 2749466 h 3192616"/>
                <a:gd name="connsiteX27" fmla="*/ 5889483 w 6181580"/>
                <a:gd name="connsiteY27" fmla="*/ 3056224 h 3192616"/>
                <a:gd name="connsiteX28" fmla="*/ 6181580 w 6181580"/>
                <a:gd name="connsiteY28" fmla="*/ 3192002 h 3192616"/>
                <a:gd name="connsiteX0" fmla="*/ 0 w 5684528"/>
                <a:gd name="connsiteY0" fmla="*/ 208930 h 2864656"/>
                <a:gd name="connsiteX1" fmla="*/ 197726 w 5684528"/>
                <a:gd name="connsiteY1" fmla="*/ 413219 h 2864656"/>
                <a:gd name="connsiteX2" fmla="*/ 505178 w 5684528"/>
                <a:gd name="connsiteY2" fmla="*/ 662753 h 2864656"/>
                <a:gd name="connsiteX3" fmla="*/ 1045656 w 5684528"/>
                <a:gd name="connsiteY3" fmla="*/ 835858 h 2864656"/>
                <a:gd name="connsiteX4" fmla="*/ 1757885 w 5684528"/>
                <a:gd name="connsiteY4" fmla="*/ 692607 h 2864656"/>
                <a:gd name="connsiteX5" fmla="*/ 2235916 w 5684528"/>
                <a:gd name="connsiteY5" fmla="*/ 494007 h 2864656"/>
                <a:gd name="connsiteX6" fmla="*/ 2467566 w 5684528"/>
                <a:gd name="connsiteY6" fmla="*/ 445248 h 2864656"/>
                <a:gd name="connsiteX7" fmla="*/ 2514537 w 5684528"/>
                <a:gd name="connsiteY7" fmla="*/ 129904 h 2864656"/>
                <a:gd name="connsiteX8" fmla="*/ 2744408 w 5684528"/>
                <a:gd name="connsiteY8" fmla="*/ 2039 h 2864656"/>
                <a:gd name="connsiteX9" fmla="*/ 2980338 w 5684528"/>
                <a:gd name="connsiteY9" fmla="*/ 25604 h 2864656"/>
                <a:gd name="connsiteX10" fmla="*/ 3123256 w 5684528"/>
                <a:gd name="connsiteY10" fmla="*/ 119572 h 2864656"/>
                <a:gd name="connsiteX11" fmla="*/ 3224266 w 5684528"/>
                <a:gd name="connsiteY11" fmla="*/ 170918 h 2864656"/>
                <a:gd name="connsiteX12" fmla="*/ 3380220 w 5684528"/>
                <a:gd name="connsiteY12" fmla="*/ 280886 h 2864656"/>
                <a:gd name="connsiteX13" fmla="*/ 3444202 w 5684528"/>
                <a:gd name="connsiteY13" fmla="*/ 339797 h 2864656"/>
                <a:gd name="connsiteX14" fmla="*/ 3540173 w 5684528"/>
                <a:gd name="connsiteY14" fmla="*/ 379071 h 2864656"/>
                <a:gd name="connsiteX15" fmla="*/ 3704841 w 5684528"/>
                <a:gd name="connsiteY15" fmla="*/ 517130 h 2864656"/>
                <a:gd name="connsiteX16" fmla="*/ 3772425 w 5684528"/>
                <a:gd name="connsiteY16" fmla="*/ 642363 h 2864656"/>
                <a:gd name="connsiteX17" fmla="*/ 3773141 w 5684528"/>
                <a:gd name="connsiteY17" fmla="*/ 769779 h 2864656"/>
                <a:gd name="connsiteX18" fmla="*/ 3924057 w 5684528"/>
                <a:gd name="connsiteY18" fmla="*/ 905343 h 2864656"/>
                <a:gd name="connsiteX19" fmla="*/ 4063415 w 5684528"/>
                <a:gd name="connsiteY19" fmla="*/ 1155378 h 2864656"/>
                <a:gd name="connsiteX20" fmla="*/ 4194198 w 5684528"/>
                <a:gd name="connsiteY20" fmla="*/ 1471812 h 2864656"/>
                <a:gd name="connsiteX21" fmla="*/ 4392050 w 5684528"/>
                <a:gd name="connsiteY21" fmla="*/ 1431803 h 2864656"/>
                <a:gd name="connsiteX22" fmla="*/ 4488215 w 5684528"/>
                <a:gd name="connsiteY22" fmla="*/ 1536881 h 2864656"/>
                <a:gd name="connsiteX23" fmla="*/ 4673736 w 5684528"/>
                <a:gd name="connsiteY23" fmla="*/ 1730054 h 2864656"/>
                <a:gd name="connsiteX24" fmla="*/ 4814579 w 5684528"/>
                <a:gd name="connsiteY24" fmla="*/ 1871906 h 2864656"/>
                <a:gd name="connsiteX25" fmla="*/ 5098485 w 5684528"/>
                <a:gd name="connsiteY25" fmla="*/ 2421506 h 2864656"/>
                <a:gd name="connsiteX26" fmla="*/ 5392431 w 5684528"/>
                <a:gd name="connsiteY26" fmla="*/ 2728264 h 2864656"/>
                <a:gd name="connsiteX27" fmla="*/ 5684528 w 5684528"/>
                <a:gd name="connsiteY27" fmla="*/ 2864042 h 2864656"/>
                <a:gd name="connsiteX0" fmla="*/ 0 w 5684528"/>
                <a:gd name="connsiteY0" fmla="*/ 183326 h 2839052"/>
                <a:gd name="connsiteX1" fmla="*/ 197726 w 5684528"/>
                <a:gd name="connsiteY1" fmla="*/ 387615 h 2839052"/>
                <a:gd name="connsiteX2" fmla="*/ 505178 w 5684528"/>
                <a:gd name="connsiteY2" fmla="*/ 637149 h 2839052"/>
                <a:gd name="connsiteX3" fmla="*/ 1045656 w 5684528"/>
                <a:gd name="connsiteY3" fmla="*/ 810254 h 2839052"/>
                <a:gd name="connsiteX4" fmla="*/ 1757885 w 5684528"/>
                <a:gd name="connsiteY4" fmla="*/ 667003 h 2839052"/>
                <a:gd name="connsiteX5" fmla="*/ 2235916 w 5684528"/>
                <a:gd name="connsiteY5" fmla="*/ 468403 h 2839052"/>
                <a:gd name="connsiteX6" fmla="*/ 2467566 w 5684528"/>
                <a:gd name="connsiteY6" fmla="*/ 419644 h 2839052"/>
                <a:gd name="connsiteX7" fmla="*/ 2514537 w 5684528"/>
                <a:gd name="connsiteY7" fmla="*/ 104300 h 2839052"/>
                <a:gd name="connsiteX8" fmla="*/ 2980338 w 5684528"/>
                <a:gd name="connsiteY8" fmla="*/ 0 h 2839052"/>
                <a:gd name="connsiteX9" fmla="*/ 3123256 w 5684528"/>
                <a:gd name="connsiteY9" fmla="*/ 93968 h 2839052"/>
                <a:gd name="connsiteX10" fmla="*/ 3224266 w 5684528"/>
                <a:gd name="connsiteY10" fmla="*/ 145314 h 2839052"/>
                <a:gd name="connsiteX11" fmla="*/ 3380220 w 5684528"/>
                <a:gd name="connsiteY11" fmla="*/ 255282 h 2839052"/>
                <a:gd name="connsiteX12" fmla="*/ 3444202 w 5684528"/>
                <a:gd name="connsiteY12" fmla="*/ 314193 h 2839052"/>
                <a:gd name="connsiteX13" fmla="*/ 3540173 w 5684528"/>
                <a:gd name="connsiteY13" fmla="*/ 353467 h 2839052"/>
                <a:gd name="connsiteX14" fmla="*/ 3704841 w 5684528"/>
                <a:gd name="connsiteY14" fmla="*/ 491526 h 2839052"/>
                <a:gd name="connsiteX15" fmla="*/ 3772425 w 5684528"/>
                <a:gd name="connsiteY15" fmla="*/ 616759 h 2839052"/>
                <a:gd name="connsiteX16" fmla="*/ 3773141 w 5684528"/>
                <a:gd name="connsiteY16" fmla="*/ 744175 h 2839052"/>
                <a:gd name="connsiteX17" fmla="*/ 3924057 w 5684528"/>
                <a:gd name="connsiteY17" fmla="*/ 879739 h 2839052"/>
                <a:gd name="connsiteX18" fmla="*/ 4063415 w 5684528"/>
                <a:gd name="connsiteY18" fmla="*/ 1129774 h 2839052"/>
                <a:gd name="connsiteX19" fmla="*/ 4194198 w 5684528"/>
                <a:gd name="connsiteY19" fmla="*/ 1446208 h 2839052"/>
                <a:gd name="connsiteX20" fmla="*/ 4392050 w 5684528"/>
                <a:gd name="connsiteY20" fmla="*/ 1406199 h 2839052"/>
                <a:gd name="connsiteX21" fmla="*/ 4488215 w 5684528"/>
                <a:gd name="connsiteY21" fmla="*/ 1511277 h 2839052"/>
                <a:gd name="connsiteX22" fmla="*/ 4673736 w 5684528"/>
                <a:gd name="connsiteY22" fmla="*/ 1704450 h 2839052"/>
                <a:gd name="connsiteX23" fmla="*/ 4814579 w 5684528"/>
                <a:gd name="connsiteY23" fmla="*/ 1846302 h 2839052"/>
                <a:gd name="connsiteX24" fmla="*/ 5098485 w 5684528"/>
                <a:gd name="connsiteY24" fmla="*/ 2395902 h 2839052"/>
                <a:gd name="connsiteX25" fmla="*/ 5392431 w 5684528"/>
                <a:gd name="connsiteY25" fmla="*/ 2702660 h 2839052"/>
                <a:gd name="connsiteX26" fmla="*/ 5684528 w 5684528"/>
                <a:gd name="connsiteY26" fmla="*/ 2838438 h 2839052"/>
                <a:gd name="connsiteX0" fmla="*/ 0 w 5684528"/>
                <a:gd name="connsiteY0" fmla="*/ 108087 h 2763813"/>
                <a:gd name="connsiteX1" fmla="*/ 197726 w 5684528"/>
                <a:gd name="connsiteY1" fmla="*/ 312376 h 2763813"/>
                <a:gd name="connsiteX2" fmla="*/ 505178 w 5684528"/>
                <a:gd name="connsiteY2" fmla="*/ 561910 h 2763813"/>
                <a:gd name="connsiteX3" fmla="*/ 1045656 w 5684528"/>
                <a:gd name="connsiteY3" fmla="*/ 735015 h 2763813"/>
                <a:gd name="connsiteX4" fmla="*/ 1757885 w 5684528"/>
                <a:gd name="connsiteY4" fmla="*/ 591764 h 2763813"/>
                <a:gd name="connsiteX5" fmla="*/ 2235916 w 5684528"/>
                <a:gd name="connsiteY5" fmla="*/ 393164 h 2763813"/>
                <a:gd name="connsiteX6" fmla="*/ 2467566 w 5684528"/>
                <a:gd name="connsiteY6" fmla="*/ 344405 h 2763813"/>
                <a:gd name="connsiteX7" fmla="*/ 2514537 w 5684528"/>
                <a:gd name="connsiteY7" fmla="*/ 29061 h 2763813"/>
                <a:gd name="connsiteX8" fmla="*/ 3123256 w 5684528"/>
                <a:gd name="connsiteY8" fmla="*/ 18729 h 2763813"/>
                <a:gd name="connsiteX9" fmla="*/ 3224266 w 5684528"/>
                <a:gd name="connsiteY9" fmla="*/ 70075 h 2763813"/>
                <a:gd name="connsiteX10" fmla="*/ 3380220 w 5684528"/>
                <a:gd name="connsiteY10" fmla="*/ 180043 h 2763813"/>
                <a:gd name="connsiteX11" fmla="*/ 3444202 w 5684528"/>
                <a:gd name="connsiteY11" fmla="*/ 238954 h 2763813"/>
                <a:gd name="connsiteX12" fmla="*/ 3540173 w 5684528"/>
                <a:gd name="connsiteY12" fmla="*/ 278228 h 2763813"/>
                <a:gd name="connsiteX13" fmla="*/ 3704841 w 5684528"/>
                <a:gd name="connsiteY13" fmla="*/ 416287 h 2763813"/>
                <a:gd name="connsiteX14" fmla="*/ 3772425 w 5684528"/>
                <a:gd name="connsiteY14" fmla="*/ 541520 h 2763813"/>
                <a:gd name="connsiteX15" fmla="*/ 3773141 w 5684528"/>
                <a:gd name="connsiteY15" fmla="*/ 668936 h 2763813"/>
                <a:gd name="connsiteX16" fmla="*/ 3924057 w 5684528"/>
                <a:gd name="connsiteY16" fmla="*/ 804500 h 2763813"/>
                <a:gd name="connsiteX17" fmla="*/ 4063415 w 5684528"/>
                <a:gd name="connsiteY17" fmla="*/ 1054535 h 2763813"/>
                <a:gd name="connsiteX18" fmla="*/ 4194198 w 5684528"/>
                <a:gd name="connsiteY18" fmla="*/ 1370969 h 2763813"/>
                <a:gd name="connsiteX19" fmla="*/ 4392050 w 5684528"/>
                <a:gd name="connsiteY19" fmla="*/ 1330960 h 2763813"/>
                <a:gd name="connsiteX20" fmla="*/ 4488215 w 5684528"/>
                <a:gd name="connsiteY20" fmla="*/ 1436038 h 2763813"/>
                <a:gd name="connsiteX21" fmla="*/ 4673736 w 5684528"/>
                <a:gd name="connsiteY21" fmla="*/ 1629211 h 2763813"/>
                <a:gd name="connsiteX22" fmla="*/ 4814579 w 5684528"/>
                <a:gd name="connsiteY22" fmla="*/ 1771063 h 2763813"/>
                <a:gd name="connsiteX23" fmla="*/ 5098485 w 5684528"/>
                <a:gd name="connsiteY23" fmla="*/ 2320663 h 2763813"/>
                <a:gd name="connsiteX24" fmla="*/ 5392431 w 5684528"/>
                <a:gd name="connsiteY24" fmla="*/ 2627421 h 2763813"/>
                <a:gd name="connsiteX25" fmla="*/ 5684528 w 5684528"/>
                <a:gd name="connsiteY25" fmla="*/ 2763199 h 2763813"/>
                <a:gd name="connsiteX0" fmla="*/ 0 w 5684528"/>
                <a:gd name="connsiteY0" fmla="*/ 92919 h 2748645"/>
                <a:gd name="connsiteX1" fmla="*/ 197726 w 5684528"/>
                <a:gd name="connsiteY1" fmla="*/ 297208 h 2748645"/>
                <a:gd name="connsiteX2" fmla="*/ 505178 w 5684528"/>
                <a:gd name="connsiteY2" fmla="*/ 546742 h 2748645"/>
                <a:gd name="connsiteX3" fmla="*/ 1045656 w 5684528"/>
                <a:gd name="connsiteY3" fmla="*/ 719847 h 2748645"/>
                <a:gd name="connsiteX4" fmla="*/ 1757885 w 5684528"/>
                <a:gd name="connsiteY4" fmla="*/ 576596 h 2748645"/>
                <a:gd name="connsiteX5" fmla="*/ 2235916 w 5684528"/>
                <a:gd name="connsiteY5" fmla="*/ 377996 h 2748645"/>
                <a:gd name="connsiteX6" fmla="*/ 2467566 w 5684528"/>
                <a:gd name="connsiteY6" fmla="*/ 329237 h 2748645"/>
                <a:gd name="connsiteX7" fmla="*/ 2514537 w 5684528"/>
                <a:gd name="connsiteY7" fmla="*/ 13893 h 2748645"/>
                <a:gd name="connsiteX8" fmla="*/ 2995461 w 5684528"/>
                <a:gd name="connsiteY8" fmla="*/ 88266 h 2748645"/>
                <a:gd name="connsiteX9" fmla="*/ 3224266 w 5684528"/>
                <a:gd name="connsiteY9" fmla="*/ 54907 h 2748645"/>
                <a:gd name="connsiteX10" fmla="*/ 3380220 w 5684528"/>
                <a:gd name="connsiteY10" fmla="*/ 164875 h 2748645"/>
                <a:gd name="connsiteX11" fmla="*/ 3444202 w 5684528"/>
                <a:gd name="connsiteY11" fmla="*/ 223786 h 2748645"/>
                <a:gd name="connsiteX12" fmla="*/ 3540173 w 5684528"/>
                <a:gd name="connsiteY12" fmla="*/ 263060 h 2748645"/>
                <a:gd name="connsiteX13" fmla="*/ 3704841 w 5684528"/>
                <a:gd name="connsiteY13" fmla="*/ 401119 h 2748645"/>
                <a:gd name="connsiteX14" fmla="*/ 3772425 w 5684528"/>
                <a:gd name="connsiteY14" fmla="*/ 526352 h 2748645"/>
                <a:gd name="connsiteX15" fmla="*/ 3773141 w 5684528"/>
                <a:gd name="connsiteY15" fmla="*/ 653768 h 2748645"/>
                <a:gd name="connsiteX16" fmla="*/ 3924057 w 5684528"/>
                <a:gd name="connsiteY16" fmla="*/ 789332 h 2748645"/>
                <a:gd name="connsiteX17" fmla="*/ 4063415 w 5684528"/>
                <a:gd name="connsiteY17" fmla="*/ 1039367 h 2748645"/>
                <a:gd name="connsiteX18" fmla="*/ 4194198 w 5684528"/>
                <a:gd name="connsiteY18" fmla="*/ 1355801 h 2748645"/>
                <a:gd name="connsiteX19" fmla="*/ 4392050 w 5684528"/>
                <a:gd name="connsiteY19" fmla="*/ 1315792 h 2748645"/>
                <a:gd name="connsiteX20" fmla="*/ 4488215 w 5684528"/>
                <a:gd name="connsiteY20" fmla="*/ 1420870 h 2748645"/>
                <a:gd name="connsiteX21" fmla="*/ 4673736 w 5684528"/>
                <a:gd name="connsiteY21" fmla="*/ 1614043 h 2748645"/>
                <a:gd name="connsiteX22" fmla="*/ 4814579 w 5684528"/>
                <a:gd name="connsiteY22" fmla="*/ 1755895 h 2748645"/>
                <a:gd name="connsiteX23" fmla="*/ 5098485 w 5684528"/>
                <a:gd name="connsiteY23" fmla="*/ 2305495 h 2748645"/>
                <a:gd name="connsiteX24" fmla="*/ 5392431 w 5684528"/>
                <a:gd name="connsiteY24" fmla="*/ 2612253 h 2748645"/>
                <a:gd name="connsiteX25" fmla="*/ 5684528 w 5684528"/>
                <a:gd name="connsiteY25" fmla="*/ 2748031 h 2748645"/>
                <a:gd name="connsiteX0" fmla="*/ 0 w 5684528"/>
                <a:gd name="connsiteY0" fmla="*/ 92919 h 2748645"/>
                <a:gd name="connsiteX1" fmla="*/ 197726 w 5684528"/>
                <a:gd name="connsiteY1" fmla="*/ 297208 h 2748645"/>
                <a:gd name="connsiteX2" fmla="*/ 505178 w 5684528"/>
                <a:gd name="connsiteY2" fmla="*/ 546742 h 2748645"/>
                <a:gd name="connsiteX3" fmla="*/ 1045656 w 5684528"/>
                <a:gd name="connsiteY3" fmla="*/ 719847 h 2748645"/>
                <a:gd name="connsiteX4" fmla="*/ 1757885 w 5684528"/>
                <a:gd name="connsiteY4" fmla="*/ 576596 h 2748645"/>
                <a:gd name="connsiteX5" fmla="*/ 2235916 w 5684528"/>
                <a:gd name="connsiteY5" fmla="*/ 377996 h 2748645"/>
                <a:gd name="connsiteX6" fmla="*/ 2467566 w 5684528"/>
                <a:gd name="connsiteY6" fmla="*/ 329237 h 2748645"/>
                <a:gd name="connsiteX7" fmla="*/ 2514537 w 5684528"/>
                <a:gd name="connsiteY7" fmla="*/ 13893 h 2748645"/>
                <a:gd name="connsiteX8" fmla="*/ 2995461 w 5684528"/>
                <a:gd name="connsiteY8" fmla="*/ 88266 h 2748645"/>
                <a:gd name="connsiteX9" fmla="*/ 3224266 w 5684528"/>
                <a:gd name="connsiteY9" fmla="*/ 54907 h 2748645"/>
                <a:gd name="connsiteX10" fmla="*/ 3380220 w 5684528"/>
                <a:gd name="connsiteY10" fmla="*/ 164875 h 2748645"/>
                <a:gd name="connsiteX11" fmla="*/ 3444202 w 5684528"/>
                <a:gd name="connsiteY11" fmla="*/ 223786 h 2748645"/>
                <a:gd name="connsiteX12" fmla="*/ 3540173 w 5684528"/>
                <a:gd name="connsiteY12" fmla="*/ 263060 h 2748645"/>
                <a:gd name="connsiteX13" fmla="*/ 3704841 w 5684528"/>
                <a:gd name="connsiteY13" fmla="*/ 401119 h 2748645"/>
                <a:gd name="connsiteX14" fmla="*/ 3772425 w 5684528"/>
                <a:gd name="connsiteY14" fmla="*/ 526352 h 2748645"/>
                <a:gd name="connsiteX15" fmla="*/ 3773141 w 5684528"/>
                <a:gd name="connsiteY15" fmla="*/ 653768 h 2748645"/>
                <a:gd name="connsiteX16" fmla="*/ 3924057 w 5684528"/>
                <a:gd name="connsiteY16" fmla="*/ 789332 h 2748645"/>
                <a:gd name="connsiteX17" fmla="*/ 4063415 w 5684528"/>
                <a:gd name="connsiteY17" fmla="*/ 1039367 h 2748645"/>
                <a:gd name="connsiteX18" fmla="*/ 4194198 w 5684528"/>
                <a:gd name="connsiteY18" fmla="*/ 1355801 h 2748645"/>
                <a:gd name="connsiteX19" fmla="*/ 4392050 w 5684528"/>
                <a:gd name="connsiteY19" fmla="*/ 1315792 h 2748645"/>
                <a:gd name="connsiteX20" fmla="*/ 4488215 w 5684528"/>
                <a:gd name="connsiteY20" fmla="*/ 1420870 h 2748645"/>
                <a:gd name="connsiteX21" fmla="*/ 4673736 w 5684528"/>
                <a:gd name="connsiteY21" fmla="*/ 1614043 h 2748645"/>
                <a:gd name="connsiteX22" fmla="*/ 4814579 w 5684528"/>
                <a:gd name="connsiteY22" fmla="*/ 1755895 h 2748645"/>
                <a:gd name="connsiteX23" fmla="*/ 5098485 w 5684528"/>
                <a:gd name="connsiteY23" fmla="*/ 2305495 h 2748645"/>
                <a:gd name="connsiteX24" fmla="*/ 5392431 w 5684528"/>
                <a:gd name="connsiteY24" fmla="*/ 2612253 h 2748645"/>
                <a:gd name="connsiteX25" fmla="*/ 5684528 w 5684528"/>
                <a:gd name="connsiteY25" fmla="*/ 2748031 h 2748645"/>
                <a:gd name="connsiteX0" fmla="*/ 0 w 5684528"/>
                <a:gd name="connsiteY0" fmla="*/ 92919 h 2748645"/>
                <a:gd name="connsiteX1" fmla="*/ 197726 w 5684528"/>
                <a:gd name="connsiteY1" fmla="*/ 297208 h 2748645"/>
                <a:gd name="connsiteX2" fmla="*/ 505178 w 5684528"/>
                <a:gd name="connsiteY2" fmla="*/ 546742 h 2748645"/>
                <a:gd name="connsiteX3" fmla="*/ 1045656 w 5684528"/>
                <a:gd name="connsiteY3" fmla="*/ 719847 h 2748645"/>
                <a:gd name="connsiteX4" fmla="*/ 1757885 w 5684528"/>
                <a:gd name="connsiteY4" fmla="*/ 576596 h 2748645"/>
                <a:gd name="connsiteX5" fmla="*/ 2235916 w 5684528"/>
                <a:gd name="connsiteY5" fmla="*/ 377996 h 2748645"/>
                <a:gd name="connsiteX6" fmla="*/ 2467566 w 5684528"/>
                <a:gd name="connsiteY6" fmla="*/ 329237 h 2748645"/>
                <a:gd name="connsiteX7" fmla="*/ 2514537 w 5684528"/>
                <a:gd name="connsiteY7" fmla="*/ 13893 h 2748645"/>
                <a:gd name="connsiteX8" fmla="*/ 2995461 w 5684528"/>
                <a:gd name="connsiteY8" fmla="*/ 88266 h 2748645"/>
                <a:gd name="connsiteX9" fmla="*/ 3231367 w 5684528"/>
                <a:gd name="connsiteY9" fmla="*/ 70308 h 2748645"/>
                <a:gd name="connsiteX10" fmla="*/ 3380220 w 5684528"/>
                <a:gd name="connsiteY10" fmla="*/ 164875 h 2748645"/>
                <a:gd name="connsiteX11" fmla="*/ 3444202 w 5684528"/>
                <a:gd name="connsiteY11" fmla="*/ 223786 h 2748645"/>
                <a:gd name="connsiteX12" fmla="*/ 3540173 w 5684528"/>
                <a:gd name="connsiteY12" fmla="*/ 263060 h 2748645"/>
                <a:gd name="connsiteX13" fmla="*/ 3704841 w 5684528"/>
                <a:gd name="connsiteY13" fmla="*/ 401119 h 2748645"/>
                <a:gd name="connsiteX14" fmla="*/ 3772425 w 5684528"/>
                <a:gd name="connsiteY14" fmla="*/ 526352 h 2748645"/>
                <a:gd name="connsiteX15" fmla="*/ 3773141 w 5684528"/>
                <a:gd name="connsiteY15" fmla="*/ 653768 h 2748645"/>
                <a:gd name="connsiteX16" fmla="*/ 3924057 w 5684528"/>
                <a:gd name="connsiteY16" fmla="*/ 789332 h 2748645"/>
                <a:gd name="connsiteX17" fmla="*/ 4063415 w 5684528"/>
                <a:gd name="connsiteY17" fmla="*/ 1039367 h 2748645"/>
                <a:gd name="connsiteX18" fmla="*/ 4194198 w 5684528"/>
                <a:gd name="connsiteY18" fmla="*/ 1355801 h 2748645"/>
                <a:gd name="connsiteX19" fmla="*/ 4392050 w 5684528"/>
                <a:gd name="connsiteY19" fmla="*/ 1315792 h 2748645"/>
                <a:gd name="connsiteX20" fmla="*/ 4488215 w 5684528"/>
                <a:gd name="connsiteY20" fmla="*/ 1420870 h 2748645"/>
                <a:gd name="connsiteX21" fmla="*/ 4673736 w 5684528"/>
                <a:gd name="connsiteY21" fmla="*/ 1614043 h 2748645"/>
                <a:gd name="connsiteX22" fmla="*/ 4814579 w 5684528"/>
                <a:gd name="connsiteY22" fmla="*/ 1755895 h 2748645"/>
                <a:gd name="connsiteX23" fmla="*/ 5098485 w 5684528"/>
                <a:gd name="connsiteY23" fmla="*/ 2305495 h 2748645"/>
                <a:gd name="connsiteX24" fmla="*/ 5392431 w 5684528"/>
                <a:gd name="connsiteY24" fmla="*/ 2612253 h 2748645"/>
                <a:gd name="connsiteX25" fmla="*/ 5684528 w 5684528"/>
                <a:gd name="connsiteY25" fmla="*/ 2748031 h 2748645"/>
                <a:gd name="connsiteX0" fmla="*/ 0 w 5684528"/>
                <a:gd name="connsiteY0" fmla="*/ 34051 h 2689777"/>
                <a:gd name="connsiteX1" fmla="*/ 197726 w 5684528"/>
                <a:gd name="connsiteY1" fmla="*/ 238340 h 2689777"/>
                <a:gd name="connsiteX2" fmla="*/ 505178 w 5684528"/>
                <a:gd name="connsiteY2" fmla="*/ 487874 h 2689777"/>
                <a:gd name="connsiteX3" fmla="*/ 1045656 w 5684528"/>
                <a:gd name="connsiteY3" fmla="*/ 660979 h 2689777"/>
                <a:gd name="connsiteX4" fmla="*/ 1757885 w 5684528"/>
                <a:gd name="connsiteY4" fmla="*/ 517728 h 2689777"/>
                <a:gd name="connsiteX5" fmla="*/ 2235916 w 5684528"/>
                <a:gd name="connsiteY5" fmla="*/ 319128 h 2689777"/>
                <a:gd name="connsiteX6" fmla="*/ 2467566 w 5684528"/>
                <a:gd name="connsiteY6" fmla="*/ 270369 h 2689777"/>
                <a:gd name="connsiteX7" fmla="*/ 2528737 w 5684528"/>
                <a:gd name="connsiteY7" fmla="*/ 24329 h 2689777"/>
                <a:gd name="connsiteX8" fmla="*/ 2995461 w 5684528"/>
                <a:gd name="connsiteY8" fmla="*/ 29398 h 2689777"/>
                <a:gd name="connsiteX9" fmla="*/ 3231367 w 5684528"/>
                <a:gd name="connsiteY9" fmla="*/ 11440 h 2689777"/>
                <a:gd name="connsiteX10" fmla="*/ 3380220 w 5684528"/>
                <a:gd name="connsiteY10" fmla="*/ 106007 h 2689777"/>
                <a:gd name="connsiteX11" fmla="*/ 3444202 w 5684528"/>
                <a:gd name="connsiteY11" fmla="*/ 164918 h 2689777"/>
                <a:gd name="connsiteX12" fmla="*/ 3540173 w 5684528"/>
                <a:gd name="connsiteY12" fmla="*/ 204192 h 2689777"/>
                <a:gd name="connsiteX13" fmla="*/ 3704841 w 5684528"/>
                <a:gd name="connsiteY13" fmla="*/ 342251 h 2689777"/>
                <a:gd name="connsiteX14" fmla="*/ 3772425 w 5684528"/>
                <a:gd name="connsiteY14" fmla="*/ 467484 h 2689777"/>
                <a:gd name="connsiteX15" fmla="*/ 3773141 w 5684528"/>
                <a:gd name="connsiteY15" fmla="*/ 594900 h 2689777"/>
                <a:gd name="connsiteX16" fmla="*/ 3924057 w 5684528"/>
                <a:gd name="connsiteY16" fmla="*/ 730464 h 2689777"/>
                <a:gd name="connsiteX17" fmla="*/ 4063415 w 5684528"/>
                <a:gd name="connsiteY17" fmla="*/ 980499 h 2689777"/>
                <a:gd name="connsiteX18" fmla="*/ 4194198 w 5684528"/>
                <a:gd name="connsiteY18" fmla="*/ 1296933 h 2689777"/>
                <a:gd name="connsiteX19" fmla="*/ 4392050 w 5684528"/>
                <a:gd name="connsiteY19" fmla="*/ 1256924 h 2689777"/>
                <a:gd name="connsiteX20" fmla="*/ 4488215 w 5684528"/>
                <a:gd name="connsiteY20" fmla="*/ 1362002 h 2689777"/>
                <a:gd name="connsiteX21" fmla="*/ 4673736 w 5684528"/>
                <a:gd name="connsiteY21" fmla="*/ 1555175 h 2689777"/>
                <a:gd name="connsiteX22" fmla="*/ 4814579 w 5684528"/>
                <a:gd name="connsiteY22" fmla="*/ 1697027 h 2689777"/>
                <a:gd name="connsiteX23" fmla="*/ 5098485 w 5684528"/>
                <a:gd name="connsiteY23" fmla="*/ 2246627 h 2689777"/>
                <a:gd name="connsiteX24" fmla="*/ 5392431 w 5684528"/>
                <a:gd name="connsiteY24" fmla="*/ 2553385 h 2689777"/>
                <a:gd name="connsiteX25" fmla="*/ 5684528 w 5684528"/>
                <a:gd name="connsiteY25" fmla="*/ 2689163 h 2689777"/>
                <a:gd name="connsiteX0" fmla="*/ 0 w 5684528"/>
                <a:gd name="connsiteY0" fmla="*/ 34051 h 2689777"/>
                <a:gd name="connsiteX1" fmla="*/ 197726 w 5684528"/>
                <a:gd name="connsiteY1" fmla="*/ 238340 h 2689777"/>
                <a:gd name="connsiteX2" fmla="*/ 505178 w 5684528"/>
                <a:gd name="connsiteY2" fmla="*/ 487874 h 2689777"/>
                <a:gd name="connsiteX3" fmla="*/ 1045656 w 5684528"/>
                <a:gd name="connsiteY3" fmla="*/ 660979 h 2689777"/>
                <a:gd name="connsiteX4" fmla="*/ 1757885 w 5684528"/>
                <a:gd name="connsiteY4" fmla="*/ 517728 h 2689777"/>
                <a:gd name="connsiteX5" fmla="*/ 2235916 w 5684528"/>
                <a:gd name="connsiteY5" fmla="*/ 319128 h 2689777"/>
                <a:gd name="connsiteX6" fmla="*/ 2467566 w 5684528"/>
                <a:gd name="connsiteY6" fmla="*/ 270369 h 2689777"/>
                <a:gd name="connsiteX7" fmla="*/ 2528737 w 5684528"/>
                <a:gd name="connsiteY7" fmla="*/ 24329 h 2689777"/>
                <a:gd name="connsiteX8" fmla="*/ 2995461 w 5684528"/>
                <a:gd name="connsiteY8" fmla="*/ 29398 h 2689777"/>
                <a:gd name="connsiteX9" fmla="*/ 3231367 w 5684528"/>
                <a:gd name="connsiteY9" fmla="*/ 11440 h 2689777"/>
                <a:gd name="connsiteX10" fmla="*/ 3380220 w 5684528"/>
                <a:gd name="connsiteY10" fmla="*/ 106007 h 2689777"/>
                <a:gd name="connsiteX11" fmla="*/ 3444202 w 5684528"/>
                <a:gd name="connsiteY11" fmla="*/ 164918 h 2689777"/>
                <a:gd name="connsiteX12" fmla="*/ 3540173 w 5684528"/>
                <a:gd name="connsiteY12" fmla="*/ 204192 h 2689777"/>
                <a:gd name="connsiteX13" fmla="*/ 3704841 w 5684528"/>
                <a:gd name="connsiteY13" fmla="*/ 342251 h 2689777"/>
                <a:gd name="connsiteX14" fmla="*/ 3772425 w 5684528"/>
                <a:gd name="connsiteY14" fmla="*/ 467484 h 2689777"/>
                <a:gd name="connsiteX15" fmla="*/ 3773141 w 5684528"/>
                <a:gd name="connsiteY15" fmla="*/ 594900 h 2689777"/>
                <a:gd name="connsiteX16" fmla="*/ 3924057 w 5684528"/>
                <a:gd name="connsiteY16" fmla="*/ 730464 h 2689777"/>
                <a:gd name="connsiteX17" fmla="*/ 4063415 w 5684528"/>
                <a:gd name="connsiteY17" fmla="*/ 980499 h 2689777"/>
                <a:gd name="connsiteX18" fmla="*/ 4194198 w 5684528"/>
                <a:gd name="connsiteY18" fmla="*/ 1296933 h 2689777"/>
                <a:gd name="connsiteX19" fmla="*/ 4392050 w 5684528"/>
                <a:gd name="connsiteY19" fmla="*/ 1256924 h 2689777"/>
                <a:gd name="connsiteX20" fmla="*/ 4488215 w 5684528"/>
                <a:gd name="connsiteY20" fmla="*/ 1362002 h 2689777"/>
                <a:gd name="connsiteX21" fmla="*/ 4673736 w 5684528"/>
                <a:gd name="connsiteY21" fmla="*/ 1555175 h 2689777"/>
                <a:gd name="connsiteX22" fmla="*/ 4814579 w 5684528"/>
                <a:gd name="connsiteY22" fmla="*/ 1697027 h 2689777"/>
                <a:gd name="connsiteX23" fmla="*/ 5098485 w 5684528"/>
                <a:gd name="connsiteY23" fmla="*/ 2246627 h 2689777"/>
                <a:gd name="connsiteX24" fmla="*/ 5392431 w 5684528"/>
                <a:gd name="connsiteY24" fmla="*/ 2553385 h 2689777"/>
                <a:gd name="connsiteX25" fmla="*/ 5684528 w 5684528"/>
                <a:gd name="connsiteY25" fmla="*/ 2689163 h 2689777"/>
                <a:gd name="connsiteX0" fmla="*/ 0 w 5684528"/>
                <a:gd name="connsiteY0" fmla="*/ 22611 h 2678337"/>
                <a:gd name="connsiteX1" fmla="*/ 197726 w 5684528"/>
                <a:gd name="connsiteY1" fmla="*/ 226900 h 2678337"/>
                <a:gd name="connsiteX2" fmla="*/ 505178 w 5684528"/>
                <a:gd name="connsiteY2" fmla="*/ 476434 h 2678337"/>
                <a:gd name="connsiteX3" fmla="*/ 1045656 w 5684528"/>
                <a:gd name="connsiteY3" fmla="*/ 649539 h 2678337"/>
                <a:gd name="connsiteX4" fmla="*/ 1757885 w 5684528"/>
                <a:gd name="connsiteY4" fmla="*/ 506288 h 2678337"/>
                <a:gd name="connsiteX5" fmla="*/ 2235916 w 5684528"/>
                <a:gd name="connsiteY5" fmla="*/ 307688 h 2678337"/>
                <a:gd name="connsiteX6" fmla="*/ 2467566 w 5684528"/>
                <a:gd name="connsiteY6" fmla="*/ 258929 h 2678337"/>
                <a:gd name="connsiteX7" fmla="*/ 2528737 w 5684528"/>
                <a:gd name="connsiteY7" fmla="*/ 12889 h 2678337"/>
                <a:gd name="connsiteX8" fmla="*/ 2995461 w 5684528"/>
                <a:gd name="connsiteY8" fmla="*/ 17958 h 2678337"/>
                <a:gd name="connsiteX9" fmla="*/ 3231367 w 5684528"/>
                <a:gd name="connsiteY9" fmla="*/ 0 h 2678337"/>
                <a:gd name="connsiteX10" fmla="*/ 3380220 w 5684528"/>
                <a:gd name="connsiteY10" fmla="*/ 94567 h 2678337"/>
                <a:gd name="connsiteX11" fmla="*/ 3444202 w 5684528"/>
                <a:gd name="connsiteY11" fmla="*/ 153478 h 2678337"/>
                <a:gd name="connsiteX12" fmla="*/ 3540173 w 5684528"/>
                <a:gd name="connsiteY12" fmla="*/ 192752 h 2678337"/>
                <a:gd name="connsiteX13" fmla="*/ 3704841 w 5684528"/>
                <a:gd name="connsiteY13" fmla="*/ 330811 h 2678337"/>
                <a:gd name="connsiteX14" fmla="*/ 3772425 w 5684528"/>
                <a:gd name="connsiteY14" fmla="*/ 456044 h 2678337"/>
                <a:gd name="connsiteX15" fmla="*/ 3773141 w 5684528"/>
                <a:gd name="connsiteY15" fmla="*/ 583460 h 2678337"/>
                <a:gd name="connsiteX16" fmla="*/ 3924057 w 5684528"/>
                <a:gd name="connsiteY16" fmla="*/ 719024 h 2678337"/>
                <a:gd name="connsiteX17" fmla="*/ 4063415 w 5684528"/>
                <a:gd name="connsiteY17" fmla="*/ 969059 h 2678337"/>
                <a:gd name="connsiteX18" fmla="*/ 4194198 w 5684528"/>
                <a:gd name="connsiteY18" fmla="*/ 1285493 h 2678337"/>
                <a:gd name="connsiteX19" fmla="*/ 4392050 w 5684528"/>
                <a:gd name="connsiteY19" fmla="*/ 1245484 h 2678337"/>
                <a:gd name="connsiteX20" fmla="*/ 4488215 w 5684528"/>
                <a:gd name="connsiteY20" fmla="*/ 1350562 h 2678337"/>
                <a:gd name="connsiteX21" fmla="*/ 4673736 w 5684528"/>
                <a:gd name="connsiteY21" fmla="*/ 1543735 h 2678337"/>
                <a:gd name="connsiteX22" fmla="*/ 4814579 w 5684528"/>
                <a:gd name="connsiteY22" fmla="*/ 1685587 h 2678337"/>
                <a:gd name="connsiteX23" fmla="*/ 5098485 w 5684528"/>
                <a:gd name="connsiteY23" fmla="*/ 2235187 h 2678337"/>
                <a:gd name="connsiteX24" fmla="*/ 5392431 w 5684528"/>
                <a:gd name="connsiteY24" fmla="*/ 2541945 h 2678337"/>
                <a:gd name="connsiteX25" fmla="*/ 5684528 w 5684528"/>
                <a:gd name="connsiteY25" fmla="*/ 2677723 h 2678337"/>
                <a:gd name="connsiteX0" fmla="*/ 0 w 5684528"/>
                <a:gd name="connsiteY0" fmla="*/ 63626 h 2719352"/>
                <a:gd name="connsiteX1" fmla="*/ 197726 w 5684528"/>
                <a:gd name="connsiteY1" fmla="*/ 267915 h 2719352"/>
                <a:gd name="connsiteX2" fmla="*/ 505178 w 5684528"/>
                <a:gd name="connsiteY2" fmla="*/ 517449 h 2719352"/>
                <a:gd name="connsiteX3" fmla="*/ 1045656 w 5684528"/>
                <a:gd name="connsiteY3" fmla="*/ 690554 h 2719352"/>
                <a:gd name="connsiteX4" fmla="*/ 1757885 w 5684528"/>
                <a:gd name="connsiteY4" fmla="*/ 547303 h 2719352"/>
                <a:gd name="connsiteX5" fmla="*/ 2235916 w 5684528"/>
                <a:gd name="connsiteY5" fmla="*/ 348703 h 2719352"/>
                <a:gd name="connsiteX6" fmla="*/ 2467566 w 5684528"/>
                <a:gd name="connsiteY6" fmla="*/ 299944 h 2719352"/>
                <a:gd name="connsiteX7" fmla="*/ 2535837 w 5684528"/>
                <a:gd name="connsiteY7" fmla="*/ 0 h 2719352"/>
                <a:gd name="connsiteX8" fmla="*/ 2995461 w 5684528"/>
                <a:gd name="connsiteY8" fmla="*/ 58973 h 2719352"/>
                <a:gd name="connsiteX9" fmla="*/ 3231367 w 5684528"/>
                <a:gd name="connsiteY9" fmla="*/ 41015 h 2719352"/>
                <a:gd name="connsiteX10" fmla="*/ 3380220 w 5684528"/>
                <a:gd name="connsiteY10" fmla="*/ 135582 h 2719352"/>
                <a:gd name="connsiteX11" fmla="*/ 3444202 w 5684528"/>
                <a:gd name="connsiteY11" fmla="*/ 194493 h 2719352"/>
                <a:gd name="connsiteX12" fmla="*/ 3540173 w 5684528"/>
                <a:gd name="connsiteY12" fmla="*/ 233767 h 2719352"/>
                <a:gd name="connsiteX13" fmla="*/ 3704841 w 5684528"/>
                <a:gd name="connsiteY13" fmla="*/ 371826 h 2719352"/>
                <a:gd name="connsiteX14" fmla="*/ 3772425 w 5684528"/>
                <a:gd name="connsiteY14" fmla="*/ 497059 h 2719352"/>
                <a:gd name="connsiteX15" fmla="*/ 3773141 w 5684528"/>
                <a:gd name="connsiteY15" fmla="*/ 624475 h 2719352"/>
                <a:gd name="connsiteX16" fmla="*/ 3924057 w 5684528"/>
                <a:gd name="connsiteY16" fmla="*/ 760039 h 2719352"/>
                <a:gd name="connsiteX17" fmla="*/ 4063415 w 5684528"/>
                <a:gd name="connsiteY17" fmla="*/ 1010074 h 2719352"/>
                <a:gd name="connsiteX18" fmla="*/ 4194198 w 5684528"/>
                <a:gd name="connsiteY18" fmla="*/ 1326508 h 2719352"/>
                <a:gd name="connsiteX19" fmla="*/ 4392050 w 5684528"/>
                <a:gd name="connsiteY19" fmla="*/ 1286499 h 2719352"/>
                <a:gd name="connsiteX20" fmla="*/ 4488215 w 5684528"/>
                <a:gd name="connsiteY20" fmla="*/ 1391577 h 2719352"/>
                <a:gd name="connsiteX21" fmla="*/ 4673736 w 5684528"/>
                <a:gd name="connsiteY21" fmla="*/ 1584750 h 2719352"/>
                <a:gd name="connsiteX22" fmla="*/ 4814579 w 5684528"/>
                <a:gd name="connsiteY22" fmla="*/ 1726602 h 2719352"/>
                <a:gd name="connsiteX23" fmla="*/ 5098485 w 5684528"/>
                <a:gd name="connsiteY23" fmla="*/ 2276202 h 2719352"/>
                <a:gd name="connsiteX24" fmla="*/ 5392431 w 5684528"/>
                <a:gd name="connsiteY24" fmla="*/ 2582960 h 2719352"/>
                <a:gd name="connsiteX25" fmla="*/ 5684528 w 5684528"/>
                <a:gd name="connsiteY25" fmla="*/ 2718738 h 2719352"/>
                <a:gd name="connsiteX0" fmla="*/ 0 w 5684528"/>
                <a:gd name="connsiteY0" fmla="*/ 66299 h 2722025"/>
                <a:gd name="connsiteX1" fmla="*/ 197726 w 5684528"/>
                <a:gd name="connsiteY1" fmla="*/ 270588 h 2722025"/>
                <a:gd name="connsiteX2" fmla="*/ 505178 w 5684528"/>
                <a:gd name="connsiteY2" fmla="*/ 520122 h 2722025"/>
                <a:gd name="connsiteX3" fmla="*/ 1045656 w 5684528"/>
                <a:gd name="connsiteY3" fmla="*/ 693227 h 2722025"/>
                <a:gd name="connsiteX4" fmla="*/ 1757885 w 5684528"/>
                <a:gd name="connsiteY4" fmla="*/ 549976 h 2722025"/>
                <a:gd name="connsiteX5" fmla="*/ 2235916 w 5684528"/>
                <a:gd name="connsiteY5" fmla="*/ 351376 h 2722025"/>
                <a:gd name="connsiteX6" fmla="*/ 2467566 w 5684528"/>
                <a:gd name="connsiteY6" fmla="*/ 302617 h 2722025"/>
                <a:gd name="connsiteX7" fmla="*/ 2535837 w 5684528"/>
                <a:gd name="connsiteY7" fmla="*/ 2673 h 2722025"/>
                <a:gd name="connsiteX8" fmla="*/ 2995461 w 5684528"/>
                <a:gd name="connsiteY8" fmla="*/ 41 h 2722025"/>
                <a:gd name="connsiteX9" fmla="*/ 3231367 w 5684528"/>
                <a:gd name="connsiteY9" fmla="*/ 43688 h 2722025"/>
                <a:gd name="connsiteX10" fmla="*/ 3380220 w 5684528"/>
                <a:gd name="connsiteY10" fmla="*/ 138255 h 2722025"/>
                <a:gd name="connsiteX11" fmla="*/ 3444202 w 5684528"/>
                <a:gd name="connsiteY11" fmla="*/ 197166 h 2722025"/>
                <a:gd name="connsiteX12" fmla="*/ 3540173 w 5684528"/>
                <a:gd name="connsiteY12" fmla="*/ 236440 h 2722025"/>
                <a:gd name="connsiteX13" fmla="*/ 3704841 w 5684528"/>
                <a:gd name="connsiteY13" fmla="*/ 374499 h 2722025"/>
                <a:gd name="connsiteX14" fmla="*/ 3772425 w 5684528"/>
                <a:gd name="connsiteY14" fmla="*/ 499732 h 2722025"/>
                <a:gd name="connsiteX15" fmla="*/ 3773141 w 5684528"/>
                <a:gd name="connsiteY15" fmla="*/ 627148 h 2722025"/>
                <a:gd name="connsiteX16" fmla="*/ 3924057 w 5684528"/>
                <a:gd name="connsiteY16" fmla="*/ 762712 h 2722025"/>
                <a:gd name="connsiteX17" fmla="*/ 4063415 w 5684528"/>
                <a:gd name="connsiteY17" fmla="*/ 1012747 h 2722025"/>
                <a:gd name="connsiteX18" fmla="*/ 4194198 w 5684528"/>
                <a:gd name="connsiteY18" fmla="*/ 1329181 h 2722025"/>
                <a:gd name="connsiteX19" fmla="*/ 4392050 w 5684528"/>
                <a:gd name="connsiteY19" fmla="*/ 1289172 h 2722025"/>
                <a:gd name="connsiteX20" fmla="*/ 4488215 w 5684528"/>
                <a:gd name="connsiteY20" fmla="*/ 1394250 h 2722025"/>
                <a:gd name="connsiteX21" fmla="*/ 4673736 w 5684528"/>
                <a:gd name="connsiteY21" fmla="*/ 1587423 h 2722025"/>
                <a:gd name="connsiteX22" fmla="*/ 4814579 w 5684528"/>
                <a:gd name="connsiteY22" fmla="*/ 1729275 h 2722025"/>
                <a:gd name="connsiteX23" fmla="*/ 5098485 w 5684528"/>
                <a:gd name="connsiteY23" fmla="*/ 2278875 h 2722025"/>
                <a:gd name="connsiteX24" fmla="*/ 5392431 w 5684528"/>
                <a:gd name="connsiteY24" fmla="*/ 2585633 h 2722025"/>
                <a:gd name="connsiteX25" fmla="*/ 5684528 w 5684528"/>
                <a:gd name="connsiteY25" fmla="*/ 2721411 h 2722025"/>
                <a:gd name="connsiteX0" fmla="*/ 0 w 5684528"/>
                <a:gd name="connsiteY0" fmla="*/ 76515 h 2732241"/>
                <a:gd name="connsiteX1" fmla="*/ 197726 w 5684528"/>
                <a:gd name="connsiteY1" fmla="*/ 280804 h 2732241"/>
                <a:gd name="connsiteX2" fmla="*/ 505178 w 5684528"/>
                <a:gd name="connsiteY2" fmla="*/ 530338 h 2732241"/>
                <a:gd name="connsiteX3" fmla="*/ 1045656 w 5684528"/>
                <a:gd name="connsiteY3" fmla="*/ 703443 h 2732241"/>
                <a:gd name="connsiteX4" fmla="*/ 1757885 w 5684528"/>
                <a:gd name="connsiteY4" fmla="*/ 560192 h 2732241"/>
                <a:gd name="connsiteX5" fmla="*/ 2235916 w 5684528"/>
                <a:gd name="connsiteY5" fmla="*/ 361592 h 2732241"/>
                <a:gd name="connsiteX6" fmla="*/ 2467566 w 5684528"/>
                <a:gd name="connsiteY6" fmla="*/ 312833 h 2732241"/>
                <a:gd name="connsiteX7" fmla="*/ 2535837 w 5684528"/>
                <a:gd name="connsiteY7" fmla="*/ 12889 h 2732241"/>
                <a:gd name="connsiteX8" fmla="*/ 2995461 w 5684528"/>
                <a:gd name="connsiteY8" fmla="*/ 10257 h 2732241"/>
                <a:gd name="connsiteX9" fmla="*/ 3231367 w 5684528"/>
                <a:gd name="connsiteY9" fmla="*/ 0 h 2732241"/>
                <a:gd name="connsiteX10" fmla="*/ 3380220 w 5684528"/>
                <a:gd name="connsiteY10" fmla="*/ 148471 h 2732241"/>
                <a:gd name="connsiteX11" fmla="*/ 3444202 w 5684528"/>
                <a:gd name="connsiteY11" fmla="*/ 207382 h 2732241"/>
                <a:gd name="connsiteX12" fmla="*/ 3540173 w 5684528"/>
                <a:gd name="connsiteY12" fmla="*/ 246656 h 2732241"/>
                <a:gd name="connsiteX13" fmla="*/ 3704841 w 5684528"/>
                <a:gd name="connsiteY13" fmla="*/ 384715 h 2732241"/>
                <a:gd name="connsiteX14" fmla="*/ 3772425 w 5684528"/>
                <a:gd name="connsiteY14" fmla="*/ 509948 h 2732241"/>
                <a:gd name="connsiteX15" fmla="*/ 3773141 w 5684528"/>
                <a:gd name="connsiteY15" fmla="*/ 637364 h 2732241"/>
                <a:gd name="connsiteX16" fmla="*/ 3924057 w 5684528"/>
                <a:gd name="connsiteY16" fmla="*/ 772928 h 2732241"/>
                <a:gd name="connsiteX17" fmla="*/ 4063415 w 5684528"/>
                <a:gd name="connsiteY17" fmla="*/ 1022963 h 2732241"/>
                <a:gd name="connsiteX18" fmla="*/ 4194198 w 5684528"/>
                <a:gd name="connsiteY18" fmla="*/ 1339397 h 2732241"/>
                <a:gd name="connsiteX19" fmla="*/ 4392050 w 5684528"/>
                <a:gd name="connsiteY19" fmla="*/ 1299388 h 2732241"/>
                <a:gd name="connsiteX20" fmla="*/ 4488215 w 5684528"/>
                <a:gd name="connsiteY20" fmla="*/ 1404466 h 2732241"/>
                <a:gd name="connsiteX21" fmla="*/ 4673736 w 5684528"/>
                <a:gd name="connsiteY21" fmla="*/ 1597639 h 2732241"/>
                <a:gd name="connsiteX22" fmla="*/ 4814579 w 5684528"/>
                <a:gd name="connsiteY22" fmla="*/ 1739491 h 2732241"/>
                <a:gd name="connsiteX23" fmla="*/ 5098485 w 5684528"/>
                <a:gd name="connsiteY23" fmla="*/ 2289091 h 2732241"/>
                <a:gd name="connsiteX24" fmla="*/ 5392431 w 5684528"/>
                <a:gd name="connsiteY24" fmla="*/ 2595849 h 2732241"/>
                <a:gd name="connsiteX25" fmla="*/ 5684528 w 5684528"/>
                <a:gd name="connsiteY25" fmla="*/ 2731627 h 2732241"/>
                <a:gd name="connsiteX0" fmla="*/ 0 w 5599332"/>
                <a:gd name="connsiteY0" fmla="*/ 76515 h 2762907"/>
                <a:gd name="connsiteX1" fmla="*/ 197726 w 5599332"/>
                <a:gd name="connsiteY1" fmla="*/ 280804 h 2762907"/>
                <a:gd name="connsiteX2" fmla="*/ 505178 w 5599332"/>
                <a:gd name="connsiteY2" fmla="*/ 530338 h 2762907"/>
                <a:gd name="connsiteX3" fmla="*/ 1045656 w 5599332"/>
                <a:gd name="connsiteY3" fmla="*/ 703443 h 2762907"/>
                <a:gd name="connsiteX4" fmla="*/ 1757885 w 5599332"/>
                <a:gd name="connsiteY4" fmla="*/ 560192 h 2762907"/>
                <a:gd name="connsiteX5" fmla="*/ 2235916 w 5599332"/>
                <a:gd name="connsiteY5" fmla="*/ 361592 h 2762907"/>
                <a:gd name="connsiteX6" fmla="*/ 2467566 w 5599332"/>
                <a:gd name="connsiteY6" fmla="*/ 312833 h 2762907"/>
                <a:gd name="connsiteX7" fmla="*/ 2535837 w 5599332"/>
                <a:gd name="connsiteY7" fmla="*/ 12889 h 2762907"/>
                <a:gd name="connsiteX8" fmla="*/ 2995461 w 5599332"/>
                <a:gd name="connsiteY8" fmla="*/ 10257 h 2762907"/>
                <a:gd name="connsiteX9" fmla="*/ 3231367 w 5599332"/>
                <a:gd name="connsiteY9" fmla="*/ 0 h 2762907"/>
                <a:gd name="connsiteX10" fmla="*/ 3380220 w 5599332"/>
                <a:gd name="connsiteY10" fmla="*/ 148471 h 2762907"/>
                <a:gd name="connsiteX11" fmla="*/ 3444202 w 5599332"/>
                <a:gd name="connsiteY11" fmla="*/ 207382 h 2762907"/>
                <a:gd name="connsiteX12" fmla="*/ 3540173 w 5599332"/>
                <a:gd name="connsiteY12" fmla="*/ 246656 h 2762907"/>
                <a:gd name="connsiteX13" fmla="*/ 3704841 w 5599332"/>
                <a:gd name="connsiteY13" fmla="*/ 384715 h 2762907"/>
                <a:gd name="connsiteX14" fmla="*/ 3772425 w 5599332"/>
                <a:gd name="connsiteY14" fmla="*/ 509948 h 2762907"/>
                <a:gd name="connsiteX15" fmla="*/ 3773141 w 5599332"/>
                <a:gd name="connsiteY15" fmla="*/ 637364 h 2762907"/>
                <a:gd name="connsiteX16" fmla="*/ 3924057 w 5599332"/>
                <a:gd name="connsiteY16" fmla="*/ 772928 h 2762907"/>
                <a:gd name="connsiteX17" fmla="*/ 4063415 w 5599332"/>
                <a:gd name="connsiteY17" fmla="*/ 1022963 h 2762907"/>
                <a:gd name="connsiteX18" fmla="*/ 4194198 w 5599332"/>
                <a:gd name="connsiteY18" fmla="*/ 1339397 h 2762907"/>
                <a:gd name="connsiteX19" fmla="*/ 4392050 w 5599332"/>
                <a:gd name="connsiteY19" fmla="*/ 1299388 h 2762907"/>
                <a:gd name="connsiteX20" fmla="*/ 4488215 w 5599332"/>
                <a:gd name="connsiteY20" fmla="*/ 1404466 h 2762907"/>
                <a:gd name="connsiteX21" fmla="*/ 4673736 w 5599332"/>
                <a:gd name="connsiteY21" fmla="*/ 1597639 h 2762907"/>
                <a:gd name="connsiteX22" fmla="*/ 4814579 w 5599332"/>
                <a:gd name="connsiteY22" fmla="*/ 1739491 h 2762907"/>
                <a:gd name="connsiteX23" fmla="*/ 5098485 w 5599332"/>
                <a:gd name="connsiteY23" fmla="*/ 2289091 h 2762907"/>
                <a:gd name="connsiteX24" fmla="*/ 5392431 w 5599332"/>
                <a:gd name="connsiteY24" fmla="*/ 2595849 h 2762907"/>
                <a:gd name="connsiteX25" fmla="*/ 5599332 w 5599332"/>
                <a:gd name="connsiteY25" fmla="*/ 2762429 h 2762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99332" h="2762907">
                  <a:moveTo>
                    <a:pt x="0" y="76515"/>
                  </a:moveTo>
                  <a:cubicBezTo>
                    <a:pt x="115796" y="200045"/>
                    <a:pt x="113530" y="205167"/>
                    <a:pt x="197726" y="280804"/>
                  </a:cubicBezTo>
                  <a:cubicBezTo>
                    <a:pt x="281922" y="356441"/>
                    <a:pt x="363856" y="459898"/>
                    <a:pt x="505178" y="530338"/>
                  </a:cubicBezTo>
                  <a:cubicBezTo>
                    <a:pt x="646500" y="600778"/>
                    <a:pt x="836872" y="698467"/>
                    <a:pt x="1045656" y="703443"/>
                  </a:cubicBezTo>
                  <a:cubicBezTo>
                    <a:pt x="1254440" y="708419"/>
                    <a:pt x="1559508" y="617167"/>
                    <a:pt x="1757885" y="560192"/>
                  </a:cubicBezTo>
                  <a:cubicBezTo>
                    <a:pt x="1956262" y="503217"/>
                    <a:pt x="2101901" y="459699"/>
                    <a:pt x="2235916" y="361592"/>
                  </a:cubicBezTo>
                  <a:cubicBezTo>
                    <a:pt x="2311941" y="308245"/>
                    <a:pt x="2419533" y="362253"/>
                    <a:pt x="2467566" y="312833"/>
                  </a:cubicBezTo>
                  <a:cubicBezTo>
                    <a:pt x="2549256" y="304412"/>
                    <a:pt x="2498537" y="137988"/>
                    <a:pt x="2535837" y="12889"/>
                  </a:cubicBezTo>
                  <a:lnTo>
                    <a:pt x="2995461" y="10257"/>
                  </a:lnTo>
                  <a:cubicBezTo>
                    <a:pt x="3064023" y="8527"/>
                    <a:pt x="3109403" y="8510"/>
                    <a:pt x="3231367" y="0"/>
                  </a:cubicBezTo>
                  <a:cubicBezTo>
                    <a:pt x="3302013" y="63493"/>
                    <a:pt x="3329569" y="95451"/>
                    <a:pt x="3380220" y="148471"/>
                  </a:cubicBezTo>
                  <a:cubicBezTo>
                    <a:pt x="3430872" y="181854"/>
                    <a:pt x="3419543" y="189054"/>
                    <a:pt x="3444202" y="207382"/>
                  </a:cubicBezTo>
                  <a:cubicBezTo>
                    <a:pt x="3454199" y="224401"/>
                    <a:pt x="3541839" y="243383"/>
                    <a:pt x="3540173" y="246656"/>
                  </a:cubicBezTo>
                  <a:cubicBezTo>
                    <a:pt x="3556834" y="252547"/>
                    <a:pt x="3704008" y="385533"/>
                    <a:pt x="3704841" y="384715"/>
                  </a:cubicBezTo>
                  <a:cubicBezTo>
                    <a:pt x="3732166" y="427917"/>
                    <a:pt x="3761042" y="467840"/>
                    <a:pt x="3772425" y="509948"/>
                  </a:cubicBezTo>
                  <a:cubicBezTo>
                    <a:pt x="3783808" y="552056"/>
                    <a:pt x="3736485" y="592854"/>
                    <a:pt x="3773141" y="637364"/>
                  </a:cubicBezTo>
                  <a:cubicBezTo>
                    <a:pt x="3832456" y="698893"/>
                    <a:pt x="3894066" y="721217"/>
                    <a:pt x="3924057" y="772928"/>
                  </a:cubicBezTo>
                  <a:cubicBezTo>
                    <a:pt x="3996469" y="846894"/>
                    <a:pt x="3999569" y="906797"/>
                    <a:pt x="4063415" y="1022963"/>
                  </a:cubicBezTo>
                  <a:cubicBezTo>
                    <a:pt x="4161534" y="1094946"/>
                    <a:pt x="4170345" y="1101228"/>
                    <a:pt x="4194198" y="1339397"/>
                  </a:cubicBezTo>
                  <a:cubicBezTo>
                    <a:pt x="4330569" y="1387892"/>
                    <a:pt x="4306159" y="1379473"/>
                    <a:pt x="4392050" y="1299388"/>
                  </a:cubicBezTo>
                  <a:lnTo>
                    <a:pt x="4488215" y="1404466"/>
                  </a:lnTo>
                  <a:cubicBezTo>
                    <a:pt x="4504982" y="1422652"/>
                    <a:pt x="4672812" y="1596798"/>
                    <a:pt x="4673736" y="1597639"/>
                  </a:cubicBezTo>
                  <a:cubicBezTo>
                    <a:pt x="4718070" y="1657114"/>
                    <a:pt x="4785516" y="1677053"/>
                    <a:pt x="4814579" y="1739491"/>
                  </a:cubicBezTo>
                  <a:cubicBezTo>
                    <a:pt x="4843642" y="1801930"/>
                    <a:pt x="5082836" y="2253932"/>
                    <a:pt x="5098485" y="2289091"/>
                  </a:cubicBezTo>
                  <a:cubicBezTo>
                    <a:pt x="5111336" y="2329982"/>
                    <a:pt x="5383353" y="2593231"/>
                    <a:pt x="5392431" y="2595849"/>
                  </a:cubicBezTo>
                  <a:cubicBezTo>
                    <a:pt x="5448376" y="2639432"/>
                    <a:pt x="5590639" y="2771859"/>
                    <a:pt x="5599332" y="2762429"/>
                  </a:cubicBezTo>
                </a:path>
              </a:pathLst>
            </a:custGeom>
            <a:noFill/>
            <a:ln w="19050">
              <a:solidFill>
                <a:srgbClr val="18356F"/>
              </a:solidFill>
            </a:ln>
            <a:effectLst/>
            <a:scene3d>
              <a:camera prst="orthographicFront"/>
              <a:lightRig rig="threePt" dir="t"/>
            </a:scene3d>
            <a:sp3d>
              <a:contourClr>
                <a:srgbClr val="00B0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03C2E21-9E36-49FF-865B-FFD8BE36C80A}"/>
                </a:ext>
              </a:extLst>
            </p:cNvPr>
            <p:cNvSpPr/>
            <p:nvPr/>
          </p:nvSpPr>
          <p:spPr>
            <a:xfrm>
              <a:off x="7386448" y="1902847"/>
              <a:ext cx="2407792" cy="3120663"/>
            </a:xfrm>
            <a:prstGeom prst="rect">
              <a:avLst/>
            </a:prstGeom>
            <a:noFill/>
            <a:ln w="25400">
              <a:solidFill>
                <a:srgbClr val="00B0F0"/>
              </a:solid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F5CF9310-4E5D-488F-B31B-06EC71752D29}"/>
                </a:ext>
              </a:extLst>
            </p:cNvPr>
            <p:cNvSpPr txBox="1"/>
            <p:nvPr/>
          </p:nvSpPr>
          <p:spPr>
            <a:xfrm>
              <a:off x="8652276" y="1867037"/>
              <a:ext cx="1423954" cy="369332"/>
            </a:xfrm>
            <a:prstGeom prst="rect">
              <a:avLst/>
            </a:prstGeom>
            <a:noFill/>
          </p:spPr>
          <p:txBody>
            <a:bodyPr wrap="square" rtlCol="0">
              <a:spAutoFit/>
            </a:bodyPr>
            <a:lstStyle/>
            <a:p>
              <a:r>
                <a:rPr lang="en-US" dirty="0">
                  <a:solidFill>
                    <a:srgbClr val="00B0F0"/>
                  </a:solidFill>
                  <a:effectLst>
                    <a:glow rad="63500">
                      <a:schemeClr val="bg1"/>
                    </a:glow>
                  </a:effectLst>
                </a:rPr>
                <a:t>Segment 4</a:t>
              </a:r>
            </a:p>
          </p:txBody>
        </p:sp>
        <p:sp>
          <p:nvSpPr>
            <p:cNvPr id="29" name="Rounded Rectangle 5">
              <a:extLst>
                <a:ext uri="{FF2B5EF4-FFF2-40B4-BE49-F238E27FC236}">
                  <a16:creationId xmlns:a16="http://schemas.microsoft.com/office/drawing/2014/main" id="{D47393D4-384B-4687-82FF-A63AB49F8EE7}"/>
                </a:ext>
              </a:extLst>
            </p:cNvPr>
            <p:cNvSpPr/>
            <p:nvPr/>
          </p:nvSpPr>
          <p:spPr>
            <a:xfrm>
              <a:off x="8089111" y="1055604"/>
              <a:ext cx="1767116" cy="355499"/>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First Encountered Bedrock Map</a:t>
              </a:r>
            </a:p>
          </p:txBody>
        </p:sp>
        <p:sp>
          <p:nvSpPr>
            <p:cNvPr id="33" name="IAWC">
              <a:extLst>
                <a:ext uri="{FF2B5EF4-FFF2-40B4-BE49-F238E27FC236}">
                  <a16:creationId xmlns:a16="http://schemas.microsoft.com/office/drawing/2014/main" id="{64050DE1-9EDB-400C-99F8-3B56028B4E2A}"/>
                </a:ext>
              </a:extLst>
            </p:cNvPr>
            <p:cNvSpPr>
              <a:spLocks/>
            </p:cNvSpPr>
            <p:nvPr/>
          </p:nvSpPr>
          <p:spPr>
            <a:xfrm>
              <a:off x="5400156" y="1124569"/>
              <a:ext cx="271609" cy="221632"/>
            </a:xfrm>
            <a:custGeom>
              <a:avLst/>
              <a:gdLst>
                <a:gd name="connsiteX0" fmla="*/ 2381 w 395288"/>
                <a:gd name="connsiteY0" fmla="*/ 0 h 357187"/>
                <a:gd name="connsiteX1" fmla="*/ 45244 w 395288"/>
                <a:gd name="connsiteY1" fmla="*/ 52387 h 357187"/>
                <a:gd name="connsiteX2" fmla="*/ 73819 w 395288"/>
                <a:gd name="connsiteY2" fmla="*/ 90487 h 357187"/>
                <a:gd name="connsiteX3" fmla="*/ 71438 w 395288"/>
                <a:gd name="connsiteY3" fmla="*/ 133350 h 357187"/>
                <a:gd name="connsiteX4" fmla="*/ 71438 w 395288"/>
                <a:gd name="connsiteY4" fmla="*/ 157162 h 357187"/>
                <a:gd name="connsiteX5" fmla="*/ 33338 w 395288"/>
                <a:gd name="connsiteY5" fmla="*/ 216693 h 357187"/>
                <a:gd name="connsiteX6" fmla="*/ 2381 w 395288"/>
                <a:gd name="connsiteY6" fmla="*/ 233362 h 357187"/>
                <a:gd name="connsiteX7" fmla="*/ 0 w 395288"/>
                <a:gd name="connsiteY7" fmla="*/ 264318 h 357187"/>
                <a:gd name="connsiteX8" fmla="*/ 23813 w 395288"/>
                <a:gd name="connsiteY8" fmla="*/ 311943 h 357187"/>
                <a:gd name="connsiteX9" fmla="*/ 52388 w 395288"/>
                <a:gd name="connsiteY9" fmla="*/ 345281 h 357187"/>
                <a:gd name="connsiteX10" fmla="*/ 111919 w 395288"/>
                <a:gd name="connsiteY10" fmla="*/ 357187 h 357187"/>
                <a:gd name="connsiteX11" fmla="*/ 240506 w 395288"/>
                <a:gd name="connsiteY11" fmla="*/ 347662 h 357187"/>
                <a:gd name="connsiteX12" fmla="*/ 323850 w 395288"/>
                <a:gd name="connsiteY12" fmla="*/ 330993 h 357187"/>
                <a:gd name="connsiteX13" fmla="*/ 378619 w 395288"/>
                <a:gd name="connsiteY13" fmla="*/ 330993 h 357187"/>
                <a:gd name="connsiteX14" fmla="*/ 395288 w 395288"/>
                <a:gd name="connsiteY14" fmla="*/ 330993 h 357187"/>
                <a:gd name="connsiteX15" fmla="*/ 383381 w 395288"/>
                <a:gd name="connsiteY15" fmla="*/ 259556 h 357187"/>
                <a:gd name="connsiteX16" fmla="*/ 378619 w 395288"/>
                <a:gd name="connsiteY16" fmla="*/ 190500 h 357187"/>
                <a:gd name="connsiteX17" fmla="*/ 307181 w 395288"/>
                <a:gd name="connsiteY17" fmla="*/ 192881 h 357187"/>
                <a:gd name="connsiteX18" fmla="*/ 276225 w 395288"/>
                <a:gd name="connsiteY18" fmla="*/ 171450 h 357187"/>
                <a:gd name="connsiteX19" fmla="*/ 230981 w 395288"/>
                <a:gd name="connsiteY19" fmla="*/ 130968 h 357187"/>
                <a:gd name="connsiteX20" fmla="*/ 154781 w 395288"/>
                <a:gd name="connsiteY20" fmla="*/ 71437 h 357187"/>
                <a:gd name="connsiteX21" fmla="*/ 107156 w 395288"/>
                <a:gd name="connsiteY21" fmla="*/ 40481 h 357187"/>
                <a:gd name="connsiteX22" fmla="*/ 2381 w 395288"/>
                <a:gd name="connsiteY22" fmla="*/ 0 h 357187"/>
                <a:gd name="connsiteX0" fmla="*/ 21431 w 395288"/>
                <a:gd name="connsiteY0" fmla="*/ 0 h 392566"/>
                <a:gd name="connsiteX1" fmla="*/ 45244 w 395288"/>
                <a:gd name="connsiteY1" fmla="*/ 87766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76647 w 395288"/>
                <a:gd name="connsiteY22" fmla="*/ 41402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82089 w 395288"/>
                <a:gd name="connsiteY22" fmla="*/ 33238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50687 w 395288"/>
                <a:gd name="connsiteY1" fmla="*/ 82323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39801 w 395288"/>
                <a:gd name="connsiteY1" fmla="*/ 71437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39801 w 395288"/>
                <a:gd name="connsiteY1" fmla="*/ 71437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19754 w 395288"/>
                <a:gd name="connsiteY17" fmla="*/ 190659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39801 w 395288"/>
                <a:gd name="connsiteY1" fmla="*/ 71437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169479 h 392566"/>
                <a:gd name="connsiteX17" fmla="*/ 319754 w 395288"/>
                <a:gd name="connsiteY17" fmla="*/ 190659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39801 w 395288"/>
                <a:gd name="connsiteY1" fmla="*/ 71437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169479 h 392566"/>
                <a:gd name="connsiteX17" fmla="*/ 319754 w 395288"/>
                <a:gd name="connsiteY17" fmla="*/ 190659 h 392566"/>
                <a:gd name="connsiteX18" fmla="*/ 276225 w 395288"/>
                <a:gd name="connsiteY18" fmla="*/ 206829 h 392566"/>
                <a:gd name="connsiteX19" fmla="*/ 226790 w 395288"/>
                <a:gd name="connsiteY19" fmla="*/ 147546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83382"/>
                <a:gd name="connsiteY0" fmla="*/ 0 h 392566"/>
                <a:gd name="connsiteX1" fmla="*/ 39801 w 383382"/>
                <a:gd name="connsiteY1" fmla="*/ 71437 h 392566"/>
                <a:gd name="connsiteX2" fmla="*/ 71098 w 383382"/>
                <a:gd name="connsiteY2" fmla="*/ 125866 h 392566"/>
                <a:gd name="connsiteX3" fmla="*/ 71438 w 383382"/>
                <a:gd name="connsiteY3" fmla="*/ 168729 h 392566"/>
                <a:gd name="connsiteX4" fmla="*/ 71438 w 383382"/>
                <a:gd name="connsiteY4" fmla="*/ 192541 h 392566"/>
                <a:gd name="connsiteX5" fmla="*/ 33338 w 383382"/>
                <a:gd name="connsiteY5" fmla="*/ 252072 h 392566"/>
                <a:gd name="connsiteX6" fmla="*/ 2381 w 383382"/>
                <a:gd name="connsiteY6" fmla="*/ 268741 h 392566"/>
                <a:gd name="connsiteX7" fmla="*/ 0 w 383382"/>
                <a:gd name="connsiteY7" fmla="*/ 299697 h 392566"/>
                <a:gd name="connsiteX8" fmla="*/ 23813 w 383382"/>
                <a:gd name="connsiteY8" fmla="*/ 347322 h 392566"/>
                <a:gd name="connsiteX9" fmla="*/ 52388 w 383382"/>
                <a:gd name="connsiteY9" fmla="*/ 380660 h 392566"/>
                <a:gd name="connsiteX10" fmla="*/ 111919 w 383382"/>
                <a:gd name="connsiteY10" fmla="*/ 392566 h 392566"/>
                <a:gd name="connsiteX11" fmla="*/ 240506 w 383382"/>
                <a:gd name="connsiteY11" fmla="*/ 383041 h 392566"/>
                <a:gd name="connsiteX12" fmla="*/ 323850 w 383382"/>
                <a:gd name="connsiteY12" fmla="*/ 366372 h 392566"/>
                <a:gd name="connsiteX13" fmla="*/ 378619 w 383382"/>
                <a:gd name="connsiteY13" fmla="*/ 366372 h 392566"/>
                <a:gd name="connsiteX14" fmla="*/ 372537 w 383382"/>
                <a:gd name="connsiteY14" fmla="*/ 366372 h 392566"/>
                <a:gd name="connsiteX15" fmla="*/ 383381 w 383382"/>
                <a:gd name="connsiteY15" fmla="*/ 294935 h 392566"/>
                <a:gd name="connsiteX16" fmla="*/ 378619 w 383382"/>
                <a:gd name="connsiteY16" fmla="*/ 169479 h 392566"/>
                <a:gd name="connsiteX17" fmla="*/ 319754 w 383382"/>
                <a:gd name="connsiteY17" fmla="*/ 190659 h 392566"/>
                <a:gd name="connsiteX18" fmla="*/ 276225 w 383382"/>
                <a:gd name="connsiteY18" fmla="*/ 206829 h 392566"/>
                <a:gd name="connsiteX19" fmla="*/ 226790 w 383382"/>
                <a:gd name="connsiteY19" fmla="*/ 147546 h 392566"/>
                <a:gd name="connsiteX20" fmla="*/ 154781 w 383382"/>
                <a:gd name="connsiteY20" fmla="*/ 106816 h 392566"/>
                <a:gd name="connsiteX21" fmla="*/ 107156 w 383382"/>
                <a:gd name="connsiteY21" fmla="*/ 75860 h 392566"/>
                <a:gd name="connsiteX22" fmla="*/ 63039 w 383382"/>
                <a:gd name="connsiteY22" fmla="*/ 6024 h 392566"/>
                <a:gd name="connsiteX23" fmla="*/ 21431 w 383382"/>
                <a:gd name="connsiteY23" fmla="*/ 0 h 392566"/>
                <a:gd name="connsiteX0" fmla="*/ 21431 w 383381"/>
                <a:gd name="connsiteY0" fmla="*/ 0 h 392566"/>
                <a:gd name="connsiteX1" fmla="*/ 39801 w 383381"/>
                <a:gd name="connsiteY1" fmla="*/ 71437 h 392566"/>
                <a:gd name="connsiteX2" fmla="*/ 71098 w 383381"/>
                <a:gd name="connsiteY2" fmla="*/ 125866 h 392566"/>
                <a:gd name="connsiteX3" fmla="*/ 71438 w 383381"/>
                <a:gd name="connsiteY3" fmla="*/ 168729 h 392566"/>
                <a:gd name="connsiteX4" fmla="*/ 71438 w 383381"/>
                <a:gd name="connsiteY4" fmla="*/ 192541 h 392566"/>
                <a:gd name="connsiteX5" fmla="*/ 33338 w 383381"/>
                <a:gd name="connsiteY5" fmla="*/ 252072 h 392566"/>
                <a:gd name="connsiteX6" fmla="*/ 2381 w 383381"/>
                <a:gd name="connsiteY6" fmla="*/ 268741 h 392566"/>
                <a:gd name="connsiteX7" fmla="*/ 0 w 383381"/>
                <a:gd name="connsiteY7" fmla="*/ 299697 h 392566"/>
                <a:gd name="connsiteX8" fmla="*/ 23813 w 383381"/>
                <a:gd name="connsiteY8" fmla="*/ 347322 h 392566"/>
                <a:gd name="connsiteX9" fmla="*/ 52388 w 383381"/>
                <a:gd name="connsiteY9" fmla="*/ 380660 h 392566"/>
                <a:gd name="connsiteX10" fmla="*/ 111919 w 383381"/>
                <a:gd name="connsiteY10" fmla="*/ 392566 h 392566"/>
                <a:gd name="connsiteX11" fmla="*/ 240506 w 383381"/>
                <a:gd name="connsiteY11" fmla="*/ 383041 h 392566"/>
                <a:gd name="connsiteX12" fmla="*/ 323850 w 383381"/>
                <a:gd name="connsiteY12" fmla="*/ 366372 h 392566"/>
                <a:gd name="connsiteX13" fmla="*/ 378619 w 383381"/>
                <a:gd name="connsiteY13" fmla="*/ 366372 h 392566"/>
                <a:gd name="connsiteX14" fmla="*/ 383381 w 383381"/>
                <a:gd name="connsiteY14" fmla="*/ 294935 h 392566"/>
                <a:gd name="connsiteX15" fmla="*/ 378619 w 383381"/>
                <a:gd name="connsiteY15" fmla="*/ 169479 h 392566"/>
                <a:gd name="connsiteX16" fmla="*/ 319754 w 383381"/>
                <a:gd name="connsiteY16" fmla="*/ 190659 h 392566"/>
                <a:gd name="connsiteX17" fmla="*/ 276225 w 383381"/>
                <a:gd name="connsiteY17" fmla="*/ 206829 h 392566"/>
                <a:gd name="connsiteX18" fmla="*/ 226790 w 383381"/>
                <a:gd name="connsiteY18" fmla="*/ 147546 h 392566"/>
                <a:gd name="connsiteX19" fmla="*/ 154781 w 383381"/>
                <a:gd name="connsiteY19" fmla="*/ 106816 h 392566"/>
                <a:gd name="connsiteX20" fmla="*/ 107156 w 383381"/>
                <a:gd name="connsiteY20" fmla="*/ 75860 h 392566"/>
                <a:gd name="connsiteX21" fmla="*/ 63039 w 383381"/>
                <a:gd name="connsiteY21" fmla="*/ 6024 h 392566"/>
                <a:gd name="connsiteX22" fmla="*/ 21431 w 383381"/>
                <a:gd name="connsiteY22" fmla="*/ 0 h 392566"/>
                <a:gd name="connsiteX0" fmla="*/ 21431 w 383381"/>
                <a:gd name="connsiteY0" fmla="*/ 0 h 392566"/>
                <a:gd name="connsiteX1" fmla="*/ 39801 w 383381"/>
                <a:gd name="connsiteY1" fmla="*/ 71437 h 392566"/>
                <a:gd name="connsiteX2" fmla="*/ 71098 w 383381"/>
                <a:gd name="connsiteY2" fmla="*/ 125866 h 392566"/>
                <a:gd name="connsiteX3" fmla="*/ 71438 w 383381"/>
                <a:gd name="connsiteY3" fmla="*/ 168729 h 392566"/>
                <a:gd name="connsiteX4" fmla="*/ 71438 w 383381"/>
                <a:gd name="connsiteY4" fmla="*/ 192541 h 392566"/>
                <a:gd name="connsiteX5" fmla="*/ 33338 w 383381"/>
                <a:gd name="connsiteY5" fmla="*/ 252072 h 392566"/>
                <a:gd name="connsiteX6" fmla="*/ 2381 w 383381"/>
                <a:gd name="connsiteY6" fmla="*/ 268741 h 392566"/>
                <a:gd name="connsiteX7" fmla="*/ 0 w 383381"/>
                <a:gd name="connsiteY7" fmla="*/ 299697 h 392566"/>
                <a:gd name="connsiteX8" fmla="*/ 23813 w 383381"/>
                <a:gd name="connsiteY8" fmla="*/ 347322 h 392566"/>
                <a:gd name="connsiteX9" fmla="*/ 52388 w 383381"/>
                <a:gd name="connsiteY9" fmla="*/ 380660 h 392566"/>
                <a:gd name="connsiteX10" fmla="*/ 111919 w 383381"/>
                <a:gd name="connsiteY10" fmla="*/ 392566 h 392566"/>
                <a:gd name="connsiteX11" fmla="*/ 240506 w 383381"/>
                <a:gd name="connsiteY11" fmla="*/ 383041 h 392566"/>
                <a:gd name="connsiteX12" fmla="*/ 323850 w 383381"/>
                <a:gd name="connsiteY12" fmla="*/ 366372 h 392566"/>
                <a:gd name="connsiteX13" fmla="*/ 378619 w 383381"/>
                <a:gd name="connsiteY13" fmla="*/ 366372 h 392566"/>
                <a:gd name="connsiteX14" fmla="*/ 383381 w 383381"/>
                <a:gd name="connsiteY14" fmla="*/ 294935 h 392566"/>
                <a:gd name="connsiteX15" fmla="*/ 378619 w 383381"/>
                <a:gd name="connsiteY15" fmla="*/ 169479 h 392566"/>
                <a:gd name="connsiteX16" fmla="*/ 319754 w 383381"/>
                <a:gd name="connsiteY16" fmla="*/ 190659 h 392566"/>
                <a:gd name="connsiteX17" fmla="*/ 276225 w 383381"/>
                <a:gd name="connsiteY17" fmla="*/ 206829 h 392566"/>
                <a:gd name="connsiteX18" fmla="*/ 226790 w 383381"/>
                <a:gd name="connsiteY18" fmla="*/ 147546 h 392566"/>
                <a:gd name="connsiteX19" fmla="*/ 154781 w 383381"/>
                <a:gd name="connsiteY19" fmla="*/ 106816 h 392566"/>
                <a:gd name="connsiteX20" fmla="*/ 107156 w 383381"/>
                <a:gd name="connsiteY20" fmla="*/ 75860 h 392566"/>
                <a:gd name="connsiteX21" fmla="*/ 49389 w 383381"/>
                <a:gd name="connsiteY21" fmla="*/ 30289 h 392566"/>
                <a:gd name="connsiteX22" fmla="*/ 21431 w 383381"/>
                <a:gd name="connsiteY22" fmla="*/ 0 h 392566"/>
                <a:gd name="connsiteX0" fmla="*/ 0 w 389251"/>
                <a:gd name="connsiteY0" fmla="*/ 0 h 376390"/>
                <a:gd name="connsiteX1" fmla="*/ 45671 w 389251"/>
                <a:gd name="connsiteY1" fmla="*/ 55261 h 376390"/>
                <a:gd name="connsiteX2" fmla="*/ 76968 w 389251"/>
                <a:gd name="connsiteY2" fmla="*/ 109690 h 376390"/>
                <a:gd name="connsiteX3" fmla="*/ 77308 w 389251"/>
                <a:gd name="connsiteY3" fmla="*/ 152553 h 376390"/>
                <a:gd name="connsiteX4" fmla="*/ 77308 w 389251"/>
                <a:gd name="connsiteY4" fmla="*/ 176365 h 376390"/>
                <a:gd name="connsiteX5" fmla="*/ 39208 w 389251"/>
                <a:gd name="connsiteY5" fmla="*/ 235896 h 376390"/>
                <a:gd name="connsiteX6" fmla="*/ 8251 w 389251"/>
                <a:gd name="connsiteY6" fmla="*/ 252565 h 376390"/>
                <a:gd name="connsiteX7" fmla="*/ 5870 w 389251"/>
                <a:gd name="connsiteY7" fmla="*/ 283521 h 376390"/>
                <a:gd name="connsiteX8" fmla="*/ 29683 w 389251"/>
                <a:gd name="connsiteY8" fmla="*/ 331146 h 376390"/>
                <a:gd name="connsiteX9" fmla="*/ 58258 w 389251"/>
                <a:gd name="connsiteY9" fmla="*/ 364484 h 376390"/>
                <a:gd name="connsiteX10" fmla="*/ 117789 w 389251"/>
                <a:gd name="connsiteY10" fmla="*/ 376390 h 376390"/>
                <a:gd name="connsiteX11" fmla="*/ 246376 w 389251"/>
                <a:gd name="connsiteY11" fmla="*/ 366865 h 376390"/>
                <a:gd name="connsiteX12" fmla="*/ 329720 w 389251"/>
                <a:gd name="connsiteY12" fmla="*/ 350196 h 376390"/>
                <a:gd name="connsiteX13" fmla="*/ 384489 w 389251"/>
                <a:gd name="connsiteY13" fmla="*/ 350196 h 376390"/>
                <a:gd name="connsiteX14" fmla="*/ 389251 w 389251"/>
                <a:gd name="connsiteY14" fmla="*/ 278759 h 376390"/>
                <a:gd name="connsiteX15" fmla="*/ 384489 w 389251"/>
                <a:gd name="connsiteY15" fmla="*/ 153303 h 376390"/>
                <a:gd name="connsiteX16" fmla="*/ 325624 w 389251"/>
                <a:gd name="connsiteY16" fmla="*/ 174483 h 376390"/>
                <a:gd name="connsiteX17" fmla="*/ 282095 w 389251"/>
                <a:gd name="connsiteY17" fmla="*/ 190653 h 376390"/>
                <a:gd name="connsiteX18" fmla="*/ 232660 w 389251"/>
                <a:gd name="connsiteY18" fmla="*/ 131370 h 376390"/>
                <a:gd name="connsiteX19" fmla="*/ 160651 w 389251"/>
                <a:gd name="connsiteY19" fmla="*/ 90640 h 376390"/>
                <a:gd name="connsiteX20" fmla="*/ 113026 w 389251"/>
                <a:gd name="connsiteY20" fmla="*/ 59684 h 376390"/>
                <a:gd name="connsiteX21" fmla="*/ 55259 w 389251"/>
                <a:gd name="connsiteY21" fmla="*/ 14113 h 376390"/>
                <a:gd name="connsiteX22" fmla="*/ 0 w 389251"/>
                <a:gd name="connsiteY22" fmla="*/ 0 h 376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9251" h="376390">
                  <a:moveTo>
                    <a:pt x="0" y="0"/>
                  </a:moveTo>
                  <a:lnTo>
                    <a:pt x="45671" y="55261"/>
                  </a:lnTo>
                  <a:lnTo>
                    <a:pt x="76968" y="109690"/>
                  </a:lnTo>
                  <a:cubicBezTo>
                    <a:pt x="77081" y="123978"/>
                    <a:pt x="77195" y="138265"/>
                    <a:pt x="77308" y="152553"/>
                  </a:cubicBezTo>
                  <a:lnTo>
                    <a:pt x="77308" y="176365"/>
                  </a:lnTo>
                  <a:lnTo>
                    <a:pt x="39208" y="235896"/>
                  </a:lnTo>
                  <a:lnTo>
                    <a:pt x="8251" y="252565"/>
                  </a:lnTo>
                  <a:lnTo>
                    <a:pt x="5870" y="283521"/>
                  </a:lnTo>
                  <a:lnTo>
                    <a:pt x="29683" y="331146"/>
                  </a:lnTo>
                  <a:lnTo>
                    <a:pt x="58258" y="364484"/>
                  </a:lnTo>
                  <a:lnTo>
                    <a:pt x="117789" y="376390"/>
                  </a:lnTo>
                  <a:lnTo>
                    <a:pt x="246376" y="366865"/>
                  </a:lnTo>
                  <a:lnTo>
                    <a:pt x="329720" y="350196"/>
                  </a:lnTo>
                  <a:lnTo>
                    <a:pt x="384489" y="350196"/>
                  </a:lnTo>
                  <a:lnTo>
                    <a:pt x="389251" y="278759"/>
                  </a:lnTo>
                  <a:lnTo>
                    <a:pt x="384489" y="153303"/>
                  </a:lnTo>
                  <a:lnTo>
                    <a:pt x="325624" y="174483"/>
                  </a:lnTo>
                  <a:lnTo>
                    <a:pt x="282095" y="190653"/>
                  </a:lnTo>
                  <a:lnTo>
                    <a:pt x="232660" y="131370"/>
                  </a:lnTo>
                  <a:lnTo>
                    <a:pt x="160651" y="90640"/>
                  </a:lnTo>
                  <a:lnTo>
                    <a:pt x="113026" y="59684"/>
                  </a:lnTo>
                  <a:lnTo>
                    <a:pt x="55259" y="14113"/>
                  </a:lnTo>
                  <a:lnTo>
                    <a:pt x="0" y="0"/>
                  </a:lnTo>
                  <a:close/>
                </a:path>
              </a:pathLst>
            </a:custGeom>
            <a:solidFill>
              <a:schemeClr val="accent5">
                <a:lumMod val="60000"/>
                <a:lumOff val="40000"/>
                <a:alpha val="48000"/>
              </a:schemeClr>
            </a:solidFill>
            <a:ln w="9525">
              <a:solidFill>
                <a:srgbClr val="18356F"/>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2F81DE42-9D47-47FE-B7BB-9FADEEE561A8}"/>
                </a:ext>
              </a:extLst>
            </p:cNvPr>
            <p:cNvSpPr txBox="1"/>
            <p:nvPr/>
          </p:nvSpPr>
          <p:spPr>
            <a:xfrm>
              <a:off x="6880448" y="1086178"/>
              <a:ext cx="1061855" cy="253916"/>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Confluence</a:t>
              </a:r>
            </a:p>
          </p:txBody>
        </p:sp>
        <p:sp>
          <p:nvSpPr>
            <p:cNvPr id="35" name="TextBox 34">
              <a:extLst>
                <a:ext uri="{FF2B5EF4-FFF2-40B4-BE49-F238E27FC236}">
                  <a16:creationId xmlns:a16="http://schemas.microsoft.com/office/drawing/2014/main" id="{A8F146DB-EA3A-4AD3-A4B8-06B0E415538B}"/>
                </a:ext>
              </a:extLst>
            </p:cNvPr>
            <p:cNvSpPr txBox="1"/>
            <p:nvPr/>
          </p:nvSpPr>
          <p:spPr>
            <a:xfrm>
              <a:off x="6627418" y="1434381"/>
              <a:ext cx="1415626" cy="4001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000" dirty="0">
                  <a:ln w="6350">
                    <a:noFill/>
                  </a:ln>
                  <a:solidFill>
                    <a:srgbClr val="002060"/>
                  </a:solidFill>
                  <a:effectLst>
                    <a:glow rad="63500">
                      <a:srgbClr val="FFFFFF"/>
                    </a:glow>
                    <a:outerShdw blurRad="50800" dist="38100" dir="2700000" algn="tl" rotWithShape="0">
                      <a:schemeClr val="bg1">
                        <a:alpha val="40000"/>
                      </a:schemeClr>
                    </a:outerShdw>
                  </a:effectLst>
                </a:rPr>
                <a:t>Post-Confluence</a:t>
              </a:r>
            </a:p>
            <a:p>
              <a:pPr algn="ctr"/>
              <a:r>
                <a:rPr lang="en-US" sz="1000" dirty="0">
                  <a:ln w="6350">
                    <a:noFill/>
                  </a:ln>
                  <a:solidFill>
                    <a:srgbClr val="002060"/>
                  </a:solidFill>
                  <a:effectLst>
                    <a:glow rad="63500">
                      <a:srgbClr val="FFFFFF"/>
                    </a:glow>
                    <a:outerShdw blurRad="50800" dist="38100" dir="2700000" algn="tl" rotWithShape="0">
                      <a:schemeClr val="bg1">
                        <a:alpha val="40000"/>
                      </a:schemeClr>
                    </a:outerShdw>
                  </a:effectLst>
                </a:rPr>
                <a:t>Raleigh Creek</a:t>
              </a:r>
            </a:p>
          </p:txBody>
        </p:sp>
        <p:sp>
          <p:nvSpPr>
            <p:cNvPr id="36" name="TextBox 35">
              <a:extLst>
                <a:ext uri="{FF2B5EF4-FFF2-40B4-BE49-F238E27FC236}">
                  <a16:creationId xmlns:a16="http://schemas.microsoft.com/office/drawing/2014/main" id="{C48A79B0-1CDC-4B3E-B7B2-03B28926717F}"/>
                </a:ext>
              </a:extLst>
            </p:cNvPr>
            <p:cNvSpPr txBox="1"/>
            <p:nvPr/>
          </p:nvSpPr>
          <p:spPr>
            <a:xfrm>
              <a:off x="4572610" y="1340983"/>
              <a:ext cx="1205594" cy="246221"/>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000" dirty="0">
                  <a:ln w="6350">
                    <a:noFill/>
                  </a:ln>
                  <a:solidFill>
                    <a:srgbClr val="18356F"/>
                  </a:solidFill>
                  <a:effectLst>
                    <a:glow rad="127000">
                      <a:schemeClr val="bg1"/>
                    </a:glow>
                    <a:outerShdw blurRad="50800" dist="38100" dir="2700000" algn="tl" rotWithShape="0">
                      <a:schemeClr val="bg1">
                        <a:alpha val="40000"/>
                      </a:schemeClr>
                    </a:outerShdw>
                  </a:effectLst>
                </a:rPr>
                <a:t>IAWC</a:t>
              </a:r>
              <a:endParaRPr lang="en-US" sz="1100" dirty="0">
                <a:ln w="6350">
                  <a:noFill/>
                </a:ln>
                <a:solidFill>
                  <a:srgbClr val="18356F"/>
                </a:solidFill>
                <a:effectLst>
                  <a:glow rad="127000">
                    <a:schemeClr val="bg1"/>
                  </a:glow>
                  <a:outerShdw blurRad="50800" dist="38100" dir="2700000" algn="tl" rotWithShape="0">
                    <a:schemeClr val="bg1">
                      <a:alpha val="40000"/>
                    </a:schemeClr>
                  </a:outerShdw>
                </a:effectLst>
              </a:endParaRPr>
            </a:p>
          </p:txBody>
        </p:sp>
        <p:sp>
          <p:nvSpPr>
            <p:cNvPr id="37" name="Star: 5 Points 36">
              <a:extLst>
                <a:ext uri="{FF2B5EF4-FFF2-40B4-BE49-F238E27FC236}">
                  <a16:creationId xmlns:a16="http://schemas.microsoft.com/office/drawing/2014/main" id="{C14D4A87-58FD-4F95-9239-B8554311415D}"/>
                </a:ext>
              </a:extLst>
            </p:cNvPr>
            <p:cNvSpPr/>
            <p:nvPr/>
          </p:nvSpPr>
          <p:spPr>
            <a:xfrm>
              <a:off x="6929031" y="1207394"/>
              <a:ext cx="176988" cy="152821"/>
            </a:xfrm>
            <a:prstGeom prst="star5">
              <a:avLst/>
            </a:prstGeom>
            <a:solidFill>
              <a:srgbClr val="223B66"/>
            </a:solidFill>
            <a:ln>
              <a:no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8" name="Freeform: Shape 37">
              <a:extLst>
                <a:ext uri="{FF2B5EF4-FFF2-40B4-BE49-F238E27FC236}">
                  <a16:creationId xmlns:a16="http://schemas.microsoft.com/office/drawing/2014/main" id="{16B51A81-C7DD-4AD4-AFAB-13B415710DE9}"/>
                </a:ext>
              </a:extLst>
            </p:cNvPr>
            <p:cNvSpPr>
              <a:spLocks noChangeAspect="1"/>
            </p:cNvSpPr>
            <p:nvPr/>
          </p:nvSpPr>
          <p:spPr>
            <a:xfrm>
              <a:off x="7766999" y="2132792"/>
              <a:ext cx="1055272" cy="1680520"/>
            </a:xfrm>
            <a:custGeom>
              <a:avLst/>
              <a:gdLst>
                <a:gd name="connsiteX0" fmla="*/ 682625 w 723900"/>
                <a:gd name="connsiteY0" fmla="*/ 866775 h 1152525"/>
                <a:gd name="connsiteX1" fmla="*/ 717550 w 723900"/>
                <a:gd name="connsiteY1" fmla="*/ 920750 h 1152525"/>
                <a:gd name="connsiteX2" fmla="*/ 708025 w 723900"/>
                <a:gd name="connsiteY2" fmla="*/ 971550 h 1152525"/>
                <a:gd name="connsiteX3" fmla="*/ 723900 w 723900"/>
                <a:gd name="connsiteY3" fmla="*/ 1009650 h 1152525"/>
                <a:gd name="connsiteX4" fmla="*/ 717550 w 723900"/>
                <a:gd name="connsiteY4" fmla="*/ 1060450 h 1152525"/>
                <a:gd name="connsiteX5" fmla="*/ 723900 w 723900"/>
                <a:gd name="connsiteY5" fmla="*/ 1104900 h 1152525"/>
                <a:gd name="connsiteX6" fmla="*/ 714375 w 723900"/>
                <a:gd name="connsiteY6" fmla="*/ 1149350 h 1152525"/>
                <a:gd name="connsiteX7" fmla="*/ 577850 w 723900"/>
                <a:gd name="connsiteY7" fmla="*/ 1152525 h 1152525"/>
                <a:gd name="connsiteX8" fmla="*/ 542925 w 723900"/>
                <a:gd name="connsiteY8" fmla="*/ 1152525 h 1152525"/>
                <a:gd name="connsiteX9" fmla="*/ 549275 w 723900"/>
                <a:gd name="connsiteY9" fmla="*/ 1089025 h 1152525"/>
                <a:gd name="connsiteX10" fmla="*/ 527050 w 723900"/>
                <a:gd name="connsiteY10" fmla="*/ 1031875 h 1152525"/>
                <a:gd name="connsiteX11" fmla="*/ 460375 w 723900"/>
                <a:gd name="connsiteY11" fmla="*/ 1120775 h 1152525"/>
                <a:gd name="connsiteX12" fmla="*/ 415925 w 723900"/>
                <a:gd name="connsiteY12" fmla="*/ 1114425 h 1152525"/>
                <a:gd name="connsiteX13" fmla="*/ 355600 w 723900"/>
                <a:gd name="connsiteY13" fmla="*/ 1057275 h 1152525"/>
                <a:gd name="connsiteX14" fmla="*/ 342900 w 723900"/>
                <a:gd name="connsiteY14" fmla="*/ 946150 h 1152525"/>
                <a:gd name="connsiteX15" fmla="*/ 342900 w 723900"/>
                <a:gd name="connsiteY15" fmla="*/ 860425 h 1152525"/>
                <a:gd name="connsiteX16" fmla="*/ 314325 w 723900"/>
                <a:gd name="connsiteY16" fmla="*/ 812800 h 1152525"/>
                <a:gd name="connsiteX17" fmla="*/ 311150 w 723900"/>
                <a:gd name="connsiteY17" fmla="*/ 739775 h 1152525"/>
                <a:gd name="connsiteX18" fmla="*/ 307975 w 723900"/>
                <a:gd name="connsiteY18" fmla="*/ 666750 h 1152525"/>
                <a:gd name="connsiteX19" fmla="*/ 304800 w 723900"/>
                <a:gd name="connsiteY19" fmla="*/ 619125 h 1152525"/>
                <a:gd name="connsiteX20" fmla="*/ 295275 w 723900"/>
                <a:gd name="connsiteY20" fmla="*/ 542925 h 1152525"/>
                <a:gd name="connsiteX21" fmla="*/ 247650 w 723900"/>
                <a:gd name="connsiteY21" fmla="*/ 517525 h 1152525"/>
                <a:gd name="connsiteX22" fmla="*/ 219075 w 723900"/>
                <a:gd name="connsiteY22" fmla="*/ 479425 h 1152525"/>
                <a:gd name="connsiteX23" fmla="*/ 206375 w 723900"/>
                <a:gd name="connsiteY23" fmla="*/ 444500 h 1152525"/>
                <a:gd name="connsiteX24" fmla="*/ 133350 w 723900"/>
                <a:gd name="connsiteY24" fmla="*/ 400050 h 1152525"/>
                <a:gd name="connsiteX25" fmla="*/ 98425 w 723900"/>
                <a:gd name="connsiteY25" fmla="*/ 377825 h 1152525"/>
                <a:gd name="connsiteX26" fmla="*/ 82550 w 723900"/>
                <a:gd name="connsiteY26" fmla="*/ 368300 h 1152525"/>
                <a:gd name="connsiteX27" fmla="*/ 139700 w 723900"/>
                <a:gd name="connsiteY27" fmla="*/ 304800 h 1152525"/>
                <a:gd name="connsiteX28" fmla="*/ 177800 w 723900"/>
                <a:gd name="connsiteY28" fmla="*/ 263525 h 1152525"/>
                <a:gd name="connsiteX29" fmla="*/ 168275 w 723900"/>
                <a:gd name="connsiteY29" fmla="*/ 225425 h 1152525"/>
                <a:gd name="connsiteX30" fmla="*/ 158750 w 723900"/>
                <a:gd name="connsiteY30" fmla="*/ 146050 h 1152525"/>
                <a:gd name="connsiteX31" fmla="*/ 123825 w 723900"/>
                <a:gd name="connsiteY31" fmla="*/ 114300 h 1152525"/>
                <a:gd name="connsiteX32" fmla="*/ 41275 w 723900"/>
                <a:gd name="connsiteY32" fmla="*/ 69850 h 1152525"/>
                <a:gd name="connsiteX33" fmla="*/ 6350 w 723900"/>
                <a:gd name="connsiteY33" fmla="*/ 38100 h 1152525"/>
                <a:gd name="connsiteX34" fmla="*/ 0 w 723900"/>
                <a:gd name="connsiteY34" fmla="*/ 25400 h 1152525"/>
                <a:gd name="connsiteX35" fmla="*/ 28575 w 723900"/>
                <a:gd name="connsiteY35" fmla="*/ 0 h 1152525"/>
                <a:gd name="connsiteX36" fmla="*/ 123825 w 723900"/>
                <a:gd name="connsiteY36" fmla="*/ 31750 h 1152525"/>
                <a:gd name="connsiteX37" fmla="*/ 165100 w 723900"/>
                <a:gd name="connsiteY37" fmla="*/ 101600 h 1152525"/>
                <a:gd name="connsiteX38" fmla="*/ 203200 w 723900"/>
                <a:gd name="connsiteY38" fmla="*/ 152400 h 1152525"/>
                <a:gd name="connsiteX39" fmla="*/ 212725 w 723900"/>
                <a:gd name="connsiteY39" fmla="*/ 254000 h 1152525"/>
                <a:gd name="connsiteX40" fmla="*/ 212725 w 723900"/>
                <a:gd name="connsiteY40" fmla="*/ 28575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784225 w 784225"/>
                <a:gd name="connsiteY40"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400050 w 784225"/>
                <a:gd name="connsiteY40" fmla="*/ 441325 h 1152525"/>
                <a:gd name="connsiteX41" fmla="*/ 784225 w 784225"/>
                <a:gd name="connsiteY41"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784225 w 784225"/>
                <a:gd name="connsiteY41"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784225 w 784225"/>
                <a:gd name="connsiteY41"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384175 w 784225"/>
                <a:gd name="connsiteY41" fmla="*/ 482600 h 1152525"/>
                <a:gd name="connsiteX42" fmla="*/ 784225 w 784225"/>
                <a:gd name="connsiteY42"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384175 w 784225"/>
                <a:gd name="connsiteY41" fmla="*/ 482600 h 1152525"/>
                <a:gd name="connsiteX42" fmla="*/ 593725 w 784225"/>
                <a:gd name="connsiteY42" fmla="*/ 666750 h 1152525"/>
                <a:gd name="connsiteX43" fmla="*/ 784225 w 784225"/>
                <a:gd name="connsiteY43"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593725 w 784225"/>
                <a:gd name="connsiteY42" fmla="*/ 666750 h 1152525"/>
                <a:gd name="connsiteX43" fmla="*/ 784225 w 784225"/>
                <a:gd name="connsiteY43"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593725 w 784225"/>
                <a:gd name="connsiteY42" fmla="*/ 666750 h 1152525"/>
                <a:gd name="connsiteX43" fmla="*/ 784225 w 784225"/>
                <a:gd name="connsiteY43"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593725 w 784225"/>
                <a:gd name="connsiteY42" fmla="*/ 666750 h 1152525"/>
                <a:gd name="connsiteX43" fmla="*/ 784225 w 784225"/>
                <a:gd name="connsiteY43"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1475 w 784225"/>
                <a:gd name="connsiteY42" fmla="*/ 396875 h 1152525"/>
                <a:gd name="connsiteX43" fmla="*/ 784225 w 784225"/>
                <a:gd name="connsiteY43"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1475 w 784225"/>
                <a:gd name="connsiteY42" fmla="*/ 396875 h 1152525"/>
                <a:gd name="connsiteX43" fmla="*/ 784225 w 784225"/>
                <a:gd name="connsiteY43"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1475 w 784225"/>
                <a:gd name="connsiteY42" fmla="*/ 396875 h 1152525"/>
                <a:gd name="connsiteX43" fmla="*/ 784225 w 784225"/>
                <a:gd name="connsiteY43"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784225 w 784225"/>
                <a:gd name="connsiteY43"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784225 w 784225"/>
                <a:gd name="connsiteY43"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784225 w 784225"/>
                <a:gd name="connsiteY43"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95300 w 784225"/>
                <a:gd name="connsiteY43" fmla="*/ 479425 h 1152525"/>
                <a:gd name="connsiteX44" fmla="*/ 784225 w 784225"/>
                <a:gd name="connsiteY44"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95300 w 784225"/>
                <a:gd name="connsiteY43" fmla="*/ 479425 h 1152525"/>
                <a:gd name="connsiteX44" fmla="*/ 647700 w 784225"/>
                <a:gd name="connsiteY44" fmla="*/ 660400 h 1152525"/>
                <a:gd name="connsiteX45" fmla="*/ 784225 w 784225"/>
                <a:gd name="connsiteY45"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647700 w 784225"/>
                <a:gd name="connsiteY44" fmla="*/ 660400 h 1152525"/>
                <a:gd name="connsiteX45" fmla="*/ 784225 w 784225"/>
                <a:gd name="connsiteY45"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647700 w 784225"/>
                <a:gd name="connsiteY44" fmla="*/ 660400 h 1152525"/>
                <a:gd name="connsiteX45" fmla="*/ 784225 w 784225"/>
                <a:gd name="connsiteY45"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647700 w 784225"/>
                <a:gd name="connsiteY44" fmla="*/ 660400 h 1152525"/>
                <a:gd name="connsiteX45" fmla="*/ 784225 w 784225"/>
                <a:gd name="connsiteY45"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546100 w 784225"/>
                <a:gd name="connsiteY44" fmla="*/ 612775 h 1152525"/>
                <a:gd name="connsiteX45" fmla="*/ 784225 w 784225"/>
                <a:gd name="connsiteY45"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546100 w 784225"/>
                <a:gd name="connsiteY44" fmla="*/ 612775 h 1152525"/>
                <a:gd name="connsiteX45" fmla="*/ 784225 w 784225"/>
                <a:gd name="connsiteY45"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536575 w 784225"/>
                <a:gd name="connsiteY44" fmla="*/ 615950 h 1152525"/>
                <a:gd name="connsiteX45" fmla="*/ 784225 w 784225"/>
                <a:gd name="connsiteY45"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536575 w 784225"/>
                <a:gd name="connsiteY44" fmla="*/ 615950 h 1152525"/>
                <a:gd name="connsiteX45" fmla="*/ 784225 w 784225"/>
                <a:gd name="connsiteY45"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536575 w 784225"/>
                <a:gd name="connsiteY44" fmla="*/ 615950 h 1152525"/>
                <a:gd name="connsiteX45" fmla="*/ 663575 w 784225"/>
                <a:gd name="connsiteY45" fmla="*/ 711200 h 1152525"/>
                <a:gd name="connsiteX46" fmla="*/ 784225 w 784225"/>
                <a:gd name="connsiteY46"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536575 w 784225"/>
                <a:gd name="connsiteY44" fmla="*/ 615950 h 1152525"/>
                <a:gd name="connsiteX45" fmla="*/ 673100 w 784225"/>
                <a:gd name="connsiteY45" fmla="*/ 673100 h 1152525"/>
                <a:gd name="connsiteX46" fmla="*/ 784225 w 784225"/>
                <a:gd name="connsiteY46"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536575 w 784225"/>
                <a:gd name="connsiteY44" fmla="*/ 615950 h 1152525"/>
                <a:gd name="connsiteX45" fmla="*/ 673100 w 784225"/>
                <a:gd name="connsiteY45" fmla="*/ 673100 h 1152525"/>
                <a:gd name="connsiteX46" fmla="*/ 784225 w 784225"/>
                <a:gd name="connsiteY46"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536575 w 784225"/>
                <a:gd name="connsiteY44" fmla="*/ 615950 h 1152525"/>
                <a:gd name="connsiteX45" fmla="*/ 673100 w 784225"/>
                <a:gd name="connsiteY45" fmla="*/ 673100 h 1152525"/>
                <a:gd name="connsiteX46" fmla="*/ 736600 w 784225"/>
                <a:gd name="connsiteY46" fmla="*/ 765175 h 1152525"/>
                <a:gd name="connsiteX47" fmla="*/ 784225 w 784225"/>
                <a:gd name="connsiteY47" fmla="*/ 838200 h 1152525"/>
                <a:gd name="connsiteX0" fmla="*/ 682625 w 784225"/>
                <a:gd name="connsiteY0" fmla="*/ 866775 h 1152525"/>
                <a:gd name="connsiteX1" fmla="*/ 717550 w 784225"/>
                <a:gd name="connsiteY1" fmla="*/ 920750 h 1152525"/>
                <a:gd name="connsiteX2" fmla="*/ 708025 w 784225"/>
                <a:gd name="connsiteY2" fmla="*/ 971550 h 1152525"/>
                <a:gd name="connsiteX3" fmla="*/ 723900 w 784225"/>
                <a:gd name="connsiteY3" fmla="*/ 1009650 h 1152525"/>
                <a:gd name="connsiteX4" fmla="*/ 717550 w 784225"/>
                <a:gd name="connsiteY4" fmla="*/ 1060450 h 1152525"/>
                <a:gd name="connsiteX5" fmla="*/ 723900 w 784225"/>
                <a:gd name="connsiteY5" fmla="*/ 1104900 h 1152525"/>
                <a:gd name="connsiteX6" fmla="*/ 714375 w 784225"/>
                <a:gd name="connsiteY6" fmla="*/ 1149350 h 1152525"/>
                <a:gd name="connsiteX7" fmla="*/ 577850 w 784225"/>
                <a:gd name="connsiteY7" fmla="*/ 1152525 h 1152525"/>
                <a:gd name="connsiteX8" fmla="*/ 542925 w 784225"/>
                <a:gd name="connsiteY8" fmla="*/ 1152525 h 1152525"/>
                <a:gd name="connsiteX9" fmla="*/ 549275 w 784225"/>
                <a:gd name="connsiteY9" fmla="*/ 1089025 h 1152525"/>
                <a:gd name="connsiteX10" fmla="*/ 527050 w 784225"/>
                <a:gd name="connsiteY10" fmla="*/ 1031875 h 1152525"/>
                <a:gd name="connsiteX11" fmla="*/ 460375 w 784225"/>
                <a:gd name="connsiteY11" fmla="*/ 1120775 h 1152525"/>
                <a:gd name="connsiteX12" fmla="*/ 415925 w 784225"/>
                <a:gd name="connsiteY12" fmla="*/ 1114425 h 1152525"/>
                <a:gd name="connsiteX13" fmla="*/ 355600 w 784225"/>
                <a:gd name="connsiteY13" fmla="*/ 1057275 h 1152525"/>
                <a:gd name="connsiteX14" fmla="*/ 342900 w 784225"/>
                <a:gd name="connsiteY14" fmla="*/ 946150 h 1152525"/>
                <a:gd name="connsiteX15" fmla="*/ 342900 w 784225"/>
                <a:gd name="connsiteY15" fmla="*/ 860425 h 1152525"/>
                <a:gd name="connsiteX16" fmla="*/ 314325 w 784225"/>
                <a:gd name="connsiteY16" fmla="*/ 812800 h 1152525"/>
                <a:gd name="connsiteX17" fmla="*/ 311150 w 784225"/>
                <a:gd name="connsiteY17" fmla="*/ 739775 h 1152525"/>
                <a:gd name="connsiteX18" fmla="*/ 307975 w 784225"/>
                <a:gd name="connsiteY18" fmla="*/ 666750 h 1152525"/>
                <a:gd name="connsiteX19" fmla="*/ 304800 w 784225"/>
                <a:gd name="connsiteY19" fmla="*/ 619125 h 1152525"/>
                <a:gd name="connsiteX20" fmla="*/ 295275 w 784225"/>
                <a:gd name="connsiteY20" fmla="*/ 542925 h 1152525"/>
                <a:gd name="connsiteX21" fmla="*/ 247650 w 784225"/>
                <a:gd name="connsiteY21" fmla="*/ 517525 h 1152525"/>
                <a:gd name="connsiteX22" fmla="*/ 219075 w 784225"/>
                <a:gd name="connsiteY22" fmla="*/ 479425 h 1152525"/>
                <a:gd name="connsiteX23" fmla="*/ 206375 w 784225"/>
                <a:gd name="connsiteY23" fmla="*/ 444500 h 1152525"/>
                <a:gd name="connsiteX24" fmla="*/ 133350 w 784225"/>
                <a:gd name="connsiteY24" fmla="*/ 400050 h 1152525"/>
                <a:gd name="connsiteX25" fmla="*/ 98425 w 784225"/>
                <a:gd name="connsiteY25" fmla="*/ 377825 h 1152525"/>
                <a:gd name="connsiteX26" fmla="*/ 82550 w 784225"/>
                <a:gd name="connsiteY26" fmla="*/ 368300 h 1152525"/>
                <a:gd name="connsiteX27" fmla="*/ 139700 w 784225"/>
                <a:gd name="connsiteY27" fmla="*/ 304800 h 1152525"/>
                <a:gd name="connsiteX28" fmla="*/ 177800 w 784225"/>
                <a:gd name="connsiteY28" fmla="*/ 263525 h 1152525"/>
                <a:gd name="connsiteX29" fmla="*/ 168275 w 784225"/>
                <a:gd name="connsiteY29" fmla="*/ 225425 h 1152525"/>
                <a:gd name="connsiteX30" fmla="*/ 158750 w 784225"/>
                <a:gd name="connsiteY30" fmla="*/ 146050 h 1152525"/>
                <a:gd name="connsiteX31" fmla="*/ 123825 w 784225"/>
                <a:gd name="connsiteY31" fmla="*/ 114300 h 1152525"/>
                <a:gd name="connsiteX32" fmla="*/ 41275 w 784225"/>
                <a:gd name="connsiteY32" fmla="*/ 69850 h 1152525"/>
                <a:gd name="connsiteX33" fmla="*/ 6350 w 784225"/>
                <a:gd name="connsiteY33" fmla="*/ 38100 h 1152525"/>
                <a:gd name="connsiteX34" fmla="*/ 0 w 784225"/>
                <a:gd name="connsiteY34" fmla="*/ 25400 h 1152525"/>
                <a:gd name="connsiteX35" fmla="*/ 28575 w 784225"/>
                <a:gd name="connsiteY35" fmla="*/ 0 h 1152525"/>
                <a:gd name="connsiteX36" fmla="*/ 123825 w 784225"/>
                <a:gd name="connsiteY36" fmla="*/ 31750 h 1152525"/>
                <a:gd name="connsiteX37" fmla="*/ 165100 w 784225"/>
                <a:gd name="connsiteY37" fmla="*/ 101600 h 1152525"/>
                <a:gd name="connsiteX38" fmla="*/ 203200 w 784225"/>
                <a:gd name="connsiteY38" fmla="*/ 152400 h 1152525"/>
                <a:gd name="connsiteX39" fmla="*/ 212725 w 784225"/>
                <a:gd name="connsiteY39" fmla="*/ 254000 h 1152525"/>
                <a:gd name="connsiteX40" fmla="*/ 203200 w 784225"/>
                <a:gd name="connsiteY40" fmla="*/ 301625 h 1152525"/>
                <a:gd name="connsiteX41" fmla="*/ 263525 w 784225"/>
                <a:gd name="connsiteY41" fmla="*/ 409575 h 1152525"/>
                <a:gd name="connsiteX42" fmla="*/ 374650 w 784225"/>
                <a:gd name="connsiteY42" fmla="*/ 368300 h 1152525"/>
                <a:gd name="connsiteX43" fmla="*/ 485775 w 784225"/>
                <a:gd name="connsiteY43" fmla="*/ 431800 h 1152525"/>
                <a:gd name="connsiteX44" fmla="*/ 536575 w 784225"/>
                <a:gd name="connsiteY44" fmla="*/ 615950 h 1152525"/>
                <a:gd name="connsiteX45" fmla="*/ 673100 w 784225"/>
                <a:gd name="connsiteY45" fmla="*/ 673100 h 1152525"/>
                <a:gd name="connsiteX46" fmla="*/ 739775 w 784225"/>
                <a:gd name="connsiteY46" fmla="*/ 746125 h 1152525"/>
                <a:gd name="connsiteX47" fmla="*/ 784225 w 784225"/>
                <a:gd name="connsiteY47" fmla="*/ 838200 h 1152525"/>
                <a:gd name="connsiteX0" fmla="*/ 682625 w 787400"/>
                <a:gd name="connsiteY0" fmla="*/ 866775 h 1152525"/>
                <a:gd name="connsiteX1" fmla="*/ 717550 w 787400"/>
                <a:gd name="connsiteY1" fmla="*/ 920750 h 1152525"/>
                <a:gd name="connsiteX2" fmla="*/ 708025 w 787400"/>
                <a:gd name="connsiteY2" fmla="*/ 971550 h 1152525"/>
                <a:gd name="connsiteX3" fmla="*/ 723900 w 787400"/>
                <a:gd name="connsiteY3" fmla="*/ 1009650 h 1152525"/>
                <a:gd name="connsiteX4" fmla="*/ 717550 w 787400"/>
                <a:gd name="connsiteY4" fmla="*/ 1060450 h 1152525"/>
                <a:gd name="connsiteX5" fmla="*/ 723900 w 787400"/>
                <a:gd name="connsiteY5" fmla="*/ 1104900 h 1152525"/>
                <a:gd name="connsiteX6" fmla="*/ 714375 w 787400"/>
                <a:gd name="connsiteY6" fmla="*/ 1149350 h 1152525"/>
                <a:gd name="connsiteX7" fmla="*/ 577850 w 787400"/>
                <a:gd name="connsiteY7" fmla="*/ 1152525 h 1152525"/>
                <a:gd name="connsiteX8" fmla="*/ 542925 w 787400"/>
                <a:gd name="connsiteY8" fmla="*/ 1152525 h 1152525"/>
                <a:gd name="connsiteX9" fmla="*/ 549275 w 787400"/>
                <a:gd name="connsiteY9" fmla="*/ 1089025 h 1152525"/>
                <a:gd name="connsiteX10" fmla="*/ 527050 w 787400"/>
                <a:gd name="connsiteY10" fmla="*/ 1031875 h 1152525"/>
                <a:gd name="connsiteX11" fmla="*/ 460375 w 787400"/>
                <a:gd name="connsiteY11" fmla="*/ 1120775 h 1152525"/>
                <a:gd name="connsiteX12" fmla="*/ 415925 w 787400"/>
                <a:gd name="connsiteY12" fmla="*/ 1114425 h 1152525"/>
                <a:gd name="connsiteX13" fmla="*/ 355600 w 787400"/>
                <a:gd name="connsiteY13" fmla="*/ 1057275 h 1152525"/>
                <a:gd name="connsiteX14" fmla="*/ 342900 w 787400"/>
                <a:gd name="connsiteY14" fmla="*/ 946150 h 1152525"/>
                <a:gd name="connsiteX15" fmla="*/ 342900 w 787400"/>
                <a:gd name="connsiteY15" fmla="*/ 860425 h 1152525"/>
                <a:gd name="connsiteX16" fmla="*/ 314325 w 787400"/>
                <a:gd name="connsiteY16" fmla="*/ 812800 h 1152525"/>
                <a:gd name="connsiteX17" fmla="*/ 311150 w 787400"/>
                <a:gd name="connsiteY17" fmla="*/ 739775 h 1152525"/>
                <a:gd name="connsiteX18" fmla="*/ 307975 w 787400"/>
                <a:gd name="connsiteY18" fmla="*/ 666750 h 1152525"/>
                <a:gd name="connsiteX19" fmla="*/ 304800 w 787400"/>
                <a:gd name="connsiteY19" fmla="*/ 619125 h 1152525"/>
                <a:gd name="connsiteX20" fmla="*/ 295275 w 787400"/>
                <a:gd name="connsiteY20" fmla="*/ 542925 h 1152525"/>
                <a:gd name="connsiteX21" fmla="*/ 247650 w 787400"/>
                <a:gd name="connsiteY21" fmla="*/ 517525 h 1152525"/>
                <a:gd name="connsiteX22" fmla="*/ 219075 w 787400"/>
                <a:gd name="connsiteY22" fmla="*/ 479425 h 1152525"/>
                <a:gd name="connsiteX23" fmla="*/ 206375 w 787400"/>
                <a:gd name="connsiteY23" fmla="*/ 444500 h 1152525"/>
                <a:gd name="connsiteX24" fmla="*/ 133350 w 787400"/>
                <a:gd name="connsiteY24" fmla="*/ 400050 h 1152525"/>
                <a:gd name="connsiteX25" fmla="*/ 98425 w 787400"/>
                <a:gd name="connsiteY25" fmla="*/ 377825 h 1152525"/>
                <a:gd name="connsiteX26" fmla="*/ 82550 w 787400"/>
                <a:gd name="connsiteY26" fmla="*/ 368300 h 1152525"/>
                <a:gd name="connsiteX27" fmla="*/ 139700 w 787400"/>
                <a:gd name="connsiteY27" fmla="*/ 304800 h 1152525"/>
                <a:gd name="connsiteX28" fmla="*/ 177800 w 787400"/>
                <a:gd name="connsiteY28" fmla="*/ 263525 h 1152525"/>
                <a:gd name="connsiteX29" fmla="*/ 168275 w 787400"/>
                <a:gd name="connsiteY29" fmla="*/ 225425 h 1152525"/>
                <a:gd name="connsiteX30" fmla="*/ 158750 w 787400"/>
                <a:gd name="connsiteY30" fmla="*/ 146050 h 1152525"/>
                <a:gd name="connsiteX31" fmla="*/ 123825 w 787400"/>
                <a:gd name="connsiteY31" fmla="*/ 114300 h 1152525"/>
                <a:gd name="connsiteX32" fmla="*/ 41275 w 787400"/>
                <a:gd name="connsiteY32" fmla="*/ 69850 h 1152525"/>
                <a:gd name="connsiteX33" fmla="*/ 6350 w 787400"/>
                <a:gd name="connsiteY33" fmla="*/ 38100 h 1152525"/>
                <a:gd name="connsiteX34" fmla="*/ 0 w 787400"/>
                <a:gd name="connsiteY34" fmla="*/ 25400 h 1152525"/>
                <a:gd name="connsiteX35" fmla="*/ 28575 w 787400"/>
                <a:gd name="connsiteY35" fmla="*/ 0 h 1152525"/>
                <a:gd name="connsiteX36" fmla="*/ 123825 w 787400"/>
                <a:gd name="connsiteY36" fmla="*/ 31750 h 1152525"/>
                <a:gd name="connsiteX37" fmla="*/ 165100 w 787400"/>
                <a:gd name="connsiteY37" fmla="*/ 101600 h 1152525"/>
                <a:gd name="connsiteX38" fmla="*/ 203200 w 787400"/>
                <a:gd name="connsiteY38" fmla="*/ 152400 h 1152525"/>
                <a:gd name="connsiteX39" fmla="*/ 212725 w 787400"/>
                <a:gd name="connsiteY39" fmla="*/ 254000 h 1152525"/>
                <a:gd name="connsiteX40" fmla="*/ 203200 w 787400"/>
                <a:gd name="connsiteY40" fmla="*/ 301625 h 1152525"/>
                <a:gd name="connsiteX41" fmla="*/ 263525 w 787400"/>
                <a:gd name="connsiteY41" fmla="*/ 409575 h 1152525"/>
                <a:gd name="connsiteX42" fmla="*/ 374650 w 787400"/>
                <a:gd name="connsiteY42" fmla="*/ 368300 h 1152525"/>
                <a:gd name="connsiteX43" fmla="*/ 485775 w 787400"/>
                <a:gd name="connsiteY43" fmla="*/ 431800 h 1152525"/>
                <a:gd name="connsiteX44" fmla="*/ 536575 w 787400"/>
                <a:gd name="connsiteY44" fmla="*/ 615950 h 1152525"/>
                <a:gd name="connsiteX45" fmla="*/ 673100 w 787400"/>
                <a:gd name="connsiteY45" fmla="*/ 673100 h 1152525"/>
                <a:gd name="connsiteX46" fmla="*/ 739775 w 787400"/>
                <a:gd name="connsiteY46" fmla="*/ 746125 h 1152525"/>
                <a:gd name="connsiteX47" fmla="*/ 787400 w 787400"/>
                <a:gd name="connsiteY47" fmla="*/ 787400 h 1152525"/>
                <a:gd name="connsiteX0" fmla="*/ 682625 w 740510"/>
                <a:gd name="connsiteY0" fmla="*/ 866775 h 1152525"/>
                <a:gd name="connsiteX1" fmla="*/ 717550 w 740510"/>
                <a:gd name="connsiteY1" fmla="*/ 920750 h 1152525"/>
                <a:gd name="connsiteX2" fmla="*/ 708025 w 740510"/>
                <a:gd name="connsiteY2" fmla="*/ 971550 h 1152525"/>
                <a:gd name="connsiteX3" fmla="*/ 723900 w 740510"/>
                <a:gd name="connsiteY3" fmla="*/ 1009650 h 1152525"/>
                <a:gd name="connsiteX4" fmla="*/ 717550 w 740510"/>
                <a:gd name="connsiteY4" fmla="*/ 1060450 h 1152525"/>
                <a:gd name="connsiteX5" fmla="*/ 723900 w 740510"/>
                <a:gd name="connsiteY5" fmla="*/ 1104900 h 1152525"/>
                <a:gd name="connsiteX6" fmla="*/ 714375 w 740510"/>
                <a:gd name="connsiteY6" fmla="*/ 1149350 h 1152525"/>
                <a:gd name="connsiteX7" fmla="*/ 577850 w 740510"/>
                <a:gd name="connsiteY7" fmla="*/ 1152525 h 1152525"/>
                <a:gd name="connsiteX8" fmla="*/ 542925 w 740510"/>
                <a:gd name="connsiteY8" fmla="*/ 1152525 h 1152525"/>
                <a:gd name="connsiteX9" fmla="*/ 549275 w 740510"/>
                <a:gd name="connsiteY9" fmla="*/ 1089025 h 1152525"/>
                <a:gd name="connsiteX10" fmla="*/ 527050 w 740510"/>
                <a:gd name="connsiteY10" fmla="*/ 1031875 h 1152525"/>
                <a:gd name="connsiteX11" fmla="*/ 460375 w 740510"/>
                <a:gd name="connsiteY11" fmla="*/ 1120775 h 1152525"/>
                <a:gd name="connsiteX12" fmla="*/ 415925 w 740510"/>
                <a:gd name="connsiteY12" fmla="*/ 1114425 h 1152525"/>
                <a:gd name="connsiteX13" fmla="*/ 355600 w 740510"/>
                <a:gd name="connsiteY13" fmla="*/ 1057275 h 1152525"/>
                <a:gd name="connsiteX14" fmla="*/ 342900 w 740510"/>
                <a:gd name="connsiteY14" fmla="*/ 946150 h 1152525"/>
                <a:gd name="connsiteX15" fmla="*/ 342900 w 740510"/>
                <a:gd name="connsiteY15" fmla="*/ 860425 h 1152525"/>
                <a:gd name="connsiteX16" fmla="*/ 314325 w 740510"/>
                <a:gd name="connsiteY16" fmla="*/ 812800 h 1152525"/>
                <a:gd name="connsiteX17" fmla="*/ 311150 w 740510"/>
                <a:gd name="connsiteY17" fmla="*/ 739775 h 1152525"/>
                <a:gd name="connsiteX18" fmla="*/ 307975 w 740510"/>
                <a:gd name="connsiteY18" fmla="*/ 666750 h 1152525"/>
                <a:gd name="connsiteX19" fmla="*/ 304800 w 740510"/>
                <a:gd name="connsiteY19" fmla="*/ 619125 h 1152525"/>
                <a:gd name="connsiteX20" fmla="*/ 295275 w 740510"/>
                <a:gd name="connsiteY20" fmla="*/ 542925 h 1152525"/>
                <a:gd name="connsiteX21" fmla="*/ 247650 w 740510"/>
                <a:gd name="connsiteY21" fmla="*/ 517525 h 1152525"/>
                <a:gd name="connsiteX22" fmla="*/ 219075 w 740510"/>
                <a:gd name="connsiteY22" fmla="*/ 479425 h 1152525"/>
                <a:gd name="connsiteX23" fmla="*/ 206375 w 740510"/>
                <a:gd name="connsiteY23" fmla="*/ 444500 h 1152525"/>
                <a:gd name="connsiteX24" fmla="*/ 133350 w 740510"/>
                <a:gd name="connsiteY24" fmla="*/ 400050 h 1152525"/>
                <a:gd name="connsiteX25" fmla="*/ 98425 w 740510"/>
                <a:gd name="connsiteY25" fmla="*/ 377825 h 1152525"/>
                <a:gd name="connsiteX26" fmla="*/ 82550 w 740510"/>
                <a:gd name="connsiteY26" fmla="*/ 368300 h 1152525"/>
                <a:gd name="connsiteX27" fmla="*/ 139700 w 740510"/>
                <a:gd name="connsiteY27" fmla="*/ 304800 h 1152525"/>
                <a:gd name="connsiteX28" fmla="*/ 177800 w 740510"/>
                <a:gd name="connsiteY28" fmla="*/ 263525 h 1152525"/>
                <a:gd name="connsiteX29" fmla="*/ 168275 w 740510"/>
                <a:gd name="connsiteY29" fmla="*/ 225425 h 1152525"/>
                <a:gd name="connsiteX30" fmla="*/ 158750 w 740510"/>
                <a:gd name="connsiteY30" fmla="*/ 146050 h 1152525"/>
                <a:gd name="connsiteX31" fmla="*/ 123825 w 740510"/>
                <a:gd name="connsiteY31" fmla="*/ 114300 h 1152525"/>
                <a:gd name="connsiteX32" fmla="*/ 41275 w 740510"/>
                <a:gd name="connsiteY32" fmla="*/ 69850 h 1152525"/>
                <a:gd name="connsiteX33" fmla="*/ 6350 w 740510"/>
                <a:gd name="connsiteY33" fmla="*/ 38100 h 1152525"/>
                <a:gd name="connsiteX34" fmla="*/ 0 w 740510"/>
                <a:gd name="connsiteY34" fmla="*/ 25400 h 1152525"/>
                <a:gd name="connsiteX35" fmla="*/ 28575 w 740510"/>
                <a:gd name="connsiteY35" fmla="*/ 0 h 1152525"/>
                <a:gd name="connsiteX36" fmla="*/ 123825 w 740510"/>
                <a:gd name="connsiteY36" fmla="*/ 31750 h 1152525"/>
                <a:gd name="connsiteX37" fmla="*/ 165100 w 740510"/>
                <a:gd name="connsiteY37" fmla="*/ 101600 h 1152525"/>
                <a:gd name="connsiteX38" fmla="*/ 203200 w 740510"/>
                <a:gd name="connsiteY38" fmla="*/ 152400 h 1152525"/>
                <a:gd name="connsiteX39" fmla="*/ 212725 w 740510"/>
                <a:gd name="connsiteY39" fmla="*/ 254000 h 1152525"/>
                <a:gd name="connsiteX40" fmla="*/ 203200 w 740510"/>
                <a:gd name="connsiteY40" fmla="*/ 301625 h 1152525"/>
                <a:gd name="connsiteX41" fmla="*/ 263525 w 740510"/>
                <a:gd name="connsiteY41" fmla="*/ 409575 h 1152525"/>
                <a:gd name="connsiteX42" fmla="*/ 374650 w 740510"/>
                <a:gd name="connsiteY42" fmla="*/ 368300 h 1152525"/>
                <a:gd name="connsiteX43" fmla="*/ 485775 w 740510"/>
                <a:gd name="connsiteY43" fmla="*/ 431800 h 1152525"/>
                <a:gd name="connsiteX44" fmla="*/ 536575 w 740510"/>
                <a:gd name="connsiteY44" fmla="*/ 615950 h 1152525"/>
                <a:gd name="connsiteX45" fmla="*/ 673100 w 740510"/>
                <a:gd name="connsiteY45" fmla="*/ 673100 h 1152525"/>
                <a:gd name="connsiteX46" fmla="*/ 739775 w 740510"/>
                <a:gd name="connsiteY46" fmla="*/ 746125 h 1152525"/>
                <a:gd name="connsiteX47" fmla="*/ 428625 w 740510"/>
                <a:gd name="connsiteY47" fmla="*/ 819150 h 1152525"/>
                <a:gd name="connsiteX0" fmla="*/ 682625 w 739775"/>
                <a:gd name="connsiteY0" fmla="*/ 866775 h 1152525"/>
                <a:gd name="connsiteX1" fmla="*/ 717550 w 739775"/>
                <a:gd name="connsiteY1" fmla="*/ 920750 h 1152525"/>
                <a:gd name="connsiteX2" fmla="*/ 708025 w 739775"/>
                <a:gd name="connsiteY2" fmla="*/ 971550 h 1152525"/>
                <a:gd name="connsiteX3" fmla="*/ 723900 w 739775"/>
                <a:gd name="connsiteY3" fmla="*/ 1009650 h 1152525"/>
                <a:gd name="connsiteX4" fmla="*/ 717550 w 739775"/>
                <a:gd name="connsiteY4" fmla="*/ 1060450 h 1152525"/>
                <a:gd name="connsiteX5" fmla="*/ 723900 w 739775"/>
                <a:gd name="connsiteY5" fmla="*/ 1104900 h 1152525"/>
                <a:gd name="connsiteX6" fmla="*/ 714375 w 739775"/>
                <a:gd name="connsiteY6" fmla="*/ 1149350 h 1152525"/>
                <a:gd name="connsiteX7" fmla="*/ 577850 w 739775"/>
                <a:gd name="connsiteY7" fmla="*/ 1152525 h 1152525"/>
                <a:gd name="connsiteX8" fmla="*/ 542925 w 739775"/>
                <a:gd name="connsiteY8" fmla="*/ 1152525 h 1152525"/>
                <a:gd name="connsiteX9" fmla="*/ 549275 w 739775"/>
                <a:gd name="connsiteY9" fmla="*/ 1089025 h 1152525"/>
                <a:gd name="connsiteX10" fmla="*/ 527050 w 739775"/>
                <a:gd name="connsiteY10" fmla="*/ 1031875 h 1152525"/>
                <a:gd name="connsiteX11" fmla="*/ 460375 w 739775"/>
                <a:gd name="connsiteY11" fmla="*/ 1120775 h 1152525"/>
                <a:gd name="connsiteX12" fmla="*/ 415925 w 739775"/>
                <a:gd name="connsiteY12" fmla="*/ 1114425 h 1152525"/>
                <a:gd name="connsiteX13" fmla="*/ 355600 w 739775"/>
                <a:gd name="connsiteY13" fmla="*/ 1057275 h 1152525"/>
                <a:gd name="connsiteX14" fmla="*/ 342900 w 739775"/>
                <a:gd name="connsiteY14" fmla="*/ 946150 h 1152525"/>
                <a:gd name="connsiteX15" fmla="*/ 342900 w 739775"/>
                <a:gd name="connsiteY15" fmla="*/ 860425 h 1152525"/>
                <a:gd name="connsiteX16" fmla="*/ 314325 w 739775"/>
                <a:gd name="connsiteY16" fmla="*/ 812800 h 1152525"/>
                <a:gd name="connsiteX17" fmla="*/ 311150 w 739775"/>
                <a:gd name="connsiteY17" fmla="*/ 739775 h 1152525"/>
                <a:gd name="connsiteX18" fmla="*/ 307975 w 739775"/>
                <a:gd name="connsiteY18" fmla="*/ 666750 h 1152525"/>
                <a:gd name="connsiteX19" fmla="*/ 304800 w 739775"/>
                <a:gd name="connsiteY19" fmla="*/ 619125 h 1152525"/>
                <a:gd name="connsiteX20" fmla="*/ 295275 w 739775"/>
                <a:gd name="connsiteY20" fmla="*/ 542925 h 1152525"/>
                <a:gd name="connsiteX21" fmla="*/ 247650 w 739775"/>
                <a:gd name="connsiteY21" fmla="*/ 517525 h 1152525"/>
                <a:gd name="connsiteX22" fmla="*/ 219075 w 739775"/>
                <a:gd name="connsiteY22" fmla="*/ 479425 h 1152525"/>
                <a:gd name="connsiteX23" fmla="*/ 206375 w 739775"/>
                <a:gd name="connsiteY23" fmla="*/ 444500 h 1152525"/>
                <a:gd name="connsiteX24" fmla="*/ 133350 w 739775"/>
                <a:gd name="connsiteY24" fmla="*/ 400050 h 1152525"/>
                <a:gd name="connsiteX25" fmla="*/ 98425 w 739775"/>
                <a:gd name="connsiteY25" fmla="*/ 377825 h 1152525"/>
                <a:gd name="connsiteX26" fmla="*/ 82550 w 739775"/>
                <a:gd name="connsiteY26" fmla="*/ 368300 h 1152525"/>
                <a:gd name="connsiteX27" fmla="*/ 139700 w 739775"/>
                <a:gd name="connsiteY27" fmla="*/ 304800 h 1152525"/>
                <a:gd name="connsiteX28" fmla="*/ 177800 w 739775"/>
                <a:gd name="connsiteY28" fmla="*/ 263525 h 1152525"/>
                <a:gd name="connsiteX29" fmla="*/ 168275 w 739775"/>
                <a:gd name="connsiteY29" fmla="*/ 225425 h 1152525"/>
                <a:gd name="connsiteX30" fmla="*/ 158750 w 739775"/>
                <a:gd name="connsiteY30" fmla="*/ 146050 h 1152525"/>
                <a:gd name="connsiteX31" fmla="*/ 123825 w 739775"/>
                <a:gd name="connsiteY31" fmla="*/ 114300 h 1152525"/>
                <a:gd name="connsiteX32" fmla="*/ 41275 w 739775"/>
                <a:gd name="connsiteY32" fmla="*/ 69850 h 1152525"/>
                <a:gd name="connsiteX33" fmla="*/ 6350 w 739775"/>
                <a:gd name="connsiteY33" fmla="*/ 38100 h 1152525"/>
                <a:gd name="connsiteX34" fmla="*/ 0 w 739775"/>
                <a:gd name="connsiteY34" fmla="*/ 25400 h 1152525"/>
                <a:gd name="connsiteX35" fmla="*/ 28575 w 739775"/>
                <a:gd name="connsiteY35" fmla="*/ 0 h 1152525"/>
                <a:gd name="connsiteX36" fmla="*/ 123825 w 739775"/>
                <a:gd name="connsiteY36" fmla="*/ 31750 h 1152525"/>
                <a:gd name="connsiteX37" fmla="*/ 165100 w 739775"/>
                <a:gd name="connsiteY37" fmla="*/ 101600 h 1152525"/>
                <a:gd name="connsiteX38" fmla="*/ 203200 w 739775"/>
                <a:gd name="connsiteY38" fmla="*/ 152400 h 1152525"/>
                <a:gd name="connsiteX39" fmla="*/ 212725 w 739775"/>
                <a:gd name="connsiteY39" fmla="*/ 254000 h 1152525"/>
                <a:gd name="connsiteX40" fmla="*/ 203200 w 739775"/>
                <a:gd name="connsiteY40" fmla="*/ 301625 h 1152525"/>
                <a:gd name="connsiteX41" fmla="*/ 263525 w 739775"/>
                <a:gd name="connsiteY41" fmla="*/ 409575 h 1152525"/>
                <a:gd name="connsiteX42" fmla="*/ 374650 w 739775"/>
                <a:gd name="connsiteY42" fmla="*/ 368300 h 1152525"/>
                <a:gd name="connsiteX43" fmla="*/ 485775 w 739775"/>
                <a:gd name="connsiteY43" fmla="*/ 431800 h 1152525"/>
                <a:gd name="connsiteX44" fmla="*/ 536575 w 739775"/>
                <a:gd name="connsiteY44" fmla="*/ 615950 h 1152525"/>
                <a:gd name="connsiteX45" fmla="*/ 673100 w 739775"/>
                <a:gd name="connsiteY45" fmla="*/ 673100 h 1152525"/>
                <a:gd name="connsiteX46" fmla="*/ 739775 w 739775"/>
                <a:gd name="connsiteY46" fmla="*/ 746125 h 1152525"/>
                <a:gd name="connsiteX47" fmla="*/ 552449 w 739775"/>
                <a:gd name="connsiteY47" fmla="*/ 793750 h 1152525"/>
                <a:gd name="connsiteX48" fmla="*/ 428625 w 739775"/>
                <a:gd name="connsiteY48" fmla="*/ 819150 h 1152525"/>
                <a:gd name="connsiteX0" fmla="*/ 682625 w 739775"/>
                <a:gd name="connsiteY0" fmla="*/ 866775 h 1152525"/>
                <a:gd name="connsiteX1" fmla="*/ 717550 w 739775"/>
                <a:gd name="connsiteY1" fmla="*/ 920750 h 1152525"/>
                <a:gd name="connsiteX2" fmla="*/ 708025 w 739775"/>
                <a:gd name="connsiteY2" fmla="*/ 971550 h 1152525"/>
                <a:gd name="connsiteX3" fmla="*/ 723900 w 739775"/>
                <a:gd name="connsiteY3" fmla="*/ 1009650 h 1152525"/>
                <a:gd name="connsiteX4" fmla="*/ 717550 w 739775"/>
                <a:gd name="connsiteY4" fmla="*/ 1060450 h 1152525"/>
                <a:gd name="connsiteX5" fmla="*/ 723900 w 739775"/>
                <a:gd name="connsiteY5" fmla="*/ 1104900 h 1152525"/>
                <a:gd name="connsiteX6" fmla="*/ 714375 w 739775"/>
                <a:gd name="connsiteY6" fmla="*/ 1149350 h 1152525"/>
                <a:gd name="connsiteX7" fmla="*/ 577850 w 739775"/>
                <a:gd name="connsiteY7" fmla="*/ 1152525 h 1152525"/>
                <a:gd name="connsiteX8" fmla="*/ 542925 w 739775"/>
                <a:gd name="connsiteY8" fmla="*/ 1152525 h 1152525"/>
                <a:gd name="connsiteX9" fmla="*/ 549275 w 739775"/>
                <a:gd name="connsiteY9" fmla="*/ 1089025 h 1152525"/>
                <a:gd name="connsiteX10" fmla="*/ 527050 w 739775"/>
                <a:gd name="connsiteY10" fmla="*/ 1031875 h 1152525"/>
                <a:gd name="connsiteX11" fmla="*/ 460375 w 739775"/>
                <a:gd name="connsiteY11" fmla="*/ 1120775 h 1152525"/>
                <a:gd name="connsiteX12" fmla="*/ 415925 w 739775"/>
                <a:gd name="connsiteY12" fmla="*/ 1114425 h 1152525"/>
                <a:gd name="connsiteX13" fmla="*/ 355600 w 739775"/>
                <a:gd name="connsiteY13" fmla="*/ 1057275 h 1152525"/>
                <a:gd name="connsiteX14" fmla="*/ 342900 w 739775"/>
                <a:gd name="connsiteY14" fmla="*/ 946150 h 1152525"/>
                <a:gd name="connsiteX15" fmla="*/ 342900 w 739775"/>
                <a:gd name="connsiteY15" fmla="*/ 860425 h 1152525"/>
                <a:gd name="connsiteX16" fmla="*/ 314325 w 739775"/>
                <a:gd name="connsiteY16" fmla="*/ 812800 h 1152525"/>
                <a:gd name="connsiteX17" fmla="*/ 311150 w 739775"/>
                <a:gd name="connsiteY17" fmla="*/ 739775 h 1152525"/>
                <a:gd name="connsiteX18" fmla="*/ 307975 w 739775"/>
                <a:gd name="connsiteY18" fmla="*/ 666750 h 1152525"/>
                <a:gd name="connsiteX19" fmla="*/ 304800 w 739775"/>
                <a:gd name="connsiteY19" fmla="*/ 619125 h 1152525"/>
                <a:gd name="connsiteX20" fmla="*/ 295275 w 739775"/>
                <a:gd name="connsiteY20" fmla="*/ 542925 h 1152525"/>
                <a:gd name="connsiteX21" fmla="*/ 247650 w 739775"/>
                <a:gd name="connsiteY21" fmla="*/ 517525 h 1152525"/>
                <a:gd name="connsiteX22" fmla="*/ 219075 w 739775"/>
                <a:gd name="connsiteY22" fmla="*/ 479425 h 1152525"/>
                <a:gd name="connsiteX23" fmla="*/ 206375 w 739775"/>
                <a:gd name="connsiteY23" fmla="*/ 444500 h 1152525"/>
                <a:gd name="connsiteX24" fmla="*/ 133350 w 739775"/>
                <a:gd name="connsiteY24" fmla="*/ 400050 h 1152525"/>
                <a:gd name="connsiteX25" fmla="*/ 98425 w 739775"/>
                <a:gd name="connsiteY25" fmla="*/ 377825 h 1152525"/>
                <a:gd name="connsiteX26" fmla="*/ 82550 w 739775"/>
                <a:gd name="connsiteY26" fmla="*/ 368300 h 1152525"/>
                <a:gd name="connsiteX27" fmla="*/ 139700 w 739775"/>
                <a:gd name="connsiteY27" fmla="*/ 304800 h 1152525"/>
                <a:gd name="connsiteX28" fmla="*/ 177800 w 739775"/>
                <a:gd name="connsiteY28" fmla="*/ 263525 h 1152525"/>
                <a:gd name="connsiteX29" fmla="*/ 168275 w 739775"/>
                <a:gd name="connsiteY29" fmla="*/ 225425 h 1152525"/>
                <a:gd name="connsiteX30" fmla="*/ 158750 w 739775"/>
                <a:gd name="connsiteY30" fmla="*/ 146050 h 1152525"/>
                <a:gd name="connsiteX31" fmla="*/ 123825 w 739775"/>
                <a:gd name="connsiteY31" fmla="*/ 114300 h 1152525"/>
                <a:gd name="connsiteX32" fmla="*/ 41275 w 739775"/>
                <a:gd name="connsiteY32" fmla="*/ 69850 h 1152525"/>
                <a:gd name="connsiteX33" fmla="*/ 6350 w 739775"/>
                <a:gd name="connsiteY33" fmla="*/ 38100 h 1152525"/>
                <a:gd name="connsiteX34" fmla="*/ 0 w 739775"/>
                <a:gd name="connsiteY34" fmla="*/ 25400 h 1152525"/>
                <a:gd name="connsiteX35" fmla="*/ 28575 w 739775"/>
                <a:gd name="connsiteY35" fmla="*/ 0 h 1152525"/>
                <a:gd name="connsiteX36" fmla="*/ 123825 w 739775"/>
                <a:gd name="connsiteY36" fmla="*/ 31750 h 1152525"/>
                <a:gd name="connsiteX37" fmla="*/ 165100 w 739775"/>
                <a:gd name="connsiteY37" fmla="*/ 101600 h 1152525"/>
                <a:gd name="connsiteX38" fmla="*/ 203200 w 739775"/>
                <a:gd name="connsiteY38" fmla="*/ 152400 h 1152525"/>
                <a:gd name="connsiteX39" fmla="*/ 212725 w 739775"/>
                <a:gd name="connsiteY39" fmla="*/ 254000 h 1152525"/>
                <a:gd name="connsiteX40" fmla="*/ 203200 w 739775"/>
                <a:gd name="connsiteY40" fmla="*/ 301625 h 1152525"/>
                <a:gd name="connsiteX41" fmla="*/ 263525 w 739775"/>
                <a:gd name="connsiteY41" fmla="*/ 409575 h 1152525"/>
                <a:gd name="connsiteX42" fmla="*/ 374650 w 739775"/>
                <a:gd name="connsiteY42" fmla="*/ 368300 h 1152525"/>
                <a:gd name="connsiteX43" fmla="*/ 485775 w 739775"/>
                <a:gd name="connsiteY43" fmla="*/ 431800 h 1152525"/>
                <a:gd name="connsiteX44" fmla="*/ 536575 w 739775"/>
                <a:gd name="connsiteY44" fmla="*/ 615950 h 1152525"/>
                <a:gd name="connsiteX45" fmla="*/ 673100 w 739775"/>
                <a:gd name="connsiteY45" fmla="*/ 673100 h 1152525"/>
                <a:gd name="connsiteX46" fmla="*/ 739775 w 739775"/>
                <a:gd name="connsiteY46" fmla="*/ 746125 h 1152525"/>
                <a:gd name="connsiteX47" fmla="*/ 669925 w 739775"/>
                <a:gd name="connsiteY47" fmla="*/ 771525 h 1152525"/>
                <a:gd name="connsiteX48" fmla="*/ 552449 w 739775"/>
                <a:gd name="connsiteY48" fmla="*/ 793750 h 1152525"/>
                <a:gd name="connsiteX49" fmla="*/ 428625 w 739775"/>
                <a:gd name="connsiteY49" fmla="*/ 819150 h 1152525"/>
                <a:gd name="connsiteX0" fmla="*/ 682625 w 800595"/>
                <a:gd name="connsiteY0" fmla="*/ 866775 h 1152525"/>
                <a:gd name="connsiteX1" fmla="*/ 717550 w 800595"/>
                <a:gd name="connsiteY1" fmla="*/ 920750 h 1152525"/>
                <a:gd name="connsiteX2" fmla="*/ 708025 w 800595"/>
                <a:gd name="connsiteY2" fmla="*/ 971550 h 1152525"/>
                <a:gd name="connsiteX3" fmla="*/ 723900 w 800595"/>
                <a:gd name="connsiteY3" fmla="*/ 1009650 h 1152525"/>
                <a:gd name="connsiteX4" fmla="*/ 717550 w 800595"/>
                <a:gd name="connsiteY4" fmla="*/ 1060450 h 1152525"/>
                <a:gd name="connsiteX5" fmla="*/ 723900 w 800595"/>
                <a:gd name="connsiteY5" fmla="*/ 1104900 h 1152525"/>
                <a:gd name="connsiteX6" fmla="*/ 714375 w 800595"/>
                <a:gd name="connsiteY6" fmla="*/ 1149350 h 1152525"/>
                <a:gd name="connsiteX7" fmla="*/ 577850 w 800595"/>
                <a:gd name="connsiteY7" fmla="*/ 1152525 h 1152525"/>
                <a:gd name="connsiteX8" fmla="*/ 542925 w 800595"/>
                <a:gd name="connsiteY8" fmla="*/ 1152525 h 1152525"/>
                <a:gd name="connsiteX9" fmla="*/ 549275 w 800595"/>
                <a:gd name="connsiteY9" fmla="*/ 1089025 h 1152525"/>
                <a:gd name="connsiteX10" fmla="*/ 527050 w 800595"/>
                <a:gd name="connsiteY10" fmla="*/ 1031875 h 1152525"/>
                <a:gd name="connsiteX11" fmla="*/ 460375 w 800595"/>
                <a:gd name="connsiteY11" fmla="*/ 1120775 h 1152525"/>
                <a:gd name="connsiteX12" fmla="*/ 415925 w 800595"/>
                <a:gd name="connsiteY12" fmla="*/ 1114425 h 1152525"/>
                <a:gd name="connsiteX13" fmla="*/ 355600 w 800595"/>
                <a:gd name="connsiteY13" fmla="*/ 1057275 h 1152525"/>
                <a:gd name="connsiteX14" fmla="*/ 342900 w 800595"/>
                <a:gd name="connsiteY14" fmla="*/ 946150 h 1152525"/>
                <a:gd name="connsiteX15" fmla="*/ 342900 w 800595"/>
                <a:gd name="connsiteY15" fmla="*/ 860425 h 1152525"/>
                <a:gd name="connsiteX16" fmla="*/ 314325 w 800595"/>
                <a:gd name="connsiteY16" fmla="*/ 812800 h 1152525"/>
                <a:gd name="connsiteX17" fmla="*/ 311150 w 800595"/>
                <a:gd name="connsiteY17" fmla="*/ 739775 h 1152525"/>
                <a:gd name="connsiteX18" fmla="*/ 307975 w 800595"/>
                <a:gd name="connsiteY18" fmla="*/ 666750 h 1152525"/>
                <a:gd name="connsiteX19" fmla="*/ 304800 w 800595"/>
                <a:gd name="connsiteY19" fmla="*/ 619125 h 1152525"/>
                <a:gd name="connsiteX20" fmla="*/ 295275 w 800595"/>
                <a:gd name="connsiteY20" fmla="*/ 542925 h 1152525"/>
                <a:gd name="connsiteX21" fmla="*/ 247650 w 800595"/>
                <a:gd name="connsiteY21" fmla="*/ 517525 h 1152525"/>
                <a:gd name="connsiteX22" fmla="*/ 219075 w 800595"/>
                <a:gd name="connsiteY22" fmla="*/ 479425 h 1152525"/>
                <a:gd name="connsiteX23" fmla="*/ 206375 w 800595"/>
                <a:gd name="connsiteY23" fmla="*/ 444500 h 1152525"/>
                <a:gd name="connsiteX24" fmla="*/ 133350 w 800595"/>
                <a:gd name="connsiteY24" fmla="*/ 400050 h 1152525"/>
                <a:gd name="connsiteX25" fmla="*/ 98425 w 800595"/>
                <a:gd name="connsiteY25" fmla="*/ 377825 h 1152525"/>
                <a:gd name="connsiteX26" fmla="*/ 82550 w 800595"/>
                <a:gd name="connsiteY26" fmla="*/ 368300 h 1152525"/>
                <a:gd name="connsiteX27" fmla="*/ 139700 w 800595"/>
                <a:gd name="connsiteY27" fmla="*/ 304800 h 1152525"/>
                <a:gd name="connsiteX28" fmla="*/ 177800 w 800595"/>
                <a:gd name="connsiteY28" fmla="*/ 263525 h 1152525"/>
                <a:gd name="connsiteX29" fmla="*/ 168275 w 800595"/>
                <a:gd name="connsiteY29" fmla="*/ 225425 h 1152525"/>
                <a:gd name="connsiteX30" fmla="*/ 158750 w 800595"/>
                <a:gd name="connsiteY30" fmla="*/ 146050 h 1152525"/>
                <a:gd name="connsiteX31" fmla="*/ 123825 w 800595"/>
                <a:gd name="connsiteY31" fmla="*/ 114300 h 1152525"/>
                <a:gd name="connsiteX32" fmla="*/ 41275 w 800595"/>
                <a:gd name="connsiteY32" fmla="*/ 69850 h 1152525"/>
                <a:gd name="connsiteX33" fmla="*/ 6350 w 800595"/>
                <a:gd name="connsiteY33" fmla="*/ 38100 h 1152525"/>
                <a:gd name="connsiteX34" fmla="*/ 0 w 800595"/>
                <a:gd name="connsiteY34" fmla="*/ 25400 h 1152525"/>
                <a:gd name="connsiteX35" fmla="*/ 28575 w 800595"/>
                <a:gd name="connsiteY35" fmla="*/ 0 h 1152525"/>
                <a:gd name="connsiteX36" fmla="*/ 123825 w 800595"/>
                <a:gd name="connsiteY36" fmla="*/ 31750 h 1152525"/>
                <a:gd name="connsiteX37" fmla="*/ 165100 w 800595"/>
                <a:gd name="connsiteY37" fmla="*/ 101600 h 1152525"/>
                <a:gd name="connsiteX38" fmla="*/ 203200 w 800595"/>
                <a:gd name="connsiteY38" fmla="*/ 152400 h 1152525"/>
                <a:gd name="connsiteX39" fmla="*/ 212725 w 800595"/>
                <a:gd name="connsiteY39" fmla="*/ 254000 h 1152525"/>
                <a:gd name="connsiteX40" fmla="*/ 203200 w 800595"/>
                <a:gd name="connsiteY40" fmla="*/ 301625 h 1152525"/>
                <a:gd name="connsiteX41" fmla="*/ 263525 w 800595"/>
                <a:gd name="connsiteY41" fmla="*/ 409575 h 1152525"/>
                <a:gd name="connsiteX42" fmla="*/ 374650 w 800595"/>
                <a:gd name="connsiteY42" fmla="*/ 368300 h 1152525"/>
                <a:gd name="connsiteX43" fmla="*/ 485775 w 800595"/>
                <a:gd name="connsiteY43" fmla="*/ 431800 h 1152525"/>
                <a:gd name="connsiteX44" fmla="*/ 536575 w 800595"/>
                <a:gd name="connsiteY44" fmla="*/ 615950 h 1152525"/>
                <a:gd name="connsiteX45" fmla="*/ 673100 w 800595"/>
                <a:gd name="connsiteY45" fmla="*/ 673100 h 1152525"/>
                <a:gd name="connsiteX46" fmla="*/ 739775 w 800595"/>
                <a:gd name="connsiteY46" fmla="*/ 746125 h 1152525"/>
                <a:gd name="connsiteX47" fmla="*/ 793750 w 800595"/>
                <a:gd name="connsiteY47" fmla="*/ 790575 h 1152525"/>
                <a:gd name="connsiteX48" fmla="*/ 552449 w 800595"/>
                <a:gd name="connsiteY48" fmla="*/ 793750 h 1152525"/>
                <a:gd name="connsiteX49" fmla="*/ 428625 w 800595"/>
                <a:gd name="connsiteY49" fmla="*/ 819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552449 w 793750"/>
                <a:gd name="connsiteY48" fmla="*/ 793750 h 1152525"/>
                <a:gd name="connsiteX49" fmla="*/ 428625 w 793750"/>
                <a:gd name="connsiteY49" fmla="*/ 819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552449 w 793750"/>
                <a:gd name="connsiteY48" fmla="*/ 793750 h 1152525"/>
                <a:gd name="connsiteX49" fmla="*/ 428625 w 793750"/>
                <a:gd name="connsiteY49" fmla="*/ 819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552449 w 793750"/>
                <a:gd name="connsiteY48" fmla="*/ 793750 h 1152525"/>
                <a:gd name="connsiteX49" fmla="*/ 428625 w 793750"/>
                <a:gd name="connsiteY49" fmla="*/ 819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428625 w 793750"/>
                <a:gd name="connsiteY49" fmla="*/ 819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428625 w 793750"/>
                <a:gd name="connsiteY49" fmla="*/ 819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428625 w 793750"/>
                <a:gd name="connsiteY49" fmla="*/ 819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806450 h 1152525"/>
                <a:gd name="connsiteX50" fmla="*/ 428625 w 793750"/>
                <a:gd name="connsiteY50" fmla="*/ 819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428625 w 793750"/>
                <a:gd name="connsiteY50" fmla="*/ 819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377825 w 793750"/>
                <a:gd name="connsiteY50" fmla="*/ 8445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495300 w 793750"/>
                <a:gd name="connsiteY50" fmla="*/ 796925 h 1152525"/>
                <a:gd name="connsiteX51" fmla="*/ 377825 w 793750"/>
                <a:gd name="connsiteY51" fmla="*/ 8445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495300 w 793750"/>
                <a:gd name="connsiteY50" fmla="*/ 796925 h 1152525"/>
                <a:gd name="connsiteX51" fmla="*/ 574675 w 793750"/>
                <a:gd name="connsiteY51" fmla="*/ 946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495300 w 793750"/>
                <a:gd name="connsiteY50" fmla="*/ 796925 h 1152525"/>
                <a:gd name="connsiteX51" fmla="*/ 533400 w 793750"/>
                <a:gd name="connsiteY51" fmla="*/ 869950 h 1152525"/>
                <a:gd name="connsiteX52" fmla="*/ 574675 w 793750"/>
                <a:gd name="connsiteY52" fmla="*/ 946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495300 w 793750"/>
                <a:gd name="connsiteY50" fmla="*/ 796925 h 1152525"/>
                <a:gd name="connsiteX51" fmla="*/ 412750 w 793750"/>
                <a:gd name="connsiteY51" fmla="*/ 812800 h 1152525"/>
                <a:gd name="connsiteX52" fmla="*/ 574675 w 793750"/>
                <a:gd name="connsiteY52" fmla="*/ 946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495300 w 793750"/>
                <a:gd name="connsiteY50" fmla="*/ 796925 h 1152525"/>
                <a:gd name="connsiteX51" fmla="*/ 412750 w 793750"/>
                <a:gd name="connsiteY51" fmla="*/ 812800 h 1152525"/>
                <a:gd name="connsiteX52" fmla="*/ 520700 w 793750"/>
                <a:gd name="connsiteY52" fmla="*/ 904875 h 1152525"/>
                <a:gd name="connsiteX53" fmla="*/ 574675 w 793750"/>
                <a:gd name="connsiteY53" fmla="*/ 946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495300 w 793750"/>
                <a:gd name="connsiteY50" fmla="*/ 796925 h 1152525"/>
                <a:gd name="connsiteX51" fmla="*/ 412750 w 793750"/>
                <a:gd name="connsiteY51" fmla="*/ 812800 h 1152525"/>
                <a:gd name="connsiteX52" fmla="*/ 476250 w 793750"/>
                <a:gd name="connsiteY52" fmla="*/ 841375 h 1152525"/>
                <a:gd name="connsiteX53" fmla="*/ 574675 w 793750"/>
                <a:gd name="connsiteY53" fmla="*/ 946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495300 w 793750"/>
                <a:gd name="connsiteY50" fmla="*/ 796925 h 1152525"/>
                <a:gd name="connsiteX51" fmla="*/ 412750 w 793750"/>
                <a:gd name="connsiteY51" fmla="*/ 812800 h 1152525"/>
                <a:gd name="connsiteX52" fmla="*/ 476250 w 793750"/>
                <a:gd name="connsiteY52" fmla="*/ 841375 h 1152525"/>
                <a:gd name="connsiteX53" fmla="*/ 542925 w 793750"/>
                <a:gd name="connsiteY53" fmla="*/ 911225 h 1152525"/>
                <a:gd name="connsiteX54" fmla="*/ 574675 w 793750"/>
                <a:gd name="connsiteY54" fmla="*/ 946150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495300 w 793750"/>
                <a:gd name="connsiteY50" fmla="*/ 796925 h 1152525"/>
                <a:gd name="connsiteX51" fmla="*/ 412750 w 793750"/>
                <a:gd name="connsiteY51" fmla="*/ 812800 h 1152525"/>
                <a:gd name="connsiteX52" fmla="*/ 476250 w 793750"/>
                <a:gd name="connsiteY52" fmla="*/ 841375 h 1152525"/>
                <a:gd name="connsiteX53" fmla="*/ 542925 w 793750"/>
                <a:gd name="connsiteY53" fmla="*/ 911225 h 1152525"/>
                <a:gd name="connsiteX54" fmla="*/ 688975 w 793750"/>
                <a:gd name="connsiteY54" fmla="*/ 904875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495300 w 793750"/>
                <a:gd name="connsiteY50" fmla="*/ 796925 h 1152525"/>
                <a:gd name="connsiteX51" fmla="*/ 476250 w 793750"/>
                <a:gd name="connsiteY51" fmla="*/ 841375 h 1152525"/>
                <a:gd name="connsiteX52" fmla="*/ 542925 w 793750"/>
                <a:gd name="connsiteY52" fmla="*/ 911225 h 1152525"/>
                <a:gd name="connsiteX53" fmla="*/ 688975 w 793750"/>
                <a:gd name="connsiteY53" fmla="*/ 904875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9275 w 793750"/>
                <a:gd name="connsiteY49" fmla="*/ 781050 h 1152525"/>
                <a:gd name="connsiteX50" fmla="*/ 476250 w 793750"/>
                <a:gd name="connsiteY50" fmla="*/ 841375 h 1152525"/>
                <a:gd name="connsiteX51" fmla="*/ 542925 w 793750"/>
                <a:gd name="connsiteY51" fmla="*/ 911225 h 1152525"/>
                <a:gd name="connsiteX52" fmla="*/ 688975 w 793750"/>
                <a:gd name="connsiteY52" fmla="*/ 904875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476250 w 793750"/>
                <a:gd name="connsiteY49" fmla="*/ 841375 h 1152525"/>
                <a:gd name="connsiteX50" fmla="*/ 542925 w 793750"/>
                <a:gd name="connsiteY50" fmla="*/ 911225 h 1152525"/>
                <a:gd name="connsiteX51" fmla="*/ 688975 w 793750"/>
                <a:gd name="connsiteY51" fmla="*/ 904875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542925 w 793750"/>
                <a:gd name="connsiteY49" fmla="*/ 911225 h 1152525"/>
                <a:gd name="connsiteX50" fmla="*/ 688975 w 793750"/>
                <a:gd name="connsiteY50" fmla="*/ 904875 h 1152525"/>
                <a:gd name="connsiteX0" fmla="*/ 682625 w 793750"/>
                <a:gd name="connsiteY0" fmla="*/ 866775 h 1152525"/>
                <a:gd name="connsiteX1" fmla="*/ 717550 w 793750"/>
                <a:gd name="connsiteY1" fmla="*/ 920750 h 1152525"/>
                <a:gd name="connsiteX2" fmla="*/ 708025 w 793750"/>
                <a:gd name="connsiteY2" fmla="*/ 971550 h 1152525"/>
                <a:gd name="connsiteX3" fmla="*/ 723900 w 793750"/>
                <a:gd name="connsiteY3" fmla="*/ 1009650 h 1152525"/>
                <a:gd name="connsiteX4" fmla="*/ 717550 w 793750"/>
                <a:gd name="connsiteY4" fmla="*/ 1060450 h 1152525"/>
                <a:gd name="connsiteX5" fmla="*/ 723900 w 793750"/>
                <a:gd name="connsiteY5" fmla="*/ 1104900 h 1152525"/>
                <a:gd name="connsiteX6" fmla="*/ 714375 w 793750"/>
                <a:gd name="connsiteY6" fmla="*/ 1149350 h 1152525"/>
                <a:gd name="connsiteX7" fmla="*/ 577850 w 793750"/>
                <a:gd name="connsiteY7" fmla="*/ 1152525 h 1152525"/>
                <a:gd name="connsiteX8" fmla="*/ 542925 w 793750"/>
                <a:gd name="connsiteY8" fmla="*/ 1152525 h 1152525"/>
                <a:gd name="connsiteX9" fmla="*/ 549275 w 793750"/>
                <a:gd name="connsiteY9" fmla="*/ 1089025 h 1152525"/>
                <a:gd name="connsiteX10" fmla="*/ 527050 w 793750"/>
                <a:gd name="connsiteY10" fmla="*/ 1031875 h 1152525"/>
                <a:gd name="connsiteX11" fmla="*/ 460375 w 793750"/>
                <a:gd name="connsiteY11" fmla="*/ 1120775 h 1152525"/>
                <a:gd name="connsiteX12" fmla="*/ 415925 w 793750"/>
                <a:gd name="connsiteY12" fmla="*/ 1114425 h 1152525"/>
                <a:gd name="connsiteX13" fmla="*/ 355600 w 793750"/>
                <a:gd name="connsiteY13" fmla="*/ 1057275 h 1152525"/>
                <a:gd name="connsiteX14" fmla="*/ 342900 w 793750"/>
                <a:gd name="connsiteY14" fmla="*/ 946150 h 1152525"/>
                <a:gd name="connsiteX15" fmla="*/ 342900 w 793750"/>
                <a:gd name="connsiteY15" fmla="*/ 860425 h 1152525"/>
                <a:gd name="connsiteX16" fmla="*/ 314325 w 793750"/>
                <a:gd name="connsiteY16" fmla="*/ 812800 h 1152525"/>
                <a:gd name="connsiteX17" fmla="*/ 311150 w 793750"/>
                <a:gd name="connsiteY17" fmla="*/ 739775 h 1152525"/>
                <a:gd name="connsiteX18" fmla="*/ 307975 w 793750"/>
                <a:gd name="connsiteY18" fmla="*/ 666750 h 1152525"/>
                <a:gd name="connsiteX19" fmla="*/ 304800 w 793750"/>
                <a:gd name="connsiteY19" fmla="*/ 619125 h 1152525"/>
                <a:gd name="connsiteX20" fmla="*/ 295275 w 793750"/>
                <a:gd name="connsiteY20" fmla="*/ 542925 h 1152525"/>
                <a:gd name="connsiteX21" fmla="*/ 247650 w 793750"/>
                <a:gd name="connsiteY21" fmla="*/ 517525 h 1152525"/>
                <a:gd name="connsiteX22" fmla="*/ 219075 w 793750"/>
                <a:gd name="connsiteY22" fmla="*/ 479425 h 1152525"/>
                <a:gd name="connsiteX23" fmla="*/ 206375 w 793750"/>
                <a:gd name="connsiteY23" fmla="*/ 444500 h 1152525"/>
                <a:gd name="connsiteX24" fmla="*/ 133350 w 793750"/>
                <a:gd name="connsiteY24" fmla="*/ 400050 h 1152525"/>
                <a:gd name="connsiteX25" fmla="*/ 98425 w 793750"/>
                <a:gd name="connsiteY25" fmla="*/ 377825 h 1152525"/>
                <a:gd name="connsiteX26" fmla="*/ 82550 w 793750"/>
                <a:gd name="connsiteY26" fmla="*/ 368300 h 1152525"/>
                <a:gd name="connsiteX27" fmla="*/ 139700 w 793750"/>
                <a:gd name="connsiteY27" fmla="*/ 304800 h 1152525"/>
                <a:gd name="connsiteX28" fmla="*/ 177800 w 793750"/>
                <a:gd name="connsiteY28" fmla="*/ 263525 h 1152525"/>
                <a:gd name="connsiteX29" fmla="*/ 168275 w 793750"/>
                <a:gd name="connsiteY29" fmla="*/ 225425 h 1152525"/>
                <a:gd name="connsiteX30" fmla="*/ 158750 w 793750"/>
                <a:gd name="connsiteY30" fmla="*/ 146050 h 1152525"/>
                <a:gd name="connsiteX31" fmla="*/ 123825 w 793750"/>
                <a:gd name="connsiteY31" fmla="*/ 114300 h 1152525"/>
                <a:gd name="connsiteX32" fmla="*/ 41275 w 793750"/>
                <a:gd name="connsiteY32" fmla="*/ 69850 h 1152525"/>
                <a:gd name="connsiteX33" fmla="*/ 6350 w 793750"/>
                <a:gd name="connsiteY33" fmla="*/ 38100 h 1152525"/>
                <a:gd name="connsiteX34" fmla="*/ 0 w 793750"/>
                <a:gd name="connsiteY34" fmla="*/ 25400 h 1152525"/>
                <a:gd name="connsiteX35" fmla="*/ 28575 w 793750"/>
                <a:gd name="connsiteY35" fmla="*/ 0 h 1152525"/>
                <a:gd name="connsiteX36" fmla="*/ 123825 w 793750"/>
                <a:gd name="connsiteY36" fmla="*/ 31750 h 1152525"/>
                <a:gd name="connsiteX37" fmla="*/ 165100 w 793750"/>
                <a:gd name="connsiteY37" fmla="*/ 101600 h 1152525"/>
                <a:gd name="connsiteX38" fmla="*/ 203200 w 793750"/>
                <a:gd name="connsiteY38" fmla="*/ 152400 h 1152525"/>
                <a:gd name="connsiteX39" fmla="*/ 212725 w 793750"/>
                <a:gd name="connsiteY39" fmla="*/ 254000 h 1152525"/>
                <a:gd name="connsiteX40" fmla="*/ 203200 w 793750"/>
                <a:gd name="connsiteY40" fmla="*/ 301625 h 1152525"/>
                <a:gd name="connsiteX41" fmla="*/ 263525 w 793750"/>
                <a:gd name="connsiteY41" fmla="*/ 409575 h 1152525"/>
                <a:gd name="connsiteX42" fmla="*/ 374650 w 793750"/>
                <a:gd name="connsiteY42" fmla="*/ 368300 h 1152525"/>
                <a:gd name="connsiteX43" fmla="*/ 485775 w 793750"/>
                <a:gd name="connsiteY43" fmla="*/ 431800 h 1152525"/>
                <a:gd name="connsiteX44" fmla="*/ 536575 w 793750"/>
                <a:gd name="connsiteY44" fmla="*/ 615950 h 1152525"/>
                <a:gd name="connsiteX45" fmla="*/ 673100 w 793750"/>
                <a:gd name="connsiteY45" fmla="*/ 673100 h 1152525"/>
                <a:gd name="connsiteX46" fmla="*/ 739775 w 793750"/>
                <a:gd name="connsiteY46" fmla="*/ 746125 h 1152525"/>
                <a:gd name="connsiteX47" fmla="*/ 793750 w 793750"/>
                <a:gd name="connsiteY47" fmla="*/ 790575 h 1152525"/>
                <a:gd name="connsiteX48" fmla="*/ 685799 w 793750"/>
                <a:gd name="connsiteY48" fmla="*/ 790575 h 1152525"/>
                <a:gd name="connsiteX49" fmla="*/ 787400 w 793750"/>
                <a:gd name="connsiteY49" fmla="*/ 866775 h 1152525"/>
                <a:gd name="connsiteX50" fmla="*/ 688975 w 793750"/>
                <a:gd name="connsiteY50" fmla="*/ 904875 h 1152525"/>
                <a:gd name="connsiteX0" fmla="*/ 682625 w 858564"/>
                <a:gd name="connsiteY0" fmla="*/ 866775 h 1152525"/>
                <a:gd name="connsiteX1" fmla="*/ 717550 w 858564"/>
                <a:gd name="connsiteY1" fmla="*/ 920750 h 1152525"/>
                <a:gd name="connsiteX2" fmla="*/ 708025 w 858564"/>
                <a:gd name="connsiteY2" fmla="*/ 971550 h 1152525"/>
                <a:gd name="connsiteX3" fmla="*/ 723900 w 858564"/>
                <a:gd name="connsiteY3" fmla="*/ 1009650 h 1152525"/>
                <a:gd name="connsiteX4" fmla="*/ 717550 w 858564"/>
                <a:gd name="connsiteY4" fmla="*/ 1060450 h 1152525"/>
                <a:gd name="connsiteX5" fmla="*/ 723900 w 858564"/>
                <a:gd name="connsiteY5" fmla="*/ 1104900 h 1152525"/>
                <a:gd name="connsiteX6" fmla="*/ 714375 w 858564"/>
                <a:gd name="connsiteY6" fmla="*/ 1149350 h 1152525"/>
                <a:gd name="connsiteX7" fmla="*/ 577850 w 858564"/>
                <a:gd name="connsiteY7" fmla="*/ 1152525 h 1152525"/>
                <a:gd name="connsiteX8" fmla="*/ 542925 w 858564"/>
                <a:gd name="connsiteY8" fmla="*/ 1152525 h 1152525"/>
                <a:gd name="connsiteX9" fmla="*/ 549275 w 858564"/>
                <a:gd name="connsiteY9" fmla="*/ 1089025 h 1152525"/>
                <a:gd name="connsiteX10" fmla="*/ 527050 w 858564"/>
                <a:gd name="connsiteY10" fmla="*/ 1031875 h 1152525"/>
                <a:gd name="connsiteX11" fmla="*/ 460375 w 858564"/>
                <a:gd name="connsiteY11" fmla="*/ 1120775 h 1152525"/>
                <a:gd name="connsiteX12" fmla="*/ 415925 w 858564"/>
                <a:gd name="connsiteY12" fmla="*/ 1114425 h 1152525"/>
                <a:gd name="connsiteX13" fmla="*/ 355600 w 858564"/>
                <a:gd name="connsiteY13" fmla="*/ 1057275 h 1152525"/>
                <a:gd name="connsiteX14" fmla="*/ 342900 w 858564"/>
                <a:gd name="connsiteY14" fmla="*/ 946150 h 1152525"/>
                <a:gd name="connsiteX15" fmla="*/ 342900 w 858564"/>
                <a:gd name="connsiteY15" fmla="*/ 860425 h 1152525"/>
                <a:gd name="connsiteX16" fmla="*/ 314325 w 858564"/>
                <a:gd name="connsiteY16" fmla="*/ 812800 h 1152525"/>
                <a:gd name="connsiteX17" fmla="*/ 311150 w 858564"/>
                <a:gd name="connsiteY17" fmla="*/ 739775 h 1152525"/>
                <a:gd name="connsiteX18" fmla="*/ 307975 w 858564"/>
                <a:gd name="connsiteY18" fmla="*/ 666750 h 1152525"/>
                <a:gd name="connsiteX19" fmla="*/ 304800 w 858564"/>
                <a:gd name="connsiteY19" fmla="*/ 619125 h 1152525"/>
                <a:gd name="connsiteX20" fmla="*/ 295275 w 858564"/>
                <a:gd name="connsiteY20" fmla="*/ 542925 h 1152525"/>
                <a:gd name="connsiteX21" fmla="*/ 247650 w 858564"/>
                <a:gd name="connsiteY21" fmla="*/ 517525 h 1152525"/>
                <a:gd name="connsiteX22" fmla="*/ 219075 w 858564"/>
                <a:gd name="connsiteY22" fmla="*/ 479425 h 1152525"/>
                <a:gd name="connsiteX23" fmla="*/ 206375 w 858564"/>
                <a:gd name="connsiteY23" fmla="*/ 444500 h 1152525"/>
                <a:gd name="connsiteX24" fmla="*/ 133350 w 858564"/>
                <a:gd name="connsiteY24" fmla="*/ 400050 h 1152525"/>
                <a:gd name="connsiteX25" fmla="*/ 98425 w 858564"/>
                <a:gd name="connsiteY25" fmla="*/ 377825 h 1152525"/>
                <a:gd name="connsiteX26" fmla="*/ 82550 w 858564"/>
                <a:gd name="connsiteY26" fmla="*/ 368300 h 1152525"/>
                <a:gd name="connsiteX27" fmla="*/ 139700 w 858564"/>
                <a:gd name="connsiteY27" fmla="*/ 304800 h 1152525"/>
                <a:gd name="connsiteX28" fmla="*/ 177800 w 858564"/>
                <a:gd name="connsiteY28" fmla="*/ 263525 h 1152525"/>
                <a:gd name="connsiteX29" fmla="*/ 168275 w 858564"/>
                <a:gd name="connsiteY29" fmla="*/ 225425 h 1152525"/>
                <a:gd name="connsiteX30" fmla="*/ 158750 w 858564"/>
                <a:gd name="connsiteY30" fmla="*/ 146050 h 1152525"/>
                <a:gd name="connsiteX31" fmla="*/ 123825 w 858564"/>
                <a:gd name="connsiteY31" fmla="*/ 114300 h 1152525"/>
                <a:gd name="connsiteX32" fmla="*/ 41275 w 858564"/>
                <a:gd name="connsiteY32" fmla="*/ 69850 h 1152525"/>
                <a:gd name="connsiteX33" fmla="*/ 6350 w 858564"/>
                <a:gd name="connsiteY33" fmla="*/ 38100 h 1152525"/>
                <a:gd name="connsiteX34" fmla="*/ 0 w 858564"/>
                <a:gd name="connsiteY34" fmla="*/ 25400 h 1152525"/>
                <a:gd name="connsiteX35" fmla="*/ 28575 w 858564"/>
                <a:gd name="connsiteY35" fmla="*/ 0 h 1152525"/>
                <a:gd name="connsiteX36" fmla="*/ 123825 w 858564"/>
                <a:gd name="connsiteY36" fmla="*/ 31750 h 1152525"/>
                <a:gd name="connsiteX37" fmla="*/ 165100 w 858564"/>
                <a:gd name="connsiteY37" fmla="*/ 101600 h 1152525"/>
                <a:gd name="connsiteX38" fmla="*/ 203200 w 858564"/>
                <a:gd name="connsiteY38" fmla="*/ 152400 h 1152525"/>
                <a:gd name="connsiteX39" fmla="*/ 212725 w 858564"/>
                <a:gd name="connsiteY39" fmla="*/ 254000 h 1152525"/>
                <a:gd name="connsiteX40" fmla="*/ 203200 w 858564"/>
                <a:gd name="connsiteY40" fmla="*/ 301625 h 1152525"/>
                <a:gd name="connsiteX41" fmla="*/ 263525 w 858564"/>
                <a:gd name="connsiteY41" fmla="*/ 409575 h 1152525"/>
                <a:gd name="connsiteX42" fmla="*/ 374650 w 858564"/>
                <a:gd name="connsiteY42" fmla="*/ 368300 h 1152525"/>
                <a:gd name="connsiteX43" fmla="*/ 485775 w 858564"/>
                <a:gd name="connsiteY43" fmla="*/ 431800 h 1152525"/>
                <a:gd name="connsiteX44" fmla="*/ 536575 w 858564"/>
                <a:gd name="connsiteY44" fmla="*/ 615950 h 1152525"/>
                <a:gd name="connsiteX45" fmla="*/ 673100 w 858564"/>
                <a:gd name="connsiteY45" fmla="*/ 673100 h 1152525"/>
                <a:gd name="connsiteX46" fmla="*/ 739775 w 858564"/>
                <a:gd name="connsiteY46" fmla="*/ 746125 h 1152525"/>
                <a:gd name="connsiteX47" fmla="*/ 793750 w 858564"/>
                <a:gd name="connsiteY47" fmla="*/ 790575 h 1152525"/>
                <a:gd name="connsiteX48" fmla="*/ 828674 w 858564"/>
                <a:gd name="connsiteY48" fmla="*/ 790575 h 1152525"/>
                <a:gd name="connsiteX49" fmla="*/ 787400 w 858564"/>
                <a:gd name="connsiteY49" fmla="*/ 866775 h 1152525"/>
                <a:gd name="connsiteX50" fmla="*/ 688975 w 858564"/>
                <a:gd name="connsiteY50" fmla="*/ 904875 h 1152525"/>
                <a:gd name="connsiteX0" fmla="*/ 682625 w 858564"/>
                <a:gd name="connsiteY0" fmla="*/ 866775 h 1152525"/>
                <a:gd name="connsiteX1" fmla="*/ 717550 w 858564"/>
                <a:gd name="connsiteY1" fmla="*/ 920750 h 1152525"/>
                <a:gd name="connsiteX2" fmla="*/ 708025 w 858564"/>
                <a:gd name="connsiteY2" fmla="*/ 971550 h 1152525"/>
                <a:gd name="connsiteX3" fmla="*/ 723900 w 858564"/>
                <a:gd name="connsiteY3" fmla="*/ 1009650 h 1152525"/>
                <a:gd name="connsiteX4" fmla="*/ 717550 w 858564"/>
                <a:gd name="connsiteY4" fmla="*/ 1060450 h 1152525"/>
                <a:gd name="connsiteX5" fmla="*/ 723900 w 858564"/>
                <a:gd name="connsiteY5" fmla="*/ 1104900 h 1152525"/>
                <a:gd name="connsiteX6" fmla="*/ 714375 w 858564"/>
                <a:gd name="connsiteY6" fmla="*/ 1149350 h 1152525"/>
                <a:gd name="connsiteX7" fmla="*/ 577850 w 858564"/>
                <a:gd name="connsiteY7" fmla="*/ 1152525 h 1152525"/>
                <a:gd name="connsiteX8" fmla="*/ 542925 w 858564"/>
                <a:gd name="connsiteY8" fmla="*/ 1152525 h 1152525"/>
                <a:gd name="connsiteX9" fmla="*/ 549275 w 858564"/>
                <a:gd name="connsiteY9" fmla="*/ 1089025 h 1152525"/>
                <a:gd name="connsiteX10" fmla="*/ 527050 w 858564"/>
                <a:gd name="connsiteY10" fmla="*/ 1031875 h 1152525"/>
                <a:gd name="connsiteX11" fmla="*/ 460375 w 858564"/>
                <a:gd name="connsiteY11" fmla="*/ 1120775 h 1152525"/>
                <a:gd name="connsiteX12" fmla="*/ 415925 w 858564"/>
                <a:gd name="connsiteY12" fmla="*/ 1114425 h 1152525"/>
                <a:gd name="connsiteX13" fmla="*/ 355600 w 858564"/>
                <a:gd name="connsiteY13" fmla="*/ 1057275 h 1152525"/>
                <a:gd name="connsiteX14" fmla="*/ 342900 w 858564"/>
                <a:gd name="connsiteY14" fmla="*/ 946150 h 1152525"/>
                <a:gd name="connsiteX15" fmla="*/ 342900 w 858564"/>
                <a:gd name="connsiteY15" fmla="*/ 860425 h 1152525"/>
                <a:gd name="connsiteX16" fmla="*/ 314325 w 858564"/>
                <a:gd name="connsiteY16" fmla="*/ 812800 h 1152525"/>
                <a:gd name="connsiteX17" fmla="*/ 311150 w 858564"/>
                <a:gd name="connsiteY17" fmla="*/ 739775 h 1152525"/>
                <a:gd name="connsiteX18" fmla="*/ 307975 w 858564"/>
                <a:gd name="connsiteY18" fmla="*/ 666750 h 1152525"/>
                <a:gd name="connsiteX19" fmla="*/ 304800 w 858564"/>
                <a:gd name="connsiteY19" fmla="*/ 619125 h 1152525"/>
                <a:gd name="connsiteX20" fmla="*/ 295275 w 858564"/>
                <a:gd name="connsiteY20" fmla="*/ 542925 h 1152525"/>
                <a:gd name="connsiteX21" fmla="*/ 247650 w 858564"/>
                <a:gd name="connsiteY21" fmla="*/ 517525 h 1152525"/>
                <a:gd name="connsiteX22" fmla="*/ 219075 w 858564"/>
                <a:gd name="connsiteY22" fmla="*/ 479425 h 1152525"/>
                <a:gd name="connsiteX23" fmla="*/ 206375 w 858564"/>
                <a:gd name="connsiteY23" fmla="*/ 444500 h 1152525"/>
                <a:gd name="connsiteX24" fmla="*/ 133350 w 858564"/>
                <a:gd name="connsiteY24" fmla="*/ 400050 h 1152525"/>
                <a:gd name="connsiteX25" fmla="*/ 98425 w 858564"/>
                <a:gd name="connsiteY25" fmla="*/ 377825 h 1152525"/>
                <a:gd name="connsiteX26" fmla="*/ 82550 w 858564"/>
                <a:gd name="connsiteY26" fmla="*/ 368300 h 1152525"/>
                <a:gd name="connsiteX27" fmla="*/ 139700 w 858564"/>
                <a:gd name="connsiteY27" fmla="*/ 304800 h 1152525"/>
                <a:gd name="connsiteX28" fmla="*/ 177800 w 858564"/>
                <a:gd name="connsiteY28" fmla="*/ 263525 h 1152525"/>
                <a:gd name="connsiteX29" fmla="*/ 168275 w 858564"/>
                <a:gd name="connsiteY29" fmla="*/ 225425 h 1152525"/>
                <a:gd name="connsiteX30" fmla="*/ 158750 w 858564"/>
                <a:gd name="connsiteY30" fmla="*/ 146050 h 1152525"/>
                <a:gd name="connsiteX31" fmla="*/ 123825 w 858564"/>
                <a:gd name="connsiteY31" fmla="*/ 114300 h 1152525"/>
                <a:gd name="connsiteX32" fmla="*/ 41275 w 858564"/>
                <a:gd name="connsiteY32" fmla="*/ 69850 h 1152525"/>
                <a:gd name="connsiteX33" fmla="*/ 6350 w 858564"/>
                <a:gd name="connsiteY33" fmla="*/ 38100 h 1152525"/>
                <a:gd name="connsiteX34" fmla="*/ 0 w 858564"/>
                <a:gd name="connsiteY34" fmla="*/ 25400 h 1152525"/>
                <a:gd name="connsiteX35" fmla="*/ 28575 w 858564"/>
                <a:gd name="connsiteY35" fmla="*/ 0 h 1152525"/>
                <a:gd name="connsiteX36" fmla="*/ 123825 w 858564"/>
                <a:gd name="connsiteY36" fmla="*/ 31750 h 1152525"/>
                <a:gd name="connsiteX37" fmla="*/ 165100 w 858564"/>
                <a:gd name="connsiteY37" fmla="*/ 101600 h 1152525"/>
                <a:gd name="connsiteX38" fmla="*/ 203200 w 858564"/>
                <a:gd name="connsiteY38" fmla="*/ 152400 h 1152525"/>
                <a:gd name="connsiteX39" fmla="*/ 212725 w 858564"/>
                <a:gd name="connsiteY39" fmla="*/ 254000 h 1152525"/>
                <a:gd name="connsiteX40" fmla="*/ 203200 w 858564"/>
                <a:gd name="connsiteY40" fmla="*/ 301625 h 1152525"/>
                <a:gd name="connsiteX41" fmla="*/ 263525 w 858564"/>
                <a:gd name="connsiteY41" fmla="*/ 409575 h 1152525"/>
                <a:gd name="connsiteX42" fmla="*/ 374650 w 858564"/>
                <a:gd name="connsiteY42" fmla="*/ 368300 h 1152525"/>
                <a:gd name="connsiteX43" fmla="*/ 485775 w 858564"/>
                <a:gd name="connsiteY43" fmla="*/ 431800 h 1152525"/>
                <a:gd name="connsiteX44" fmla="*/ 536575 w 858564"/>
                <a:gd name="connsiteY44" fmla="*/ 615950 h 1152525"/>
                <a:gd name="connsiteX45" fmla="*/ 673100 w 858564"/>
                <a:gd name="connsiteY45" fmla="*/ 673100 h 1152525"/>
                <a:gd name="connsiteX46" fmla="*/ 755650 w 858564"/>
                <a:gd name="connsiteY46" fmla="*/ 682625 h 1152525"/>
                <a:gd name="connsiteX47" fmla="*/ 793750 w 858564"/>
                <a:gd name="connsiteY47" fmla="*/ 790575 h 1152525"/>
                <a:gd name="connsiteX48" fmla="*/ 828674 w 858564"/>
                <a:gd name="connsiteY48" fmla="*/ 790575 h 1152525"/>
                <a:gd name="connsiteX49" fmla="*/ 787400 w 858564"/>
                <a:gd name="connsiteY49" fmla="*/ 866775 h 1152525"/>
                <a:gd name="connsiteX50" fmla="*/ 688975 w 858564"/>
                <a:gd name="connsiteY50" fmla="*/ 904875 h 1152525"/>
                <a:gd name="connsiteX0" fmla="*/ 682625 w 858564"/>
                <a:gd name="connsiteY0" fmla="*/ 866775 h 1152525"/>
                <a:gd name="connsiteX1" fmla="*/ 717550 w 858564"/>
                <a:gd name="connsiteY1" fmla="*/ 920750 h 1152525"/>
                <a:gd name="connsiteX2" fmla="*/ 708025 w 858564"/>
                <a:gd name="connsiteY2" fmla="*/ 971550 h 1152525"/>
                <a:gd name="connsiteX3" fmla="*/ 723900 w 858564"/>
                <a:gd name="connsiteY3" fmla="*/ 1009650 h 1152525"/>
                <a:gd name="connsiteX4" fmla="*/ 717550 w 858564"/>
                <a:gd name="connsiteY4" fmla="*/ 1060450 h 1152525"/>
                <a:gd name="connsiteX5" fmla="*/ 723900 w 858564"/>
                <a:gd name="connsiteY5" fmla="*/ 1104900 h 1152525"/>
                <a:gd name="connsiteX6" fmla="*/ 714375 w 858564"/>
                <a:gd name="connsiteY6" fmla="*/ 1149350 h 1152525"/>
                <a:gd name="connsiteX7" fmla="*/ 577850 w 858564"/>
                <a:gd name="connsiteY7" fmla="*/ 1152525 h 1152525"/>
                <a:gd name="connsiteX8" fmla="*/ 542925 w 858564"/>
                <a:gd name="connsiteY8" fmla="*/ 1152525 h 1152525"/>
                <a:gd name="connsiteX9" fmla="*/ 549275 w 858564"/>
                <a:gd name="connsiteY9" fmla="*/ 1089025 h 1152525"/>
                <a:gd name="connsiteX10" fmla="*/ 527050 w 858564"/>
                <a:gd name="connsiteY10" fmla="*/ 1031875 h 1152525"/>
                <a:gd name="connsiteX11" fmla="*/ 460375 w 858564"/>
                <a:gd name="connsiteY11" fmla="*/ 1120775 h 1152525"/>
                <a:gd name="connsiteX12" fmla="*/ 415925 w 858564"/>
                <a:gd name="connsiteY12" fmla="*/ 1114425 h 1152525"/>
                <a:gd name="connsiteX13" fmla="*/ 355600 w 858564"/>
                <a:gd name="connsiteY13" fmla="*/ 1057275 h 1152525"/>
                <a:gd name="connsiteX14" fmla="*/ 342900 w 858564"/>
                <a:gd name="connsiteY14" fmla="*/ 946150 h 1152525"/>
                <a:gd name="connsiteX15" fmla="*/ 342900 w 858564"/>
                <a:gd name="connsiteY15" fmla="*/ 860425 h 1152525"/>
                <a:gd name="connsiteX16" fmla="*/ 314325 w 858564"/>
                <a:gd name="connsiteY16" fmla="*/ 812800 h 1152525"/>
                <a:gd name="connsiteX17" fmla="*/ 311150 w 858564"/>
                <a:gd name="connsiteY17" fmla="*/ 739775 h 1152525"/>
                <a:gd name="connsiteX18" fmla="*/ 307975 w 858564"/>
                <a:gd name="connsiteY18" fmla="*/ 666750 h 1152525"/>
                <a:gd name="connsiteX19" fmla="*/ 304800 w 858564"/>
                <a:gd name="connsiteY19" fmla="*/ 619125 h 1152525"/>
                <a:gd name="connsiteX20" fmla="*/ 295275 w 858564"/>
                <a:gd name="connsiteY20" fmla="*/ 542925 h 1152525"/>
                <a:gd name="connsiteX21" fmla="*/ 247650 w 858564"/>
                <a:gd name="connsiteY21" fmla="*/ 517525 h 1152525"/>
                <a:gd name="connsiteX22" fmla="*/ 219075 w 858564"/>
                <a:gd name="connsiteY22" fmla="*/ 479425 h 1152525"/>
                <a:gd name="connsiteX23" fmla="*/ 206375 w 858564"/>
                <a:gd name="connsiteY23" fmla="*/ 444500 h 1152525"/>
                <a:gd name="connsiteX24" fmla="*/ 133350 w 858564"/>
                <a:gd name="connsiteY24" fmla="*/ 400050 h 1152525"/>
                <a:gd name="connsiteX25" fmla="*/ 98425 w 858564"/>
                <a:gd name="connsiteY25" fmla="*/ 377825 h 1152525"/>
                <a:gd name="connsiteX26" fmla="*/ 82550 w 858564"/>
                <a:gd name="connsiteY26" fmla="*/ 368300 h 1152525"/>
                <a:gd name="connsiteX27" fmla="*/ 139700 w 858564"/>
                <a:gd name="connsiteY27" fmla="*/ 304800 h 1152525"/>
                <a:gd name="connsiteX28" fmla="*/ 177800 w 858564"/>
                <a:gd name="connsiteY28" fmla="*/ 263525 h 1152525"/>
                <a:gd name="connsiteX29" fmla="*/ 168275 w 858564"/>
                <a:gd name="connsiteY29" fmla="*/ 225425 h 1152525"/>
                <a:gd name="connsiteX30" fmla="*/ 158750 w 858564"/>
                <a:gd name="connsiteY30" fmla="*/ 146050 h 1152525"/>
                <a:gd name="connsiteX31" fmla="*/ 123825 w 858564"/>
                <a:gd name="connsiteY31" fmla="*/ 114300 h 1152525"/>
                <a:gd name="connsiteX32" fmla="*/ 41275 w 858564"/>
                <a:gd name="connsiteY32" fmla="*/ 69850 h 1152525"/>
                <a:gd name="connsiteX33" fmla="*/ 6350 w 858564"/>
                <a:gd name="connsiteY33" fmla="*/ 38100 h 1152525"/>
                <a:gd name="connsiteX34" fmla="*/ 0 w 858564"/>
                <a:gd name="connsiteY34" fmla="*/ 25400 h 1152525"/>
                <a:gd name="connsiteX35" fmla="*/ 28575 w 858564"/>
                <a:gd name="connsiteY35" fmla="*/ 0 h 1152525"/>
                <a:gd name="connsiteX36" fmla="*/ 123825 w 858564"/>
                <a:gd name="connsiteY36" fmla="*/ 31750 h 1152525"/>
                <a:gd name="connsiteX37" fmla="*/ 165100 w 858564"/>
                <a:gd name="connsiteY37" fmla="*/ 101600 h 1152525"/>
                <a:gd name="connsiteX38" fmla="*/ 203200 w 858564"/>
                <a:gd name="connsiteY38" fmla="*/ 152400 h 1152525"/>
                <a:gd name="connsiteX39" fmla="*/ 212725 w 858564"/>
                <a:gd name="connsiteY39" fmla="*/ 254000 h 1152525"/>
                <a:gd name="connsiteX40" fmla="*/ 203200 w 858564"/>
                <a:gd name="connsiteY40" fmla="*/ 301625 h 1152525"/>
                <a:gd name="connsiteX41" fmla="*/ 263525 w 858564"/>
                <a:gd name="connsiteY41" fmla="*/ 409575 h 1152525"/>
                <a:gd name="connsiteX42" fmla="*/ 374650 w 858564"/>
                <a:gd name="connsiteY42" fmla="*/ 368300 h 1152525"/>
                <a:gd name="connsiteX43" fmla="*/ 485775 w 858564"/>
                <a:gd name="connsiteY43" fmla="*/ 431800 h 1152525"/>
                <a:gd name="connsiteX44" fmla="*/ 536575 w 858564"/>
                <a:gd name="connsiteY44" fmla="*/ 615950 h 1152525"/>
                <a:gd name="connsiteX45" fmla="*/ 654050 w 858564"/>
                <a:gd name="connsiteY45" fmla="*/ 650875 h 1152525"/>
                <a:gd name="connsiteX46" fmla="*/ 755650 w 858564"/>
                <a:gd name="connsiteY46" fmla="*/ 682625 h 1152525"/>
                <a:gd name="connsiteX47" fmla="*/ 793750 w 858564"/>
                <a:gd name="connsiteY47" fmla="*/ 790575 h 1152525"/>
                <a:gd name="connsiteX48" fmla="*/ 828674 w 858564"/>
                <a:gd name="connsiteY48" fmla="*/ 790575 h 1152525"/>
                <a:gd name="connsiteX49" fmla="*/ 787400 w 858564"/>
                <a:gd name="connsiteY49" fmla="*/ 866775 h 1152525"/>
                <a:gd name="connsiteX50" fmla="*/ 688975 w 858564"/>
                <a:gd name="connsiteY50" fmla="*/ 904875 h 1152525"/>
                <a:gd name="connsiteX0" fmla="*/ 682625 w 858564"/>
                <a:gd name="connsiteY0" fmla="*/ 866775 h 1152525"/>
                <a:gd name="connsiteX1" fmla="*/ 717550 w 858564"/>
                <a:gd name="connsiteY1" fmla="*/ 920750 h 1152525"/>
                <a:gd name="connsiteX2" fmla="*/ 708025 w 858564"/>
                <a:gd name="connsiteY2" fmla="*/ 971550 h 1152525"/>
                <a:gd name="connsiteX3" fmla="*/ 723900 w 858564"/>
                <a:gd name="connsiteY3" fmla="*/ 1009650 h 1152525"/>
                <a:gd name="connsiteX4" fmla="*/ 717550 w 858564"/>
                <a:gd name="connsiteY4" fmla="*/ 1060450 h 1152525"/>
                <a:gd name="connsiteX5" fmla="*/ 723900 w 858564"/>
                <a:gd name="connsiteY5" fmla="*/ 1104900 h 1152525"/>
                <a:gd name="connsiteX6" fmla="*/ 714375 w 858564"/>
                <a:gd name="connsiteY6" fmla="*/ 1149350 h 1152525"/>
                <a:gd name="connsiteX7" fmla="*/ 577850 w 858564"/>
                <a:gd name="connsiteY7" fmla="*/ 1152525 h 1152525"/>
                <a:gd name="connsiteX8" fmla="*/ 542925 w 858564"/>
                <a:gd name="connsiteY8" fmla="*/ 1152525 h 1152525"/>
                <a:gd name="connsiteX9" fmla="*/ 549275 w 858564"/>
                <a:gd name="connsiteY9" fmla="*/ 1089025 h 1152525"/>
                <a:gd name="connsiteX10" fmla="*/ 527050 w 858564"/>
                <a:gd name="connsiteY10" fmla="*/ 1031875 h 1152525"/>
                <a:gd name="connsiteX11" fmla="*/ 460375 w 858564"/>
                <a:gd name="connsiteY11" fmla="*/ 1120775 h 1152525"/>
                <a:gd name="connsiteX12" fmla="*/ 415925 w 858564"/>
                <a:gd name="connsiteY12" fmla="*/ 1114425 h 1152525"/>
                <a:gd name="connsiteX13" fmla="*/ 355600 w 858564"/>
                <a:gd name="connsiteY13" fmla="*/ 1057275 h 1152525"/>
                <a:gd name="connsiteX14" fmla="*/ 342900 w 858564"/>
                <a:gd name="connsiteY14" fmla="*/ 946150 h 1152525"/>
                <a:gd name="connsiteX15" fmla="*/ 342900 w 858564"/>
                <a:gd name="connsiteY15" fmla="*/ 860425 h 1152525"/>
                <a:gd name="connsiteX16" fmla="*/ 314325 w 858564"/>
                <a:gd name="connsiteY16" fmla="*/ 812800 h 1152525"/>
                <a:gd name="connsiteX17" fmla="*/ 311150 w 858564"/>
                <a:gd name="connsiteY17" fmla="*/ 739775 h 1152525"/>
                <a:gd name="connsiteX18" fmla="*/ 307975 w 858564"/>
                <a:gd name="connsiteY18" fmla="*/ 666750 h 1152525"/>
                <a:gd name="connsiteX19" fmla="*/ 304800 w 858564"/>
                <a:gd name="connsiteY19" fmla="*/ 619125 h 1152525"/>
                <a:gd name="connsiteX20" fmla="*/ 295275 w 858564"/>
                <a:gd name="connsiteY20" fmla="*/ 542925 h 1152525"/>
                <a:gd name="connsiteX21" fmla="*/ 247650 w 858564"/>
                <a:gd name="connsiteY21" fmla="*/ 517525 h 1152525"/>
                <a:gd name="connsiteX22" fmla="*/ 219075 w 858564"/>
                <a:gd name="connsiteY22" fmla="*/ 479425 h 1152525"/>
                <a:gd name="connsiteX23" fmla="*/ 206375 w 858564"/>
                <a:gd name="connsiteY23" fmla="*/ 444500 h 1152525"/>
                <a:gd name="connsiteX24" fmla="*/ 133350 w 858564"/>
                <a:gd name="connsiteY24" fmla="*/ 400050 h 1152525"/>
                <a:gd name="connsiteX25" fmla="*/ 98425 w 858564"/>
                <a:gd name="connsiteY25" fmla="*/ 377825 h 1152525"/>
                <a:gd name="connsiteX26" fmla="*/ 82550 w 858564"/>
                <a:gd name="connsiteY26" fmla="*/ 368300 h 1152525"/>
                <a:gd name="connsiteX27" fmla="*/ 139700 w 858564"/>
                <a:gd name="connsiteY27" fmla="*/ 304800 h 1152525"/>
                <a:gd name="connsiteX28" fmla="*/ 177800 w 858564"/>
                <a:gd name="connsiteY28" fmla="*/ 263525 h 1152525"/>
                <a:gd name="connsiteX29" fmla="*/ 168275 w 858564"/>
                <a:gd name="connsiteY29" fmla="*/ 225425 h 1152525"/>
                <a:gd name="connsiteX30" fmla="*/ 158750 w 858564"/>
                <a:gd name="connsiteY30" fmla="*/ 146050 h 1152525"/>
                <a:gd name="connsiteX31" fmla="*/ 123825 w 858564"/>
                <a:gd name="connsiteY31" fmla="*/ 114300 h 1152525"/>
                <a:gd name="connsiteX32" fmla="*/ 41275 w 858564"/>
                <a:gd name="connsiteY32" fmla="*/ 69850 h 1152525"/>
                <a:gd name="connsiteX33" fmla="*/ 6350 w 858564"/>
                <a:gd name="connsiteY33" fmla="*/ 38100 h 1152525"/>
                <a:gd name="connsiteX34" fmla="*/ 0 w 858564"/>
                <a:gd name="connsiteY34" fmla="*/ 25400 h 1152525"/>
                <a:gd name="connsiteX35" fmla="*/ 28575 w 858564"/>
                <a:gd name="connsiteY35" fmla="*/ 0 h 1152525"/>
                <a:gd name="connsiteX36" fmla="*/ 123825 w 858564"/>
                <a:gd name="connsiteY36" fmla="*/ 31750 h 1152525"/>
                <a:gd name="connsiteX37" fmla="*/ 165100 w 858564"/>
                <a:gd name="connsiteY37" fmla="*/ 101600 h 1152525"/>
                <a:gd name="connsiteX38" fmla="*/ 203200 w 858564"/>
                <a:gd name="connsiteY38" fmla="*/ 152400 h 1152525"/>
                <a:gd name="connsiteX39" fmla="*/ 212725 w 858564"/>
                <a:gd name="connsiteY39" fmla="*/ 254000 h 1152525"/>
                <a:gd name="connsiteX40" fmla="*/ 203200 w 858564"/>
                <a:gd name="connsiteY40" fmla="*/ 301625 h 1152525"/>
                <a:gd name="connsiteX41" fmla="*/ 263525 w 858564"/>
                <a:gd name="connsiteY41" fmla="*/ 409575 h 1152525"/>
                <a:gd name="connsiteX42" fmla="*/ 374650 w 858564"/>
                <a:gd name="connsiteY42" fmla="*/ 368300 h 1152525"/>
                <a:gd name="connsiteX43" fmla="*/ 485775 w 858564"/>
                <a:gd name="connsiteY43" fmla="*/ 431800 h 1152525"/>
                <a:gd name="connsiteX44" fmla="*/ 603250 w 858564"/>
                <a:gd name="connsiteY44" fmla="*/ 561975 h 1152525"/>
                <a:gd name="connsiteX45" fmla="*/ 654050 w 858564"/>
                <a:gd name="connsiteY45" fmla="*/ 650875 h 1152525"/>
                <a:gd name="connsiteX46" fmla="*/ 755650 w 858564"/>
                <a:gd name="connsiteY46" fmla="*/ 682625 h 1152525"/>
                <a:gd name="connsiteX47" fmla="*/ 793750 w 858564"/>
                <a:gd name="connsiteY47" fmla="*/ 790575 h 1152525"/>
                <a:gd name="connsiteX48" fmla="*/ 828674 w 858564"/>
                <a:gd name="connsiteY48" fmla="*/ 790575 h 1152525"/>
                <a:gd name="connsiteX49" fmla="*/ 787400 w 858564"/>
                <a:gd name="connsiteY49" fmla="*/ 866775 h 1152525"/>
                <a:gd name="connsiteX50" fmla="*/ 688975 w 858564"/>
                <a:gd name="connsiteY50" fmla="*/ 904875 h 1152525"/>
                <a:gd name="connsiteX0" fmla="*/ 682625 w 858564"/>
                <a:gd name="connsiteY0" fmla="*/ 866775 h 1152525"/>
                <a:gd name="connsiteX1" fmla="*/ 717550 w 858564"/>
                <a:gd name="connsiteY1" fmla="*/ 920750 h 1152525"/>
                <a:gd name="connsiteX2" fmla="*/ 708025 w 858564"/>
                <a:gd name="connsiteY2" fmla="*/ 971550 h 1152525"/>
                <a:gd name="connsiteX3" fmla="*/ 723900 w 858564"/>
                <a:gd name="connsiteY3" fmla="*/ 1009650 h 1152525"/>
                <a:gd name="connsiteX4" fmla="*/ 717550 w 858564"/>
                <a:gd name="connsiteY4" fmla="*/ 1060450 h 1152525"/>
                <a:gd name="connsiteX5" fmla="*/ 723900 w 858564"/>
                <a:gd name="connsiteY5" fmla="*/ 1104900 h 1152525"/>
                <a:gd name="connsiteX6" fmla="*/ 714375 w 858564"/>
                <a:gd name="connsiteY6" fmla="*/ 1149350 h 1152525"/>
                <a:gd name="connsiteX7" fmla="*/ 577850 w 858564"/>
                <a:gd name="connsiteY7" fmla="*/ 1152525 h 1152525"/>
                <a:gd name="connsiteX8" fmla="*/ 542925 w 858564"/>
                <a:gd name="connsiteY8" fmla="*/ 1152525 h 1152525"/>
                <a:gd name="connsiteX9" fmla="*/ 549275 w 858564"/>
                <a:gd name="connsiteY9" fmla="*/ 1089025 h 1152525"/>
                <a:gd name="connsiteX10" fmla="*/ 527050 w 858564"/>
                <a:gd name="connsiteY10" fmla="*/ 1031875 h 1152525"/>
                <a:gd name="connsiteX11" fmla="*/ 460375 w 858564"/>
                <a:gd name="connsiteY11" fmla="*/ 1120775 h 1152525"/>
                <a:gd name="connsiteX12" fmla="*/ 415925 w 858564"/>
                <a:gd name="connsiteY12" fmla="*/ 1114425 h 1152525"/>
                <a:gd name="connsiteX13" fmla="*/ 355600 w 858564"/>
                <a:gd name="connsiteY13" fmla="*/ 1057275 h 1152525"/>
                <a:gd name="connsiteX14" fmla="*/ 342900 w 858564"/>
                <a:gd name="connsiteY14" fmla="*/ 946150 h 1152525"/>
                <a:gd name="connsiteX15" fmla="*/ 342900 w 858564"/>
                <a:gd name="connsiteY15" fmla="*/ 860425 h 1152525"/>
                <a:gd name="connsiteX16" fmla="*/ 314325 w 858564"/>
                <a:gd name="connsiteY16" fmla="*/ 812800 h 1152525"/>
                <a:gd name="connsiteX17" fmla="*/ 311150 w 858564"/>
                <a:gd name="connsiteY17" fmla="*/ 739775 h 1152525"/>
                <a:gd name="connsiteX18" fmla="*/ 307975 w 858564"/>
                <a:gd name="connsiteY18" fmla="*/ 666750 h 1152525"/>
                <a:gd name="connsiteX19" fmla="*/ 304800 w 858564"/>
                <a:gd name="connsiteY19" fmla="*/ 619125 h 1152525"/>
                <a:gd name="connsiteX20" fmla="*/ 295275 w 858564"/>
                <a:gd name="connsiteY20" fmla="*/ 542925 h 1152525"/>
                <a:gd name="connsiteX21" fmla="*/ 247650 w 858564"/>
                <a:gd name="connsiteY21" fmla="*/ 517525 h 1152525"/>
                <a:gd name="connsiteX22" fmla="*/ 219075 w 858564"/>
                <a:gd name="connsiteY22" fmla="*/ 479425 h 1152525"/>
                <a:gd name="connsiteX23" fmla="*/ 206375 w 858564"/>
                <a:gd name="connsiteY23" fmla="*/ 444500 h 1152525"/>
                <a:gd name="connsiteX24" fmla="*/ 133350 w 858564"/>
                <a:gd name="connsiteY24" fmla="*/ 400050 h 1152525"/>
                <a:gd name="connsiteX25" fmla="*/ 98425 w 858564"/>
                <a:gd name="connsiteY25" fmla="*/ 377825 h 1152525"/>
                <a:gd name="connsiteX26" fmla="*/ 82550 w 858564"/>
                <a:gd name="connsiteY26" fmla="*/ 368300 h 1152525"/>
                <a:gd name="connsiteX27" fmla="*/ 139700 w 858564"/>
                <a:gd name="connsiteY27" fmla="*/ 304800 h 1152525"/>
                <a:gd name="connsiteX28" fmla="*/ 177800 w 858564"/>
                <a:gd name="connsiteY28" fmla="*/ 263525 h 1152525"/>
                <a:gd name="connsiteX29" fmla="*/ 168275 w 858564"/>
                <a:gd name="connsiteY29" fmla="*/ 225425 h 1152525"/>
                <a:gd name="connsiteX30" fmla="*/ 158750 w 858564"/>
                <a:gd name="connsiteY30" fmla="*/ 146050 h 1152525"/>
                <a:gd name="connsiteX31" fmla="*/ 123825 w 858564"/>
                <a:gd name="connsiteY31" fmla="*/ 114300 h 1152525"/>
                <a:gd name="connsiteX32" fmla="*/ 41275 w 858564"/>
                <a:gd name="connsiteY32" fmla="*/ 69850 h 1152525"/>
                <a:gd name="connsiteX33" fmla="*/ 6350 w 858564"/>
                <a:gd name="connsiteY33" fmla="*/ 38100 h 1152525"/>
                <a:gd name="connsiteX34" fmla="*/ 0 w 858564"/>
                <a:gd name="connsiteY34" fmla="*/ 25400 h 1152525"/>
                <a:gd name="connsiteX35" fmla="*/ 28575 w 858564"/>
                <a:gd name="connsiteY35" fmla="*/ 0 h 1152525"/>
                <a:gd name="connsiteX36" fmla="*/ 123825 w 858564"/>
                <a:gd name="connsiteY36" fmla="*/ 31750 h 1152525"/>
                <a:gd name="connsiteX37" fmla="*/ 165100 w 858564"/>
                <a:gd name="connsiteY37" fmla="*/ 101600 h 1152525"/>
                <a:gd name="connsiteX38" fmla="*/ 203200 w 858564"/>
                <a:gd name="connsiteY38" fmla="*/ 152400 h 1152525"/>
                <a:gd name="connsiteX39" fmla="*/ 212725 w 858564"/>
                <a:gd name="connsiteY39" fmla="*/ 254000 h 1152525"/>
                <a:gd name="connsiteX40" fmla="*/ 203200 w 858564"/>
                <a:gd name="connsiteY40" fmla="*/ 301625 h 1152525"/>
                <a:gd name="connsiteX41" fmla="*/ 263525 w 858564"/>
                <a:gd name="connsiteY41" fmla="*/ 409575 h 1152525"/>
                <a:gd name="connsiteX42" fmla="*/ 374650 w 858564"/>
                <a:gd name="connsiteY42" fmla="*/ 368300 h 1152525"/>
                <a:gd name="connsiteX43" fmla="*/ 485775 w 858564"/>
                <a:gd name="connsiteY43" fmla="*/ 431800 h 1152525"/>
                <a:gd name="connsiteX44" fmla="*/ 603250 w 858564"/>
                <a:gd name="connsiteY44" fmla="*/ 561975 h 1152525"/>
                <a:gd name="connsiteX45" fmla="*/ 654050 w 858564"/>
                <a:gd name="connsiteY45" fmla="*/ 650875 h 1152525"/>
                <a:gd name="connsiteX46" fmla="*/ 755650 w 858564"/>
                <a:gd name="connsiteY46" fmla="*/ 682625 h 1152525"/>
                <a:gd name="connsiteX47" fmla="*/ 793750 w 858564"/>
                <a:gd name="connsiteY47" fmla="*/ 790575 h 1152525"/>
                <a:gd name="connsiteX48" fmla="*/ 828674 w 858564"/>
                <a:gd name="connsiteY48" fmla="*/ 790575 h 1152525"/>
                <a:gd name="connsiteX49" fmla="*/ 787400 w 858564"/>
                <a:gd name="connsiteY49" fmla="*/ 866775 h 1152525"/>
                <a:gd name="connsiteX50" fmla="*/ 688975 w 858564"/>
                <a:gd name="connsiteY50" fmla="*/ 904875 h 1152525"/>
                <a:gd name="connsiteX0" fmla="*/ 682625 w 799108"/>
                <a:gd name="connsiteY0" fmla="*/ 866775 h 1152525"/>
                <a:gd name="connsiteX1" fmla="*/ 717550 w 799108"/>
                <a:gd name="connsiteY1" fmla="*/ 920750 h 1152525"/>
                <a:gd name="connsiteX2" fmla="*/ 708025 w 799108"/>
                <a:gd name="connsiteY2" fmla="*/ 971550 h 1152525"/>
                <a:gd name="connsiteX3" fmla="*/ 723900 w 799108"/>
                <a:gd name="connsiteY3" fmla="*/ 1009650 h 1152525"/>
                <a:gd name="connsiteX4" fmla="*/ 717550 w 799108"/>
                <a:gd name="connsiteY4" fmla="*/ 1060450 h 1152525"/>
                <a:gd name="connsiteX5" fmla="*/ 723900 w 799108"/>
                <a:gd name="connsiteY5" fmla="*/ 1104900 h 1152525"/>
                <a:gd name="connsiteX6" fmla="*/ 714375 w 799108"/>
                <a:gd name="connsiteY6" fmla="*/ 1149350 h 1152525"/>
                <a:gd name="connsiteX7" fmla="*/ 577850 w 799108"/>
                <a:gd name="connsiteY7" fmla="*/ 1152525 h 1152525"/>
                <a:gd name="connsiteX8" fmla="*/ 542925 w 799108"/>
                <a:gd name="connsiteY8" fmla="*/ 1152525 h 1152525"/>
                <a:gd name="connsiteX9" fmla="*/ 549275 w 799108"/>
                <a:gd name="connsiteY9" fmla="*/ 1089025 h 1152525"/>
                <a:gd name="connsiteX10" fmla="*/ 527050 w 799108"/>
                <a:gd name="connsiteY10" fmla="*/ 1031875 h 1152525"/>
                <a:gd name="connsiteX11" fmla="*/ 460375 w 799108"/>
                <a:gd name="connsiteY11" fmla="*/ 1120775 h 1152525"/>
                <a:gd name="connsiteX12" fmla="*/ 415925 w 799108"/>
                <a:gd name="connsiteY12" fmla="*/ 1114425 h 1152525"/>
                <a:gd name="connsiteX13" fmla="*/ 355600 w 799108"/>
                <a:gd name="connsiteY13" fmla="*/ 1057275 h 1152525"/>
                <a:gd name="connsiteX14" fmla="*/ 342900 w 799108"/>
                <a:gd name="connsiteY14" fmla="*/ 946150 h 1152525"/>
                <a:gd name="connsiteX15" fmla="*/ 342900 w 799108"/>
                <a:gd name="connsiteY15" fmla="*/ 860425 h 1152525"/>
                <a:gd name="connsiteX16" fmla="*/ 314325 w 799108"/>
                <a:gd name="connsiteY16" fmla="*/ 812800 h 1152525"/>
                <a:gd name="connsiteX17" fmla="*/ 311150 w 799108"/>
                <a:gd name="connsiteY17" fmla="*/ 739775 h 1152525"/>
                <a:gd name="connsiteX18" fmla="*/ 307975 w 799108"/>
                <a:gd name="connsiteY18" fmla="*/ 666750 h 1152525"/>
                <a:gd name="connsiteX19" fmla="*/ 304800 w 799108"/>
                <a:gd name="connsiteY19" fmla="*/ 619125 h 1152525"/>
                <a:gd name="connsiteX20" fmla="*/ 295275 w 799108"/>
                <a:gd name="connsiteY20" fmla="*/ 542925 h 1152525"/>
                <a:gd name="connsiteX21" fmla="*/ 247650 w 799108"/>
                <a:gd name="connsiteY21" fmla="*/ 517525 h 1152525"/>
                <a:gd name="connsiteX22" fmla="*/ 219075 w 799108"/>
                <a:gd name="connsiteY22" fmla="*/ 479425 h 1152525"/>
                <a:gd name="connsiteX23" fmla="*/ 206375 w 799108"/>
                <a:gd name="connsiteY23" fmla="*/ 444500 h 1152525"/>
                <a:gd name="connsiteX24" fmla="*/ 133350 w 799108"/>
                <a:gd name="connsiteY24" fmla="*/ 400050 h 1152525"/>
                <a:gd name="connsiteX25" fmla="*/ 98425 w 799108"/>
                <a:gd name="connsiteY25" fmla="*/ 377825 h 1152525"/>
                <a:gd name="connsiteX26" fmla="*/ 82550 w 799108"/>
                <a:gd name="connsiteY26" fmla="*/ 368300 h 1152525"/>
                <a:gd name="connsiteX27" fmla="*/ 139700 w 799108"/>
                <a:gd name="connsiteY27" fmla="*/ 304800 h 1152525"/>
                <a:gd name="connsiteX28" fmla="*/ 177800 w 799108"/>
                <a:gd name="connsiteY28" fmla="*/ 263525 h 1152525"/>
                <a:gd name="connsiteX29" fmla="*/ 168275 w 799108"/>
                <a:gd name="connsiteY29" fmla="*/ 225425 h 1152525"/>
                <a:gd name="connsiteX30" fmla="*/ 158750 w 799108"/>
                <a:gd name="connsiteY30" fmla="*/ 146050 h 1152525"/>
                <a:gd name="connsiteX31" fmla="*/ 123825 w 799108"/>
                <a:gd name="connsiteY31" fmla="*/ 114300 h 1152525"/>
                <a:gd name="connsiteX32" fmla="*/ 41275 w 799108"/>
                <a:gd name="connsiteY32" fmla="*/ 69850 h 1152525"/>
                <a:gd name="connsiteX33" fmla="*/ 6350 w 799108"/>
                <a:gd name="connsiteY33" fmla="*/ 38100 h 1152525"/>
                <a:gd name="connsiteX34" fmla="*/ 0 w 799108"/>
                <a:gd name="connsiteY34" fmla="*/ 25400 h 1152525"/>
                <a:gd name="connsiteX35" fmla="*/ 28575 w 799108"/>
                <a:gd name="connsiteY35" fmla="*/ 0 h 1152525"/>
                <a:gd name="connsiteX36" fmla="*/ 123825 w 799108"/>
                <a:gd name="connsiteY36" fmla="*/ 31750 h 1152525"/>
                <a:gd name="connsiteX37" fmla="*/ 165100 w 799108"/>
                <a:gd name="connsiteY37" fmla="*/ 101600 h 1152525"/>
                <a:gd name="connsiteX38" fmla="*/ 203200 w 799108"/>
                <a:gd name="connsiteY38" fmla="*/ 152400 h 1152525"/>
                <a:gd name="connsiteX39" fmla="*/ 212725 w 799108"/>
                <a:gd name="connsiteY39" fmla="*/ 254000 h 1152525"/>
                <a:gd name="connsiteX40" fmla="*/ 203200 w 799108"/>
                <a:gd name="connsiteY40" fmla="*/ 301625 h 1152525"/>
                <a:gd name="connsiteX41" fmla="*/ 263525 w 799108"/>
                <a:gd name="connsiteY41" fmla="*/ 409575 h 1152525"/>
                <a:gd name="connsiteX42" fmla="*/ 374650 w 799108"/>
                <a:gd name="connsiteY42" fmla="*/ 368300 h 1152525"/>
                <a:gd name="connsiteX43" fmla="*/ 485775 w 799108"/>
                <a:gd name="connsiteY43" fmla="*/ 431800 h 1152525"/>
                <a:gd name="connsiteX44" fmla="*/ 603250 w 799108"/>
                <a:gd name="connsiteY44" fmla="*/ 561975 h 1152525"/>
                <a:gd name="connsiteX45" fmla="*/ 654050 w 799108"/>
                <a:gd name="connsiteY45" fmla="*/ 650875 h 1152525"/>
                <a:gd name="connsiteX46" fmla="*/ 755650 w 799108"/>
                <a:gd name="connsiteY46" fmla="*/ 682625 h 1152525"/>
                <a:gd name="connsiteX47" fmla="*/ 793750 w 799108"/>
                <a:gd name="connsiteY47" fmla="*/ 790575 h 1152525"/>
                <a:gd name="connsiteX48" fmla="*/ 787400 w 799108"/>
                <a:gd name="connsiteY48" fmla="*/ 866775 h 1152525"/>
                <a:gd name="connsiteX49" fmla="*/ 688975 w 799108"/>
                <a:gd name="connsiteY49" fmla="*/ 904875 h 1152525"/>
                <a:gd name="connsiteX0" fmla="*/ 682625 w 799108"/>
                <a:gd name="connsiteY0" fmla="*/ 866775 h 1152525"/>
                <a:gd name="connsiteX1" fmla="*/ 717550 w 799108"/>
                <a:gd name="connsiteY1" fmla="*/ 920750 h 1152525"/>
                <a:gd name="connsiteX2" fmla="*/ 708025 w 799108"/>
                <a:gd name="connsiteY2" fmla="*/ 971550 h 1152525"/>
                <a:gd name="connsiteX3" fmla="*/ 723900 w 799108"/>
                <a:gd name="connsiteY3" fmla="*/ 1009650 h 1152525"/>
                <a:gd name="connsiteX4" fmla="*/ 717550 w 799108"/>
                <a:gd name="connsiteY4" fmla="*/ 1060450 h 1152525"/>
                <a:gd name="connsiteX5" fmla="*/ 723900 w 799108"/>
                <a:gd name="connsiteY5" fmla="*/ 1104900 h 1152525"/>
                <a:gd name="connsiteX6" fmla="*/ 714375 w 799108"/>
                <a:gd name="connsiteY6" fmla="*/ 1149350 h 1152525"/>
                <a:gd name="connsiteX7" fmla="*/ 577850 w 799108"/>
                <a:gd name="connsiteY7" fmla="*/ 1152525 h 1152525"/>
                <a:gd name="connsiteX8" fmla="*/ 542925 w 799108"/>
                <a:gd name="connsiteY8" fmla="*/ 1152525 h 1152525"/>
                <a:gd name="connsiteX9" fmla="*/ 549275 w 799108"/>
                <a:gd name="connsiteY9" fmla="*/ 1089025 h 1152525"/>
                <a:gd name="connsiteX10" fmla="*/ 527050 w 799108"/>
                <a:gd name="connsiteY10" fmla="*/ 1031875 h 1152525"/>
                <a:gd name="connsiteX11" fmla="*/ 460375 w 799108"/>
                <a:gd name="connsiteY11" fmla="*/ 1120775 h 1152525"/>
                <a:gd name="connsiteX12" fmla="*/ 415925 w 799108"/>
                <a:gd name="connsiteY12" fmla="*/ 1114425 h 1152525"/>
                <a:gd name="connsiteX13" fmla="*/ 355600 w 799108"/>
                <a:gd name="connsiteY13" fmla="*/ 1057275 h 1152525"/>
                <a:gd name="connsiteX14" fmla="*/ 342900 w 799108"/>
                <a:gd name="connsiteY14" fmla="*/ 946150 h 1152525"/>
                <a:gd name="connsiteX15" fmla="*/ 342900 w 799108"/>
                <a:gd name="connsiteY15" fmla="*/ 860425 h 1152525"/>
                <a:gd name="connsiteX16" fmla="*/ 314325 w 799108"/>
                <a:gd name="connsiteY16" fmla="*/ 812800 h 1152525"/>
                <a:gd name="connsiteX17" fmla="*/ 311150 w 799108"/>
                <a:gd name="connsiteY17" fmla="*/ 739775 h 1152525"/>
                <a:gd name="connsiteX18" fmla="*/ 307975 w 799108"/>
                <a:gd name="connsiteY18" fmla="*/ 666750 h 1152525"/>
                <a:gd name="connsiteX19" fmla="*/ 304800 w 799108"/>
                <a:gd name="connsiteY19" fmla="*/ 619125 h 1152525"/>
                <a:gd name="connsiteX20" fmla="*/ 295275 w 799108"/>
                <a:gd name="connsiteY20" fmla="*/ 542925 h 1152525"/>
                <a:gd name="connsiteX21" fmla="*/ 247650 w 799108"/>
                <a:gd name="connsiteY21" fmla="*/ 517525 h 1152525"/>
                <a:gd name="connsiteX22" fmla="*/ 219075 w 799108"/>
                <a:gd name="connsiteY22" fmla="*/ 479425 h 1152525"/>
                <a:gd name="connsiteX23" fmla="*/ 206375 w 799108"/>
                <a:gd name="connsiteY23" fmla="*/ 444500 h 1152525"/>
                <a:gd name="connsiteX24" fmla="*/ 133350 w 799108"/>
                <a:gd name="connsiteY24" fmla="*/ 400050 h 1152525"/>
                <a:gd name="connsiteX25" fmla="*/ 98425 w 799108"/>
                <a:gd name="connsiteY25" fmla="*/ 377825 h 1152525"/>
                <a:gd name="connsiteX26" fmla="*/ 82550 w 799108"/>
                <a:gd name="connsiteY26" fmla="*/ 368300 h 1152525"/>
                <a:gd name="connsiteX27" fmla="*/ 139700 w 799108"/>
                <a:gd name="connsiteY27" fmla="*/ 304800 h 1152525"/>
                <a:gd name="connsiteX28" fmla="*/ 177800 w 799108"/>
                <a:gd name="connsiteY28" fmla="*/ 263525 h 1152525"/>
                <a:gd name="connsiteX29" fmla="*/ 168275 w 799108"/>
                <a:gd name="connsiteY29" fmla="*/ 225425 h 1152525"/>
                <a:gd name="connsiteX30" fmla="*/ 158750 w 799108"/>
                <a:gd name="connsiteY30" fmla="*/ 146050 h 1152525"/>
                <a:gd name="connsiteX31" fmla="*/ 123825 w 799108"/>
                <a:gd name="connsiteY31" fmla="*/ 114300 h 1152525"/>
                <a:gd name="connsiteX32" fmla="*/ 41275 w 799108"/>
                <a:gd name="connsiteY32" fmla="*/ 69850 h 1152525"/>
                <a:gd name="connsiteX33" fmla="*/ 6350 w 799108"/>
                <a:gd name="connsiteY33" fmla="*/ 38100 h 1152525"/>
                <a:gd name="connsiteX34" fmla="*/ 0 w 799108"/>
                <a:gd name="connsiteY34" fmla="*/ 25400 h 1152525"/>
                <a:gd name="connsiteX35" fmla="*/ 28575 w 799108"/>
                <a:gd name="connsiteY35" fmla="*/ 0 h 1152525"/>
                <a:gd name="connsiteX36" fmla="*/ 123825 w 799108"/>
                <a:gd name="connsiteY36" fmla="*/ 31750 h 1152525"/>
                <a:gd name="connsiteX37" fmla="*/ 165100 w 799108"/>
                <a:gd name="connsiteY37" fmla="*/ 101600 h 1152525"/>
                <a:gd name="connsiteX38" fmla="*/ 203200 w 799108"/>
                <a:gd name="connsiteY38" fmla="*/ 152400 h 1152525"/>
                <a:gd name="connsiteX39" fmla="*/ 212725 w 799108"/>
                <a:gd name="connsiteY39" fmla="*/ 254000 h 1152525"/>
                <a:gd name="connsiteX40" fmla="*/ 203200 w 799108"/>
                <a:gd name="connsiteY40" fmla="*/ 301625 h 1152525"/>
                <a:gd name="connsiteX41" fmla="*/ 263525 w 799108"/>
                <a:gd name="connsiteY41" fmla="*/ 409575 h 1152525"/>
                <a:gd name="connsiteX42" fmla="*/ 374650 w 799108"/>
                <a:gd name="connsiteY42" fmla="*/ 368300 h 1152525"/>
                <a:gd name="connsiteX43" fmla="*/ 485775 w 799108"/>
                <a:gd name="connsiteY43" fmla="*/ 431800 h 1152525"/>
                <a:gd name="connsiteX44" fmla="*/ 603250 w 799108"/>
                <a:gd name="connsiteY44" fmla="*/ 561975 h 1152525"/>
                <a:gd name="connsiteX45" fmla="*/ 654050 w 799108"/>
                <a:gd name="connsiteY45" fmla="*/ 650875 h 1152525"/>
                <a:gd name="connsiteX46" fmla="*/ 755650 w 799108"/>
                <a:gd name="connsiteY46" fmla="*/ 682625 h 1152525"/>
                <a:gd name="connsiteX47" fmla="*/ 793750 w 799108"/>
                <a:gd name="connsiteY47" fmla="*/ 790575 h 1152525"/>
                <a:gd name="connsiteX48" fmla="*/ 787400 w 799108"/>
                <a:gd name="connsiteY48" fmla="*/ 866775 h 1152525"/>
                <a:gd name="connsiteX49" fmla="*/ 679450 w 799108"/>
                <a:gd name="connsiteY49" fmla="*/ 854075 h 1152525"/>
                <a:gd name="connsiteX0" fmla="*/ 682625 w 799108"/>
                <a:gd name="connsiteY0" fmla="*/ 866775 h 1152525"/>
                <a:gd name="connsiteX1" fmla="*/ 717550 w 799108"/>
                <a:gd name="connsiteY1" fmla="*/ 920750 h 1152525"/>
                <a:gd name="connsiteX2" fmla="*/ 708025 w 799108"/>
                <a:gd name="connsiteY2" fmla="*/ 971550 h 1152525"/>
                <a:gd name="connsiteX3" fmla="*/ 723900 w 799108"/>
                <a:gd name="connsiteY3" fmla="*/ 1009650 h 1152525"/>
                <a:gd name="connsiteX4" fmla="*/ 717550 w 799108"/>
                <a:gd name="connsiteY4" fmla="*/ 1060450 h 1152525"/>
                <a:gd name="connsiteX5" fmla="*/ 723900 w 799108"/>
                <a:gd name="connsiteY5" fmla="*/ 1104900 h 1152525"/>
                <a:gd name="connsiteX6" fmla="*/ 714375 w 799108"/>
                <a:gd name="connsiteY6" fmla="*/ 1149350 h 1152525"/>
                <a:gd name="connsiteX7" fmla="*/ 577850 w 799108"/>
                <a:gd name="connsiteY7" fmla="*/ 1152525 h 1152525"/>
                <a:gd name="connsiteX8" fmla="*/ 542925 w 799108"/>
                <a:gd name="connsiteY8" fmla="*/ 1152525 h 1152525"/>
                <a:gd name="connsiteX9" fmla="*/ 549275 w 799108"/>
                <a:gd name="connsiteY9" fmla="*/ 1089025 h 1152525"/>
                <a:gd name="connsiteX10" fmla="*/ 527050 w 799108"/>
                <a:gd name="connsiteY10" fmla="*/ 1031875 h 1152525"/>
                <a:gd name="connsiteX11" fmla="*/ 460375 w 799108"/>
                <a:gd name="connsiteY11" fmla="*/ 1120775 h 1152525"/>
                <a:gd name="connsiteX12" fmla="*/ 415925 w 799108"/>
                <a:gd name="connsiteY12" fmla="*/ 1114425 h 1152525"/>
                <a:gd name="connsiteX13" fmla="*/ 355600 w 799108"/>
                <a:gd name="connsiteY13" fmla="*/ 1057275 h 1152525"/>
                <a:gd name="connsiteX14" fmla="*/ 342900 w 799108"/>
                <a:gd name="connsiteY14" fmla="*/ 946150 h 1152525"/>
                <a:gd name="connsiteX15" fmla="*/ 342900 w 799108"/>
                <a:gd name="connsiteY15" fmla="*/ 860425 h 1152525"/>
                <a:gd name="connsiteX16" fmla="*/ 314325 w 799108"/>
                <a:gd name="connsiteY16" fmla="*/ 812800 h 1152525"/>
                <a:gd name="connsiteX17" fmla="*/ 311150 w 799108"/>
                <a:gd name="connsiteY17" fmla="*/ 739775 h 1152525"/>
                <a:gd name="connsiteX18" fmla="*/ 307975 w 799108"/>
                <a:gd name="connsiteY18" fmla="*/ 666750 h 1152525"/>
                <a:gd name="connsiteX19" fmla="*/ 304800 w 799108"/>
                <a:gd name="connsiteY19" fmla="*/ 619125 h 1152525"/>
                <a:gd name="connsiteX20" fmla="*/ 295275 w 799108"/>
                <a:gd name="connsiteY20" fmla="*/ 542925 h 1152525"/>
                <a:gd name="connsiteX21" fmla="*/ 247650 w 799108"/>
                <a:gd name="connsiteY21" fmla="*/ 517525 h 1152525"/>
                <a:gd name="connsiteX22" fmla="*/ 219075 w 799108"/>
                <a:gd name="connsiteY22" fmla="*/ 479425 h 1152525"/>
                <a:gd name="connsiteX23" fmla="*/ 206375 w 799108"/>
                <a:gd name="connsiteY23" fmla="*/ 444500 h 1152525"/>
                <a:gd name="connsiteX24" fmla="*/ 133350 w 799108"/>
                <a:gd name="connsiteY24" fmla="*/ 400050 h 1152525"/>
                <a:gd name="connsiteX25" fmla="*/ 98425 w 799108"/>
                <a:gd name="connsiteY25" fmla="*/ 377825 h 1152525"/>
                <a:gd name="connsiteX26" fmla="*/ 82550 w 799108"/>
                <a:gd name="connsiteY26" fmla="*/ 368300 h 1152525"/>
                <a:gd name="connsiteX27" fmla="*/ 139700 w 799108"/>
                <a:gd name="connsiteY27" fmla="*/ 304800 h 1152525"/>
                <a:gd name="connsiteX28" fmla="*/ 177800 w 799108"/>
                <a:gd name="connsiteY28" fmla="*/ 263525 h 1152525"/>
                <a:gd name="connsiteX29" fmla="*/ 168275 w 799108"/>
                <a:gd name="connsiteY29" fmla="*/ 225425 h 1152525"/>
                <a:gd name="connsiteX30" fmla="*/ 158750 w 799108"/>
                <a:gd name="connsiteY30" fmla="*/ 146050 h 1152525"/>
                <a:gd name="connsiteX31" fmla="*/ 123825 w 799108"/>
                <a:gd name="connsiteY31" fmla="*/ 114300 h 1152525"/>
                <a:gd name="connsiteX32" fmla="*/ 41275 w 799108"/>
                <a:gd name="connsiteY32" fmla="*/ 69850 h 1152525"/>
                <a:gd name="connsiteX33" fmla="*/ 6350 w 799108"/>
                <a:gd name="connsiteY33" fmla="*/ 38100 h 1152525"/>
                <a:gd name="connsiteX34" fmla="*/ 0 w 799108"/>
                <a:gd name="connsiteY34" fmla="*/ 25400 h 1152525"/>
                <a:gd name="connsiteX35" fmla="*/ 28575 w 799108"/>
                <a:gd name="connsiteY35" fmla="*/ 0 h 1152525"/>
                <a:gd name="connsiteX36" fmla="*/ 123825 w 799108"/>
                <a:gd name="connsiteY36" fmla="*/ 31750 h 1152525"/>
                <a:gd name="connsiteX37" fmla="*/ 165100 w 799108"/>
                <a:gd name="connsiteY37" fmla="*/ 101600 h 1152525"/>
                <a:gd name="connsiteX38" fmla="*/ 203200 w 799108"/>
                <a:gd name="connsiteY38" fmla="*/ 152400 h 1152525"/>
                <a:gd name="connsiteX39" fmla="*/ 212725 w 799108"/>
                <a:gd name="connsiteY39" fmla="*/ 254000 h 1152525"/>
                <a:gd name="connsiteX40" fmla="*/ 203200 w 799108"/>
                <a:gd name="connsiteY40" fmla="*/ 301625 h 1152525"/>
                <a:gd name="connsiteX41" fmla="*/ 263525 w 799108"/>
                <a:gd name="connsiteY41" fmla="*/ 409575 h 1152525"/>
                <a:gd name="connsiteX42" fmla="*/ 374650 w 799108"/>
                <a:gd name="connsiteY42" fmla="*/ 368300 h 1152525"/>
                <a:gd name="connsiteX43" fmla="*/ 485775 w 799108"/>
                <a:gd name="connsiteY43" fmla="*/ 431800 h 1152525"/>
                <a:gd name="connsiteX44" fmla="*/ 603250 w 799108"/>
                <a:gd name="connsiteY44" fmla="*/ 561975 h 1152525"/>
                <a:gd name="connsiteX45" fmla="*/ 654050 w 799108"/>
                <a:gd name="connsiteY45" fmla="*/ 650875 h 1152525"/>
                <a:gd name="connsiteX46" fmla="*/ 755650 w 799108"/>
                <a:gd name="connsiteY46" fmla="*/ 682625 h 1152525"/>
                <a:gd name="connsiteX47" fmla="*/ 793750 w 799108"/>
                <a:gd name="connsiteY47" fmla="*/ 790575 h 1152525"/>
                <a:gd name="connsiteX48" fmla="*/ 787400 w 799108"/>
                <a:gd name="connsiteY48" fmla="*/ 866775 h 1152525"/>
                <a:gd name="connsiteX49" fmla="*/ 673100 w 799108"/>
                <a:gd name="connsiteY49" fmla="*/ 828675 h 1152525"/>
                <a:gd name="connsiteX0" fmla="*/ 682625 w 795975"/>
                <a:gd name="connsiteY0" fmla="*/ 866775 h 1152525"/>
                <a:gd name="connsiteX1" fmla="*/ 717550 w 795975"/>
                <a:gd name="connsiteY1" fmla="*/ 920750 h 1152525"/>
                <a:gd name="connsiteX2" fmla="*/ 708025 w 795975"/>
                <a:gd name="connsiteY2" fmla="*/ 971550 h 1152525"/>
                <a:gd name="connsiteX3" fmla="*/ 723900 w 795975"/>
                <a:gd name="connsiteY3" fmla="*/ 1009650 h 1152525"/>
                <a:gd name="connsiteX4" fmla="*/ 717550 w 795975"/>
                <a:gd name="connsiteY4" fmla="*/ 1060450 h 1152525"/>
                <a:gd name="connsiteX5" fmla="*/ 723900 w 795975"/>
                <a:gd name="connsiteY5" fmla="*/ 1104900 h 1152525"/>
                <a:gd name="connsiteX6" fmla="*/ 714375 w 795975"/>
                <a:gd name="connsiteY6" fmla="*/ 1149350 h 1152525"/>
                <a:gd name="connsiteX7" fmla="*/ 577850 w 795975"/>
                <a:gd name="connsiteY7" fmla="*/ 1152525 h 1152525"/>
                <a:gd name="connsiteX8" fmla="*/ 542925 w 795975"/>
                <a:gd name="connsiteY8" fmla="*/ 1152525 h 1152525"/>
                <a:gd name="connsiteX9" fmla="*/ 549275 w 795975"/>
                <a:gd name="connsiteY9" fmla="*/ 1089025 h 1152525"/>
                <a:gd name="connsiteX10" fmla="*/ 527050 w 795975"/>
                <a:gd name="connsiteY10" fmla="*/ 1031875 h 1152525"/>
                <a:gd name="connsiteX11" fmla="*/ 460375 w 795975"/>
                <a:gd name="connsiteY11" fmla="*/ 1120775 h 1152525"/>
                <a:gd name="connsiteX12" fmla="*/ 415925 w 795975"/>
                <a:gd name="connsiteY12" fmla="*/ 1114425 h 1152525"/>
                <a:gd name="connsiteX13" fmla="*/ 355600 w 795975"/>
                <a:gd name="connsiteY13" fmla="*/ 1057275 h 1152525"/>
                <a:gd name="connsiteX14" fmla="*/ 342900 w 795975"/>
                <a:gd name="connsiteY14" fmla="*/ 946150 h 1152525"/>
                <a:gd name="connsiteX15" fmla="*/ 342900 w 795975"/>
                <a:gd name="connsiteY15" fmla="*/ 860425 h 1152525"/>
                <a:gd name="connsiteX16" fmla="*/ 314325 w 795975"/>
                <a:gd name="connsiteY16" fmla="*/ 812800 h 1152525"/>
                <a:gd name="connsiteX17" fmla="*/ 311150 w 795975"/>
                <a:gd name="connsiteY17" fmla="*/ 739775 h 1152525"/>
                <a:gd name="connsiteX18" fmla="*/ 307975 w 795975"/>
                <a:gd name="connsiteY18" fmla="*/ 666750 h 1152525"/>
                <a:gd name="connsiteX19" fmla="*/ 304800 w 795975"/>
                <a:gd name="connsiteY19" fmla="*/ 619125 h 1152525"/>
                <a:gd name="connsiteX20" fmla="*/ 295275 w 795975"/>
                <a:gd name="connsiteY20" fmla="*/ 542925 h 1152525"/>
                <a:gd name="connsiteX21" fmla="*/ 247650 w 795975"/>
                <a:gd name="connsiteY21" fmla="*/ 517525 h 1152525"/>
                <a:gd name="connsiteX22" fmla="*/ 219075 w 795975"/>
                <a:gd name="connsiteY22" fmla="*/ 479425 h 1152525"/>
                <a:gd name="connsiteX23" fmla="*/ 206375 w 795975"/>
                <a:gd name="connsiteY23" fmla="*/ 444500 h 1152525"/>
                <a:gd name="connsiteX24" fmla="*/ 133350 w 795975"/>
                <a:gd name="connsiteY24" fmla="*/ 400050 h 1152525"/>
                <a:gd name="connsiteX25" fmla="*/ 98425 w 795975"/>
                <a:gd name="connsiteY25" fmla="*/ 377825 h 1152525"/>
                <a:gd name="connsiteX26" fmla="*/ 82550 w 795975"/>
                <a:gd name="connsiteY26" fmla="*/ 368300 h 1152525"/>
                <a:gd name="connsiteX27" fmla="*/ 139700 w 795975"/>
                <a:gd name="connsiteY27" fmla="*/ 304800 h 1152525"/>
                <a:gd name="connsiteX28" fmla="*/ 177800 w 795975"/>
                <a:gd name="connsiteY28" fmla="*/ 263525 h 1152525"/>
                <a:gd name="connsiteX29" fmla="*/ 168275 w 795975"/>
                <a:gd name="connsiteY29" fmla="*/ 225425 h 1152525"/>
                <a:gd name="connsiteX30" fmla="*/ 158750 w 795975"/>
                <a:gd name="connsiteY30" fmla="*/ 146050 h 1152525"/>
                <a:gd name="connsiteX31" fmla="*/ 123825 w 795975"/>
                <a:gd name="connsiteY31" fmla="*/ 114300 h 1152525"/>
                <a:gd name="connsiteX32" fmla="*/ 41275 w 795975"/>
                <a:gd name="connsiteY32" fmla="*/ 69850 h 1152525"/>
                <a:gd name="connsiteX33" fmla="*/ 6350 w 795975"/>
                <a:gd name="connsiteY33" fmla="*/ 38100 h 1152525"/>
                <a:gd name="connsiteX34" fmla="*/ 0 w 795975"/>
                <a:gd name="connsiteY34" fmla="*/ 25400 h 1152525"/>
                <a:gd name="connsiteX35" fmla="*/ 28575 w 795975"/>
                <a:gd name="connsiteY35" fmla="*/ 0 h 1152525"/>
                <a:gd name="connsiteX36" fmla="*/ 123825 w 795975"/>
                <a:gd name="connsiteY36" fmla="*/ 31750 h 1152525"/>
                <a:gd name="connsiteX37" fmla="*/ 165100 w 795975"/>
                <a:gd name="connsiteY37" fmla="*/ 101600 h 1152525"/>
                <a:gd name="connsiteX38" fmla="*/ 203200 w 795975"/>
                <a:gd name="connsiteY38" fmla="*/ 152400 h 1152525"/>
                <a:gd name="connsiteX39" fmla="*/ 212725 w 795975"/>
                <a:gd name="connsiteY39" fmla="*/ 254000 h 1152525"/>
                <a:gd name="connsiteX40" fmla="*/ 203200 w 795975"/>
                <a:gd name="connsiteY40" fmla="*/ 301625 h 1152525"/>
                <a:gd name="connsiteX41" fmla="*/ 263525 w 795975"/>
                <a:gd name="connsiteY41" fmla="*/ 409575 h 1152525"/>
                <a:gd name="connsiteX42" fmla="*/ 374650 w 795975"/>
                <a:gd name="connsiteY42" fmla="*/ 368300 h 1152525"/>
                <a:gd name="connsiteX43" fmla="*/ 485775 w 795975"/>
                <a:gd name="connsiteY43" fmla="*/ 431800 h 1152525"/>
                <a:gd name="connsiteX44" fmla="*/ 603250 w 795975"/>
                <a:gd name="connsiteY44" fmla="*/ 561975 h 1152525"/>
                <a:gd name="connsiteX45" fmla="*/ 654050 w 795975"/>
                <a:gd name="connsiteY45" fmla="*/ 650875 h 1152525"/>
                <a:gd name="connsiteX46" fmla="*/ 755650 w 795975"/>
                <a:gd name="connsiteY46" fmla="*/ 682625 h 1152525"/>
                <a:gd name="connsiteX47" fmla="*/ 793750 w 795975"/>
                <a:gd name="connsiteY47" fmla="*/ 790575 h 1152525"/>
                <a:gd name="connsiteX48" fmla="*/ 777875 w 795975"/>
                <a:gd name="connsiteY48" fmla="*/ 835025 h 1152525"/>
                <a:gd name="connsiteX49" fmla="*/ 673100 w 795975"/>
                <a:gd name="connsiteY49" fmla="*/ 828675 h 1152525"/>
                <a:gd name="connsiteX0" fmla="*/ 682625 w 795975"/>
                <a:gd name="connsiteY0" fmla="*/ 866775 h 1152525"/>
                <a:gd name="connsiteX1" fmla="*/ 717550 w 795975"/>
                <a:gd name="connsiteY1" fmla="*/ 920750 h 1152525"/>
                <a:gd name="connsiteX2" fmla="*/ 708025 w 795975"/>
                <a:gd name="connsiteY2" fmla="*/ 971550 h 1152525"/>
                <a:gd name="connsiteX3" fmla="*/ 723900 w 795975"/>
                <a:gd name="connsiteY3" fmla="*/ 1009650 h 1152525"/>
                <a:gd name="connsiteX4" fmla="*/ 717550 w 795975"/>
                <a:gd name="connsiteY4" fmla="*/ 1060450 h 1152525"/>
                <a:gd name="connsiteX5" fmla="*/ 723900 w 795975"/>
                <a:gd name="connsiteY5" fmla="*/ 1104900 h 1152525"/>
                <a:gd name="connsiteX6" fmla="*/ 714375 w 795975"/>
                <a:gd name="connsiteY6" fmla="*/ 1149350 h 1152525"/>
                <a:gd name="connsiteX7" fmla="*/ 577850 w 795975"/>
                <a:gd name="connsiteY7" fmla="*/ 1152525 h 1152525"/>
                <a:gd name="connsiteX8" fmla="*/ 542925 w 795975"/>
                <a:gd name="connsiteY8" fmla="*/ 1152525 h 1152525"/>
                <a:gd name="connsiteX9" fmla="*/ 549275 w 795975"/>
                <a:gd name="connsiteY9" fmla="*/ 1089025 h 1152525"/>
                <a:gd name="connsiteX10" fmla="*/ 527050 w 795975"/>
                <a:gd name="connsiteY10" fmla="*/ 1031875 h 1152525"/>
                <a:gd name="connsiteX11" fmla="*/ 460375 w 795975"/>
                <a:gd name="connsiteY11" fmla="*/ 1120775 h 1152525"/>
                <a:gd name="connsiteX12" fmla="*/ 415925 w 795975"/>
                <a:gd name="connsiteY12" fmla="*/ 1114425 h 1152525"/>
                <a:gd name="connsiteX13" fmla="*/ 355600 w 795975"/>
                <a:gd name="connsiteY13" fmla="*/ 1057275 h 1152525"/>
                <a:gd name="connsiteX14" fmla="*/ 342900 w 795975"/>
                <a:gd name="connsiteY14" fmla="*/ 946150 h 1152525"/>
                <a:gd name="connsiteX15" fmla="*/ 342900 w 795975"/>
                <a:gd name="connsiteY15" fmla="*/ 860425 h 1152525"/>
                <a:gd name="connsiteX16" fmla="*/ 314325 w 795975"/>
                <a:gd name="connsiteY16" fmla="*/ 812800 h 1152525"/>
                <a:gd name="connsiteX17" fmla="*/ 311150 w 795975"/>
                <a:gd name="connsiteY17" fmla="*/ 739775 h 1152525"/>
                <a:gd name="connsiteX18" fmla="*/ 307975 w 795975"/>
                <a:gd name="connsiteY18" fmla="*/ 666750 h 1152525"/>
                <a:gd name="connsiteX19" fmla="*/ 304800 w 795975"/>
                <a:gd name="connsiteY19" fmla="*/ 619125 h 1152525"/>
                <a:gd name="connsiteX20" fmla="*/ 295275 w 795975"/>
                <a:gd name="connsiteY20" fmla="*/ 542925 h 1152525"/>
                <a:gd name="connsiteX21" fmla="*/ 247650 w 795975"/>
                <a:gd name="connsiteY21" fmla="*/ 517525 h 1152525"/>
                <a:gd name="connsiteX22" fmla="*/ 219075 w 795975"/>
                <a:gd name="connsiteY22" fmla="*/ 479425 h 1152525"/>
                <a:gd name="connsiteX23" fmla="*/ 206375 w 795975"/>
                <a:gd name="connsiteY23" fmla="*/ 444500 h 1152525"/>
                <a:gd name="connsiteX24" fmla="*/ 133350 w 795975"/>
                <a:gd name="connsiteY24" fmla="*/ 400050 h 1152525"/>
                <a:gd name="connsiteX25" fmla="*/ 98425 w 795975"/>
                <a:gd name="connsiteY25" fmla="*/ 377825 h 1152525"/>
                <a:gd name="connsiteX26" fmla="*/ 82550 w 795975"/>
                <a:gd name="connsiteY26" fmla="*/ 368300 h 1152525"/>
                <a:gd name="connsiteX27" fmla="*/ 139700 w 795975"/>
                <a:gd name="connsiteY27" fmla="*/ 304800 h 1152525"/>
                <a:gd name="connsiteX28" fmla="*/ 177800 w 795975"/>
                <a:gd name="connsiteY28" fmla="*/ 263525 h 1152525"/>
                <a:gd name="connsiteX29" fmla="*/ 168275 w 795975"/>
                <a:gd name="connsiteY29" fmla="*/ 225425 h 1152525"/>
                <a:gd name="connsiteX30" fmla="*/ 158750 w 795975"/>
                <a:gd name="connsiteY30" fmla="*/ 146050 h 1152525"/>
                <a:gd name="connsiteX31" fmla="*/ 123825 w 795975"/>
                <a:gd name="connsiteY31" fmla="*/ 114300 h 1152525"/>
                <a:gd name="connsiteX32" fmla="*/ 41275 w 795975"/>
                <a:gd name="connsiteY32" fmla="*/ 69850 h 1152525"/>
                <a:gd name="connsiteX33" fmla="*/ 6350 w 795975"/>
                <a:gd name="connsiteY33" fmla="*/ 38100 h 1152525"/>
                <a:gd name="connsiteX34" fmla="*/ 0 w 795975"/>
                <a:gd name="connsiteY34" fmla="*/ 25400 h 1152525"/>
                <a:gd name="connsiteX35" fmla="*/ 28575 w 795975"/>
                <a:gd name="connsiteY35" fmla="*/ 0 h 1152525"/>
                <a:gd name="connsiteX36" fmla="*/ 123825 w 795975"/>
                <a:gd name="connsiteY36" fmla="*/ 31750 h 1152525"/>
                <a:gd name="connsiteX37" fmla="*/ 165100 w 795975"/>
                <a:gd name="connsiteY37" fmla="*/ 101600 h 1152525"/>
                <a:gd name="connsiteX38" fmla="*/ 203200 w 795975"/>
                <a:gd name="connsiteY38" fmla="*/ 152400 h 1152525"/>
                <a:gd name="connsiteX39" fmla="*/ 212725 w 795975"/>
                <a:gd name="connsiteY39" fmla="*/ 254000 h 1152525"/>
                <a:gd name="connsiteX40" fmla="*/ 203200 w 795975"/>
                <a:gd name="connsiteY40" fmla="*/ 301625 h 1152525"/>
                <a:gd name="connsiteX41" fmla="*/ 263525 w 795975"/>
                <a:gd name="connsiteY41" fmla="*/ 409575 h 1152525"/>
                <a:gd name="connsiteX42" fmla="*/ 374650 w 795975"/>
                <a:gd name="connsiteY42" fmla="*/ 368300 h 1152525"/>
                <a:gd name="connsiteX43" fmla="*/ 485775 w 795975"/>
                <a:gd name="connsiteY43" fmla="*/ 431800 h 1152525"/>
                <a:gd name="connsiteX44" fmla="*/ 603250 w 795975"/>
                <a:gd name="connsiteY44" fmla="*/ 561975 h 1152525"/>
                <a:gd name="connsiteX45" fmla="*/ 654050 w 795975"/>
                <a:gd name="connsiteY45" fmla="*/ 650875 h 1152525"/>
                <a:gd name="connsiteX46" fmla="*/ 752475 w 795975"/>
                <a:gd name="connsiteY46" fmla="*/ 701675 h 1152525"/>
                <a:gd name="connsiteX47" fmla="*/ 793750 w 795975"/>
                <a:gd name="connsiteY47" fmla="*/ 790575 h 1152525"/>
                <a:gd name="connsiteX48" fmla="*/ 777875 w 795975"/>
                <a:gd name="connsiteY48" fmla="*/ 835025 h 1152525"/>
                <a:gd name="connsiteX49" fmla="*/ 673100 w 795975"/>
                <a:gd name="connsiteY49" fmla="*/ 828675 h 1152525"/>
                <a:gd name="connsiteX0" fmla="*/ 682625 w 795975"/>
                <a:gd name="connsiteY0" fmla="*/ 866775 h 1152525"/>
                <a:gd name="connsiteX1" fmla="*/ 717550 w 795975"/>
                <a:gd name="connsiteY1" fmla="*/ 920750 h 1152525"/>
                <a:gd name="connsiteX2" fmla="*/ 708025 w 795975"/>
                <a:gd name="connsiteY2" fmla="*/ 971550 h 1152525"/>
                <a:gd name="connsiteX3" fmla="*/ 723900 w 795975"/>
                <a:gd name="connsiteY3" fmla="*/ 1009650 h 1152525"/>
                <a:gd name="connsiteX4" fmla="*/ 717550 w 795975"/>
                <a:gd name="connsiteY4" fmla="*/ 1060450 h 1152525"/>
                <a:gd name="connsiteX5" fmla="*/ 723900 w 795975"/>
                <a:gd name="connsiteY5" fmla="*/ 1104900 h 1152525"/>
                <a:gd name="connsiteX6" fmla="*/ 714375 w 795975"/>
                <a:gd name="connsiteY6" fmla="*/ 1149350 h 1152525"/>
                <a:gd name="connsiteX7" fmla="*/ 577850 w 795975"/>
                <a:gd name="connsiteY7" fmla="*/ 1152525 h 1152525"/>
                <a:gd name="connsiteX8" fmla="*/ 542925 w 795975"/>
                <a:gd name="connsiteY8" fmla="*/ 1152525 h 1152525"/>
                <a:gd name="connsiteX9" fmla="*/ 549275 w 795975"/>
                <a:gd name="connsiteY9" fmla="*/ 1089025 h 1152525"/>
                <a:gd name="connsiteX10" fmla="*/ 527050 w 795975"/>
                <a:gd name="connsiteY10" fmla="*/ 1031875 h 1152525"/>
                <a:gd name="connsiteX11" fmla="*/ 460375 w 795975"/>
                <a:gd name="connsiteY11" fmla="*/ 1120775 h 1152525"/>
                <a:gd name="connsiteX12" fmla="*/ 415925 w 795975"/>
                <a:gd name="connsiteY12" fmla="*/ 1114425 h 1152525"/>
                <a:gd name="connsiteX13" fmla="*/ 355600 w 795975"/>
                <a:gd name="connsiteY13" fmla="*/ 1057275 h 1152525"/>
                <a:gd name="connsiteX14" fmla="*/ 342900 w 795975"/>
                <a:gd name="connsiteY14" fmla="*/ 946150 h 1152525"/>
                <a:gd name="connsiteX15" fmla="*/ 342900 w 795975"/>
                <a:gd name="connsiteY15" fmla="*/ 860425 h 1152525"/>
                <a:gd name="connsiteX16" fmla="*/ 314325 w 795975"/>
                <a:gd name="connsiteY16" fmla="*/ 812800 h 1152525"/>
                <a:gd name="connsiteX17" fmla="*/ 311150 w 795975"/>
                <a:gd name="connsiteY17" fmla="*/ 739775 h 1152525"/>
                <a:gd name="connsiteX18" fmla="*/ 307975 w 795975"/>
                <a:gd name="connsiteY18" fmla="*/ 666750 h 1152525"/>
                <a:gd name="connsiteX19" fmla="*/ 304800 w 795975"/>
                <a:gd name="connsiteY19" fmla="*/ 619125 h 1152525"/>
                <a:gd name="connsiteX20" fmla="*/ 295275 w 795975"/>
                <a:gd name="connsiteY20" fmla="*/ 542925 h 1152525"/>
                <a:gd name="connsiteX21" fmla="*/ 247650 w 795975"/>
                <a:gd name="connsiteY21" fmla="*/ 517525 h 1152525"/>
                <a:gd name="connsiteX22" fmla="*/ 219075 w 795975"/>
                <a:gd name="connsiteY22" fmla="*/ 479425 h 1152525"/>
                <a:gd name="connsiteX23" fmla="*/ 206375 w 795975"/>
                <a:gd name="connsiteY23" fmla="*/ 444500 h 1152525"/>
                <a:gd name="connsiteX24" fmla="*/ 133350 w 795975"/>
                <a:gd name="connsiteY24" fmla="*/ 400050 h 1152525"/>
                <a:gd name="connsiteX25" fmla="*/ 98425 w 795975"/>
                <a:gd name="connsiteY25" fmla="*/ 377825 h 1152525"/>
                <a:gd name="connsiteX26" fmla="*/ 82550 w 795975"/>
                <a:gd name="connsiteY26" fmla="*/ 368300 h 1152525"/>
                <a:gd name="connsiteX27" fmla="*/ 139700 w 795975"/>
                <a:gd name="connsiteY27" fmla="*/ 304800 h 1152525"/>
                <a:gd name="connsiteX28" fmla="*/ 177800 w 795975"/>
                <a:gd name="connsiteY28" fmla="*/ 263525 h 1152525"/>
                <a:gd name="connsiteX29" fmla="*/ 168275 w 795975"/>
                <a:gd name="connsiteY29" fmla="*/ 225425 h 1152525"/>
                <a:gd name="connsiteX30" fmla="*/ 158750 w 795975"/>
                <a:gd name="connsiteY30" fmla="*/ 146050 h 1152525"/>
                <a:gd name="connsiteX31" fmla="*/ 123825 w 795975"/>
                <a:gd name="connsiteY31" fmla="*/ 114300 h 1152525"/>
                <a:gd name="connsiteX32" fmla="*/ 41275 w 795975"/>
                <a:gd name="connsiteY32" fmla="*/ 69850 h 1152525"/>
                <a:gd name="connsiteX33" fmla="*/ 6350 w 795975"/>
                <a:gd name="connsiteY33" fmla="*/ 38100 h 1152525"/>
                <a:gd name="connsiteX34" fmla="*/ 0 w 795975"/>
                <a:gd name="connsiteY34" fmla="*/ 25400 h 1152525"/>
                <a:gd name="connsiteX35" fmla="*/ 28575 w 795975"/>
                <a:gd name="connsiteY35" fmla="*/ 0 h 1152525"/>
                <a:gd name="connsiteX36" fmla="*/ 123825 w 795975"/>
                <a:gd name="connsiteY36" fmla="*/ 31750 h 1152525"/>
                <a:gd name="connsiteX37" fmla="*/ 165100 w 795975"/>
                <a:gd name="connsiteY37" fmla="*/ 101600 h 1152525"/>
                <a:gd name="connsiteX38" fmla="*/ 203200 w 795975"/>
                <a:gd name="connsiteY38" fmla="*/ 152400 h 1152525"/>
                <a:gd name="connsiteX39" fmla="*/ 212725 w 795975"/>
                <a:gd name="connsiteY39" fmla="*/ 254000 h 1152525"/>
                <a:gd name="connsiteX40" fmla="*/ 203200 w 795975"/>
                <a:gd name="connsiteY40" fmla="*/ 301625 h 1152525"/>
                <a:gd name="connsiteX41" fmla="*/ 263525 w 795975"/>
                <a:gd name="connsiteY41" fmla="*/ 409575 h 1152525"/>
                <a:gd name="connsiteX42" fmla="*/ 374650 w 795975"/>
                <a:gd name="connsiteY42" fmla="*/ 368300 h 1152525"/>
                <a:gd name="connsiteX43" fmla="*/ 485775 w 795975"/>
                <a:gd name="connsiteY43" fmla="*/ 431800 h 1152525"/>
                <a:gd name="connsiteX44" fmla="*/ 603250 w 795975"/>
                <a:gd name="connsiteY44" fmla="*/ 561975 h 1152525"/>
                <a:gd name="connsiteX45" fmla="*/ 654050 w 795975"/>
                <a:gd name="connsiteY45" fmla="*/ 650875 h 1152525"/>
                <a:gd name="connsiteX46" fmla="*/ 752475 w 795975"/>
                <a:gd name="connsiteY46" fmla="*/ 701675 h 1152525"/>
                <a:gd name="connsiteX47" fmla="*/ 793750 w 795975"/>
                <a:gd name="connsiteY47" fmla="*/ 790575 h 1152525"/>
                <a:gd name="connsiteX48" fmla="*/ 777875 w 795975"/>
                <a:gd name="connsiteY48" fmla="*/ 835025 h 1152525"/>
                <a:gd name="connsiteX49" fmla="*/ 673100 w 795975"/>
                <a:gd name="connsiteY49" fmla="*/ 828675 h 1152525"/>
                <a:gd name="connsiteX0" fmla="*/ 682625 w 795975"/>
                <a:gd name="connsiteY0" fmla="*/ 866775 h 1152525"/>
                <a:gd name="connsiteX1" fmla="*/ 717550 w 795975"/>
                <a:gd name="connsiteY1" fmla="*/ 920750 h 1152525"/>
                <a:gd name="connsiteX2" fmla="*/ 708025 w 795975"/>
                <a:gd name="connsiteY2" fmla="*/ 971550 h 1152525"/>
                <a:gd name="connsiteX3" fmla="*/ 723900 w 795975"/>
                <a:gd name="connsiteY3" fmla="*/ 1009650 h 1152525"/>
                <a:gd name="connsiteX4" fmla="*/ 717550 w 795975"/>
                <a:gd name="connsiteY4" fmla="*/ 1060450 h 1152525"/>
                <a:gd name="connsiteX5" fmla="*/ 723900 w 795975"/>
                <a:gd name="connsiteY5" fmla="*/ 1104900 h 1152525"/>
                <a:gd name="connsiteX6" fmla="*/ 714375 w 795975"/>
                <a:gd name="connsiteY6" fmla="*/ 1149350 h 1152525"/>
                <a:gd name="connsiteX7" fmla="*/ 577850 w 795975"/>
                <a:gd name="connsiteY7" fmla="*/ 1152525 h 1152525"/>
                <a:gd name="connsiteX8" fmla="*/ 542925 w 795975"/>
                <a:gd name="connsiteY8" fmla="*/ 1152525 h 1152525"/>
                <a:gd name="connsiteX9" fmla="*/ 549275 w 795975"/>
                <a:gd name="connsiteY9" fmla="*/ 1089025 h 1152525"/>
                <a:gd name="connsiteX10" fmla="*/ 527050 w 795975"/>
                <a:gd name="connsiteY10" fmla="*/ 1031875 h 1152525"/>
                <a:gd name="connsiteX11" fmla="*/ 460375 w 795975"/>
                <a:gd name="connsiteY11" fmla="*/ 1120775 h 1152525"/>
                <a:gd name="connsiteX12" fmla="*/ 415925 w 795975"/>
                <a:gd name="connsiteY12" fmla="*/ 1114425 h 1152525"/>
                <a:gd name="connsiteX13" fmla="*/ 355600 w 795975"/>
                <a:gd name="connsiteY13" fmla="*/ 1057275 h 1152525"/>
                <a:gd name="connsiteX14" fmla="*/ 342900 w 795975"/>
                <a:gd name="connsiteY14" fmla="*/ 946150 h 1152525"/>
                <a:gd name="connsiteX15" fmla="*/ 342900 w 795975"/>
                <a:gd name="connsiteY15" fmla="*/ 860425 h 1152525"/>
                <a:gd name="connsiteX16" fmla="*/ 314325 w 795975"/>
                <a:gd name="connsiteY16" fmla="*/ 812800 h 1152525"/>
                <a:gd name="connsiteX17" fmla="*/ 311150 w 795975"/>
                <a:gd name="connsiteY17" fmla="*/ 739775 h 1152525"/>
                <a:gd name="connsiteX18" fmla="*/ 307975 w 795975"/>
                <a:gd name="connsiteY18" fmla="*/ 666750 h 1152525"/>
                <a:gd name="connsiteX19" fmla="*/ 304800 w 795975"/>
                <a:gd name="connsiteY19" fmla="*/ 619125 h 1152525"/>
                <a:gd name="connsiteX20" fmla="*/ 295275 w 795975"/>
                <a:gd name="connsiteY20" fmla="*/ 542925 h 1152525"/>
                <a:gd name="connsiteX21" fmla="*/ 247650 w 795975"/>
                <a:gd name="connsiteY21" fmla="*/ 517525 h 1152525"/>
                <a:gd name="connsiteX22" fmla="*/ 219075 w 795975"/>
                <a:gd name="connsiteY22" fmla="*/ 479425 h 1152525"/>
                <a:gd name="connsiteX23" fmla="*/ 206375 w 795975"/>
                <a:gd name="connsiteY23" fmla="*/ 444500 h 1152525"/>
                <a:gd name="connsiteX24" fmla="*/ 133350 w 795975"/>
                <a:gd name="connsiteY24" fmla="*/ 400050 h 1152525"/>
                <a:gd name="connsiteX25" fmla="*/ 98425 w 795975"/>
                <a:gd name="connsiteY25" fmla="*/ 377825 h 1152525"/>
                <a:gd name="connsiteX26" fmla="*/ 82550 w 795975"/>
                <a:gd name="connsiteY26" fmla="*/ 368300 h 1152525"/>
                <a:gd name="connsiteX27" fmla="*/ 139700 w 795975"/>
                <a:gd name="connsiteY27" fmla="*/ 304800 h 1152525"/>
                <a:gd name="connsiteX28" fmla="*/ 177800 w 795975"/>
                <a:gd name="connsiteY28" fmla="*/ 263525 h 1152525"/>
                <a:gd name="connsiteX29" fmla="*/ 168275 w 795975"/>
                <a:gd name="connsiteY29" fmla="*/ 225425 h 1152525"/>
                <a:gd name="connsiteX30" fmla="*/ 158750 w 795975"/>
                <a:gd name="connsiteY30" fmla="*/ 146050 h 1152525"/>
                <a:gd name="connsiteX31" fmla="*/ 123825 w 795975"/>
                <a:gd name="connsiteY31" fmla="*/ 114300 h 1152525"/>
                <a:gd name="connsiteX32" fmla="*/ 41275 w 795975"/>
                <a:gd name="connsiteY32" fmla="*/ 69850 h 1152525"/>
                <a:gd name="connsiteX33" fmla="*/ 6350 w 795975"/>
                <a:gd name="connsiteY33" fmla="*/ 38100 h 1152525"/>
                <a:gd name="connsiteX34" fmla="*/ 0 w 795975"/>
                <a:gd name="connsiteY34" fmla="*/ 25400 h 1152525"/>
                <a:gd name="connsiteX35" fmla="*/ 28575 w 795975"/>
                <a:gd name="connsiteY35" fmla="*/ 0 h 1152525"/>
                <a:gd name="connsiteX36" fmla="*/ 123825 w 795975"/>
                <a:gd name="connsiteY36" fmla="*/ 31750 h 1152525"/>
                <a:gd name="connsiteX37" fmla="*/ 165100 w 795975"/>
                <a:gd name="connsiteY37" fmla="*/ 101600 h 1152525"/>
                <a:gd name="connsiteX38" fmla="*/ 203200 w 795975"/>
                <a:gd name="connsiteY38" fmla="*/ 152400 h 1152525"/>
                <a:gd name="connsiteX39" fmla="*/ 212725 w 795975"/>
                <a:gd name="connsiteY39" fmla="*/ 254000 h 1152525"/>
                <a:gd name="connsiteX40" fmla="*/ 203200 w 795975"/>
                <a:gd name="connsiteY40" fmla="*/ 301625 h 1152525"/>
                <a:gd name="connsiteX41" fmla="*/ 263525 w 795975"/>
                <a:gd name="connsiteY41" fmla="*/ 409575 h 1152525"/>
                <a:gd name="connsiteX42" fmla="*/ 374650 w 795975"/>
                <a:gd name="connsiteY42" fmla="*/ 368300 h 1152525"/>
                <a:gd name="connsiteX43" fmla="*/ 485775 w 795975"/>
                <a:gd name="connsiteY43" fmla="*/ 431800 h 1152525"/>
                <a:gd name="connsiteX44" fmla="*/ 603250 w 795975"/>
                <a:gd name="connsiteY44" fmla="*/ 561975 h 1152525"/>
                <a:gd name="connsiteX45" fmla="*/ 654050 w 795975"/>
                <a:gd name="connsiteY45" fmla="*/ 650875 h 1152525"/>
                <a:gd name="connsiteX46" fmla="*/ 752475 w 795975"/>
                <a:gd name="connsiteY46" fmla="*/ 701675 h 1152525"/>
                <a:gd name="connsiteX47" fmla="*/ 793750 w 795975"/>
                <a:gd name="connsiteY47" fmla="*/ 790575 h 1152525"/>
                <a:gd name="connsiteX48" fmla="*/ 777875 w 795975"/>
                <a:gd name="connsiteY48" fmla="*/ 835025 h 1152525"/>
                <a:gd name="connsiteX49" fmla="*/ 673100 w 795975"/>
                <a:gd name="connsiteY49" fmla="*/ 828675 h 1152525"/>
                <a:gd name="connsiteX50" fmla="*/ 682625 w 795975"/>
                <a:gd name="connsiteY50" fmla="*/ 866775 h 1152525"/>
                <a:gd name="connsiteX0" fmla="*/ 682625 w 795975"/>
                <a:gd name="connsiteY0" fmla="*/ 866775 h 1152525"/>
                <a:gd name="connsiteX1" fmla="*/ 717550 w 795975"/>
                <a:gd name="connsiteY1" fmla="*/ 920750 h 1152525"/>
                <a:gd name="connsiteX2" fmla="*/ 708025 w 795975"/>
                <a:gd name="connsiteY2" fmla="*/ 971550 h 1152525"/>
                <a:gd name="connsiteX3" fmla="*/ 723900 w 795975"/>
                <a:gd name="connsiteY3" fmla="*/ 1009650 h 1152525"/>
                <a:gd name="connsiteX4" fmla="*/ 717550 w 795975"/>
                <a:gd name="connsiteY4" fmla="*/ 1060450 h 1152525"/>
                <a:gd name="connsiteX5" fmla="*/ 723900 w 795975"/>
                <a:gd name="connsiteY5" fmla="*/ 1104900 h 1152525"/>
                <a:gd name="connsiteX6" fmla="*/ 714375 w 795975"/>
                <a:gd name="connsiteY6" fmla="*/ 1149350 h 1152525"/>
                <a:gd name="connsiteX7" fmla="*/ 577850 w 795975"/>
                <a:gd name="connsiteY7" fmla="*/ 1152525 h 1152525"/>
                <a:gd name="connsiteX8" fmla="*/ 542925 w 795975"/>
                <a:gd name="connsiteY8" fmla="*/ 1152525 h 1152525"/>
                <a:gd name="connsiteX9" fmla="*/ 549275 w 795975"/>
                <a:gd name="connsiteY9" fmla="*/ 1089025 h 1152525"/>
                <a:gd name="connsiteX10" fmla="*/ 527050 w 795975"/>
                <a:gd name="connsiteY10" fmla="*/ 1031875 h 1152525"/>
                <a:gd name="connsiteX11" fmla="*/ 460375 w 795975"/>
                <a:gd name="connsiteY11" fmla="*/ 1120775 h 1152525"/>
                <a:gd name="connsiteX12" fmla="*/ 415925 w 795975"/>
                <a:gd name="connsiteY12" fmla="*/ 1114425 h 1152525"/>
                <a:gd name="connsiteX13" fmla="*/ 355600 w 795975"/>
                <a:gd name="connsiteY13" fmla="*/ 1057275 h 1152525"/>
                <a:gd name="connsiteX14" fmla="*/ 342900 w 795975"/>
                <a:gd name="connsiteY14" fmla="*/ 946150 h 1152525"/>
                <a:gd name="connsiteX15" fmla="*/ 342900 w 795975"/>
                <a:gd name="connsiteY15" fmla="*/ 860425 h 1152525"/>
                <a:gd name="connsiteX16" fmla="*/ 314325 w 795975"/>
                <a:gd name="connsiteY16" fmla="*/ 812800 h 1152525"/>
                <a:gd name="connsiteX17" fmla="*/ 311150 w 795975"/>
                <a:gd name="connsiteY17" fmla="*/ 739775 h 1152525"/>
                <a:gd name="connsiteX18" fmla="*/ 307975 w 795975"/>
                <a:gd name="connsiteY18" fmla="*/ 666750 h 1152525"/>
                <a:gd name="connsiteX19" fmla="*/ 304800 w 795975"/>
                <a:gd name="connsiteY19" fmla="*/ 619125 h 1152525"/>
                <a:gd name="connsiteX20" fmla="*/ 295275 w 795975"/>
                <a:gd name="connsiteY20" fmla="*/ 542925 h 1152525"/>
                <a:gd name="connsiteX21" fmla="*/ 247650 w 795975"/>
                <a:gd name="connsiteY21" fmla="*/ 517525 h 1152525"/>
                <a:gd name="connsiteX22" fmla="*/ 219075 w 795975"/>
                <a:gd name="connsiteY22" fmla="*/ 479425 h 1152525"/>
                <a:gd name="connsiteX23" fmla="*/ 206375 w 795975"/>
                <a:gd name="connsiteY23" fmla="*/ 444500 h 1152525"/>
                <a:gd name="connsiteX24" fmla="*/ 133350 w 795975"/>
                <a:gd name="connsiteY24" fmla="*/ 400050 h 1152525"/>
                <a:gd name="connsiteX25" fmla="*/ 98425 w 795975"/>
                <a:gd name="connsiteY25" fmla="*/ 377825 h 1152525"/>
                <a:gd name="connsiteX26" fmla="*/ 82550 w 795975"/>
                <a:gd name="connsiteY26" fmla="*/ 368300 h 1152525"/>
                <a:gd name="connsiteX27" fmla="*/ 139700 w 795975"/>
                <a:gd name="connsiteY27" fmla="*/ 304800 h 1152525"/>
                <a:gd name="connsiteX28" fmla="*/ 177800 w 795975"/>
                <a:gd name="connsiteY28" fmla="*/ 263525 h 1152525"/>
                <a:gd name="connsiteX29" fmla="*/ 168275 w 795975"/>
                <a:gd name="connsiteY29" fmla="*/ 225425 h 1152525"/>
                <a:gd name="connsiteX30" fmla="*/ 158750 w 795975"/>
                <a:gd name="connsiteY30" fmla="*/ 146050 h 1152525"/>
                <a:gd name="connsiteX31" fmla="*/ 123825 w 795975"/>
                <a:gd name="connsiteY31" fmla="*/ 114300 h 1152525"/>
                <a:gd name="connsiteX32" fmla="*/ 41275 w 795975"/>
                <a:gd name="connsiteY32" fmla="*/ 69850 h 1152525"/>
                <a:gd name="connsiteX33" fmla="*/ 6350 w 795975"/>
                <a:gd name="connsiteY33" fmla="*/ 38100 h 1152525"/>
                <a:gd name="connsiteX34" fmla="*/ 0 w 795975"/>
                <a:gd name="connsiteY34" fmla="*/ 25400 h 1152525"/>
                <a:gd name="connsiteX35" fmla="*/ 28575 w 795975"/>
                <a:gd name="connsiteY35" fmla="*/ 0 h 1152525"/>
                <a:gd name="connsiteX36" fmla="*/ 123825 w 795975"/>
                <a:gd name="connsiteY36" fmla="*/ 31750 h 1152525"/>
                <a:gd name="connsiteX37" fmla="*/ 165100 w 795975"/>
                <a:gd name="connsiteY37" fmla="*/ 101600 h 1152525"/>
                <a:gd name="connsiteX38" fmla="*/ 203200 w 795975"/>
                <a:gd name="connsiteY38" fmla="*/ 152400 h 1152525"/>
                <a:gd name="connsiteX39" fmla="*/ 212725 w 795975"/>
                <a:gd name="connsiteY39" fmla="*/ 254000 h 1152525"/>
                <a:gd name="connsiteX40" fmla="*/ 203200 w 795975"/>
                <a:gd name="connsiteY40" fmla="*/ 301625 h 1152525"/>
                <a:gd name="connsiteX41" fmla="*/ 263525 w 795975"/>
                <a:gd name="connsiteY41" fmla="*/ 409575 h 1152525"/>
                <a:gd name="connsiteX42" fmla="*/ 374650 w 795975"/>
                <a:gd name="connsiteY42" fmla="*/ 368300 h 1152525"/>
                <a:gd name="connsiteX43" fmla="*/ 485775 w 795975"/>
                <a:gd name="connsiteY43" fmla="*/ 431800 h 1152525"/>
                <a:gd name="connsiteX44" fmla="*/ 539751 w 795975"/>
                <a:gd name="connsiteY44" fmla="*/ 482600 h 1152525"/>
                <a:gd name="connsiteX45" fmla="*/ 603250 w 795975"/>
                <a:gd name="connsiteY45" fmla="*/ 561975 h 1152525"/>
                <a:gd name="connsiteX46" fmla="*/ 654050 w 795975"/>
                <a:gd name="connsiteY46" fmla="*/ 650875 h 1152525"/>
                <a:gd name="connsiteX47" fmla="*/ 752475 w 795975"/>
                <a:gd name="connsiteY47" fmla="*/ 701675 h 1152525"/>
                <a:gd name="connsiteX48" fmla="*/ 793750 w 795975"/>
                <a:gd name="connsiteY48" fmla="*/ 790575 h 1152525"/>
                <a:gd name="connsiteX49" fmla="*/ 777875 w 795975"/>
                <a:gd name="connsiteY49" fmla="*/ 835025 h 1152525"/>
                <a:gd name="connsiteX50" fmla="*/ 673100 w 795975"/>
                <a:gd name="connsiteY50" fmla="*/ 828675 h 1152525"/>
                <a:gd name="connsiteX51" fmla="*/ 682625 w 795975"/>
                <a:gd name="connsiteY51" fmla="*/ 866775 h 1152525"/>
                <a:gd name="connsiteX0" fmla="*/ 682625 w 795975"/>
                <a:gd name="connsiteY0" fmla="*/ 866775 h 1152525"/>
                <a:gd name="connsiteX1" fmla="*/ 717550 w 795975"/>
                <a:gd name="connsiteY1" fmla="*/ 920750 h 1152525"/>
                <a:gd name="connsiteX2" fmla="*/ 708025 w 795975"/>
                <a:gd name="connsiteY2" fmla="*/ 971550 h 1152525"/>
                <a:gd name="connsiteX3" fmla="*/ 723900 w 795975"/>
                <a:gd name="connsiteY3" fmla="*/ 1009650 h 1152525"/>
                <a:gd name="connsiteX4" fmla="*/ 717550 w 795975"/>
                <a:gd name="connsiteY4" fmla="*/ 1060450 h 1152525"/>
                <a:gd name="connsiteX5" fmla="*/ 723900 w 795975"/>
                <a:gd name="connsiteY5" fmla="*/ 1104900 h 1152525"/>
                <a:gd name="connsiteX6" fmla="*/ 714375 w 795975"/>
                <a:gd name="connsiteY6" fmla="*/ 1149350 h 1152525"/>
                <a:gd name="connsiteX7" fmla="*/ 577850 w 795975"/>
                <a:gd name="connsiteY7" fmla="*/ 1152525 h 1152525"/>
                <a:gd name="connsiteX8" fmla="*/ 542925 w 795975"/>
                <a:gd name="connsiteY8" fmla="*/ 1152525 h 1152525"/>
                <a:gd name="connsiteX9" fmla="*/ 549275 w 795975"/>
                <a:gd name="connsiteY9" fmla="*/ 1089025 h 1152525"/>
                <a:gd name="connsiteX10" fmla="*/ 527050 w 795975"/>
                <a:gd name="connsiteY10" fmla="*/ 1031875 h 1152525"/>
                <a:gd name="connsiteX11" fmla="*/ 460375 w 795975"/>
                <a:gd name="connsiteY11" fmla="*/ 1120775 h 1152525"/>
                <a:gd name="connsiteX12" fmla="*/ 415925 w 795975"/>
                <a:gd name="connsiteY12" fmla="*/ 1114425 h 1152525"/>
                <a:gd name="connsiteX13" fmla="*/ 355600 w 795975"/>
                <a:gd name="connsiteY13" fmla="*/ 1057275 h 1152525"/>
                <a:gd name="connsiteX14" fmla="*/ 342900 w 795975"/>
                <a:gd name="connsiteY14" fmla="*/ 946150 h 1152525"/>
                <a:gd name="connsiteX15" fmla="*/ 342900 w 795975"/>
                <a:gd name="connsiteY15" fmla="*/ 860425 h 1152525"/>
                <a:gd name="connsiteX16" fmla="*/ 314325 w 795975"/>
                <a:gd name="connsiteY16" fmla="*/ 812800 h 1152525"/>
                <a:gd name="connsiteX17" fmla="*/ 311150 w 795975"/>
                <a:gd name="connsiteY17" fmla="*/ 739775 h 1152525"/>
                <a:gd name="connsiteX18" fmla="*/ 307975 w 795975"/>
                <a:gd name="connsiteY18" fmla="*/ 666750 h 1152525"/>
                <a:gd name="connsiteX19" fmla="*/ 304800 w 795975"/>
                <a:gd name="connsiteY19" fmla="*/ 619125 h 1152525"/>
                <a:gd name="connsiteX20" fmla="*/ 295275 w 795975"/>
                <a:gd name="connsiteY20" fmla="*/ 542925 h 1152525"/>
                <a:gd name="connsiteX21" fmla="*/ 247650 w 795975"/>
                <a:gd name="connsiteY21" fmla="*/ 517525 h 1152525"/>
                <a:gd name="connsiteX22" fmla="*/ 219075 w 795975"/>
                <a:gd name="connsiteY22" fmla="*/ 479425 h 1152525"/>
                <a:gd name="connsiteX23" fmla="*/ 206375 w 795975"/>
                <a:gd name="connsiteY23" fmla="*/ 444500 h 1152525"/>
                <a:gd name="connsiteX24" fmla="*/ 133350 w 795975"/>
                <a:gd name="connsiteY24" fmla="*/ 400050 h 1152525"/>
                <a:gd name="connsiteX25" fmla="*/ 98425 w 795975"/>
                <a:gd name="connsiteY25" fmla="*/ 377825 h 1152525"/>
                <a:gd name="connsiteX26" fmla="*/ 82550 w 795975"/>
                <a:gd name="connsiteY26" fmla="*/ 368300 h 1152525"/>
                <a:gd name="connsiteX27" fmla="*/ 139700 w 795975"/>
                <a:gd name="connsiteY27" fmla="*/ 304800 h 1152525"/>
                <a:gd name="connsiteX28" fmla="*/ 177800 w 795975"/>
                <a:gd name="connsiteY28" fmla="*/ 263525 h 1152525"/>
                <a:gd name="connsiteX29" fmla="*/ 168275 w 795975"/>
                <a:gd name="connsiteY29" fmla="*/ 225425 h 1152525"/>
                <a:gd name="connsiteX30" fmla="*/ 158750 w 795975"/>
                <a:gd name="connsiteY30" fmla="*/ 146050 h 1152525"/>
                <a:gd name="connsiteX31" fmla="*/ 123825 w 795975"/>
                <a:gd name="connsiteY31" fmla="*/ 114300 h 1152525"/>
                <a:gd name="connsiteX32" fmla="*/ 41275 w 795975"/>
                <a:gd name="connsiteY32" fmla="*/ 69850 h 1152525"/>
                <a:gd name="connsiteX33" fmla="*/ 6350 w 795975"/>
                <a:gd name="connsiteY33" fmla="*/ 38100 h 1152525"/>
                <a:gd name="connsiteX34" fmla="*/ 0 w 795975"/>
                <a:gd name="connsiteY34" fmla="*/ 25400 h 1152525"/>
                <a:gd name="connsiteX35" fmla="*/ 28575 w 795975"/>
                <a:gd name="connsiteY35" fmla="*/ 0 h 1152525"/>
                <a:gd name="connsiteX36" fmla="*/ 123825 w 795975"/>
                <a:gd name="connsiteY36" fmla="*/ 31750 h 1152525"/>
                <a:gd name="connsiteX37" fmla="*/ 165100 w 795975"/>
                <a:gd name="connsiteY37" fmla="*/ 101600 h 1152525"/>
                <a:gd name="connsiteX38" fmla="*/ 203200 w 795975"/>
                <a:gd name="connsiteY38" fmla="*/ 152400 h 1152525"/>
                <a:gd name="connsiteX39" fmla="*/ 212725 w 795975"/>
                <a:gd name="connsiteY39" fmla="*/ 254000 h 1152525"/>
                <a:gd name="connsiteX40" fmla="*/ 203200 w 795975"/>
                <a:gd name="connsiteY40" fmla="*/ 301625 h 1152525"/>
                <a:gd name="connsiteX41" fmla="*/ 263525 w 795975"/>
                <a:gd name="connsiteY41" fmla="*/ 409575 h 1152525"/>
                <a:gd name="connsiteX42" fmla="*/ 374650 w 795975"/>
                <a:gd name="connsiteY42" fmla="*/ 368300 h 1152525"/>
                <a:gd name="connsiteX43" fmla="*/ 485775 w 795975"/>
                <a:gd name="connsiteY43" fmla="*/ 431800 h 1152525"/>
                <a:gd name="connsiteX44" fmla="*/ 549276 w 795975"/>
                <a:gd name="connsiteY44" fmla="*/ 466725 h 1152525"/>
                <a:gd name="connsiteX45" fmla="*/ 603250 w 795975"/>
                <a:gd name="connsiteY45" fmla="*/ 561975 h 1152525"/>
                <a:gd name="connsiteX46" fmla="*/ 654050 w 795975"/>
                <a:gd name="connsiteY46" fmla="*/ 650875 h 1152525"/>
                <a:gd name="connsiteX47" fmla="*/ 752475 w 795975"/>
                <a:gd name="connsiteY47" fmla="*/ 701675 h 1152525"/>
                <a:gd name="connsiteX48" fmla="*/ 793750 w 795975"/>
                <a:gd name="connsiteY48" fmla="*/ 790575 h 1152525"/>
                <a:gd name="connsiteX49" fmla="*/ 777875 w 795975"/>
                <a:gd name="connsiteY49" fmla="*/ 835025 h 1152525"/>
                <a:gd name="connsiteX50" fmla="*/ 673100 w 795975"/>
                <a:gd name="connsiteY50" fmla="*/ 828675 h 1152525"/>
                <a:gd name="connsiteX51" fmla="*/ 682625 w 795975"/>
                <a:gd name="connsiteY51" fmla="*/ 866775 h 1152525"/>
                <a:gd name="connsiteX0" fmla="*/ 682625 w 795975"/>
                <a:gd name="connsiteY0" fmla="*/ 866775 h 1152525"/>
                <a:gd name="connsiteX1" fmla="*/ 717550 w 795975"/>
                <a:gd name="connsiteY1" fmla="*/ 920750 h 1152525"/>
                <a:gd name="connsiteX2" fmla="*/ 708025 w 795975"/>
                <a:gd name="connsiteY2" fmla="*/ 971550 h 1152525"/>
                <a:gd name="connsiteX3" fmla="*/ 723900 w 795975"/>
                <a:gd name="connsiteY3" fmla="*/ 1009650 h 1152525"/>
                <a:gd name="connsiteX4" fmla="*/ 717550 w 795975"/>
                <a:gd name="connsiteY4" fmla="*/ 1060450 h 1152525"/>
                <a:gd name="connsiteX5" fmla="*/ 723900 w 795975"/>
                <a:gd name="connsiteY5" fmla="*/ 1104900 h 1152525"/>
                <a:gd name="connsiteX6" fmla="*/ 714375 w 795975"/>
                <a:gd name="connsiteY6" fmla="*/ 1149350 h 1152525"/>
                <a:gd name="connsiteX7" fmla="*/ 577850 w 795975"/>
                <a:gd name="connsiteY7" fmla="*/ 1152525 h 1152525"/>
                <a:gd name="connsiteX8" fmla="*/ 542925 w 795975"/>
                <a:gd name="connsiteY8" fmla="*/ 1152525 h 1152525"/>
                <a:gd name="connsiteX9" fmla="*/ 549275 w 795975"/>
                <a:gd name="connsiteY9" fmla="*/ 1089025 h 1152525"/>
                <a:gd name="connsiteX10" fmla="*/ 527050 w 795975"/>
                <a:gd name="connsiteY10" fmla="*/ 1031875 h 1152525"/>
                <a:gd name="connsiteX11" fmla="*/ 460375 w 795975"/>
                <a:gd name="connsiteY11" fmla="*/ 1120775 h 1152525"/>
                <a:gd name="connsiteX12" fmla="*/ 415925 w 795975"/>
                <a:gd name="connsiteY12" fmla="*/ 1114425 h 1152525"/>
                <a:gd name="connsiteX13" fmla="*/ 355600 w 795975"/>
                <a:gd name="connsiteY13" fmla="*/ 1057275 h 1152525"/>
                <a:gd name="connsiteX14" fmla="*/ 342900 w 795975"/>
                <a:gd name="connsiteY14" fmla="*/ 946150 h 1152525"/>
                <a:gd name="connsiteX15" fmla="*/ 342900 w 795975"/>
                <a:gd name="connsiteY15" fmla="*/ 860425 h 1152525"/>
                <a:gd name="connsiteX16" fmla="*/ 314325 w 795975"/>
                <a:gd name="connsiteY16" fmla="*/ 812800 h 1152525"/>
                <a:gd name="connsiteX17" fmla="*/ 311150 w 795975"/>
                <a:gd name="connsiteY17" fmla="*/ 739775 h 1152525"/>
                <a:gd name="connsiteX18" fmla="*/ 307975 w 795975"/>
                <a:gd name="connsiteY18" fmla="*/ 666750 h 1152525"/>
                <a:gd name="connsiteX19" fmla="*/ 304800 w 795975"/>
                <a:gd name="connsiteY19" fmla="*/ 619125 h 1152525"/>
                <a:gd name="connsiteX20" fmla="*/ 295275 w 795975"/>
                <a:gd name="connsiteY20" fmla="*/ 542925 h 1152525"/>
                <a:gd name="connsiteX21" fmla="*/ 247650 w 795975"/>
                <a:gd name="connsiteY21" fmla="*/ 517525 h 1152525"/>
                <a:gd name="connsiteX22" fmla="*/ 219075 w 795975"/>
                <a:gd name="connsiteY22" fmla="*/ 479425 h 1152525"/>
                <a:gd name="connsiteX23" fmla="*/ 206375 w 795975"/>
                <a:gd name="connsiteY23" fmla="*/ 444500 h 1152525"/>
                <a:gd name="connsiteX24" fmla="*/ 133350 w 795975"/>
                <a:gd name="connsiteY24" fmla="*/ 400050 h 1152525"/>
                <a:gd name="connsiteX25" fmla="*/ 98425 w 795975"/>
                <a:gd name="connsiteY25" fmla="*/ 377825 h 1152525"/>
                <a:gd name="connsiteX26" fmla="*/ 82550 w 795975"/>
                <a:gd name="connsiteY26" fmla="*/ 368300 h 1152525"/>
                <a:gd name="connsiteX27" fmla="*/ 139700 w 795975"/>
                <a:gd name="connsiteY27" fmla="*/ 304800 h 1152525"/>
                <a:gd name="connsiteX28" fmla="*/ 177800 w 795975"/>
                <a:gd name="connsiteY28" fmla="*/ 263525 h 1152525"/>
                <a:gd name="connsiteX29" fmla="*/ 168275 w 795975"/>
                <a:gd name="connsiteY29" fmla="*/ 225425 h 1152525"/>
                <a:gd name="connsiteX30" fmla="*/ 158750 w 795975"/>
                <a:gd name="connsiteY30" fmla="*/ 146050 h 1152525"/>
                <a:gd name="connsiteX31" fmla="*/ 123825 w 795975"/>
                <a:gd name="connsiteY31" fmla="*/ 114300 h 1152525"/>
                <a:gd name="connsiteX32" fmla="*/ 41275 w 795975"/>
                <a:gd name="connsiteY32" fmla="*/ 69850 h 1152525"/>
                <a:gd name="connsiteX33" fmla="*/ 6350 w 795975"/>
                <a:gd name="connsiteY33" fmla="*/ 38100 h 1152525"/>
                <a:gd name="connsiteX34" fmla="*/ 0 w 795975"/>
                <a:gd name="connsiteY34" fmla="*/ 25400 h 1152525"/>
                <a:gd name="connsiteX35" fmla="*/ 28575 w 795975"/>
                <a:gd name="connsiteY35" fmla="*/ 0 h 1152525"/>
                <a:gd name="connsiteX36" fmla="*/ 123825 w 795975"/>
                <a:gd name="connsiteY36" fmla="*/ 31750 h 1152525"/>
                <a:gd name="connsiteX37" fmla="*/ 165100 w 795975"/>
                <a:gd name="connsiteY37" fmla="*/ 101600 h 1152525"/>
                <a:gd name="connsiteX38" fmla="*/ 203200 w 795975"/>
                <a:gd name="connsiteY38" fmla="*/ 152400 h 1152525"/>
                <a:gd name="connsiteX39" fmla="*/ 212725 w 795975"/>
                <a:gd name="connsiteY39" fmla="*/ 254000 h 1152525"/>
                <a:gd name="connsiteX40" fmla="*/ 203200 w 795975"/>
                <a:gd name="connsiteY40" fmla="*/ 301625 h 1152525"/>
                <a:gd name="connsiteX41" fmla="*/ 263525 w 795975"/>
                <a:gd name="connsiteY41" fmla="*/ 409575 h 1152525"/>
                <a:gd name="connsiteX42" fmla="*/ 374650 w 795975"/>
                <a:gd name="connsiteY42" fmla="*/ 368300 h 1152525"/>
                <a:gd name="connsiteX43" fmla="*/ 485775 w 795975"/>
                <a:gd name="connsiteY43" fmla="*/ 431800 h 1152525"/>
                <a:gd name="connsiteX44" fmla="*/ 549276 w 795975"/>
                <a:gd name="connsiteY44" fmla="*/ 466725 h 1152525"/>
                <a:gd name="connsiteX45" fmla="*/ 571500 w 795975"/>
                <a:gd name="connsiteY45" fmla="*/ 577850 h 1152525"/>
                <a:gd name="connsiteX46" fmla="*/ 654050 w 795975"/>
                <a:gd name="connsiteY46" fmla="*/ 650875 h 1152525"/>
                <a:gd name="connsiteX47" fmla="*/ 752475 w 795975"/>
                <a:gd name="connsiteY47" fmla="*/ 701675 h 1152525"/>
                <a:gd name="connsiteX48" fmla="*/ 793750 w 795975"/>
                <a:gd name="connsiteY48" fmla="*/ 790575 h 1152525"/>
                <a:gd name="connsiteX49" fmla="*/ 777875 w 795975"/>
                <a:gd name="connsiteY49" fmla="*/ 835025 h 1152525"/>
                <a:gd name="connsiteX50" fmla="*/ 673100 w 795975"/>
                <a:gd name="connsiteY50" fmla="*/ 828675 h 1152525"/>
                <a:gd name="connsiteX51" fmla="*/ 682625 w 795975"/>
                <a:gd name="connsiteY51" fmla="*/ 866775 h 1152525"/>
                <a:gd name="connsiteX0" fmla="*/ 682625 w 795975"/>
                <a:gd name="connsiteY0" fmla="*/ 866775 h 1271510"/>
                <a:gd name="connsiteX1" fmla="*/ 717550 w 795975"/>
                <a:gd name="connsiteY1" fmla="*/ 920750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714375 w 795975"/>
                <a:gd name="connsiteY6" fmla="*/ 1149350 h 1271510"/>
                <a:gd name="connsiteX7" fmla="*/ 711676 w 795975"/>
                <a:gd name="connsiteY7" fmla="*/ 1271510 h 1271510"/>
                <a:gd name="connsiteX8" fmla="*/ 542925 w 795975"/>
                <a:gd name="connsiteY8" fmla="*/ 1152525 h 1271510"/>
                <a:gd name="connsiteX9" fmla="*/ 549275 w 795975"/>
                <a:gd name="connsiteY9" fmla="*/ 1089025 h 1271510"/>
                <a:gd name="connsiteX10" fmla="*/ 527050 w 795975"/>
                <a:gd name="connsiteY10" fmla="*/ 1031875 h 1271510"/>
                <a:gd name="connsiteX11" fmla="*/ 460375 w 795975"/>
                <a:gd name="connsiteY11" fmla="*/ 1120775 h 1271510"/>
                <a:gd name="connsiteX12" fmla="*/ 415925 w 795975"/>
                <a:gd name="connsiteY12" fmla="*/ 1114425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73100 w 795975"/>
                <a:gd name="connsiteY50" fmla="*/ 828675 h 1271510"/>
                <a:gd name="connsiteX51" fmla="*/ 682625 w 795975"/>
                <a:gd name="connsiteY51" fmla="*/ 866775 h 1271510"/>
                <a:gd name="connsiteX0" fmla="*/ 682625 w 795975"/>
                <a:gd name="connsiteY0" fmla="*/ 866775 h 1271510"/>
                <a:gd name="connsiteX1" fmla="*/ 717550 w 795975"/>
                <a:gd name="connsiteY1" fmla="*/ 920750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42925 w 795975"/>
                <a:gd name="connsiteY8" fmla="*/ 1152525 h 1271510"/>
                <a:gd name="connsiteX9" fmla="*/ 549275 w 795975"/>
                <a:gd name="connsiteY9" fmla="*/ 1089025 h 1271510"/>
                <a:gd name="connsiteX10" fmla="*/ 527050 w 795975"/>
                <a:gd name="connsiteY10" fmla="*/ 1031875 h 1271510"/>
                <a:gd name="connsiteX11" fmla="*/ 460375 w 795975"/>
                <a:gd name="connsiteY11" fmla="*/ 1120775 h 1271510"/>
                <a:gd name="connsiteX12" fmla="*/ 415925 w 795975"/>
                <a:gd name="connsiteY12" fmla="*/ 1114425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73100 w 795975"/>
                <a:gd name="connsiteY50" fmla="*/ 828675 h 1271510"/>
                <a:gd name="connsiteX51" fmla="*/ 682625 w 795975"/>
                <a:gd name="connsiteY51" fmla="*/ 866775 h 1271510"/>
                <a:gd name="connsiteX0" fmla="*/ 682625 w 795975"/>
                <a:gd name="connsiteY0" fmla="*/ 866775 h 1271510"/>
                <a:gd name="connsiteX1" fmla="*/ 717550 w 795975"/>
                <a:gd name="connsiteY1" fmla="*/ 920750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49275 w 795975"/>
                <a:gd name="connsiteY9" fmla="*/ 1089025 h 1271510"/>
                <a:gd name="connsiteX10" fmla="*/ 527050 w 795975"/>
                <a:gd name="connsiteY10" fmla="*/ 1031875 h 1271510"/>
                <a:gd name="connsiteX11" fmla="*/ 460375 w 795975"/>
                <a:gd name="connsiteY11" fmla="*/ 1120775 h 1271510"/>
                <a:gd name="connsiteX12" fmla="*/ 415925 w 795975"/>
                <a:gd name="connsiteY12" fmla="*/ 1114425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73100 w 795975"/>
                <a:gd name="connsiteY50" fmla="*/ 828675 h 1271510"/>
                <a:gd name="connsiteX51" fmla="*/ 682625 w 795975"/>
                <a:gd name="connsiteY51" fmla="*/ 866775 h 1271510"/>
                <a:gd name="connsiteX0" fmla="*/ 682625 w 795975"/>
                <a:gd name="connsiteY0" fmla="*/ 866775 h 1271510"/>
                <a:gd name="connsiteX1" fmla="*/ 717550 w 795975"/>
                <a:gd name="connsiteY1" fmla="*/ 920750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49275 w 795975"/>
                <a:gd name="connsiteY9" fmla="*/ 1089025 h 1271510"/>
                <a:gd name="connsiteX10" fmla="*/ 527050 w 795975"/>
                <a:gd name="connsiteY10" fmla="*/ 1031875 h 1271510"/>
                <a:gd name="connsiteX11" fmla="*/ 475582 w 795975"/>
                <a:gd name="connsiteY11" fmla="*/ 1157386 h 1271510"/>
                <a:gd name="connsiteX12" fmla="*/ 415925 w 795975"/>
                <a:gd name="connsiteY12" fmla="*/ 1114425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73100 w 795975"/>
                <a:gd name="connsiteY50" fmla="*/ 828675 h 1271510"/>
                <a:gd name="connsiteX51" fmla="*/ 682625 w 795975"/>
                <a:gd name="connsiteY51" fmla="*/ 866775 h 1271510"/>
                <a:gd name="connsiteX0" fmla="*/ 682625 w 795975"/>
                <a:gd name="connsiteY0" fmla="*/ 866775 h 1271510"/>
                <a:gd name="connsiteX1" fmla="*/ 717550 w 795975"/>
                <a:gd name="connsiteY1" fmla="*/ 920750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49275 w 795975"/>
                <a:gd name="connsiteY9" fmla="*/ 1089025 h 1271510"/>
                <a:gd name="connsiteX10" fmla="*/ 527050 w 795975"/>
                <a:gd name="connsiteY10" fmla="*/ 1031875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73100 w 795975"/>
                <a:gd name="connsiteY50" fmla="*/ 828675 h 1271510"/>
                <a:gd name="connsiteX51" fmla="*/ 682625 w 795975"/>
                <a:gd name="connsiteY51" fmla="*/ 866775 h 1271510"/>
                <a:gd name="connsiteX0" fmla="*/ 682625 w 795975"/>
                <a:gd name="connsiteY0" fmla="*/ 866775 h 1271510"/>
                <a:gd name="connsiteX1" fmla="*/ 717550 w 795975"/>
                <a:gd name="connsiteY1" fmla="*/ 920750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49275 w 795975"/>
                <a:gd name="connsiteY9" fmla="*/ 1089025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73100 w 795975"/>
                <a:gd name="connsiteY50" fmla="*/ 828675 h 1271510"/>
                <a:gd name="connsiteX51" fmla="*/ 682625 w 795975"/>
                <a:gd name="connsiteY51" fmla="*/ 866775 h 1271510"/>
                <a:gd name="connsiteX0" fmla="*/ 682625 w 795975"/>
                <a:gd name="connsiteY0" fmla="*/ 866775 h 1271510"/>
                <a:gd name="connsiteX1" fmla="*/ 717550 w 795975"/>
                <a:gd name="connsiteY1" fmla="*/ 920750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73100 w 795975"/>
                <a:gd name="connsiteY50" fmla="*/ 828675 h 1271510"/>
                <a:gd name="connsiteX51" fmla="*/ 682625 w 795975"/>
                <a:gd name="connsiteY51" fmla="*/ 866775 h 1271510"/>
                <a:gd name="connsiteX0" fmla="*/ 557924 w 795975"/>
                <a:gd name="connsiteY0" fmla="*/ 988812 h 1271510"/>
                <a:gd name="connsiteX1" fmla="*/ 717550 w 795975"/>
                <a:gd name="connsiteY1" fmla="*/ 920750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73100 w 795975"/>
                <a:gd name="connsiteY50" fmla="*/ 828675 h 1271510"/>
                <a:gd name="connsiteX51" fmla="*/ 557924 w 795975"/>
                <a:gd name="connsiteY51" fmla="*/ 988812 h 1271510"/>
                <a:gd name="connsiteX0" fmla="*/ 557924 w 795975"/>
                <a:gd name="connsiteY0" fmla="*/ 988812 h 1271510"/>
                <a:gd name="connsiteX1" fmla="*/ 653679 w 795975"/>
                <a:gd name="connsiteY1" fmla="*/ 902445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73100 w 795975"/>
                <a:gd name="connsiteY50" fmla="*/ 828675 h 1271510"/>
                <a:gd name="connsiteX51" fmla="*/ 557924 w 795975"/>
                <a:gd name="connsiteY51" fmla="*/ 988812 h 1271510"/>
                <a:gd name="connsiteX0" fmla="*/ 557924 w 795975"/>
                <a:gd name="connsiteY0" fmla="*/ 988812 h 1271510"/>
                <a:gd name="connsiteX1" fmla="*/ 653679 w 795975"/>
                <a:gd name="connsiteY1" fmla="*/ 902445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423698 w 795975"/>
                <a:gd name="connsiteY50" fmla="*/ 825624 h 1271510"/>
                <a:gd name="connsiteX51" fmla="*/ 557924 w 795975"/>
                <a:gd name="connsiteY51" fmla="*/ 988812 h 1271510"/>
                <a:gd name="connsiteX0" fmla="*/ 557924 w 795975"/>
                <a:gd name="connsiteY0" fmla="*/ 988812 h 1271510"/>
                <a:gd name="connsiteX1" fmla="*/ 653679 w 795975"/>
                <a:gd name="connsiteY1" fmla="*/ 902445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423698 w 795975"/>
                <a:gd name="connsiteY50" fmla="*/ 825624 h 1271510"/>
                <a:gd name="connsiteX51" fmla="*/ 557924 w 795975"/>
                <a:gd name="connsiteY51" fmla="*/ 988812 h 1271510"/>
                <a:gd name="connsiteX0" fmla="*/ 557924 w 795975"/>
                <a:gd name="connsiteY0" fmla="*/ 988812 h 1271510"/>
                <a:gd name="connsiteX1" fmla="*/ 653679 w 795975"/>
                <a:gd name="connsiteY1" fmla="*/ 902445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63952 w 795975"/>
                <a:gd name="connsiteY50" fmla="*/ 823744 h 1271510"/>
                <a:gd name="connsiteX51" fmla="*/ 423698 w 795975"/>
                <a:gd name="connsiteY51" fmla="*/ 825624 h 1271510"/>
                <a:gd name="connsiteX52" fmla="*/ 557924 w 795975"/>
                <a:gd name="connsiteY52" fmla="*/ 988812 h 1271510"/>
                <a:gd name="connsiteX0" fmla="*/ 557924 w 795975"/>
                <a:gd name="connsiteY0" fmla="*/ 988812 h 1271510"/>
                <a:gd name="connsiteX1" fmla="*/ 653679 w 795975"/>
                <a:gd name="connsiteY1" fmla="*/ 902445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33537 w 795975"/>
                <a:gd name="connsiteY50" fmla="*/ 787133 h 1271510"/>
                <a:gd name="connsiteX51" fmla="*/ 423698 w 795975"/>
                <a:gd name="connsiteY51" fmla="*/ 825624 h 1271510"/>
                <a:gd name="connsiteX52" fmla="*/ 557924 w 795975"/>
                <a:gd name="connsiteY52" fmla="*/ 988812 h 1271510"/>
                <a:gd name="connsiteX0" fmla="*/ 557924 w 795975"/>
                <a:gd name="connsiteY0" fmla="*/ 988812 h 1271510"/>
                <a:gd name="connsiteX1" fmla="*/ 653679 w 795975"/>
                <a:gd name="connsiteY1" fmla="*/ 902445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33537 w 795975"/>
                <a:gd name="connsiteY50" fmla="*/ 787133 h 1271510"/>
                <a:gd name="connsiteX51" fmla="*/ 423698 w 795975"/>
                <a:gd name="connsiteY51" fmla="*/ 825624 h 1271510"/>
                <a:gd name="connsiteX52" fmla="*/ 478421 w 795975"/>
                <a:gd name="connsiteY52" fmla="*/ 884762 h 1271510"/>
                <a:gd name="connsiteX53" fmla="*/ 557924 w 795975"/>
                <a:gd name="connsiteY53" fmla="*/ 988812 h 1271510"/>
                <a:gd name="connsiteX0" fmla="*/ 557924 w 795975"/>
                <a:gd name="connsiteY0" fmla="*/ 988812 h 1271510"/>
                <a:gd name="connsiteX1" fmla="*/ 653679 w 795975"/>
                <a:gd name="connsiteY1" fmla="*/ 902445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33537 w 795975"/>
                <a:gd name="connsiteY50" fmla="*/ 787133 h 1271510"/>
                <a:gd name="connsiteX51" fmla="*/ 423698 w 795975"/>
                <a:gd name="connsiteY51" fmla="*/ 825624 h 1271510"/>
                <a:gd name="connsiteX52" fmla="*/ 478421 w 795975"/>
                <a:gd name="connsiteY52" fmla="*/ 860355 h 1271510"/>
                <a:gd name="connsiteX53" fmla="*/ 557924 w 795975"/>
                <a:gd name="connsiteY53" fmla="*/ 988812 h 1271510"/>
                <a:gd name="connsiteX0" fmla="*/ 557924 w 795975"/>
                <a:gd name="connsiteY0" fmla="*/ 988812 h 1271510"/>
                <a:gd name="connsiteX1" fmla="*/ 653679 w 795975"/>
                <a:gd name="connsiteY1" fmla="*/ 902445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33537 w 795975"/>
                <a:gd name="connsiteY50" fmla="*/ 787133 h 1271510"/>
                <a:gd name="connsiteX51" fmla="*/ 423698 w 795975"/>
                <a:gd name="connsiteY51" fmla="*/ 825624 h 1271510"/>
                <a:gd name="connsiteX52" fmla="*/ 478421 w 795975"/>
                <a:gd name="connsiteY52" fmla="*/ 860355 h 1271510"/>
                <a:gd name="connsiteX53" fmla="*/ 557924 w 795975"/>
                <a:gd name="connsiteY53" fmla="*/ 988812 h 1271510"/>
                <a:gd name="connsiteX0" fmla="*/ 557924 w 795975"/>
                <a:gd name="connsiteY0" fmla="*/ 976608 h 1271510"/>
                <a:gd name="connsiteX1" fmla="*/ 653679 w 795975"/>
                <a:gd name="connsiteY1" fmla="*/ 902445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33537 w 795975"/>
                <a:gd name="connsiteY50" fmla="*/ 787133 h 1271510"/>
                <a:gd name="connsiteX51" fmla="*/ 423698 w 795975"/>
                <a:gd name="connsiteY51" fmla="*/ 825624 h 1271510"/>
                <a:gd name="connsiteX52" fmla="*/ 478421 w 795975"/>
                <a:gd name="connsiteY52" fmla="*/ 860355 h 1271510"/>
                <a:gd name="connsiteX53" fmla="*/ 557924 w 795975"/>
                <a:gd name="connsiteY53" fmla="*/ 976608 h 1271510"/>
                <a:gd name="connsiteX0" fmla="*/ 557924 w 795975"/>
                <a:gd name="connsiteY0" fmla="*/ 976608 h 1271510"/>
                <a:gd name="connsiteX1" fmla="*/ 653679 w 795975"/>
                <a:gd name="connsiteY1" fmla="*/ 902445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33537 w 795975"/>
                <a:gd name="connsiteY50" fmla="*/ 787133 h 1271510"/>
                <a:gd name="connsiteX51" fmla="*/ 423698 w 795975"/>
                <a:gd name="connsiteY51" fmla="*/ 825624 h 1271510"/>
                <a:gd name="connsiteX52" fmla="*/ 478421 w 795975"/>
                <a:gd name="connsiteY52" fmla="*/ 860355 h 1271510"/>
                <a:gd name="connsiteX53" fmla="*/ 557924 w 795975"/>
                <a:gd name="connsiteY53" fmla="*/ 976608 h 1271510"/>
                <a:gd name="connsiteX0" fmla="*/ 557924 w 795975"/>
                <a:gd name="connsiteY0" fmla="*/ 976608 h 1271510"/>
                <a:gd name="connsiteX1" fmla="*/ 653679 w 795975"/>
                <a:gd name="connsiteY1" fmla="*/ 902445 h 1271510"/>
                <a:gd name="connsiteX2" fmla="*/ 708025 w 795975"/>
                <a:gd name="connsiteY2" fmla="*/ 971550 h 1271510"/>
                <a:gd name="connsiteX3" fmla="*/ 723900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33537 w 795975"/>
                <a:gd name="connsiteY50" fmla="*/ 787133 h 1271510"/>
                <a:gd name="connsiteX51" fmla="*/ 423698 w 795975"/>
                <a:gd name="connsiteY51" fmla="*/ 825624 h 1271510"/>
                <a:gd name="connsiteX52" fmla="*/ 478421 w 795975"/>
                <a:gd name="connsiteY52" fmla="*/ 860355 h 1271510"/>
                <a:gd name="connsiteX53" fmla="*/ 557924 w 795975"/>
                <a:gd name="connsiteY53" fmla="*/ 976608 h 1271510"/>
                <a:gd name="connsiteX0" fmla="*/ 557924 w 795975"/>
                <a:gd name="connsiteY0" fmla="*/ 976608 h 1271510"/>
                <a:gd name="connsiteX1" fmla="*/ 653679 w 795975"/>
                <a:gd name="connsiteY1" fmla="*/ 902445 h 1271510"/>
                <a:gd name="connsiteX2" fmla="*/ 708025 w 795975"/>
                <a:gd name="connsiteY2" fmla="*/ 971550 h 1271510"/>
                <a:gd name="connsiteX3" fmla="*/ 690443 w 795975"/>
                <a:gd name="connsiteY3" fmla="*/ 1009650 h 1271510"/>
                <a:gd name="connsiteX4" fmla="*/ 717550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33537 w 795975"/>
                <a:gd name="connsiteY50" fmla="*/ 787133 h 1271510"/>
                <a:gd name="connsiteX51" fmla="*/ 423698 w 795975"/>
                <a:gd name="connsiteY51" fmla="*/ 825624 h 1271510"/>
                <a:gd name="connsiteX52" fmla="*/ 478421 w 795975"/>
                <a:gd name="connsiteY52" fmla="*/ 860355 h 1271510"/>
                <a:gd name="connsiteX53" fmla="*/ 557924 w 795975"/>
                <a:gd name="connsiteY53" fmla="*/ 976608 h 1271510"/>
                <a:gd name="connsiteX0" fmla="*/ 557924 w 795975"/>
                <a:gd name="connsiteY0" fmla="*/ 976608 h 1271510"/>
                <a:gd name="connsiteX1" fmla="*/ 653679 w 795975"/>
                <a:gd name="connsiteY1" fmla="*/ 902445 h 1271510"/>
                <a:gd name="connsiteX2" fmla="*/ 708025 w 795975"/>
                <a:gd name="connsiteY2" fmla="*/ 971550 h 1271510"/>
                <a:gd name="connsiteX3" fmla="*/ 690443 w 795975"/>
                <a:gd name="connsiteY3" fmla="*/ 1009650 h 1271510"/>
                <a:gd name="connsiteX4" fmla="*/ 714509 w 795975"/>
                <a:gd name="connsiteY4" fmla="*/ 1060450 h 1271510"/>
                <a:gd name="connsiteX5" fmla="*/ 723900 w 795975"/>
                <a:gd name="connsiteY5" fmla="*/ 1104900 h 1271510"/>
                <a:gd name="connsiteX6" fmla="*/ 668752 w 795975"/>
                <a:gd name="connsiteY6" fmla="*/ 1179859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33537 w 795975"/>
                <a:gd name="connsiteY50" fmla="*/ 787133 h 1271510"/>
                <a:gd name="connsiteX51" fmla="*/ 423698 w 795975"/>
                <a:gd name="connsiteY51" fmla="*/ 825624 h 1271510"/>
                <a:gd name="connsiteX52" fmla="*/ 478421 w 795975"/>
                <a:gd name="connsiteY52" fmla="*/ 860355 h 1271510"/>
                <a:gd name="connsiteX53" fmla="*/ 557924 w 795975"/>
                <a:gd name="connsiteY53" fmla="*/ 976608 h 1271510"/>
                <a:gd name="connsiteX0" fmla="*/ 557924 w 795975"/>
                <a:gd name="connsiteY0" fmla="*/ 976608 h 1271510"/>
                <a:gd name="connsiteX1" fmla="*/ 653679 w 795975"/>
                <a:gd name="connsiteY1" fmla="*/ 902445 h 1271510"/>
                <a:gd name="connsiteX2" fmla="*/ 708025 w 795975"/>
                <a:gd name="connsiteY2" fmla="*/ 971550 h 1271510"/>
                <a:gd name="connsiteX3" fmla="*/ 690443 w 795975"/>
                <a:gd name="connsiteY3" fmla="*/ 1009650 h 1271510"/>
                <a:gd name="connsiteX4" fmla="*/ 714509 w 795975"/>
                <a:gd name="connsiteY4" fmla="*/ 1060450 h 1271510"/>
                <a:gd name="connsiteX5" fmla="*/ 723900 w 795975"/>
                <a:gd name="connsiteY5" fmla="*/ 1104900 h 1271510"/>
                <a:gd name="connsiteX6" fmla="*/ 714375 w 795975"/>
                <a:gd name="connsiteY6" fmla="*/ 1182910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71500 w 795975"/>
                <a:gd name="connsiteY45" fmla="*/ 577850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33537 w 795975"/>
                <a:gd name="connsiteY50" fmla="*/ 787133 h 1271510"/>
                <a:gd name="connsiteX51" fmla="*/ 423698 w 795975"/>
                <a:gd name="connsiteY51" fmla="*/ 825624 h 1271510"/>
                <a:gd name="connsiteX52" fmla="*/ 478421 w 795975"/>
                <a:gd name="connsiteY52" fmla="*/ 860355 h 1271510"/>
                <a:gd name="connsiteX53" fmla="*/ 557924 w 795975"/>
                <a:gd name="connsiteY53" fmla="*/ 976608 h 1271510"/>
                <a:gd name="connsiteX0" fmla="*/ 557924 w 795975"/>
                <a:gd name="connsiteY0" fmla="*/ 976608 h 1271510"/>
                <a:gd name="connsiteX1" fmla="*/ 653679 w 795975"/>
                <a:gd name="connsiteY1" fmla="*/ 902445 h 1271510"/>
                <a:gd name="connsiteX2" fmla="*/ 708025 w 795975"/>
                <a:gd name="connsiteY2" fmla="*/ 971550 h 1271510"/>
                <a:gd name="connsiteX3" fmla="*/ 690443 w 795975"/>
                <a:gd name="connsiteY3" fmla="*/ 1009650 h 1271510"/>
                <a:gd name="connsiteX4" fmla="*/ 714509 w 795975"/>
                <a:gd name="connsiteY4" fmla="*/ 1060450 h 1271510"/>
                <a:gd name="connsiteX5" fmla="*/ 723900 w 795975"/>
                <a:gd name="connsiteY5" fmla="*/ 1104900 h 1271510"/>
                <a:gd name="connsiteX6" fmla="*/ 714375 w 795975"/>
                <a:gd name="connsiteY6" fmla="*/ 1182910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31960 w 795975"/>
                <a:gd name="connsiteY45" fmla="*/ 587003 h 1271510"/>
                <a:gd name="connsiteX46" fmla="*/ 654050 w 795975"/>
                <a:gd name="connsiteY46" fmla="*/ 650875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33537 w 795975"/>
                <a:gd name="connsiteY50" fmla="*/ 787133 h 1271510"/>
                <a:gd name="connsiteX51" fmla="*/ 423698 w 795975"/>
                <a:gd name="connsiteY51" fmla="*/ 825624 h 1271510"/>
                <a:gd name="connsiteX52" fmla="*/ 478421 w 795975"/>
                <a:gd name="connsiteY52" fmla="*/ 860355 h 1271510"/>
                <a:gd name="connsiteX53" fmla="*/ 557924 w 795975"/>
                <a:gd name="connsiteY53" fmla="*/ 976608 h 1271510"/>
                <a:gd name="connsiteX0" fmla="*/ 557924 w 795975"/>
                <a:gd name="connsiteY0" fmla="*/ 976608 h 1271510"/>
                <a:gd name="connsiteX1" fmla="*/ 653679 w 795975"/>
                <a:gd name="connsiteY1" fmla="*/ 902445 h 1271510"/>
                <a:gd name="connsiteX2" fmla="*/ 708025 w 795975"/>
                <a:gd name="connsiteY2" fmla="*/ 971550 h 1271510"/>
                <a:gd name="connsiteX3" fmla="*/ 690443 w 795975"/>
                <a:gd name="connsiteY3" fmla="*/ 1009650 h 1271510"/>
                <a:gd name="connsiteX4" fmla="*/ 714509 w 795975"/>
                <a:gd name="connsiteY4" fmla="*/ 1060450 h 1271510"/>
                <a:gd name="connsiteX5" fmla="*/ 723900 w 795975"/>
                <a:gd name="connsiteY5" fmla="*/ 1104900 h 1271510"/>
                <a:gd name="connsiteX6" fmla="*/ 714375 w 795975"/>
                <a:gd name="connsiteY6" fmla="*/ 1182910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31960 w 795975"/>
                <a:gd name="connsiteY45" fmla="*/ 587003 h 1271510"/>
                <a:gd name="connsiteX46" fmla="*/ 620593 w 795975"/>
                <a:gd name="connsiteY46" fmla="*/ 656977 h 1271510"/>
                <a:gd name="connsiteX47" fmla="*/ 752475 w 795975"/>
                <a:gd name="connsiteY47" fmla="*/ 701675 h 1271510"/>
                <a:gd name="connsiteX48" fmla="*/ 793750 w 795975"/>
                <a:gd name="connsiteY48" fmla="*/ 790575 h 1271510"/>
                <a:gd name="connsiteX49" fmla="*/ 777875 w 795975"/>
                <a:gd name="connsiteY49" fmla="*/ 835025 h 1271510"/>
                <a:gd name="connsiteX50" fmla="*/ 633537 w 795975"/>
                <a:gd name="connsiteY50" fmla="*/ 787133 h 1271510"/>
                <a:gd name="connsiteX51" fmla="*/ 423698 w 795975"/>
                <a:gd name="connsiteY51" fmla="*/ 825624 h 1271510"/>
                <a:gd name="connsiteX52" fmla="*/ 478421 w 795975"/>
                <a:gd name="connsiteY52" fmla="*/ 860355 h 1271510"/>
                <a:gd name="connsiteX53" fmla="*/ 557924 w 795975"/>
                <a:gd name="connsiteY53" fmla="*/ 976608 h 1271510"/>
                <a:gd name="connsiteX0" fmla="*/ 557924 w 795975"/>
                <a:gd name="connsiteY0" fmla="*/ 976608 h 1271510"/>
                <a:gd name="connsiteX1" fmla="*/ 653679 w 795975"/>
                <a:gd name="connsiteY1" fmla="*/ 902445 h 1271510"/>
                <a:gd name="connsiteX2" fmla="*/ 708025 w 795975"/>
                <a:gd name="connsiteY2" fmla="*/ 971550 h 1271510"/>
                <a:gd name="connsiteX3" fmla="*/ 690443 w 795975"/>
                <a:gd name="connsiteY3" fmla="*/ 1009650 h 1271510"/>
                <a:gd name="connsiteX4" fmla="*/ 714509 w 795975"/>
                <a:gd name="connsiteY4" fmla="*/ 1060450 h 1271510"/>
                <a:gd name="connsiteX5" fmla="*/ 723900 w 795975"/>
                <a:gd name="connsiteY5" fmla="*/ 1104900 h 1271510"/>
                <a:gd name="connsiteX6" fmla="*/ 714375 w 795975"/>
                <a:gd name="connsiteY6" fmla="*/ 1182910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74650 w 795975"/>
                <a:gd name="connsiteY42" fmla="*/ 368300 h 1271510"/>
                <a:gd name="connsiteX43" fmla="*/ 485775 w 795975"/>
                <a:gd name="connsiteY43" fmla="*/ 431800 h 1271510"/>
                <a:gd name="connsiteX44" fmla="*/ 549276 w 795975"/>
                <a:gd name="connsiteY44" fmla="*/ 466725 h 1271510"/>
                <a:gd name="connsiteX45" fmla="*/ 531960 w 795975"/>
                <a:gd name="connsiteY45" fmla="*/ 587003 h 1271510"/>
                <a:gd name="connsiteX46" fmla="*/ 620593 w 795975"/>
                <a:gd name="connsiteY46" fmla="*/ 656977 h 1271510"/>
                <a:gd name="connsiteX47" fmla="*/ 740309 w 795975"/>
                <a:gd name="connsiteY47" fmla="*/ 719980 h 1271510"/>
                <a:gd name="connsiteX48" fmla="*/ 793750 w 795975"/>
                <a:gd name="connsiteY48" fmla="*/ 790575 h 1271510"/>
                <a:gd name="connsiteX49" fmla="*/ 777875 w 795975"/>
                <a:gd name="connsiteY49" fmla="*/ 835025 h 1271510"/>
                <a:gd name="connsiteX50" fmla="*/ 633537 w 795975"/>
                <a:gd name="connsiteY50" fmla="*/ 787133 h 1271510"/>
                <a:gd name="connsiteX51" fmla="*/ 423698 w 795975"/>
                <a:gd name="connsiteY51" fmla="*/ 825624 h 1271510"/>
                <a:gd name="connsiteX52" fmla="*/ 478421 w 795975"/>
                <a:gd name="connsiteY52" fmla="*/ 860355 h 1271510"/>
                <a:gd name="connsiteX53" fmla="*/ 557924 w 795975"/>
                <a:gd name="connsiteY53" fmla="*/ 976608 h 1271510"/>
                <a:gd name="connsiteX0" fmla="*/ 557924 w 795975"/>
                <a:gd name="connsiteY0" fmla="*/ 976608 h 1271510"/>
                <a:gd name="connsiteX1" fmla="*/ 653679 w 795975"/>
                <a:gd name="connsiteY1" fmla="*/ 902445 h 1271510"/>
                <a:gd name="connsiteX2" fmla="*/ 708025 w 795975"/>
                <a:gd name="connsiteY2" fmla="*/ 971550 h 1271510"/>
                <a:gd name="connsiteX3" fmla="*/ 690443 w 795975"/>
                <a:gd name="connsiteY3" fmla="*/ 1009650 h 1271510"/>
                <a:gd name="connsiteX4" fmla="*/ 714509 w 795975"/>
                <a:gd name="connsiteY4" fmla="*/ 1060450 h 1271510"/>
                <a:gd name="connsiteX5" fmla="*/ 723900 w 795975"/>
                <a:gd name="connsiteY5" fmla="*/ 1104900 h 1271510"/>
                <a:gd name="connsiteX6" fmla="*/ 714375 w 795975"/>
                <a:gd name="connsiteY6" fmla="*/ 1182910 h 1271510"/>
                <a:gd name="connsiteX7" fmla="*/ 711676 w 795975"/>
                <a:gd name="connsiteY7" fmla="*/ 1271510 h 1271510"/>
                <a:gd name="connsiteX8" fmla="*/ 570299 w 795975"/>
                <a:gd name="connsiteY8" fmla="*/ 1201339 h 1271510"/>
                <a:gd name="connsiteX9" fmla="*/ 555358 w 795975"/>
                <a:gd name="connsiteY9" fmla="*/ 1092076 h 1271510"/>
                <a:gd name="connsiteX10" fmla="*/ 530092 w 795975"/>
                <a:gd name="connsiteY10" fmla="*/ 1050180 h 1271510"/>
                <a:gd name="connsiteX11" fmla="*/ 475582 w 795975"/>
                <a:gd name="connsiteY11" fmla="*/ 1157386 h 1271510"/>
                <a:gd name="connsiteX12" fmla="*/ 406800 w 795975"/>
                <a:gd name="connsiteY12" fmla="*/ 1123578 h 1271510"/>
                <a:gd name="connsiteX13" fmla="*/ 355600 w 795975"/>
                <a:gd name="connsiteY13" fmla="*/ 1057275 h 1271510"/>
                <a:gd name="connsiteX14" fmla="*/ 342900 w 795975"/>
                <a:gd name="connsiteY14" fmla="*/ 946150 h 1271510"/>
                <a:gd name="connsiteX15" fmla="*/ 342900 w 795975"/>
                <a:gd name="connsiteY15" fmla="*/ 860425 h 1271510"/>
                <a:gd name="connsiteX16" fmla="*/ 314325 w 795975"/>
                <a:gd name="connsiteY16" fmla="*/ 812800 h 1271510"/>
                <a:gd name="connsiteX17" fmla="*/ 311150 w 795975"/>
                <a:gd name="connsiteY17" fmla="*/ 739775 h 1271510"/>
                <a:gd name="connsiteX18" fmla="*/ 307975 w 795975"/>
                <a:gd name="connsiteY18" fmla="*/ 666750 h 1271510"/>
                <a:gd name="connsiteX19" fmla="*/ 304800 w 795975"/>
                <a:gd name="connsiteY19" fmla="*/ 619125 h 1271510"/>
                <a:gd name="connsiteX20" fmla="*/ 295275 w 795975"/>
                <a:gd name="connsiteY20" fmla="*/ 542925 h 1271510"/>
                <a:gd name="connsiteX21" fmla="*/ 247650 w 795975"/>
                <a:gd name="connsiteY21" fmla="*/ 517525 h 1271510"/>
                <a:gd name="connsiteX22" fmla="*/ 219075 w 795975"/>
                <a:gd name="connsiteY22" fmla="*/ 479425 h 1271510"/>
                <a:gd name="connsiteX23" fmla="*/ 206375 w 795975"/>
                <a:gd name="connsiteY23" fmla="*/ 444500 h 1271510"/>
                <a:gd name="connsiteX24" fmla="*/ 133350 w 795975"/>
                <a:gd name="connsiteY24" fmla="*/ 400050 h 1271510"/>
                <a:gd name="connsiteX25" fmla="*/ 98425 w 795975"/>
                <a:gd name="connsiteY25" fmla="*/ 377825 h 1271510"/>
                <a:gd name="connsiteX26" fmla="*/ 82550 w 795975"/>
                <a:gd name="connsiteY26" fmla="*/ 368300 h 1271510"/>
                <a:gd name="connsiteX27" fmla="*/ 139700 w 795975"/>
                <a:gd name="connsiteY27" fmla="*/ 304800 h 1271510"/>
                <a:gd name="connsiteX28" fmla="*/ 177800 w 795975"/>
                <a:gd name="connsiteY28" fmla="*/ 263525 h 1271510"/>
                <a:gd name="connsiteX29" fmla="*/ 168275 w 795975"/>
                <a:gd name="connsiteY29" fmla="*/ 225425 h 1271510"/>
                <a:gd name="connsiteX30" fmla="*/ 158750 w 795975"/>
                <a:gd name="connsiteY30" fmla="*/ 146050 h 1271510"/>
                <a:gd name="connsiteX31" fmla="*/ 123825 w 795975"/>
                <a:gd name="connsiteY31" fmla="*/ 114300 h 1271510"/>
                <a:gd name="connsiteX32" fmla="*/ 41275 w 795975"/>
                <a:gd name="connsiteY32" fmla="*/ 69850 h 1271510"/>
                <a:gd name="connsiteX33" fmla="*/ 6350 w 795975"/>
                <a:gd name="connsiteY33" fmla="*/ 38100 h 1271510"/>
                <a:gd name="connsiteX34" fmla="*/ 0 w 795975"/>
                <a:gd name="connsiteY34" fmla="*/ 25400 h 1271510"/>
                <a:gd name="connsiteX35" fmla="*/ 28575 w 795975"/>
                <a:gd name="connsiteY35" fmla="*/ 0 h 1271510"/>
                <a:gd name="connsiteX36" fmla="*/ 123825 w 795975"/>
                <a:gd name="connsiteY36" fmla="*/ 31750 h 1271510"/>
                <a:gd name="connsiteX37" fmla="*/ 165100 w 795975"/>
                <a:gd name="connsiteY37" fmla="*/ 101600 h 1271510"/>
                <a:gd name="connsiteX38" fmla="*/ 203200 w 795975"/>
                <a:gd name="connsiteY38" fmla="*/ 152400 h 1271510"/>
                <a:gd name="connsiteX39" fmla="*/ 212725 w 795975"/>
                <a:gd name="connsiteY39" fmla="*/ 254000 h 1271510"/>
                <a:gd name="connsiteX40" fmla="*/ 203200 w 795975"/>
                <a:gd name="connsiteY40" fmla="*/ 301625 h 1271510"/>
                <a:gd name="connsiteX41" fmla="*/ 263525 w 795975"/>
                <a:gd name="connsiteY41" fmla="*/ 409575 h 1271510"/>
                <a:gd name="connsiteX42" fmla="*/ 389858 w 795975"/>
                <a:gd name="connsiteY42" fmla="*/ 359147 h 1271510"/>
                <a:gd name="connsiteX43" fmla="*/ 485775 w 795975"/>
                <a:gd name="connsiteY43" fmla="*/ 431800 h 1271510"/>
                <a:gd name="connsiteX44" fmla="*/ 549276 w 795975"/>
                <a:gd name="connsiteY44" fmla="*/ 466725 h 1271510"/>
                <a:gd name="connsiteX45" fmla="*/ 531960 w 795975"/>
                <a:gd name="connsiteY45" fmla="*/ 587003 h 1271510"/>
                <a:gd name="connsiteX46" fmla="*/ 620593 w 795975"/>
                <a:gd name="connsiteY46" fmla="*/ 656977 h 1271510"/>
                <a:gd name="connsiteX47" fmla="*/ 740309 w 795975"/>
                <a:gd name="connsiteY47" fmla="*/ 719980 h 1271510"/>
                <a:gd name="connsiteX48" fmla="*/ 793750 w 795975"/>
                <a:gd name="connsiteY48" fmla="*/ 790575 h 1271510"/>
                <a:gd name="connsiteX49" fmla="*/ 777875 w 795975"/>
                <a:gd name="connsiteY49" fmla="*/ 835025 h 1271510"/>
                <a:gd name="connsiteX50" fmla="*/ 633537 w 795975"/>
                <a:gd name="connsiteY50" fmla="*/ 787133 h 1271510"/>
                <a:gd name="connsiteX51" fmla="*/ 423698 w 795975"/>
                <a:gd name="connsiteY51" fmla="*/ 825624 h 1271510"/>
                <a:gd name="connsiteX52" fmla="*/ 478421 w 795975"/>
                <a:gd name="connsiteY52" fmla="*/ 860355 h 1271510"/>
                <a:gd name="connsiteX53" fmla="*/ 557924 w 795975"/>
                <a:gd name="connsiteY53" fmla="*/ 976608 h 127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95975" h="1271510">
                  <a:moveTo>
                    <a:pt x="557924" y="976608"/>
                  </a:moveTo>
                  <a:lnTo>
                    <a:pt x="653679" y="902445"/>
                  </a:lnTo>
                  <a:lnTo>
                    <a:pt x="708025" y="971550"/>
                  </a:lnTo>
                  <a:lnTo>
                    <a:pt x="690443" y="1009650"/>
                  </a:lnTo>
                  <a:lnTo>
                    <a:pt x="714509" y="1060450"/>
                  </a:lnTo>
                  <a:lnTo>
                    <a:pt x="723900" y="1104900"/>
                  </a:lnTo>
                  <a:lnTo>
                    <a:pt x="714375" y="1182910"/>
                  </a:lnTo>
                  <a:cubicBezTo>
                    <a:pt x="713475" y="1223630"/>
                    <a:pt x="712576" y="1230790"/>
                    <a:pt x="711676" y="1271510"/>
                  </a:cubicBezTo>
                  <a:lnTo>
                    <a:pt x="570299" y="1201339"/>
                  </a:lnTo>
                  <a:lnTo>
                    <a:pt x="555358" y="1092076"/>
                  </a:lnTo>
                  <a:lnTo>
                    <a:pt x="530092" y="1050180"/>
                  </a:lnTo>
                  <a:lnTo>
                    <a:pt x="475582" y="1157386"/>
                  </a:lnTo>
                  <a:lnTo>
                    <a:pt x="406800" y="1123578"/>
                  </a:lnTo>
                  <a:lnTo>
                    <a:pt x="355600" y="1057275"/>
                  </a:lnTo>
                  <a:lnTo>
                    <a:pt x="342900" y="946150"/>
                  </a:lnTo>
                  <a:lnTo>
                    <a:pt x="342900" y="860425"/>
                  </a:lnTo>
                  <a:lnTo>
                    <a:pt x="314325" y="812800"/>
                  </a:lnTo>
                  <a:lnTo>
                    <a:pt x="311150" y="739775"/>
                  </a:lnTo>
                  <a:lnTo>
                    <a:pt x="307975" y="666750"/>
                  </a:lnTo>
                  <a:lnTo>
                    <a:pt x="304800" y="619125"/>
                  </a:lnTo>
                  <a:lnTo>
                    <a:pt x="295275" y="542925"/>
                  </a:lnTo>
                  <a:lnTo>
                    <a:pt x="247650" y="517525"/>
                  </a:lnTo>
                  <a:lnTo>
                    <a:pt x="219075" y="479425"/>
                  </a:lnTo>
                  <a:lnTo>
                    <a:pt x="206375" y="444500"/>
                  </a:lnTo>
                  <a:lnTo>
                    <a:pt x="133350" y="400050"/>
                  </a:lnTo>
                  <a:lnTo>
                    <a:pt x="98425" y="377825"/>
                  </a:lnTo>
                  <a:lnTo>
                    <a:pt x="82550" y="368300"/>
                  </a:lnTo>
                  <a:lnTo>
                    <a:pt x="139700" y="304800"/>
                  </a:lnTo>
                  <a:lnTo>
                    <a:pt x="177800" y="263525"/>
                  </a:lnTo>
                  <a:lnTo>
                    <a:pt x="168275" y="225425"/>
                  </a:lnTo>
                  <a:lnTo>
                    <a:pt x="158750" y="146050"/>
                  </a:lnTo>
                  <a:lnTo>
                    <a:pt x="123825" y="114300"/>
                  </a:lnTo>
                  <a:lnTo>
                    <a:pt x="41275" y="69850"/>
                  </a:lnTo>
                  <a:lnTo>
                    <a:pt x="6350" y="38100"/>
                  </a:lnTo>
                  <a:lnTo>
                    <a:pt x="0" y="25400"/>
                  </a:lnTo>
                  <a:lnTo>
                    <a:pt x="28575" y="0"/>
                  </a:lnTo>
                  <a:lnTo>
                    <a:pt x="123825" y="31750"/>
                  </a:lnTo>
                  <a:lnTo>
                    <a:pt x="165100" y="101600"/>
                  </a:lnTo>
                  <a:lnTo>
                    <a:pt x="203200" y="152400"/>
                  </a:lnTo>
                  <a:lnTo>
                    <a:pt x="212725" y="254000"/>
                  </a:lnTo>
                  <a:lnTo>
                    <a:pt x="203200" y="301625"/>
                  </a:lnTo>
                  <a:cubicBezTo>
                    <a:pt x="231775" y="339725"/>
                    <a:pt x="233363" y="342371"/>
                    <a:pt x="263525" y="409575"/>
                  </a:cubicBezTo>
                  <a:cubicBezTo>
                    <a:pt x="350837" y="394229"/>
                    <a:pt x="323183" y="401480"/>
                    <a:pt x="389858" y="359147"/>
                  </a:cubicBezTo>
                  <a:cubicBezTo>
                    <a:pt x="428487" y="370789"/>
                    <a:pt x="423863" y="375708"/>
                    <a:pt x="485775" y="431800"/>
                  </a:cubicBezTo>
                  <a:cubicBezTo>
                    <a:pt x="513292" y="450850"/>
                    <a:pt x="541579" y="440858"/>
                    <a:pt x="549276" y="466725"/>
                  </a:cubicBezTo>
                  <a:cubicBezTo>
                    <a:pt x="556973" y="492592"/>
                    <a:pt x="512910" y="558957"/>
                    <a:pt x="531960" y="587003"/>
                  </a:cubicBezTo>
                  <a:cubicBezTo>
                    <a:pt x="561593" y="633570"/>
                    <a:pt x="528518" y="632635"/>
                    <a:pt x="620593" y="656977"/>
                  </a:cubicBezTo>
                  <a:cubicBezTo>
                    <a:pt x="653930" y="681848"/>
                    <a:pt x="693213" y="705163"/>
                    <a:pt x="740309" y="719980"/>
                  </a:cubicBezTo>
                  <a:cubicBezTo>
                    <a:pt x="739780" y="736384"/>
                    <a:pt x="793221" y="782638"/>
                    <a:pt x="793750" y="790575"/>
                  </a:cubicBezTo>
                  <a:cubicBezTo>
                    <a:pt x="799042" y="821267"/>
                    <a:pt x="795337" y="815975"/>
                    <a:pt x="777875" y="835025"/>
                  </a:cubicBezTo>
                  <a:cubicBezTo>
                    <a:pt x="756242" y="840553"/>
                    <a:pt x="692566" y="788700"/>
                    <a:pt x="633537" y="787133"/>
                  </a:cubicBezTo>
                  <a:cubicBezTo>
                    <a:pt x="574508" y="785566"/>
                    <a:pt x="449551" y="809353"/>
                    <a:pt x="423698" y="825624"/>
                  </a:cubicBezTo>
                  <a:lnTo>
                    <a:pt x="478421" y="860355"/>
                  </a:lnTo>
                  <a:cubicBezTo>
                    <a:pt x="486673" y="918428"/>
                    <a:pt x="501008" y="945992"/>
                    <a:pt x="557924" y="976608"/>
                  </a:cubicBezTo>
                  <a:close/>
                </a:path>
              </a:pathLst>
            </a:custGeom>
            <a:noFill/>
            <a:ln w="19050">
              <a:solidFill>
                <a:srgbClr val="223B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88DE7E87-5547-41FC-938D-17A3AFB4F84F}"/>
                </a:ext>
              </a:extLst>
            </p:cNvPr>
            <p:cNvSpPr txBox="1"/>
            <p:nvPr/>
          </p:nvSpPr>
          <p:spPr>
            <a:xfrm>
              <a:off x="7876049" y="2800098"/>
              <a:ext cx="1026268" cy="430887"/>
            </a:xfrm>
            <a:prstGeom prst="rect">
              <a:avLst/>
            </a:prstGeom>
            <a:noFill/>
          </p:spPr>
          <p:txBody>
            <a:bodyPr wrap="square" rtlCol="0">
              <a:spAutoFit/>
            </a:bodyPr>
            <a:lstStyle/>
            <a:p>
              <a:pPr algn="ctr"/>
              <a:r>
                <a:rPr lang="en-US" sz="1100" dirty="0">
                  <a:solidFill>
                    <a:srgbClr val="18356F"/>
                  </a:solidFill>
                  <a:effectLst>
                    <a:glow rad="63500">
                      <a:schemeClr val="bg1"/>
                    </a:glow>
                  </a:effectLst>
                </a:rPr>
                <a:t>Eagle Point Lake</a:t>
              </a:r>
            </a:p>
          </p:txBody>
        </p:sp>
      </p:grpSp>
    </p:spTree>
    <p:extLst>
      <p:ext uri="{BB962C8B-B14F-4D97-AF65-F5344CB8AC3E}">
        <p14:creationId xmlns:p14="http://schemas.microsoft.com/office/powerpoint/2010/main" val="3414829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a:extLst>
              <a:ext uri="{FF2B5EF4-FFF2-40B4-BE49-F238E27FC236}">
                <a16:creationId xmlns:a16="http://schemas.microsoft.com/office/drawing/2014/main" id="{E5C05ACF-0998-4743-806A-25D4F9009198}"/>
              </a:ext>
            </a:extLst>
          </p:cNvPr>
          <p:cNvPicPr>
            <a:picLocks noChangeAspect="1"/>
          </p:cNvPicPr>
          <p:nvPr/>
        </p:nvPicPr>
        <p:blipFill rotWithShape="1">
          <a:blip r:embed="rId2"/>
          <a:srcRect l="15571" t="9245" r="3267" b="140"/>
          <a:stretch/>
        </p:blipFill>
        <p:spPr>
          <a:xfrm>
            <a:off x="5494763" y="1088437"/>
            <a:ext cx="3155906" cy="27365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8" name="Picture 87">
            <a:extLst>
              <a:ext uri="{FF2B5EF4-FFF2-40B4-BE49-F238E27FC236}">
                <a16:creationId xmlns:a16="http://schemas.microsoft.com/office/drawing/2014/main" id="{B95BB06B-CA69-4662-9E74-DDF56E69CF3A}"/>
              </a:ext>
            </a:extLst>
          </p:cNvPr>
          <p:cNvPicPr>
            <a:picLocks noChangeAspect="1"/>
          </p:cNvPicPr>
          <p:nvPr/>
        </p:nvPicPr>
        <p:blipFill rotWithShape="1">
          <a:blip r:embed="rId3"/>
          <a:srcRect l="11345" t="7616" r="-28"/>
          <a:stretch/>
        </p:blipFill>
        <p:spPr>
          <a:xfrm>
            <a:off x="8768749" y="3990706"/>
            <a:ext cx="3289316" cy="27391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7" name="Picture 86">
            <a:extLst>
              <a:ext uri="{FF2B5EF4-FFF2-40B4-BE49-F238E27FC236}">
                <a16:creationId xmlns:a16="http://schemas.microsoft.com/office/drawing/2014/main" id="{D8AE1BF4-20B0-4697-9B04-EDB1ED854DB9}"/>
              </a:ext>
            </a:extLst>
          </p:cNvPr>
          <p:cNvPicPr>
            <a:picLocks noChangeAspect="1"/>
          </p:cNvPicPr>
          <p:nvPr/>
        </p:nvPicPr>
        <p:blipFill rotWithShape="1">
          <a:blip r:embed="rId4"/>
          <a:srcRect l="31589" t="21677" r="16125" b="10673"/>
          <a:stretch/>
        </p:blipFill>
        <p:spPr>
          <a:xfrm>
            <a:off x="5499687" y="3988569"/>
            <a:ext cx="3150982" cy="2736501"/>
          </a:xfrm>
          <a:prstGeom prst="rect">
            <a:avLst/>
          </a:prstGeom>
          <a:ln w="38100" cap="sq">
            <a:solidFill>
              <a:srgbClr val="000000"/>
            </a:solidFill>
            <a:miter lim="800000"/>
          </a:ln>
          <a:effectLst>
            <a:outerShdw blurRad="50800" dist="38100" dir="2700000" algn="ctr" rotWithShape="0">
              <a:srgbClr val="000000">
                <a:alpha val="43000"/>
              </a:srgbClr>
            </a:outerShdw>
          </a:effectLst>
        </p:spPr>
      </p:pic>
      <p:sp>
        <p:nvSpPr>
          <p:cNvPr id="19" name="TextBox 18">
            <a:extLst>
              <a:ext uri="{FF2B5EF4-FFF2-40B4-BE49-F238E27FC236}">
                <a16:creationId xmlns:a16="http://schemas.microsoft.com/office/drawing/2014/main" id="{172697DA-1C46-4391-8C7D-C913A0E071B8}"/>
              </a:ext>
            </a:extLst>
          </p:cNvPr>
          <p:cNvSpPr txBox="1"/>
          <p:nvPr/>
        </p:nvSpPr>
        <p:spPr>
          <a:xfrm>
            <a:off x="90695" y="1068349"/>
            <a:ext cx="5290912" cy="4322055"/>
          </a:xfrm>
          <a:prstGeom prst="rect">
            <a:avLst/>
          </a:prstGeom>
          <a:solidFill>
            <a:schemeClr val="bg1"/>
          </a:solidFill>
          <a:ln w="34925">
            <a:solidFill>
              <a:srgbClr val="00B0F0"/>
            </a:solidFill>
          </a:ln>
        </p:spPr>
        <p:txBody>
          <a:bodyPr wrap="square" rtlCol="0">
            <a:noAutofit/>
          </a:bodyPr>
          <a:lstStyle/>
          <a:p>
            <a:pPr algn="ctr"/>
            <a:r>
              <a:rPr lang="en-US" sz="1100" b="1" dirty="0">
                <a:solidFill>
                  <a:srgbClr val="00B0F0"/>
                </a:solidFill>
                <a:latin typeface="Arial" panose="020B0604020202020204" pitchFamily="34" charset="0"/>
                <a:cs typeface="Arial" panose="020B0604020202020204" pitchFamily="34" charset="0"/>
              </a:rPr>
              <a:t>Variable Groundwater Flow Direction</a:t>
            </a:r>
          </a:p>
          <a:p>
            <a:pPr algn="ctr"/>
            <a:endParaRPr lang="en-US" sz="3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The hydrogeology in Segment 4 is variable and not fully understood.  Within Segment 4, groundwater flow in all four aquifers is predominantly to the east and southeast towards Eagle Point Lake. However, west of Segment 4, groundwater flows to the south and to the west in the Jordan and Shakopee Aquifers due to a regional groundwater divide. </a:t>
            </a:r>
          </a:p>
          <a:p>
            <a:pPr algn="ctr"/>
            <a:endParaRPr lang="en-US" sz="5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Though groundwater flow in the Quaternary Aquifer is generally east across the segment, the Quaternary Aquifer is observed to be dry west of Segment 4, near BS20. Between the Ideal Avenue Wetland Complex (IAWC) and BS20, groundwater likely migrates vertically from the Quaternary into the St. Peter Aquifer where the St. Peter unit is the first encountered bedrock. As a result, Quaternary groundwater around Eagle Point Lake is likely present as a result of infiltration from precipitation west of the lake or from Eagle Point Lake itself and not connected to Quaternary groundwater west of Segment 4. </a:t>
            </a:r>
          </a:p>
          <a:p>
            <a:pPr algn="ctr"/>
            <a:endParaRPr lang="en-US" sz="500" dirty="0">
              <a:highlight>
                <a:srgbClr val="00FF00"/>
              </a:highlight>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Once in the St. Peter Aquifer, groundwater flows to the southeast and then east towards Eagle Point Lake. In the central portion of Segment 4, the St. Peter Aquifer begins to thin and is likely highly eroded and, in some areas, absent. It is mapped as completely pinching out just east of Eagle Point Lake which could facilitate vertical PFAS migration into the Shakopee Aquifer. </a:t>
            </a:r>
          </a:p>
          <a:p>
            <a:pPr algn="ctr"/>
            <a:endParaRPr lang="en-US" sz="5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Groundwater flow direction in all four aquifer units is based on limited available data, including numerous previously abandoned wells. The lack of active wells within and around Segment 4 complicates the understanding of the migration flow path of the subsurface impacts.</a:t>
            </a:r>
          </a:p>
          <a:p>
            <a:pPr algn="ctr"/>
            <a:endParaRPr lang="en-US" sz="8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1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100" dirty="0">
              <a:latin typeface="Arial" panose="020B0604020202020204" pitchFamily="34" charset="0"/>
              <a:cs typeface="Arial" panose="020B0604020202020204" pitchFamily="34" charset="0"/>
            </a:endParaRPr>
          </a:p>
          <a:p>
            <a:pPr algn="ctr" defTabSz="1063460">
              <a:defRPr/>
            </a:pPr>
            <a:endParaRPr lang="en-US" sz="1100" dirty="0">
              <a:latin typeface="Arial" panose="020B0604020202020204" pitchFamily="34" charset="0"/>
              <a:cs typeface="Arial" panose="020B0604020202020204" pitchFamily="34" charset="0"/>
            </a:endParaRPr>
          </a:p>
          <a:p>
            <a:pPr algn="ctr" defTabSz="1063460">
              <a:defRPr/>
            </a:pPr>
            <a:endParaRPr lang="en-US" sz="500" b="1" dirty="0">
              <a:latin typeface="Arial" panose="020B0604020202020204" pitchFamily="34" charset="0"/>
              <a:cs typeface="Arial" panose="020B0604020202020204" pitchFamily="34" charset="0"/>
            </a:endParaRPr>
          </a:p>
          <a:p>
            <a:pPr algn="ctr" defTabSz="1063460">
              <a:defRPr/>
            </a:pPr>
            <a:endParaRPr lang="en-US" sz="1100" b="1" dirty="0"/>
          </a:p>
        </p:txBody>
      </p:sp>
      <p:sp>
        <p:nvSpPr>
          <p:cNvPr id="17" name="Round Same Side Corner Rectangle 347">
            <a:extLst>
              <a:ext uri="{FF2B5EF4-FFF2-40B4-BE49-F238E27FC236}">
                <a16:creationId xmlns:a16="http://schemas.microsoft.com/office/drawing/2014/main" id="{155B1118-E945-428A-B078-518A30AAEEB7}"/>
              </a:ext>
            </a:extLst>
          </p:cNvPr>
          <p:cNvSpPr/>
          <p:nvPr/>
        </p:nvSpPr>
        <p:spPr bwMode="auto">
          <a:xfrm>
            <a:off x="36157" y="669816"/>
            <a:ext cx="12091385" cy="617108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18" name="Round Same Side Corner Rectangle 348">
            <a:extLst>
              <a:ext uri="{FF2B5EF4-FFF2-40B4-BE49-F238E27FC236}">
                <a16:creationId xmlns:a16="http://schemas.microsoft.com/office/drawing/2014/main" id="{FCB8B937-0C67-4A9E-8AC4-4B428FFC0000}"/>
              </a:ext>
            </a:extLst>
          </p:cNvPr>
          <p:cNvSpPr/>
          <p:nvPr/>
        </p:nvSpPr>
        <p:spPr bwMode="auto">
          <a:xfrm>
            <a:off x="26825" y="684759"/>
            <a:ext cx="12091385"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Segment 4: Groundwater Flow Direction</a:t>
            </a:r>
          </a:p>
        </p:txBody>
      </p:sp>
      <p:grpSp>
        <p:nvGrpSpPr>
          <p:cNvPr id="29" name="Group 28">
            <a:extLst>
              <a:ext uri="{FF2B5EF4-FFF2-40B4-BE49-F238E27FC236}">
                <a16:creationId xmlns:a16="http://schemas.microsoft.com/office/drawing/2014/main" id="{1E4CE0D9-5931-4D45-82B1-34C05DF8FF3F}"/>
              </a:ext>
            </a:extLst>
          </p:cNvPr>
          <p:cNvGrpSpPr/>
          <p:nvPr/>
        </p:nvGrpSpPr>
        <p:grpSpPr>
          <a:xfrm>
            <a:off x="93022" y="5630676"/>
            <a:ext cx="5271408" cy="1198940"/>
            <a:chOff x="137527" y="5675586"/>
            <a:chExt cx="5271408" cy="1198940"/>
          </a:xfrm>
        </p:grpSpPr>
        <p:sp>
          <p:nvSpPr>
            <p:cNvPr id="32" name="TextBox 31">
              <a:extLst>
                <a:ext uri="{FF2B5EF4-FFF2-40B4-BE49-F238E27FC236}">
                  <a16:creationId xmlns:a16="http://schemas.microsoft.com/office/drawing/2014/main" id="{2D360906-5383-472D-962B-A7B864B044D4}"/>
                </a:ext>
              </a:extLst>
            </p:cNvPr>
            <p:cNvSpPr txBox="1"/>
            <p:nvPr/>
          </p:nvSpPr>
          <p:spPr>
            <a:xfrm>
              <a:off x="472718" y="5928917"/>
              <a:ext cx="2382122" cy="923330"/>
            </a:xfrm>
            <a:prstGeom prst="rect">
              <a:avLst/>
            </a:prstGeom>
            <a:noFill/>
            <a:ln w="12700">
              <a:noFill/>
            </a:ln>
          </p:spPr>
          <p:txBody>
            <a:bodyPr wrap="square" rtlCol="0">
              <a:spAutoFit/>
            </a:bodyPr>
            <a:lstStyle/>
            <a:p>
              <a:r>
                <a:rPr lang="en-US" sz="900" dirty="0"/>
                <a:t>Surface to Ground Infiltration</a:t>
              </a:r>
            </a:p>
            <a:p>
              <a:endParaRPr lang="en-US" sz="900" dirty="0"/>
            </a:p>
            <a:p>
              <a:r>
                <a:rPr lang="en-US" sz="900" dirty="0"/>
                <a:t>Horizontal Groundwater Flow Direction</a:t>
              </a:r>
            </a:p>
            <a:p>
              <a:endParaRPr lang="en-US" sz="900" dirty="0"/>
            </a:p>
            <a:p>
              <a:r>
                <a:rPr lang="en-US" sz="900" dirty="0"/>
                <a:t>Vertical Groundwater Flow Direction (estimated)</a:t>
              </a:r>
            </a:p>
          </p:txBody>
        </p:sp>
        <p:sp>
          <p:nvSpPr>
            <p:cNvPr id="33" name="Freeform: Shape 32">
              <a:extLst>
                <a:ext uri="{FF2B5EF4-FFF2-40B4-BE49-F238E27FC236}">
                  <a16:creationId xmlns:a16="http://schemas.microsoft.com/office/drawing/2014/main" id="{DF297391-DAAB-4BB8-A44C-1885B6D64236}"/>
                </a:ext>
              </a:extLst>
            </p:cNvPr>
            <p:cNvSpPr/>
            <p:nvPr/>
          </p:nvSpPr>
          <p:spPr>
            <a:xfrm rot="18762354">
              <a:off x="295691" y="6193672"/>
              <a:ext cx="121101" cy="24688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6BBC9F6F-9540-4AF6-95CF-010AE2866D7E}"/>
                </a:ext>
              </a:extLst>
            </p:cNvPr>
            <p:cNvSpPr/>
            <p:nvPr/>
          </p:nvSpPr>
          <p:spPr>
            <a:xfrm rot="18762354">
              <a:off x="295691" y="6476980"/>
              <a:ext cx="121101" cy="24688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A3C37D88-A39C-40B5-B3D6-ED7475FAD40D}"/>
                </a:ext>
              </a:extLst>
            </p:cNvPr>
            <p:cNvSpPr/>
            <p:nvPr/>
          </p:nvSpPr>
          <p:spPr>
            <a:xfrm rot="18762354">
              <a:off x="323209" y="5920101"/>
              <a:ext cx="121101" cy="24688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3C4F1F4D-D9C9-4649-BD6F-BB53202DAE90}"/>
                </a:ext>
              </a:extLst>
            </p:cNvPr>
            <p:cNvSpPr txBox="1"/>
            <p:nvPr/>
          </p:nvSpPr>
          <p:spPr>
            <a:xfrm>
              <a:off x="2759023" y="5735753"/>
              <a:ext cx="1365042" cy="1138773"/>
            </a:xfrm>
            <a:prstGeom prst="rect">
              <a:avLst/>
            </a:prstGeom>
            <a:noFill/>
            <a:ln w="12700">
              <a:noFill/>
            </a:ln>
          </p:spPr>
          <p:txBody>
            <a:bodyPr wrap="square" rtlCol="0">
              <a:spAutoFit/>
            </a:bodyPr>
            <a:lstStyle/>
            <a:p>
              <a:r>
                <a:rPr lang="en-US" sz="900" dirty="0"/>
                <a:t>Ground to Surface Discharge</a:t>
              </a:r>
            </a:p>
            <a:p>
              <a:endParaRPr lang="en-US" sz="600" dirty="0"/>
            </a:p>
            <a:p>
              <a:r>
                <a:rPr lang="en-US" sz="900" dirty="0"/>
                <a:t>Approximate Groundwater Divide</a:t>
              </a:r>
            </a:p>
            <a:p>
              <a:endParaRPr lang="en-US" sz="600" dirty="0"/>
            </a:p>
            <a:p>
              <a:r>
                <a:rPr lang="en-US" sz="900" dirty="0"/>
                <a:t>Potentiometric Surface Contours</a:t>
              </a:r>
            </a:p>
          </p:txBody>
        </p:sp>
        <p:sp>
          <p:nvSpPr>
            <p:cNvPr id="37" name="TextBox 36">
              <a:extLst>
                <a:ext uri="{FF2B5EF4-FFF2-40B4-BE49-F238E27FC236}">
                  <a16:creationId xmlns:a16="http://schemas.microsoft.com/office/drawing/2014/main" id="{4B72D87B-6EE3-45DF-AD87-8A4F1B42E42D}"/>
                </a:ext>
              </a:extLst>
            </p:cNvPr>
            <p:cNvSpPr txBox="1"/>
            <p:nvPr/>
          </p:nvSpPr>
          <p:spPr>
            <a:xfrm>
              <a:off x="137527" y="5675586"/>
              <a:ext cx="1059329" cy="276999"/>
            </a:xfrm>
            <a:prstGeom prst="rect">
              <a:avLst/>
            </a:prstGeom>
            <a:noFill/>
          </p:spPr>
          <p:txBody>
            <a:bodyPr wrap="none" rtlCol="0">
              <a:spAutoFit/>
            </a:bodyPr>
            <a:lstStyle/>
            <a:p>
              <a:r>
                <a:rPr lang="en-US" sz="1200" b="1" u="sng" dirty="0"/>
                <a:t>Map Features</a:t>
              </a:r>
            </a:p>
          </p:txBody>
        </p:sp>
        <p:sp>
          <p:nvSpPr>
            <p:cNvPr id="38" name="Rectangle 37">
              <a:extLst>
                <a:ext uri="{FF2B5EF4-FFF2-40B4-BE49-F238E27FC236}">
                  <a16:creationId xmlns:a16="http://schemas.microsoft.com/office/drawing/2014/main" id="{ADA6B592-83B8-4C9E-802C-B1A51E6F46FC}"/>
                </a:ext>
              </a:extLst>
            </p:cNvPr>
            <p:cNvSpPr/>
            <p:nvPr/>
          </p:nvSpPr>
          <p:spPr>
            <a:xfrm>
              <a:off x="155111" y="5714406"/>
              <a:ext cx="5253824" cy="110067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Freeform: Shape 29">
            <a:extLst>
              <a:ext uri="{FF2B5EF4-FFF2-40B4-BE49-F238E27FC236}">
                <a16:creationId xmlns:a16="http://schemas.microsoft.com/office/drawing/2014/main" id="{D6171E9A-4061-4FCE-9E90-06AF09EADCE8}"/>
              </a:ext>
            </a:extLst>
          </p:cNvPr>
          <p:cNvSpPr/>
          <p:nvPr/>
        </p:nvSpPr>
        <p:spPr>
          <a:xfrm rot="16200000">
            <a:off x="2530995" y="6379974"/>
            <a:ext cx="104729" cy="292925"/>
          </a:xfrm>
          <a:custGeom>
            <a:avLst/>
            <a:gdLst>
              <a:gd name="connsiteX0" fmla="*/ 646344 w 1226950"/>
              <a:gd name="connsiteY0" fmla="*/ 0 h 930178"/>
              <a:gd name="connsiteX1" fmla="*/ 1208319 w 1226950"/>
              <a:gd name="connsiteY1" fmla="*/ 190500 h 930178"/>
              <a:gd name="connsiteX2" fmla="*/ 36744 w 1226950"/>
              <a:gd name="connsiteY2" fmla="*/ 533400 h 930178"/>
              <a:gd name="connsiteX3" fmla="*/ 293919 w 1226950"/>
              <a:gd name="connsiteY3" fmla="*/ 895350 h 930178"/>
              <a:gd name="connsiteX4" fmla="*/ 284394 w 1226950"/>
              <a:gd name="connsiteY4" fmla="*/ 895350 h 930178"/>
              <a:gd name="connsiteX0" fmla="*/ 646344 w 1226950"/>
              <a:gd name="connsiteY0" fmla="*/ 0 h 895351"/>
              <a:gd name="connsiteX1" fmla="*/ 1208319 w 1226950"/>
              <a:gd name="connsiteY1" fmla="*/ 190500 h 895351"/>
              <a:gd name="connsiteX2" fmla="*/ 36744 w 1226950"/>
              <a:gd name="connsiteY2" fmla="*/ 533400 h 895351"/>
              <a:gd name="connsiteX3" fmla="*/ 293919 w 1226950"/>
              <a:gd name="connsiteY3" fmla="*/ 895350 h 895351"/>
            </a:gdLst>
            <a:ahLst/>
            <a:cxnLst>
              <a:cxn ang="0">
                <a:pos x="connsiteX0" y="connsiteY0"/>
              </a:cxn>
              <a:cxn ang="0">
                <a:pos x="connsiteX1" y="connsiteY1"/>
              </a:cxn>
              <a:cxn ang="0">
                <a:pos x="connsiteX2" y="connsiteY2"/>
              </a:cxn>
              <a:cxn ang="0">
                <a:pos x="connsiteX3" y="connsiteY3"/>
              </a:cxn>
            </a:cxnLst>
            <a:rect l="l" t="t" r="r" b="b"/>
            <a:pathLst>
              <a:path w="1226950" h="895351">
                <a:moveTo>
                  <a:pt x="646344" y="0"/>
                </a:moveTo>
                <a:cubicBezTo>
                  <a:pt x="978131" y="50800"/>
                  <a:pt x="1309919" y="101600"/>
                  <a:pt x="1208319" y="190500"/>
                </a:cubicBezTo>
                <a:cubicBezTo>
                  <a:pt x="1106719" y="279400"/>
                  <a:pt x="189144" y="415925"/>
                  <a:pt x="36744" y="533400"/>
                </a:cubicBezTo>
                <a:cubicBezTo>
                  <a:pt x="-115656" y="650875"/>
                  <a:pt x="252644" y="835025"/>
                  <a:pt x="293919" y="895350"/>
                </a:cubicBezTo>
              </a:path>
            </a:pathLst>
          </a:custGeom>
          <a:noFill/>
          <a:ln w="15875">
            <a:solidFill>
              <a:schemeClr val="bg1"/>
            </a:solidFill>
            <a:prstDash val="solid"/>
          </a:ln>
          <a:effectLst>
            <a:glow rad="88900">
              <a:schemeClr val="bg1">
                <a:lumMod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21D0150F-24DC-4182-BF91-7E06B041B2BD}"/>
              </a:ext>
            </a:extLst>
          </p:cNvPr>
          <p:cNvSpPr/>
          <p:nvPr/>
        </p:nvSpPr>
        <p:spPr>
          <a:xfrm rot="16200000">
            <a:off x="2570539" y="6064419"/>
            <a:ext cx="45719" cy="237984"/>
          </a:xfrm>
          <a:custGeom>
            <a:avLst/>
            <a:gdLst>
              <a:gd name="connsiteX0" fmla="*/ 646344 w 1226950"/>
              <a:gd name="connsiteY0" fmla="*/ 0 h 930178"/>
              <a:gd name="connsiteX1" fmla="*/ 1208319 w 1226950"/>
              <a:gd name="connsiteY1" fmla="*/ 190500 h 930178"/>
              <a:gd name="connsiteX2" fmla="*/ 36744 w 1226950"/>
              <a:gd name="connsiteY2" fmla="*/ 533400 h 930178"/>
              <a:gd name="connsiteX3" fmla="*/ 293919 w 1226950"/>
              <a:gd name="connsiteY3" fmla="*/ 895350 h 930178"/>
              <a:gd name="connsiteX4" fmla="*/ 284394 w 1226950"/>
              <a:gd name="connsiteY4" fmla="*/ 895350 h 930178"/>
              <a:gd name="connsiteX0" fmla="*/ 646344 w 1226950"/>
              <a:gd name="connsiteY0" fmla="*/ 0 h 895351"/>
              <a:gd name="connsiteX1" fmla="*/ 1208319 w 1226950"/>
              <a:gd name="connsiteY1" fmla="*/ 190500 h 895351"/>
              <a:gd name="connsiteX2" fmla="*/ 36744 w 1226950"/>
              <a:gd name="connsiteY2" fmla="*/ 533400 h 895351"/>
              <a:gd name="connsiteX3" fmla="*/ 293919 w 1226950"/>
              <a:gd name="connsiteY3" fmla="*/ 895350 h 895351"/>
              <a:gd name="connsiteX0" fmla="*/ 360885 w 924082"/>
              <a:gd name="connsiteY0" fmla="*/ 0 h 895351"/>
              <a:gd name="connsiteX1" fmla="*/ 922860 w 924082"/>
              <a:gd name="connsiteY1" fmla="*/ 190500 h 895351"/>
              <a:gd name="connsiteX2" fmla="*/ 234837 w 924082"/>
              <a:gd name="connsiteY2" fmla="*/ 533399 h 895351"/>
              <a:gd name="connsiteX3" fmla="*/ 8460 w 924082"/>
              <a:gd name="connsiteY3" fmla="*/ 895350 h 895351"/>
              <a:gd name="connsiteX0" fmla="*/ 360885 w 514239"/>
              <a:gd name="connsiteY0" fmla="*/ 0 h 895351"/>
              <a:gd name="connsiteX1" fmla="*/ 364914 w 514239"/>
              <a:gd name="connsiteY1" fmla="*/ 200203 h 895351"/>
              <a:gd name="connsiteX2" fmla="*/ 234837 w 514239"/>
              <a:gd name="connsiteY2" fmla="*/ 533399 h 895351"/>
              <a:gd name="connsiteX3" fmla="*/ 8460 w 514239"/>
              <a:gd name="connsiteY3" fmla="*/ 895350 h 895351"/>
              <a:gd name="connsiteX0" fmla="*/ 173894 w 327248"/>
              <a:gd name="connsiteY0" fmla="*/ 0 h 924474"/>
              <a:gd name="connsiteX1" fmla="*/ 177923 w 327248"/>
              <a:gd name="connsiteY1" fmla="*/ 200203 h 924474"/>
              <a:gd name="connsiteX2" fmla="*/ 47846 w 327248"/>
              <a:gd name="connsiteY2" fmla="*/ 533399 h 924474"/>
              <a:gd name="connsiteX3" fmla="*/ 193428 w 327248"/>
              <a:gd name="connsiteY3" fmla="*/ 924473 h 924474"/>
              <a:gd name="connsiteX0" fmla="*/ 111415 w 261887"/>
              <a:gd name="connsiteY0" fmla="*/ 0 h 924474"/>
              <a:gd name="connsiteX1" fmla="*/ 115444 w 261887"/>
              <a:gd name="connsiteY1" fmla="*/ 200203 h 924474"/>
              <a:gd name="connsiteX2" fmla="*/ 59760 w 261887"/>
              <a:gd name="connsiteY2" fmla="*/ 552808 h 924474"/>
              <a:gd name="connsiteX3" fmla="*/ 130949 w 261887"/>
              <a:gd name="connsiteY3" fmla="*/ 924473 h 924474"/>
              <a:gd name="connsiteX0" fmla="*/ 111415 w 244185"/>
              <a:gd name="connsiteY0" fmla="*/ 0 h 924474"/>
              <a:gd name="connsiteX1" fmla="*/ 41045 w 244185"/>
              <a:gd name="connsiteY1" fmla="*/ 209916 h 924474"/>
              <a:gd name="connsiteX2" fmla="*/ 59760 w 244185"/>
              <a:gd name="connsiteY2" fmla="*/ 552808 h 924474"/>
              <a:gd name="connsiteX3" fmla="*/ 130949 w 244185"/>
              <a:gd name="connsiteY3" fmla="*/ 924473 h 924474"/>
              <a:gd name="connsiteX0" fmla="*/ 142016 w 275934"/>
              <a:gd name="connsiteY0" fmla="*/ 0 h 924474"/>
              <a:gd name="connsiteX1" fmla="*/ 71646 w 275934"/>
              <a:gd name="connsiteY1" fmla="*/ 209916 h 924474"/>
              <a:gd name="connsiteX2" fmla="*/ 53165 w 275934"/>
              <a:gd name="connsiteY2" fmla="*/ 640150 h 924474"/>
              <a:gd name="connsiteX3" fmla="*/ 161550 w 275934"/>
              <a:gd name="connsiteY3" fmla="*/ 924473 h 924474"/>
              <a:gd name="connsiteX0" fmla="*/ 88851 w 222769"/>
              <a:gd name="connsiteY0" fmla="*/ 0 h 924474"/>
              <a:gd name="connsiteX1" fmla="*/ 18481 w 222769"/>
              <a:gd name="connsiteY1" fmla="*/ 209916 h 924474"/>
              <a:gd name="connsiteX2" fmla="*/ 0 w 222769"/>
              <a:gd name="connsiteY2" fmla="*/ 640150 h 924474"/>
              <a:gd name="connsiteX3" fmla="*/ 108385 w 222769"/>
              <a:gd name="connsiteY3" fmla="*/ 924473 h 924474"/>
              <a:gd name="connsiteX0" fmla="*/ 88851 w 222769"/>
              <a:gd name="connsiteY0" fmla="*/ 0 h 924474"/>
              <a:gd name="connsiteX1" fmla="*/ 18481 w 222769"/>
              <a:gd name="connsiteY1" fmla="*/ 209916 h 924474"/>
              <a:gd name="connsiteX2" fmla="*/ 0 w 222769"/>
              <a:gd name="connsiteY2" fmla="*/ 640150 h 924474"/>
              <a:gd name="connsiteX3" fmla="*/ 108385 w 222769"/>
              <a:gd name="connsiteY3" fmla="*/ 924473 h 924474"/>
              <a:gd name="connsiteX0" fmla="*/ 88851 w 108379"/>
              <a:gd name="connsiteY0" fmla="*/ 0 h 924474"/>
              <a:gd name="connsiteX1" fmla="*/ 18481 w 108379"/>
              <a:gd name="connsiteY1" fmla="*/ 209916 h 924474"/>
              <a:gd name="connsiteX2" fmla="*/ 0 w 108379"/>
              <a:gd name="connsiteY2" fmla="*/ 640150 h 924474"/>
              <a:gd name="connsiteX3" fmla="*/ 108385 w 108379"/>
              <a:gd name="connsiteY3" fmla="*/ 924473 h 924474"/>
              <a:gd name="connsiteX0" fmla="*/ 138290 w 138288"/>
              <a:gd name="connsiteY0" fmla="*/ 0 h 934179"/>
              <a:gd name="connsiteX1" fmla="*/ 67920 w 138288"/>
              <a:gd name="connsiteY1" fmla="*/ 209916 h 934179"/>
              <a:gd name="connsiteX2" fmla="*/ 49439 w 138288"/>
              <a:gd name="connsiteY2" fmla="*/ 640150 h 934179"/>
              <a:gd name="connsiteX3" fmla="*/ 9044 w 138288"/>
              <a:gd name="connsiteY3" fmla="*/ 934179 h 934179"/>
            </a:gdLst>
            <a:ahLst/>
            <a:cxnLst>
              <a:cxn ang="0">
                <a:pos x="connsiteX0" y="connsiteY0"/>
              </a:cxn>
              <a:cxn ang="0">
                <a:pos x="connsiteX1" y="connsiteY1"/>
              </a:cxn>
              <a:cxn ang="0">
                <a:pos x="connsiteX2" y="connsiteY2"/>
              </a:cxn>
              <a:cxn ang="0">
                <a:pos x="connsiteX3" y="connsiteY3"/>
              </a:cxn>
            </a:cxnLst>
            <a:rect l="l" t="t" r="r" b="b"/>
            <a:pathLst>
              <a:path w="138288" h="934179">
                <a:moveTo>
                  <a:pt x="138290" y="0"/>
                </a:moveTo>
                <a:cubicBezTo>
                  <a:pt x="98117" y="303122"/>
                  <a:pt x="82728" y="103224"/>
                  <a:pt x="67920" y="209916"/>
                </a:cubicBezTo>
                <a:cubicBezTo>
                  <a:pt x="53112" y="316608"/>
                  <a:pt x="127440" y="231536"/>
                  <a:pt x="49439" y="640150"/>
                </a:cubicBezTo>
                <a:cubicBezTo>
                  <a:pt x="83027" y="825557"/>
                  <a:pt x="-32231" y="873854"/>
                  <a:pt x="9044" y="934179"/>
                </a:cubicBezTo>
              </a:path>
            </a:pathLst>
          </a:custGeom>
          <a:noFill/>
          <a:ln w="22225">
            <a:solidFill>
              <a:schemeClr val="bg1"/>
            </a:solidFill>
            <a:prstDash val="dash"/>
          </a:ln>
          <a:effectLst>
            <a:glow rad="88900">
              <a:schemeClr val="bg1">
                <a:lumMod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2D1279BE-1666-4638-870E-C17B01E7D47B}"/>
              </a:ext>
            </a:extLst>
          </p:cNvPr>
          <p:cNvGrpSpPr>
            <a:grpSpLocks noChangeAspect="1"/>
          </p:cNvGrpSpPr>
          <p:nvPr/>
        </p:nvGrpSpPr>
        <p:grpSpPr>
          <a:xfrm>
            <a:off x="5800268" y="4002740"/>
            <a:ext cx="2819623" cy="2757252"/>
            <a:chOff x="4778320" y="3880558"/>
            <a:chExt cx="2539257" cy="2483088"/>
          </a:xfrm>
        </p:grpSpPr>
        <p:sp>
          <p:nvSpPr>
            <p:cNvPr id="40" name="Freeform: Shape 39">
              <a:extLst>
                <a:ext uri="{FF2B5EF4-FFF2-40B4-BE49-F238E27FC236}">
                  <a16:creationId xmlns:a16="http://schemas.microsoft.com/office/drawing/2014/main" id="{4C510946-47E3-4358-A3AF-F7915B9483E5}"/>
                </a:ext>
              </a:extLst>
            </p:cNvPr>
            <p:cNvSpPr/>
            <p:nvPr/>
          </p:nvSpPr>
          <p:spPr>
            <a:xfrm rot="20360075" flipH="1">
              <a:off x="5254584" y="3880558"/>
              <a:ext cx="274480" cy="2483088"/>
            </a:xfrm>
            <a:custGeom>
              <a:avLst/>
              <a:gdLst>
                <a:gd name="connsiteX0" fmla="*/ 36871 w 294968"/>
                <a:gd name="connsiteY0" fmla="*/ 0 h 2846439"/>
                <a:gd name="connsiteX1" fmla="*/ 22122 w 294968"/>
                <a:gd name="connsiteY1" fmla="*/ 516194 h 2846439"/>
                <a:gd name="connsiteX2" fmla="*/ 0 w 294968"/>
                <a:gd name="connsiteY2" fmla="*/ 1378974 h 2846439"/>
                <a:gd name="connsiteX3" fmla="*/ 162232 w 294968"/>
                <a:gd name="connsiteY3" fmla="*/ 2418736 h 2846439"/>
                <a:gd name="connsiteX4" fmla="*/ 294968 w 294968"/>
                <a:gd name="connsiteY4" fmla="*/ 2846439 h 2846439"/>
                <a:gd name="connsiteX0" fmla="*/ 14749 w 272846"/>
                <a:gd name="connsiteY0" fmla="*/ 0 h 2846439"/>
                <a:gd name="connsiteX1" fmla="*/ 0 w 272846"/>
                <a:gd name="connsiteY1" fmla="*/ 516194 h 2846439"/>
                <a:gd name="connsiteX2" fmla="*/ 48203 w 272846"/>
                <a:gd name="connsiteY2" fmla="*/ 1401007 h 2846439"/>
                <a:gd name="connsiteX3" fmla="*/ 140110 w 272846"/>
                <a:gd name="connsiteY3" fmla="*/ 2418736 h 2846439"/>
                <a:gd name="connsiteX4" fmla="*/ 272846 w 272846"/>
                <a:gd name="connsiteY4" fmla="*/ 2846439 h 2846439"/>
                <a:gd name="connsiteX0" fmla="*/ 0 w 258097"/>
                <a:gd name="connsiteY0" fmla="*/ 0 h 2846439"/>
                <a:gd name="connsiteX1" fmla="*/ 77374 w 258097"/>
                <a:gd name="connsiteY1" fmla="*/ 549856 h 2846439"/>
                <a:gd name="connsiteX2" fmla="*/ 33454 w 258097"/>
                <a:gd name="connsiteY2" fmla="*/ 1401007 h 2846439"/>
                <a:gd name="connsiteX3" fmla="*/ 125361 w 258097"/>
                <a:gd name="connsiteY3" fmla="*/ 2418736 h 2846439"/>
                <a:gd name="connsiteX4" fmla="*/ 258097 w 258097"/>
                <a:gd name="connsiteY4" fmla="*/ 2846439 h 2846439"/>
                <a:gd name="connsiteX0" fmla="*/ 0 w 258097"/>
                <a:gd name="connsiteY0" fmla="*/ 0 h 2846439"/>
                <a:gd name="connsiteX1" fmla="*/ 77374 w 258097"/>
                <a:gd name="connsiteY1" fmla="*/ 549856 h 2846439"/>
                <a:gd name="connsiteX2" fmla="*/ 33454 w 258097"/>
                <a:gd name="connsiteY2" fmla="*/ 1401007 h 2846439"/>
                <a:gd name="connsiteX3" fmla="*/ 194644 w 258097"/>
                <a:gd name="connsiteY3" fmla="*/ 2409237 h 2846439"/>
                <a:gd name="connsiteX4" fmla="*/ 258097 w 258097"/>
                <a:gd name="connsiteY4" fmla="*/ 2846439 h 2846439"/>
                <a:gd name="connsiteX0" fmla="*/ 0 w 258097"/>
                <a:gd name="connsiteY0" fmla="*/ 0 h 2846439"/>
                <a:gd name="connsiteX1" fmla="*/ 77374 w 258097"/>
                <a:gd name="connsiteY1" fmla="*/ 549856 h 2846439"/>
                <a:gd name="connsiteX2" fmla="*/ 96766 w 258097"/>
                <a:gd name="connsiteY2" fmla="*/ 1372834 h 2846439"/>
                <a:gd name="connsiteX3" fmla="*/ 194644 w 258097"/>
                <a:gd name="connsiteY3" fmla="*/ 2409237 h 2846439"/>
                <a:gd name="connsiteX4" fmla="*/ 258097 w 258097"/>
                <a:gd name="connsiteY4" fmla="*/ 2846439 h 2846439"/>
                <a:gd name="connsiteX0" fmla="*/ 0 w 258097"/>
                <a:gd name="connsiteY0" fmla="*/ 0 h 2846439"/>
                <a:gd name="connsiteX1" fmla="*/ 77374 w 258097"/>
                <a:gd name="connsiteY1" fmla="*/ 549856 h 2846439"/>
                <a:gd name="connsiteX2" fmla="*/ 120509 w 258097"/>
                <a:gd name="connsiteY2" fmla="*/ 1362268 h 2846439"/>
                <a:gd name="connsiteX3" fmla="*/ 194644 w 258097"/>
                <a:gd name="connsiteY3" fmla="*/ 2409237 h 2846439"/>
                <a:gd name="connsiteX4" fmla="*/ 258097 w 258097"/>
                <a:gd name="connsiteY4" fmla="*/ 2846439 h 2846439"/>
                <a:gd name="connsiteX0" fmla="*/ 0 w 258097"/>
                <a:gd name="connsiteY0" fmla="*/ 0 h 2846439"/>
                <a:gd name="connsiteX1" fmla="*/ 77374 w 258097"/>
                <a:gd name="connsiteY1" fmla="*/ 549856 h 2846439"/>
                <a:gd name="connsiteX2" fmla="*/ 185000 w 258097"/>
                <a:gd name="connsiteY2" fmla="*/ 1450886 h 2846439"/>
                <a:gd name="connsiteX3" fmla="*/ 194644 w 258097"/>
                <a:gd name="connsiteY3" fmla="*/ 2409237 h 2846439"/>
                <a:gd name="connsiteX4" fmla="*/ 258097 w 258097"/>
                <a:gd name="connsiteY4" fmla="*/ 2846439 h 2846439"/>
                <a:gd name="connsiteX0" fmla="*/ 0 w 258097"/>
                <a:gd name="connsiteY0" fmla="*/ 0 h 2846439"/>
                <a:gd name="connsiteX1" fmla="*/ 124859 w 258097"/>
                <a:gd name="connsiteY1" fmla="*/ 528726 h 2846439"/>
                <a:gd name="connsiteX2" fmla="*/ 185000 w 258097"/>
                <a:gd name="connsiteY2" fmla="*/ 1450886 h 2846439"/>
                <a:gd name="connsiteX3" fmla="*/ 194644 w 258097"/>
                <a:gd name="connsiteY3" fmla="*/ 2409237 h 2846439"/>
                <a:gd name="connsiteX4" fmla="*/ 258097 w 258097"/>
                <a:gd name="connsiteY4" fmla="*/ 2846439 h 2846439"/>
                <a:gd name="connsiteX0" fmla="*/ 0 w 234355"/>
                <a:gd name="connsiteY0" fmla="*/ 0 h 2857003"/>
                <a:gd name="connsiteX1" fmla="*/ 101117 w 234355"/>
                <a:gd name="connsiteY1" fmla="*/ 539290 h 2857003"/>
                <a:gd name="connsiteX2" fmla="*/ 161258 w 234355"/>
                <a:gd name="connsiteY2" fmla="*/ 1461450 h 2857003"/>
                <a:gd name="connsiteX3" fmla="*/ 170902 w 234355"/>
                <a:gd name="connsiteY3" fmla="*/ 2419801 h 2857003"/>
                <a:gd name="connsiteX4" fmla="*/ 234355 w 234355"/>
                <a:gd name="connsiteY4" fmla="*/ 2857003 h 2857003"/>
                <a:gd name="connsiteX0" fmla="*/ 0 w 234355"/>
                <a:gd name="connsiteY0" fmla="*/ 0 h 2857003"/>
                <a:gd name="connsiteX1" fmla="*/ 101117 w 234355"/>
                <a:gd name="connsiteY1" fmla="*/ 539290 h 2857003"/>
                <a:gd name="connsiteX2" fmla="*/ 161258 w 234355"/>
                <a:gd name="connsiteY2" fmla="*/ 1461450 h 2857003"/>
                <a:gd name="connsiteX3" fmla="*/ 220469 w 234355"/>
                <a:gd name="connsiteY3" fmla="*/ 2461735 h 2857003"/>
                <a:gd name="connsiteX4" fmla="*/ 234355 w 234355"/>
                <a:gd name="connsiteY4" fmla="*/ 2857003 h 2857003"/>
                <a:gd name="connsiteX0" fmla="*/ 0 w 234355"/>
                <a:gd name="connsiteY0" fmla="*/ 0 h 2857003"/>
                <a:gd name="connsiteX1" fmla="*/ 101117 w 234355"/>
                <a:gd name="connsiteY1" fmla="*/ 539290 h 2857003"/>
                <a:gd name="connsiteX2" fmla="*/ 161258 w 234355"/>
                <a:gd name="connsiteY2" fmla="*/ 1461450 h 2857003"/>
                <a:gd name="connsiteX3" fmla="*/ 220469 w 234355"/>
                <a:gd name="connsiteY3" fmla="*/ 2461735 h 2857003"/>
                <a:gd name="connsiteX4" fmla="*/ 234355 w 234355"/>
                <a:gd name="connsiteY4" fmla="*/ 2857003 h 285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55" h="2857003">
                  <a:moveTo>
                    <a:pt x="0" y="0"/>
                  </a:moveTo>
                  <a:lnTo>
                    <a:pt x="101117" y="539290"/>
                  </a:lnTo>
                  <a:lnTo>
                    <a:pt x="161258" y="1461450"/>
                  </a:lnTo>
                  <a:cubicBezTo>
                    <a:pt x="164473" y="1780900"/>
                    <a:pt x="217254" y="2142285"/>
                    <a:pt x="220469" y="2461735"/>
                  </a:cubicBezTo>
                  <a:lnTo>
                    <a:pt x="234355" y="2857003"/>
                  </a:lnTo>
                </a:path>
              </a:pathLst>
            </a:cu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9C817D7D-1B57-4C2A-8A20-A32673791784}"/>
                </a:ext>
              </a:extLst>
            </p:cNvPr>
            <p:cNvSpPr/>
            <p:nvPr/>
          </p:nvSpPr>
          <p:spPr>
            <a:xfrm>
              <a:off x="5808123" y="4634465"/>
              <a:ext cx="1509454" cy="1660368"/>
            </a:xfrm>
            <a:prstGeom prst="rect">
              <a:avLst/>
            </a:prstGeom>
            <a:noFill/>
            <a:ln w="25400">
              <a:solidFill>
                <a:srgbClr val="00B0F0"/>
              </a:solid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Shape 46">
              <a:extLst>
                <a:ext uri="{FF2B5EF4-FFF2-40B4-BE49-F238E27FC236}">
                  <a16:creationId xmlns:a16="http://schemas.microsoft.com/office/drawing/2014/main" id="{3D0C863C-BFE0-4480-9648-CBF663701159}"/>
                </a:ext>
              </a:extLst>
            </p:cNvPr>
            <p:cNvSpPr/>
            <p:nvPr/>
          </p:nvSpPr>
          <p:spPr>
            <a:xfrm rot="15763563" flipH="1">
              <a:off x="6831072" y="5223100"/>
              <a:ext cx="65052" cy="46347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48" name="Freeform: Shape 47">
              <a:extLst>
                <a:ext uri="{FF2B5EF4-FFF2-40B4-BE49-F238E27FC236}">
                  <a16:creationId xmlns:a16="http://schemas.microsoft.com/office/drawing/2014/main" id="{13DABE6E-88B5-46AB-92F7-C63D35B4D506}"/>
                </a:ext>
              </a:extLst>
            </p:cNvPr>
            <p:cNvSpPr/>
            <p:nvPr/>
          </p:nvSpPr>
          <p:spPr>
            <a:xfrm rot="15763563" flipH="1" flipV="1">
              <a:off x="4761533" y="5856203"/>
              <a:ext cx="307081" cy="27350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04BDC30F-09DC-4BE1-9AAE-1AC124E18214}"/>
                </a:ext>
              </a:extLst>
            </p:cNvPr>
            <p:cNvSpPr/>
            <p:nvPr/>
          </p:nvSpPr>
          <p:spPr>
            <a:xfrm rot="15763563" flipH="1">
              <a:off x="5335010" y="4411666"/>
              <a:ext cx="386097" cy="16446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id="{24DF00DC-29FF-46DF-9360-A78B549A8D74}"/>
                </a:ext>
              </a:extLst>
            </p:cNvPr>
            <p:cNvSpPr/>
            <p:nvPr/>
          </p:nvSpPr>
          <p:spPr>
            <a:xfrm rot="15763563" flipH="1">
              <a:off x="5332225" y="5261439"/>
              <a:ext cx="460341" cy="154984"/>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id="{021A5150-1BB8-46E8-83AF-3D2ED40B0E40}"/>
              </a:ext>
            </a:extLst>
          </p:cNvPr>
          <p:cNvGrpSpPr/>
          <p:nvPr/>
        </p:nvGrpSpPr>
        <p:grpSpPr>
          <a:xfrm>
            <a:off x="8763825" y="1084246"/>
            <a:ext cx="3289316" cy="2736656"/>
            <a:chOff x="8497999" y="989130"/>
            <a:chExt cx="3289316" cy="2736656"/>
          </a:xfrm>
        </p:grpSpPr>
        <p:pic>
          <p:nvPicPr>
            <p:cNvPr id="21" name="Picture 20">
              <a:extLst>
                <a:ext uri="{FF2B5EF4-FFF2-40B4-BE49-F238E27FC236}">
                  <a16:creationId xmlns:a16="http://schemas.microsoft.com/office/drawing/2014/main" id="{2BBEF60F-6C07-41E4-A662-8BB545493D1D}"/>
                </a:ext>
              </a:extLst>
            </p:cNvPr>
            <p:cNvPicPr>
              <a:picLocks noChangeAspect="1"/>
            </p:cNvPicPr>
            <p:nvPr/>
          </p:nvPicPr>
          <p:blipFill rotWithShape="1">
            <a:blip r:embed="rId5"/>
            <a:srcRect l="28965" t="16993" r="17152" b="12916"/>
            <a:stretch/>
          </p:blipFill>
          <p:spPr>
            <a:xfrm>
              <a:off x="8497999" y="989130"/>
              <a:ext cx="3289316" cy="2736656"/>
            </a:xfrm>
            <a:prstGeom prst="rect">
              <a:avLst/>
            </a:prstGeom>
            <a:ln w="38100" cap="sq">
              <a:solidFill>
                <a:srgbClr val="000000"/>
              </a:solidFill>
              <a:miter lim="800000"/>
            </a:ln>
            <a:effectLst>
              <a:outerShdw blurRad="50800" dist="38100" dir="2700000" algn="ctr" rotWithShape="0">
                <a:schemeClr val="tx1">
                  <a:alpha val="43000"/>
                </a:schemeClr>
              </a:outerShdw>
            </a:effectLst>
          </p:spPr>
        </p:pic>
        <p:sp>
          <p:nvSpPr>
            <p:cNvPr id="43" name="Rectangle 42">
              <a:extLst>
                <a:ext uri="{FF2B5EF4-FFF2-40B4-BE49-F238E27FC236}">
                  <a16:creationId xmlns:a16="http://schemas.microsoft.com/office/drawing/2014/main" id="{777D8B3B-EAD9-444E-8A13-DFF26A64B13A}"/>
                </a:ext>
              </a:extLst>
            </p:cNvPr>
            <p:cNvSpPr/>
            <p:nvPr/>
          </p:nvSpPr>
          <p:spPr>
            <a:xfrm>
              <a:off x="10041943" y="1792774"/>
              <a:ext cx="1713709" cy="1881434"/>
            </a:xfrm>
            <a:prstGeom prst="rect">
              <a:avLst/>
            </a:prstGeom>
            <a:noFill/>
            <a:ln w="25400">
              <a:solidFill>
                <a:srgbClr val="00B0F0"/>
              </a:solid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reeform: Shape 58">
              <a:extLst>
                <a:ext uri="{FF2B5EF4-FFF2-40B4-BE49-F238E27FC236}">
                  <a16:creationId xmlns:a16="http://schemas.microsoft.com/office/drawing/2014/main" id="{C642EFD4-F4D7-4AF2-85AE-BB26C35D32B9}"/>
                </a:ext>
              </a:extLst>
            </p:cNvPr>
            <p:cNvSpPr/>
            <p:nvPr/>
          </p:nvSpPr>
          <p:spPr>
            <a:xfrm rot="15763563" flipH="1">
              <a:off x="9125987" y="1458852"/>
              <a:ext cx="402907" cy="49975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60" name="Freeform: Shape 59">
              <a:extLst>
                <a:ext uri="{FF2B5EF4-FFF2-40B4-BE49-F238E27FC236}">
                  <a16:creationId xmlns:a16="http://schemas.microsoft.com/office/drawing/2014/main" id="{15CE5AFA-3842-4850-8709-710CCED19F08}"/>
                </a:ext>
              </a:extLst>
            </p:cNvPr>
            <p:cNvSpPr/>
            <p:nvPr/>
          </p:nvSpPr>
          <p:spPr>
            <a:xfrm rot="15763563" flipH="1">
              <a:off x="9135406" y="2351644"/>
              <a:ext cx="402907" cy="49975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61" name="Freeform: Shape 60">
              <a:extLst>
                <a:ext uri="{FF2B5EF4-FFF2-40B4-BE49-F238E27FC236}">
                  <a16:creationId xmlns:a16="http://schemas.microsoft.com/office/drawing/2014/main" id="{CE23725F-CF15-4669-9E68-CD42A4D1D610}"/>
                </a:ext>
              </a:extLst>
            </p:cNvPr>
            <p:cNvSpPr/>
            <p:nvPr/>
          </p:nvSpPr>
          <p:spPr>
            <a:xfrm rot="18762354" flipH="1">
              <a:off x="10840329" y="3257281"/>
              <a:ext cx="158025" cy="153204"/>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grpSp>
      <p:grpSp>
        <p:nvGrpSpPr>
          <p:cNvPr id="22" name="Group 21">
            <a:extLst>
              <a:ext uri="{FF2B5EF4-FFF2-40B4-BE49-F238E27FC236}">
                <a16:creationId xmlns:a16="http://schemas.microsoft.com/office/drawing/2014/main" id="{59230F16-100E-4C22-A86D-DE186AAFDCF0}"/>
              </a:ext>
            </a:extLst>
          </p:cNvPr>
          <p:cNvGrpSpPr>
            <a:grpSpLocks noChangeAspect="1"/>
          </p:cNvGrpSpPr>
          <p:nvPr/>
        </p:nvGrpSpPr>
        <p:grpSpPr>
          <a:xfrm>
            <a:off x="9352229" y="4441872"/>
            <a:ext cx="2548398" cy="1735891"/>
            <a:chOff x="8806524" y="4544660"/>
            <a:chExt cx="2413347" cy="1643898"/>
          </a:xfrm>
        </p:grpSpPr>
        <p:sp>
          <p:nvSpPr>
            <p:cNvPr id="63" name="Freeform: Shape 62">
              <a:extLst>
                <a:ext uri="{FF2B5EF4-FFF2-40B4-BE49-F238E27FC236}">
                  <a16:creationId xmlns:a16="http://schemas.microsoft.com/office/drawing/2014/main" id="{10DC48B8-E22D-4D4E-9B35-C8EAC440688D}"/>
                </a:ext>
              </a:extLst>
            </p:cNvPr>
            <p:cNvSpPr/>
            <p:nvPr/>
          </p:nvSpPr>
          <p:spPr>
            <a:xfrm rot="15763563" flipH="1">
              <a:off x="10041908" y="5247416"/>
              <a:ext cx="299363" cy="35448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64" name="Freeform: Shape 63">
              <a:extLst>
                <a:ext uri="{FF2B5EF4-FFF2-40B4-BE49-F238E27FC236}">
                  <a16:creationId xmlns:a16="http://schemas.microsoft.com/office/drawing/2014/main" id="{E4CBB569-6890-4578-A77B-FC15D7C3C9BD}"/>
                </a:ext>
              </a:extLst>
            </p:cNvPr>
            <p:cNvSpPr/>
            <p:nvPr/>
          </p:nvSpPr>
          <p:spPr>
            <a:xfrm rot="15763563" flipH="1">
              <a:off x="9224225" y="4731491"/>
              <a:ext cx="480609" cy="10694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65" name="Freeform: Shape 64">
              <a:extLst>
                <a:ext uri="{FF2B5EF4-FFF2-40B4-BE49-F238E27FC236}">
                  <a16:creationId xmlns:a16="http://schemas.microsoft.com/office/drawing/2014/main" id="{1EC826D9-4CD2-410E-8C1A-71BFF6B00C5B}"/>
                </a:ext>
              </a:extLst>
            </p:cNvPr>
            <p:cNvSpPr/>
            <p:nvPr/>
          </p:nvSpPr>
          <p:spPr>
            <a:xfrm rot="15763563" flipH="1">
              <a:off x="9377253" y="5843093"/>
              <a:ext cx="506235" cy="18469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66" name="Freeform: Shape 65">
              <a:extLst>
                <a:ext uri="{FF2B5EF4-FFF2-40B4-BE49-F238E27FC236}">
                  <a16:creationId xmlns:a16="http://schemas.microsoft.com/office/drawing/2014/main" id="{C50B4FE8-8C3D-447E-8B8B-458FA53205F1}"/>
                </a:ext>
              </a:extLst>
            </p:cNvPr>
            <p:cNvSpPr/>
            <p:nvPr/>
          </p:nvSpPr>
          <p:spPr>
            <a:xfrm rot="15763563" flipH="1" flipV="1">
              <a:off x="8802623" y="5567002"/>
              <a:ext cx="259851" cy="25204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67" name="Freeform: Shape 66">
              <a:extLst>
                <a:ext uri="{FF2B5EF4-FFF2-40B4-BE49-F238E27FC236}">
                  <a16:creationId xmlns:a16="http://schemas.microsoft.com/office/drawing/2014/main" id="{60989FEF-990A-4B3D-9BEA-99DC9B8C6872}"/>
                </a:ext>
              </a:extLst>
            </p:cNvPr>
            <p:cNvSpPr/>
            <p:nvPr/>
          </p:nvSpPr>
          <p:spPr>
            <a:xfrm rot="15763563" flipH="1">
              <a:off x="10945987" y="5697155"/>
              <a:ext cx="75907" cy="471861"/>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648F2D41-FBFD-43C0-9282-625477C22D8E}"/>
              </a:ext>
            </a:extLst>
          </p:cNvPr>
          <p:cNvGrpSpPr>
            <a:grpSpLocks noChangeAspect="1"/>
          </p:cNvGrpSpPr>
          <p:nvPr/>
        </p:nvGrpSpPr>
        <p:grpSpPr>
          <a:xfrm>
            <a:off x="5509560" y="1103916"/>
            <a:ext cx="3067826" cy="2030855"/>
            <a:chOff x="4378928" y="1116368"/>
            <a:chExt cx="2894486" cy="1916106"/>
          </a:xfrm>
        </p:grpSpPr>
        <p:sp>
          <p:nvSpPr>
            <p:cNvPr id="14" name="Rounded Rectangle 5">
              <a:extLst>
                <a:ext uri="{FF2B5EF4-FFF2-40B4-BE49-F238E27FC236}">
                  <a16:creationId xmlns:a16="http://schemas.microsoft.com/office/drawing/2014/main" id="{13FC799F-6847-4CE6-948C-37B5EBC5F593}"/>
                </a:ext>
              </a:extLst>
            </p:cNvPr>
            <p:cNvSpPr/>
            <p:nvPr/>
          </p:nvSpPr>
          <p:spPr>
            <a:xfrm>
              <a:off x="4378928" y="1116368"/>
              <a:ext cx="2588203" cy="175392"/>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Quaternary Aquifer: Groundwater Flow Map</a:t>
              </a:r>
            </a:p>
          </p:txBody>
        </p:sp>
        <p:sp>
          <p:nvSpPr>
            <p:cNvPr id="51" name="Freeform: Shape 50">
              <a:extLst>
                <a:ext uri="{FF2B5EF4-FFF2-40B4-BE49-F238E27FC236}">
                  <a16:creationId xmlns:a16="http://schemas.microsoft.com/office/drawing/2014/main" id="{0D44D64E-C224-4878-BCAE-C27D0132F2BD}"/>
                </a:ext>
              </a:extLst>
            </p:cNvPr>
            <p:cNvSpPr/>
            <p:nvPr/>
          </p:nvSpPr>
          <p:spPr>
            <a:xfrm rot="15763563" flipH="1">
              <a:off x="5236364" y="2397543"/>
              <a:ext cx="69463" cy="31154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52" name="Freeform: Shape 51">
              <a:extLst>
                <a:ext uri="{FF2B5EF4-FFF2-40B4-BE49-F238E27FC236}">
                  <a16:creationId xmlns:a16="http://schemas.microsoft.com/office/drawing/2014/main" id="{3BC17B70-8A6B-4ABD-9D9A-E2E445812D39}"/>
                </a:ext>
              </a:extLst>
            </p:cNvPr>
            <p:cNvSpPr/>
            <p:nvPr/>
          </p:nvSpPr>
          <p:spPr>
            <a:xfrm rot="15763563" flipH="1">
              <a:off x="7090178" y="2592682"/>
              <a:ext cx="43136" cy="32333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53" name="Freeform: Shape 52">
              <a:extLst>
                <a:ext uri="{FF2B5EF4-FFF2-40B4-BE49-F238E27FC236}">
                  <a16:creationId xmlns:a16="http://schemas.microsoft.com/office/drawing/2014/main" id="{25EF9F0E-499E-45D9-A9F0-0FCB51D33500}"/>
                </a:ext>
              </a:extLst>
            </p:cNvPr>
            <p:cNvSpPr/>
            <p:nvPr/>
          </p:nvSpPr>
          <p:spPr>
            <a:xfrm rot="15763563">
              <a:off x="5894076" y="2699604"/>
              <a:ext cx="156864" cy="50887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54" name="Freeform: Shape 53">
              <a:extLst>
                <a:ext uri="{FF2B5EF4-FFF2-40B4-BE49-F238E27FC236}">
                  <a16:creationId xmlns:a16="http://schemas.microsoft.com/office/drawing/2014/main" id="{2A711E28-CD1E-4870-AD3E-60B662E6CE5D}"/>
                </a:ext>
              </a:extLst>
            </p:cNvPr>
            <p:cNvSpPr/>
            <p:nvPr/>
          </p:nvSpPr>
          <p:spPr>
            <a:xfrm rot="15763563" flipH="1">
              <a:off x="4820609" y="1759670"/>
              <a:ext cx="43136" cy="427314"/>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69" name="Freeform: Shape 68">
              <a:extLst>
                <a:ext uri="{FF2B5EF4-FFF2-40B4-BE49-F238E27FC236}">
                  <a16:creationId xmlns:a16="http://schemas.microsoft.com/office/drawing/2014/main" id="{D1943F8D-4150-4712-BADA-7B1D82A5176B}"/>
                </a:ext>
              </a:extLst>
            </p:cNvPr>
            <p:cNvSpPr/>
            <p:nvPr/>
          </p:nvSpPr>
          <p:spPr>
            <a:xfrm rot="18814730">
              <a:off x="5941302" y="1973980"/>
              <a:ext cx="59686" cy="16851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FFC00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70" name="Freeform: Shape 69">
              <a:extLst>
                <a:ext uri="{FF2B5EF4-FFF2-40B4-BE49-F238E27FC236}">
                  <a16:creationId xmlns:a16="http://schemas.microsoft.com/office/drawing/2014/main" id="{1671A101-988C-4FEA-B479-F8530592480C}"/>
                </a:ext>
              </a:extLst>
            </p:cNvPr>
            <p:cNvSpPr/>
            <p:nvPr/>
          </p:nvSpPr>
          <p:spPr>
            <a:xfrm rot="18814730">
              <a:off x="6007535" y="2384355"/>
              <a:ext cx="102903" cy="16556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FFC00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grpSp>
      <p:sp>
        <p:nvSpPr>
          <p:cNvPr id="72" name="Freeform: Shape 71">
            <a:extLst>
              <a:ext uri="{FF2B5EF4-FFF2-40B4-BE49-F238E27FC236}">
                <a16:creationId xmlns:a16="http://schemas.microsoft.com/office/drawing/2014/main" id="{4C71C6EE-0CF1-48C4-94FE-47DCA0BB8498}"/>
              </a:ext>
            </a:extLst>
          </p:cNvPr>
          <p:cNvSpPr/>
          <p:nvPr/>
        </p:nvSpPr>
        <p:spPr>
          <a:xfrm rot="15617629" flipH="1">
            <a:off x="2545956" y="5765121"/>
            <a:ext cx="124744" cy="16612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FFC00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68" name="Rounded Rectangle 5">
            <a:extLst>
              <a:ext uri="{FF2B5EF4-FFF2-40B4-BE49-F238E27FC236}">
                <a16:creationId xmlns:a16="http://schemas.microsoft.com/office/drawing/2014/main" id="{9ED9065D-B6BA-4E4C-ADE0-6B824E464741}"/>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73" name="Rectangle 72">
            <a:extLst>
              <a:ext uri="{FF2B5EF4-FFF2-40B4-BE49-F238E27FC236}">
                <a16:creationId xmlns:a16="http://schemas.microsoft.com/office/drawing/2014/main" id="{DD78DBF5-905B-4CDB-91CC-B151897AEAC8}"/>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4</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November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
        <p:nvSpPr>
          <p:cNvPr id="89" name="Rounded Rectangle 5">
            <a:extLst>
              <a:ext uri="{FF2B5EF4-FFF2-40B4-BE49-F238E27FC236}">
                <a16:creationId xmlns:a16="http://schemas.microsoft.com/office/drawing/2014/main" id="{801A9CF4-5FCF-4164-9935-83C6B31261D6}"/>
              </a:ext>
            </a:extLst>
          </p:cNvPr>
          <p:cNvSpPr/>
          <p:nvPr/>
        </p:nvSpPr>
        <p:spPr>
          <a:xfrm>
            <a:off x="8795159" y="1102990"/>
            <a:ext cx="2743200" cy="185896"/>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St. Peter Aquifer: Groundwater Flow Map*</a:t>
            </a:r>
          </a:p>
        </p:txBody>
      </p:sp>
      <p:sp>
        <p:nvSpPr>
          <p:cNvPr id="90" name="Rounded Rectangle 5">
            <a:extLst>
              <a:ext uri="{FF2B5EF4-FFF2-40B4-BE49-F238E27FC236}">
                <a16:creationId xmlns:a16="http://schemas.microsoft.com/office/drawing/2014/main" id="{F4F008AD-D69F-479A-A8C9-D33C3E9E6200}"/>
              </a:ext>
            </a:extLst>
          </p:cNvPr>
          <p:cNvSpPr/>
          <p:nvPr/>
        </p:nvSpPr>
        <p:spPr>
          <a:xfrm>
            <a:off x="5522649" y="4008788"/>
            <a:ext cx="2743200" cy="185896"/>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Shakopee Aquifer: Groundwater Flow Map*</a:t>
            </a:r>
          </a:p>
        </p:txBody>
      </p:sp>
      <p:sp>
        <p:nvSpPr>
          <p:cNvPr id="93" name="Rectangle 92">
            <a:extLst>
              <a:ext uri="{FF2B5EF4-FFF2-40B4-BE49-F238E27FC236}">
                <a16:creationId xmlns:a16="http://schemas.microsoft.com/office/drawing/2014/main" id="{C8F3CDA2-6819-4F7F-BCEC-3021A9DE14ED}"/>
              </a:ext>
            </a:extLst>
          </p:cNvPr>
          <p:cNvSpPr/>
          <p:nvPr/>
        </p:nvSpPr>
        <p:spPr>
          <a:xfrm>
            <a:off x="7055298" y="1916765"/>
            <a:ext cx="1562502" cy="1855753"/>
          </a:xfrm>
          <a:prstGeom prst="rect">
            <a:avLst/>
          </a:prstGeom>
          <a:noFill/>
          <a:ln w="25400">
            <a:solidFill>
              <a:srgbClr val="00B0F0"/>
            </a:solid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a:extLst>
              <a:ext uri="{FF2B5EF4-FFF2-40B4-BE49-F238E27FC236}">
                <a16:creationId xmlns:a16="http://schemas.microsoft.com/office/drawing/2014/main" id="{B1CD192E-D14C-456F-9251-19592D8F24CF}"/>
              </a:ext>
            </a:extLst>
          </p:cNvPr>
          <p:cNvSpPr/>
          <p:nvPr/>
        </p:nvSpPr>
        <p:spPr>
          <a:xfrm>
            <a:off x="10473053" y="4821737"/>
            <a:ext cx="1562502" cy="1855753"/>
          </a:xfrm>
          <a:prstGeom prst="rect">
            <a:avLst/>
          </a:prstGeom>
          <a:noFill/>
          <a:ln w="25400">
            <a:solidFill>
              <a:srgbClr val="00B0F0"/>
            </a:solid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Freeform: Shape 96">
            <a:extLst>
              <a:ext uri="{FF2B5EF4-FFF2-40B4-BE49-F238E27FC236}">
                <a16:creationId xmlns:a16="http://schemas.microsoft.com/office/drawing/2014/main" id="{BA57829C-9C54-44E1-A990-BD845A85C8E7}"/>
              </a:ext>
            </a:extLst>
          </p:cNvPr>
          <p:cNvSpPr/>
          <p:nvPr/>
        </p:nvSpPr>
        <p:spPr>
          <a:xfrm rot="20360075" flipH="1">
            <a:off x="9715613" y="4020387"/>
            <a:ext cx="304786" cy="2757252"/>
          </a:xfrm>
          <a:custGeom>
            <a:avLst/>
            <a:gdLst>
              <a:gd name="connsiteX0" fmla="*/ 36871 w 294968"/>
              <a:gd name="connsiteY0" fmla="*/ 0 h 2846439"/>
              <a:gd name="connsiteX1" fmla="*/ 22122 w 294968"/>
              <a:gd name="connsiteY1" fmla="*/ 516194 h 2846439"/>
              <a:gd name="connsiteX2" fmla="*/ 0 w 294968"/>
              <a:gd name="connsiteY2" fmla="*/ 1378974 h 2846439"/>
              <a:gd name="connsiteX3" fmla="*/ 162232 w 294968"/>
              <a:gd name="connsiteY3" fmla="*/ 2418736 h 2846439"/>
              <a:gd name="connsiteX4" fmla="*/ 294968 w 294968"/>
              <a:gd name="connsiteY4" fmla="*/ 2846439 h 2846439"/>
              <a:gd name="connsiteX0" fmla="*/ 14749 w 272846"/>
              <a:gd name="connsiteY0" fmla="*/ 0 h 2846439"/>
              <a:gd name="connsiteX1" fmla="*/ 0 w 272846"/>
              <a:gd name="connsiteY1" fmla="*/ 516194 h 2846439"/>
              <a:gd name="connsiteX2" fmla="*/ 48203 w 272846"/>
              <a:gd name="connsiteY2" fmla="*/ 1401007 h 2846439"/>
              <a:gd name="connsiteX3" fmla="*/ 140110 w 272846"/>
              <a:gd name="connsiteY3" fmla="*/ 2418736 h 2846439"/>
              <a:gd name="connsiteX4" fmla="*/ 272846 w 272846"/>
              <a:gd name="connsiteY4" fmla="*/ 2846439 h 2846439"/>
              <a:gd name="connsiteX0" fmla="*/ 0 w 258097"/>
              <a:gd name="connsiteY0" fmla="*/ 0 h 2846439"/>
              <a:gd name="connsiteX1" fmla="*/ 77374 w 258097"/>
              <a:gd name="connsiteY1" fmla="*/ 549856 h 2846439"/>
              <a:gd name="connsiteX2" fmla="*/ 33454 w 258097"/>
              <a:gd name="connsiteY2" fmla="*/ 1401007 h 2846439"/>
              <a:gd name="connsiteX3" fmla="*/ 125361 w 258097"/>
              <a:gd name="connsiteY3" fmla="*/ 2418736 h 2846439"/>
              <a:gd name="connsiteX4" fmla="*/ 258097 w 258097"/>
              <a:gd name="connsiteY4" fmla="*/ 2846439 h 2846439"/>
              <a:gd name="connsiteX0" fmla="*/ 0 w 258097"/>
              <a:gd name="connsiteY0" fmla="*/ 0 h 2846439"/>
              <a:gd name="connsiteX1" fmla="*/ 77374 w 258097"/>
              <a:gd name="connsiteY1" fmla="*/ 549856 h 2846439"/>
              <a:gd name="connsiteX2" fmla="*/ 33454 w 258097"/>
              <a:gd name="connsiteY2" fmla="*/ 1401007 h 2846439"/>
              <a:gd name="connsiteX3" fmla="*/ 194644 w 258097"/>
              <a:gd name="connsiteY3" fmla="*/ 2409237 h 2846439"/>
              <a:gd name="connsiteX4" fmla="*/ 258097 w 258097"/>
              <a:gd name="connsiteY4" fmla="*/ 2846439 h 2846439"/>
              <a:gd name="connsiteX0" fmla="*/ 0 w 258097"/>
              <a:gd name="connsiteY0" fmla="*/ 0 h 2846439"/>
              <a:gd name="connsiteX1" fmla="*/ 77374 w 258097"/>
              <a:gd name="connsiteY1" fmla="*/ 549856 h 2846439"/>
              <a:gd name="connsiteX2" fmla="*/ 96766 w 258097"/>
              <a:gd name="connsiteY2" fmla="*/ 1372834 h 2846439"/>
              <a:gd name="connsiteX3" fmla="*/ 194644 w 258097"/>
              <a:gd name="connsiteY3" fmla="*/ 2409237 h 2846439"/>
              <a:gd name="connsiteX4" fmla="*/ 258097 w 258097"/>
              <a:gd name="connsiteY4" fmla="*/ 2846439 h 2846439"/>
              <a:gd name="connsiteX0" fmla="*/ 0 w 258097"/>
              <a:gd name="connsiteY0" fmla="*/ 0 h 2846439"/>
              <a:gd name="connsiteX1" fmla="*/ 77374 w 258097"/>
              <a:gd name="connsiteY1" fmla="*/ 549856 h 2846439"/>
              <a:gd name="connsiteX2" fmla="*/ 120509 w 258097"/>
              <a:gd name="connsiteY2" fmla="*/ 1362268 h 2846439"/>
              <a:gd name="connsiteX3" fmla="*/ 194644 w 258097"/>
              <a:gd name="connsiteY3" fmla="*/ 2409237 h 2846439"/>
              <a:gd name="connsiteX4" fmla="*/ 258097 w 258097"/>
              <a:gd name="connsiteY4" fmla="*/ 2846439 h 2846439"/>
              <a:gd name="connsiteX0" fmla="*/ 0 w 258097"/>
              <a:gd name="connsiteY0" fmla="*/ 0 h 2846439"/>
              <a:gd name="connsiteX1" fmla="*/ 77374 w 258097"/>
              <a:gd name="connsiteY1" fmla="*/ 549856 h 2846439"/>
              <a:gd name="connsiteX2" fmla="*/ 185000 w 258097"/>
              <a:gd name="connsiteY2" fmla="*/ 1450886 h 2846439"/>
              <a:gd name="connsiteX3" fmla="*/ 194644 w 258097"/>
              <a:gd name="connsiteY3" fmla="*/ 2409237 h 2846439"/>
              <a:gd name="connsiteX4" fmla="*/ 258097 w 258097"/>
              <a:gd name="connsiteY4" fmla="*/ 2846439 h 2846439"/>
              <a:gd name="connsiteX0" fmla="*/ 0 w 258097"/>
              <a:gd name="connsiteY0" fmla="*/ 0 h 2846439"/>
              <a:gd name="connsiteX1" fmla="*/ 124859 w 258097"/>
              <a:gd name="connsiteY1" fmla="*/ 528726 h 2846439"/>
              <a:gd name="connsiteX2" fmla="*/ 185000 w 258097"/>
              <a:gd name="connsiteY2" fmla="*/ 1450886 h 2846439"/>
              <a:gd name="connsiteX3" fmla="*/ 194644 w 258097"/>
              <a:gd name="connsiteY3" fmla="*/ 2409237 h 2846439"/>
              <a:gd name="connsiteX4" fmla="*/ 258097 w 258097"/>
              <a:gd name="connsiteY4" fmla="*/ 2846439 h 2846439"/>
              <a:gd name="connsiteX0" fmla="*/ 0 w 234355"/>
              <a:gd name="connsiteY0" fmla="*/ 0 h 2857003"/>
              <a:gd name="connsiteX1" fmla="*/ 101117 w 234355"/>
              <a:gd name="connsiteY1" fmla="*/ 539290 h 2857003"/>
              <a:gd name="connsiteX2" fmla="*/ 161258 w 234355"/>
              <a:gd name="connsiteY2" fmla="*/ 1461450 h 2857003"/>
              <a:gd name="connsiteX3" fmla="*/ 170902 w 234355"/>
              <a:gd name="connsiteY3" fmla="*/ 2419801 h 2857003"/>
              <a:gd name="connsiteX4" fmla="*/ 234355 w 234355"/>
              <a:gd name="connsiteY4" fmla="*/ 2857003 h 2857003"/>
              <a:gd name="connsiteX0" fmla="*/ 0 w 234355"/>
              <a:gd name="connsiteY0" fmla="*/ 0 h 2857003"/>
              <a:gd name="connsiteX1" fmla="*/ 101117 w 234355"/>
              <a:gd name="connsiteY1" fmla="*/ 539290 h 2857003"/>
              <a:gd name="connsiteX2" fmla="*/ 161258 w 234355"/>
              <a:gd name="connsiteY2" fmla="*/ 1461450 h 2857003"/>
              <a:gd name="connsiteX3" fmla="*/ 220469 w 234355"/>
              <a:gd name="connsiteY3" fmla="*/ 2461735 h 2857003"/>
              <a:gd name="connsiteX4" fmla="*/ 234355 w 234355"/>
              <a:gd name="connsiteY4" fmla="*/ 2857003 h 2857003"/>
              <a:gd name="connsiteX0" fmla="*/ 0 w 234355"/>
              <a:gd name="connsiteY0" fmla="*/ 0 h 2857003"/>
              <a:gd name="connsiteX1" fmla="*/ 101117 w 234355"/>
              <a:gd name="connsiteY1" fmla="*/ 539290 h 2857003"/>
              <a:gd name="connsiteX2" fmla="*/ 161258 w 234355"/>
              <a:gd name="connsiteY2" fmla="*/ 1461450 h 2857003"/>
              <a:gd name="connsiteX3" fmla="*/ 220469 w 234355"/>
              <a:gd name="connsiteY3" fmla="*/ 2461735 h 2857003"/>
              <a:gd name="connsiteX4" fmla="*/ 234355 w 234355"/>
              <a:gd name="connsiteY4" fmla="*/ 2857003 h 285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55" h="2857003">
                <a:moveTo>
                  <a:pt x="0" y="0"/>
                </a:moveTo>
                <a:lnTo>
                  <a:pt x="101117" y="539290"/>
                </a:lnTo>
                <a:lnTo>
                  <a:pt x="161258" y="1461450"/>
                </a:lnTo>
                <a:cubicBezTo>
                  <a:pt x="164473" y="1780900"/>
                  <a:pt x="217254" y="2142285"/>
                  <a:pt x="220469" y="2461735"/>
                </a:cubicBezTo>
                <a:lnTo>
                  <a:pt x="234355" y="2857003"/>
                </a:lnTo>
              </a:path>
            </a:pathLst>
          </a:cu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ounded Rectangle 5">
            <a:extLst>
              <a:ext uri="{FF2B5EF4-FFF2-40B4-BE49-F238E27FC236}">
                <a16:creationId xmlns:a16="http://schemas.microsoft.com/office/drawing/2014/main" id="{F12969CB-A81E-4862-A601-D7890B49363E}"/>
              </a:ext>
            </a:extLst>
          </p:cNvPr>
          <p:cNvSpPr/>
          <p:nvPr/>
        </p:nvSpPr>
        <p:spPr>
          <a:xfrm>
            <a:off x="8809206" y="4016468"/>
            <a:ext cx="2743200" cy="185896"/>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Jordan Aquifer: Groundwater Flow Map</a:t>
            </a:r>
          </a:p>
        </p:txBody>
      </p:sp>
      <p:sp>
        <p:nvSpPr>
          <p:cNvPr id="99" name="Freeform: Shape 98">
            <a:extLst>
              <a:ext uri="{FF2B5EF4-FFF2-40B4-BE49-F238E27FC236}">
                <a16:creationId xmlns:a16="http://schemas.microsoft.com/office/drawing/2014/main" id="{957BB9E6-1FF6-4C88-A798-9BB28E5AB0C9}"/>
              </a:ext>
            </a:extLst>
          </p:cNvPr>
          <p:cNvSpPr/>
          <p:nvPr/>
        </p:nvSpPr>
        <p:spPr>
          <a:xfrm rot="15763563" flipH="1" flipV="1">
            <a:off x="5709214" y="4699860"/>
            <a:ext cx="589121" cy="213623"/>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0" name="Freeform: Shape 99">
            <a:extLst>
              <a:ext uri="{FF2B5EF4-FFF2-40B4-BE49-F238E27FC236}">
                <a16:creationId xmlns:a16="http://schemas.microsoft.com/office/drawing/2014/main" id="{A1CA798C-6DFF-4DAF-B739-78E78C3614A1}"/>
              </a:ext>
            </a:extLst>
          </p:cNvPr>
          <p:cNvSpPr/>
          <p:nvPr/>
        </p:nvSpPr>
        <p:spPr>
          <a:xfrm rot="15763563" flipH="1">
            <a:off x="10238680" y="2570292"/>
            <a:ext cx="402907" cy="49975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3" name="Freeform: Shape 102">
            <a:extLst>
              <a:ext uri="{FF2B5EF4-FFF2-40B4-BE49-F238E27FC236}">
                <a16:creationId xmlns:a16="http://schemas.microsoft.com/office/drawing/2014/main" id="{127A2452-86DD-433E-8E43-D0676A5C6148}"/>
              </a:ext>
            </a:extLst>
          </p:cNvPr>
          <p:cNvSpPr/>
          <p:nvPr/>
        </p:nvSpPr>
        <p:spPr>
          <a:xfrm rot="15763563" flipH="1">
            <a:off x="10676908" y="3352025"/>
            <a:ext cx="275119" cy="378881"/>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5" name="Freeform: Shape 104">
            <a:extLst>
              <a:ext uri="{FF2B5EF4-FFF2-40B4-BE49-F238E27FC236}">
                <a16:creationId xmlns:a16="http://schemas.microsoft.com/office/drawing/2014/main" id="{56F044A4-133C-4081-93CB-D287725A4EC2}"/>
              </a:ext>
            </a:extLst>
          </p:cNvPr>
          <p:cNvSpPr/>
          <p:nvPr/>
        </p:nvSpPr>
        <p:spPr>
          <a:xfrm rot="18762354" flipH="1">
            <a:off x="7761723" y="2790169"/>
            <a:ext cx="141663" cy="120623"/>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6" name="Freeform: Shape 105">
            <a:extLst>
              <a:ext uri="{FF2B5EF4-FFF2-40B4-BE49-F238E27FC236}">
                <a16:creationId xmlns:a16="http://schemas.microsoft.com/office/drawing/2014/main" id="{00A56463-5FF8-4715-B8B0-9328A3AD88DD}"/>
              </a:ext>
            </a:extLst>
          </p:cNvPr>
          <p:cNvSpPr/>
          <p:nvPr/>
        </p:nvSpPr>
        <p:spPr>
          <a:xfrm rot="18762354" flipH="1">
            <a:off x="6222339" y="2226903"/>
            <a:ext cx="141663" cy="120623"/>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223B66"/>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7" name="Freeform: Shape 106">
            <a:extLst>
              <a:ext uri="{FF2B5EF4-FFF2-40B4-BE49-F238E27FC236}">
                <a16:creationId xmlns:a16="http://schemas.microsoft.com/office/drawing/2014/main" id="{C3729F58-4CD3-452A-9D54-5C521BFD0B92}"/>
              </a:ext>
            </a:extLst>
          </p:cNvPr>
          <p:cNvSpPr/>
          <p:nvPr/>
        </p:nvSpPr>
        <p:spPr>
          <a:xfrm rot="18762354" flipH="1">
            <a:off x="6076190" y="2428715"/>
            <a:ext cx="141663" cy="120623"/>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223B66"/>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8" name="Freeform: Shape 107">
            <a:extLst>
              <a:ext uri="{FF2B5EF4-FFF2-40B4-BE49-F238E27FC236}">
                <a16:creationId xmlns:a16="http://schemas.microsoft.com/office/drawing/2014/main" id="{5D46E851-B2E7-4306-8534-094BD08CF48F}"/>
              </a:ext>
            </a:extLst>
          </p:cNvPr>
          <p:cNvSpPr/>
          <p:nvPr/>
        </p:nvSpPr>
        <p:spPr>
          <a:xfrm rot="18762354" flipH="1">
            <a:off x="7711001" y="3311298"/>
            <a:ext cx="141663" cy="120623"/>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223B66"/>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9" name="Freeform: Shape 108">
            <a:extLst>
              <a:ext uri="{FF2B5EF4-FFF2-40B4-BE49-F238E27FC236}">
                <a16:creationId xmlns:a16="http://schemas.microsoft.com/office/drawing/2014/main" id="{549EE394-D9E2-420C-9E09-853CEAC166C8}"/>
              </a:ext>
            </a:extLst>
          </p:cNvPr>
          <p:cNvSpPr/>
          <p:nvPr/>
        </p:nvSpPr>
        <p:spPr>
          <a:xfrm rot="18762354" flipH="1">
            <a:off x="7903509" y="6274803"/>
            <a:ext cx="158025" cy="153204"/>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0" name="Freeform: Shape 109">
            <a:extLst>
              <a:ext uri="{FF2B5EF4-FFF2-40B4-BE49-F238E27FC236}">
                <a16:creationId xmlns:a16="http://schemas.microsoft.com/office/drawing/2014/main" id="{03F96B12-5E87-4FB0-B964-DAEC568FCE62}"/>
              </a:ext>
            </a:extLst>
          </p:cNvPr>
          <p:cNvSpPr/>
          <p:nvPr/>
        </p:nvSpPr>
        <p:spPr>
          <a:xfrm rot="15763563" flipH="1">
            <a:off x="6994700" y="5880419"/>
            <a:ext cx="511168" cy="17209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1" name="Freeform: Shape 110">
            <a:extLst>
              <a:ext uri="{FF2B5EF4-FFF2-40B4-BE49-F238E27FC236}">
                <a16:creationId xmlns:a16="http://schemas.microsoft.com/office/drawing/2014/main" id="{5F82F921-5F4B-4CA7-90DE-7911E0B4FFB8}"/>
              </a:ext>
            </a:extLst>
          </p:cNvPr>
          <p:cNvSpPr/>
          <p:nvPr/>
        </p:nvSpPr>
        <p:spPr>
          <a:xfrm rot="18762354" flipH="1">
            <a:off x="7571178" y="6381788"/>
            <a:ext cx="158025" cy="153204"/>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3" name="TextBox 112">
            <a:extLst>
              <a:ext uri="{FF2B5EF4-FFF2-40B4-BE49-F238E27FC236}">
                <a16:creationId xmlns:a16="http://schemas.microsoft.com/office/drawing/2014/main" id="{DDC407F2-A146-4C95-8A40-940EA92D2C20}"/>
              </a:ext>
            </a:extLst>
          </p:cNvPr>
          <p:cNvSpPr txBox="1"/>
          <p:nvPr/>
        </p:nvSpPr>
        <p:spPr>
          <a:xfrm>
            <a:off x="7979671" y="6095742"/>
            <a:ext cx="547648"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18356F"/>
                </a:solidFill>
                <a:effectLst>
                  <a:glow rad="127000">
                    <a:schemeClr val="bg1"/>
                  </a:glow>
                  <a:outerShdw blurRad="50800" dist="38100" dir="2700000" algn="tl" rotWithShape="0">
                    <a:schemeClr val="bg1">
                      <a:alpha val="40000"/>
                    </a:schemeClr>
                  </a:outerShdw>
                </a:effectLst>
              </a:rPr>
              <a:t>?</a:t>
            </a:r>
          </a:p>
        </p:txBody>
      </p:sp>
      <p:sp>
        <p:nvSpPr>
          <p:cNvPr id="114" name="TextBox 113">
            <a:extLst>
              <a:ext uri="{FF2B5EF4-FFF2-40B4-BE49-F238E27FC236}">
                <a16:creationId xmlns:a16="http://schemas.microsoft.com/office/drawing/2014/main" id="{1DB686DC-7B51-4458-847F-EE81AC569550}"/>
              </a:ext>
            </a:extLst>
          </p:cNvPr>
          <p:cNvSpPr txBox="1"/>
          <p:nvPr/>
        </p:nvSpPr>
        <p:spPr>
          <a:xfrm>
            <a:off x="7415648" y="6194770"/>
            <a:ext cx="547648"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18356F"/>
                </a:solidFill>
                <a:effectLst>
                  <a:glow rad="127000">
                    <a:schemeClr val="bg1"/>
                  </a:glow>
                  <a:outerShdw blurRad="50800" dist="38100" dir="2700000" algn="tl" rotWithShape="0">
                    <a:schemeClr val="bg1">
                      <a:alpha val="40000"/>
                    </a:schemeClr>
                  </a:outerShdw>
                </a:effectLst>
              </a:rPr>
              <a:t>?</a:t>
            </a:r>
          </a:p>
        </p:txBody>
      </p:sp>
      <p:sp>
        <p:nvSpPr>
          <p:cNvPr id="115" name="Freeform: Shape 114">
            <a:extLst>
              <a:ext uri="{FF2B5EF4-FFF2-40B4-BE49-F238E27FC236}">
                <a16:creationId xmlns:a16="http://schemas.microsoft.com/office/drawing/2014/main" id="{17A26EE5-0397-4E70-8E28-F60C50575734}"/>
              </a:ext>
            </a:extLst>
          </p:cNvPr>
          <p:cNvSpPr/>
          <p:nvPr/>
        </p:nvSpPr>
        <p:spPr>
          <a:xfrm rot="18762354" flipH="1">
            <a:off x="7143627" y="5451157"/>
            <a:ext cx="158025" cy="153204"/>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6" name="TextBox 115">
            <a:extLst>
              <a:ext uri="{FF2B5EF4-FFF2-40B4-BE49-F238E27FC236}">
                <a16:creationId xmlns:a16="http://schemas.microsoft.com/office/drawing/2014/main" id="{575A7913-33F1-424D-AB96-A2B96075E904}"/>
              </a:ext>
            </a:extLst>
          </p:cNvPr>
          <p:cNvSpPr txBox="1"/>
          <p:nvPr/>
        </p:nvSpPr>
        <p:spPr>
          <a:xfrm>
            <a:off x="6988097" y="5264139"/>
            <a:ext cx="547648"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18356F"/>
                </a:solidFill>
                <a:effectLst>
                  <a:glow rad="127000">
                    <a:schemeClr val="bg1"/>
                  </a:glow>
                  <a:outerShdw blurRad="50800" dist="38100" dir="2700000" algn="tl" rotWithShape="0">
                    <a:schemeClr val="bg1">
                      <a:alpha val="40000"/>
                    </a:schemeClr>
                  </a:outerShdw>
                </a:effectLst>
              </a:rPr>
              <a:t>?</a:t>
            </a:r>
          </a:p>
        </p:txBody>
      </p:sp>
      <p:sp>
        <p:nvSpPr>
          <p:cNvPr id="117" name="Freeform: Shape 116">
            <a:extLst>
              <a:ext uri="{FF2B5EF4-FFF2-40B4-BE49-F238E27FC236}">
                <a16:creationId xmlns:a16="http://schemas.microsoft.com/office/drawing/2014/main" id="{79982AC1-3E70-4FCB-9CF7-8B8B9490DC06}"/>
              </a:ext>
            </a:extLst>
          </p:cNvPr>
          <p:cNvSpPr/>
          <p:nvPr/>
        </p:nvSpPr>
        <p:spPr>
          <a:xfrm rot="18762354" flipH="1">
            <a:off x="10059899" y="2299020"/>
            <a:ext cx="158025" cy="153204"/>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8" name="TextBox 117">
            <a:extLst>
              <a:ext uri="{FF2B5EF4-FFF2-40B4-BE49-F238E27FC236}">
                <a16:creationId xmlns:a16="http://schemas.microsoft.com/office/drawing/2014/main" id="{8BC5FB1D-A331-40A9-8F42-CF7AD3ECE9C8}"/>
              </a:ext>
            </a:extLst>
          </p:cNvPr>
          <p:cNvSpPr txBox="1"/>
          <p:nvPr/>
        </p:nvSpPr>
        <p:spPr>
          <a:xfrm>
            <a:off x="9904369" y="2112002"/>
            <a:ext cx="547648"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18356F"/>
                </a:solidFill>
                <a:effectLst>
                  <a:glow rad="127000">
                    <a:schemeClr val="bg1"/>
                  </a:glow>
                  <a:outerShdw blurRad="50800" dist="38100" dir="2700000" algn="tl" rotWithShape="0">
                    <a:schemeClr val="bg1">
                      <a:alpha val="40000"/>
                    </a:schemeClr>
                  </a:outerShdw>
                </a:effectLst>
              </a:rPr>
              <a:t>?</a:t>
            </a:r>
          </a:p>
        </p:txBody>
      </p:sp>
      <p:sp>
        <p:nvSpPr>
          <p:cNvPr id="119" name="Freeform: Shape 118">
            <a:extLst>
              <a:ext uri="{FF2B5EF4-FFF2-40B4-BE49-F238E27FC236}">
                <a16:creationId xmlns:a16="http://schemas.microsoft.com/office/drawing/2014/main" id="{F1459874-0CD4-4E16-9D03-76707C63465F}"/>
              </a:ext>
            </a:extLst>
          </p:cNvPr>
          <p:cNvSpPr/>
          <p:nvPr/>
        </p:nvSpPr>
        <p:spPr>
          <a:xfrm rot="18762354" flipH="1">
            <a:off x="10830909" y="3117839"/>
            <a:ext cx="158025" cy="153204"/>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20" name="TextBox 119">
            <a:extLst>
              <a:ext uri="{FF2B5EF4-FFF2-40B4-BE49-F238E27FC236}">
                <a16:creationId xmlns:a16="http://schemas.microsoft.com/office/drawing/2014/main" id="{96A9020B-AF16-4BD3-9DF9-35E780A9C29E}"/>
              </a:ext>
            </a:extLst>
          </p:cNvPr>
          <p:cNvSpPr txBox="1"/>
          <p:nvPr/>
        </p:nvSpPr>
        <p:spPr>
          <a:xfrm>
            <a:off x="10675379" y="2930821"/>
            <a:ext cx="547648"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18356F"/>
                </a:solidFill>
                <a:effectLst>
                  <a:glow rad="127000">
                    <a:schemeClr val="bg1"/>
                  </a:glow>
                  <a:outerShdw blurRad="50800" dist="38100" dir="2700000" algn="tl" rotWithShape="0">
                    <a:schemeClr val="bg1">
                      <a:alpha val="40000"/>
                    </a:schemeClr>
                  </a:outerShdw>
                </a:effectLst>
              </a:rPr>
              <a:t>?</a:t>
            </a:r>
          </a:p>
        </p:txBody>
      </p:sp>
      <p:sp>
        <p:nvSpPr>
          <p:cNvPr id="121" name="TextBox 120">
            <a:extLst>
              <a:ext uri="{FF2B5EF4-FFF2-40B4-BE49-F238E27FC236}">
                <a16:creationId xmlns:a16="http://schemas.microsoft.com/office/drawing/2014/main" id="{B55464F3-3D15-4087-BD2E-C253D79B00A8}"/>
              </a:ext>
            </a:extLst>
          </p:cNvPr>
          <p:cNvSpPr txBox="1"/>
          <p:nvPr/>
        </p:nvSpPr>
        <p:spPr>
          <a:xfrm>
            <a:off x="11144463" y="3220315"/>
            <a:ext cx="547648"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18356F"/>
                </a:solidFill>
                <a:effectLst>
                  <a:glow rad="127000">
                    <a:schemeClr val="bg1"/>
                  </a:glow>
                  <a:outerShdw blurRad="50800" dist="38100" dir="2700000" algn="tl" rotWithShape="0">
                    <a:schemeClr val="bg1">
                      <a:alpha val="40000"/>
                    </a:schemeClr>
                  </a:outerShdw>
                </a:effectLst>
              </a:rPr>
              <a:t>?</a:t>
            </a:r>
          </a:p>
        </p:txBody>
      </p:sp>
      <p:sp>
        <p:nvSpPr>
          <p:cNvPr id="23" name="TextBox 22">
            <a:extLst>
              <a:ext uri="{FF2B5EF4-FFF2-40B4-BE49-F238E27FC236}">
                <a16:creationId xmlns:a16="http://schemas.microsoft.com/office/drawing/2014/main" id="{841C2E2A-30EB-47C1-9D62-4C21C9050CB8}"/>
              </a:ext>
            </a:extLst>
          </p:cNvPr>
          <p:cNvSpPr txBox="1"/>
          <p:nvPr/>
        </p:nvSpPr>
        <p:spPr>
          <a:xfrm>
            <a:off x="3990426" y="5674346"/>
            <a:ext cx="1383335" cy="1031051"/>
          </a:xfrm>
          <a:prstGeom prst="rect">
            <a:avLst/>
          </a:prstGeom>
          <a:noFill/>
        </p:spPr>
        <p:txBody>
          <a:bodyPr wrap="square" rtlCol="0">
            <a:spAutoFit/>
          </a:bodyPr>
          <a:lstStyle/>
          <a:p>
            <a:r>
              <a:rPr lang="en-US" sz="900" b="1" u="sng" dirty="0"/>
              <a:t>Note*</a:t>
            </a:r>
          </a:p>
          <a:p>
            <a:endParaRPr lang="en-US" sz="300" b="0" i="0" dirty="0">
              <a:solidFill>
                <a:srgbClr val="242424"/>
              </a:solidFill>
              <a:effectLst/>
              <a:latin typeface="Segoe UI" panose="020B0502040204020203" pitchFamily="34" charset="0"/>
            </a:endParaRPr>
          </a:p>
          <a:p>
            <a:r>
              <a:rPr lang="en-US" sz="700" b="0" i="0" dirty="0">
                <a:solidFill>
                  <a:srgbClr val="242424"/>
                </a:solidFill>
                <a:effectLst/>
                <a:latin typeface="Segoe UI" panose="020B0502040204020203" pitchFamily="34" charset="0"/>
              </a:rPr>
              <a:t>Due to the lack </a:t>
            </a:r>
            <a:r>
              <a:rPr lang="en-US" sz="700" dirty="0">
                <a:solidFill>
                  <a:srgbClr val="242424"/>
                </a:solidFill>
                <a:latin typeface="Segoe UI" panose="020B0502040204020203" pitchFamily="34" charset="0"/>
              </a:rPr>
              <a:t>of available groundwater gauging data, d</a:t>
            </a:r>
            <a:r>
              <a:rPr lang="en-US" sz="700" b="0" i="0" dirty="0">
                <a:solidFill>
                  <a:srgbClr val="242424"/>
                </a:solidFill>
                <a:effectLst/>
                <a:latin typeface="Segoe UI" panose="020B0502040204020203" pitchFamily="34" charset="0"/>
              </a:rPr>
              <a:t>iffusion interpolation was used to smooth modeled groundwater elevations where high groundwater variability exists within well clusters.</a:t>
            </a:r>
            <a:endParaRPr lang="en-US" sz="600" dirty="0"/>
          </a:p>
        </p:txBody>
      </p:sp>
      <p:sp>
        <p:nvSpPr>
          <p:cNvPr id="77" name="TextBox 76">
            <a:extLst>
              <a:ext uri="{FF2B5EF4-FFF2-40B4-BE49-F238E27FC236}">
                <a16:creationId xmlns:a16="http://schemas.microsoft.com/office/drawing/2014/main" id="{3E57258E-9D52-4B3F-B7F5-ECD1C0A7225E}"/>
              </a:ext>
            </a:extLst>
          </p:cNvPr>
          <p:cNvSpPr txBox="1"/>
          <p:nvPr/>
        </p:nvSpPr>
        <p:spPr>
          <a:xfrm>
            <a:off x="5830919" y="1376794"/>
            <a:ext cx="875871" cy="438582"/>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2060"/>
                </a:solidFill>
                <a:effectLst>
                  <a:glow rad="63500">
                    <a:srgbClr val="FFFFFF"/>
                  </a:glow>
                  <a:outerShdw blurRad="50800" dist="38100" dir="2700000" algn="tl" rotWithShape="0">
                    <a:schemeClr val="bg1">
                      <a:alpha val="40000"/>
                    </a:schemeClr>
                  </a:outerShdw>
                </a:effectLst>
              </a:rPr>
              <a:t>BS14 </a:t>
            </a: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(IAWC)</a:t>
            </a:r>
            <a:endParaRPr lang="en-US" sz="10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78" name="IAWC">
            <a:extLst>
              <a:ext uri="{FF2B5EF4-FFF2-40B4-BE49-F238E27FC236}">
                <a16:creationId xmlns:a16="http://schemas.microsoft.com/office/drawing/2014/main" id="{A7AF1E10-CF58-4334-A1BF-1B03814575B6}"/>
              </a:ext>
            </a:extLst>
          </p:cNvPr>
          <p:cNvSpPr>
            <a:spLocks noChangeAspect="1"/>
          </p:cNvSpPr>
          <p:nvPr/>
        </p:nvSpPr>
        <p:spPr>
          <a:xfrm>
            <a:off x="5658366" y="1499027"/>
            <a:ext cx="194026" cy="185914"/>
          </a:xfrm>
          <a:custGeom>
            <a:avLst/>
            <a:gdLst>
              <a:gd name="connsiteX0" fmla="*/ 2381 w 395288"/>
              <a:gd name="connsiteY0" fmla="*/ 0 h 357187"/>
              <a:gd name="connsiteX1" fmla="*/ 45244 w 395288"/>
              <a:gd name="connsiteY1" fmla="*/ 52387 h 357187"/>
              <a:gd name="connsiteX2" fmla="*/ 73819 w 395288"/>
              <a:gd name="connsiteY2" fmla="*/ 90487 h 357187"/>
              <a:gd name="connsiteX3" fmla="*/ 71438 w 395288"/>
              <a:gd name="connsiteY3" fmla="*/ 133350 h 357187"/>
              <a:gd name="connsiteX4" fmla="*/ 71438 w 395288"/>
              <a:gd name="connsiteY4" fmla="*/ 157162 h 357187"/>
              <a:gd name="connsiteX5" fmla="*/ 33338 w 395288"/>
              <a:gd name="connsiteY5" fmla="*/ 216693 h 357187"/>
              <a:gd name="connsiteX6" fmla="*/ 2381 w 395288"/>
              <a:gd name="connsiteY6" fmla="*/ 233362 h 357187"/>
              <a:gd name="connsiteX7" fmla="*/ 0 w 395288"/>
              <a:gd name="connsiteY7" fmla="*/ 264318 h 357187"/>
              <a:gd name="connsiteX8" fmla="*/ 23813 w 395288"/>
              <a:gd name="connsiteY8" fmla="*/ 311943 h 357187"/>
              <a:gd name="connsiteX9" fmla="*/ 52388 w 395288"/>
              <a:gd name="connsiteY9" fmla="*/ 345281 h 357187"/>
              <a:gd name="connsiteX10" fmla="*/ 111919 w 395288"/>
              <a:gd name="connsiteY10" fmla="*/ 357187 h 357187"/>
              <a:gd name="connsiteX11" fmla="*/ 240506 w 395288"/>
              <a:gd name="connsiteY11" fmla="*/ 347662 h 357187"/>
              <a:gd name="connsiteX12" fmla="*/ 323850 w 395288"/>
              <a:gd name="connsiteY12" fmla="*/ 330993 h 357187"/>
              <a:gd name="connsiteX13" fmla="*/ 378619 w 395288"/>
              <a:gd name="connsiteY13" fmla="*/ 330993 h 357187"/>
              <a:gd name="connsiteX14" fmla="*/ 395288 w 395288"/>
              <a:gd name="connsiteY14" fmla="*/ 330993 h 357187"/>
              <a:gd name="connsiteX15" fmla="*/ 383381 w 395288"/>
              <a:gd name="connsiteY15" fmla="*/ 259556 h 357187"/>
              <a:gd name="connsiteX16" fmla="*/ 378619 w 395288"/>
              <a:gd name="connsiteY16" fmla="*/ 190500 h 357187"/>
              <a:gd name="connsiteX17" fmla="*/ 307181 w 395288"/>
              <a:gd name="connsiteY17" fmla="*/ 192881 h 357187"/>
              <a:gd name="connsiteX18" fmla="*/ 276225 w 395288"/>
              <a:gd name="connsiteY18" fmla="*/ 171450 h 357187"/>
              <a:gd name="connsiteX19" fmla="*/ 230981 w 395288"/>
              <a:gd name="connsiteY19" fmla="*/ 130968 h 357187"/>
              <a:gd name="connsiteX20" fmla="*/ 154781 w 395288"/>
              <a:gd name="connsiteY20" fmla="*/ 71437 h 357187"/>
              <a:gd name="connsiteX21" fmla="*/ 107156 w 395288"/>
              <a:gd name="connsiteY21" fmla="*/ 40481 h 357187"/>
              <a:gd name="connsiteX22" fmla="*/ 2381 w 395288"/>
              <a:gd name="connsiteY22" fmla="*/ 0 h 357187"/>
              <a:gd name="connsiteX0" fmla="*/ 21431 w 395288"/>
              <a:gd name="connsiteY0" fmla="*/ 0 h 392566"/>
              <a:gd name="connsiteX1" fmla="*/ 45244 w 395288"/>
              <a:gd name="connsiteY1" fmla="*/ 87766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76647 w 395288"/>
              <a:gd name="connsiteY22" fmla="*/ 41402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82089 w 395288"/>
              <a:gd name="connsiteY22" fmla="*/ 33238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50687 w 395288"/>
              <a:gd name="connsiteY1" fmla="*/ 82323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39801 w 395288"/>
              <a:gd name="connsiteY1" fmla="*/ 71437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395288 w 421482"/>
              <a:gd name="connsiteY14" fmla="*/ 366372 h 392566"/>
              <a:gd name="connsiteX15" fmla="*/ 383381 w 421482"/>
              <a:gd name="connsiteY15" fmla="*/ 294935 h 392566"/>
              <a:gd name="connsiteX16" fmla="*/ 421482 w 421482"/>
              <a:gd name="connsiteY16" fmla="*/ 211591 h 392566"/>
              <a:gd name="connsiteX17" fmla="*/ 307181 w 421482"/>
              <a:gd name="connsiteY17" fmla="*/ 228260 h 392566"/>
              <a:gd name="connsiteX18" fmla="*/ 27622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395288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7622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7622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27452 w 421482"/>
              <a:gd name="connsiteY21" fmla="*/ 55579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27452 w 421482"/>
              <a:gd name="connsiteY21" fmla="*/ 55579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64403 w 421482"/>
              <a:gd name="connsiteY8" fmla="*/ 332836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27452 w 421482"/>
              <a:gd name="connsiteY21" fmla="*/ 55579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64403 w 421482"/>
              <a:gd name="connsiteY8" fmla="*/ 332836 h 392566"/>
              <a:gd name="connsiteX9" fmla="*/ 84282 w 421482"/>
              <a:gd name="connsiteY9" fmla="*/ 357482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27452 w 421482"/>
              <a:gd name="connsiteY21" fmla="*/ 55579 h 392566"/>
              <a:gd name="connsiteX22" fmla="*/ 63039 w 421482"/>
              <a:gd name="connsiteY22" fmla="*/ 6024 h 392566"/>
              <a:gd name="connsiteX23" fmla="*/ 21431 w 421482"/>
              <a:gd name="connsiteY23" fmla="*/ 0 h 392566"/>
              <a:gd name="connsiteX0" fmla="*/ 19049 w 419100"/>
              <a:gd name="connsiteY0" fmla="*/ 0 h 392566"/>
              <a:gd name="connsiteX1" fmla="*/ 37419 w 419100"/>
              <a:gd name="connsiteY1" fmla="*/ 71437 h 392566"/>
              <a:gd name="connsiteX2" fmla="*/ 68716 w 419100"/>
              <a:gd name="connsiteY2" fmla="*/ 125866 h 392566"/>
              <a:gd name="connsiteX3" fmla="*/ 69056 w 419100"/>
              <a:gd name="connsiteY3" fmla="*/ 168729 h 392566"/>
              <a:gd name="connsiteX4" fmla="*/ 69056 w 419100"/>
              <a:gd name="connsiteY4" fmla="*/ 192541 h 392566"/>
              <a:gd name="connsiteX5" fmla="*/ 30956 w 419100"/>
              <a:gd name="connsiteY5" fmla="*/ 252072 h 392566"/>
              <a:gd name="connsiteX6" fmla="*/ -1 w 419100"/>
              <a:gd name="connsiteY6" fmla="*/ 268741 h 392566"/>
              <a:gd name="connsiteX7" fmla="*/ 62021 w 419100"/>
              <a:gd name="connsiteY7" fmla="*/ 332836 h 392566"/>
              <a:gd name="connsiteX8" fmla="*/ 81900 w 419100"/>
              <a:gd name="connsiteY8" fmla="*/ 357482 h 392566"/>
              <a:gd name="connsiteX9" fmla="*/ 109537 w 419100"/>
              <a:gd name="connsiteY9" fmla="*/ 392566 h 392566"/>
              <a:gd name="connsiteX10" fmla="*/ 238124 w 419100"/>
              <a:gd name="connsiteY10" fmla="*/ 383041 h 392566"/>
              <a:gd name="connsiteX11" fmla="*/ 321468 w 419100"/>
              <a:gd name="connsiteY11" fmla="*/ 366372 h 392566"/>
              <a:gd name="connsiteX12" fmla="*/ 376237 w 419100"/>
              <a:gd name="connsiteY12" fmla="*/ 366372 h 392566"/>
              <a:gd name="connsiteX13" fmla="*/ 402431 w 419100"/>
              <a:gd name="connsiteY13" fmla="*/ 366372 h 392566"/>
              <a:gd name="connsiteX14" fmla="*/ 419099 w 419100"/>
              <a:gd name="connsiteY14" fmla="*/ 294935 h 392566"/>
              <a:gd name="connsiteX15" fmla="*/ 419100 w 419100"/>
              <a:gd name="connsiteY15" fmla="*/ 211591 h 392566"/>
              <a:gd name="connsiteX16" fmla="*/ 304799 w 419100"/>
              <a:gd name="connsiteY16" fmla="*/ 228260 h 392566"/>
              <a:gd name="connsiteX17" fmla="*/ 254793 w 419100"/>
              <a:gd name="connsiteY17" fmla="*/ 206829 h 392566"/>
              <a:gd name="connsiteX18" fmla="*/ 214312 w 419100"/>
              <a:gd name="connsiteY18" fmla="*/ 156822 h 392566"/>
              <a:gd name="connsiteX19" fmla="*/ 152399 w 419100"/>
              <a:gd name="connsiteY19" fmla="*/ 106816 h 392566"/>
              <a:gd name="connsiteX20" fmla="*/ 125070 w 419100"/>
              <a:gd name="connsiteY20" fmla="*/ 55579 h 392566"/>
              <a:gd name="connsiteX21" fmla="*/ 60657 w 419100"/>
              <a:gd name="connsiteY21" fmla="*/ 6024 h 392566"/>
              <a:gd name="connsiteX22" fmla="*/ 19049 w 419100"/>
              <a:gd name="connsiteY22" fmla="*/ 0 h 392566"/>
              <a:gd name="connsiteX0" fmla="*/ 0 w 400051"/>
              <a:gd name="connsiteY0" fmla="*/ 0 h 392566"/>
              <a:gd name="connsiteX1" fmla="*/ 18370 w 400051"/>
              <a:gd name="connsiteY1" fmla="*/ 71437 h 392566"/>
              <a:gd name="connsiteX2" fmla="*/ 49667 w 400051"/>
              <a:gd name="connsiteY2" fmla="*/ 125866 h 392566"/>
              <a:gd name="connsiteX3" fmla="*/ 50007 w 400051"/>
              <a:gd name="connsiteY3" fmla="*/ 168729 h 392566"/>
              <a:gd name="connsiteX4" fmla="*/ 50007 w 400051"/>
              <a:gd name="connsiteY4" fmla="*/ 192541 h 392566"/>
              <a:gd name="connsiteX5" fmla="*/ 11907 w 400051"/>
              <a:gd name="connsiteY5" fmla="*/ 252072 h 392566"/>
              <a:gd name="connsiteX6" fmla="*/ 42972 w 400051"/>
              <a:gd name="connsiteY6" fmla="*/ 332836 h 392566"/>
              <a:gd name="connsiteX7" fmla="*/ 62851 w 400051"/>
              <a:gd name="connsiteY7" fmla="*/ 357482 h 392566"/>
              <a:gd name="connsiteX8" fmla="*/ 90488 w 400051"/>
              <a:gd name="connsiteY8" fmla="*/ 392566 h 392566"/>
              <a:gd name="connsiteX9" fmla="*/ 219075 w 400051"/>
              <a:gd name="connsiteY9" fmla="*/ 383041 h 392566"/>
              <a:gd name="connsiteX10" fmla="*/ 302419 w 400051"/>
              <a:gd name="connsiteY10" fmla="*/ 366372 h 392566"/>
              <a:gd name="connsiteX11" fmla="*/ 357188 w 400051"/>
              <a:gd name="connsiteY11" fmla="*/ 366372 h 392566"/>
              <a:gd name="connsiteX12" fmla="*/ 383382 w 400051"/>
              <a:gd name="connsiteY12" fmla="*/ 366372 h 392566"/>
              <a:gd name="connsiteX13" fmla="*/ 400050 w 400051"/>
              <a:gd name="connsiteY13" fmla="*/ 294935 h 392566"/>
              <a:gd name="connsiteX14" fmla="*/ 400051 w 400051"/>
              <a:gd name="connsiteY14" fmla="*/ 211591 h 392566"/>
              <a:gd name="connsiteX15" fmla="*/ 285750 w 400051"/>
              <a:gd name="connsiteY15" fmla="*/ 228260 h 392566"/>
              <a:gd name="connsiteX16" fmla="*/ 235744 w 400051"/>
              <a:gd name="connsiteY16" fmla="*/ 206829 h 392566"/>
              <a:gd name="connsiteX17" fmla="*/ 195263 w 400051"/>
              <a:gd name="connsiteY17" fmla="*/ 156822 h 392566"/>
              <a:gd name="connsiteX18" fmla="*/ 133350 w 400051"/>
              <a:gd name="connsiteY18" fmla="*/ 106816 h 392566"/>
              <a:gd name="connsiteX19" fmla="*/ 106021 w 400051"/>
              <a:gd name="connsiteY19" fmla="*/ 55579 h 392566"/>
              <a:gd name="connsiteX20" fmla="*/ 41608 w 400051"/>
              <a:gd name="connsiteY20" fmla="*/ 6024 h 392566"/>
              <a:gd name="connsiteX21" fmla="*/ 0 w 400051"/>
              <a:gd name="connsiteY21" fmla="*/ 0 h 392566"/>
              <a:gd name="connsiteX0" fmla="*/ 0 w 400051"/>
              <a:gd name="connsiteY0" fmla="*/ 0 h 383041"/>
              <a:gd name="connsiteX1" fmla="*/ 18370 w 400051"/>
              <a:gd name="connsiteY1" fmla="*/ 71437 h 383041"/>
              <a:gd name="connsiteX2" fmla="*/ 49667 w 400051"/>
              <a:gd name="connsiteY2" fmla="*/ 125866 h 383041"/>
              <a:gd name="connsiteX3" fmla="*/ 50007 w 400051"/>
              <a:gd name="connsiteY3" fmla="*/ 168729 h 383041"/>
              <a:gd name="connsiteX4" fmla="*/ 50007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11591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6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50007 w 400051"/>
              <a:gd name="connsiteY3" fmla="*/ 168729 h 383041"/>
              <a:gd name="connsiteX4" fmla="*/ 50007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6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50007 w 400051"/>
              <a:gd name="connsiteY3" fmla="*/ 168729 h 383041"/>
              <a:gd name="connsiteX4" fmla="*/ 50007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7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50007 w 400051"/>
              <a:gd name="connsiteY3" fmla="*/ 168729 h 383041"/>
              <a:gd name="connsiteX4" fmla="*/ 79002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7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70302 w 400051"/>
              <a:gd name="connsiteY3" fmla="*/ 165832 h 383041"/>
              <a:gd name="connsiteX4" fmla="*/ 79002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7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70302 w 400051"/>
              <a:gd name="connsiteY3" fmla="*/ 165832 h 383041"/>
              <a:gd name="connsiteX4" fmla="*/ 79002 w 400051"/>
              <a:gd name="connsiteY4" fmla="*/ 192541 h 383041"/>
              <a:gd name="connsiteX5" fmla="*/ 29304 w 400051"/>
              <a:gd name="connsiteY5" fmla="*/ 249175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7 h 383041"/>
              <a:gd name="connsiteX19" fmla="*/ 106021 w 400051"/>
              <a:gd name="connsiteY19" fmla="*/ 55579 h 383041"/>
              <a:gd name="connsiteX20" fmla="*/ 41608 w 400051"/>
              <a:gd name="connsiteY20" fmla="*/ 6024 h 383041"/>
              <a:gd name="connsiteX21" fmla="*/ 0 w 400051"/>
              <a:gd name="connsiteY21" fmla="*/ 0 h 38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0051" h="383041">
                <a:moveTo>
                  <a:pt x="0" y="0"/>
                </a:moveTo>
                <a:lnTo>
                  <a:pt x="18370" y="71437"/>
                </a:lnTo>
                <a:lnTo>
                  <a:pt x="49667" y="125866"/>
                </a:lnTo>
                <a:cubicBezTo>
                  <a:pt x="49780" y="140154"/>
                  <a:pt x="70189" y="151544"/>
                  <a:pt x="70302" y="165832"/>
                </a:cubicBezTo>
                <a:lnTo>
                  <a:pt x="79002" y="192541"/>
                </a:lnTo>
                <a:lnTo>
                  <a:pt x="29304" y="249175"/>
                </a:lnTo>
                <a:lnTo>
                  <a:pt x="42972" y="332836"/>
                </a:lnTo>
                <a:lnTo>
                  <a:pt x="62851" y="357482"/>
                </a:lnTo>
                <a:lnTo>
                  <a:pt x="107883" y="380977"/>
                </a:lnTo>
                <a:lnTo>
                  <a:pt x="219075" y="383041"/>
                </a:lnTo>
                <a:lnTo>
                  <a:pt x="302419" y="366372"/>
                </a:lnTo>
                <a:lnTo>
                  <a:pt x="357188" y="366372"/>
                </a:lnTo>
                <a:lnTo>
                  <a:pt x="383382" y="366372"/>
                </a:lnTo>
                <a:lnTo>
                  <a:pt x="400050" y="294935"/>
                </a:lnTo>
                <a:cubicBezTo>
                  <a:pt x="400050" y="267154"/>
                  <a:pt x="400051" y="256757"/>
                  <a:pt x="400051" y="228976"/>
                </a:cubicBezTo>
                <a:lnTo>
                  <a:pt x="285750" y="228260"/>
                </a:lnTo>
                <a:lnTo>
                  <a:pt x="235744" y="206829"/>
                </a:lnTo>
                <a:lnTo>
                  <a:pt x="195263" y="156822"/>
                </a:lnTo>
                <a:lnTo>
                  <a:pt x="133350" y="106817"/>
                </a:lnTo>
                <a:lnTo>
                  <a:pt x="106021" y="55579"/>
                </a:lnTo>
                <a:lnTo>
                  <a:pt x="41608" y="6024"/>
                </a:lnTo>
                <a:lnTo>
                  <a:pt x="0" y="0"/>
                </a:lnTo>
                <a:close/>
              </a:path>
            </a:pathLst>
          </a:custGeom>
          <a:solidFill>
            <a:schemeClr val="accent5">
              <a:lumMod val="60000"/>
              <a:lumOff val="40000"/>
              <a:alpha val="48000"/>
            </a:schemeClr>
          </a:solidFill>
          <a:ln w="9525">
            <a:solidFill>
              <a:srgbClr val="002060"/>
            </a:solid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9" name="Freeform: Shape 78">
            <a:extLst>
              <a:ext uri="{FF2B5EF4-FFF2-40B4-BE49-F238E27FC236}">
                <a16:creationId xmlns:a16="http://schemas.microsoft.com/office/drawing/2014/main" id="{AF827B64-9A29-4E8F-82A2-EE03772DF0C9}"/>
              </a:ext>
            </a:extLst>
          </p:cNvPr>
          <p:cNvSpPr/>
          <p:nvPr/>
        </p:nvSpPr>
        <p:spPr>
          <a:xfrm rot="18762354" flipH="1">
            <a:off x="5794555" y="1719334"/>
            <a:ext cx="141663" cy="120623"/>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80" name="TextBox 79">
            <a:extLst>
              <a:ext uri="{FF2B5EF4-FFF2-40B4-BE49-F238E27FC236}">
                <a16:creationId xmlns:a16="http://schemas.microsoft.com/office/drawing/2014/main" id="{68DD1AE1-0418-4727-9FAC-474CAF68B889}"/>
              </a:ext>
            </a:extLst>
          </p:cNvPr>
          <p:cNvSpPr txBox="1"/>
          <p:nvPr/>
        </p:nvSpPr>
        <p:spPr>
          <a:xfrm>
            <a:off x="6802858" y="1505031"/>
            <a:ext cx="875871"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2060"/>
                </a:solidFill>
                <a:effectLst>
                  <a:glow rad="63500">
                    <a:srgbClr val="FFFFFF"/>
                  </a:glow>
                  <a:outerShdw blurRad="50800" dist="38100" dir="2700000" algn="tl" rotWithShape="0">
                    <a:schemeClr val="bg1">
                      <a:alpha val="40000"/>
                    </a:schemeClr>
                  </a:outerShdw>
                </a:effectLst>
              </a:rPr>
              <a:t>BS2</a:t>
            </a:r>
            <a:endParaRPr lang="en-US" sz="10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81" name="TextBox 80">
            <a:extLst>
              <a:ext uri="{FF2B5EF4-FFF2-40B4-BE49-F238E27FC236}">
                <a16:creationId xmlns:a16="http://schemas.microsoft.com/office/drawing/2014/main" id="{148C39DD-F703-4D22-AF35-A5FEA95D9840}"/>
              </a:ext>
            </a:extLst>
          </p:cNvPr>
          <p:cNvSpPr txBox="1"/>
          <p:nvPr/>
        </p:nvSpPr>
        <p:spPr>
          <a:xfrm>
            <a:off x="7825623" y="3153017"/>
            <a:ext cx="875871"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2060"/>
                </a:solidFill>
                <a:effectLst>
                  <a:glow rad="63500">
                    <a:srgbClr val="FFFFFF"/>
                  </a:glow>
                  <a:outerShdw blurRad="50800" dist="38100" dir="2700000" algn="tl" rotWithShape="0">
                    <a:schemeClr val="bg1">
                      <a:alpha val="40000"/>
                    </a:schemeClr>
                  </a:outerShdw>
                </a:effectLst>
              </a:rPr>
              <a:t>BS3</a:t>
            </a:r>
            <a:endParaRPr lang="en-US" sz="10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82" name="Star: 5 Points 81">
            <a:extLst>
              <a:ext uri="{FF2B5EF4-FFF2-40B4-BE49-F238E27FC236}">
                <a16:creationId xmlns:a16="http://schemas.microsoft.com/office/drawing/2014/main" id="{028C9A42-0C9D-4A8D-9459-CCA1866AAE3D}"/>
              </a:ext>
            </a:extLst>
          </p:cNvPr>
          <p:cNvSpPr/>
          <p:nvPr/>
        </p:nvSpPr>
        <p:spPr>
          <a:xfrm>
            <a:off x="6735828" y="1577133"/>
            <a:ext cx="118872" cy="118872"/>
          </a:xfrm>
          <a:prstGeom prst="star5">
            <a:avLst/>
          </a:prstGeom>
          <a:solidFill>
            <a:srgbClr val="223B66"/>
          </a:solidFill>
          <a:ln>
            <a:no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3" name="TextBox 82">
            <a:extLst>
              <a:ext uri="{FF2B5EF4-FFF2-40B4-BE49-F238E27FC236}">
                <a16:creationId xmlns:a16="http://schemas.microsoft.com/office/drawing/2014/main" id="{BA81819B-38C8-4EA1-A9D1-6C46DBACAB20}"/>
              </a:ext>
            </a:extLst>
          </p:cNvPr>
          <p:cNvSpPr txBox="1"/>
          <p:nvPr/>
        </p:nvSpPr>
        <p:spPr>
          <a:xfrm>
            <a:off x="9105871" y="1299582"/>
            <a:ext cx="875871" cy="438582"/>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2060"/>
                </a:solidFill>
                <a:effectLst>
                  <a:glow rad="63500">
                    <a:srgbClr val="FFFFFF"/>
                  </a:glow>
                  <a:outerShdw blurRad="50800" dist="38100" dir="2700000" algn="tl" rotWithShape="0">
                    <a:schemeClr val="bg1">
                      <a:alpha val="40000"/>
                    </a:schemeClr>
                  </a:outerShdw>
                </a:effectLst>
              </a:rPr>
              <a:t>BS14 </a:t>
            </a: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(IAWC)</a:t>
            </a:r>
            <a:endParaRPr lang="en-US" sz="10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85" name="IAWC">
            <a:extLst>
              <a:ext uri="{FF2B5EF4-FFF2-40B4-BE49-F238E27FC236}">
                <a16:creationId xmlns:a16="http://schemas.microsoft.com/office/drawing/2014/main" id="{58D3F381-196D-4157-B277-80268341D32F}"/>
              </a:ext>
            </a:extLst>
          </p:cNvPr>
          <p:cNvSpPr>
            <a:spLocks noChangeAspect="1"/>
          </p:cNvSpPr>
          <p:nvPr/>
        </p:nvSpPr>
        <p:spPr>
          <a:xfrm>
            <a:off x="8933318" y="1421815"/>
            <a:ext cx="194026" cy="185914"/>
          </a:xfrm>
          <a:custGeom>
            <a:avLst/>
            <a:gdLst>
              <a:gd name="connsiteX0" fmla="*/ 2381 w 395288"/>
              <a:gd name="connsiteY0" fmla="*/ 0 h 357187"/>
              <a:gd name="connsiteX1" fmla="*/ 45244 w 395288"/>
              <a:gd name="connsiteY1" fmla="*/ 52387 h 357187"/>
              <a:gd name="connsiteX2" fmla="*/ 73819 w 395288"/>
              <a:gd name="connsiteY2" fmla="*/ 90487 h 357187"/>
              <a:gd name="connsiteX3" fmla="*/ 71438 w 395288"/>
              <a:gd name="connsiteY3" fmla="*/ 133350 h 357187"/>
              <a:gd name="connsiteX4" fmla="*/ 71438 w 395288"/>
              <a:gd name="connsiteY4" fmla="*/ 157162 h 357187"/>
              <a:gd name="connsiteX5" fmla="*/ 33338 w 395288"/>
              <a:gd name="connsiteY5" fmla="*/ 216693 h 357187"/>
              <a:gd name="connsiteX6" fmla="*/ 2381 w 395288"/>
              <a:gd name="connsiteY6" fmla="*/ 233362 h 357187"/>
              <a:gd name="connsiteX7" fmla="*/ 0 w 395288"/>
              <a:gd name="connsiteY7" fmla="*/ 264318 h 357187"/>
              <a:gd name="connsiteX8" fmla="*/ 23813 w 395288"/>
              <a:gd name="connsiteY8" fmla="*/ 311943 h 357187"/>
              <a:gd name="connsiteX9" fmla="*/ 52388 w 395288"/>
              <a:gd name="connsiteY9" fmla="*/ 345281 h 357187"/>
              <a:gd name="connsiteX10" fmla="*/ 111919 w 395288"/>
              <a:gd name="connsiteY10" fmla="*/ 357187 h 357187"/>
              <a:gd name="connsiteX11" fmla="*/ 240506 w 395288"/>
              <a:gd name="connsiteY11" fmla="*/ 347662 h 357187"/>
              <a:gd name="connsiteX12" fmla="*/ 323850 w 395288"/>
              <a:gd name="connsiteY12" fmla="*/ 330993 h 357187"/>
              <a:gd name="connsiteX13" fmla="*/ 378619 w 395288"/>
              <a:gd name="connsiteY13" fmla="*/ 330993 h 357187"/>
              <a:gd name="connsiteX14" fmla="*/ 395288 w 395288"/>
              <a:gd name="connsiteY14" fmla="*/ 330993 h 357187"/>
              <a:gd name="connsiteX15" fmla="*/ 383381 w 395288"/>
              <a:gd name="connsiteY15" fmla="*/ 259556 h 357187"/>
              <a:gd name="connsiteX16" fmla="*/ 378619 w 395288"/>
              <a:gd name="connsiteY16" fmla="*/ 190500 h 357187"/>
              <a:gd name="connsiteX17" fmla="*/ 307181 w 395288"/>
              <a:gd name="connsiteY17" fmla="*/ 192881 h 357187"/>
              <a:gd name="connsiteX18" fmla="*/ 276225 w 395288"/>
              <a:gd name="connsiteY18" fmla="*/ 171450 h 357187"/>
              <a:gd name="connsiteX19" fmla="*/ 230981 w 395288"/>
              <a:gd name="connsiteY19" fmla="*/ 130968 h 357187"/>
              <a:gd name="connsiteX20" fmla="*/ 154781 w 395288"/>
              <a:gd name="connsiteY20" fmla="*/ 71437 h 357187"/>
              <a:gd name="connsiteX21" fmla="*/ 107156 w 395288"/>
              <a:gd name="connsiteY21" fmla="*/ 40481 h 357187"/>
              <a:gd name="connsiteX22" fmla="*/ 2381 w 395288"/>
              <a:gd name="connsiteY22" fmla="*/ 0 h 357187"/>
              <a:gd name="connsiteX0" fmla="*/ 21431 w 395288"/>
              <a:gd name="connsiteY0" fmla="*/ 0 h 392566"/>
              <a:gd name="connsiteX1" fmla="*/ 45244 w 395288"/>
              <a:gd name="connsiteY1" fmla="*/ 87766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76647 w 395288"/>
              <a:gd name="connsiteY22" fmla="*/ 41402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82089 w 395288"/>
              <a:gd name="connsiteY22" fmla="*/ 33238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50687 w 395288"/>
              <a:gd name="connsiteY1" fmla="*/ 82323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39801 w 395288"/>
              <a:gd name="connsiteY1" fmla="*/ 71437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395288 w 421482"/>
              <a:gd name="connsiteY14" fmla="*/ 366372 h 392566"/>
              <a:gd name="connsiteX15" fmla="*/ 383381 w 421482"/>
              <a:gd name="connsiteY15" fmla="*/ 294935 h 392566"/>
              <a:gd name="connsiteX16" fmla="*/ 421482 w 421482"/>
              <a:gd name="connsiteY16" fmla="*/ 211591 h 392566"/>
              <a:gd name="connsiteX17" fmla="*/ 307181 w 421482"/>
              <a:gd name="connsiteY17" fmla="*/ 228260 h 392566"/>
              <a:gd name="connsiteX18" fmla="*/ 27622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395288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7622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7622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27452 w 421482"/>
              <a:gd name="connsiteY21" fmla="*/ 55579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27452 w 421482"/>
              <a:gd name="connsiteY21" fmla="*/ 55579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64403 w 421482"/>
              <a:gd name="connsiteY8" fmla="*/ 332836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27452 w 421482"/>
              <a:gd name="connsiteY21" fmla="*/ 55579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64403 w 421482"/>
              <a:gd name="connsiteY8" fmla="*/ 332836 h 392566"/>
              <a:gd name="connsiteX9" fmla="*/ 84282 w 421482"/>
              <a:gd name="connsiteY9" fmla="*/ 357482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27452 w 421482"/>
              <a:gd name="connsiteY21" fmla="*/ 55579 h 392566"/>
              <a:gd name="connsiteX22" fmla="*/ 63039 w 421482"/>
              <a:gd name="connsiteY22" fmla="*/ 6024 h 392566"/>
              <a:gd name="connsiteX23" fmla="*/ 21431 w 421482"/>
              <a:gd name="connsiteY23" fmla="*/ 0 h 392566"/>
              <a:gd name="connsiteX0" fmla="*/ 19049 w 419100"/>
              <a:gd name="connsiteY0" fmla="*/ 0 h 392566"/>
              <a:gd name="connsiteX1" fmla="*/ 37419 w 419100"/>
              <a:gd name="connsiteY1" fmla="*/ 71437 h 392566"/>
              <a:gd name="connsiteX2" fmla="*/ 68716 w 419100"/>
              <a:gd name="connsiteY2" fmla="*/ 125866 h 392566"/>
              <a:gd name="connsiteX3" fmla="*/ 69056 w 419100"/>
              <a:gd name="connsiteY3" fmla="*/ 168729 h 392566"/>
              <a:gd name="connsiteX4" fmla="*/ 69056 w 419100"/>
              <a:gd name="connsiteY4" fmla="*/ 192541 h 392566"/>
              <a:gd name="connsiteX5" fmla="*/ 30956 w 419100"/>
              <a:gd name="connsiteY5" fmla="*/ 252072 h 392566"/>
              <a:gd name="connsiteX6" fmla="*/ -1 w 419100"/>
              <a:gd name="connsiteY6" fmla="*/ 268741 h 392566"/>
              <a:gd name="connsiteX7" fmla="*/ 62021 w 419100"/>
              <a:gd name="connsiteY7" fmla="*/ 332836 h 392566"/>
              <a:gd name="connsiteX8" fmla="*/ 81900 w 419100"/>
              <a:gd name="connsiteY8" fmla="*/ 357482 h 392566"/>
              <a:gd name="connsiteX9" fmla="*/ 109537 w 419100"/>
              <a:gd name="connsiteY9" fmla="*/ 392566 h 392566"/>
              <a:gd name="connsiteX10" fmla="*/ 238124 w 419100"/>
              <a:gd name="connsiteY10" fmla="*/ 383041 h 392566"/>
              <a:gd name="connsiteX11" fmla="*/ 321468 w 419100"/>
              <a:gd name="connsiteY11" fmla="*/ 366372 h 392566"/>
              <a:gd name="connsiteX12" fmla="*/ 376237 w 419100"/>
              <a:gd name="connsiteY12" fmla="*/ 366372 h 392566"/>
              <a:gd name="connsiteX13" fmla="*/ 402431 w 419100"/>
              <a:gd name="connsiteY13" fmla="*/ 366372 h 392566"/>
              <a:gd name="connsiteX14" fmla="*/ 419099 w 419100"/>
              <a:gd name="connsiteY14" fmla="*/ 294935 h 392566"/>
              <a:gd name="connsiteX15" fmla="*/ 419100 w 419100"/>
              <a:gd name="connsiteY15" fmla="*/ 211591 h 392566"/>
              <a:gd name="connsiteX16" fmla="*/ 304799 w 419100"/>
              <a:gd name="connsiteY16" fmla="*/ 228260 h 392566"/>
              <a:gd name="connsiteX17" fmla="*/ 254793 w 419100"/>
              <a:gd name="connsiteY17" fmla="*/ 206829 h 392566"/>
              <a:gd name="connsiteX18" fmla="*/ 214312 w 419100"/>
              <a:gd name="connsiteY18" fmla="*/ 156822 h 392566"/>
              <a:gd name="connsiteX19" fmla="*/ 152399 w 419100"/>
              <a:gd name="connsiteY19" fmla="*/ 106816 h 392566"/>
              <a:gd name="connsiteX20" fmla="*/ 125070 w 419100"/>
              <a:gd name="connsiteY20" fmla="*/ 55579 h 392566"/>
              <a:gd name="connsiteX21" fmla="*/ 60657 w 419100"/>
              <a:gd name="connsiteY21" fmla="*/ 6024 h 392566"/>
              <a:gd name="connsiteX22" fmla="*/ 19049 w 419100"/>
              <a:gd name="connsiteY22" fmla="*/ 0 h 392566"/>
              <a:gd name="connsiteX0" fmla="*/ 0 w 400051"/>
              <a:gd name="connsiteY0" fmla="*/ 0 h 392566"/>
              <a:gd name="connsiteX1" fmla="*/ 18370 w 400051"/>
              <a:gd name="connsiteY1" fmla="*/ 71437 h 392566"/>
              <a:gd name="connsiteX2" fmla="*/ 49667 w 400051"/>
              <a:gd name="connsiteY2" fmla="*/ 125866 h 392566"/>
              <a:gd name="connsiteX3" fmla="*/ 50007 w 400051"/>
              <a:gd name="connsiteY3" fmla="*/ 168729 h 392566"/>
              <a:gd name="connsiteX4" fmla="*/ 50007 w 400051"/>
              <a:gd name="connsiteY4" fmla="*/ 192541 h 392566"/>
              <a:gd name="connsiteX5" fmla="*/ 11907 w 400051"/>
              <a:gd name="connsiteY5" fmla="*/ 252072 h 392566"/>
              <a:gd name="connsiteX6" fmla="*/ 42972 w 400051"/>
              <a:gd name="connsiteY6" fmla="*/ 332836 h 392566"/>
              <a:gd name="connsiteX7" fmla="*/ 62851 w 400051"/>
              <a:gd name="connsiteY7" fmla="*/ 357482 h 392566"/>
              <a:gd name="connsiteX8" fmla="*/ 90488 w 400051"/>
              <a:gd name="connsiteY8" fmla="*/ 392566 h 392566"/>
              <a:gd name="connsiteX9" fmla="*/ 219075 w 400051"/>
              <a:gd name="connsiteY9" fmla="*/ 383041 h 392566"/>
              <a:gd name="connsiteX10" fmla="*/ 302419 w 400051"/>
              <a:gd name="connsiteY10" fmla="*/ 366372 h 392566"/>
              <a:gd name="connsiteX11" fmla="*/ 357188 w 400051"/>
              <a:gd name="connsiteY11" fmla="*/ 366372 h 392566"/>
              <a:gd name="connsiteX12" fmla="*/ 383382 w 400051"/>
              <a:gd name="connsiteY12" fmla="*/ 366372 h 392566"/>
              <a:gd name="connsiteX13" fmla="*/ 400050 w 400051"/>
              <a:gd name="connsiteY13" fmla="*/ 294935 h 392566"/>
              <a:gd name="connsiteX14" fmla="*/ 400051 w 400051"/>
              <a:gd name="connsiteY14" fmla="*/ 211591 h 392566"/>
              <a:gd name="connsiteX15" fmla="*/ 285750 w 400051"/>
              <a:gd name="connsiteY15" fmla="*/ 228260 h 392566"/>
              <a:gd name="connsiteX16" fmla="*/ 235744 w 400051"/>
              <a:gd name="connsiteY16" fmla="*/ 206829 h 392566"/>
              <a:gd name="connsiteX17" fmla="*/ 195263 w 400051"/>
              <a:gd name="connsiteY17" fmla="*/ 156822 h 392566"/>
              <a:gd name="connsiteX18" fmla="*/ 133350 w 400051"/>
              <a:gd name="connsiteY18" fmla="*/ 106816 h 392566"/>
              <a:gd name="connsiteX19" fmla="*/ 106021 w 400051"/>
              <a:gd name="connsiteY19" fmla="*/ 55579 h 392566"/>
              <a:gd name="connsiteX20" fmla="*/ 41608 w 400051"/>
              <a:gd name="connsiteY20" fmla="*/ 6024 h 392566"/>
              <a:gd name="connsiteX21" fmla="*/ 0 w 400051"/>
              <a:gd name="connsiteY21" fmla="*/ 0 h 392566"/>
              <a:gd name="connsiteX0" fmla="*/ 0 w 400051"/>
              <a:gd name="connsiteY0" fmla="*/ 0 h 383041"/>
              <a:gd name="connsiteX1" fmla="*/ 18370 w 400051"/>
              <a:gd name="connsiteY1" fmla="*/ 71437 h 383041"/>
              <a:gd name="connsiteX2" fmla="*/ 49667 w 400051"/>
              <a:gd name="connsiteY2" fmla="*/ 125866 h 383041"/>
              <a:gd name="connsiteX3" fmla="*/ 50007 w 400051"/>
              <a:gd name="connsiteY3" fmla="*/ 168729 h 383041"/>
              <a:gd name="connsiteX4" fmla="*/ 50007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11591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6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50007 w 400051"/>
              <a:gd name="connsiteY3" fmla="*/ 168729 h 383041"/>
              <a:gd name="connsiteX4" fmla="*/ 50007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6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50007 w 400051"/>
              <a:gd name="connsiteY3" fmla="*/ 168729 h 383041"/>
              <a:gd name="connsiteX4" fmla="*/ 50007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7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50007 w 400051"/>
              <a:gd name="connsiteY3" fmla="*/ 168729 h 383041"/>
              <a:gd name="connsiteX4" fmla="*/ 79002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7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70302 w 400051"/>
              <a:gd name="connsiteY3" fmla="*/ 165832 h 383041"/>
              <a:gd name="connsiteX4" fmla="*/ 79002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7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70302 w 400051"/>
              <a:gd name="connsiteY3" fmla="*/ 165832 h 383041"/>
              <a:gd name="connsiteX4" fmla="*/ 79002 w 400051"/>
              <a:gd name="connsiteY4" fmla="*/ 192541 h 383041"/>
              <a:gd name="connsiteX5" fmla="*/ 29304 w 400051"/>
              <a:gd name="connsiteY5" fmla="*/ 249175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7 h 383041"/>
              <a:gd name="connsiteX19" fmla="*/ 106021 w 400051"/>
              <a:gd name="connsiteY19" fmla="*/ 55579 h 383041"/>
              <a:gd name="connsiteX20" fmla="*/ 41608 w 400051"/>
              <a:gd name="connsiteY20" fmla="*/ 6024 h 383041"/>
              <a:gd name="connsiteX21" fmla="*/ 0 w 400051"/>
              <a:gd name="connsiteY21" fmla="*/ 0 h 38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0051" h="383041">
                <a:moveTo>
                  <a:pt x="0" y="0"/>
                </a:moveTo>
                <a:lnTo>
                  <a:pt x="18370" y="71437"/>
                </a:lnTo>
                <a:lnTo>
                  <a:pt x="49667" y="125866"/>
                </a:lnTo>
                <a:cubicBezTo>
                  <a:pt x="49780" y="140154"/>
                  <a:pt x="70189" y="151544"/>
                  <a:pt x="70302" y="165832"/>
                </a:cubicBezTo>
                <a:lnTo>
                  <a:pt x="79002" y="192541"/>
                </a:lnTo>
                <a:lnTo>
                  <a:pt x="29304" y="249175"/>
                </a:lnTo>
                <a:lnTo>
                  <a:pt x="42972" y="332836"/>
                </a:lnTo>
                <a:lnTo>
                  <a:pt x="62851" y="357482"/>
                </a:lnTo>
                <a:lnTo>
                  <a:pt x="107883" y="380977"/>
                </a:lnTo>
                <a:lnTo>
                  <a:pt x="219075" y="383041"/>
                </a:lnTo>
                <a:lnTo>
                  <a:pt x="302419" y="366372"/>
                </a:lnTo>
                <a:lnTo>
                  <a:pt x="357188" y="366372"/>
                </a:lnTo>
                <a:lnTo>
                  <a:pt x="383382" y="366372"/>
                </a:lnTo>
                <a:lnTo>
                  <a:pt x="400050" y="294935"/>
                </a:lnTo>
                <a:cubicBezTo>
                  <a:pt x="400050" y="267154"/>
                  <a:pt x="400051" y="256757"/>
                  <a:pt x="400051" y="228976"/>
                </a:cubicBezTo>
                <a:lnTo>
                  <a:pt x="285750" y="228260"/>
                </a:lnTo>
                <a:lnTo>
                  <a:pt x="235744" y="206829"/>
                </a:lnTo>
                <a:lnTo>
                  <a:pt x="195263" y="156822"/>
                </a:lnTo>
                <a:lnTo>
                  <a:pt x="133350" y="106817"/>
                </a:lnTo>
                <a:lnTo>
                  <a:pt x="106021" y="55579"/>
                </a:lnTo>
                <a:lnTo>
                  <a:pt x="41608" y="6024"/>
                </a:lnTo>
                <a:lnTo>
                  <a:pt x="0" y="0"/>
                </a:lnTo>
                <a:close/>
              </a:path>
            </a:pathLst>
          </a:custGeom>
          <a:solidFill>
            <a:schemeClr val="accent5">
              <a:lumMod val="60000"/>
              <a:lumOff val="40000"/>
              <a:alpha val="48000"/>
            </a:schemeClr>
          </a:solidFill>
          <a:ln w="9525">
            <a:solidFill>
              <a:srgbClr val="002060"/>
            </a:solid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86" name="TextBox 85">
            <a:extLst>
              <a:ext uri="{FF2B5EF4-FFF2-40B4-BE49-F238E27FC236}">
                <a16:creationId xmlns:a16="http://schemas.microsoft.com/office/drawing/2014/main" id="{4172F529-05CC-4128-927F-BDA6B83C4839}"/>
              </a:ext>
            </a:extLst>
          </p:cNvPr>
          <p:cNvSpPr txBox="1"/>
          <p:nvPr/>
        </p:nvSpPr>
        <p:spPr>
          <a:xfrm>
            <a:off x="10077810" y="1427819"/>
            <a:ext cx="875871"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2060"/>
                </a:solidFill>
                <a:effectLst>
                  <a:glow rad="63500">
                    <a:srgbClr val="FFFFFF"/>
                  </a:glow>
                  <a:outerShdw blurRad="50800" dist="38100" dir="2700000" algn="tl" rotWithShape="0">
                    <a:schemeClr val="bg1">
                      <a:alpha val="40000"/>
                    </a:schemeClr>
                  </a:outerShdw>
                </a:effectLst>
              </a:rPr>
              <a:t>BS2</a:t>
            </a:r>
            <a:endParaRPr lang="en-US" sz="10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91" name="TextBox 90">
            <a:extLst>
              <a:ext uri="{FF2B5EF4-FFF2-40B4-BE49-F238E27FC236}">
                <a16:creationId xmlns:a16="http://schemas.microsoft.com/office/drawing/2014/main" id="{716ABDCD-59A3-4299-8F13-FFEA99507500}"/>
              </a:ext>
            </a:extLst>
          </p:cNvPr>
          <p:cNvSpPr txBox="1"/>
          <p:nvPr/>
        </p:nvSpPr>
        <p:spPr>
          <a:xfrm>
            <a:off x="11272729" y="3104552"/>
            <a:ext cx="875871"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2060"/>
                </a:solidFill>
                <a:effectLst>
                  <a:glow rad="63500">
                    <a:srgbClr val="FFFFFF"/>
                  </a:glow>
                  <a:outerShdw blurRad="50800" dist="38100" dir="2700000" algn="tl" rotWithShape="0">
                    <a:schemeClr val="bg1">
                      <a:alpha val="40000"/>
                    </a:schemeClr>
                  </a:outerShdw>
                </a:effectLst>
              </a:rPr>
              <a:t>BS3</a:t>
            </a:r>
            <a:endParaRPr lang="en-US" sz="10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92" name="Star: 5 Points 91">
            <a:extLst>
              <a:ext uri="{FF2B5EF4-FFF2-40B4-BE49-F238E27FC236}">
                <a16:creationId xmlns:a16="http://schemas.microsoft.com/office/drawing/2014/main" id="{18A8AEFC-D781-4DD8-998D-6FBDDB3420CF}"/>
              </a:ext>
            </a:extLst>
          </p:cNvPr>
          <p:cNvSpPr/>
          <p:nvPr/>
        </p:nvSpPr>
        <p:spPr>
          <a:xfrm>
            <a:off x="10032170" y="1488967"/>
            <a:ext cx="118872" cy="118872"/>
          </a:xfrm>
          <a:prstGeom prst="star5">
            <a:avLst/>
          </a:prstGeom>
          <a:solidFill>
            <a:srgbClr val="223B66"/>
          </a:solidFill>
          <a:ln>
            <a:no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5" name="TextBox 94">
            <a:extLst>
              <a:ext uri="{FF2B5EF4-FFF2-40B4-BE49-F238E27FC236}">
                <a16:creationId xmlns:a16="http://schemas.microsoft.com/office/drawing/2014/main" id="{C8A170B6-5001-4175-8819-25E1031D8C83}"/>
              </a:ext>
            </a:extLst>
          </p:cNvPr>
          <p:cNvSpPr txBox="1"/>
          <p:nvPr/>
        </p:nvSpPr>
        <p:spPr>
          <a:xfrm>
            <a:off x="5444071" y="4566993"/>
            <a:ext cx="875871" cy="438582"/>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2060"/>
                </a:solidFill>
                <a:effectLst>
                  <a:glow rad="63500">
                    <a:srgbClr val="FFFFFF"/>
                  </a:glow>
                  <a:outerShdw blurRad="50800" dist="38100" dir="2700000" algn="tl" rotWithShape="0">
                    <a:schemeClr val="bg1">
                      <a:alpha val="40000"/>
                    </a:schemeClr>
                  </a:outerShdw>
                </a:effectLst>
              </a:rPr>
              <a:t>BS14 </a:t>
            </a: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(IAWC)</a:t>
            </a:r>
            <a:endParaRPr lang="en-US" sz="10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96" name="IAWC">
            <a:extLst>
              <a:ext uri="{FF2B5EF4-FFF2-40B4-BE49-F238E27FC236}">
                <a16:creationId xmlns:a16="http://schemas.microsoft.com/office/drawing/2014/main" id="{A785A041-F1C9-4480-826F-ABD102EB46F6}"/>
              </a:ext>
            </a:extLst>
          </p:cNvPr>
          <p:cNvSpPr>
            <a:spLocks noChangeAspect="1"/>
          </p:cNvSpPr>
          <p:nvPr/>
        </p:nvSpPr>
        <p:spPr>
          <a:xfrm>
            <a:off x="5620041" y="4381050"/>
            <a:ext cx="194026" cy="185914"/>
          </a:xfrm>
          <a:custGeom>
            <a:avLst/>
            <a:gdLst>
              <a:gd name="connsiteX0" fmla="*/ 2381 w 395288"/>
              <a:gd name="connsiteY0" fmla="*/ 0 h 357187"/>
              <a:gd name="connsiteX1" fmla="*/ 45244 w 395288"/>
              <a:gd name="connsiteY1" fmla="*/ 52387 h 357187"/>
              <a:gd name="connsiteX2" fmla="*/ 73819 w 395288"/>
              <a:gd name="connsiteY2" fmla="*/ 90487 h 357187"/>
              <a:gd name="connsiteX3" fmla="*/ 71438 w 395288"/>
              <a:gd name="connsiteY3" fmla="*/ 133350 h 357187"/>
              <a:gd name="connsiteX4" fmla="*/ 71438 w 395288"/>
              <a:gd name="connsiteY4" fmla="*/ 157162 h 357187"/>
              <a:gd name="connsiteX5" fmla="*/ 33338 w 395288"/>
              <a:gd name="connsiteY5" fmla="*/ 216693 h 357187"/>
              <a:gd name="connsiteX6" fmla="*/ 2381 w 395288"/>
              <a:gd name="connsiteY6" fmla="*/ 233362 h 357187"/>
              <a:gd name="connsiteX7" fmla="*/ 0 w 395288"/>
              <a:gd name="connsiteY7" fmla="*/ 264318 h 357187"/>
              <a:gd name="connsiteX8" fmla="*/ 23813 w 395288"/>
              <a:gd name="connsiteY8" fmla="*/ 311943 h 357187"/>
              <a:gd name="connsiteX9" fmla="*/ 52388 w 395288"/>
              <a:gd name="connsiteY9" fmla="*/ 345281 h 357187"/>
              <a:gd name="connsiteX10" fmla="*/ 111919 w 395288"/>
              <a:gd name="connsiteY10" fmla="*/ 357187 h 357187"/>
              <a:gd name="connsiteX11" fmla="*/ 240506 w 395288"/>
              <a:gd name="connsiteY11" fmla="*/ 347662 h 357187"/>
              <a:gd name="connsiteX12" fmla="*/ 323850 w 395288"/>
              <a:gd name="connsiteY12" fmla="*/ 330993 h 357187"/>
              <a:gd name="connsiteX13" fmla="*/ 378619 w 395288"/>
              <a:gd name="connsiteY13" fmla="*/ 330993 h 357187"/>
              <a:gd name="connsiteX14" fmla="*/ 395288 w 395288"/>
              <a:gd name="connsiteY14" fmla="*/ 330993 h 357187"/>
              <a:gd name="connsiteX15" fmla="*/ 383381 w 395288"/>
              <a:gd name="connsiteY15" fmla="*/ 259556 h 357187"/>
              <a:gd name="connsiteX16" fmla="*/ 378619 w 395288"/>
              <a:gd name="connsiteY16" fmla="*/ 190500 h 357187"/>
              <a:gd name="connsiteX17" fmla="*/ 307181 w 395288"/>
              <a:gd name="connsiteY17" fmla="*/ 192881 h 357187"/>
              <a:gd name="connsiteX18" fmla="*/ 276225 w 395288"/>
              <a:gd name="connsiteY18" fmla="*/ 171450 h 357187"/>
              <a:gd name="connsiteX19" fmla="*/ 230981 w 395288"/>
              <a:gd name="connsiteY19" fmla="*/ 130968 h 357187"/>
              <a:gd name="connsiteX20" fmla="*/ 154781 w 395288"/>
              <a:gd name="connsiteY20" fmla="*/ 71437 h 357187"/>
              <a:gd name="connsiteX21" fmla="*/ 107156 w 395288"/>
              <a:gd name="connsiteY21" fmla="*/ 40481 h 357187"/>
              <a:gd name="connsiteX22" fmla="*/ 2381 w 395288"/>
              <a:gd name="connsiteY22" fmla="*/ 0 h 357187"/>
              <a:gd name="connsiteX0" fmla="*/ 21431 w 395288"/>
              <a:gd name="connsiteY0" fmla="*/ 0 h 392566"/>
              <a:gd name="connsiteX1" fmla="*/ 45244 w 395288"/>
              <a:gd name="connsiteY1" fmla="*/ 87766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76647 w 395288"/>
              <a:gd name="connsiteY22" fmla="*/ 41402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82089 w 395288"/>
              <a:gd name="connsiteY22" fmla="*/ 33238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50687 w 395288"/>
              <a:gd name="connsiteY1" fmla="*/ 82323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39801 w 395288"/>
              <a:gd name="connsiteY1" fmla="*/ 71437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395288 w 421482"/>
              <a:gd name="connsiteY14" fmla="*/ 366372 h 392566"/>
              <a:gd name="connsiteX15" fmla="*/ 383381 w 421482"/>
              <a:gd name="connsiteY15" fmla="*/ 294935 h 392566"/>
              <a:gd name="connsiteX16" fmla="*/ 421482 w 421482"/>
              <a:gd name="connsiteY16" fmla="*/ 211591 h 392566"/>
              <a:gd name="connsiteX17" fmla="*/ 307181 w 421482"/>
              <a:gd name="connsiteY17" fmla="*/ 228260 h 392566"/>
              <a:gd name="connsiteX18" fmla="*/ 27622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395288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7622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7622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27452 w 421482"/>
              <a:gd name="connsiteY21" fmla="*/ 55579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27452 w 421482"/>
              <a:gd name="connsiteY21" fmla="*/ 55579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64403 w 421482"/>
              <a:gd name="connsiteY8" fmla="*/ 332836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27452 w 421482"/>
              <a:gd name="connsiteY21" fmla="*/ 55579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64403 w 421482"/>
              <a:gd name="connsiteY8" fmla="*/ 332836 h 392566"/>
              <a:gd name="connsiteX9" fmla="*/ 84282 w 421482"/>
              <a:gd name="connsiteY9" fmla="*/ 357482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27452 w 421482"/>
              <a:gd name="connsiteY21" fmla="*/ 55579 h 392566"/>
              <a:gd name="connsiteX22" fmla="*/ 63039 w 421482"/>
              <a:gd name="connsiteY22" fmla="*/ 6024 h 392566"/>
              <a:gd name="connsiteX23" fmla="*/ 21431 w 421482"/>
              <a:gd name="connsiteY23" fmla="*/ 0 h 392566"/>
              <a:gd name="connsiteX0" fmla="*/ 19049 w 419100"/>
              <a:gd name="connsiteY0" fmla="*/ 0 h 392566"/>
              <a:gd name="connsiteX1" fmla="*/ 37419 w 419100"/>
              <a:gd name="connsiteY1" fmla="*/ 71437 h 392566"/>
              <a:gd name="connsiteX2" fmla="*/ 68716 w 419100"/>
              <a:gd name="connsiteY2" fmla="*/ 125866 h 392566"/>
              <a:gd name="connsiteX3" fmla="*/ 69056 w 419100"/>
              <a:gd name="connsiteY3" fmla="*/ 168729 h 392566"/>
              <a:gd name="connsiteX4" fmla="*/ 69056 w 419100"/>
              <a:gd name="connsiteY4" fmla="*/ 192541 h 392566"/>
              <a:gd name="connsiteX5" fmla="*/ 30956 w 419100"/>
              <a:gd name="connsiteY5" fmla="*/ 252072 h 392566"/>
              <a:gd name="connsiteX6" fmla="*/ -1 w 419100"/>
              <a:gd name="connsiteY6" fmla="*/ 268741 h 392566"/>
              <a:gd name="connsiteX7" fmla="*/ 62021 w 419100"/>
              <a:gd name="connsiteY7" fmla="*/ 332836 h 392566"/>
              <a:gd name="connsiteX8" fmla="*/ 81900 w 419100"/>
              <a:gd name="connsiteY8" fmla="*/ 357482 h 392566"/>
              <a:gd name="connsiteX9" fmla="*/ 109537 w 419100"/>
              <a:gd name="connsiteY9" fmla="*/ 392566 h 392566"/>
              <a:gd name="connsiteX10" fmla="*/ 238124 w 419100"/>
              <a:gd name="connsiteY10" fmla="*/ 383041 h 392566"/>
              <a:gd name="connsiteX11" fmla="*/ 321468 w 419100"/>
              <a:gd name="connsiteY11" fmla="*/ 366372 h 392566"/>
              <a:gd name="connsiteX12" fmla="*/ 376237 w 419100"/>
              <a:gd name="connsiteY12" fmla="*/ 366372 h 392566"/>
              <a:gd name="connsiteX13" fmla="*/ 402431 w 419100"/>
              <a:gd name="connsiteY13" fmla="*/ 366372 h 392566"/>
              <a:gd name="connsiteX14" fmla="*/ 419099 w 419100"/>
              <a:gd name="connsiteY14" fmla="*/ 294935 h 392566"/>
              <a:gd name="connsiteX15" fmla="*/ 419100 w 419100"/>
              <a:gd name="connsiteY15" fmla="*/ 211591 h 392566"/>
              <a:gd name="connsiteX16" fmla="*/ 304799 w 419100"/>
              <a:gd name="connsiteY16" fmla="*/ 228260 h 392566"/>
              <a:gd name="connsiteX17" fmla="*/ 254793 w 419100"/>
              <a:gd name="connsiteY17" fmla="*/ 206829 h 392566"/>
              <a:gd name="connsiteX18" fmla="*/ 214312 w 419100"/>
              <a:gd name="connsiteY18" fmla="*/ 156822 h 392566"/>
              <a:gd name="connsiteX19" fmla="*/ 152399 w 419100"/>
              <a:gd name="connsiteY19" fmla="*/ 106816 h 392566"/>
              <a:gd name="connsiteX20" fmla="*/ 125070 w 419100"/>
              <a:gd name="connsiteY20" fmla="*/ 55579 h 392566"/>
              <a:gd name="connsiteX21" fmla="*/ 60657 w 419100"/>
              <a:gd name="connsiteY21" fmla="*/ 6024 h 392566"/>
              <a:gd name="connsiteX22" fmla="*/ 19049 w 419100"/>
              <a:gd name="connsiteY22" fmla="*/ 0 h 392566"/>
              <a:gd name="connsiteX0" fmla="*/ 0 w 400051"/>
              <a:gd name="connsiteY0" fmla="*/ 0 h 392566"/>
              <a:gd name="connsiteX1" fmla="*/ 18370 w 400051"/>
              <a:gd name="connsiteY1" fmla="*/ 71437 h 392566"/>
              <a:gd name="connsiteX2" fmla="*/ 49667 w 400051"/>
              <a:gd name="connsiteY2" fmla="*/ 125866 h 392566"/>
              <a:gd name="connsiteX3" fmla="*/ 50007 w 400051"/>
              <a:gd name="connsiteY3" fmla="*/ 168729 h 392566"/>
              <a:gd name="connsiteX4" fmla="*/ 50007 w 400051"/>
              <a:gd name="connsiteY4" fmla="*/ 192541 h 392566"/>
              <a:gd name="connsiteX5" fmla="*/ 11907 w 400051"/>
              <a:gd name="connsiteY5" fmla="*/ 252072 h 392566"/>
              <a:gd name="connsiteX6" fmla="*/ 42972 w 400051"/>
              <a:gd name="connsiteY6" fmla="*/ 332836 h 392566"/>
              <a:gd name="connsiteX7" fmla="*/ 62851 w 400051"/>
              <a:gd name="connsiteY7" fmla="*/ 357482 h 392566"/>
              <a:gd name="connsiteX8" fmla="*/ 90488 w 400051"/>
              <a:gd name="connsiteY8" fmla="*/ 392566 h 392566"/>
              <a:gd name="connsiteX9" fmla="*/ 219075 w 400051"/>
              <a:gd name="connsiteY9" fmla="*/ 383041 h 392566"/>
              <a:gd name="connsiteX10" fmla="*/ 302419 w 400051"/>
              <a:gd name="connsiteY10" fmla="*/ 366372 h 392566"/>
              <a:gd name="connsiteX11" fmla="*/ 357188 w 400051"/>
              <a:gd name="connsiteY11" fmla="*/ 366372 h 392566"/>
              <a:gd name="connsiteX12" fmla="*/ 383382 w 400051"/>
              <a:gd name="connsiteY12" fmla="*/ 366372 h 392566"/>
              <a:gd name="connsiteX13" fmla="*/ 400050 w 400051"/>
              <a:gd name="connsiteY13" fmla="*/ 294935 h 392566"/>
              <a:gd name="connsiteX14" fmla="*/ 400051 w 400051"/>
              <a:gd name="connsiteY14" fmla="*/ 211591 h 392566"/>
              <a:gd name="connsiteX15" fmla="*/ 285750 w 400051"/>
              <a:gd name="connsiteY15" fmla="*/ 228260 h 392566"/>
              <a:gd name="connsiteX16" fmla="*/ 235744 w 400051"/>
              <a:gd name="connsiteY16" fmla="*/ 206829 h 392566"/>
              <a:gd name="connsiteX17" fmla="*/ 195263 w 400051"/>
              <a:gd name="connsiteY17" fmla="*/ 156822 h 392566"/>
              <a:gd name="connsiteX18" fmla="*/ 133350 w 400051"/>
              <a:gd name="connsiteY18" fmla="*/ 106816 h 392566"/>
              <a:gd name="connsiteX19" fmla="*/ 106021 w 400051"/>
              <a:gd name="connsiteY19" fmla="*/ 55579 h 392566"/>
              <a:gd name="connsiteX20" fmla="*/ 41608 w 400051"/>
              <a:gd name="connsiteY20" fmla="*/ 6024 h 392566"/>
              <a:gd name="connsiteX21" fmla="*/ 0 w 400051"/>
              <a:gd name="connsiteY21" fmla="*/ 0 h 392566"/>
              <a:gd name="connsiteX0" fmla="*/ 0 w 400051"/>
              <a:gd name="connsiteY0" fmla="*/ 0 h 383041"/>
              <a:gd name="connsiteX1" fmla="*/ 18370 w 400051"/>
              <a:gd name="connsiteY1" fmla="*/ 71437 h 383041"/>
              <a:gd name="connsiteX2" fmla="*/ 49667 w 400051"/>
              <a:gd name="connsiteY2" fmla="*/ 125866 h 383041"/>
              <a:gd name="connsiteX3" fmla="*/ 50007 w 400051"/>
              <a:gd name="connsiteY3" fmla="*/ 168729 h 383041"/>
              <a:gd name="connsiteX4" fmla="*/ 50007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11591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6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50007 w 400051"/>
              <a:gd name="connsiteY3" fmla="*/ 168729 h 383041"/>
              <a:gd name="connsiteX4" fmla="*/ 50007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6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50007 w 400051"/>
              <a:gd name="connsiteY3" fmla="*/ 168729 h 383041"/>
              <a:gd name="connsiteX4" fmla="*/ 50007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7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50007 w 400051"/>
              <a:gd name="connsiteY3" fmla="*/ 168729 h 383041"/>
              <a:gd name="connsiteX4" fmla="*/ 79002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7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70302 w 400051"/>
              <a:gd name="connsiteY3" fmla="*/ 165832 h 383041"/>
              <a:gd name="connsiteX4" fmla="*/ 79002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7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70302 w 400051"/>
              <a:gd name="connsiteY3" fmla="*/ 165832 h 383041"/>
              <a:gd name="connsiteX4" fmla="*/ 79002 w 400051"/>
              <a:gd name="connsiteY4" fmla="*/ 192541 h 383041"/>
              <a:gd name="connsiteX5" fmla="*/ 29304 w 400051"/>
              <a:gd name="connsiteY5" fmla="*/ 249175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7 h 383041"/>
              <a:gd name="connsiteX19" fmla="*/ 106021 w 400051"/>
              <a:gd name="connsiteY19" fmla="*/ 55579 h 383041"/>
              <a:gd name="connsiteX20" fmla="*/ 41608 w 400051"/>
              <a:gd name="connsiteY20" fmla="*/ 6024 h 383041"/>
              <a:gd name="connsiteX21" fmla="*/ 0 w 400051"/>
              <a:gd name="connsiteY21" fmla="*/ 0 h 38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0051" h="383041">
                <a:moveTo>
                  <a:pt x="0" y="0"/>
                </a:moveTo>
                <a:lnTo>
                  <a:pt x="18370" y="71437"/>
                </a:lnTo>
                <a:lnTo>
                  <a:pt x="49667" y="125866"/>
                </a:lnTo>
                <a:cubicBezTo>
                  <a:pt x="49780" y="140154"/>
                  <a:pt x="70189" y="151544"/>
                  <a:pt x="70302" y="165832"/>
                </a:cubicBezTo>
                <a:lnTo>
                  <a:pt x="79002" y="192541"/>
                </a:lnTo>
                <a:lnTo>
                  <a:pt x="29304" y="249175"/>
                </a:lnTo>
                <a:lnTo>
                  <a:pt x="42972" y="332836"/>
                </a:lnTo>
                <a:lnTo>
                  <a:pt x="62851" y="357482"/>
                </a:lnTo>
                <a:lnTo>
                  <a:pt x="107883" y="380977"/>
                </a:lnTo>
                <a:lnTo>
                  <a:pt x="219075" y="383041"/>
                </a:lnTo>
                <a:lnTo>
                  <a:pt x="302419" y="366372"/>
                </a:lnTo>
                <a:lnTo>
                  <a:pt x="357188" y="366372"/>
                </a:lnTo>
                <a:lnTo>
                  <a:pt x="383382" y="366372"/>
                </a:lnTo>
                <a:lnTo>
                  <a:pt x="400050" y="294935"/>
                </a:lnTo>
                <a:cubicBezTo>
                  <a:pt x="400050" y="267154"/>
                  <a:pt x="400051" y="256757"/>
                  <a:pt x="400051" y="228976"/>
                </a:cubicBezTo>
                <a:lnTo>
                  <a:pt x="285750" y="228260"/>
                </a:lnTo>
                <a:lnTo>
                  <a:pt x="235744" y="206829"/>
                </a:lnTo>
                <a:lnTo>
                  <a:pt x="195263" y="156822"/>
                </a:lnTo>
                <a:lnTo>
                  <a:pt x="133350" y="106817"/>
                </a:lnTo>
                <a:lnTo>
                  <a:pt x="106021" y="55579"/>
                </a:lnTo>
                <a:lnTo>
                  <a:pt x="41608" y="6024"/>
                </a:lnTo>
                <a:lnTo>
                  <a:pt x="0" y="0"/>
                </a:lnTo>
                <a:close/>
              </a:path>
            </a:pathLst>
          </a:custGeom>
          <a:solidFill>
            <a:schemeClr val="accent5">
              <a:lumMod val="60000"/>
              <a:lumOff val="40000"/>
              <a:alpha val="48000"/>
            </a:schemeClr>
          </a:solidFill>
          <a:ln w="9525">
            <a:solidFill>
              <a:srgbClr val="002060"/>
            </a:solid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01" name="TextBox 100">
            <a:extLst>
              <a:ext uri="{FF2B5EF4-FFF2-40B4-BE49-F238E27FC236}">
                <a16:creationId xmlns:a16="http://schemas.microsoft.com/office/drawing/2014/main" id="{39D74FBC-C523-41F1-A17E-73DB931B0F9B}"/>
              </a:ext>
            </a:extLst>
          </p:cNvPr>
          <p:cNvSpPr txBox="1"/>
          <p:nvPr/>
        </p:nvSpPr>
        <p:spPr>
          <a:xfrm>
            <a:off x="6795323" y="4392255"/>
            <a:ext cx="875871"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2060"/>
                </a:solidFill>
                <a:effectLst>
                  <a:glow rad="63500">
                    <a:srgbClr val="FFFFFF"/>
                  </a:glow>
                  <a:outerShdw blurRad="50800" dist="38100" dir="2700000" algn="tl" rotWithShape="0">
                    <a:schemeClr val="bg1">
                      <a:alpha val="40000"/>
                    </a:schemeClr>
                  </a:outerShdw>
                </a:effectLst>
              </a:rPr>
              <a:t>BS2</a:t>
            </a:r>
            <a:endParaRPr lang="en-US" sz="10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102" name="TextBox 101">
            <a:extLst>
              <a:ext uri="{FF2B5EF4-FFF2-40B4-BE49-F238E27FC236}">
                <a16:creationId xmlns:a16="http://schemas.microsoft.com/office/drawing/2014/main" id="{B5D7758D-3A5D-4864-A624-F611959FFD96}"/>
              </a:ext>
            </a:extLst>
          </p:cNvPr>
          <p:cNvSpPr txBox="1"/>
          <p:nvPr/>
        </p:nvSpPr>
        <p:spPr>
          <a:xfrm>
            <a:off x="7597902" y="6105501"/>
            <a:ext cx="875871"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2060"/>
                </a:solidFill>
                <a:effectLst>
                  <a:glow rad="63500">
                    <a:srgbClr val="FFFFFF"/>
                  </a:glow>
                  <a:outerShdw blurRad="50800" dist="38100" dir="2700000" algn="tl" rotWithShape="0">
                    <a:schemeClr val="bg1">
                      <a:alpha val="40000"/>
                    </a:schemeClr>
                  </a:outerShdw>
                </a:effectLst>
              </a:rPr>
              <a:t>BS3</a:t>
            </a:r>
            <a:endParaRPr lang="en-US" sz="10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112" name="Star: 5 Points 111">
            <a:extLst>
              <a:ext uri="{FF2B5EF4-FFF2-40B4-BE49-F238E27FC236}">
                <a16:creationId xmlns:a16="http://schemas.microsoft.com/office/drawing/2014/main" id="{57229163-43D0-4986-A3D1-7D091B86360F}"/>
              </a:ext>
            </a:extLst>
          </p:cNvPr>
          <p:cNvSpPr/>
          <p:nvPr/>
        </p:nvSpPr>
        <p:spPr>
          <a:xfrm>
            <a:off x="6718893" y="4448202"/>
            <a:ext cx="118872" cy="118872"/>
          </a:xfrm>
          <a:prstGeom prst="star5">
            <a:avLst/>
          </a:prstGeom>
          <a:solidFill>
            <a:srgbClr val="223B66"/>
          </a:solidFill>
          <a:ln>
            <a:no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2" name="TextBox 121">
            <a:extLst>
              <a:ext uri="{FF2B5EF4-FFF2-40B4-BE49-F238E27FC236}">
                <a16:creationId xmlns:a16="http://schemas.microsoft.com/office/drawing/2014/main" id="{E5C750FF-35BB-418E-AB8C-07FF3CE2484F}"/>
              </a:ext>
            </a:extLst>
          </p:cNvPr>
          <p:cNvSpPr txBox="1"/>
          <p:nvPr/>
        </p:nvSpPr>
        <p:spPr>
          <a:xfrm>
            <a:off x="8795621" y="4566964"/>
            <a:ext cx="875871" cy="438582"/>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2060"/>
                </a:solidFill>
                <a:effectLst>
                  <a:glow rad="63500">
                    <a:srgbClr val="FFFFFF"/>
                  </a:glow>
                  <a:outerShdw blurRad="50800" dist="38100" dir="2700000" algn="tl" rotWithShape="0">
                    <a:schemeClr val="bg1">
                      <a:alpha val="40000"/>
                    </a:schemeClr>
                  </a:outerShdw>
                </a:effectLst>
              </a:rPr>
              <a:t>BS14 </a:t>
            </a: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(IAWC)</a:t>
            </a:r>
            <a:endParaRPr lang="en-US" sz="10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123" name="IAWC">
            <a:extLst>
              <a:ext uri="{FF2B5EF4-FFF2-40B4-BE49-F238E27FC236}">
                <a16:creationId xmlns:a16="http://schemas.microsoft.com/office/drawing/2014/main" id="{C6C94358-B53C-4502-8060-AE544D876931}"/>
              </a:ext>
            </a:extLst>
          </p:cNvPr>
          <p:cNvSpPr>
            <a:spLocks noChangeAspect="1"/>
          </p:cNvSpPr>
          <p:nvPr/>
        </p:nvSpPr>
        <p:spPr>
          <a:xfrm>
            <a:off x="8959914" y="4381050"/>
            <a:ext cx="194026" cy="185914"/>
          </a:xfrm>
          <a:custGeom>
            <a:avLst/>
            <a:gdLst>
              <a:gd name="connsiteX0" fmla="*/ 2381 w 395288"/>
              <a:gd name="connsiteY0" fmla="*/ 0 h 357187"/>
              <a:gd name="connsiteX1" fmla="*/ 45244 w 395288"/>
              <a:gd name="connsiteY1" fmla="*/ 52387 h 357187"/>
              <a:gd name="connsiteX2" fmla="*/ 73819 w 395288"/>
              <a:gd name="connsiteY2" fmla="*/ 90487 h 357187"/>
              <a:gd name="connsiteX3" fmla="*/ 71438 w 395288"/>
              <a:gd name="connsiteY3" fmla="*/ 133350 h 357187"/>
              <a:gd name="connsiteX4" fmla="*/ 71438 w 395288"/>
              <a:gd name="connsiteY4" fmla="*/ 157162 h 357187"/>
              <a:gd name="connsiteX5" fmla="*/ 33338 w 395288"/>
              <a:gd name="connsiteY5" fmla="*/ 216693 h 357187"/>
              <a:gd name="connsiteX6" fmla="*/ 2381 w 395288"/>
              <a:gd name="connsiteY6" fmla="*/ 233362 h 357187"/>
              <a:gd name="connsiteX7" fmla="*/ 0 w 395288"/>
              <a:gd name="connsiteY7" fmla="*/ 264318 h 357187"/>
              <a:gd name="connsiteX8" fmla="*/ 23813 w 395288"/>
              <a:gd name="connsiteY8" fmla="*/ 311943 h 357187"/>
              <a:gd name="connsiteX9" fmla="*/ 52388 w 395288"/>
              <a:gd name="connsiteY9" fmla="*/ 345281 h 357187"/>
              <a:gd name="connsiteX10" fmla="*/ 111919 w 395288"/>
              <a:gd name="connsiteY10" fmla="*/ 357187 h 357187"/>
              <a:gd name="connsiteX11" fmla="*/ 240506 w 395288"/>
              <a:gd name="connsiteY11" fmla="*/ 347662 h 357187"/>
              <a:gd name="connsiteX12" fmla="*/ 323850 w 395288"/>
              <a:gd name="connsiteY12" fmla="*/ 330993 h 357187"/>
              <a:gd name="connsiteX13" fmla="*/ 378619 w 395288"/>
              <a:gd name="connsiteY13" fmla="*/ 330993 h 357187"/>
              <a:gd name="connsiteX14" fmla="*/ 395288 w 395288"/>
              <a:gd name="connsiteY14" fmla="*/ 330993 h 357187"/>
              <a:gd name="connsiteX15" fmla="*/ 383381 w 395288"/>
              <a:gd name="connsiteY15" fmla="*/ 259556 h 357187"/>
              <a:gd name="connsiteX16" fmla="*/ 378619 w 395288"/>
              <a:gd name="connsiteY16" fmla="*/ 190500 h 357187"/>
              <a:gd name="connsiteX17" fmla="*/ 307181 w 395288"/>
              <a:gd name="connsiteY17" fmla="*/ 192881 h 357187"/>
              <a:gd name="connsiteX18" fmla="*/ 276225 w 395288"/>
              <a:gd name="connsiteY18" fmla="*/ 171450 h 357187"/>
              <a:gd name="connsiteX19" fmla="*/ 230981 w 395288"/>
              <a:gd name="connsiteY19" fmla="*/ 130968 h 357187"/>
              <a:gd name="connsiteX20" fmla="*/ 154781 w 395288"/>
              <a:gd name="connsiteY20" fmla="*/ 71437 h 357187"/>
              <a:gd name="connsiteX21" fmla="*/ 107156 w 395288"/>
              <a:gd name="connsiteY21" fmla="*/ 40481 h 357187"/>
              <a:gd name="connsiteX22" fmla="*/ 2381 w 395288"/>
              <a:gd name="connsiteY22" fmla="*/ 0 h 357187"/>
              <a:gd name="connsiteX0" fmla="*/ 21431 w 395288"/>
              <a:gd name="connsiteY0" fmla="*/ 0 h 392566"/>
              <a:gd name="connsiteX1" fmla="*/ 45244 w 395288"/>
              <a:gd name="connsiteY1" fmla="*/ 87766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76647 w 395288"/>
              <a:gd name="connsiteY22" fmla="*/ 41402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82089 w 395288"/>
              <a:gd name="connsiteY22" fmla="*/ 33238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50687 w 395288"/>
              <a:gd name="connsiteY1" fmla="*/ 82323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39801 w 395288"/>
              <a:gd name="connsiteY1" fmla="*/ 71437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395288 w 421482"/>
              <a:gd name="connsiteY14" fmla="*/ 366372 h 392566"/>
              <a:gd name="connsiteX15" fmla="*/ 383381 w 421482"/>
              <a:gd name="connsiteY15" fmla="*/ 294935 h 392566"/>
              <a:gd name="connsiteX16" fmla="*/ 421482 w 421482"/>
              <a:gd name="connsiteY16" fmla="*/ 211591 h 392566"/>
              <a:gd name="connsiteX17" fmla="*/ 307181 w 421482"/>
              <a:gd name="connsiteY17" fmla="*/ 228260 h 392566"/>
              <a:gd name="connsiteX18" fmla="*/ 27622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395288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7622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7622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27452 w 421482"/>
              <a:gd name="connsiteY21" fmla="*/ 55579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27452 w 421482"/>
              <a:gd name="connsiteY21" fmla="*/ 55579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64403 w 421482"/>
              <a:gd name="connsiteY8" fmla="*/ 332836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27452 w 421482"/>
              <a:gd name="connsiteY21" fmla="*/ 55579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64403 w 421482"/>
              <a:gd name="connsiteY8" fmla="*/ 332836 h 392566"/>
              <a:gd name="connsiteX9" fmla="*/ 84282 w 421482"/>
              <a:gd name="connsiteY9" fmla="*/ 357482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27452 w 421482"/>
              <a:gd name="connsiteY21" fmla="*/ 55579 h 392566"/>
              <a:gd name="connsiteX22" fmla="*/ 63039 w 421482"/>
              <a:gd name="connsiteY22" fmla="*/ 6024 h 392566"/>
              <a:gd name="connsiteX23" fmla="*/ 21431 w 421482"/>
              <a:gd name="connsiteY23" fmla="*/ 0 h 392566"/>
              <a:gd name="connsiteX0" fmla="*/ 19049 w 419100"/>
              <a:gd name="connsiteY0" fmla="*/ 0 h 392566"/>
              <a:gd name="connsiteX1" fmla="*/ 37419 w 419100"/>
              <a:gd name="connsiteY1" fmla="*/ 71437 h 392566"/>
              <a:gd name="connsiteX2" fmla="*/ 68716 w 419100"/>
              <a:gd name="connsiteY2" fmla="*/ 125866 h 392566"/>
              <a:gd name="connsiteX3" fmla="*/ 69056 w 419100"/>
              <a:gd name="connsiteY3" fmla="*/ 168729 h 392566"/>
              <a:gd name="connsiteX4" fmla="*/ 69056 w 419100"/>
              <a:gd name="connsiteY4" fmla="*/ 192541 h 392566"/>
              <a:gd name="connsiteX5" fmla="*/ 30956 w 419100"/>
              <a:gd name="connsiteY5" fmla="*/ 252072 h 392566"/>
              <a:gd name="connsiteX6" fmla="*/ -1 w 419100"/>
              <a:gd name="connsiteY6" fmla="*/ 268741 h 392566"/>
              <a:gd name="connsiteX7" fmla="*/ 62021 w 419100"/>
              <a:gd name="connsiteY7" fmla="*/ 332836 h 392566"/>
              <a:gd name="connsiteX8" fmla="*/ 81900 w 419100"/>
              <a:gd name="connsiteY8" fmla="*/ 357482 h 392566"/>
              <a:gd name="connsiteX9" fmla="*/ 109537 w 419100"/>
              <a:gd name="connsiteY9" fmla="*/ 392566 h 392566"/>
              <a:gd name="connsiteX10" fmla="*/ 238124 w 419100"/>
              <a:gd name="connsiteY10" fmla="*/ 383041 h 392566"/>
              <a:gd name="connsiteX11" fmla="*/ 321468 w 419100"/>
              <a:gd name="connsiteY11" fmla="*/ 366372 h 392566"/>
              <a:gd name="connsiteX12" fmla="*/ 376237 w 419100"/>
              <a:gd name="connsiteY12" fmla="*/ 366372 h 392566"/>
              <a:gd name="connsiteX13" fmla="*/ 402431 w 419100"/>
              <a:gd name="connsiteY13" fmla="*/ 366372 h 392566"/>
              <a:gd name="connsiteX14" fmla="*/ 419099 w 419100"/>
              <a:gd name="connsiteY14" fmla="*/ 294935 h 392566"/>
              <a:gd name="connsiteX15" fmla="*/ 419100 w 419100"/>
              <a:gd name="connsiteY15" fmla="*/ 211591 h 392566"/>
              <a:gd name="connsiteX16" fmla="*/ 304799 w 419100"/>
              <a:gd name="connsiteY16" fmla="*/ 228260 h 392566"/>
              <a:gd name="connsiteX17" fmla="*/ 254793 w 419100"/>
              <a:gd name="connsiteY17" fmla="*/ 206829 h 392566"/>
              <a:gd name="connsiteX18" fmla="*/ 214312 w 419100"/>
              <a:gd name="connsiteY18" fmla="*/ 156822 h 392566"/>
              <a:gd name="connsiteX19" fmla="*/ 152399 w 419100"/>
              <a:gd name="connsiteY19" fmla="*/ 106816 h 392566"/>
              <a:gd name="connsiteX20" fmla="*/ 125070 w 419100"/>
              <a:gd name="connsiteY20" fmla="*/ 55579 h 392566"/>
              <a:gd name="connsiteX21" fmla="*/ 60657 w 419100"/>
              <a:gd name="connsiteY21" fmla="*/ 6024 h 392566"/>
              <a:gd name="connsiteX22" fmla="*/ 19049 w 419100"/>
              <a:gd name="connsiteY22" fmla="*/ 0 h 392566"/>
              <a:gd name="connsiteX0" fmla="*/ 0 w 400051"/>
              <a:gd name="connsiteY0" fmla="*/ 0 h 392566"/>
              <a:gd name="connsiteX1" fmla="*/ 18370 w 400051"/>
              <a:gd name="connsiteY1" fmla="*/ 71437 h 392566"/>
              <a:gd name="connsiteX2" fmla="*/ 49667 w 400051"/>
              <a:gd name="connsiteY2" fmla="*/ 125866 h 392566"/>
              <a:gd name="connsiteX3" fmla="*/ 50007 w 400051"/>
              <a:gd name="connsiteY3" fmla="*/ 168729 h 392566"/>
              <a:gd name="connsiteX4" fmla="*/ 50007 w 400051"/>
              <a:gd name="connsiteY4" fmla="*/ 192541 h 392566"/>
              <a:gd name="connsiteX5" fmla="*/ 11907 w 400051"/>
              <a:gd name="connsiteY5" fmla="*/ 252072 h 392566"/>
              <a:gd name="connsiteX6" fmla="*/ 42972 w 400051"/>
              <a:gd name="connsiteY6" fmla="*/ 332836 h 392566"/>
              <a:gd name="connsiteX7" fmla="*/ 62851 w 400051"/>
              <a:gd name="connsiteY7" fmla="*/ 357482 h 392566"/>
              <a:gd name="connsiteX8" fmla="*/ 90488 w 400051"/>
              <a:gd name="connsiteY8" fmla="*/ 392566 h 392566"/>
              <a:gd name="connsiteX9" fmla="*/ 219075 w 400051"/>
              <a:gd name="connsiteY9" fmla="*/ 383041 h 392566"/>
              <a:gd name="connsiteX10" fmla="*/ 302419 w 400051"/>
              <a:gd name="connsiteY10" fmla="*/ 366372 h 392566"/>
              <a:gd name="connsiteX11" fmla="*/ 357188 w 400051"/>
              <a:gd name="connsiteY11" fmla="*/ 366372 h 392566"/>
              <a:gd name="connsiteX12" fmla="*/ 383382 w 400051"/>
              <a:gd name="connsiteY12" fmla="*/ 366372 h 392566"/>
              <a:gd name="connsiteX13" fmla="*/ 400050 w 400051"/>
              <a:gd name="connsiteY13" fmla="*/ 294935 h 392566"/>
              <a:gd name="connsiteX14" fmla="*/ 400051 w 400051"/>
              <a:gd name="connsiteY14" fmla="*/ 211591 h 392566"/>
              <a:gd name="connsiteX15" fmla="*/ 285750 w 400051"/>
              <a:gd name="connsiteY15" fmla="*/ 228260 h 392566"/>
              <a:gd name="connsiteX16" fmla="*/ 235744 w 400051"/>
              <a:gd name="connsiteY16" fmla="*/ 206829 h 392566"/>
              <a:gd name="connsiteX17" fmla="*/ 195263 w 400051"/>
              <a:gd name="connsiteY17" fmla="*/ 156822 h 392566"/>
              <a:gd name="connsiteX18" fmla="*/ 133350 w 400051"/>
              <a:gd name="connsiteY18" fmla="*/ 106816 h 392566"/>
              <a:gd name="connsiteX19" fmla="*/ 106021 w 400051"/>
              <a:gd name="connsiteY19" fmla="*/ 55579 h 392566"/>
              <a:gd name="connsiteX20" fmla="*/ 41608 w 400051"/>
              <a:gd name="connsiteY20" fmla="*/ 6024 h 392566"/>
              <a:gd name="connsiteX21" fmla="*/ 0 w 400051"/>
              <a:gd name="connsiteY21" fmla="*/ 0 h 392566"/>
              <a:gd name="connsiteX0" fmla="*/ 0 w 400051"/>
              <a:gd name="connsiteY0" fmla="*/ 0 h 383041"/>
              <a:gd name="connsiteX1" fmla="*/ 18370 w 400051"/>
              <a:gd name="connsiteY1" fmla="*/ 71437 h 383041"/>
              <a:gd name="connsiteX2" fmla="*/ 49667 w 400051"/>
              <a:gd name="connsiteY2" fmla="*/ 125866 h 383041"/>
              <a:gd name="connsiteX3" fmla="*/ 50007 w 400051"/>
              <a:gd name="connsiteY3" fmla="*/ 168729 h 383041"/>
              <a:gd name="connsiteX4" fmla="*/ 50007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11591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6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50007 w 400051"/>
              <a:gd name="connsiteY3" fmla="*/ 168729 h 383041"/>
              <a:gd name="connsiteX4" fmla="*/ 50007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6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50007 w 400051"/>
              <a:gd name="connsiteY3" fmla="*/ 168729 h 383041"/>
              <a:gd name="connsiteX4" fmla="*/ 50007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7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50007 w 400051"/>
              <a:gd name="connsiteY3" fmla="*/ 168729 h 383041"/>
              <a:gd name="connsiteX4" fmla="*/ 79002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7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70302 w 400051"/>
              <a:gd name="connsiteY3" fmla="*/ 165832 h 383041"/>
              <a:gd name="connsiteX4" fmla="*/ 79002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7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70302 w 400051"/>
              <a:gd name="connsiteY3" fmla="*/ 165832 h 383041"/>
              <a:gd name="connsiteX4" fmla="*/ 79002 w 400051"/>
              <a:gd name="connsiteY4" fmla="*/ 192541 h 383041"/>
              <a:gd name="connsiteX5" fmla="*/ 29304 w 400051"/>
              <a:gd name="connsiteY5" fmla="*/ 249175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7 h 383041"/>
              <a:gd name="connsiteX19" fmla="*/ 106021 w 400051"/>
              <a:gd name="connsiteY19" fmla="*/ 55579 h 383041"/>
              <a:gd name="connsiteX20" fmla="*/ 41608 w 400051"/>
              <a:gd name="connsiteY20" fmla="*/ 6024 h 383041"/>
              <a:gd name="connsiteX21" fmla="*/ 0 w 400051"/>
              <a:gd name="connsiteY21" fmla="*/ 0 h 38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0051" h="383041">
                <a:moveTo>
                  <a:pt x="0" y="0"/>
                </a:moveTo>
                <a:lnTo>
                  <a:pt x="18370" y="71437"/>
                </a:lnTo>
                <a:lnTo>
                  <a:pt x="49667" y="125866"/>
                </a:lnTo>
                <a:cubicBezTo>
                  <a:pt x="49780" y="140154"/>
                  <a:pt x="70189" y="151544"/>
                  <a:pt x="70302" y="165832"/>
                </a:cubicBezTo>
                <a:lnTo>
                  <a:pt x="79002" y="192541"/>
                </a:lnTo>
                <a:lnTo>
                  <a:pt x="29304" y="249175"/>
                </a:lnTo>
                <a:lnTo>
                  <a:pt x="42972" y="332836"/>
                </a:lnTo>
                <a:lnTo>
                  <a:pt x="62851" y="357482"/>
                </a:lnTo>
                <a:lnTo>
                  <a:pt x="107883" y="380977"/>
                </a:lnTo>
                <a:lnTo>
                  <a:pt x="219075" y="383041"/>
                </a:lnTo>
                <a:lnTo>
                  <a:pt x="302419" y="366372"/>
                </a:lnTo>
                <a:lnTo>
                  <a:pt x="357188" y="366372"/>
                </a:lnTo>
                <a:lnTo>
                  <a:pt x="383382" y="366372"/>
                </a:lnTo>
                <a:lnTo>
                  <a:pt x="400050" y="294935"/>
                </a:lnTo>
                <a:cubicBezTo>
                  <a:pt x="400050" y="267154"/>
                  <a:pt x="400051" y="256757"/>
                  <a:pt x="400051" y="228976"/>
                </a:cubicBezTo>
                <a:lnTo>
                  <a:pt x="285750" y="228260"/>
                </a:lnTo>
                <a:lnTo>
                  <a:pt x="235744" y="206829"/>
                </a:lnTo>
                <a:lnTo>
                  <a:pt x="195263" y="156822"/>
                </a:lnTo>
                <a:lnTo>
                  <a:pt x="133350" y="106817"/>
                </a:lnTo>
                <a:lnTo>
                  <a:pt x="106021" y="55579"/>
                </a:lnTo>
                <a:lnTo>
                  <a:pt x="41608" y="6024"/>
                </a:lnTo>
                <a:lnTo>
                  <a:pt x="0" y="0"/>
                </a:lnTo>
                <a:close/>
              </a:path>
            </a:pathLst>
          </a:custGeom>
          <a:solidFill>
            <a:schemeClr val="accent5">
              <a:lumMod val="60000"/>
              <a:lumOff val="40000"/>
              <a:alpha val="48000"/>
            </a:schemeClr>
          </a:solidFill>
          <a:ln w="9525">
            <a:solidFill>
              <a:srgbClr val="002060"/>
            </a:solid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24" name="TextBox 123">
            <a:extLst>
              <a:ext uri="{FF2B5EF4-FFF2-40B4-BE49-F238E27FC236}">
                <a16:creationId xmlns:a16="http://schemas.microsoft.com/office/drawing/2014/main" id="{EF33F2AD-0E3E-4887-B25B-97C2BC38D77A}"/>
              </a:ext>
            </a:extLst>
          </p:cNvPr>
          <p:cNvSpPr txBox="1"/>
          <p:nvPr/>
        </p:nvSpPr>
        <p:spPr>
          <a:xfrm>
            <a:off x="10135196" y="4392255"/>
            <a:ext cx="875871"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2060"/>
                </a:solidFill>
                <a:effectLst>
                  <a:glow rad="63500">
                    <a:srgbClr val="FFFFFF"/>
                  </a:glow>
                  <a:outerShdw blurRad="50800" dist="38100" dir="2700000" algn="tl" rotWithShape="0">
                    <a:schemeClr val="bg1">
                      <a:alpha val="40000"/>
                    </a:schemeClr>
                  </a:outerShdw>
                </a:effectLst>
              </a:rPr>
              <a:t>BS2</a:t>
            </a:r>
            <a:endParaRPr lang="en-US" sz="10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125" name="TextBox 124">
            <a:extLst>
              <a:ext uri="{FF2B5EF4-FFF2-40B4-BE49-F238E27FC236}">
                <a16:creationId xmlns:a16="http://schemas.microsoft.com/office/drawing/2014/main" id="{7C10D100-76C6-4AC0-968A-0AE56FCE3C73}"/>
              </a:ext>
            </a:extLst>
          </p:cNvPr>
          <p:cNvSpPr txBox="1"/>
          <p:nvPr/>
        </p:nvSpPr>
        <p:spPr>
          <a:xfrm>
            <a:off x="11159684" y="6124418"/>
            <a:ext cx="875871"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2060"/>
                </a:solidFill>
                <a:effectLst>
                  <a:glow rad="63500">
                    <a:srgbClr val="FFFFFF"/>
                  </a:glow>
                  <a:outerShdw blurRad="50800" dist="38100" dir="2700000" algn="tl" rotWithShape="0">
                    <a:schemeClr val="bg1">
                      <a:alpha val="40000"/>
                    </a:schemeClr>
                  </a:outerShdw>
                </a:effectLst>
              </a:rPr>
              <a:t>BS3</a:t>
            </a:r>
            <a:endParaRPr lang="en-US" sz="10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126" name="Star: 5 Points 125">
            <a:extLst>
              <a:ext uri="{FF2B5EF4-FFF2-40B4-BE49-F238E27FC236}">
                <a16:creationId xmlns:a16="http://schemas.microsoft.com/office/drawing/2014/main" id="{B83B1BF0-E577-44A2-A7A2-A2D7D59E5801}"/>
              </a:ext>
            </a:extLst>
          </p:cNvPr>
          <p:cNvSpPr/>
          <p:nvPr/>
        </p:nvSpPr>
        <p:spPr>
          <a:xfrm>
            <a:off x="10058766" y="4448202"/>
            <a:ext cx="118872" cy="118872"/>
          </a:xfrm>
          <a:prstGeom prst="star5">
            <a:avLst/>
          </a:prstGeom>
          <a:solidFill>
            <a:srgbClr val="223B66"/>
          </a:solidFill>
          <a:ln>
            <a:no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7" name="TextBox 126">
            <a:extLst>
              <a:ext uri="{FF2B5EF4-FFF2-40B4-BE49-F238E27FC236}">
                <a16:creationId xmlns:a16="http://schemas.microsoft.com/office/drawing/2014/main" id="{4250EF17-D9BD-43E4-971D-F8296B66D09C}"/>
              </a:ext>
            </a:extLst>
          </p:cNvPr>
          <p:cNvSpPr txBox="1"/>
          <p:nvPr/>
        </p:nvSpPr>
        <p:spPr>
          <a:xfrm>
            <a:off x="6160378" y="2273475"/>
            <a:ext cx="1040263"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200" dirty="0">
                <a:ln w="6350">
                  <a:noFill/>
                </a:ln>
                <a:solidFill>
                  <a:srgbClr val="002060"/>
                </a:solidFill>
                <a:effectLst>
                  <a:glow rad="127000">
                    <a:schemeClr val="bg1"/>
                  </a:glow>
                  <a:outerShdw blurRad="50800" dist="38100" dir="2700000" algn="tl" rotWithShape="0">
                    <a:schemeClr val="bg1">
                      <a:alpha val="40000"/>
                    </a:schemeClr>
                  </a:outerShdw>
                </a:effectLst>
              </a:rPr>
              <a:t>BS20</a:t>
            </a:r>
          </a:p>
        </p:txBody>
      </p:sp>
      <p:sp>
        <p:nvSpPr>
          <p:cNvPr id="128" name="TextBox 127">
            <a:extLst>
              <a:ext uri="{FF2B5EF4-FFF2-40B4-BE49-F238E27FC236}">
                <a16:creationId xmlns:a16="http://schemas.microsoft.com/office/drawing/2014/main" id="{4624883D-5F3A-4E82-A017-E4B17C975797}"/>
              </a:ext>
            </a:extLst>
          </p:cNvPr>
          <p:cNvSpPr txBox="1"/>
          <p:nvPr/>
        </p:nvSpPr>
        <p:spPr>
          <a:xfrm>
            <a:off x="9531876" y="2327741"/>
            <a:ext cx="688367"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200" dirty="0">
                <a:ln w="6350">
                  <a:noFill/>
                </a:ln>
                <a:solidFill>
                  <a:srgbClr val="002060"/>
                </a:solidFill>
                <a:effectLst>
                  <a:glow rad="127000">
                    <a:schemeClr val="bg1"/>
                  </a:glow>
                  <a:outerShdw blurRad="50800" dist="38100" dir="2700000" algn="tl" rotWithShape="0">
                    <a:schemeClr val="bg1">
                      <a:alpha val="40000"/>
                    </a:schemeClr>
                  </a:outerShdw>
                </a:effectLst>
              </a:rPr>
              <a:t>BS20</a:t>
            </a:r>
          </a:p>
        </p:txBody>
      </p:sp>
      <p:sp>
        <p:nvSpPr>
          <p:cNvPr id="129" name="TextBox 128">
            <a:extLst>
              <a:ext uri="{FF2B5EF4-FFF2-40B4-BE49-F238E27FC236}">
                <a16:creationId xmlns:a16="http://schemas.microsoft.com/office/drawing/2014/main" id="{0406B2B7-2716-4E5A-8774-D80033EC01F4}"/>
              </a:ext>
            </a:extLst>
          </p:cNvPr>
          <p:cNvSpPr txBox="1"/>
          <p:nvPr/>
        </p:nvSpPr>
        <p:spPr>
          <a:xfrm>
            <a:off x="9521532" y="5230533"/>
            <a:ext cx="1040263"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200" dirty="0">
                <a:ln w="6350">
                  <a:noFill/>
                </a:ln>
                <a:solidFill>
                  <a:srgbClr val="002060"/>
                </a:solidFill>
                <a:effectLst>
                  <a:glow rad="127000">
                    <a:schemeClr val="bg1"/>
                  </a:glow>
                  <a:outerShdw blurRad="50800" dist="38100" dir="2700000" algn="tl" rotWithShape="0">
                    <a:schemeClr val="bg1">
                      <a:alpha val="40000"/>
                    </a:schemeClr>
                  </a:outerShdw>
                </a:effectLst>
              </a:rPr>
              <a:t>BS20</a:t>
            </a:r>
          </a:p>
        </p:txBody>
      </p:sp>
      <p:sp>
        <p:nvSpPr>
          <p:cNvPr id="130" name="TextBox 129">
            <a:extLst>
              <a:ext uri="{FF2B5EF4-FFF2-40B4-BE49-F238E27FC236}">
                <a16:creationId xmlns:a16="http://schemas.microsoft.com/office/drawing/2014/main" id="{CBD5CC11-6EB4-4985-8102-B6F2284553C5}"/>
              </a:ext>
            </a:extLst>
          </p:cNvPr>
          <p:cNvSpPr txBox="1"/>
          <p:nvPr/>
        </p:nvSpPr>
        <p:spPr>
          <a:xfrm>
            <a:off x="6139091" y="5129169"/>
            <a:ext cx="1040263"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200" dirty="0">
                <a:ln w="6350">
                  <a:noFill/>
                </a:ln>
                <a:solidFill>
                  <a:srgbClr val="002060"/>
                </a:solidFill>
                <a:effectLst>
                  <a:glow rad="127000">
                    <a:schemeClr val="bg1"/>
                  </a:glow>
                  <a:outerShdw blurRad="50800" dist="38100" dir="2700000" algn="tl" rotWithShape="0">
                    <a:schemeClr val="bg1">
                      <a:alpha val="40000"/>
                    </a:schemeClr>
                  </a:outerShdw>
                </a:effectLst>
              </a:rPr>
              <a:t>BS20</a:t>
            </a:r>
          </a:p>
        </p:txBody>
      </p:sp>
    </p:spTree>
    <p:extLst>
      <p:ext uri="{BB962C8B-B14F-4D97-AF65-F5344CB8AC3E}">
        <p14:creationId xmlns:p14="http://schemas.microsoft.com/office/powerpoint/2010/main" val="260834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348">
            <a:extLst>
              <a:ext uri="{FF2B5EF4-FFF2-40B4-BE49-F238E27FC236}">
                <a16:creationId xmlns:a16="http://schemas.microsoft.com/office/drawing/2014/main" id="{CF3C4CCA-55F5-4A2F-A205-D2052C5F2ACF}"/>
              </a:ext>
            </a:extLst>
          </p:cNvPr>
          <p:cNvSpPr/>
          <p:nvPr/>
        </p:nvSpPr>
        <p:spPr bwMode="auto">
          <a:xfrm>
            <a:off x="36157" y="672478"/>
            <a:ext cx="12091385"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PFAS Concentrations in Quaternary Around Eagle Point Lake</a:t>
            </a:r>
          </a:p>
        </p:txBody>
      </p:sp>
      <p:sp>
        <p:nvSpPr>
          <p:cNvPr id="124" name="Round Same Side Corner Rectangle 347">
            <a:extLst>
              <a:ext uri="{FF2B5EF4-FFF2-40B4-BE49-F238E27FC236}">
                <a16:creationId xmlns:a16="http://schemas.microsoft.com/office/drawing/2014/main" id="{BA86CF2B-1ADB-4F43-9422-36653EA2F355}"/>
              </a:ext>
            </a:extLst>
          </p:cNvPr>
          <p:cNvSpPr/>
          <p:nvPr/>
        </p:nvSpPr>
        <p:spPr bwMode="auto">
          <a:xfrm>
            <a:off x="36157" y="672959"/>
            <a:ext cx="12091385" cy="617108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240" name="TextBox 239">
            <a:extLst>
              <a:ext uri="{FF2B5EF4-FFF2-40B4-BE49-F238E27FC236}">
                <a16:creationId xmlns:a16="http://schemas.microsoft.com/office/drawing/2014/main" id="{278319A3-A830-4529-855B-2FC78FE0E917}"/>
              </a:ext>
            </a:extLst>
          </p:cNvPr>
          <p:cNvSpPr txBox="1"/>
          <p:nvPr/>
        </p:nvSpPr>
        <p:spPr>
          <a:xfrm>
            <a:off x="124916" y="1070604"/>
            <a:ext cx="11911420" cy="2254583"/>
          </a:xfrm>
          <a:prstGeom prst="rect">
            <a:avLst/>
          </a:prstGeom>
          <a:solidFill>
            <a:schemeClr val="bg1"/>
          </a:solidFill>
          <a:ln w="34925">
            <a:solidFill>
              <a:srgbClr val="00B0F0"/>
            </a:solidFill>
          </a:ln>
        </p:spPr>
        <p:txBody>
          <a:bodyPr wrap="square" rtlCol="0">
            <a:noAutofit/>
          </a:bodyPr>
          <a:lstStyle/>
          <a:p>
            <a:pPr algn="ctr" defTabSz="1063460" fontAlgn="auto">
              <a:spcBef>
                <a:spcPts val="0"/>
              </a:spcBef>
              <a:spcAft>
                <a:spcPts val="0"/>
              </a:spcAft>
              <a:defRPr/>
            </a:pPr>
            <a:r>
              <a:rPr lang="en-US" sz="1100" b="1" dirty="0">
                <a:solidFill>
                  <a:srgbClr val="00B0F0"/>
                </a:solidFill>
                <a:latin typeface="Arial" panose="020B0604020202020204" pitchFamily="34" charset="0"/>
                <a:cs typeface="Arial" panose="020B0604020202020204" pitchFamily="34" charset="0"/>
              </a:rPr>
              <a:t>Surface to Groundwater Connection: Shallow Quaternary Aquifer and Eagle Point Lake</a:t>
            </a:r>
          </a:p>
          <a:p>
            <a:pPr algn="ctr" defTabSz="1063460" fontAlgn="auto">
              <a:spcBef>
                <a:spcPts val="0"/>
              </a:spcBef>
              <a:spcAft>
                <a:spcPts val="0"/>
              </a:spcAft>
              <a:defRPr/>
            </a:pPr>
            <a:endParaRPr lang="en-US" sz="500" b="1" dirty="0">
              <a:solidFill>
                <a:srgbClr val="00B0F0"/>
              </a:solidFill>
              <a:latin typeface="Arial" panose="020B0604020202020204" pitchFamily="34" charset="0"/>
              <a:cs typeface="Arial" panose="020B0604020202020204" pitchFamily="34" charset="0"/>
            </a:endParaRPr>
          </a:p>
          <a:p>
            <a:pPr algn="ctr"/>
            <a:r>
              <a:rPr lang="en-US" sz="1000" dirty="0">
                <a:latin typeface="Arial" panose="020B0604020202020204" pitchFamily="34" charset="0"/>
                <a:cs typeface="Arial" panose="020B0604020202020204" pitchFamily="34" charset="0"/>
              </a:rPr>
              <a:t>PFOS concentrations in the shallow Quaternary Aquifer surrounding Eagle Point Lake are highly variable, ranging from below detection to 0.91 ppb.  Along the eastern edge of the Eagle Point Lake, PFOS and PFBA concentrations in shallow Quaternary Aquifer have comparable PFAS concentrations in surface water, suggesting a groundwater-surface water connection. </a:t>
            </a:r>
          </a:p>
          <a:p>
            <a:pPr algn="ctr"/>
            <a:endParaRPr lang="en-US" sz="500" dirty="0">
              <a:latin typeface="Arial" panose="020B0604020202020204" pitchFamily="34" charset="0"/>
              <a:cs typeface="Arial" panose="020B0604020202020204" pitchFamily="34" charset="0"/>
            </a:endParaRPr>
          </a:p>
          <a:p>
            <a:pPr algn="ctr"/>
            <a:r>
              <a:rPr lang="en-US" sz="1000" dirty="0">
                <a:latin typeface="Arial" panose="020B0604020202020204" pitchFamily="34" charset="0"/>
                <a:cs typeface="Arial" panose="020B0604020202020204" pitchFamily="34" charset="0"/>
              </a:rPr>
              <a:t>Along the western side of the lake, however, PFOS concentrations in groundwater are lower than PFOS concentrations in surface water, indicating this shallow Quaternary Aquifer may not be contributing to the high PFOS impacts observed in the lake. As discussed in the previous slide, the Quaternary Aquifer west of Eagle Point Lake is observed to be dry at investigated locations between the Ideal Avenue Wetland Complex (IAWC) and Eagle Point Lake resulting in no complete Quaternary groundwater migration pathway between IAWC and Eagle Point Lake. However, impacts in the St. Peter Aquifer to the west of Eagle Point Lake and the potential connections between the Quaternary, St. Peter Aquifer, and surface water are currently being studied.</a:t>
            </a:r>
          </a:p>
          <a:p>
            <a:pPr algn="ctr"/>
            <a:endParaRPr lang="en-US" sz="500" dirty="0">
              <a:latin typeface="Arial" panose="020B0604020202020204" pitchFamily="34" charset="0"/>
              <a:cs typeface="Arial" panose="020B0604020202020204" pitchFamily="34" charset="0"/>
            </a:endParaRPr>
          </a:p>
          <a:p>
            <a:pPr algn="ctr"/>
            <a:r>
              <a:rPr lang="en-US" sz="1000" dirty="0">
                <a:latin typeface="Arial" panose="020B0604020202020204" pitchFamily="34" charset="0"/>
                <a:cs typeface="Arial" panose="020B0604020202020204" pitchFamily="34" charset="0"/>
              </a:rPr>
              <a:t>PFOS concentrations in groundwater at the southwestern corner of Eagle Point Lake are comparable to PFOS concentrations in Eagle Point Lake. PFBA concentrations in groundwater, however, are up to an order of magnitude greater than PFBA concentrations in surface water and consistently the highest of all the Eagle Point Lake piezometers. Similarly, PFOA groundwater concentrations (data not shown) are also higher at this location than in the surface water or other Quaternary groundwater in Segment 4. Based on limited groundwater gauging data, shallow Quaternary groundwater likely discharges to Eagle Point Lake from the southwest. The source of these elevated PFBA impacts, typical of farther-travelled PFAS plumes, is discussed in further detail in the next slide. Continued monitoring of the surface and groundwater around Eagle Point Lake in addition to groundwater modeling will be used to determine the source of this high PFAS impacted groundwater and the extent it is impacting Eagle Point Lake. </a:t>
            </a:r>
            <a:endParaRPr lang="en-US" sz="900" b="1" dirty="0">
              <a:solidFill>
                <a:srgbClr val="00B0F0"/>
              </a:solidFill>
              <a:latin typeface="Arial" panose="020B0604020202020204" pitchFamily="34" charset="0"/>
              <a:cs typeface="Arial" panose="020B0604020202020204" pitchFamily="34" charset="0"/>
            </a:endParaRPr>
          </a:p>
          <a:p>
            <a:pPr algn="ctr" defTabSz="1063460">
              <a:defRPr/>
            </a:pPr>
            <a:endParaRPr lang="en-US" sz="1100" dirty="0">
              <a:latin typeface="Arial" panose="020B0604020202020204" pitchFamily="34" charset="0"/>
              <a:cs typeface="Arial" panose="020B0604020202020204" pitchFamily="34" charset="0"/>
            </a:endParaRPr>
          </a:p>
          <a:p>
            <a:pPr algn="ctr" defTabSz="1063460">
              <a:defRPr/>
            </a:pPr>
            <a:endParaRPr lang="en-US" sz="500" b="1" dirty="0">
              <a:latin typeface="Arial" panose="020B0604020202020204" pitchFamily="34" charset="0"/>
              <a:cs typeface="Arial" panose="020B0604020202020204" pitchFamily="34" charset="0"/>
            </a:endParaRPr>
          </a:p>
          <a:p>
            <a:pPr algn="ctr" defTabSz="1063460">
              <a:defRPr/>
            </a:pPr>
            <a:endParaRPr lang="en-US" sz="1100" b="1" dirty="0"/>
          </a:p>
        </p:txBody>
      </p:sp>
      <p:sp>
        <p:nvSpPr>
          <p:cNvPr id="96" name="Rounded Rectangle 5">
            <a:extLst>
              <a:ext uri="{FF2B5EF4-FFF2-40B4-BE49-F238E27FC236}">
                <a16:creationId xmlns:a16="http://schemas.microsoft.com/office/drawing/2014/main" id="{A70BA780-9861-41F5-9C7A-BDEDB0B25441}"/>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97" name="Rectangle 96">
            <a:extLst>
              <a:ext uri="{FF2B5EF4-FFF2-40B4-BE49-F238E27FC236}">
                <a16:creationId xmlns:a16="http://schemas.microsoft.com/office/drawing/2014/main" id="{9F411781-9D22-4857-9DA1-D77D0C685546}"/>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4</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November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grpSp>
        <p:nvGrpSpPr>
          <p:cNvPr id="10" name="Group 9">
            <a:extLst>
              <a:ext uri="{FF2B5EF4-FFF2-40B4-BE49-F238E27FC236}">
                <a16:creationId xmlns:a16="http://schemas.microsoft.com/office/drawing/2014/main" id="{F62CBCD8-1746-4077-9E14-000E956C0DA9}"/>
              </a:ext>
            </a:extLst>
          </p:cNvPr>
          <p:cNvGrpSpPr/>
          <p:nvPr/>
        </p:nvGrpSpPr>
        <p:grpSpPr>
          <a:xfrm>
            <a:off x="10591662" y="4465782"/>
            <a:ext cx="1696883" cy="972700"/>
            <a:chOff x="10674451" y="5895792"/>
            <a:chExt cx="1696883" cy="972700"/>
          </a:xfrm>
        </p:grpSpPr>
        <p:grpSp>
          <p:nvGrpSpPr>
            <p:cNvPr id="108" name="Group 107">
              <a:extLst>
                <a:ext uri="{FF2B5EF4-FFF2-40B4-BE49-F238E27FC236}">
                  <a16:creationId xmlns:a16="http://schemas.microsoft.com/office/drawing/2014/main" id="{BC4A9A8E-3622-431E-B9C1-5B734AAB21CC}"/>
                </a:ext>
              </a:extLst>
            </p:cNvPr>
            <p:cNvGrpSpPr/>
            <p:nvPr/>
          </p:nvGrpSpPr>
          <p:grpSpPr>
            <a:xfrm>
              <a:off x="10674451" y="5895792"/>
              <a:ext cx="1689571" cy="972700"/>
              <a:chOff x="4767127" y="5490136"/>
              <a:chExt cx="1689571" cy="972700"/>
            </a:xfrm>
          </p:grpSpPr>
          <p:sp>
            <p:nvSpPr>
              <p:cNvPr id="115" name="Rectangle 114">
                <a:extLst>
                  <a:ext uri="{FF2B5EF4-FFF2-40B4-BE49-F238E27FC236}">
                    <a16:creationId xmlns:a16="http://schemas.microsoft.com/office/drawing/2014/main" id="{244613C1-D365-4DB5-8053-55A0E12F0F22}"/>
                  </a:ext>
                </a:extLst>
              </p:cNvPr>
              <p:cNvSpPr/>
              <p:nvPr/>
            </p:nvSpPr>
            <p:spPr>
              <a:xfrm>
                <a:off x="4767127" y="5504938"/>
                <a:ext cx="1457847" cy="95789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Rectangle 109">
                <a:extLst>
                  <a:ext uri="{FF2B5EF4-FFF2-40B4-BE49-F238E27FC236}">
                    <a16:creationId xmlns:a16="http://schemas.microsoft.com/office/drawing/2014/main" id="{A7005892-532F-492C-B779-C56540C2BCDD}"/>
                  </a:ext>
                </a:extLst>
              </p:cNvPr>
              <p:cNvSpPr/>
              <p:nvPr/>
            </p:nvSpPr>
            <p:spPr>
              <a:xfrm>
                <a:off x="4853923" y="5863419"/>
                <a:ext cx="146304" cy="109728"/>
              </a:xfrm>
              <a:prstGeom prst="rect">
                <a:avLst/>
              </a:prstGeom>
              <a:solidFill>
                <a:srgbClr val="E522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BF6770B-815B-4968-8439-ACE68E33AB01}"/>
                  </a:ext>
                </a:extLst>
              </p:cNvPr>
              <p:cNvSpPr/>
              <p:nvPr/>
            </p:nvSpPr>
            <p:spPr>
              <a:xfrm>
                <a:off x="4853923" y="5751955"/>
                <a:ext cx="146304" cy="109728"/>
              </a:xfrm>
              <a:prstGeom prst="rect">
                <a:avLst/>
              </a:prstGeom>
              <a:solidFill>
                <a:srgbClr val="FF71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88A3597F-7810-4A25-BA75-279ADC5623B4}"/>
                  </a:ext>
                </a:extLst>
              </p:cNvPr>
              <p:cNvSpPr txBox="1"/>
              <p:nvPr/>
            </p:nvSpPr>
            <p:spPr>
              <a:xfrm>
                <a:off x="4941473" y="5692405"/>
                <a:ext cx="1515225" cy="307777"/>
              </a:xfrm>
              <a:prstGeom prst="rect">
                <a:avLst/>
              </a:prstGeom>
              <a:noFill/>
            </p:spPr>
            <p:txBody>
              <a:bodyPr wrap="square" rtlCol="0">
                <a:spAutoFit/>
              </a:bodyPr>
              <a:lstStyle/>
              <a:p>
                <a:r>
                  <a:rPr lang="en-US" sz="700" dirty="0">
                    <a:latin typeface="Arial" panose="020B0604020202020204" pitchFamily="34" charset="0"/>
                    <a:cs typeface="Arial" panose="020B0604020202020204" pitchFamily="34" charset="0"/>
                  </a:rPr>
                  <a:t>Shallow Piezometer Result</a:t>
                </a:r>
              </a:p>
              <a:p>
                <a:r>
                  <a:rPr lang="en-US" sz="700" dirty="0">
                    <a:latin typeface="Arial" panose="020B0604020202020204" pitchFamily="34" charset="0"/>
                    <a:cs typeface="Arial" panose="020B0604020202020204" pitchFamily="34" charset="0"/>
                  </a:rPr>
                  <a:t>Deep Piezometer Result</a:t>
                </a:r>
              </a:p>
            </p:txBody>
          </p:sp>
          <p:sp>
            <p:nvSpPr>
              <p:cNvPr id="113" name="Oval 112">
                <a:extLst>
                  <a:ext uri="{FF2B5EF4-FFF2-40B4-BE49-F238E27FC236}">
                    <a16:creationId xmlns:a16="http://schemas.microsoft.com/office/drawing/2014/main" id="{8D703C4D-8420-4C1A-8A1C-BD9457E0E0D3}"/>
                  </a:ext>
                </a:extLst>
              </p:cNvPr>
              <p:cNvSpPr/>
              <p:nvPr/>
            </p:nvSpPr>
            <p:spPr>
              <a:xfrm>
                <a:off x="4849225" y="6018422"/>
                <a:ext cx="137160" cy="136637"/>
              </a:xfrm>
              <a:prstGeom prst="ellipse">
                <a:avLst/>
              </a:prstGeom>
              <a:solidFill>
                <a:srgbClr val="E52237"/>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7B34CD85-1551-472F-B3DB-1A1F879D3026}"/>
                  </a:ext>
                </a:extLst>
              </p:cNvPr>
              <p:cNvSpPr txBox="1"/>
              <p:nvPr/>
            </p:nvSpPr>
            <p:spPr>
              <a:xfrm>
                <a:off x="5029194" y="5490136"/>
                <a:ext cx="954107" cy="253916"/>
              </a:xfrm>
              <a:prstGeom prst="rect">
                <a:avLst/>
              </a:prstGeom>
              <a:noFill/>
            </p:spPr>
            <p:txBody>
              <a:bodyPr wrap="square" rtlCol="0">
                <a:spAutoFit/>
              </a:bodyPr>
              <a:lstStyle/>
              <a:p>
                <a:r>
                  <a:rPr lang="en-US" sz="1050" b="1" u="sng" dirty="0"/>
                  <a:t>Map Features</a:t>
                </a:r>
              </a:p>
            </p:txBody>
          </p:sp>
        </p:grpSp>
        <p:sp>
          <p:nvSpPr>
            <p:cNvPr id="132" name="TextBox 131">
              <a:extLst>
                <a:ext uri="{FF2B5EF4-FFF2-40B4-BE49-F238E27FC236}">
                  <a16:creationId xmlns:a16="http://schemas.microsoft.com/office/drawing/2014/main" id="{B20B7764-9D4B-4BEF-95A5-52FFE2269741}"/>
                </a:ext>
              </a:extLst>
            </p:cNvPr>
            <p:cNvSpPr txBox="1"/>
            <p:nvPr/>
          </p:nvSpPr>
          <p:spPr>
            <a:xfrm>
              <a:off x="10856109" y="6398488"/>
              <a:ext cx="1515225" cy="200055"/>
            </a:xfrm>
            <a:prstGeom prst="rect">
              <a:avLst/>
            </a:prstGeom>
            <a:noFill/>
          </p:spPr>
          <p:txBody>
            <a:bodyPr wrap="square" rtlCol="0">
              <a:spAutoFit/>
            </a:bodyPr>
            <a:lstStyle/>
            <a:p>
              <a:r>
                <a:rPr lang="en-US" sz="700" dirty="0">
                  <a:latin typeface="Arial" panose="020B0604020202020204" pitchFamily="34" charset="0"/>
                  <a:cs typeface="Arial" panose="020B0604020202020204" pitchFamily="34" charset="0"/>
                </a:rPr>
                <a:t>Surface Water Result</a:t>
              </a:r>
            </a:p>
          </p:txBody>
        </p:sp>
      </p:grpSp>
      <p:sp>
        <p:nvSpPr>
          <p:cNvPr id="176" name="TextBox 175">
            <a:extLst>
              <a:ext uri="{FF2B5EF4-FFF2-40B4-BE49-F238E27FC236}">
                <a16:creationId xmlns:a16="http://schemas.microsoft.com/office/drawing/2014/main" id="{245A091F-1EAB-493B-99B9-FAB305AD60EB}"/>
              </a:ext>
            </a:extLst>
          </p:cNvPr>
          <p:cNvSpPr txBox="1"/>
          <p:nvPr/>
        </p:nvSpPr>
        <p:spPr>
          <a:xfrm>
            <a:off x="10619951" y="5584363"/>
            <a:ext cx="1385905" cy="507831"/>
          </a:xfrm>
          <a:prstGeom prst="rect">
            <a:avLst/>
          </a:prstGeom>
          <a:noFill/>
        </p:spPr>
        <p:txBody>
          <a:bodyPr wrap="square" rtlCol="0">
            <a:spAutoFit/>
          </a:bodyPr>
          <a:lstStyle/>
          <a:p>
            <a:pPr algn="ctr"/>
            <a:r>
              <a:rPr lang="en-US" sz="900" u="sng" dirty="0">
                <a:latin typeface="Arial" panose="020B0604020202020204" pitchFamily="34" charset="0"/>
                <a:cs typeface="Arial" panose="020B0604020202020204" pitchFamily="34" charset="0"/>
              </a:rPr>
              <a:t>Note</a:t>
            </a:r>
            <a:r>
              <a:rPr lang="en-US" sz="900" dirty="0">
                <a:latin typeface="Arial" panose="020B0604020202020204" pitchFamily="34" charset="0"/>
                <a:cs typeface="Arial" panose="020B0604020202020204" pitchFamily="34" charset="0"/>
              </a:rPr>
              <a:t>: Sample results are from April -September of 2021.</a:t>
            </a:r>
          </a:p>
        </p:txBody>
      </p:sp>
      <p:grpSp>
        <p:nvGrpSpPr>
          <p:cNvPr id="5" name="Group 4">
            <a:extLst>
              <a:ext uri="{FF2B5EF4-FFF2-40B4-BE49-F238E27FC236}">
                <a16:creationId xmlns:a16="http://schemas.microsoft.com/office/drawing/2014/main" id="{80603D20-EAEC-4FDC-B442-62F30B27A08E}"/>
              </a:ext>
            </a:extLst>
          </p:cNvPr>
          <p:cNvGrpSpPr/>
          <p:nvPr/>
        </p:nvGrpSpPr>
        <p:grpSpPr>
          <a:xfrm>
            <a:off x="187005" y="3497020"/>
            <a:ext cx="4979893" cy="3167640"/>
            <a:chOff x="136205" y="3497020"/>
            <a:chExt cx="4979893" cy="3167640"/>
          </a:xfrm>
        </p:grpSpPr>
        <p:pic>
          <p:nvPicPr>
            <p:cNvPr id="89" name="Picture 88">
              <a:extLst>
                <a:ext uri="{FF2B5EF4-FFF2-40B4-BE49-F238E27FC236}">
                  <a16:creationId xmlns:a16="http://schemas.microsoft.com/office/drawing/2014/main" id="{5746213D-6E04-450E-8322-E432EB766194}"/>
                </a:ext>
              </a:extLst>
            </p:cNvPr>
            <p:cNvPicPr>
              <a:picLocks noChangeAspect="1"/>
            </p:cNvPicPr>
            <p:nvPr/>
          </p:nvPicPr>
          <p:blipFill>
            <a:blip r:embed="rId3"/>
            <a:stretch>
              <a:fillRect/>
            </a:stretch>
          </p:blipFill>
          <p:spPr>
            <a:xfrm>
              <a:off x="136205" y="3497020"/>
              <a:ext cx="4959763" cy="3167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6" name="Rectangle 205">
              <a:extLst>
                <a:ext uri="{FF2B5EF4-FFF2-40B4-BE49-F238E27FC236}">
                  <a16:creationId xmlns:a16="http://schemas.microsoft.com/office/drawing/2014/main" id="{8113C6AB-3E65-45E1-BDAD-10A5FD11ADB0}"/>
                </a:ext>
              </a:extLst>
            </p:cNvPr>
            <p:cNvSpPr/>
            <p:nvPr/>
          </p:nvSpPr>
          <p:spPr>
            <a:xfrm>
              <a:off x="1179628" y="4035461"/>
              <a:ext cx="215743" cy="136637"/>
            </a:xfrm>
            <a:prstGeom prst="rect">
              <a:avLst/>
            </a:prstGeom>
            <a:solidFill>
              <a:srgbClr val="6AD9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FFC1E770-80F1-4156-BA11-30C33AD95AFB}"/>
                </a:ext>
              </a:extLst>
            </p:cNvPr>
            <p:cNvSpPr/>
            <p:nvPr/>
          </p:nvSpPr>
          <p:spPr>
            <a:xfrm>
              <a:off x="1179628" y="3898824"/>
              <a:ext cx="215743" cy="136637"/>
            </a:xfrm>
            <a:prstGeom prst="rect">
              <a:avLst/>
            </a:prstGeom>
            <a:solidFill>
              <a:srgbClr val="6AD9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6D409C9E-BA3A-4670-9160-0089BB05D617}"/>
                </a:ext>
              </a:extLst>
            </p:cNvPr>
            <p:cNvSpPr/>
            <p:nvPr/>
          </p:nvSpPr>
          <p:spPr>
            <a:xfrm>
              <a:off x="1844378" y="3691531"/>
              <a:ext cx="215743" cy="136637"/>
            </a:xfrm>
            <a:prstGeom prst="rect">
              <a:avLst/>
            </a:prstGeom>
            <a:solidFill>
              <a:srgbClr val="A3308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93E64A64-3596-46EE-BB7D-F91C5D1B0738}"/>
                </a:ext>
              </a:extLst>
            </p:cNvPr>
            <p:cNvSpPr/>
            <p:nvPr/>
          </p:nvSpPr>
          <p:spPr>
            <a:xfrm>
              <a:off x="1844378" y="3554895"/>
              <a:ext cx="215743" cy="136637"/>
            </a:xfrm>
            <a:prstGeom prst="rect">
              <a:avLst/>
            </a:prstGeom>
            <a:solidFill>
              <a:srgbClr val="FFD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131C542B-C40F-48CC-B2BF-06C7AD0B2F5A}"/>
                </a:ext>
              </a:extLst>
            </p:cNvPr>
            <p:cNvSpPr/>
            <p:nvPr/>
          </p:nvSpPr>
          <p:spPr>
            <a:xfrm>
              <a:off x="2238182" y="3996363"/>
              <a:ext cx="215743" cy="136637"/>
            </a:xfrm>
            <a:prstGeom prst="rect">
              <a:avLst/>
            </a:prstGeom>
            <a:solidFill>
              <a:srgbClr val="6AD9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D4B29A72-A992-427C-9DAA-9094C5E04C05}"/>
                </a:ext>
              </a:extLst>
            </p:cNvPr>
            <p:cNvSpPr/>
            <p:nvPr/>
          </p:nvSpPr>
          <p:spPr>
            <a:xfrm>
              <a:off x="2238182" y="3859726"/>
              <a:ext cx="215743" cy="136637"/>
            </a:xfrm>
            <a:prstGeom prst="rect">
              <a:avLst/>
            </a:prstGeom>
            <a:solidFill>
              <a:srgbClr val="6AD9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172EB86F-DEE8-4E32-830B-65E8B2AB3BC2}"/>
                </a:ext>
              </a:extLst>
            </p:cNvPr>
            <p:cNvSpPr/>
            <p:nvPr/>
          </p:nvSpPr>
          <p:spPr>
            <a:xfrm>
              <a:off x="2726413" y="4540687"/>
              <a:ext cx="215743" cy="136637"/>
            </a:xfrm>
            <a:prstGeom prst="rect">
              <a:avLst/>
            </a:prstGeom>
            <a:solidFill>
              <a:srgbClr val="AFAB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FFB7E921-866B-4A48-9E62-AEE57FB8B832}"/>
                </a:ext>
              </a:extLst>
            </p:cNvPr>
            <p:cNvSpPr/>
            <p:nvPr/>
          </p:nvSpPr>
          <p:spPr>
            <a:xfrm>
              <a:off x="2726413" y="4405611"/>
              <a:ext cx="215743" cy="136637"/>
            </a:xfrm>
            <a:prstGeom prst="rect">
              <a:avLst/>
            </a:prstGeom>
            <a:solidFill>
              <a:srgbClr val="AFAB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104A561F-AA77-4A10-84AE-B4CA5BAAF467}"/>
                </a:ext>
              </a:extLst>
            </p:cNvPr>
            <p:cNvSpPr/>
            <p:nvPr/>
          </p:nvSpPr>
          <p:spPr>
            <a:xfrm>
              <a:off x="3269956" y="4404051"/>
              <a:ext cx="215743" cy="136637"/>
            </a:xfrm>
            <a:prstGeom prst="rect">
              <a:avLst/>
            </a:prstGeom>
            <a:solidFill>
              <a:srgbClr val="E522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0DD0618B-A6DE-4338-94E9-C5178464C8F6}"/>
                </a:ext>
              </a:extLst>
            </p:cNvPr>
            <p:cNvSpPr/>
            <p:nvPr/>
          </p:nvSpPr>
          <p:spPr>
            <a:xfrm>
              <a:off x="3269956" y="4267415"/>
              <a:ext cx="215743" cy="136637"/>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Rectangle 215">
              <a:extLst>
                <a:ext uri="{FF2B5EF4-FFF2-40B4-BE49-F238E27FC236}">
                  <a16:creationId xmlns:a16="http://schemas.microsoft.com/office/drawing/2014/main" id="{AF7E3E9E-5A9C-4C52-893E-AC7B214651CA}"/>
                </a:ext>
              </a:extLst>
            </p:cNvPr>
            <p:cNvSpPr/>
            <p:nvPr/>
          </p:nvSpPr>
          <p:spPr>
            <a:xfrm>
              <a:off x="3269956" y="5074453"/>
              <a:ext cx="215743" cy="136637"/>
            </a:xfrm>
            <a:prstGeom prst="rect">
              <a:avLst/>
            </a:prstGeom>
            <a:solidFill>
              <a:srgbClr val="A3308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3FA8BD41-EBEE-4AF2-B68B-44730C9FDA9E}"/>
                </a:ext>
              </a:extLst>
            </p:cNvPr>
            <p:cNvSpPr/>
            <p:nvPr/>
          </p:nvSpPr>
          <p:spPr>
            <a:xfrm>
              <a:off x="3269956" y="4937816"/>
              <a:ext cx="215743" cy="136637"/>
            </a:xfrm>
            <a:prstGeom prst="rect">
              <a:avLst/>
            </a:prstGeom>
            <a:solidFill>
              <a:srgbClr val="E522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34A7A141-D8B7-420F-8F30-84D65764E123}"/>
                </a:ext>
              </a:extLst>
            </p:cNvPr>
            <p:cNvSpPr/>
            <p:nvPr/>
          </p:nvSpPr>
          <p:spPr>
            <a:xfrm>
              <a:off x="2334611" y="6252326"/>
              <a:ext cx="215743" cy="136637"/>
            </a:xfrm>
            <a:prstGeom prst="rect">
              <a:avLst/>
            </a:prstGeom>
            <a:solidFill>
              <a:srgbClr val="E522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76361A12-10A7-449B-B433-B37F5A405E28}"/>
                </a:ext>
              </a:extLst>
            </p:cNvPr>
            <p:cNvSpPr/>
            <p:nvPr/>
          </p:nvSpPr>
          <p:spPr>
            <a:xfrm>
              <a:off x="2334611" y="6115689"/>
              <a:ext cx="215743" cy="136637"/>
            </a:xfrm>
            <a:prstGeom prst="rect">
              <a:avLst/>
            </a:prstGeom>
            <a:solidFill>
              <a:srgbClr val="E522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a:extLst>
                <a:ext uri="{FF2B5EF4-FFF2-40B4-BE49-F238E27FC236}">
                  <a16:creationId xmlns:a16="http://schemas.microsoft.com/office/drawing/2014/main" id="{004A3A7D-23A2-4999-9D18-411A4882E91A}"/>
                </a:ext>
              </a:extLst>
            </p:cNvPr>
            <p:cNvSpPr/>
            <p:nvPr/>
          </p:nvSpPr>
          <p:spPr>
            <a:xfrm>
              <a:off x="3162084" y="5641574"/>
              <a:ext cx="215743" cy="136637"/>
            </a:xfrm>
            <a:prstGeom prst="rect">
              <a:avLst/>
            </a:prstGeom>
            <a:solidFill>
              <a:srgbClr val="A3308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62B0C6A8-2098-42D4-9AED-1FD3A61D3814}"/>
                </a:ext>
              </a:extLst>
            </p:cNvPr>
            <p:cNvSpPr/>
            <p:nvPr/>
          </p:nvSpPr>
          <p:spPr>
            <a:xfrm>
              <a:off x="3162084" y="5504938"/>
              <a:ext cx="215743" cy="136637"/>
            </a:xfrm>
            <a:prstGeom prst="rect">
              <a:avLst/>
            </a:prstGeom>
            <a:solidFill>
              <a:srgbClr val="A3308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E42E7D2C-38A6-4CA0-BEA7-486349E2E3C2}"/>
                </a:ext>
              </a:extLst>
            </p:cNvPr>
            <p:cNvSpPr/>
            <p:nvPr/>
          </p:nvSpPr>
          <p:spPr>
            <a:xfrm>
              <a:off x="1795142" y="5354428"/>
              <a:ext cx="215743" cy="136637"/>
            </a:xfrm>
            <a:prstGeom prst="rect">
              <a:avLst/>
            </a:prstGeom>
            <a:solidFill>
              <a:srgbClr val="FFD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924782CA-41C6-4AFD-B674-A51F2B41AC2F}"/>
                </a:ext>
              </a:extLst>
            </p:cNvPr>
            <p:cNvSpPr/>
            <p:nvPr/>
          </p:nvSpPr>
          <p:spPr>
            <a:xfrm>
              <a:off x="1795142" y="5217791"/>
              <a:ext cx="215743" cy="136637"/>
            </a:xfrm>
            <a:prstGeom prst="rect">
              <a:avLst/>
            </a:prstGeom>
            <a:solidFill>
              <a:srgbClr val="6AD9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5945CBC2-19D7-4DF6-8130-450C95B068D0}"/>
                </a:ext>
              </a:extLst>
            </p:cNvPr>
            <p:cNvSpPr/>
            <p:nvPr/>
          </p:nvSpPr>
          <p:spPr>
            <a:xfrm>
              <a:off x="3086253" y="6316107"/>
              <a:ext cx="215743" cy="136637"/>
            </a:xfrm>
            <a:prstGeom prst="rect">
              <a:avLst/>
            </a:prstGeom>
            <a:solidFill>
              <a:srgbClr val="6AD9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9E568DE4-9F87-47DC-B6F4-1096230DF8E6}"/>
                </a:ext>
              </a:extLst>
            </p:cNvPr>
            <p:cNvSpPr/>
            <p:nvPr/>
          </p:nvSpPr>
          <p:spPr>
            <a:xfrm>
              <a:off x="3086253" y="6179633"/>
              <a:ext cx="215743" cy="136637"/>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BA12399A-8F9E-4A44-8CF6-2B30F8CC9816}"/>
                </a:ext>
              </a:extLst>
            </p:cNvPr>
            <p:cNvSpPr/>
            <p:nvPr/>
          </p:nvSpPr>
          <p:spPr>
            <a:xfrm>
              <a:off x="2279650" y="4761212"/>
              <a:ext cx="137160" cy="136637"/>
            </a:xfrm>
            <a:prstGeom prst="ellipse">
              <a:avLst/>
            </a:prstGeom>
            <a:solidFill>
              <a:srgbClr val="E5223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51D26D9C-5392-41D1-934A-E872D8CA3DF3}"/>
                </a:ext>
              </a:extLst>
            </p:cNvPr>
            <p:cNvGrpSpPr/>
            <p:nvPr/>
          </p:nvGrpSpPr>
          <p:grpSpPr>
            <a:xfrm>
              <a:off x="3934589" y="5615158"/>
              <a:ext cx="1181509" cy="1046775"/>
              <a:chOff x="4077464" y="5608808"/>
              <a:chExt cx="1181509" cy="1046775"/>
            </a:xfrm>
          </p:grpSpPr>
          <p:sp>
            <p:nvSpPr>
              <p:cNvPr id="231" name="Rectangle 230">
                <a:extLst>
                  <a:ext uri="{FF2B5EF4-FFF2-40B4-BE49-F238E27FC236}">
                    <a16:creationId xmlns:a16="http://schemas.microsoft.com/office/drawing/2014/main" id="{8E732D78-8DE9-4EFE-B3B1-BD84D23ADB6B}"/>
                  </a:ext>
                </a:extLst>
              </p:cNvPr>
              <p:cNvSpPr/>
              <p:nvPr/>
            </p:nvSpPr>
            <p:spPr>
              <a:xfrm>
                <a:off x="4104656" y="5625589"/>
                <a:ext cx="1065288" cy="9885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3" name="Rectangle 232">
                <a:extLst>
                  <a:ext uri="{FF2B5EF4-FFF2-40B4-BE49-F238E27FC236}">
                    <a16:creationId xmlns:a16="http://schemas.microsoft.com/office/drawing/2014/main" id="{2B800B6F-02A8-45FE-860D-C25916B42B8D}"/>
                  </a:ext>
                </a:extLst>
              </p:cNvPr>
              <p:cNvSpPr/>
              <p:nvPr/>
            </p:nvSpPr>
            <p:spPr>
              <a:xfrm>
                <a:off x="4172031" y="5863715"/>
                <a:ext cx="115860" cy="74482"/>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4" name="Rectangle 233">
                <a:extLst>
                  <a:ext uri="{FF2B5EF4-FFF2-40B4-BE49-F238E27FC236}">
                    <a16:creationId xmlns:a16="http://schemas.microsoft.com/office/drawing/2014/main" id="{852B234E-4762-45EE-AEA4-2C74D830C2CE}"/>
                  </a:ext>
                </a:extLst>
              </p:cNvPr>
              <p:cNvSpPr/>
              <p:nvPr/>
            </p:nvSpPr>
            <p:spPr>
              <a:xfrm>
                <a:off x="4172031" y="5992753"/>
                <a:ext cx="115860" cy="74482"/>
              </a:xfrm>
              <a:prstGeom prst="rect">
                <a:avLst/>
              </a:prstGeom>
              <a:solidFill>
                <a:srgbClr val="6AD9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9007ACF4-F71A-47DA-AC36-131F7500F272}"/>
                  </a:ext>
                </a:extLst>
              </p:cNvPr>
              <p:cNvSpPr/>
              <p:nvPr/>
            </p:nvSpPr>
            <p:spPr>
              <a:xfrm>
                <a:off x="4172031" y="6108073"/>
                <a:ext cx="115860" cy="74482"/>
              </a:xfrm>
              <a:prstGeom prst="rect">
                <a:avLst/>
              </a:prstGeom>
              <a:solidFill>
                <a:srgbClr val="FFD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53094291-418A-4CC5-8519-7B2EE3D35C13}"/>
                  </a:ext>
                </a:extLst>
              </p:cNvPr>
              <p:cNvSpPr/>
              <p:nvPr/>
            </p:nvSpPr>
            <p:spPr>
              <a:xfrm>
                <a:off x="4174998" y="6351226"/>
                <a:ext cx="115860" cy="74482"/>
              </a:xfrm>
              <a:prstGeom prst="rect">
                <a:avLst/>
              </a:prstGeom>
              <a:solidFill>
                <a:srgbClr val="E522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a:extLst>
                  <a:ext uri="{FF2B5EF4-FFF2-40B4-BE49-F238E27FC236}">
                    <a16:creationId xmlns:a16="http://schemas.microsoft.com/office/drawing/2014/main" id="{9D4135A4-ADDC-4339-B679-101B114DCC07}"/>
                  </a:ext>
                </a:extLst>
              </p:cNvPr>
              <p:cNvSpPr/>
              <p:nvPr/>
            </p:nvSpPr>
            <p:spPr>
              <a:xfrm>
                <a:off x="4174998" y="6468022"/>
                <a:ext cx="115860" cy="74482"/>
              </a:xfrm>
              <a:prstGeom prst="rect">
                <a:avLst/>
              </a:prstGeom>
              <a:solidFill>
                <a:srgbClr val="A3308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A909E2DA-C027-4D7C-8F42-32DF2E634111}"/>
                  </a:ext>
                </a:extLst>
              </p:cNvPr>
              <p:cNvSpPr/>
              <p:nvPr/>
            </p:nvSpPr>
            <p:spPr>
              <a:xfrm>
                <a:off x="4174998" y="6235003"/>
                <a:ext cx="115860" cy="74482"/>
              </a:xfrm>
              <a:prstGeom prst="rect">
                <a:avLst/>
              </a:prstGeom>
              <a:solidFill>
                <a:srgbClr val="FF71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TextBox 246">
                <a:extLst>
                  <a:ext uri="{FF2B5EF4-FFF2-40B4-BE49-F238E27FC236}">
                    <a16:creationId xmlns:a16="http://schemas.microsoft.com/office/drawing/2014/main" id="{F9814102-E924-4A64-853A-F80713E5E8F8}"/>
                  </a:ext>
                </a:extLst>
              </p:cNvPr>
              <p:cNvSpPr txBox="1"/>
              <p:nvPr/>
            </p:nvSpPr>
            <p:spPr>
              <a:xfrm>
                <a:off x="4238088" y="5793809"/>
                <a:ext cx="1020885" cy="86177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Below Detection</a:t>
                </a:r>
              </a:p>
              <a:p>
                <a:r>
                  <a:rPr lang="en-US" sz="800" dirty="0">
                    <a:latin typeface="Arial" panose="020B0604020202020204" pitchFamily="34" charset="0"/>
                    <a:cs typeface="Arial" panose="020B0604020202020204" pitchFamily="34" charset="0"/>
                  </a:rPr>
                  <a:t>&lt;0.0149</a:t>
                </a:r>
              </a:p>
              <a:p>
                <a:r>
                  <a:rPr lang="en-US" sz="800" dirty="0">
                    <a:latin typeface="Arial" panose="020B0604020202020204" pitchFamily="34" charset="0"/>
                    <a:cs typeface="Arial" panose="020B0604020202020204" pitchFamily="34" charset="0"/>
                  </a:rPr>
                  <a:t>0.015 - 0.055</a:t>
                </a:r>
              </a:p>
              <a:p>
                <a:r>
                  <a:rPr lang="en-US" sz="800" dirty="0">
                    <a:latin typeface="Arial" panose="020B0604020202020204" pitchFamily="34" charset="0"/>
                    <a:cs typeface="Arial" panose="020B0604020202020204" pitchFamily="34" charset="0"/>
                  </a:rPr>
                  <a:t>0.0551 - 0.160</a:t>
                </a:r>
              </a:p>
              <a:p>
                <a:r>
                  <a:rPr lang="en-US" sz="800" dirty="0">
                    <a:latin typeface="Arial" panose="020B0604020202020204" pitchFamily="34" charset="0"/>
                    <a:cs typeface="Arial" panose="020B0604020202020204" pitchFamily="34" charset="0"/>
                  </a:rPr>
                  <a:t>0.161 - 0.509</a:t>
                </a:r>
              </a:p>
              <a:p>
                <a:r>
                  <a:rPr lang="en-US" sz="800" dirty="0">
                    <a:latin typeface="Arial" panose="020B0604020202020204" pitchFamily="34" charset="0"/>
                    <a:cs typeface="Arial" panose="020B0604020202020204" pitchFamily="34" charset="0"/>
                  </a:rPr>
                  <a:t>0.51 – 3.9</a:t>
                </a:r>
              </a:p>
            </p:txBody>
          </p:sp>
          <p:sp>
            <p:nvSpPr>
              <p:cNvPr id="7" name="TextBox 6">
                <a:extLst>
                  <a:ext uri="{FF2B5EF4-FFF2-40B4-BE49-F238E27FC236}">
                    <a16:creationId xmlns:a16="http://schemas.microsoft.com/office/drawing/2014/main" id="{BE0A968B-9E18-4A81-800E-A7E0E072658A}"/>
                  </a:ext>
                </a:extLst>
              </p:cNvPr>
              <p:cNvSpPr txBox="1"/>
              <p:nvPr/>
            </p:nvSpPr>
            <p:spPr>
              <a:xfrm>
                <a:off x="4077464" y="5608808"/>
                <a:ext cx="817853" cy="261610"/>
              </a:xfrm>
              <a:prstGeom prst="rect">
                <a:avLst/>
              </a:prstGeom>
              <a:noFill/>
            </p:spPr>
            <p:txBody>
              <a:bodyPr wrap="none" rtlCol="0">
                <a:spAutoFit/>
              </a:bodyPr>
              <a:lstStyle/>
              <a:p>
                <a:r>
                  <a:rPr lang="en-US" sz="1050" b="1" u="sng" dirty="0"/>
                  <a:t>PFOS (ppb)</a:t>
                </a:r>
              </a:p>
            </p:txBody>
          </p:sp>
        </p:grpSp>
        <p:sp>
          <p:nvSpPr>
            <p:cNvPr id="86" name="TextBox 85">
              <a:extLst>
                <a:ext uri="{FF2B5EF4-FFF2-40B4-BE49-F238E27FC236}">
                  <a16:creationId xmlns:a16="http://schemas.microsoft.com/office/drawing/2014/main" id="{7EF0F862-7513-425A-82B5-FAC751B6B844}"/>
                </a:ext>
              </a:extLst>
            </p:cNvPr>
            <p:cNvSpPr txBox="1"/>
            <p:nvPr/>
          </p:nvSpPr>
          <p:spPr>
            <a:xfrm>
              <a:off x="1502717" y="4408937"/>
              <a:ext cx="1055097" cy="253916"/>
            </a:xfrm>
            <a:prstGeom prst="rect">
              <a:avLst/>
            </a:prstGeom>
            <a:noFill/>
          </p:spPr>
          <p:txBody>
            <a:bodyPr wrap="none" rtlCol="0">
              <a:spAutoFit/>
            </a:bodyPr>
            <a:lstStyle/>
            <a:p>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Eagle</a:t>
              </a:r>
              <a:r>
                <a:rPr lang="en-US" sz="500" b="1" dirty="0">
                  <a:solidFill>
                    <a:schemeClr val="bg1"/>
                  </a:solidFill>
                </a:rPr>
                <a:t> </a:t>
              </a: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Point Lake</a:t>
              </a:r>
            </a:p>
          </p:txBody>
        </p:sp>
        <p:sp>
          <p:nvSpPr>
            <p:cNvPr id="88" name="Rounded Rectangle 5">
              <a:extLst>
                <a:ext uri="{FF2B5EF4-FFF2-40B4-BE49-F238E27FC236}">
                  <a16:creationId xmlns:a16="http://schemas.microsoft.com/office/drawing/2014/main" id="{0DC386BB-2CBC-4394-A54F-E6298D1D0F4D}"/>
                </a:ext>
              </a:extLst>
            </p:cNvPr>
            <p:cNvSpPr/>
            <p:nvPr/>
          </p:nvSpPr>
          <p:spPr>
            <a:xfrm>
              <a:off x="179474" y="3525676"/>
              <a:ext cx="1359746" cy="213859"/>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PFOS Heat Map</a:t>
              </a:r>
            </a:p>
          </p:txBody>
        </p:sp>
        <p:sp>
          <p:nvSpPr>
            <p:cNvPr id="90" name="Oval 89">
              <a:extLst>
                <a:ext uri="{FF2B5EF4-FFF2-40B4-BE49-F238E27FC236}">
                  <a16:creationId xmlns:a16="http://schemas.microsoft.com/office/drawing/2014/main" id="{1028B757-B39B-4483-8C49-F91962241162}"/>
                </a:ext>
              </a:extLst>
            </p:cNvPr>
            <p:cNvSpPr/>
            <p:nvPr/>
          </p:nvSpPr>
          <p:spPr>
            <a:xfrm>
              <a:off x="2942156" y="4980266"/>
              <a:ext cx="137160" cy="136637"/>
            </a:xfrm>
            <a:prstGeom prst="ellipse">
              <a:avLst/>
            </a:prstGeom>
            <a:solidFill>
              <a:srgbClr val="A3308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C8C3078-996A-4680-BC05-43FACBF58083}"/>
                </a:ext>
              </a:extLst>
            </p:cNvPr>
            <p:cNvSpPr/>
            <p:nvPr/>
          </p:nvSpPr>
          <p:spPr>
            <a:xfrm>
              <a:off x="2361394" y="5726557"/>
              <a:ext cx="137160" cy="136637"/>
            </a:xfrm>
            <a:prstGeom prst="ellipse">
              <a:avLst/>
            </a:prstGeom>
            <a:solidFill>
              <a:srgbClr val="E5223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6030CECB-AE04-4D24-8E3B-916374568C9A}"/>
                </a:ext>
              </a:extLst>
            </p:cNvPr>
            <p:cNvSpPr/>
            <p:nvPr/>
          </p:nvSpPr>
          <p:spPr>
            <a:xfrm>
              <a:off x="1707218" y="3859726"/>
              <a:ext cx="137160" cy="136637"/>
            </a:xfrm>
            <a:prstGeom prst="ellipse">
              <a:avLst/>
            </a:prstGeom>
            <a:solidFill>
              <a:srgbClr val="E5223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78CD14C2-D1EC-4500-B657-4F7756E0759A}"/>
              </a:ext>
            </a:extLst>
          </p:cNvPr>
          <p:cNvGrpSpPr/>
          <p:nvPr/>
        </p:nvGrpSpPr>
        <p:grpSpPr>
          <a:xfrm>
            <a:off x="5454063" y="3497020"/>
            <a:ext cx="4981382" cy="3167640"/>
            <a:chOff x="5240703" y="3497020"/>
            <a:chExt cx="4981382" cy="3167640"/>
          </a:xfrm>
        </p:grpSpPr>
        <p:grpSp>
          <p:nvGrpSpPr>
            <p:cNvPr id="11" name="Group 10">
              <a:extLst>
                <a:ext uri="{FF2B5EF4-FFF2-40B4-BE49-F238E27FC236}">
                  <a16:creationId xmlns:a16="http://schemas.microsoft.com/office/drawing/2014/main" id="{2F954A18-761A-41D0-B249-187ED4683002}"/>
                </a:ext>
              </a:extLst>
            </p:cNvPr>
            <p:cNvGrpSpPr/>
            <p:nvPr/>
          </p:nvGrpSpPr>
          <p:grpSpPr>
            <a:xfrm>
              <a:off x="5240703" y="3497020"/>
              <a:ext cx="4959763" cy="3167640"/>
              <a:chOff x="6575530" y="1085211"/>
              <a:chExt cx="5421438" cy="3462497"/>
            </a:xfrm>
          </p:grpSpPr>
          <p:pic>
            <p:nvPicPr>
              <p:cNvPr id="143" name="Picture 142">
                <a:extLst>
                  <a:ext uri="{FF2B5EF4-FFF2-40B4-BE49-F238E27FC236}">
                    <a16:creationId xmlns:a16="http://schemas.microsoft.com/office/drawing/2014/main" id="{B49ECE81-D64D-4473-906D-C142D7B9F28C}"/>
                  </a:ext>
                </a:extLst>
              </p:cNvPr>
              <p:cNvPicPr>
                <a:picLocks noChangeAspect="1"/>
              </p:cNvPicPr>
              <p:nvPr/>
            </p:nvPicPr>
            <p:blipFill>
              <a:blip r:embed="rId3"/>
              <a:stretch>
                <a:fillRect/>
              </a:stretch>
            </p:blipFill>
            <p:spPr>
              <a:xfrm>
                <a:off x="6575530" y="1085211"/>
                <a:ext cx="5421438" cy="34624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6" name="Rectangle 145">
                <a:extLst>
                  <a:ext uri="{FF2B5EF4-FFF2-40B4-BE49-F238E27FC236}">
                    <a16:creationId xmlns:a16="http://schemas.microsoft.com/office/drawing/2014/main" id="{D0ADB009-BF50-45FA-9BF6-8011A3FBA41B}"/>
                  </a:ext>
                </a:extLst>
              </p:cNvPr>
              <p:cNvSpPr/>
              <p:nvPr/>
            </p:nvSpPr>
            <p:spPr>
              <a:xfrm>
                <a:off x="7720159" y="1510430"/>
                <a:ext cx="238378" cy="150972"/>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5B96957B-92AF-4974-835B-1D76E39BE736}"/>
                  </a:ext>
                </a:extLst>
              </p:cNvPr>
              <p:cNvSpPr/>
              <p:nvPr/>
            </p:nvSpPr>
            <p:spPr>
              <a:xfrm>
                <a:off x="8454652" y="1281389"/>
                <a:ext cx="238378" cy="15097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Rectangle 147">
                <a:extLst>
                  <a:ext uri="{FF2B5EF4-FFF2-40B4-BE49-F238E27FC236}">
                    <a16:creationId xmlns:a16="http://schemas.microsoft.com/office/drawing/2014/main" id="{36A3190C-B4CF-4FED-8D71-24566EDEFB5B}"/>
                  </a:ext>
                </a:extLst>
              </p:cNvPr>
              <p:cNvSpPr/>
              <p:nvPr/>
            </p:nvSpPr>
            <p:spPr>
              <a:xfrm>
                <a:off x="8454652" y="1130417"/>
                <a:ext cx="238378" cy="150972"/>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81E82D9A-6697-4AE4-ACB3-8EA190814397}"/>
                  </a:ext>
                </a:extLst>
              </p:cNvPr>
              <p:cNvSpPr/>
              <p:nvPr/>
            </p:nvSpPr>
            <p:spPr>
              <a:xfrm>
                <a:off x="8889772" y="1616989"/>
                <a:ext cx="238378" cy="150972"/>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A0199E76-A35A-43DA-9691-48C5F8A9B4AE}"/>
                  </a:ext>
                </a:extLst>
              </p:cNvPr>
              <p:cNvSpPr/>
              <p:nvPr/>
            </p:nvSpPr>
            <p:spPr>
              <a:xfrm>
                <a:off x="8889772" y="1467230"/>
                <a:ext cx="238378" cy="150972"/>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447E502A-6362-472A-BFB2-CCD00BD39E6C}"/>
                  </a:ext>
                </a:extLst>
              </p:cNvPr>
              <p:cNvSpPr/>
              <p:nvPr/>
            </p:nvSpPr>
            <p:spPr>
              <a:xfrm>
                <a:off x="9429227" y="2219635"/>
                <a:ext cx="238378" cy="150972"/>
              </a:xfrm>
              <a:prstGeom prst="rect">
                <a:avLst/>
              </a:prstGeom>
              <a:solidFill>
                <a:srgbClr val="E522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FE63D78F-916B-488F-9DCB-715905C02A64}"/>
                  </a:ext>
                </a:extLst>
              </p:cNvPr>
              <p:cNvSpPr/>
              <p:nvPr/>
            </p:nvSpPr>
            <p:spPr>
              <a:xfrm>
                <a:off x="9429227" y="2069816"/>
                <a:ext cx="238378" cy="150972"/>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DAF7C506-9C51-46BC-B591-2FBACF7FC716}"/>
                  </a:ext>
                </a:extLst>
              </p:cNvPr>
              <p:cNvSpPr/>
              <p:nvPr/>
            </p:nvSpPr>
            <p:spPr>
              <a:xfrm>
                <a:off x="10029796" y="2068663"/>
                <a:ext cx="238378" cy="150972"/>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Rectangle 153">
                <a:extLst>
                  <a:ext uri="{FF2B5EF4-FFF2-40B4-BE49-F238E27FC236}">
                    <a16:creationId xmlns:a16="http://schemas.microsoft.com/office/drawing/2014/main" id="{A1F7C672-B119-414B-B59B-4FC6DD04E9B4}"/>
                  </a:ext>
                </a:extLst>
              </p:cNvPr>
              <p:cNvSpPr/>
              <p:nvPr/>
            </p:nvSpPr>
            <p:spPr>
              <a:xfrm>
                <a:off x="10029796" y="1917692"/>
                <a:ext cx="238378" cy="150972"/>
              </a:xfrm>
              <a:prstGeom prst="rect">
                <a:avLst/>
              </a:prstGeom>
              <a:solidFill>
                <a:srgbClr val="FFD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Rectangle 154">
                <a:extLst>
                  <a:ext uri="{FF2B5EF4-FFF2-40B4-BE49-F238E27FC236}">
                    <a16:creationId xmlns:a16="http://schemas.microsoft.com/office/drawing/2014/main" id="{92FC6616-7208-4E32-A2E0-F35A3D906B65}"/>
                  </a:ext>
                </a:extLst>
              </p:cNvPr>
              <p:cNvSpPr/>
              <p:nvPr/>
            </p:nvSpPr>
            <p:spPr>
              <a:xfrm>
                <a:off x="10029796" y="2809401"/>
                <a:ext cx="238378" cy="150972"/>
              </a:xfrm>
              <a:prstGeom prst="rect">
                <a:avLst/>
              </a:prstGeom>
              <a:solidFill>
                <a:srgbClr val="E522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C49B8ED0-C39D-4BDB-B3F1-6FFF85F25D0F}"/>
                  </a:ext>
                </a:extLst>
              </p:cNvPr>
              <p:cNvSpPr/>
              <p:nvPr/>
            </p:nvSpPr>
            <p:spPr>
              <a:xfrm>
                <a:off x="10029796" y="2658429"/>
                <a:ext cx="238378" cy="150972"/>
              </a:xfrm>
              <a:prstGeom prst="rect">
                <a:avLst/>
              </a:prstGeom>
              <a:solidFill>
                <a:srgbClr val="E522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5D659887-2A12-48A5-A990-0D3AAD86678C}"/>
                  </a:ext>
                </a:extLst>
              </p:cNvPr>
              <p:cNvSpPr/>
              <p:nvPr/>
            </p:nvSpPr>
            <p:spPr>
              <a:xfrm>
                <a:off x="8996318" y="4110852"/>
                <a:ext cx="238378" cy="150972"/>
              </a:xfrm>
              <a:prstGeom prst="rect">
                <a:avLst/>
              </a:prstGeom>
              <a:solidFill>
                <a:srgbClr val="A3308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9D5B6188-C94D-4121-8FC9-3D133641F49F}"/>
                  </a:ext>
                </a:extLst>
              </p:cNvPr>
              <p:cNvSpPr/>
              <p:nvPr/>
            </p:nvSpPr>
            <p:spPr>
              <a:xfrm>
                <a:off x="8996318" y="3959880"/>
                <a:ext cx="238378" cy="150972"/>
              </a:xfrm>
              <a:prstGeom prst="rect">
                <a:avLst/>
              </a:prstGeom>
              <a:solidFill>
                <a:srgbClr val="A3308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431F992A-4753-41FA-A63A-266AAA6CADB7}"/>
                  </a:ext>
                </a:extLst>
              </p:cNvPr>
              <p:cNvSpPr/>
              <p:nvPr/>
            </p:nvSpPr>
            <p:spPr>
              <a:xfrm>
                <a:off x="9910607" y="3436022"/>
                <a:ext cx="238378" cy="150972"/>
              </a:xfrm>
              <a:prstGeom prst="rect">
                <a:avLst/>
              </a:prstGeom>
              <a:solidFill>
                <a:srgbClr val="E522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0076B993-3268-4C89-8699-AA68B8BDB3FE}"/>
                  </a:ext>
                </a:extLst>
              </p:cNvPr>
              <p:cNvSpPr/>
              <p:nvPr/>
            </p:nvSpPr>
            <p:spPr>
              <a:xfrm>
                <a:off x="9910607" y="3285051"/>
                <a:ext cx="238378" cy="150972"/>
              </a:xfrm>
              <a:prstGeom prst="rect">
                <a:avLst/>
              </a:prstGeom>
              <a:solidFill>
                <a:srgbClr val="E522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F993F759-A64D-43C5-8478-FBD801EBF138}"/>
                  </a:ext>
                </a:extLst>
              </p:cNvPr>
              <p:cNvSpPr/>
              <p:nvPr/>
            </p:nvSpPr>
            <p:spPr>
              <a:xfrm>
                <a:off x="8400251" y="3118750"/>
                <a:ext cx="238378" cy="15097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55E81C2B-D56C-4D6D-BF2C-6D0728BC28C0}"/>
                  </a:ext>
                </a:extLst>
              </p:cNvPr>
              <p:cNvSpPr/>
              <p:nvPr/>
            </p:nvSpPr>
            <p:spPr>
              <a:xfrm>
                <a:off x="8400251" y="2967778"/>
                <a:ext cx="238378" cy="150972"/>
              </a:xfrm>
              <a:prstGeom prst="rect">
                <a:avLst/>
              </a:prstGeom>
              <a:solidFill>
                <a:srgbClr val="6AD9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E7D188C8-204D-409A-A871-D9D2C303144D}"/>
                  </a:ext>
                </a:extLst>
              </p:cNvPr>
              <p:cNvSpPr/>
              <p:nvPr/>
            </p:nvSpPr>
            <p:spPr>
              <a:xfrm>
                <a:off x="9826820" y="4153260"/>
                <a:ext cx="238378" cy="150972"/>
              </a:xfrm>
              <a:prstGeom prst="rect">
                <a:avLst/>
              </a:prstGeom>
              <a:solidFill>
                <a:srgbClr val="E522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0000F678-F3E5-428D-9B38-F6AF52012CF1}"/>
                  </a:ext>
                </a:extLst>
              </p:cNvPr>
              <p:cNvSpPr/>
              <p:nvPr/>
            </p:nvSpPr>
            <p:spPr>
              <a:xfrm>
                <a:off x="9826820" y="4009708"/>
                <a:ext cx="238378" cy="150972"/>
              </a:xfrm>
              <a:prstGeom prst="rect">
                <a:avLst/>
              </a:prstGeom>
              <a:solidFill>
                <a:srgbClr val="E522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ounded Rectangle 5">
                <a:extLst>
                  <a:ext uri="{FF2B5EF4-FFF2-40B4-BE49-F238E27FC236}">
                    <a16:creationId xmlns:a16="http://schemas.microsoft.com/office/drawing/2014/main" id="{2465EECB-9E56-4BDC-8E59-B26B7ED19446}"/>
                  </a:ext>
                </a:extLst>
              </p:cNvPr>
              <p:cNvSpPr/>
              <p:nvPr/>
            </p:nvSpPr>
            <p:spPr>
              <a:xfrm>
                <a:off x="6593031" y="1114057"/>
                <a:ext cx="1486317" cy="233766"/>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PFBA Heat Map</a:t>
                </a:r>
              </a:p>
            </p:txBody>
          </p:sp>
          <p:sp>
            <p:nvSpPr>
              <p:cNvPr id="254" name="Rectangle 253">
                <a:extLst>
                  <a:ext uri="{FF2B5EF4-FFF2-40B4-BE49-F238E27FC236}">
                    <a16:creationId xmlns:a16="http://schemas.microsoft.com/office/drawing/2014/main" id="{980E4F2B-2C64-439A-B608-7C571A7E08C5}"/>
                  </a:ext>
                </a:extLst>
              </p:cNvPr>
              <p:cNvSpPr/>
              <p:nvPr/>
            </p:nvSpPr>
            <p:spPr>
              <a:xfrm>
                <a:off x="7720536" y="1650126"/>
                <a:ext cx="238378" cy="150972"/>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037FD9EB-0E0A-4865-AC88-65EFA8F2DADF}"/>
                </a:ext>
              </a:extLst>
            </p:cNvPr>
            <p:cNvGrpSpPr/>
            <p:nvPr/>
          </p:nvGrpSpPr>
          <p:grpSpPr>
            <a:xfrm>
              <a:off x="6704356" y="3851338"/>
              <a:ext cx="3517729" cy="2811013"/>
              <a:chOff x="6704356" y="3851338"/>
              <a:chExt cx="3517729" cy="2811013"/>
            </a:xfrm>
          </p:grpSpPr>
          <p:grpSp>
            <p:nvGrpSpPr>
              <p:cNvPr id="135" name="Group 134">
                <a:extLst>
                  <a:ext uri="{FF2B5EF4-FFF2-40B4-BE49-F238E27FC236}">
                    <a16:creationId xmlns:a16="http://schemas.microsoft.com/office/drawing/2014/main" id="{362E9C66-C056-43A2-9DC6-D4AF1B1F72C5}"/>
                  </a:ext>
                </a:extLst>
              </p:cNvPr>
              <p:cNvGrpSpPr/>
              <p:nvPr/>
            </p:nvGrpSpPr>
            <p:grpSpPr>
              <a:xfrm>
                <a:off x="9040576" y="5615576"/>
                <a:ext cx="1181509" cy="1046775"/>
                <a:chOff x="4077464" y="5608808"/>
                <a:chExt cx="1181509" cy="1046775"/>
              </a:xfrm>
            </p:grpSpPr>
            <p:sp>
              <p:nvSpPr>
                <p:cNvPr id="136" name="Rectangle 135">
                  <a:extLst>
                    <a:ext uri="{FF2B5EF4-FFF2-40B4-BE49-F238E27FC236}">
                      <a16:creationId xmlns:a16="http://schemas.microsoft.com/office/drawing/2014/main" id="{D0824C3F-E155-4CB9-B4E2-2D52DA83FE09}"/>
                    </a:ext>
                  </a:extLst>
                </p:cNvPr>
                <p:cNvSpPr/>
                <p:nvPr/>
              </p:nvSpPr>
              <p:spPr>
                <a:xfrm>
                  <a:off x="4104656" y="5625589"/>
                  <a:ext cx="1065288" cy="9885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Rectangle 136">
                  <a:extLst>
                    <a:ext uri="{FF2B5EF4-FFF2-40B4-BE49-F238E27FC236}">
                      <a16:creationId xmlns:a16="http://schemas.microsoft.com/office/drawing/2014/main" id="{D0458122-1DD5-4EDB-B21C-DCF54134862C}"/>
                    </a:ext>
                  </a:extLst>
                </p:cNvPr>
                <p:cNvSpPr/>
                <p:nvPr/>
              </p:nvSpPr>
              <p:spPr>
                <a:xfrm>
                  <a:off x="4172031" y="5863715"/>
                  <a:ext cx="115860" cy="74482"/>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Rectangle 137">
                  <a:extLst>
                    <a:ext uri="{FF2B5EF4-FFF2-40B4-BE49-F238E27FC236}">
                      <a16:creationId xmlns:a16="http://schemas.microsoft.com/office/drawing/2014/main" id="{B3957CDB-4EE4-403C-9E96-367F8C3F720C}"/>
                    </a:ext>
                  </a:extLst>
                </p:cNvPr>
                <p:cNvSpPr/>
                <p:nvPr/>
              </p:nvSpPr>
              <p:spPr>
                <a:xfrm>
                  <a:off x="4172031" y="5992753"/>
                  <a:ext cx="115860" cy="74482"/>
                </a:xfrm>
                <a:prstGeom prst="rect">
                  <a:avLst/>
                </a:prstGeom>
                <a:solidFill>
                  <a:srgbClr val="6AD9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3987A9D4-3BA2-43C5-B8F0-9E623542470B}"/>
                    </a:ext>
                  </a:extLst>
                </p:cNvPr>
                <p:cNvSpPr/>
                <p:nvPr/>
              </p:nvSpPr>
              <p:spPr>
                <a:xfrm>
                  <a:off x="4172031" y="6108073"/>
                  <a:ext cx="115860" cy="74482"/>
                </a:xfrm>
                <a:prstGeom prst="rect">
                  <a:avLst/>
                </a:prstGeom>
                <a:solidFill>
                  <a:srgbClr val="FFD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73A43E5E-19EC-4269-8E98-7017DF8BEF79}"/>
                    </a:ext>
                  </a:extLst>
                </p:cNvPr>
                <p:cNvSpPr/>
                <p:nvPr/>
              </p:nvSpPr>
              <p:spPr>
                <a:xfrm>
                  <a:off x="4174998" y="6351226"/>
                  <a:ext cx="115860" cy="74482"/>
                </a:xfrm>
                <a:prstGeom prst="rect">
                  <a:avLst/>
                </a:prstGeom>
                <a:solidFill>
                  <a:srgbClr val="E522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3B44DCEC-F77C-483E-ADAD-6AC39C0DD479}"/>
                    </a:ext>
                  </a:extLst>
                </p:cNvPr>
                <p:cNvSpPr/>
                <p:nvPr/>
              </p:nvSpPr>
              <p:spPr>
                <a:xfrm>
                  <a:off x="4174998" y="6468022"/>
                  <a:ext cx="115860" cy="74482"/>
                </a:xfrm>
                <a:prstGeom prst="rect">
                  <a:avLst/>
                </a:prstGeom>
                <a:solidFill>
                  <a:srgbClr val="A3308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B7258E91-2A3F-4218-9327-BE5D27442A87}"/>
                    </a:ext>
                  </a:extLst>
                </p:cNvPr>
                <p:cNvSpPr/>
                <p:nvPr/>
              </p:nvSpPr>
              <p:spPr>
                <a:xfrm>
                  <a:off x="4174998" y="6235003"/>
                  <a:ext cx="115860" cy="74482"/>
                </a:xfrm>
                <a:prstGeom prst="rect">
                  <a:avLst/>
                </a:prstGeom>
                <a:solidFill>
                  <a:srgbClr val="FF71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TextBox 144">
                  <a:extLst>
                    <a:ext uri="{FF2B5EF4-FFF2-40B4-BE49-F238E27FC236}">
                      <a16:creationId xmlns:a16="http://schemas.microsoft.com/office/drawing/2014/main" id="{9D5E45E0-4AEE-46FD-A045-2BA739E2367F}"/>
                    </a:ext>
                  </a:extLst>
                </p:cNvPr>
                <p:cNvSpPr txBox="1"/>
                <p:nvPr/>
              </p:nvSpPr>
              <p:spPr>
                <a:xfrm>
                  <a:off x="4238088" y="5793809"/>
                  <a:ext cx="1020885" cy="86177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Below Detection</a:t>
                  </a:r>
                </a:p>
                <a:p>
                  <a:r>
                    <a:rPr lang="en-US" sz="800" dirty="0">
                      <a:latin typeface="Arial" panose="020B0604020202020204" pitchFamily="34" charset="0"/>
                      <a:cs typeface="Arial" panose="020B0604020202020204" pitchFamily="34" charset="0"/>
                    </a:rPr>
                    <a:t>&lt;0.002</a:t>
                  </a:r>
                </a:p>
                <a:p>
                  <a:r>
                    <a:rPr lang="en-US" sz="800" dirty="0">
                      <a:latin typeface="Arial" panose="020B0604020202020204" pitchFamily="34" charset="0"/>
                      <a:cs typeface="Arial" panose="020B0604020202020204" pitchFamily="34" charset="0"/>
                    </a:rPr>
                    <a:t>0.011 - 0.05</a:t>
                  </a:r>
                </a:p>
                <a:p>
                  <a:r>
                    <a:rPr lang="en-US" sz="800" dirty="0">
                      <a:latin typeface="Arial" panose="020B0604020202020204" pitchFamily="34" charset="0"/>
                      <a:cs typeface="Arial" panose="020B0604020202020204" pitchFamily="34" charset="0"/>
                    </a:rPr>
                    <a:t>0.51 - 0.10</a:t>
                  </a:r>
                </a:p>
                <a:p>
                  <a:r>
                    <a:rPr lang="en-US" sz="800" dirty="0">
                      <a:latin typeface="Arial" panose="020B0604020202020204" pitchFamily="34" charset="0"/>
                      <a:cs typeface="Arial" panose="020B0604020202020204" pitchFamily="34" charset="0"/>
                    </a:rPr>
                    <a:t>0.11 - 0.50</a:t>
                  </a:r>
                </a:p>
                <a:p>
                  <a:r>
                    <a:rPr lang="en-US" sz="800" dirty="0">
                      <a:latin typeface="Arial" panose="020B0604020202020204" pitchFamily="34" charset="0"/>
                      <a:cs typeface="Arial" panose="020B0604020202020204" pitchFamily="34" charset="0"/>
                    </a:rPr>
                    <a:t>0.51 – 1.30</a:t>
                  </a:r>
                </a:p>
              </p:txBody>
            </p:sp>
            <p:sp>
              <p:nvSpPr>
                <p:cNvPr id="166" name="TextBox 165">
                  <a:extLst>
                    <a:ext uri="{FF2B5EF4-FFF2-40B4-BE49-F238E27FC236}">
                      <a16:creationId xmlns:a16="http://schemas.microsoft.com/office/drawing/2014/main" id="{BECAE32F-F2CE-409D-978F-DF935796D600}"/>
                    </a:ext>
                  </a:extLst>
                </p:cNvPr>
                <p:cNvSpPr txBox="1"/>
                <p:nvPr/>
              </p:nvSpPr>
              <p:spPr>
                <a:xfrm>
                  <a:off x="4077464" y="5608808"/>
                  <a:ext cx="806631" cy="253916"/>
                </a:xfrm>
                <a:prstGeom prst="rect">
                  <a:avLst/>
                </a:prstGeom>
                <a:noFill/>
              </p:spPr>
              <p:txBody>
                <a:bodyPr wrap="none" rtlCol="0">
                  <a:spAutoFit/>
                </a:bodyPr>
                <a:lstStyle/>
                <a:p>
                  <a:r>
                    <a:rPr lang="en-US" sz="1050" b="1" u="sng" dirty="0"/>
                    <a:t>PFBA (ppb)</a:t>
                  </a:r>
                </a:p>
              </p:txBody>
            </p:sp>
          </p:grpSp>
          <p:sp>
            <p:nvSpPr>
              <p:cNvPr id="175" name="Oval 174">
                <a:extLst>
                  <a:ext uri="{FF2B5EF4-FFF2-40B4-BE49-F238E27FC236}">
                    <a16:creationId xmlns:a16="http://schemas.microsoft.com/office/drawing/2014/main" id="{961C0E96-FCC1-4803-9A4D-CB5FD54A374D}"/>
                  </a:ext>
                </a:extLst>
              </p:cNvPr>
              <p:cNvSpPr/>
              <p:nvPr/>
            </p:nvSpPr>
            <p:spPr>
              <a:xfrm>
                <a:off x="7427222" y="4766981"/>
                <a:ext cx="137160" cy="136637"/>
              </a:xfrm>
              <a:prstGeom prst="ellipse">
                <a:avLst/>
              </a:prstGeom>
              <a:solidFill>
                <a:srgbClr val="E5223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FF4E453C-F589-433F-AA72-A6935E1CF410}"/>
                  </a:ext>
                </a:extLst>
              </p:cNvPr>
              <p:cNvSpPr txBox="1"/>
              <p:nvPr/>
            </p:nvSpPr>
            <p:spPr>
              <a:xfrm>
                <a:off x="6704356" y="4424127"/>
                <a:ext cx="1055097" cy="253916"/>
              </a:xfrm>
              <a:prstGeom prst="rect">
                <a:avLst/>
              </a:prstGeom>
              <a:noFill/>
            </p:spPr>
            <p:txBody>
              <a:bodyPr wrap="none" rtlCol="0">
                <a:spAutoFit/>
              </a:bodyPr>
              <a:lstStyle/>
              <a:p>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Eagle</a:t>
                </a:r>
                <a:r>
                  <a:rPr lang="en-US" sz="500" b="1" dirty="0">
                    <a:solidFill>
                      <a:schemeClr val="bg1"/>
                    </a:solidFill>
                  </a:rPr>
                  <a:t> </a:t>
                </a: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Point Lake</a:t>
                </a:r>
              </a:p>
            </p:txBody>
          </p:sp>
          <p:sp>
            <p:nvSpPr>
              <p:cNvPr id="93" name="Oval 92">
                <a:extLst>
                  <a:ext uri="{FF2B5EF4-FFF2-40B4-BE49-F238E27FC236}">
                    <a16:creationId xmlns:a16="http://schemas.microsoft.com/office/drawing/2014/main" id="{1128C28B-9F97-42F6-B10A-91A353C7C9DD}"/>
                  </a:ext>
                </a:extLst>
              </p:cNvPr>
              <p:cNvSpPr/>
              <p:nvPr/>
            </p:nvSpPr>
            <p:spPr>
              <a:xfrm>
                <a:off x="8077962" y="4980265"/>
                <a:ext cx="137160" cy="136637"/>
              </a:xfrm>
              <a:prstGeom prst="ellipse">
                <a:avLst/>
              </a:prstGeom>
              <a:solidFill>
                <a:srgbClr val="E5223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C17D5379-B817-4BEC-BFDA-71C454CEBDB0}"/>
                  </a:ext>
                </a:extLst>
              </p:cNvPr>
              <p:cNvSpPr/>
              <p:nvPr/>
            </p:nvSpPr>
            <p:spPr>
              <a:xfrm>
                <a:off x="7455343" y="5778211"/>
                <a:ext cx="137160" cy="136637"/>
              </a:xfrm>
              <a:prstGeom prst="ellipse">
                <a:avLst/>
              </a:prstGeom>
              <a:solidFill>
                <a:srgbClr val="E5223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2F184FC5-E344-44B4-BE35-1C1D4142C15E}"/>
                  </a:ext>
                </a:extLst>
              </p:cNvPr>
              <p:cNvSpPr/>
              <p:nvPr/>
            </p:nvSpPr>
            <p:spPr>
              <a:xfrm>
                <a:off x="6768046" y="3851338"/>
                <a:ext cx="137160" cy="136637"/>
              </a:xfrm>
              <a:prstGeom prst="ellipse">
                <a:avLst/>
              </a:prstGeom>
              <a:solidFill>
                <a:srgbClr val="E5223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693248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a:extLst>
              <a:ext uri="{FF2B5EF4-FFF2-40B4-BE49-F238E27FC236}">
                <a16:creationId xmlns:a16="http://schemas.microsoft.com/office/drawing/2014/main" id="{DD31603D-99DD-4BEF-B3D1-ACE8FBB4E499}"/>
              </a:ext>
            </a:extLst>
          </p:cNvPr>
          <p:cNvSpPr/>
          <p:nvPr/>
        </p:nvSpPr>
        <p:spPr>
          <a:xfrm>
            <a:off x="7060697" y="1700847"/>
            <a:ext cx="95253" cy="88863"/>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 name="Oval 42">
            <a:extLst>
              <a:ext uri="{FF2B5EF4-FFF2-40B4-BE49-F238E27FC236}">
                <a16:creationId xmlns:a16="http://schemas.microsoft.com/office/drawing/2014/main" id="{9CD84DED-05BF-44B5-BBE7-746536A56505}"/>
              </a:ext>
            </a:extLst>
          </p:cNvPr>
          <p:cNvSpPr/>
          <p:nvPr/>
        </p:nvSpPr>
        <p:spPr>
          <a:xfrm>
            <a:off x="9500632" y="4847159"/>
            <a:ext cx="95253" cy="88863"/>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Oval 43">
            <a:extLst>
              <a:ext uri="{FF2B5EF4-FFF2-40B4-BE49-F238E27FC236}">
                <a16:creationId xmlns:a16="http://schemas.microsoft.com/office/drawing/2014/main" id="{F70C60EF-42E3-4669-8F2B-D8386204A8F5}"/>
              </a:ext>
            </a:extLst>
          </p:cNvPr>
          <p:cNvSpPr/>
          <p:nvPr/>
        </p:nvSpPr>
        <p:spPr>
          <a:xfrm>
            <a:off x="8515988" y="4775864"/>
            <a:ext cx="95253" cy="88863"/>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 name="Oval 44">
            <a:extLst>
              <a:ext uri="{FF2B5EF4-FFF2-40B4-BE49-F238E27FC236}">
                <a16:creationId xmlns:a16="http://schemas.microsoft.com/office/drawing/2014/main" id="{E309DC20-6C80-44A4-9CD4-A96C195E191E}"/>
              </a:ext>
            </a:extLst>
          </p:cNvPr>
          <p:cNvSpPr/>
          <p:nvPr/>
        </p:nvSpPr>
        <p:spPr>
          <a:xfrm>
            <a:off x="7634205" y="1378025"/>
            <a:ext cx="95253" cy="88863"/>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 name="Oval 45">
            <a:extLst>
              <a:ext uri="{FF2B5EF4-FFF2-40B4-BE49-F238E27FC236}">
                <a16:creationId xmlns:a16="http://schemas.microsoft.com/office/drawing/2014/main" id="{948EFC1D-9377-4D8B-89F8-687046AADEC2}"/>
              </a:ext>
            </a:extLst>
          </p:cNvPr>
          <p:cNvSpPr/>
          <p:nvPr/>
        </p:nvSpPr>
        <p:spPr>
          <a:xfrm>
            <a:off x="8265184" y="1802434"/>
            <a:ext cx="95253" cy="88863"/>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Oval 46">
            <a:extLst>
              <a:ext uri="{FF2B5EF4-FFF2-40B4-BE49-F238E27FC236}">
                <a16:creationId xmlns:a16="http://schemas.microsoft.com/office/drawing/2014/main" id="{814B341B-B41D-412E-8609-B903BE1B3548}"/>
              </a:ext>
            </a:extLst>
          </p:cNvPr>
          <p:cNvSpPr/>
          <p:nvPr/>
        </p:nvSpPr>
        <p:spPr>
          <a:xfrm>
            <a:off x="7892035" y="3620238"/>
            <a:ext cx="95253" cy="88863"/>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Oval 47">
            <a:extLst>
              <a:ext uri="{FF2B5EF4-FFF2-40B4-BE49-F238E27FC236}">
                <a16:creationId xmlns:a16="http://schemas.microsoft.com/office/drawing/2014/main" id="{B95432A3-E520-4224-B4D1-CF62C12D71FF}"/>
              </a:ext>
            </a:extLst>
          </p:cNvPr>
          <p:cNvSpPr/>
          <p:nvPr/>
        </p:nvSpPr>
        <p:spPr>
          <a:xfrm>
            <a:off x="9681358" y="2366988"/>
            <a:ext cx="95253" cy="88863"/>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 name="Oval 56">
            <a:extLst>
              <a:ext uri="{FF2B5EF4-FFF2-40B4-BE49-F238E27FC236}">
                <a16:creationId xmlns:a16="http://schemas.microsoft.com/office/drawing/2014/main" id="{378DE4FA-7C8E-4867-A630-03662FBD47E0}"/>
              </a:ext>
            </a:extLst>
          </p:cNvPr>
          <p:cNvSpPr/>
          <p:nvPr/>
        </p:nvSpPr>
        <p:spPr>
          <a:xfrm>
            <a:off x="9071234" y="2463637"/>
            <a:ext cx="95253" cy="88863"/>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Oval 57">
            <a:extLst>
              <a:ext uri="{FF2B5EF4-FFF2-40B4-BE49-F238E27FC236}">
                <a16:creationId xmlns:a16="http://schemas.microsoft.com/office/drawing/2014/main" id="{A6D14579-3A4B-47E3-B112-53605DAA3FDD}"/>
              </a:ext>
            </a:extLst>
          </p:cNvPr>
          <p:cNvSpPr/>
          <p:nvPr/>
        </p:nvSpPr>
        <p:spPr>
          <a:xfrm>
            <a:off x="9576592" y="3238967"/>
            <a:ext cx="95253" cy="88863"/>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Oval 58">
            <a:extLst>
              <a:ext uri="{FF2B5EF4-FFF2-40B4-BE49-F238E27FC236}">
                <a16:creationId xmlns:a16="http://schemas.microsoft.com/office/drawing/2014/main" id="{03C81DA5-61A5-4131-886D-6440CE735DF0}"/>
              </a:ext>
            </a:extLst>
          </p:cNvPr>
          <p:cNvSpPr/>
          <p:nvPr/>
        </p:nvSpPr>
        <p:spPr>
          <a:xfrm>
            <a:off x="9528653" y="3939605"/>
            <a:ext cx="95253" cy="88863"/>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Rounded Rectangle 5">
            <a:extLst>
              <a:ext uri="{FF2B5EF4-FFF2-40B4-BE49-F238E27FC236}">
                <a16:creationId xmlns:a16="http://schemas.microsoft.com/office/drawing/2014/main" id="{A64F74EB-8EBF-4348-9CE7-1802B50B1CAB}"/>
              </a:ext>
            </a:extLst>
          </p:cNvPr>
          <p:cNvSpPr/>
          <p:nvPr/>
        </p:nvSpPr>
        <p:spPr>
          <a:xfrm>
            <a:off x="9727822" y="1129539"/>
            <a:ext cx="2319224" cy="33496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Relative Distribution of PFAS</a:t>
            </a:r>
          </a:p>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April</a:t>
            </a:r>
          </a:p>
        </p:txBody>
      </p:sp>
      <p:graphicFrame>
        <p:nvGraphicFramePr>
          <p:cNvPr id="112" name="Chart 111">
            <a:extLst>
              <a:ext uri="{FF2B5EF4-FFF2-40B4-BE49-F238E27FC236}">
                <a16:creationId xmlns:a16="http://schemas.microsoft.com/office/drawing/2014/main" id="{2BE73316-4BA1-488A-96FD-816438BF9EE0}"/>
              </a:ext>
            </a:extLst>
          </p:cNvPr>
          <p:cNvGraphicFramePr>
            <a:graphicFrameLocks/>
          </p:cNvGraphicFramePr>
          <p:nvPr/>
        </p:nvGraphicFramePr>
        <p:xfrm>
          <a:off x="6750695" y="3298431"/>
          <a:ext cx="741786" cy="74178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3" name="Chart 112">
            <a:extLst>
              <a:ext uri="{FF2B5EF4-FFF2-40B4-BE49-F238E27FC236}">
                <a16:creationId xmlns:a16="http://schemas.microsoft.com/office/drawing/2014/main" id="{6E13371C-E4D7-407E-94C7-AC71AE6003C8}"/>
              </a:ext>
            </a:extLst>
          </p:cNvPr>
          <p:cNvGraphicFramePr>
            <a:graphicFrameLocks/>
          </p:cNvGraphicFramePr>
          <p:nvPr/>
        </p:nvGraphicFramePr>
        <p:xfrm>
          <a:off x="7258126" y="3309344"/>
          <a:ext cx="741786" cy="74178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5" name="Chart 114">
            <a:extLst>
              <a:ext uri="{FF2B5EF4-FFF2-40B4-BE49-F238E27FC236}">
                <a16:creationId xmlns:a16="http://schemas.microsoft.com/office/drawing/2014/main" id="{062E7B1F-755B-4D2E-A055-D1E239C402E1}"/>
              </a:ext>
            </a:extLst>
          </p:cNvPr>
          <p:cNvGraphicFramePr>
            <a:graphicFrameLocks/>
          </p:cNvGraphicFramePr>
          <p:nvPr/>
        </p:nvGraphicFramePr>
        <p:xfrm>
          <a:off x="6444906" y="1378025"/>
          <a:ext cx="741786" cy="74178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6" name="Chart 115">
            <a:extLst>
              <a:ext uri="{FF2B5EF4-FFF2-40B4-BE49-F238E27FC236}">
                <a16:creationId xmlns:a16="http://schemas.microsoft.com/office/drawing/2014/main" id="{560BE631-516F-4AF2-A076-70B7CB4BAAFD}"/>
              </a:ext>
            </a:extLst>
          </p:cNvPr>
          <p:cNvGraphicFramePr>
            <a:graphicFrameLocks/>
          </p:cNvGraphicFramePr>
          <p:nvPr/>
        </p:nvGraphicFramePr>
        <p:xfrm>
          <a:off x="5957464" y="1394425"/>
          <a:ext cx="741786" cy="74178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7" name="Chart 116">
            <a:extLst>
              <a:ext uri="{FF2B5EF4-FFF2-40B4-BE49-F238E27FC236}">
                <a16:creationId xmlns:a16="http://schemas.microsoft.com/office/drawing/2014/main" id="{8F6A2325-E5E3-4B68-BCBE-21CE4C3FCECB}"/>
              </a:ext>
            </a:extLst>
          </p:cNvPr>
          <p:cNvGraphicFramePr>
            <a:graphicFrameLocks/>
          </p:cNvGraphicFramePr>
          <p:nvPr/>
        </p:nvGraphicFramePr>
        <p:xfrm>
          <a:off x="8001833" y="971219"/>
          <a:ext cx="741786" cy="74178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8" name="Chart 117">
            <a:extLst>
              <a:ext uri="{FF2B5EF4-FFF2-40B4-BE49-F238E27FC236}">
                <a16:creationId xmlns:a16="http://schemas.microsoft.com/office/drawing/2014/main" id="{3C95E577-B00D-45CD-84CA-5C0FE187D4ED}"/>
              </a:ext>
            </a:extLst>
          </p:cNvPr>
          <p:cNvGraphicFramePr>
            <a:graphicFrameLocks/>
          </p:cNvGraphicFramePr>
          <p:nvPr/>
        </p:nvGraphicFramePr>
        <p:xfrm>
          <a:off x="7568551" y="980634"/>
          <a:ext cx="741786" cy="741786"/>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19" name="Chart 118">
            <a:extLst>
              <a:ext uri="{FF2B5EF4-FFF2-40B4-BE49-F238E27FC236}">
                <a16:creationId xmlns:a16="http://schemas.microsoft.com/office/drawing/2014/main" id="{169B151A-F7A8-4D73-8C5C-B0B8218B1360}"/>
              </a:ext>
            </a:extLst>
          </p:cNvPr>
          <p:cNvGraphicFramePr>
            <a:graphicFrameLocks/>
          </p:cNvGraphicFramePr>
          <p:nvPr/>
        </p:nvGraphicFramePr>
        <p:xfrm>
          <a:off x="8261050" y="1510586"/>
          <a:ext cx="741786" cy="741786"/>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20" name="Chart 119">
            <a:extLst>
              <a:ext uri="{FF2B5EF4-FFF2-40B4-BE49-F238E27FC236}">
                <a16:creationId xmlns:a16="http://schemas.microsoft.com/office/drawing/2014/main" id="{E4B12332-CC53-4DF9-869E-1D84AF657BDD}"/>
              </a:ext>
            </a:extLst>
          </p:cNvPr>
          <p:cNvGraphicFramePr>
            <a:graphicFrameLocks/>
          </p:cNvGraphicFramePr>
          <p:nvPr/>
        </p:nvGraphicFramePr>
        <p:xfrm>
          <a:off x="8786867" y="1490116"/>
          <a:ext cx="741786" cy="741786"/>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21" name="Chart 120">
            <a:extLst>
              <a:ext uri="{FF2B5EF4-FFF2-40B4-BE49-F238E27FC236}">
                <a16:creationId xmlns:a16="http://schemas.microsoft.com/office/drawing/2014/main" id="{DB5114D8-2231-46CB-BCFE-6D81F303BA9E}"/>
              </a:ext>
            </a:extLst>
          </p:cNvPr>
          <p:cNvGraphicFramePr>
            <a:graphicFrameLocks/>
          </p:cNvGraphicFramePr>
          <p:nvPr/>
        </p:nvGraphicFramePr>
        <p:xfrm>
          <a:off x="9708093" y="2021797"/>
          <a:ext cx="741786" cy="741786"/>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75" name="Chart 174">
            <a:extLst>
              <a:ext uri="{FF2B5EF4-FFF2-40B4-BE49-F238E27FC236}">
                <a16:creationId xmlns:a16="http://schemas.microsoft.com/office/drawing/2014/main" id="{9114D834-7377-4D85-9769-3B9701FFF542}"/>
              </a:ext>
            </a:extLst>
          </p:cNvPr>
          <p:cNvGraphicFramePr>
            <a:graphicFrameLocks/>
          </p:cNvGraphicFramePr>
          <p:nvPr/>
        </p:nvGraphicFramePr>
        <p:xfrm>
          <a:off x="10168589" y="2027626"/>
          <a:ext cx="741786" cy="74178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76" name="Chart 175">
            <a:extLst>
              <a:ext uri="{FF2B5EF4-FFF2-40B4-BE49-F238E27FC236}">
                <a16:creationId xmlns:a16="http://schemas.microsoft.com/office/drawing/2014/main" id="{5535D6C4-70F9-4229-8CF8-5D946C55B1F9}"/>
              </a:ext>
            </a:extLst>
          </p:cNvPr>
          <p:cNvGraphicFramePr>
            <a:graphicFrameLocks/>
          </p:cNvGraphicFramePr>
          <p:nvPr/>
        </p:nvGraphicFramePr>
        <p:xfrm>
          <a:off x="10149563" y="2877047"/>
          <a:ext cx="741786" cy="741786"/>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77" name="Chart 176">
            <a:extLst>
              <a:ext uri="{FF2B5EF4-FFF2-40B4-BE49-F238E27FC236}">
                <a16:creationId xmlns:a16="http://schemas.microsoft.com/office/drawing/2014/main" id="{C84F9C9A-70F5-498D-8171-82B5F8A126CE}"/>
              </a:ext>
            </a:extLst>
          </p:cNvPr>
          <p:cNvGraphicFramePr>
            <a:graphicFrameLocks/>
          </p:cNvGraphicFramePr>
          <p:nvPr/>
        </p:nvGraphicFramePr>
        <p:xfrm>
          <a:off x="9576278" y="2886097"/>
          <a:ext cx="741786" cy="741786"/>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09" name="Chart 108">
            <a:extLst>
              <a:ext uri="{FF2B5EF4-FFF2-40B4-BE49-F238E27FC236}">
                <a16:creationId xmlns:a16="http://schemas.microsoft.com/office/drawing/2014/main" id="{CCF43414-E05D-47BA-92E9-F1939789D4FA}"/>
              </a:ext>
            </a:extLst>
          </p:cNvPr>
          <p:cNvGraphicFramePr>
            <a:graphicFrameLocks/>
          </p:cNvGraphicFramePr>
          <p:nvPr/>
        </p:nvGraphicFramePr>
        <p:xfrm>
          <a:off x="9578202" y="3586128"/>
          <a:ext cx="741786" cy="741786"/>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110" name="Chart 109">
            <a:extLst>
              <a:ext uri="{FF2B5EF4-FFF2-40B4-BE49-F238E27FC236}">
                <a16:creationId xmlns:a16="http://schemas.microsoft.com/office/drawing/2014/main" id="{4280280D-9A5F-4912-B8D8-279AFFCF0745}"/>
              </a:ext>
            </a:extLst>
          </p:cNvPr>
          <p:cNvGraphicFramePr>
            <a:graphicFrameLocks/>
          </p:cNvGraphicFramePr>
          <p:nvPr/>
        </p:nvGraphicFramePr>
        <p:xfrm>
          <a:off x="10155855" y="3580063"/>
          <a:ext cx="741786" cy="741786"/>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111" name="Chart 110">
            <a:extLst>
              <a:ext uri="{FF2B5EF4-FFF2-40B4-BE49-F238E27FC236}">
                <a16:creationId xmlns:a16="http://schemas.microsoft.com/office/drawing/2014/main" id="{A8E578A7-6FBE-404D-85DC-4833006FA38E}"/>
              </a:ext>
            </a:extLst>
          </p:cNvPr>
          <p:cNvGraphicFramePr>
            <a:graphicFrameLocks/>
          </p:cNvGraphicFramePr>
          <p:nvPr/>
        </p:nvGraphicFramePr>
        <p:xfrm>
          <a:off x="9576278" y="4485972"/>
          <a:ext cx="741786" cy="741786"/>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122" name="Chart 121">
            <a:extLst>
              <a:ext uri="{FF2B5EF4-FFF2-40B4-BE49-F238E27FC236}">
                <a16:creationId xmlns:a16="http://schemas.microsoft.com/office/drawing/2014/main" id="{EE4B5AD2-3167-4433-BB06-F2E70025528B}"/>
              </a:ext>
            </a:extLst>
          </p:cNvPr>
          <p:cNvGraphicFramePr>
            <a:graphicFrameLocks/>
          </p:cNvGraphicFramePr>
          <p:nvPr/>
        </p:nvGraphicFramePr>
        <p:xfrm>
          <a:off x="10115110" y="4461971"/>
          <a:ext cx="741786" cy="741786"/>
        </p:xfrm>
        <a:graphic>
          <a:graphicData uri="http://schemas.openxmlformats.org/drawingml/2006/chart">
            <c:chart xmlns:c="http://schemas.openxmlformats.org/drawingml/2006/chart" xmlns:r="http://schemas.openxmlformats.org/officeDocument/2006/relationships" r:id="rId18"/>
          </a:graphicData>
        </a:graphic>
      </p:graphicFrame>
      <p:sp>
        <p:nvSpPr>
          <p:cNvPr id="50" name="TextBox 49">
            <a:extLst>
              <a:ext uri="{FF2B5EF4-FFF2-40B4-BE49-F238E27FC236}">
                <a16:creationId xmlns:a16="http://schemas.microsoft.com/office/drawing/2014/main" id="{CD486B00-7C9B-48B6-B36C-BA326C774F9F}"/>
              </a:ext>
            </a:extLst>
          </p:cNvPr>
          <p:cNvSpPr txBox="1"/>
          <p:nvPr/>
        </p:nvSpPr>
        <p:spPr>
          <a:xfrm>
            <a:off x="9623906" y="4879870"/>
            <a:ext cx="584993" cy="321013"/>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PZGS</a:t>
            </a:r>
          </a:p>
        </p:txBody>
      </p:sp>
      <p:graphicFrame>
        <p:nvGraphicFramePr>
          <p:cNvPr id="180" name="Chart 179">
            <a:extLst>
              <a:ext uri="{FF2B5EF4-FFF2-40B4-BE49-F238E27FC236}">
                <a16:creationId xmlns:a16="http://schemas.microsoft.com/office/drawing/2014/main" id="{9A8D88AE-DDDF-4B96-B474-456C7EC10063}"/>
              </a:ext>
            </a:extLst>
          </p:cNvPr>
          <p:cNvGraphicFramePr>
            <a:graphicFrameLocks/>
          </p:cNvGraphicFramePr>
          <p:nvPr/>
        </p:nvGraphicFramePr>
        <p:xfrm>
          <a:off x="7283819" y="4445220"/>
          <a:ext cx="741786" cy="741786"/>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181" name="Chart 180">
            <a:extLst>
              <a:ext uri="{FF2B5EF4-FFF2-40B4-BE49-F238E27FC236}">
                <a16:creationId xmlns:a16="http://schemas.microsoft.com/office/drawing/2014/main" id="{3B61D30A-EB50-41EB-82BE-D38940AE95F7}"/>
              </a:ext>
            </a:extLst>
          </p:cNvPr>
          <p:cNvGraphicFramePr>
            <a:graphicFrameLocks/>
          </p:cNvGraphicFramePr>
          <p:nvPr/>
        </p:nvGraphicFramePr>
        <p:xfrm>
          <a:off x="7808500" y="4428458"/>
          <a:ext cx="741786" cy="741786"/>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183" name="Chart 182">
            <a:extLst>
              <a:ext uri="{FF2B5EF4-FFF2-40B4-BE49-F238E27FC236}">
                <a16:creationId xmlns:a16="http://schemas.microsoft.com/office/drawing/2014/main" id="{B0B393A4-14F4-4CB8-B395-0CFBDDF68D68}"/>
              </a:ext>
            </a:extLst>
          </p:cNvPr>
          <p:cNvGraphicFramePr>
            <a:graphicFrameLocks/>
          </p:cNvGraphicFramePr>
          <p:nvPr/>
        </p:nvGraphicFramePr>
        <p:xfrm>
          <a:off x="8805747" y="2450256"/>
          <a:ext cx="741786" cy="741786"/>
        </p:xfrm>
        <a:graphic>
          <a:graphicData uri="http://schemas.openxmlformats.org/drawingml/2006/chart">
            <c:chart xmlns:c="http://schemas.openxmlformats.org/drawingml/2006/chart" xmlns:r="http://schemas.openxmlformats.org/officeDocument/2006/relationships" r:id="rId21"/>
          </a:graphicData>
        </a:graphic>
      </p:graphicFrame>
      <p:graphicFrame>
        <p:nvGraphicFramePr>
          <p:cNvPr id="184" name="Chart 183">
            <a:extLst>
              <a:ext uri="{FF2B5EF4-FFF2-40B4-BE49-F238E27FC236}">
                <a16:creationId xmlns:a16="http://schemas.microsoft.com/office/drawing/2014/main" id="{E870E521-BFE2-4694-9A0D-F07AB28D0E96}"/>
              </a:ext>
            </a:extLst>
          </p:cNvPr>
          <p:cNvGraphicFramePr>
            <a:graphicFrameLocks/>
          </p:cNvGraphicFramePr>
          <p:nvPr/>
        </p:nvGraphicFramePr>
        <p:xfrm>
          <a:off x="8308773" y="2479010"/>
          <a:ext cx="741786" cy="741786"/>
        </p:xfrm>
        <a:graphic>
          <a:graphicData uri="http://schemas.openxmlformats.org/drawingml/2006/chart">
            <c:chart xmlns:c="http://schemas.openxmlformats.org/drawingml/2006/chart" xmlns:r="http://schemas.openxmlformats.org/officeDocument/2006/relationships" r:id="rId22"/>
          </a:graphicData>
        </a:graphic>
      </p:graphicFrame>
      <p:graphicFrame>
        <p:nvGraphicFramePr>
          <p:cNvPr id="239" name="Chart 238">
            <a:extLst>
              <a:ext uri="{FF2B5EF4-FFF2-40B4-BE49-F238E27FC236}">
                <a16:creationId xmlns:a16="http://schemas.microsoft.com/office/drawing/2014/main" id="{EEBD0DC7-4517-4F8D-A699-A7AAC9CDEE53}"/>
              </a:ext>
            </a:extLst>
          </p:cNvPr>
          <p:cNvGraphicFramePr>
            <a:graphicFrameLocks/>
          </p:cNvGraphicFramePr>
          <p:nvPr/>
        </p:nvGraphicFramePr>
        <p:xfrm>
          <a:off x="8346959" y="3605995"/>
          <a:ext cx="793320" cy="793320"/>
        </p:xfrm>
        <a:graphic>
          <a:graphicData uri="http://schemas.openxmlformats.org/drawingml/2006/chart">
            <c:chart xmlns:c="http://schemas.openxmlformats.org/drawingml/2006/chart" xmlns:r="http://schemas.openxmlformats.org/officeDocument/2006/relationships" r:id="rId23"/>
          </a:graphicData>
        </a:graphic>
      </p:graphicFrame>
      <p:pic>
        <p:nvPicPr>
          <p:cNvPr id="92" name="Picture 91">
            <a:extLst>
              <a:ext uri="{FF2B5EF4-FFF2-40B4-BE49-F238E27FC236}">
                <a16:creationId xmlns:a16="http://schemas.microsoft.com/office/drawing/2014/main" id="{47A5E814-C6CC-4DDD-B58D-3BE549948A80}"/>
              </a:ext>
            </a:extLst>
          </p:cNvPr>
          <p:cNvPicPr>
            <a:picLocks noChangeAspect="1"/>
          </p:cNvPicPr>
          <p:nvPr/>
        </p:nvPicPr>
        <p:blipFill rotWithShape="1">
          <a:blip r:embed="rId24"/>
          <a:srcRect l="32670" t="14105" r="33031" b="40392"/>
          <a:stretch/>
        </p:blipFill>
        <p:spPr>
          <a:xfrm>
            <a:off x="5363923" y="1039014"/>
            <a:ext cx="6714787" cy="56963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ound Same Side Corner Rectangle 348">
            <a:extLst>
              <a:ext uri="{FF2B5EF4-FFF2-40B4-BE49-F238E27FC236}">
                <a16:creationId xmlns:a16="http://schemas.microsoft.com/office/drawing/2014/main" id="{CF3C4CCA-55F5-4A2F-A205-D2052C5F2ACF}"/>
              </a:ext>
            </a:extLst>
          </p:cNvPr>
          <p:cNvSpPr/>
          <p:nvPr/>
        </p:nvSpPr>
        <p:spPr bwMode="auto">
          <a:xfrm>
            <a:off x="36157" y="672478"/>
            <a:ext cx="12091385"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PFAS Distribution in Shallow Quaternary Groundwater: Eagle Point Lake</a:t>
            </a:r>
          </a:p>
        </p:txBody>
      </p:sp>
      <p:sp>
        <p:nvSpPr>
          <p:cNvPr id="240" name="TextBox 239">
            <a:extLst>
              <a:ext uri="{FF2B5EF4-FFF2-40B4-BE49-F238E27FC236}">
                <a16:creationId xmlns:a16="http://schemas.microsoft.com/office/drawing/2014/main" id="{278319A3-A830-4529-855B-2FC78FE0E917}"/>
              </a:ext>
            </a:extLst>
          </p:cNvPr>
          <p:cNvSpPr txBox="1"/>
          <p:nvPr/>
        </p:nvSpPr>
        <p:spPr>
          <a:xfrm>
            <a:off x="94315" y="1052998"/>
            <a:ext cx="5164810" cy="5652983"/>
          </a:xfrm>
          <a:prstGeom prst="rect">
            <a:avLst/>
          </a:prstGeom>
          <a:solidFill>
            <a:schemeClr val="bg1"/>
          </a:solidFill>
          <a:ln w="34925">
            <a:solidFill>
              <a:srgbClr val="00B0F0"/>
            </a:solidFill>
          </a:ln>
        </p:spPr>
        <p:txBody>
          <a:bodyPr wrap="square" rtlCol="0">
            <a:noAutofit/>
          </a:bodyPr>
          <a:lstStyle/>
          <a:p>
            <a:pPr algn="ctr" defTabSz="1063460" fontAlgn="auto">
              <a:spcBef>
                <a:spcPts val="0"/>
              </a:spcBef>
              <a:spcAft>
                <a:spcPts val="0"/>
              </a:spcAft>
              <a:defRPr/>
            </a:pPr>
            <a:r>
              <a:rPr lang="en-US" sz="1200" b="1" dirty="0">
                <a:solidFill>
                  <a:srgbClr val="00B0F0"/>
                </a:solidFill>
                <a:latin typeface="Arial" panose="020B0604020202020204" pitchFamily="34" charset="0"/>
                <a:cs typeface="Arial" panose="020B0604020202020204" pitchFamily="34" charset="0"/>
              </a:rPr>
              <a:t>Segment 4: PFAS Signature as an Indicator of Surface-Groundwater Connection</a:t>
            </a:r>
          </a:p>
          <a:p>
            <a:pPr algn="ctr" defTabSz="1063460" fontAlgn="auto">
              <a:spcBef>
                <a:spcPts val="0"/>
              </a:spcBef>
              <a:spcAft>
                <a:spcPts val="0"/>
              </a:spcAft>
              <a:defRPr/>
            </a:pPr>
            <a:endParaRPr lang="en-US" sz="500" b="1" dirty="0">
              <a:solidFill>
                <a:srgbClr val="00B0F0"/>
              </a:solidFill>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The distribution of PFAS compounds around Eagle Point Lake is highly variable, suggesting varying PFAS-impacted water inputs. </a:t>
            </a:r>
          </a:p>
          <a:p>
            <a:pPr algn="ctr"/>
            <a:endParaRPr lang="en-US" sz="1100" dirty="0">
              <a:latin typeface="Arial" panose="020B0604020202020204" pitchFamily="34" charset="0"/>
              <a:cs typeface="Arial" panose="020B0604020202020204" pitchFamily="34" charset="0"/>
            </a:endParaRPr>
          </a:p>
          <a:p>
            <a:pPr algn="ctr"/>
            <a:r>
              <a:rPr lang="en-US" sz="1100" b="1" u="sng" dirty="0">
                <a:latin typeface="Arial" panose="020B0604020202020204" pitchFamily="34" charset="0"/>
                <a:cs typeface="Arial" panose="020B0604020202020204" pitchFamily="34" charset="0"/>
              </a:rPr>
              <a:t>Northern Corner and Eastern Edge  (locations B, E, F, and deep D)</a:t>
            </a:r>
          </a:p>
          <a:p>
            <a:pPr algn="ctr"/>
            <a:endParaRPr lang="en-US" sz="600" b="1" u="sng"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The PFOS-dominant signature in these piezometers, similar to that of the Oakdale Disposal Site (ODS), have a PFAS signature comparable to Eagle Point Lake, suggesting a groundwater-surface water connection. </a:t>
            </a:r>
            <a:endParaRPr lang="en-US" sz="1100" strike="sngStrike" dirty="0">
              <a:highlight>
                <a:srgbClr val="00FF00"/>
              </a:highlight>
              <a:latin typeface="Arial" panose="020B0604020202020204" pitchFamily="34" charset="0"/>
              <a:cs typeface="Arial" panose="020B0604020202020204" pitchFamily="34" charset="0"/>
            </a:endParaRPr>
          </a:p>
          <a:p>
            <a:pPr algn="ctr"/>
            <a:endParaRPr lang="en-US" sz="1100" dirty="0">
              <a:latin typeface="Arial" panose="020B0604020202020204" pitchFamily="34" charset="0"/>
              <a:cs typeface="Arial" panose="020B0604020202020204" pitchFamily="34" charset="0"/>
            </a:endParaRPr>
          </a:p>
          <a:p>
            <a:pPr algn="ctr"/>
            <a:r>
              <a:rPr lang="en-US" sz="1100" b="1" u="sng" dirty="0">
                <a:latin typeface="Arial" panose="020B0604020202020204" pitchFamily="34" charset="0"/>
                <a:cs typeface="Arial" panose="020B0604020202020204" pitchFamily="34" charset="0"/>
              </a:rPr>
              <a:t>Southwestern Edge (location H)</a:t>
            </a:r>
          </a:p>
          <a:p>
            <a:pPr algn="ctr"/>
            <a:endParaRPr lang="en-US" sz="600" b="1" u="sng"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The PFBA-dominant signature with elevated levels of PFBA, PFOS, and PFOA, may indicate both a longer-travelled PFAS migration route and/or a different PFAS migration pathway than in other areas around Eagle Point Lake. </a:t>
            </a:r>
          </a:p>
          <a:p>
            <a:pPr algn="ctr"/>
            <a:endParaRPr lang="en-US" sz="1100" dirty="0">
              <a:latin typeface="Arial" panose="020B0604020202020204" pitchFamily="34" charset="0"/>
              <a:cs typeface="Arial" panose="020B0604020202020204" pitchFamily="34" charset="0"/>
            </a:endParaRPr>
          </a:p>
          <a:p>
            <a:pPr algn="ctr"/>
            <a:r>
              <a:rPr lang="en-US" sz="1100" b="1" u="sng" dirty="0">
                <a:latin typeface="Arial" panose="020B0604020202020204" pitchFamily="34" charset="0"/>
                <a:cs typeface="Arial" panose="020B0604020202020204" pitchFamily="34" charset="0"/>
              </a:rPr>
              <a:t>Western Edge (locations A and I)</a:t>
            </a:r>
          </a:p>
          <a:p>
            <a:pPr algn="ctr"/>
            <a:endParaRPr lang="en-US" sz="600" b="1" u="sng"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The PFBA-dominant signature and the lower PFOS and PFOA concentrations could signify non-source or background PFAS impacts and an absence of a groundwater-surface water connection at these locations. As previously discussed, the Quaternary Aquifer in Segment 4 may be largely disconnected from the PFAS-impacted shallow groundwater to the west of the segment. The extent to which PFAS-impacted groundwater in the underlying St. Peter Aquifer exists and may be connected to impacts in Eagle Point Lake is currently being investigated. </a:t>
            </a:r>
          </a:p>
          <a:p>
            <a:pPr algn="ctr"/>
            <a:endParaRPr lang="en-US" sz="1100" dirty="0">
              <a:latin typeface="Arial" panose="020B0604020202020204" pitchFamily="34" charset="0"/>
              <a:cs typeface="Arial" panose="020B0604020202020204" pitchFamily="34" charset="0"/>
            </a:endParaRPr>
          </a:p>
          <a:p>
            <a:pPr algn="ctr"/>
            <a:r>
              <a:rPr lang="en-US" sz="1100" b="1" u="sng" dirty="0">
                <a:latin typeface="Arial" panose="020B0604020202020204" pitchFamily="34" charset="0"/>
                <a:cs typeface="Arial" panose="020B0604020202020204" pitchFamily="34" charset="0"/>
              </a:rPr>
              <a:t>Remaining Locations (locations C, J, G and shallow D)</a:t>
            </a:r>
          </a:p>
          <a:p>
            <a:pPr algn="ctr"/>
            <a:endParaRPr lang="en-US" sz="600" b="1" u="sng"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The PFBA-dominant signature with overall lower concentrations of all PFAS compounds may indicate non-source or background PFAS impacts and an absence of a groundwater-surface water connection at these locations. </a:t>
            </a:r>
          </a:p>
          <a:p>
            <a:pPr algn="ctr"/>
            <a:endParaRPr lang="en-US" sz="1100" dirty="0">
              <a:latin typeface="Arial" panose="020B0604020202020204" pitchFamily="34" charset="0"/>
              <a:cs typeface="Arial" panose="020B0604020202020204" pitchFamily="34" charset="0"/>
            </a:endParaRPr>
          </a:p>
          <a:p>
            <a:pPr algn="ctr"/>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pPr algn="ctr"/>
            <a:endParaRPr lang="en-US" sz="1100" b="1" dirty="0">
              <a:solidFill>
                <a:srgbClr val="00B0F0"/>
              </a:solidFill>
              <a:latin typeface="Arial" panose="020B0604020202020204" pitchFamily="34" charset="0"/>
              <a:cs typeface="Arial" panose="020B0604020202020204" pitchFamily="34" charset="0"/>
            </a:endParaRPr>
          </a:p>
          <a:p>
            <a:pPr algn="ctr" defTabSz="1063460">
              <a:defRPr/>
            </a:pPr>
            <a:endParaRPr lang="en-US" sz="500" b="1" dirty="0">
              <a:latin typeface="Arial" panose="020B0604020202020204" pitchFamily="34" charset="0"/>
              <a:cs typeface="Arial" panose="020B0604020202020204" pitchFamily="34" charset="0"/>
            </a:endParaRPr>
          </a:p>
          <a:p>
            <a:pPr algn="ctr" defTabSz="1063460">
              <a:defRPr/>
            </a:pPr>
            <a:endParaRPr lang="en-US" sz="1100" b="1" dirty="0"/>
          </a:p>
        </p:txBody>
      </p:sp>
      <p:sp>
        <p:nvSpPr>
          <p:cNvPr id="124" name="Round Same Side Corner Rectangle 347">
            <a:extLst>
              <a:ext uri="{FF2B5EF4-FFF2-40B4-BE49-F238E27FC236}">
                <a16:creationId xmlns:a16="http://schemas.microsoft.com/office/drawing/2014/main" id="{BA86CF2B-1ADB-4F43-9422-36653EA2F355}"/>
              </a:ext>
            </a:extLst>
          </p:cNvPr>
          <p:cNvSpPr/>
          <p:nvPr/>
        </p:nvSpPr>
        <p:spPr bwMode="auto">
          <a:xfrm>
            <a:off x="36157" y="672478"/>
            <a:ext cx="12091385" cy="617108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91" name="TextBox 90">
            <a:extLst>
              <a:ext uri="{FF2B5EF4-FFF2-40B4-BE49-F238E27FC236}">
                <a16:creationId xmlns:a16="http://schemas.microsoft.com/office/drawing/2014/main" id="{E7B04A19-4012-4399-969E-883E05D522A0}"/>
              </a:ext>
            </a:extLst>
          </p:cNvPr>
          <p:cNvSpPr txBox="1"/>
          <p:nvPr/>
        </p:nvSpPr>
        <p:spPr>
          <a:xfrm>
            <a:off x="8688711" y="8600847"/>
            <a:ext cx="1155798" cy="276999"/>
          </a:xfrm>
          <a:prstGeom prst="rect">
            <a:avLst/>
          </a:prstGeom>
          <a:noFill/>
        </p:spPr>
        <p:txBody>
          <a:bodyPr wrap="square" rtlCol="0">
            <a:spAutoFit/>
          </a:bodyPr>
          <a:lstStyle/>
          <a:p>
            <a:pPr algn="ctr"/>
            <a:r>
              <a:rPr lang="en-US" sz="600" dirty="0"/>
              <a:t>Blue box denotes surface water PFAS distribution</a:t>
            </a:r>
          </a:p>
        </p:txBody>
      </p:sp>
      <p:grpSp>
        <p:nvGrpSpPr>
          <p:cNvPr id="7" name="Group 6">
            <a:extLst>
              <a:ext uri="{FF2B5EF4-FFF2-40B4-BE49-F238E27FC236}">
                <a16:creationId xmlns:a16="http://schemas.microsoft.com/office/drawing/2014/main" id="{4745BEE6-06F1-47D0-BB07-096A14AD00E7}"/>
              </a:ext>
            </a:extLst>
          </p:cNvPr>
          <p:cNvGrpSpPr/>
          <p:nvPr/>
        </p:nvGrpSpPr>
        <p:grpSpPr>
          <a:xfrm>
            <a:off x="9979899" y="1094494"/>
            <a:ext cx="2121265" cy="2853332"/>
            <a:chOff x="9814710" y="1066857"/>
            <a:chExt cx="2121265" cy="2853332"/>
          </a:xfrm>
        </p:grpSpPr>
        <p:sp>
          <p:nvSpPr>
            <p:cNvPr id="3" name="Rectangle 2">
              <a:extLst>
                <a:ext uri="{FF2B5EF4-FFF2-40B4-BE49-F238E27FC236}">
                  <a16:creationId xmlns:a16="http://schemas.microsoft.com/office/drawing/2014/main" id="{C0D2B035-1C80-405D-989C-223157955DC1}"/>
                </a:ext>
              </a:extLst>
            </p:cNvPr>
            <p:cNvSpPr/>
            <p:nvPr/>
          </p:nvSpPr>
          <p:spPr>
            <a:xfrm>
              <a:off x="9842839" y="1066857"/>
              <a:ext cx="2056603" cy="285333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F4238F09-614B-4349-A3DD-A57BF417C8B0}"/>
                </a:ext>
              </a:extLst>
            </p:cNvPr>
            <p:cNvSpPr txBox="1"/>
            <p:nvPr/>
          </p:nvSpPr>
          <p:spPr>
            <a:xfrm>
              <a:off x="9859858" y="1082353"/>
              <a:ext cx="2057936" cy="276999"/>
            </a:xfrm>
            <a:prstGeom prst="rect">
              <a:avLst/>
            </a:prstGeom>
            <a:noFill/>
          </p:spPr>
          <p:txBody>
            <a:bodyPr wrap="none" rtlCol="0">
              <a:spAutoFit/>
            </a:bodyPr>
            <a:lstStyle/>
            <a:p>
              <a:r>
                <a:rPr lang="en-US" sz="1200" b="1" dirty="0">
                  <a:solidFill>
                    <a:srgbClr val="00B0F0"/>
                  </a:solidFill>
                  <a:latin typeface="Arial" panose="020B0604020202020204" pitchFamily="34" charset="0"/>
                  <a:cs typeface="Arial" panose="020B0604020202020204" pitchFamily="34" charset="0"/>
                </a:rPr>
                <a:t>Typical</a:t>
              </a:r>
              <a:r>
                <a:rPr lang="en-US" sz="1200" dirty="0">
                  <a:latin typeface="Arial" panose="020B0604020202020204" pitchFamily="34" charset="0"/>
                  <a:cs typeface="Arial" panose="020B0604020202020204" pitchFamily="34" charset="0"/>
                </a:rPr>
                <a:t> </a:t>
              </a:r>
              <a:r>
                <a:rPr lang="en-US" sz="1200" b="1" dirty="0">
                  <a:solidFill>
                    <a:srgbClr val="00B0F0"/>
                  </a:solidFill>
                  <a:latin typeface="Arial" panose="020B0604020202020204" pitchFamily="34" charset="0"/>
                  <a:cs typeface="Arial" panose="020B0604020202020204" pitchFamily="34" charset="0"/>
                </a:rPr>
                <a:t>PFAS Distribution</a:t>
              </a:r>
            </a:p>
          </p:txBody>
        </p:sp>
        <p:sp>
          <p:nvSpPr>
            <p:cNvPr id="77" name="TextBox 76">
              <a:extLst>
                <a:ext uri="{FF2B5EF4-FFF2-40B4-BE49-F238E27FC236}">
                  <a16:creationId xmlns:a16="http://schemas.microsoft.com/office/drawing/2014/main" id="{68C967A7-1EDB-49D5-9E42-8EAF84D026F5}"/>
                </a:ext>
              </a:extLst>
            </p:cNvPr>
            <p:cNvSpPr txBox="1"/>
            <p:nvPr/>
          </p:nvSpPr>
          <p:spPr>
            <a:xfrm>
              <a:off x="9814710" y="1300804"/>
              <a:ext cx="1031051" cy="369332"/>
            </a:xfrm>
            <a:prstGeom prst="rect">
              <a:avLst/>
            </a:prstGeom>
            <a:noFill/>
          </p:spPr>
          <p:txBody>
            <a:bodyPr wrap="none" rtlCol="0">
              <a:spAutoFit/>
            </a:bodyPr>
            <a:lstStyle/>
            <a:p>
              <a:pPr algn="ctr"/>
              <a:r>
                <a:rPr lang="en-US" sz="900" dirty="0">
                  <a:latin typeface="Arial" panose="020B0604020202020204" pitchFamily="34" charset="0"/>
                  <a:cs typeface="Arial" panose="020B0604020202020204" pitchFamily="34" charset="0"/>
                </a:rPr>
                <a:t>ODS</a:t>
              </a:r>
            </a:p>
            <a:p>
              <a:pPr algn="ctr"/>
              <a:r>
                <a:rPr lang="en-US" sz="900" dirty="0">
                  <a:latin typeface="Arial" panose="020B0604020202020204" pitchFamily="34" charset="0"/>
                  <a:cs typeface="Arial" panose="020B0604020202020204" pitchFamily="34" charset="0"/>
                </a:rPr>
                <a:t>PFOS-Dominant</a:t>
              </a:r>
            </a:p>
          </p:txBody>
        </p:sp>
        <p:sp>
          <p:nvSpPr>
            <p:cNvPr id="78" name="TextBox 77">
              <a:extLst>
                <a:ext uri="{FF2B5EF4-FFF2-40B4-BE49-F238E27FC236}">
                  <a16:creationId xmlns:a16="http://schemas.microsoft.com/office/drawing/2014/main" id="{16AA37B5-ABE3-4A43-B32A-E1D731D8C42D}"/>
                </a:ext>
              </a:extLst>
            </p:cNvPr>
            <p:cNvSpPr txBox="1"/>
            <p:nvPr/>
          </p:nvSpPr>
          <p:spPr>
            <a:xfrm>
              <a:off x="10879275" y="1297031"/>
              <a:ext cx="1056700" cy="507831"/>
            </a:xfrm>
            <a:prstGeom prst="rect">
              <a:avLst/>
            </a:prstGeom>
            <a:noFill/>
          </p:spPr>
          <p:txBody>
            <a:bodyPr wrap="none" rtlCol="0">
              <a:spAutoFit/>
            </a:bodyPr>
            <a:lstStyle/>
            <a:p>
              <a:pPr algn="ctr"/>
              <a:r>
                <a:rPr lang="en-US" sz="900" dirty="0">
                  <a:latin typeface="Arial" panose="020B0604020202020204" pitchFamily="34" charset="0"/>
                  <a:cs typeface="Arial" panose="020B0604020202020204" pitchFamily="34" charset="0"/>
                </a:rPr>
                <a:t>Long-Travelled</a:t>
              </a:r>
            </a:p>
            <a:p>
              <a:pPr algn="ctr"/>
              <a:r>
                <a:rPr lang="en-US" sz="900" dirty="0">
                  <a:latin typeface="Arial" panose="020B0604020202020204" pitchFamily="34" charset="0"/>
                  <a:cs typeface="Arial" panose="020B0604020202020204" pitchFamily="34" charset="0"/>
                </a:rPr>
                <a:t>PFAS Signature*</a:t>
              </a:r>
            </a:p>
            <a:p>
              <a:pPr algn="ctr"/>
              <a:endParaRPr lang="en-US" sz="900" dirty="0">
                <a:latin typeface="Arial" panose="020B0604020202020204" pitchFamily="34" charset="0"/>
                <a:cs typeface="Arial" panose="020B0604020202020204" pitchFamily="34" charset="0"/>
              </a:endParaRPr>
            </a:p>
          </p:txBody>
        </p:sp>
        <p:pic>
          <p:nvPicPr>
            <p:cNvPr id="79" name="Picture 78">
              <a:extLst>
                <a:ext uri="{FF2B5EF4-FFF2-40B4-BE49-F238E27FC236}">
                  <a16:creationId xmlns:a16="http://schemas.microsoft.com/office/drawing/2014/main" id="{08256F0B-C842-4205-BB8B-BC21AA6871A0}"/>
                </a:ext>
              </a:extLst>
            </p:cNvPr>
            <p:cNvPicPr>
              <a:picLocks noChangeAspect="1"/>
            </p:cNvPicPr>
            <p:nvPr/>
          </p:nvPicPr>
          <p:blipFill>
            <a:blip r:embed="rId25"/>
            <a:stretch>
              <a:fillRect/>
            </a:stretch>
          </p:blipFill>
          <p:spPr>
            <a:xfrm>
              <a:off x="10123400" y="3000789"/>
              <a:ext cx="1398143" cy="183756"/>
            </a:xfrm>
            <a:prstGeom prst="rect">
              <a:avLst/>
            </a:prstGeom>
            <a:ln w="15875">
              <a:noFill/>
            </a:ln>
          </p:spPr>
        </p:pic>
        <p:graphicFrame>
          <p:nvGraphicFramePr>
            <p:cNvPr id="82" name="Chart 81">
              <a:extLst>
                <a:ext uri="{FF2B5EF4-FFF2-40B4-BE49-F238E27FC236}">
                  <a16:creationId xmlns:a16="http://schemas.microsoft.com/office/drawing/2014/main" id="{08FB56EC-009D-454B-BE48-DF39F41795D9}"/>
                </a:ext>
              </a:extLst>
            </p:cNvPr>
            <p:cNvGraphicFramePr>
              <a:graphicFrameLocks/>
            </p:cNvGraphicFramePr>
            <p:nvPr/>
          </p:nvGraphicFramePr>
          <p:xfrm>
            <a:off x="10389799" y="2305413"/>
            <a:ext cx="896112" cy="786384"/>
          </p:xfrm>
          <a:graphic>
            <a:graphicData uri="http://schemas.openxmlformats.org/drawingml/2006/chart">
              <c:chart xmlns:c="http://schemas.openxmlformats.org/drawingml/2006/chart" xmlns:r="http://schemas.openxmlformats.org/officeDocument/2006/relationships" r:id="rId26"/>
            </a:graphicData>
          </a:graphic>
        </p:graphicFrame>
        <p:sp>
          <p:nvSpPr>
            <p:cNvPr id="83" name="TextBox 82">
              <a:extLst>
                <a:ext uri="{FF2B5EF4-FFF2-40B4-BE49-F238E27FC236}">
                  <a16:creationId xmlns:a16="http://schemas.microsoft.com/office/drawing/2014/main" id="{6B86996E-3150-494B-B96B-20C504EFE07A}"/>
                </a:ext>
              </a:extLst>
            </p:cNvPr>
            <p:cNvSpPr txBox="1"/>
            <p:nvPr/>
          </p:nvSpPr>
          <p:spPr>
            <a:xfrm>
              <a:off x="10154176" y="2096614"/>
              <a:ext cx="1398144" cy="369332"/>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Low Concentration Widespread PFAS*</a:t>
              </a:r>
            </a:p>
          </p:txBody>
        </p:sp>
        <p:graphicFrame>
          <p:nvGraphicFramePr>
            <p:cNvPr id="85" name="Chart 84">
              <a:extLst>
                <a:ext uri="{FF2B5EF4-FFF2-40B4-BE49-F238E27FC236}">
                  <a16:creationId xmlns:a16="http://schemas.microsoft.com/office/drawing/2014/main" id="{FF0BEFEA-BE44-4349-BCFC-F96BA9228846}"/>
                </a:ext>
              </a:extLst>
            </p:cNvPr>
            <p:cNvGraphicFramePr>
              <a:graphicFrameLocks/>
            </p:cNvGraphicFramePr>
            <p:nvPr/>
          </p:nvGraphicFramePr>
          <p:xfrm>
            <a:off x="9834396" y="1494446"/>
            <a:ext cx="896112" cy="786384"/>
          </p:xfrm>
          <a:graphic>
            <a:graphicData uri="http://schemas.openxmlformats.org/drawingml/2006/chart">
              <c:chart xmlns:c="http://schemas.openxmlformats.org/drawingml/2006/chart" xmlns:r="http://schemas.openxmlformats.org/officeDocument/2006/relationships" r:id="rId27"/>
            </a:graphicData>
          </a:graphic>
        </p:graphicFrame>
        <p:graphicFrame>
          <p:nvGraphicFramePr>
            <p:cNvPr id="86" name="Chart 85">
              <a:extLst>
                <a:ext uri="{FF2B5EF4-FFF2-40B4-BE49-F238E27FC236}">
                  <a16:creationId xmlns:a16="http://schemas.microsoft.com/office/drawing/2014/main" id="{764F721E-7E44-4541-B5D4-16F5375E1E86}"/>
                </a:ext>
              </a:extLst>
            </p:cNvPr>
            <p:cNvGraphicFramePr>
              <a:graphicFrameLocks/>
            </p:cNvGraphicFramePr>
            <p:nvPr/>
          </p:nvGraphicFramePr>
          <p:xfrm>
            <a:off x="10944953" y="1504124"/>
            <a:ext cx="897250" cy="782079"/>
          </p:xfrm>
          <a:graphic>
            <a:graphicData uri="http://schemas.openxmlformats.org/drawingml/2006/chart">
              <c:chart xmlns:c="http://schemas.openxmlformats.org/drawingml/2006/chart" xmlns:r="http://schemas.openxmlformats.org/officeDocument/2006/relationships" r:id="rId28"/>
            </a:graphicData>
          </a:graphic>
        </p:graphicFrame>
        <p:sp>
          <p:nvSpPr>
            <p:cNvPr id="94" name="TextBox 93">
              <a:extLst>
                <a:ext uri="{FF2B5EF4-FFF2-40B4-BE49-F238E27FC236}">
                  <a16:creationId xmlns:a16="http://schemas.microsoft.com/office/drawing/2014/main" id="{8A0F7587-9E6E-4104-B78D-0B2BEB585F8F}"/>
                </a:ext>
              </a:extLst>
            </p:cNvPr>
            <p:cNvSpPr txBox="1"/>
            <p:nvPr/>
          </p:nvSpPr>
          <p:spPr>
            <a:xfrm>
              <a:off x="9891736" y="3152834"/>
              <a:ext cx="1897638" cy="707886"/>
            </a:xfrm>
            <a:prstGeom prst="rect">
              <a:avLst/>
            </a:prstGeom>
            <a:noFill/>
          </p:spPr>
          <p:txBody>
            <a:bodyPr wrap="square" rtlCol="0">
              <a:spAutoFit/>
            </a:bodyPr>
            <a:lstStyle/>
            <a:p>
              <a:pPr algn="ctr"/>
              <a:r>
                <a:rPr lang="en-US" sz="800" i="1" dirty="0">
                  <a:latin typeface="Arial" panose="020B0604020202020204" pitchFamily="34" charset="0"/>
                  <a:cs typeface="Arial" panose="020B0604020202020204" pitchFamily="34" charset="0"/>
                </a:rPr>
                <a:t>*Key difference between long-travelled impacts and other PFBA-dominant signatures is elevated PFBA, PFOS, and PFOA concentrations.</a:t>
              </a:r>
            </a:p>
          </p:txBody>
        </p:sp>
      </p:grpSp>
      <p:grpSp>
        <p:nvGrpSpPr>
          <p:cNvPr id="8" name="Group 7">
            <a:extLst>
              <a:ext uri="{FF2B5EF4-FFF2-40B4-BE49-F238E27FC236}">
                <a16:creationId xmlns:a16="http://schemas.microsoft.com/office/drawing/2014/main" id="{749105C0-ED49-4E7B-B125-03CECDAF7282}"/>
              </a:ext>
            </a:extLst>
          </p:cNvPr>
          <p:cNvGrpSpPr/>
          <p:nvPr/>
        </p:nvGrpSpPr>
        <p:grpSpPr>
          <a:xfrm>
            <a:off x="5518533" y="1458365"/>
            <a:ext cx="4805416" cy="5299372"/>
            <a:chOff x="5518533" y="1458365"/>
            <a:chExt cx="4805416" cy="5299372"/>
          </a:xfrm>
        </p:grpSpPr>
        <p:graphicFrame>
          <p:nvGraphicFramePr>
            <p:cNvPr id="98" name="Chart 97">
              <a:extLst>
                <a:ext uri="{FF2B5EF4-FFF2-40B4-BE49-F238E27FC236}">
                  <a16:creationId xmlns:a16="http://schemas.microsoft.com/office/drawing/2014/main" id="{F254ADC3-A156-4877-AD53-BA73284C5AB1}"/>
                </a:ext>
              </a:extLst>
            </p:cNvPr>
            <p:cNvGraphicFramePr>
              <a:graphicFrameLocks/>
            </p:cNvGraphicFramePr>
            <p:nvPr/>
          </p:nvGraphicFramePr>
          <p:xfrm>
            <a:off x="5822911" y="2567685"/>
            <a:ext cx="1060704" cy="1024128"/>
          </p:xfrm>
          <a:graphic>
            <a:graphicData uri="http://schemas.openxmlformats.org/drawingml/2006/chart">
              <c:chart xmlns:c="http://schemas.openxmlformats.org/drawingml/2006/chart" xmlns:r="http://schemas.openxmlformats.org/officeDocument/2006/relationships" r:id="rId29"/>
            </a:graphicData>
          </a:graphic>
        </p:graphicFrame>
        <p:graphicFrame>
          <p:nvGraphicFramePr>
            <p:cNvPr id="99" name="Chart 98">
              <a:extLst>
                <a:ext uri="{FF2B5EF4-FFF2-40B4-BE49-F238E27FC236}">
                  <a16:creationId xmlns:a16="http://schemas.microsoft.com/office/drawing/2014/main" id="{F2A00CCE-B597-47D4-9C51-26E5036DE0CE}"/>
                </a:ext>
              </a:extLst>
            </p:cNvPr>
            <p:cNvGraphicFramePr>
              <a:graphicFrameLocks/>
            </p:cNvGraphicFramePr>
            <p:nvPr/>
          </p:nvGraphicFramePr>
          <p:xfrm>
            <a:off x="5518533" y="2146441"/>
            <a:ext cx="1060704" cy="1024128"/>
          </p:xfrm>
          <a:graphic>
            <a:graphicData uri="http://schemas.openxmlformats.org/drawingml/2006/chart">
              <c:chart xmlns:c="http://schemas.openxmlformats.org/drawingml/2006/chart" xmlns:r="http://schemas.openxmlformats.org/officeDocument/2006/relationships" r:id="rId30"/>
            </a:graphicData>
          </a:graphic>
        </p:graphicFrame>
        <p:graphicFrame>
          <p:nvGraphicFramePr>
            <p:cNvPr id="100" name="Chart 99">
              <a:extLst>
                <a:ext uri="{FF2B5EF4-FFF2-40B4-BE49-F238E27FC236}">
                  <a16:creationId xmlns:a16="http://schemas.microsoft.com/office/drawing/2014/main" id="{A558805B-2BBE-4CB1-A7A7-C7A047363E6A}"/>
                </a:ext>
              </a:extLst>
            </p:cNvPr>
            <p:cNvGraphicFramePr>
              <a:graphicFrameLocks/>
            </p:cNvGraphicFramePr>
            <p:nvPr/>
          </p:nvGraphicFramePr>
          <p:xfrm>
            <a:off x="6548542" y="1458365"/>
            <a:ext cx="1060704" cy="1024128"/>
          </p:xfrm>
          <a:graphic>
            <a:graphicData uri="http://schemas.openxmlformats.org/drawingml/2006/chart">
              <c:chart xmlns:c="http://schemas.openxmlformats.org/drawingml/2006/chart" xmlns:r="http://schemas.openxmlformats.org/officeDocument/2006/relationships" r:id="rId31"/>
            </a:graphicData>
          </a:graphic>
        </p:graphicFrame>
        <p:graphicFrame>
          <p:nvGraphicFramePr>
            <p:cNvPr id="101" name="Chart 100">
              <a:extLst>
                <a:ext uri="{FF2B5EF4-FFF2-40B4-BE49-F238E27FC236}">
                  <a16:creationId xmlns:a16="http://schemas.microsoft.com/office/drawing/2014/main" id="{E4858886-9DF6-49EA-BA17-DDA584F4B57E}"/>
                </a:ext>
              </a:extLst>
            </p:cNvPr>
            <p:cNvGraphicFramePr>
              <a:graphicFrameLocks/>
            </p:cNvGraphicFramePr>
            <p:nvPr/>
          </p:nvGraphicFramePr>
          <p:xfrm>
            <a:off x="6689466" y="1917169"/>
            <a:ext cx="1060704" cy="1020843"/>
          </p:xfrm>
          <a:graphic>
            <a:graphicData uri="http://schemas.openxmlformats.org/drawingml/2006/chart">
              <c:chart xmlns:c="http://schemas.openxmlformats.org/drawingml/2006/chart" xmlns:r="http://schemas.openxmlformats.org/officeDocument/2006/relationships" r:id="rId32"/>
            </a:graphicData>
          </a:graphic>
        </p:graphicFrame>
        <p:graphicFrame>
          <p:nvGraphicFramePr>
            <p:cNvPr id="102" name="Chart 101">
              <a:extLst>
                <a:ext uri="{FF2B5EF4-FFF2-40B4-BE49-F238E27FC236}">
                  <a16:creationId xmlns:a16="http://schemas.microsoft.com/office/drawing/2014/main" id="{43919D61-3904-4D6E-923B-9D43BE4777D8}"/>
                </a:ext>
              </a:extLst>
            </p:cNvPr>
            <p:cNvGraphicFramePr>
              <a:graphicFrameLocks/>
            </p:cNvGraphicFramePr>
            <p:nvPr/>
          </p:nvGraphicFramePr>
          <p:xfrm>
            <a:off x="7431522" y="1977436"/>
            <a:ext cx="1060704" cy="1024128"/>
          </p:xfrm>
          <a:graphic>
            <a:graphicData uri="http://schemas.openxmlformats.org/drawingml/2006/chart">
              <c:chart xmlns:c="http://schemas.openxmlformats.org/drawingml/2006/chart" xmlns:r="http://schemas.openxmlformats.org/officeDocument/2006/relationships" r:id="rId33"/>
            </a:graphicData>
          </a:graphic>
        </p:graphicFrame>
        <p:graphicFrame>
          <p:nvGraphicFramePr>
            <p:cNvPr id="103" name="Chart 102">
              <a:extLst>
                <a:ext uri="{FF2B5EF4-FFF2-40B4-BE49-F238E27FC236}">
                  <a16:creationId xmlns:a16="http://schemas.microsoft.com/office/drawing/2014/main" id="{9A38C240-B94E-417A-9AD5-47D0308A7E5C}"/>
                </a:ext>
              </a:extLst>
            </p:cNvPr>
            <p:cNvGraphicFramePr>
              <a:graphicFrameLocks/>
            </p:cNvGraphicFramePr>
            <p:nvPr/>
          </p:nvGraphicFramePr>
          <p:xfrm>
            <a:off x="7826440" y="2138372"/>
            <a:ext cx="1060704" cy="1024128"/>
          </p:xfrm>
          <a:graphic>
            <a:graphicData uri="http://schemas.openxmlformats.org/drawingml/2006/chart">
              <c:chart xmlns:c="http://schemas.openxmlformats.org/drawingml/2006/chart" xmlns:r="http://schemas.openxmlformats.org/officeDocument/2006/relationships" r:id="rId34"/>
            </a:graphicData>
          </a:graphic>
        </p:graphicFrame>
        <p:graphicFrame>
          <p:nvGraphicFramePr>
            <p:cNvPr id="123" name="Chart 122">
              <a:extLst>
                <a:ext uri="{FF2B5EF4-FFF2-40B4-BE49-F238E27FC236}">
                  <a16:creationId xmlns:a16="http://schemas.microsoft.com/office/drawing/2014/main" id="{02ACD372-601E-4A0F-A379-9CFCCCD03411}"/>
                </a:ext>
              </a:extLst>
            </p:cNvPr>
            <p:cNvGraphicFramePr>
              <a:graphicFrameLocks/>
            </p:cNvGraphicFramePr>
            <p:nvPr/>
          </p:nvGraphicFramePr>
          <p:xfrm>
            <a:off x="8808843" y="2359344"/>
            <a:ext cx="809078" cy="978017"/>
          </p:xfrm>
          <a:graphic>
            <a:graphicData uri="http://schemas.openxmlformats.org/drawingml/2006/chart">
              <c:chart xmlns:c="http://schemas.openxmlformats.org/drawingml/2006/chart" xmlns:r="http://schemas.openxmlformats.org/officeDocument/2006/relationships" r:id="rId35"/>
            </a:graphicData>
          </a:graphic>
        </p:graphicFrame>
        <p:graphicFrame>
          <p:nvGraphicFramePr>
            <p:cNvPr id="125" name="Chart 124">
              <a:extLst>
                <a:ext uri="{FF2B5EF4-FFF2-40B4-BE49-F238E27FC236}">
                  <a16:creationId xmlns:a16="http://schemas.microsoft.com/office/drawing/2014/main" id="{D7870C3A-95DA-435A-8CDC-FA9A96281760}"/>
                </a:ext>
              </a:extLst>
            </p:cNvPr>
            <p:cNvGraphicFramePr>
              <a:graphicFrameLocks/>
            </p:cNvGraphicFramePr>
            <p:nvPr/>
          </p:nvGraphicFramePr>
          <p:xfrm>
            <a:off x="9025631" y="2714711"/>
            <a:ext cx="809078" cy="978017"/>
          </p:xfrm>
          <a:graphic>
            <a:graphicData uri="http://schemas.openxmlformats.org/drawingml/2006/chart">
              <c:chart xmlns:c="http://schemas.openxmlformats.org/drawingml/2006/chart" xmlns:r="http://schemas.openxmlformats.org/officeDocument/2006/relationships" r:id="rId36"/>
            </a:graphicData>
          </a:graphic>
        </p:graphicFrame>
        <p:graphicFrame>
          <p:nvGraphicFramePr>
            <p:cNvPr id="126" name="Chart 125">
              <a:extLst>
                <a:ext uri="{FF2B5EF4-FFF2-40B4-BE49-F238E27FC236}">
                  <a16:creationId xmlns:a16="http://schemas.microsoft.com/office/drawing/2014/main" id="{95CAE8C0-F039-4F6C-9E79-2B92D045A88D}"/>
                </a:ext>
              </a:extLst>
            </p:cNvPr>
            <p:cNvGraphicFramePr>
              <a:graphicFrameLocks/>
            </p:cNvGraphicFramePr>
            <p:nvPr/>
          </p:nvGraphicFramePr>
          <p:xfrm>
            <a:off x="8876699" y="3648622"/>
            <a:ext cx="1060704" cy="1024128"/>
          </p:xfrm>
          <a:graphic>
            <a:graphicData uri="http://schemas.openxmlformats.org/drawingml/2006/chart">
              <c:chart xmlns:c="http://schemas.openxmlformats.org/drawingml/2006/chart" xmlns:r="http://schemas.openxmlformats.org/officeDocument/2006/relationships" r:id="rId37"/>
            </a:graphicData>
          </a:graphic>
        </p:graphicFrame>
        <p:graphicFrame>
          <p:nvGraphicFramePr>
            <p:cNvPr id="127" name="Chart 126">
              <a:extLst>
                <a:ext uri="{FF2B5EF4-FFF2-40B4-BE49-F238E27FC236}">
                  <a16:creationId xmlns:a16="http://schemas.microsoft.com/office/drawing/2014/main" id="{6755D523-0E16-483E-8AE1-AF1E5302E251}"/>
                </a:ext>
              </a:extLst>
            </p:cNvPr>
            <p:cNvGraphicFramePr>
              <a:graphicFrameLocks/>
            </p:cNvGraphicFramePr>
            <p:nvPr/>
          </p:nvGraphicFramePr>
          <p:xfrm>
            <a:off x="9263245" y="3882668"/>
            <a:ext cx="1060704" cy="1024128"/>
          </p:xfrm>
          <a:graphic>
            <a:graphicData uri="http://schemas.openxmlformats.org/drawingml/2006/chart">
              <c:chart xmlns:c="http://schemas.openxmlformats.org/drawingml/2006/chart" xmlns:r="http://schemas.openxmlformats.org/officeDocument/2006/relationships" r:id="rId38"/>
            </a:graphicData>
          </a:graphic>
        </p:graphicFrame>
        <p:graphicFrame>
          <p:nvGraphicFramePr>
            <p:cNvPr id="128" name="Chart 127">
              <a:extLst>
                <a:ext uri="{FF2B5EF4-FFF2-40B4-BE49-F238E27FC236}">
                  <a16:creationId xmlns:a16="http://schemas.microsoft.com/office/drawing/2014/main" id="{D0437DD0-EB3F-4D35-A366-068568784682}"/>
                </a:ext>
              </a:extLst>
            </p:cNvPr>
            <p:cNvGraphicFramePr>
              <a:graphicFrameLocks/>
            </p:cNvGraphicFramePr>
            <p:nvPr/>
          </p:nvGraphicFramePr>
          <p:xfrm>
            <a:off x="8675280" y="4613812"/>
            <a:ext cx="1060704" cy="1024128"/>
          </p:xfrm>
          <a:graphic>
            <a:graphicData uri="http://schemas.openxmlformats.org/drawingml/2006/chart">
              <c:chart xmlns:c="http://schemas.openxmlformats.org/drawingml/2006/chart" xmlns:r="http://schemas.openxmlformats.org/officeDocument/2006/relationships" r:id="rId39"/>
            </a:graphicData>
          </a:graphic>
        </p:graphicFrame>
        <p:graphicFrame>
          <p:nvGraphicFramePr>
            <p:cNvPr id="129" name="Chart 128">
              <a:extLst>
                <a:ext uri="{FF2B5EF4-FFF2-40B4-BE49-F238E27FC236}">
                  <a16:creationId xmlns:a16="http://schemas.microsoft.com/office/drawing/2014/main" id="{57AD5E2D-9574-4A70-8DB7-64137C55282B}"/>
                </a:ext>
              </a:extLst>
            </p:cNvPr>
            <p:cNvGraphicFramePr>
              <a:graphicFrameLocks/>
            </p:cNvGraphicFramePr>
            <p:nvPr/>
          </p:nvGraphicFramePr>
          <p:xfrm>
            <a:off x="9176640" y="4813527"/>
            <a:ext cx="1060704" cy="1024128"/>
          </p:xfrm>
          <a:graphic>
            <a:graphicData uri="http://schemas.openxmlformats.org/drawingml/2006/chart">
              <c:chart xmlns:c="http://schemas.openxmlformats.org/drawingml/2006/chart" xmlns:r="http://schemas.openxmlformats.org/officeDocument/2006/relationships" r:id="rId40"/>
            </a:graphicData>
          </a:graphic>
        </p:graphicFrame>
        <p:graphicFrame>
          <p:nvGraphicFramePr>
            <p:cNvPr id="130" name="Chart 129">
              <a:extLst>
                <a:ext uri="{FF2B5EF4-FFF2-40B4-BE49-F238E27FC236}">
                  <a16:creationId xmlns:a16="http://schemas.microsoft.com/office/drawing/2014/main" id="{7399A96A-A137-461D-9BD2-D81D6A637EF8}"/>
                </a:ext>
              </a:extLst>
            </p:cNvPr>
            <p:cNvGraphicFramePr>
              <a:graphicFrameLocks/>
            </p:cNvGraphicFramePr>
            <p:nvPr/>
          </p:nvGraphicFramePr>
          <p:xfrm>
            <a:off x="8324401" y="5582262"/>
            <a:ext cx="1060704" cy="1024128"/>
          </p:xfrm>
          <a:graphic>
            <a:graphicData uri="http://schemas.openxmlformats.org/drawingml/2006/chart">
              <c:chart xmlns:c="http://schemas.openxmlformats.org/drawingml/2006/chart" xmlns:r="http://schemas.openxmlformats.org/officeDocument/2006/relationships" r:id="rId41"/>
            </a:graphicData>
          </a:graphic>
        </p:graphicFrame>
        <p:graphicFrame>
          <p:nvGraphicFramePr>
            <p:cNvPr id="131" name="Chart 130">
              <a:extLst>
                <a:ext uri="{FF2B5EF4-FFF2-40B4-BE49-F238E27FC236}">
                  <a16:creationId xmlns:a16="http://schemas.microsoft.com/office/drawing/2014/main" id="{BE1F6D67-4144-4642-A9C8-D3C5027E4100}"/>
                </a:ext>
              </a:extLst>
            </p:cNvPr>
            <p:cNvGraphicFramePr>
              <a:graphicFrameLocks/>
            </p:cNvGraphicFramePr>
            <p:nvPr/>
          </p:nvGraphicFramePr>
          <p:xfrm>
            <a:off x="8754114" y="5733609"/>
            <a:ext cx="1060704" cy="1024128"/>
          </p:xfrm>
          <a:graphic>
            <a:graphicData uri="http://schemas.openxmlformats.org/drawingml/2006/chart">
              <c:chart xmlns:c="http://schemas.openxmlformats.org/drawingml/2006/chart" xmlns:r="http://schemas.openxmlformats.org/officeDocument/2006/relationships" r:id="rId42"/>
            </a:graphicData>
          </a:graphic>
        </p:graphicFrame>
        <p:graphicFrame>
          <p:nvGraphicFramePr>
            <p:cNvPr id="132" name="Chart 131">
              <a:extLst>
                <a:ext uri="{FF2B5EF4-FFF2-40B4-BE49-F238E27FC236}">
                  <a16:creationId xmlns:a16="http://schemas.microsoft.com/office/drawing/2014/main" id="{7439B8A4-1B83-4800-9F96-9D6370EA2C79}"/>
                </a:ext>
              </a:extLst>
            </p:cNvPr>
            <p:cNvGraphicFramePr>
              <a:graphicFrameLocks/>
            </p:cNvGraphicFramePr>
            <p:nvPr/>
          </p:nvGraphicFramePr>
          <p:xfrm>
            <a:off x="6714880" y="5244803"/>
            <a:ext cx="1056085" cy="1020407"/>
          </p:xfrm>
          <a:graphic>
            <a:graphicData uri="http://schemas.openxmlformats.org/drawingml/2006/chart">
              <c:chart xmlns:c="http://schemas.openxmlformats.org/drawingml/2006/chart" xmlns:r="http://schemas.openxmlformats.org/officeDocument/2006/relationships" r:id="rId43"/>
            </a:graphicData>
          </a:graphic>
        </p:graphicFrame>
        <p:graphicFrame>
          <p:nvGraphicFramePr>
            <p:cNvPr id="133" name="Chart 132">
              <a:extLst>
                <a:ext uri="{FF2B5EF4-FFF2-40B4-BE49-F238E27FC236}">
                  <a16:creationId xmlns:a16="http://schemas.microsoft.com/office/drawing/2014/main" id="{4E863B0B-3C01-449D-9219-E62ED08A4F58}"/>
                </a:ext>
              </a:extLst>
            </p:cNvPr>
            <p:cNvGraphicFramePr>
              <a:graphicFrameLocks/>
            </p:cNvGraphicFramePr>
            <p:nvPr/>
          </p:nvGraphicFramePr>
          <p:xfrm>
            <a:off x="7000918" y="5571549"/>
            <a:ext cx="1056085" cy="1020407"/>
          </p:xfrm>
          <a:graphic>
            <a:graphicData uri="http://schemas.openxmlformats.org/drawingml/2006/chart">
              <c:chart xmlns:c="http://schemas.openxmlformats.org/drawingml/2006/chart" xmlns:r="http://schemas.openxmlformats.org/officeDocument/2006/relationships" r:id="rId44"/>
            </a:graphicData>
          </a:graphic>
        </p:graphicFrame>
        <p:graphicFrame>
          <p:nvGraphicFramePr>
            <p:cNvPr id="134" name="Chart 133">
              <a:extLst>
                <a:ext uri="{FF2B5EF4-FFF2-40B4-BE49-F238E27FC236}">
                  <a16:creationId xmlns:a16="http://schemas.microsoft.com/office/drawing/2014/main" id="{C7156BE0-A112-4D80-9B99-7EBAA14CC6FC}"/>
                </a:ext>
              </a:extLst>
            </p:cNvPr>
            <p:cNvGraphicFramePr>
              <a:graphicFrameLocks/>
            </p:cNvGraphicFramePr>
            <p:nvPr/>
          </p:nvGraphicFramePr>
          <p:xfrm>
            <a:off x="6320787" y="3492451"/>
            <a:ext cx="1051657" cy="1020407"/>
          </p:xfrm>
          <a:graphic>
            <a:graphicData uri="http://schemas.openxmlformats.org/drawingml/2006/chart">
              <c:chart xmlns:c="http://schemas.openxmlformats.org/drawingml/2006/chart" xmlns:r="http://schemas.openxmlformats.org/officeDocument/2006/relationships" r:id="rId45"/>
            </a:graphicData>
          </a:graphic>
        </p:graphicFrame>
        <p:graphicFrame>
          <p:nvGraphicFramePr>
            <p:cNvPr id="138" name="Chart 137">
              <a:extLst>
                <a:ext uri="{FF2B5EF4-FFF2-40B4-BE49-F238E27FC236}">
                  <a16:creationId xmlns:a16="http://schemas.microsoft.com/office/drawing/2014/main" id="{116D9752-B7D7-483B-BDEF-B4428CC99572}"/>
                </a:ext>
              </a:extLst>
            </p:cNvPr>
            <p:cNvGraphicFramePr>
              <a:graphicFrameLocks/>
            </p:cNvGraphicFramePr>
            <p:nvPr/>
          </p:nvGraphicFramePr>
          <p:xfrm>
            <a:off x="6558640" y="3885178"/>
            <a:ext cx="1058298" cy="1020407"/>
          </p:xfrm>
          <a:graphic>
            <a:graphicData uri="http://schemas.openxmlformats.org/drawingml/2006/chart">
              <c:chart xmlns:c="http://schemas.openxmlformats.org/drawingml/2006/chart" xmlns:r="http://schemas.openxmlformats.org/officeDocument/2006/relationships" r:id="rId46"/>
            </a:graphicData>
          </a:graphic>
        </p:graphicFrame>
        <p:graphicFrame>
          <p:nvGraphicFramePr>
            <p:cNvPr id="148" name="Chart 147">
              <a:extLst>
                <a:ext uri="{FF2B5EF4-FFF2-40B4-BE49-F238E27FC236}">
                  <a16:creationId xmlns:a16="http://schemas.microsoft.com/office/drawing/2014/main" id="{3D571C8C-B98C-4C1F-9FDB-955BADB1B58D}"/>
                </a:ext>
              </a:extLst>
            </p:cNvPr>
            <p:cNvGraphicFramePr>
              <a:graphicFrameLocks/>
            </p:cNvGraphicFramePr>
            <p:nvPr/>
          </p:nvGraphicFramePr>
          <p:xfrm>
            <a:off x="7955690" y="2869964"/>
            <a:ext cx="1060704" cy="1024128"/>
          </p:xfrm>
          <a:graphic>
            <a:graphicData uri="http://schemas.openxmlformats.org/drawingml/2006/chart">
              <c:chart xmlns:c="http://schemas.openxmlformats.org/drawingml/2006/chart" xmlns:r="http://schemas.openxmlformats.org/officeDocument/2006/relationships" r:id="rId47"/>
            </a:graphicData>
          </a:graphic>
        </p:graphicFrame>
        <p:graphicFrame>
          <p:nvGraphicFramePr>
            <p:cNvPr id="149" name="Chart 148">
              <a:extLst>
                <a:ext uri="{FF2B5EF4-FFF2-40B4-BE49-F238E27FC236}">
                  <a16:creationId xmlns:a16="http://schemas.microsoft.com/office/drawing/2014/main" id="{B6C0AD88-22D2-44E3-A901-22D8F5EA3AC1}"/>
                </a:ext>
              </a:extLst>
            </p:cNvPr>
            <p:cNvGraphicFramePr>
              <a:graphicFrameLocks/>
            </p:cNvGraphicFramePr>
            <p:nvPr/>
          </p:nvGraphicFramePr>
          <p:xfrm>
            <a:off x="8294469" y="3159026"/>
            <a:ext cx="1060704" cy="1024128"/>
          </p:xfrm>
          <a:graphic>
            <a:graphicData uri="http://schemas.openxmlformats.org/drawingml/2006/chart">
              <c:chart xmlns:c="http://schemas.openxmlformats.org/drawingml/2006/chart" xmlns:r="http://schemas.openxmlformats.org/officeDocument/2006/relationships" r:id="rId48"/>
            </a:graphicData>
          </a:graphic>
        </p:graphicFrame>
      </p:grpSp>
      <p:sp>
        <p:nvSpPr>
          <p:cNvPr id="150" name="TextBox 149">
            <a:extLst>
              <a:ext uri="{FF2B5EF4-FFF2-40B4-BE49-F238E27FC236}">
                <a16:creationId xmlns:a16="http://schemas.microsoft.com/office/drawing/2014/main" id="{B218EB3C-065E-4BCE-9B11-E3AB06AE7DBB}"/>
              </a:ext>
            </a:extLst>
          </p:cNvPr>
          <p:cNvSpPr txBox="1"/>
          <p:nvPr/>
        </p:nvSpPr>
        <p:spPr>
          <a:xfrm>
            <a:off x="6060955" y="4023332"/>
            <a:ext cx="620810" cy="343315"/>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PZIS</a:t>
            </a:r>
          </a:p>
        </p:txBody>
      </p:sp>
      <p:sp>
        <p:nvSpPr>
          <p:cNvPr id="151" name="TextBox 150">
            <a:extLst>
              <a:ext uri="{FF2B5EF4-FFF2-40B4-BE49-F238E27FC236}">
                <a16:creationId xmlns:a16="http://schemas.microsoft.com/office/drawing/2014/main" id="{97362091-1587-41F8-8456-CF13A7503D87}"/>
              </a:ext>
            </a:extLst>
          </p:cNvPr>
          <p:cNvSpPr txBox="1"/>
          <p:nvPr/>
        </p:nvSpPr>
        <p:spPr>
          <a:xfrm>
            <a:off x="6344258" y="4471243"/>
            <a:ext cx="606745" cy="343315"/>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PZID</a:t>
            </a:r>
          </a:p>
        </p:txBody>
      </p:sp>
      <p:sp>
        <p:nvSpPr>
          <p:cNvPr id="152" name="TextBox 151">
            <a:extLst>
              <a:ext uri="{FF2B5EF4-FFF2-40B4-BE49-F238E27FC236}">
                <a16:creationId xmlns:a16="http://schemas.microsoft.com/office/drawing/2014/main" id="{5ECBA7AF-C4DE-4E23-9EA5-E6B700981520}"/>
              </a:ext>
            </a:extLst>
          </p:cNvPr>
          <p:cNvSpPr txBox="1"/>
          <p:nvPr/>
        </p:nvSpPr>
        <p:spPr>
          <a:xfrm>
            <a:off x="5520983" y="3130594"/>
            <a:ext cx="705632" cy="321013"/>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PZAD</a:t>
            </a:r>
          </a:p>
        </p:txBody>
      </p:sp>
      <p:sp>
        <p:nvSpPr>
          <p:cNvPr id="153" name="TextBox 152">
            <a:extLst>
              <a:ext uri="{FF2B5EF4-FFF2-40B4-BE49-F238E27FC236}">
                <a16:creationId xmlns:a16="http://schemas.microsoft.com/office/drawing/2014/main" id="{9442B872-D20B-4361-80F9-D1E57B62404F}"/>
              </a:ext>
            </a:extLst>
          </p:cNvPr>
          <p:cNvSpPr txBox="1"/>
          <p:nvPr/>
        </p:nvSpPr>
        <p:spPr>
          <a:xfrm>
            <a:off x="5243537" y="2668303"/>
            <a:ext cx="705632" cy="321013"/>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PZAS</a:t>
            </a:r>
          </a:p>
        </p:txBody>
      </p:sp>
      <p:sp>
        <p:nvSpPr>
          <p:cNvPr id="154" name="TextBox 153">
            <a:extLst>
              <a:ext uri="{FF2B5EF4-FFF2-40B4-BE49-F238E27FC236}">
                <a16:creationId xmlns:a16="http://schemas.microsoft.com/office/drawing/2014/main" id="{CF6A60A0-DA1A-497E-9E5B-CCEBB1CF8BB6}"/>
              </a:ext>
            </a:extLst>
          </p:cNvPr>
          <p:cNvSpPr txBox="1"/>
          <p:nvPr/>
        </p:nvSpPr>
        <p:spPr>
          <a:xfrm>
            <a:off x="6128563" y="2055911"/>
            <a:ext cx="822440" cy="321013"/>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PZBS</a:t>
            </a:r>
          </a:p>
        </p:txBody>
      </p:sp>
      <p:sp>
        <p:nvSpPr>
          <p:cNvPr id="155" name="TextBox 154">
            <a:extLst>
              <a:ext uri="{FF2B5EF4-FFF2-40B4-BE49-F238E27FC236}">
                <a16:creationId xmlns:a16="http://schemas.microsoft.com/office/drawing/2014/main" id="{D446B75B-7362-403E-9C30-EB5177FCF340}"/>
              </a:ext>
            </a:extLst>
          </p:cNvPr>
          <p:cNvSpPr txBox="1"/>
          <p:nvPr/>
        </p:nvSpPr>
        <p:spPr>
          <a:xfrm>
            <a:off x="6490857" y="2427430"/>
            <a:ext cx="558521"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PZBD</a:t>
            </a:r>
          </a:p>
        </p:txBody>
      </p:sp>
      <p:sp>
        <p:nvSpPr>
          <p:cNvPr id="156" name="TextBox 155">
            <a:extLst>
              <a:ext uri="{FF2B5EF4-FFF2-40B4-BE49-F238E27FC236}">
                <a16:creationId xmlns:a16="http://schemas.microsoft.com/office/drawing/2014/main" id="{C85EFA8F-0C99-4DE9-A85A-3A8B884D0A3F}"/>
              </a:ext>
            </a:extLst>
          </p:cNvPr>
          <p:cNvSpPr txBox="1"/>
          <p:nvPr/>
        </p:nvSpPr>
        <p:spPr>
          <a:xfrm>
            <a:off x="8100361" y="2357213"/>
            <a:ext cx="609708" cy="321013"/>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PZCD</a:t>
            </a:r>
          </a:p>
        </p:txBody>
      </p:sp>
      <p:sp>
        <p:nvSpPr>
          <p:cNvPr id="157" name="TextBox 156">
            <a:extLst>
              <a:ext uri="{FF2B5EF4-FFF2-40B4-BE49-F238E27FC236}">
                <a16:creationId xmlns:a16="http://schemas.microsoft.com/office/drawing/2014/main" id="{481B400A-7FFB-4BCC-93FD-A38BC511E4C8}"/>
              </a:ext>
            </a:extLst>
          </p:cNvPr>
          <p:cNvSpPr txBox="1"/>
          <p:nvPr/>
        </p:nvSpPr>
        <p:spPr>
          <a:xfrm>
            <a:off x="7599532" y="2208675"/>
            <a:ext cx="609708" cy="321013"/>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PZCS</a:t>
            </a:r>
          </a:p>
        </p:txBody>
      </p:sp>
      <p:sp>
        <p:nvSpPr>
          <p:cNvPr id="158" name="TextBox 157">
            <a:extLst>
              <a:ext uri="{FF2B5EF4-FFF2-40B4-BE49-F238E27FC236}">
                <a16:creationId xmlns:a16="http://schemas.microsoft.com/office/drawing/2014/main" id="{58F69395-2ED1-41AD-B3A9-9BC82849FECD}"/>
              </a:ext>
            </a:extLst>
          </p:cNvPr>
          <p:cNvSpPr txBox="1"/>
          <p:nvPr/>
        </p:nvSpPr>
        <p:spPr>
          <a:xfrm>
            <a:off x="8453819" y="3207573"/>
            <a:ext cx="820884" cy="343315"/>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PZDD</a:t>
            </a:r>
          </a:p>
        </p:txBody>
      </p:sp>
      <p:sp>
        <p:nvSpPr>
          <p:cNvPr id="159" name="TextBox 158">
            <a:extLst>
              <a:ext uri="{FF2B5EF4-FFF2-40B4-BE49-F238E27FC236}">
                <a16:creationId xmlns:a16="http://schemas.microsoft.com/office/drawing/2014/main" id="{3FD5A740-91DC-4D09-B64A-A028E2E1A14F}"/>
              </a:ext>
            </a:extLst>
          </p:cNvPr>
          <p:cNvSpPr txBox="1"/>
          <p:nvPr/>
        </p:nvSpPr>
        <p:spPr>
          <a:xfrm>
            <a:off x="8442649" y="2923847"/>
            <a:ext cx="643104" cy="321013"/>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PZDS</a:t>
            </a:r>
          </a:p>
        </p:txBody>
      </p:sp>
      <p:sp>
        <p:nvSpPr>
          <p:cNvPr id="160" name="TextBox 159">
            <a:extLst>
              <a:ext uri="{FF2B5EF4-FFF2-40B4-BE49-F238E27FC236}">
                <a16:creationId xmlns:a16="http://schemas.microsoft.com/office/drawing/2014/main" id="{E188FAB5-FBBD-44DF-9972-529252004250}"/>
              </a:ext>
            </a:extLst>
          </p:cNvPr>
          <p:cNvSpPr txBox="1"/>
          <p:nvPr/>
        </p:nvSpPr>
        <p:spPr>
          <a:xfrm>
            <a:off x="9197858" y="4134741"/>
            <a:ext cx="822440" cy="321013"/>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PZED</a:t>
            </a:r>
          </a:p>
        </p:txBody>
      </p:sp>
      <p:sp>
        <p:nvSpPr>
          <p:cNvPr id="161" name="TextBox 160">
            <a:extLst>
              <a:ext uri="{FF2B5EF4-FFF2-40B4-BE49-F238E27FC236}">
                <a16:creationId xmlns:a16="http://schemas.microsoft.com/office/drawing/2014/main" id="{03793D08-D5F3-4929-9FC1-D4ECDAAE411B}"/>
              </a:ext>
            </a:extLst>
          </p:cNvPr>
          <p:cNvSpPr txBox="1"/>
          <p:nvPr/>
        </p:nvSpPr>
        <p:spPr>
          <a:xfrm>
            <a:off x="9023546" y="3883979"/>
            <a:ext cx="610692"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PZES</a:t>
            </a:r>
          </a:p>
        </p:txBody>
      </p:sp>
      <p:sp>
        <p:nvSpPr>
          <p:cNvPr id="162" name="TextBox 161">
            <a:extLst>
              <a:ext uri="{FF2B5EF4-FFF2-40B4-BE49-F238E27FC236}">
                <a16:creationId xmlns:a16="http://schemas.microsoft.com/office/drawing/2014/main" id="{B838517C-499E-4090-A7D3-DB3E51B55CB8}"/>
              </a:ext>
            </a:extLst>
          </p:cNvPr>
          <p:cNvSpPr txBox="1"/>
          <p:nvPr/>
        </p:nvSpPr>
        <p:spPr>
          <a:xfrm>
            <a:off x="9085538" y="5740477"/>
            <a:ext cx="822440" cy="321013"/>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PZFD</a:t>
            </a:r>
          </a:p>
        </p:txBody>
      </p:sp>
      <p:sp>
        <p:nvSpPr>
          <p:cNvPr id="163" name="TextBox 162">
            <a:extLst>
              <a:ext uri="{FF2B5EF4-FFF2-40B4-BE49-F238E27FC236}">
                <a16:creationId xmlns:a16="http://schemas.microsoft.com/office/drawing/2014/main" id="{E63854E6-9F07-48DE-87AB-48E528249FE9}"/>
              </a:ext>
            </a:extLst>
          </p:cNvPr>
          <p:cNvSpPr txBox="1"/>
          <p:nvPr/>
        </p:nvSpPr>
        <p:spPr>
          <a:xfrm>
            <a:off x="8570482" y="5545852"/>
            <a:ext cx="822440" cy="321013"/>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PZFS</a:t>
            </a:r>
          </a:p>
        </p:txBody>
      </p:sp>
      <p:sp>
        <p:nvSpPr>
          <p:cNvPr id="164" name="TextBox 163">
            <a:extLst>
              <a:ext uri="{FF2B5EF4-FFF2-40B4-BE49-F238E27FC236}">
                <a16:creationId xmlns:a16="http://schemas.microsoft.com/office/drawing/2014/main" id="{39A19B1F-BD54-44A6-AE14-EFB7C4049717}"/>
              </a:ext>
            </a:extLst>
          </p:cNvPr>
          <p:cNvSpPr txBox="1"/>
          <p:nvPr/>
        </p:nvSpPr>
        <p:spPr>
          <a:xfrm>
            <a:off x="8674672" y="6373197"/>
            <a:ext cx="1299005" cy="343315"/>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PZGD</a:t>
            </a:r>
          </a:p>
        </p:txBody>
      </p:sp>
      <p:sp>
        <p:nvSpPr>
          <p:cNvPr id="165" name="TextBox 164">
            <a:extLst>
              <a:ext uri="{FF2B5EF4-FFF2-40B4-BE49-F238E27FC236}">
                <a16:creationId xmlns:a16="http://schemas.microsoft.com/office/drawing/2014/main" id="{5F92742F-0494-4867-AED8-6120CB05ADF6}"/>
              </a:ext>
            </a:extLst>
          </p:cNvPr>
          <p:cNvSpPr txBox="1"/>
          <p:nvPr/>
        </p:nvSpPr>
        <p:spPr>
          <a:xfrm>
            <a:off x="6231759" y="5783747"/>
            <a:ext cx="853993" cy="321013"/>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PZHS</a:t>
            </a:r>
          </a:p>
        </p:txBody>
      </p:sp>
      <p:sp>
        <p:nvSpPr>
          <p:cNvPr id="166" name="TextBox 165">
            <a:extLst>
              <a:ext uri="{FF2B5EF4-FFF2-40B4-BE49-F238E27FC236}">
                <a16:creationId xmlns:a16="http://schemas.microsoft.com/office/drawing/2014/main" id="{78BE735E-8C07-4751-94D7-A884B8A31FAD}"/>
              </a:ext>
            </a:extLst>
          </p:cNvPr>
          <p:cNvSpPr txBox="1"/>
          <p:nvPr/>
        </p:nvSpPr>
        <p:spPr>
          <a:xfrm>
            <a:off x="6699250" y="6179297"/>
            <a:ext cx="665016" cy="321013"/>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PZHD</a:t>
            </a:r>
          </a:p>
        </p:txBody>
      </p:sp>
      <p:sp>
        <p:nvSpPr>
          <p:cNvPr id="167" name="TextBox 166">
            <a:extLst>
              <a:ext uri="{FF2B5EF4-FFF2-40B4-BE49-F238E27FC236}">
                <a16:creationId xmlns:a16="http://schemas.microsoft.com/office/drawing/2014/main" id="{BB3DB1A9-C484-4969-9447-6C1D0041AE6C}"/>
              </a:ext>
            </a:extLst>
          </p:cNvPr>
          <p:cNvSpPr txBox="1"/>
          <p:nvPr/>
        </p:nvSpPr>
        <p:spPr>
          <a:xfrm>
            <a:off x="7777651" y="3386107"/>
            <a:ext cx="569887" cy="321013"/>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PZJS</a:t>
            </a:r>
          </a:p>
        </p:txBody>
      </p:sp>
      <p:sp>
        <p:nvSpPr>
          <p:cNvPr id="168" name="TextBox 167">
            <a:extLst>
              <a:ext uri="{FF2B5EF4-FFF2-40B4-BE49-F238E27FC236}">
                <a16:creationId xmlns:a16="http://schemas.microsoft.com/office/drawing/2014/main" id="{B7FA5B82-2098-4A72-AC17-D4EF05FFA0B4}"/>
              </a:ext>
            </a:extLst>
          </p:cNvPr>
          <p:cNvSpPr txBox="1"/>
          <p:nvPr/>
        </p:nvSpPr>
        <p:spPr>
          <a:xfrm>
            <a:off x="7868898" y="3746855"/>
            <a:ext cx="822440" cy="321013"/>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PZJD</a:t>
            </a:r>
          </a:p>
        </p:txBody>
      </p:sp>
      <p:sp>
        <p:nvSpPr>
          <p:cNvPr id="169" name="TextBox 168">
            <a:extLst>
              <a:ext uri="{FF2B5EF4-FFF2-40B4-BE49-F238E27FC236}">
                <a16:creationId xmlns:a16="http://schemas.microsoft.com/office/drawing/2014/main" id="{06FE467F-6262-457B-B8AB-BFEC74EFB89B}"/>
              </a:ext>
            </a:extLst>
          </p:cNvPr>
          <p:cNvSpPr txBox="1"/>
          <p:nvPr/>
        </p:nvSpPr>
        <p:spPr>
          <a:xfrm>
            <a:off x="8397546" y="6450355"/>
            <a:ext cx="625047"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PZGS</a:t>
            </a:r>
          </a:p>
        </p:txBody>
      </p:sp>
      <p:graphicFrame>
        <p:nvGraphicFramePr>
          <p:cNvPr id="171" name="Chart 170">
            <a:extLst>
              <a:ext uri="{FF2B5EF4-FFF2-40B4-BE49-F238E27FC236}">
                <a16:creationId xmlns:a16="http://schemas.microsoft.com/office/drawing/2014/main" id="{4E194810-3BAF-4DB0-853C-BB70AC14844C}"/>
              </a:ext>
            </a:extLst>
          </p:cNvPr>
          <p:cNvGraphicFramePr>
            <a:graphicFrameLocks/>
          </p:cNvGraphicFramePr>
          <p:nvPr/>
        </p:nvGraphicFramePr>
        <p:xfrm>
          <a:off x="7477989" y="4285487"/>
          <a:ext cx="914873" cy="793320"/>
        </p:xfrm>
        <a:graphic>
          <a:graphicData uri="http://schemas.openxmlformats.org/drawingml/2006/chart">
            <c:chart xmlns:c="http://schemas.openxmlformats.org/drawingml/2006/chart" xmlns:r="http://schemas.openxmlformats.org/officeDocument/2006/relationships" r:id="rId49"/>
          </a:graphicData>
        </a:graphic>
      </p:graphicFrame>
      <p:sp>
        <p:nvSpPr>
          <p:cNvPr id="172" name="TextBox 171">
            <a:extLst>
              <a:ext uri="{FF2B5EF4-FFF2-40B4-BE49-F238E27FC236}">
                <a16:creationId xmlns:a16="http://schemas.microsoft.com/office/drawing/2014/main" id="{66D317D3-B836-47F1-B726-355E919BDCE4}"/>
              </a:ext>
            </a:extLst>
          </p:cNvPr>
          <p:cNvSpPr txBox="1"/>
          <p:nvPr/>
        </p:nvSpPr>
        <p:spPr>
          <a:xfrm>
            <a:off x="7325802" y="3989534"/>
            <a:ext cx="1207103"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Eagle Point Lake</a:t>
            </a:r>
          </a:p>
        </p:txBody>
      </p:sp>
      <p:sp>
        <p:nvSpPr>
          <p:cNvPr id="173" name="Rounded Rectangle 5">
            <a:extLst>
              <a:ext uri="{FF2B5EF4-FFF2-40B4-BE49-F238E27FC236}">
                <a16:creationId xmlns:a16="http://schemas.microsoft.com/office/drawing/2014/main" id="{C4900CB0-E1F5-4FC3-BF57-604FD9F1164B}"/>
              </a:ext>
            </a:extLst>
          </p:cNvPr>
          <p:cNvSpPr/>
          <p:nvPr/>
        </p:nvSpPr>
        <p:spPr>
          <a:xfrm>
            <a:off x="5402298" y="1052947"/>
            <a:ext cx="2319224" cy="33496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Relative Distribution of PFAS Impacts: Quaternary Groundwater</a:t>
            </a:r>
          </a:p>
        </p:txBody>
      </p:sp>
      <p:sp>
        <p:nvSpPr>
          <p:cNvPr id="174" name="Rounded Rectangle 5">
            <a:extLst>
              <a:ext uri="{FF2B5EF4-FFF2-40B4-BE49-F238E27FC236}">
                <a16:creationId xmlns:a16="http://schemas.microsoft.com/office/drawing/2014/main" id="{3622D87E-1195-418C-8A43-3ED4C93FE95B}"/>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186" name="Rectangle 185">
            <a:extLst>
              <a:ext uri="{FF2B5EF4-FFF2-40B4-BE49-F238E27FC236}">
                <a16:creationId xmlns:a16="http://schemas.microsoft.com/office/drawing/2014/main" id="{AFCFC99C-0E1D-4509-87E0-18AAE786010E}"/>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4</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November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1134871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5">
            <a:extLst>
              <a:ext uri="{FF2B5EF4-FFF2-40B4-BE49-F238E27FC236}">
                <a16:creationId xmlns:a16="http://schemas.microsoft.com/office/drawing/2014/main" id="{267D2CE1-7561-456B-86EE-E4F554518523}"/>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25" name="Round Same Side Corner Rectangle 347">
            <a:extLst>
              <a:ext uri="{FF2B5EF4-FFF2-40B4-BE49-F238E27FC236}">
                <a16:creationId xmlns:a16="http://schemas.microsoft.com/office/drawing/2014/main" id="{0CCAED5F-0650-4A32-AE70-DED1F2F8745D}"/>
              </a:ext>
            </a:extLst>
          </p:cNvPr>
          <p:cNvSpPr/>
          <p:nvPr/>
        </p:nvSpPr>
        <p:spPr bwMode="auto">
          <a:xfrm>
            <a:off x="36157" y="672478"/>
            <a:ext cx="12091385" cy="617108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26" name="Round Same Side Corner Rectangle 348">
            <a:extLst>
              <a:ext uri="{FF2B5EF4-FFF2-40B4-BE49-F238E27FC236}">
                <a16:creationId xmlns:a16="http://schemas.microsoft.com/office/drawing/2014/main" id="{A12800AD-8CE2-4E16-9B39-EE2F8027B0C6}"/>
              </a:ext>
            </a:extLst>
          </p:cNvPr>
          <p:cNvSpPr/>
          <p:nvPr/>
        </p:nvSpPr>
        <p:spPr bwMode="auto">
          <a:xfrm>
            <a:off x="36157" y="672478"/>
            <a:ext cx="12091385"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Fate and Transport: St. Peter Aquifer</a:t>
            </a:r>
          </a:p>
        </p:txBody>
      </p:sp>
      <p:sp>
        <p:nvSpPr>
          <p:cNvPr id="136" name="Rectangle 135">
            <a:extLst>
              <a:ext uri="{FF2B5EF4-FFF2-40B4-BE49-F238E27FC236}">
                <a16:creationId xmlns:a16="http://schemas.microsoft.com/office/drawing/2014/main" id="{7E5B0304-C1DF-4B71-9A99-CBF42F996F00}"/>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4</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November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
        <p:nvSpPr>
          <p:cNvPr id="13" name="Oval 12">
            <a:extLst>
              <a:ext uri="{FF2B5EF4-FFF2-40B4-BE49-F238E27FC236}">
                <a16:creationId xmlns:a16="http://schemas.microsoft.com/office/drawing/2014/main" id="{2F8F9EEE-149B-423E-9600-2DDA175E2354}"/>
              </a:ext>
            </a:extLst>
          </p:cNvPr>
          <p:cNvSpPr/>
          <p:nvPr/>
        </p:nvSpPr>
        <p:spPr>
          <a:xfrm>
            <a:off x="-5335436" y="-139524"/>
            <a:ext cx="4458820" cy="83697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EB02B8C9-EC48-436E-AFAA-9A9A8C1E5BB3}"/>
              </a:ext>
            </a:extLst>
          </p:cNvPr>
          <p:cNvSpPr/>
          <p:nvPr/>
        </p:nvSpPr>
        <p:spPr>
          <a:xfrm>
            <a:off x="13081596" y="-911829"/>
            <a:ext cx="1711578" cy="83697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26795169-F7E6-424E-9A04-32211F298F0A}"/>
              </a:ext>
            </a:extLst>
          </p:cNvPr>
          <p:cNvSpPr/>
          <p:nvPr/>
        </p:nvSpPr>
        <p:spPr>
          <a:xfrm>
            <a:off x="4247073" y="7921242"/>
            <a:ext cx="4458820" cy="83697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4C22DFC4-1B3B-4233-9660-9081BE83CC80}"/>
              </a:ext>
            </a:extLst>
          </p:cNvPr>
          <p:cNvSpPr/>
          <p:nvPr/>
        </p:nvSpPr>
        <p:spPr>
          <a:xfrm>
            <a:off x="4350912" y="-8918794"/>
            <a:ext cx="4458820" cy="83697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DE48C3CB-180B-41AA-AA00-F29364C93A02}"/>
              </a:ext>
            </a:extLst>
          </p:cNvPr>
          <p:cNvSpPr txBox="1"/>
          <p:nvPr/>
        </p:nvSpPr>
        <p:spPr>
          <a:xfrm>
            <a:off x="4035084" y="1040585"/>
            <a:ext cx="3496922" cy="4181655"/>
          </a:xfrm>
          <a:prstGeom prst="rect">
            <a:avLst/>
          </a:prstGeom>
          <a:solidFill>
            <a:schemeClr val="bg1"/>
          </a:solidFill>
          <a:ln w="34925">
            <a:solidFill>
              <a:srgbClr val="00B0F0"/>
            </a:solidFill>
          </a:ln>
        </p:spPr>
        <p:txBody>
          <a:bodyPr wrap="square" rtlCol="0">
            <a:noAutofit/>
          </a:bodyPr>
          <a:lstStyle/>
          <a:p>
            <a:pPr algn="ctr"/>
            <a:endParaRPr lang="en-US" sz="400" b="1" dirty="0">
              <a:solidFill>
                <a:srgbClr val="00B0F0"/>
              </a:solidFill>
              <a:latin typeface="Arial" panose="020B0604020202020204" pitchFamily="34" charset="0"/>
              <a:cs typeface="Arial" panose="020B0604020202020204" pitchFamily="34" charset="0"/>
            </a:endParaRPr>
          </a:p>
          <a:p>
            <a:pPr algn="ctr"/>
            <a:r>
              <a:rPr lang="en-US" sz="1200" b="1" dirty="0">
                <a:solidFill>
                  <a:srgbClr val="00B0F0"/>
                </a:solidFill>
                <a:latin typeface="Arial" panose="020B0604020202020204" pitchFamily="34" charset="0"/>
                <a:cs typeface="Arial" panose="020B0604020202020204" pitchFamily="34" charset="0"/>
              </a:rPr>
              <a:t>PFAS in St. Peter Aquifer</a:t>
            </a:r>
          </a:p>
          <a:p>
            <a:pPr algn="ctr"/>
            <a:endParaRPr lang="en-US" sz="700" b="1" dirty="0">
              <a:solidFill>
                <a:srgbClr val="00B0F0"/>
              </a:solidFill>
              <a:latin typeface="Arial" panose="020B0604020202020204" pitchFamily="34" charset="0"/>
              <a:cs typeface="Arial" panose="020B0604020202020204" pitchFamily="34" charset="0"/>
            </a:endParaRPr>
          </a:p>
          <a:p>
            <a:pPr algn="ctr"/>
            <a:r>
              <a:rPr lang="en-US" sz="1050" dirty="0">
                <a:latin typeface="Arial" panose="020B0604020202020204" pitchFamily="34" charset="0"/>
                <a:cs typeface="Arial" panose="020B0604020202020204" pitchFamily="34" charset="0"/>
              </a:rPr>
              <a:t>In Segment 4, data from St. Peter Aquifer is limited to three vertical aquifer profile samples collected from boreholes to the east of Eagle Point Lake. PFOS concentrations from these samples ranged from 0.19 to 0.97 ppb, which are an order of magnitude above the MDH Health-Based Value of 0.015 ppb. </a:t>
            </a:r>
          </a:p>
          <a:p>
            <a:pPr algn="ctr"/>
            <a:endParaRPr lang="en-US" sz="600" dirty="0">
              <a:latin typeface="Arial" panose="020B0604020202020204" pitchFamily="34" charset="0"/>
              <a:cs typeface="Arial" panose="020B0604020202020204" pitchFamily="34" charset="0"/>
            </a:endParaRPr>
          </a:p>
          <a:p>
            <a:pPr algn="ctr"/>
            <a:r>
              <a:rPr lang="en-US" sz="1050" dirty="0">
                <a:latin typeface="Arial" panose="020B0604020202020204" pitchFamily="34" charset="0"/>
                <a:cs typeface="Arial" panose="020B0604020202020204" pitchFamily="34" charset="0"/>
              </a:rPr>
              <a:t>Upgradient of Segment 4, between the Ideal Avenue Wetland Complex (Beta Site 14) and </a:t>
            </a:r>
            <a:r>
              <a:rPr lang="en-US" sz="1050" dirty="0" err="1">
                <a:latin typeface="Arial" panose="020B0604020202020204" pitchFamily="34" charset="0"/>
                <a:cs typeface="Arial" panose="020B0604020202020204" pitchFamily="34" charset="0"/>
              </a:rPr>
              <a:t>Tablyn</a:t>
            </a:r>
            <a:r>
              <a:rPr lang="en-US" sz="1050" dirty="0">
                <a:latin typeface="Arial" panose="020B0604020202020204" pitchFamily="34" charset="0"/>
                <a:cs typeface="Arial" panose="020B0604020202020204" pitchFamily="34" charset="0"/>
              </a:rPr>
              <a:t> Park (Beta Site 2), PFOS concentrations in the St. Peter Aquifer historically ranged from 0.065 to 3.90 ppb. However, reported PFOS concentrations in this area are predominantly from wells which were sampled between 2005 and 2008 and have since been abandoned (indicated with the black dots in the left and right maps).  </a:t>
            </a:r>
          </a:p>
          <a:p>
            <a:pPr algn="ctr"/>
            <a:endParaRPr lang="en-US" sz="600" dirty="0">
              <a:highlight>
                <a:srgbClr val="FFFF00"/>
              </a:highlight>
              <a:latin typeface="Arial" panose="020B0604020202020204" pitchFamily="34" charset="0"/>
              <a:cs typeface="Arial" panose="020B0604020202020204" pitchFamily="34" charset="0"/>
            </a:endParaRPr>
          </a:p>
          <a:p>
            <a:pPr algn="ctr"/>
            <a:r>
              <a:rPr lang="en-US" sz="1050" dirty="0">
                <a:effectLst/>
                <a:latin typeface="Arial" panose="020B0604020202020204" pitchFamily="34" charset="0"/>
                <a:cs typeface="Arial" panose="020B0604020202020204" pitchFamily="34" charset="0"/>
              </a:rPr>
              <a:t>Current groundwater data from the St. Peter Aquifer upgradient of Segment 4 is limited as there are only two active P1007 monitoring wells in this area (BS2 and BS14). Data from recently completed St. Peter Aquifer Vertical Aquifer Profile sampling at BS20 and ongoing surface water and groundwater modeling will assist with understanding the eastward migration of PFAS in the St. Peter Aquifer upgradient and within Segment 4.</a:t>
            </a:r>
          </a:p>
          <a:p>
            <a:pPr algn="ctr"/>
            <a:endParaRPr lang="en-US" sz="1000" dirty="0">
              <a:highlight>
                <a:srgbClr val="FFFF00"/>
              </a:highlight>
              <a:latin typeface="Arial" panose="020B0604020202020204" pitchFamily="34" charset="0"/>
              <a:cs typeface="Arial" panose="020B0604020202020204" pitchFamily="34" charset="0"/>
            </a:endParaRPr>
          </a:p>
        </p:txBody>
      </p:sp>
      <p:sp>
        <p:nvSpPr>
          <p:cNvPr id="172" name="TextBox 171">
            <a:extLst>
              <a:ext uri="{FF2B5EF4-FFF2-40B4-BE49-F238E27FC236}">
                <a16:creationId xmlns:a16="http://schemas.microsoft.com/office/drawing/2014/main" id="{C2CC87EC-A268-40BA-8036-5356AE059539}"/>
              </a:ext>
            </a:extLst>
          </p:cNvPr>
          <p:cNvSpPr txBox="1"/>
          <p:nvPr/>
        </p:nvSpPr>
        <p:spPr>
          <a:xfrm>
            <a:off x="94436" y="5325761"/>
            <a:ext cx="8715296" cy="1400383"/>
          </a:xfrm>
          <a:prstGeom prst="rect">
            <a:avLst/>
          </a:prstGeom>
          <a:solidFill>
            <a:schemeClr val="bg1"/>
          </a:solidFill>
          <a:ln w="34925">
            <a:solidFill>
              <a:srgbClr val="00B0F0"/>
            </a:solidFill>
          </a:ln>
        </p:spPr>
        <p:txBody>
          <a:bodyPr wrap="square" rtlCol="0">
            <a:spAutoFit/>
          </a:bodyPr>
          <a:lstStyle/>
          <a:p>
            <a:pPr algn="ctr"/>
            <a:endParaRPr lang="en-US" sz="300" b="1" dirty="0">
              <a:solidFill>
                <a:srgbClr val="00B0F0"/>
              </a:solidFill>
              <a:latin typeface="Arial" panose="020B0604020202020204" pitchFamily="34" charset="0"/>
              <a:cs typeface="Arial" panose="020B0604020202020204" pitchFamily="34" charset="0"/>
            </a:endParaRPr>
          </a:p>
          <a:p>
            <a:pPr algn="ctr"/>
            <a:r>
              <a:rPr lang="en-US" sz="1200" b="1" dirty="0">
                <a:solidFill>
                  <a:srgbClr val="00B0F0"/>
                </a:solidFill>
                <a:latin typeface="Arial" panose="020B0604020202020204" pitchFamily="34" charset="0"/>
                <a:cs typeface="Arial" panose="020B0604020202020204" pitchFamily="34" charset="0"/>
              </a:rPr>
              <a:t>PFAS in St. Peter Aquifer: Where Is It Going?</a:t>
            </a:r>
          </a:p>
          <a:p>
            <a:pPr algn="ctr"/>
            <a:endParaRPr lang="en-US" sz="700" dirty="0">
              <a:latin typeface="Arial" panose="020B0604020202020204" pitchFamily="34" charset="0"/>
              <a:cs typeface="Arial" panose="020B0604020202020204" pitchFamily="34" charset="0"/>
            </a:endParaRPr>
          </a:p>
          <a:p>
            <a:pPr algn="ctr"/>
            <a:r>
              <a:rPr lang="en-US" sz="1050" dirty="0">
                <a:latin typeface="Arial" panose="020B0604020202020204" pitchFamily="34" charset="0"/>
                <a:cs typeface="Arial" panose="020B0604020202020204" pitchFamily="34" charset="0"/>
              </a:rPr>
              <a:t>As previous discussed, the St. Peter Aquifer within and surrounding Segment 4 is highly variable. Generally, the lowermost 10 to 40 feet can behave like an aquitard and inhibit vertical groundwater movement. However, where the St. Peter Aquifer is the first encountered bedrock, the unit can be heavily eroded from glacial activities, resulting in vertical fracturing through the lower confining portion. Further, the St. Peter Aquifer has been documented as being intermittently absent, likely due to the same weathering from glacial activities. At one such location, BS3, a notable increase of PFOS relative to the surrounding wells and overlying units has been consistently reported in the Shakopee Aquifer well indicating PFAS is migrating into the Shakopee Aquifer (discussed in further detail in next slide).  </a:t>
            </a:r>
            <a:endParaRPr lang="en-US" sz="1050" strike="sngStrike" dirty="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B73949EE-3A25-4CC8-A18F-D34B1DA9E338}"/>
              </a:ext>
            </a:extLst>
          </p:cNvPr>
          <p:cNvGrpSpPr/>
          <p:nvPr/>
        </p:nvGrpSpPr>
        <p:grpSpPr>
          <a:xfrm>
            <a:off x="121650" y="1067894"/>
            <a:ext cx="3944065" cy="4125840"/>
            <a:chOff x="188325" y="1098125"/>
            <a:chExt cx="3944065" cy="4125840"/>
          </a:xfrm>
        </p:grpSpPr>
        <p:grpSp>
          <p:nvGrpSpPr>
            <p:cNvPr id="18" name="Group 17">
              <a:extLst>
                <a:ext uri="{FF2B5EF4-FFF2-40B4-BE49-F238E27FC236}">
                  <a16:creationId xmlns:a16="http://schemas.microsoft.com/office/drawing/2014/main" id="{3F26A4E3-5F98-4E55-8C3C-2F059CE7480C}"/>
                </a:ext>
              </a:extLst>
            </p:cNvPr>
            <p:cNvGrpSpPr/>
            <p:nvPr/>
          </p:nvGrpSpPr>
          <p:grpSpPr>
            <a:xfrm>
              <a:off x="188325" y="1098125"/>
              <a:ext cx="3944065" cy="4125840"/>
              <a:chOff x="208203" y="1084320"/>
              <a:chExt cx="3944065" cy="4125840"/>
            </a:xfrm>
          </p:grpSpPr>
          <p:grpSp>
            <p:nvGrpSpPr>
              <p:cNvPr id="6" name="Group 5">
                <a:extLst>
                  <a:ext uri="{FF2B5EF4-FFF2-40B4-BE49-F238E27FC236}">
                    <a16:creationId xmlns:a16="http://schemas.microsoft.com/office/drawing/2014/main" id="{55496E21-16A7-4891-BBD8-46C9884B6E2E}"/>
                  </a:ext>
                </a:extLst>
              </p:cNvPr>
              <p:cNvGrpSpPr>
                <a:grpSpLocks noChangeAspect="1"/>
              </p:cNvGrpSpPr>
              <p:nvPr/>
            </p:nvGrpSpPr>
            <p:grpSpPr>
              <a:xfrm>
                <a:off x="208203" y="1084320"/>
                <a:ext cx="3806103" cy="4125840"/>
                <a:chOff x="108987" y="1054455"/>
                <a:chExt cx="3789701" cy="4108059"/>
              </a:xfrm>
            </p:grpSpPr>
            <p:grpSp>
              <p:nvGrpSpPr>
                <p:cNvPr id="4" name="Group 3">
                  <a:extLst>
                    <a:ext uri="{FF2B5EF4-FFF2-40B4-BE49-F238E27FC236}">
                      <a16:creationId xmlns:a16="http://schemas.microsoft.com/office/drawing/2014/main" id="{6985D082-79B4-420D-8E18-992EEE5370B3}"/>
                    </a:ext>
                  </a:extLst>
                </p:cNvPr>
                <p:cNvGrpSpPr/>
                <p:nvPr/>
              </p:nvGrpSpPr>
              <p:grpSpPr>
                <a:xfrm>
                  <a:off x="108987" y="1054455"/>
                  <a:ext cx="3789701" cy="4108059"/>
                  <a:chOff x="108987" y="1054455"/>
                  <a:chExt cx="3789701" cy="4108059"/>
                </a:xfrm>
              </p:grpSpPr>
              <p:grpSp>
                <p:nvGrpSpPr>
                  <p:cNvPr id="62" name="Group 61">
                    <a:extLst>
                      <a:ext uri="{FF2B5EF4-FFF2-40B4-BE49-F238E27FC236}">
                        <a16:creationId xmlns:a16="http://schemas.microsoft.com/office/drawing/2014/main" id="{60062358-AD57-4534-BF18-2D5D1DA9F5FB}"/>
                      </a:ext>
                    </a:extLst>
                  </p:cNvPr>
                  <p:cNvGrpSpPr/>
                  <p:nvPr/>
                </p:nvGrpSpPr>
                <p:grpSpPr>
                  <a:xfrm>
                    <a:off x="108987" y="1054455"/>
                    <a:ext cx="3789701" cy="4108059"/>
                    <a:chOff x="1093110" y="3424749"/>
                    <a:chExt cx="3789701" cy="4108059"/>
                  </a:xfrm>
                </p:grpSpPr>
                <p:grpSp>
                  <p:nvGrpSpPr>
                    <p:cNvPr id="63" name="Group 62">
                      <a:extLst>
                        <a:ext uri="{FF2B5EF4-FFF2-40B4-BE49-F238E27FC236}">
                          <a16:creationId xmlns:a16="http://schemas.microsoft.com/office/drawing/2014/main" id="{A6140DB5-D0F2-452F-B6F4-268A52378822}"/>
                        </a:ext>
                      </a:extLst>
                    </p:cNvPr>
                    <p:cNvGrpSpPr/>
                    <p:nvPr/>
                  </p:nvGrpSpPr>
                  <p:grpSpPr>
                    <a:xfrm>
                      <a:off x="1093110" y="3424749"/>
                      <a:ext cx="3789701" cy="4108059"/>
                      <a:chOff x="1093110" y="3424749"/>
                      <a:chExt cx="3789701" cy="4108059"/>
                    </a:xfrm>
                  </p:grpSpPr>
                  <p:grpSp>
                    <p:nvGrpSpPr>
                      <p:cNvPr id="66" name="Group 65">
                        <a:extLst>
                          <a:ext uri="{FF2B5EF4-FFF2-40B4-BE49-F238E27FC236}">
                            <a16:creationId xmlns:a16="http://schemas.microsoft.com/office/drawing/2014/main" id="{5C13A19D-470E-4DF4-9E4D-4A80189BCAB5}"/>
                          </a:ext>
                        </a:extLst>
                      </p:cNvPr>
                      <p:cNvGrpSpPr/>
                      <p:nvPr/>
                    </p:nvGrpSpPr>
                    <p:grpSpPr>
                      <a:xfrm>
                        <a:off x="1093110" y="3424749"/>
                        <a:ext cx="3789701" cy="4108059"/>
                        <a:chOff x="1093110" y="3424749"/>
                        <a:chExt cx="3789701" cy="4108059"/>
                      </a:xfrm>
                    </p:grpSpPr>
                    <p:grpSp>
                      <p:nvGrpSpPr>
                        <p:cNvPr id="73" name="Group 72">
                          <a:extLst>
                            <a:ext uri="{FF2B5EF4-FFF2-40B4-BE49-F238E27FC236}">
                              <a16:creationId xmlns:a16="http://schemas.microsoft.com/office/drawing/2014/main" id="{F75D9B01-4A41-4F15-8D8E-11AD41CD3110}"/>
                            </a:ext>
                          </a:extLst>
                        </p:cNvPr>
                        <p:cNvGrpSpPr/>
                        <p:nvPr/>
                      </p:nvGrpSpPr>
                      <p:grpSpPr>
                        <a:xfrm>
                          <a:off x="1093110" y="3424749"/>
                          <a:ext cx="3789701" cy="4108059"/>
                          <a:chOff x="1093110" y="3424749"/>
                          <a:chExt cx="3789701" cy="4108059"/>
                        </a:xfrm>
                      </p:grpSpPr>
                      <p:grpSp>
                        <p:nvGrpSpPr>
                          <p:cNvPr id="90" name="Group 89">
                            <a:extLst>
                              <a:ext uri="{FF2B5EF4-FFF2-40B4-BE49-F238E27FC236}">
                                <a16:creationId xmlns:a16="http://schemas.microsoft.com/office/drawing/2014/main" id="{38FA6760-A33F-47DB-BE3F-1B90A8725C70}"/>
                              </a:ext>
                            </a:extLst>
                          </p:cNvPr>
                          <p:cNvGrpSpPr/>
                          <p:nvPr/>
                        </p:nvGrpSpPr>
                        <p:grpSpPr>
                          <a:xfrm>
                            <a:off x="1093110" y="3424749"/>
                            <a:ext cx="3789701" cy="4108059"/>
                            <a:chOff x="1093110" y="3424749"/>
                            <a:chExt cx="3789701" cy="4108059"/>
                          </a:xfrm>
                        </p:grpSpPr>
                        <p:sp>
                          <p:nvSpPr>
                            <p:cNvPr id="98" name="Oval 97">
                              <a:extLst>
                                <a:ext uri="{FF2B5EF4-FFF2-40B4-BE49-F238E27FC236}">
                                  <a16:creationId xmlns:a16="http://schemas.microsoft.com/office/drawing/2014/main" id="{8416C638-31E5-415F-B161-EA2C85C2B948}"/>
                                </a:ext>
                              </a:extLst>
                            </p:cNvPr>
                            <p:cNvSpPr/>
                            <p:nvPr/>
                          </p:nvSpPr>
                          <p:spPr>
                            <a:xfrm>
                              <a:off x="1174719" y="5973740"/>
                              <a:ext cx="87129" cy="95391"/>
                            </a:xfrm>
                            <a:prstGeom prst="ellipse">
                              <a:avLst/>
                            </a:prstGeom>
                            <a:solidFill>
                              <a:srgbClr val="E52237"/>
                            </a:solidFill>
                            <a:ln>
                              <a:solidFill>
                                <a:srgbClr val="FFFF00"/>
                              </a:solidFill>
                            </a:ln>
                            <a:effectLst>
                              <a:glow rad="25400">
                                <a:schemeClr val="bg2">
                                  <a:lumMod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Picture 98">
                              <a:extLst>
                                <a:ext uri="{FF2B5EF4-FFF2-40B4-BE49-F238E27FC236}">
                                  <a16:creationId xmlns:a16="http://schemas.microsoft.com/office/drawing/2014/main" id="{103DA741-9394-42A2-9CC1-8ED997E95013}"/>
                                </a:ext>
                              </a:extLst>
                            </p:cNvPr>
                            <p:cNvPicPr>
                              <a:picLocks noChangeAspect="1"/>
                            </p:cNvPicPr>
                            <p:nvPr/>
                          </p:nvPicPr>
                          <p:blipFill rotWithShape="1">
                            <a:blip r:embed="rId3"/>
                            <a:srcRect l="25557" r="20975" b="8656"/>
                            <a:stretch/>
                          </p:blipFill>
                          <p:spPr>
                            <a:xfrm>
                              <a:off x="1093110" y="3424749"/>
                              <a:ext cx="3789701" cy="4108059"/>
                            </a:xfrm>
                            <a:prstGeom prst="rect">
                              <a:avLst/>
                            </a:prstGeom>
                            <a:ln w="31750">
                              <a:solidFill>
                                <a:schemeClr val="tx1"/>
                              </a:solidFill>
                            </a:ln>
                          </p:spPr>
                        </p:pic>
                        <p:sp>
                          <p:nvSpPr>
                            <p:cNvPr id="102" name="Oval 101">
                              <a:extLst>
                                <a:ext uri="{FF2B5EF4-FFF2-40B4-BE49-F238E27FC236}">
                                  <a16:creationId xmlns:a16="http://schemas.microsoft.com/office/drawing/2014/main" id="{4A85DF1C-BB23-4A0B-858D-35F95D6D11ED}"/>
                                </a:ext>
                              </a:extLst>
                            </p:cNvPr>
                            <p:cNvSpPr/>
                            <p:nvPr/>
                          </p:nvSpPr>
                          <p:spPr>
                            <a:xfrm>
                              <a:off x="2393941" y="4501614"/>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DE49AAE6-C449-4B1A-B082-D296A0325453}"/>
                                </a:ext>
                              </a:extLst>
                            </p:cNvPr>
                            <p:cNvSpPr/>
                            <p:nvPr/>
                          </p:nvSpPr>
                          <p:spPr>
                            <a:xfrm>
                              <a:off x="2232017" y="4492279"/>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A98B92B2-C3D5-410E-941E-D6FA5B6B0EC3}"/>
                                </a:ext>
                              </a:extLst>
                            </p:cNvPr>
                            <p:cNvSpPr/>
                            <p:nvPr/>
                          </p:nvSpPr>
                          <p:spPr>
                            <a:xfrm>
                              <a:off x="2074844" y="4511321"/>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23B05767-2777-4E90-BD11-3A2EF4F41272}"/>
                                </a:ext>
                              </a:extLst>
                            </p:cNvPr>
                            <p:cNvSpPr/>
                            <p:nvPr/>
                          </p:nvSpPr>
                          <p:spPr>
                            <a:xfrm>
                              <a:off x="2598677" y="4191243"/>
                              <a:ext cx="64008" cy="64008"/>
                            </a:xfrm>
                            <a:prstGeom prst="ellipse">
                              <a:avLst/>
                            </a:prstGeom>
                            <a:solidFill>
                              <a:srgbClr val="FF700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a:extLst>
                                <a:ext uri="{FF2B5EF4-FFF2-40B4-BE49-F238E27FC236}">
                                  <a16:creationId xmlns:a16="http://schemas.microsoft.com/office/drawing/2014/main" id="{B182F09B-7AAB-4750-BAA8-50F788458FDE}"/>
                                </a:ext>
                              </a:extLst>
                            </p:cNvPr>
                            <p:cNvSpPr/>
                            <p:nvPr/>
                          </p:nvSpPr>
                          <p:spPr>
                            <a:xfrm>
                              <a:off x="2474899" y="4377961"/>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6C72E5EB-51E5-4BB9-B3E9-B14C0B184AC9}"/>
                                </a:ext>
                              </a:extLst>
                            </p:cNvPr>
                            <p:cNvSpPr/>
                            <p:nvPr/>
                          </p:nvSpPr>
                          <p:spPr>
                            <a:xfrm>
                              <a:off x="2598677" y="4456928"/>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7817AE8C-A47F-4AC0-8CF4-DBC9AC848666}"/>
                                </a:ext>
                              </a:extLst>
                            </p:cNvPr>
                            <p:cNvSpPr/>
                            <p:nvPr/>
                          </p:nvSpPr>
                          <p:spPr>
                            <a:xfrm>
                              <a:off x="2800587" y="4633098"/>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B42D520F-002B-4DD7-BC5F-4E846C3A9F66}"/>
                                </a:ext>
                              </a:extLst>
                            </p:cNvPr>
                            <p:cNvSpPr/>
                            <p:nvPr/>
                          </p:nvSpPr>
                          <p:spPr>
                            <a:xfrm>
                              <a:off x="2646349" y="4444631"/>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FFFEA40D-97B4-4DD5-BE40-BA9A9CF8CC87}"/>
                                </a:ext>
                              </a:extLst>
                            </p:cNvPr>
                            <p:cNvSpPr/>
                            <p:nvPr/>
                          </p:nvSpPr>
                          <p:spPr>
                            <a:xfrm>
                              <a:off x="2670019" y="4506749"/>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DDD9DFC4-F96B-4917-8E59-31A728EE1C86}"/>
                                </a:ext>
                              </a:extLst>
                            </p:cNvPr>
                            <p:cNvSpPr/>
                            <p:nvPr/>
                          </p:nvSpPr>
                          <p:spPr>
                            <a:xfrm>
                              <a:off x="2952593" y="4719435"/>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A8C4CF64-28D0-4CB1-A3C5-990423B82E21}"/>
                                </a:ext>
                              </a:extLst>
                            </p:cNvPr>
                            <p:cNvSpPr/>
                            <p:nvPr/>
                          </p:nvSpPr>
                          <p:spPr>
                            <a:xfrm>
                              <a:off x="2957349" y="4781344"/>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419643B5-CEAC-49F3-B504-DE1A17BBF993}"/>
                                </a:ext>
                              </a:extLst>
                            </p:cNvPr>
                            <p:cNvSpPr/>
                            <p:nvPr/>
                          </p:nvSpPr>
                          <p:spPr>
                            <a:xfrm>
                              <a:off x="2403843" y="4132751"/>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FA6C1382-F5A8-4B38-988F-A88F2E993FCE}"/>
                                </a:ext>
                              </a:extLst>
                            </p:cNvPr>
                            <p:cNvSpPr/>
                            <p:nvPr/>
                          </p:nvSpPr>
                          <p:spPr>
                            <a:xfrm>
                              <a:off x="2505901" y="4015278"/>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307E0D09-48F5-432F-A36B-5F2589B2B58C}"/>
                                </a:ext>
                              </a:extLst>
                            </p:cNvPr>
                            <p:cNvSpPr/>
                            <p:nvPr/>
                          </p:nvSpPr>
                          <p:spPr>
                            <a:xfrm>
                              <a:off x="2143940" y="4158152"/>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16BECC33-5761-4D07-A2DB-5E565AFCDBA1}"/>
                                </a:ext>
                              </a:extLst>
                            </p:cNvPr>
                            <p:cNvSpPr/>
                            <p:nvPr/>
                          </p:nvSpPr>
                          <p:spPr>
                            <a:xfrm>
                              <a:off x="2253475" y="4000979"/>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9F9DB6D2-6359-4AFF-A9BF-335539741144}"/>
                                </a:ext>
                              </a:extLst>
                            </p:cNvPr>
                            <p:cNvSpPr/>
                            <p:nvPr/>
                          </p:nvSpPr>
                          <p:spPr>
                            <a:xfrm>
                              <a:off x="2015337" y="4186719"/>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19CCAA2E-124F-44D0-9EB3-9182E453588C}"/>
                                </a:ext>
                              </a:extLst>
                            </p:cNvPr>
                            <p:cNvSpPr/>
                            <p:nvPr/>
                          </p:nvSpPr>
                          <p:spPr>
                            <a:xfrm>
                              <a:off x="1763727" y="4387140"/>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E6577C41-0ADF-4F23-92C1-E3D5281156C9}"/>
                                </a:ext>
                              </a:extLst>
                            </p:cNvPr>
                            <p:cNvSpPr/>
                            <p:nvPr/>
                          </p:nvSpPr>
                          <p:spPr>
                            <a:xfrm>
                              <a:off x="1715726" y="4357005"/>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0D83E2EE-2E8E-4DA4-B6AA-CC3D005BFC93}"/>
                                </a:ext>
                              </a:extLst>
                            </p:cNvPr>
                            <p:cNvSpPr/>
                            <p:nvPr/>
                          </p:nvSpPr>
                          <p:spPr>
                            <a:xfrm>
                              <a:off x="1935472" y="4193080"/>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A0C7C420-2D37-404A-9BAB-5BF59EC18465}"/>
                                </a:ext>
                              </a:extLst>
                            </p:cNvPr>
                            <p:cNvSpPr/>
                            <p:nvPr/>
                          </p:nvSpPr>
                          <p:spPr>
                            <a:xfrm>
                              <a:off x="1947132" y="4082345"/>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08613490-E85F-452E-AA44-F8BE93D90248}"/>
                                </a:ext>
                              </a:extLst>
                            </p:cNvPr>
                            <p:cNvSpPr/>
                            <p:nvPr/>
                          </p:nvSpPr>
                          <p:spPr>
                            <a:xfrm>
                              <a:off x="2152883" y="4073725"/>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F82D5DAC-B3CA-4748-A196-5881EA0BE99F}"/>
                                </a:ext>
                              </a:extLst>
                            </p:cNvPr>
                            <p:cNvSpPr/>
                            <p:nvPr/>
                          </p:nvSpPr>
                          <p:spPr>
                            <a:xfrm>
                              <a:off x="2698603" y="4551496"/>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Oval 92">
                            <a:extLst>
                              <a:ext uri="{FF2B5EF4-FFF2-40B4-BE49-F238E27FC236}">
                                <a16:creationId xmlns:a16="http://schemas.microsoft.com/office/drawing/2014/main" id="{2F8C9C2E-2DD2-4F54-84F4-E71B4D8627A2}"/>
                              </a:ext>
                            </a:extLst>
                          </p:cNvPr>
                          <p:cNvSpPr/>
                          <p:nvPr/>
                        </p:nvSpPr>
                        <p:spPr>
                          <a:xfrm>
                            <a:off x="2255587" y="4381015"/>
                            <a:ext cx="64008" cy="64008"/>
                          </a:xfrm>
                          <a:prstGeom prst="ellipse">
                            <a:avLst/>
                          </a:prstGeom>
                          <a:solidFill>
                            <a:srgbClr val="A3308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a:extLst>
                              <a:ext uri="{FF2B5EF4-FFF2-40B4-BE49-F238E27FC236}">
                                <a16:creationId xmlns:a16="http://schemas.microsoft.com/office/drawing/2014/main" id="{8C2F9365-E7F4-4AC7-8033-4515275775E3}"/>
                              </a:ext>
                            </a:extLst>
                          </p:cNvPr>
                          <p:cNvSpPr/>
                          <p:nvPr/>
                        </p:nvSpPr>
                        <p:spPr>
                          <a:xfrm>
                            <a:off x="2293328" y="4466272"/>
                            <a:ext cx="64008" cy="64008"/>
                          </a:xfrm>
                          <a:prstGeom prst="ellipse">
                            <a:avLst/>
                          </a:prstGeom>
                          <a:solidFill>
                            <a:srgbClr val="E5223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94">
                            <a:extLst>
                              <a:ext uri="{FF2B5EF4-FFF2-40B4-BE49-F238E27FC236}">
                                <a16:creationId xmlns:a16="http://schemas.microsoft.com/office/drawing/2014/main" id="{170081F7-156F-45E9-91B9-5310CE3F6C35}"/>
                              </a:ext>
                            </a:extLst>
                          </p:cNvPr>
                          <p:cNvSpPr/>
                          <p:nvPr/>
                        </p:nvSpPr>
                        <p:spPr>
                          <a:xfrm>
                            <a:off x="1935472" y="4704974"/>
                            <a:ext cx="64008" cy="64008"/>
                          </a:xfrm>
                          <a:prstGeom prst="ellipse">
                            <a:avLst/>
                          </a:prstGeom>
                          <a:solidFill>
                            <a:srgbClr val="E5223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95">
                            <a:extLst>
                              <a:ext uri="{FF2B5EF4-FFF2-40B4-BE49-F238E27FC236}">
                                <a16:creationId xmlns:a16="http://schemas.microsoft.com/office/drawing/2014/main" id="{AEEF9F95-D791-471C-A8AD-FE3B08AF28FF}"/>
                              </a:ext>
                            </a:extLst>
                          </p:cNvPr>
                          <p:cNvSpPr/>
                          <p:nvPr/>
                        </p:nvSpPr>
                        <p:spPr>
                          <a:xfrm>
                            <a:off x="1961438" y="4734572"/>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Oval 73">
                          <a:extLst>
                            <a:ext uri="{FF2B5EF4-FFF2-40B4-BE49-F238E27FC236}">
                              <a16:creationId xmlns:a16="http://schemas.microsoft.com/office/drawing/2014/main" id="{0E216E6D-5D8C-482D-B8EB-CD1D04A8BD50}"/>
                            </a:ext>
                          </a:extLst>
                        </p:cNvPr>
                        <p:cNvSpPr/>
                        <p:nvPr/>
                      </p:nvSpPr>
                      <p:spPr>
                        <a:xfrm>
                          <a:off x="2318478" y="4493671"/>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65B39E55-9A78-4096-8F30-6F1EBE0DE854}"/>
                            </a:ext>
                          </a:extLst>
                        </p:cNvPr>
                        <p:cNvSpPr/>
                        <p:nvPr/>
                      </p:nvSpPr>
                      <p:spPr>
                        <a:xfrm>
                          <a:off x="2283019" y="4408257"/>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8DB510B7-2F6E-4BE1-A510-EDB5B26A530E}"/>
                            </a:ext>
                          </a:extLst>
                        </p:cNvPr>
                        <p:cNvSpPr/>
                        <p:nvPr/>
                      </p:nvSpPr>
                      <p:spPr>
                        <a:xfrm>
                          <a:off x="2247691" y="4372051"/>
                          <a:ext cx="82296" cy="8229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B70369BD-1E6A-48DD-80AC-7B045979DFB8}"/>
                            </a:ext>
                          </a:extLst>
                        </p:cNvPr>
                        <p:cNvSpPr/>
                        <p:nvPr/>
                      </p:nvSpPr>
                      <p:spPr>
                        <a:xfrm>
                          <a:off x="2283409" y="4457776"/>
                          <a:ext cx="82296" cy="8229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D3052002-FAA0-49B0-82C3-601A60592797}"/>
                            </a:ext>
                          </a:extLst>
                        </p:cNvPr>
                        <p:cNvSpPr/>
                        <p:nvPr/>
                      </p:nvSpPr>
                      <p:spPr>
                        <a:xfrm>
                          <a:off x="1926215" y="4695904"/>
                          <a:ext cx="82296" cy="8229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Oval 66">
                        <a:extLst>
                          <a:ext uri="{FF2B5EF4-FFF2-40B4-BE49-F238E27FC236}">
                            <a16:creationId xmlns:a16="http://schemas.microsoft.com/office/drawing/2014/main" id="{6AA1EB9D-4DE6-4FA3-800F-248BBDFDF20C}"/>
                          </a:ext>
                        </a:extLst>
                      </p:cNvPr>
                      <p:cNvSpPr/>
                      <p:nvPr/>
                    </p:nvSpPr>
                    <p:spPr>
                      <a:xfrm>
                        <a:off x="1992477" y="4247374"/>
                        <a:ext cx="64008" cy="64008"/>
                      </a:xfrm>
                      <a:prstGeom prst="ellipse">
                        <a:avLst/>
                      </a:prstGeom>
                      <a:solidFill>
                        <a:srgbClr val="A3308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726638E3-929D-4E2E-BF12-74E727C68047}"/>
                          </a:ext>
                        </a:extLst>
                      </p:cNvPr>
                      <p:cNvSpPr/>
                      <p:nvPr/>
                    </p:nvSpPr>
                    <p:spPr>
                      <a:xfrm>
                        <a:off x="2020099" y="4276328"/>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93AE9CD1-7213-46EB-AEC3-857F0BC7483F}"/>
                          </a:ext>
                        </a:extLst>
                      </p:cNvPr>
                      <p:cNvSpPr/>
                      <p:nvPr/>
                    </p:nvSpPr>
                    <p:spPr>
                      <a:xfrm>
                        <a:off x="1983333" y="4241409"/>
                        <a:ext cx="82296" cy="8229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5B25A3CC-F455-4255-9DAD-9A54C7FAEF70}"/>
                          </a:ext>
                        </a:extLst>
                      </p:cNvPr>
                      <p:cNvSpPr/>
                      <p:nvPr/>
                    </p:nvSpPr>
                    <p:spPr>
                      <a:xfrm>
                        <a:off x="2629041" y="4603891"/>
                        <a:ext cx="64008" cy="64008"/>
                      </a:xfrm>
                      <a:prstGeom prst="ellipse">
                        <a:avLst/>
                      </a:prstGeom>
                      <a:solidFill>
                        <a:srgbClr val="A3308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Oval 70">
                        <a:extLst>
                          <a:ext uri="{FF2B5EF4-FFF2-40B4-BE49-F238E27FC236}">
                            <a16:creationId xmlns:a16="http://schemas.microsoft.com/office/drawing/2014/main" id="{3894B15D-2E71-4E8C-ADA9-01A7739E03B6}"/>
                          </a:ext>
                        </a:extLst>
                      </p:cNvPr>
                      <p:cNvSpPr/>
                      <p:nvPr/>
                    </p:nvSpPr>
                    <p:spPr>
                      <a:xfrm>
                        <a:off x="2619501" y="4594747"/>
                        <a:ext cx="82296" cy="8229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8C85AB8F-C1D7-42DE-AF29-0171681A2F64}"/>
                          </a:ext>
                        </a:extLst>
                      </p:cNvPr>
                      <p:cNvSpPr/>
                      <p:nvPr/>
                    </p:nvSpPr>
                    <p:spPr>
                      <a:xfrm>
                        <a:off x="2657287" y="4632544"/>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Oval 63">
                      <a:extLst>
                        <a:ext uri="{FF2B5EF4-FFF2-40B4-BE49-F238E27FC236}">
                          <a16:creationId xmlns:a16="http://schemas.microsoft.com/office/drawing/2014/main" id="{3466493E-4BF1-4108-9D5E-A8277B3573E4}"/>
                        </a:ext>
                      </a:extLst>
                    </p:cNvPr>
                    <p:cNvSpPr/>
                    <p:nvPr/>
                  </p:nvSpPr>
                  <p:spPr>
                    <a:xfrm>
                      <a:off x="1888286" y="5324215"/>
                      <a:ext cx="82296" cy="8229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72FDE76B-2B8E-4599-B839-947ED8D05E90}"/>
                        </a:ext>
                      </a:extLst>
                    </p:cNvPr>
                    <p:cNvSpPr/>
                    <p:nvPr/>
                  </p:nvSpPr>
                  <p:spPr>
                    <a:xfrm>
                      <a:off x="1897430" y="5331996"/>
                      <a:ext cx="64008" cy="64008"/>
                    </a:xfrm>
                    <a:prstGeom prst="ellipse">
                      <a:avLst/>
                    </a:prstGeom>
                    <a:solidFill>
                      <a:srgbClr val="FF730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3" name="IAWC">
                    <a:extLst>
                      <a:ext uri="{FF2B5EF4-FFF2-40B4-BE49-F238E27FC236}">
                        <a16:creationId xmlns:a16="http://schemas.microsoft.com/office/drawing/2014/main" id="{92D5C0DD-56F6-493A-BFE1-14B6211FFDF4}"/>
                      </a:ext>
                    </a:extLst>
                  </p:cNvPr>
                  <p:cNvSpPr>
                    <a:spLocks noChangeAspect="1"/>
                  </p:cNvSpPr>
                  <p:nvPr/>
                </p:nvSpPr>
                <p:spPr>
                  <a:xfrm>
                    <a:off x="295033" y="1634649"/>
                    <a:ext cx="245030" cy="226384"/>
                  </a:xfrm>
                  <a:custGeom>
                    <a:avLst/>
                    <a:gdLst>
                      <a:gd name="connsiteX0" fmla="*/ 2381 w 395288"/>
                      <a:gd name="connsiteY0" fmla="*/ 0 h 357187"/>
                      <a:gd name="connsiteX1" fmla="*/ 45244 w 395288"/>
                      <a:gd name="connsiteY1" fmla="*/ 52387 h 357187"/>
                      <a:gd name="connsiteX2" fmla="*/ 73819 w 395288"/>
                      <a:gd name="connsiteY2" fmla="*/ 90487 h 357187"/>
                      <a:gd name="connsiteX3" fmla="*/ 71438 w 395288"/>
                      <a:gd name="connsiteY3" fmla="*/ 133350 h 357187"/>
                      <a:gd name="connsiteX4" fmla="*/ 71438 w 395288"/>
                      <a:gd name="connsiteY4" fmla="*/ 157162 h 357187"/>
                      <a:gd name="connsiteX5" fmla="*/ 33338 w 395288"/>
                      <a:gd name="connsiteY5" fmla="*/ 216693 h 357187"/>
                      <a:gd name="connsiteX6" fmla="*/ 2381 w 395288"/>
                      <a:gd name="connsiteY6" fmla="*/ 233362 h 357187"/>
                      <a:gd name="connsiteX7" fmla="*/ 0 w 395288"/>
                      <a:gd name="connsiteY7" fmla="*/ 264318 h 357187"/>
                      <a:gd name="connsiteX8" fmla="*/ 23813 w 395288"/>
                      <a:gd name="connsiteY8" fmla="*/ 311943 h 357187"/>
                      <a:gd name="connsiteX9" fmla="*/ 52388 w 395288"/>
                      <a:gd name="connsiteY9" fmla="*/ 345281 h 357187"/>
                      <a:gd name="connsiteX10" fmla="*/ 111919 w 395288"/>
                      <a:gd name="connsiteY10" fmla="*/ 357187 h 357187"/>
                      <a:gd name="connsiteX11" fmla="*/ 240506 w 395288"/>
                      <a:gd name="connsiteY11" fmla="*/ 347662 h 357187"/>
                      <a:gd name="connsiteX12" fmla="*/ 323850 w 395288"/>
                      <a:gd name="connsiteY12" fmla="*/ 330993 h 357187"/>
                      <a:gd name="connsiteX13" fmla="*/ 378619 w 395288"/>
                      <a:gd name="connsiteY13" fmla="*/ 330993 h 357187"/>
                      <a:gd name="connsiteX14" fmla="*/ 395288 w 395288"/>
                      <a:gd name="connsiteY14" fmla="*/ 330993 h 357187"/>
                      <a:gd name="connsiteX15" fmla="*/ 383381 w 395288"/>
                      <a:gd name="connsiteY15" fmla="*/ 259556 h 357187"/>
                      <a:gd name="connsiteX16" fmla="*/ 378619 w 395288"/>
                      <a:gd name="connsiteY16" fmla="*/ 190500 h 357187"/>
                      <a:gd name="connsiteX17" fmla="*/ 307181 w 395288"/>
                      <a:gd name="connsiteY17" fmla="*/ 192881 h 357187"/>
                      <a:gd name="connsiteX18" fmla="*/ 276225 w 395288"/>
                      <a:gd name="connsiteY18" fmla="*/ 171450 h 357187"/>
                      <a:gd name="connsiteX19" fmla="*/ 230981 w 395288"/>
                      <a:gd name="connsiteY19" fmla="*/ 130968 h 357187"/>
                      <a:gd name="connsiteX20" fmla="*/ 154781 w 395288"/>
                      <a:gd name="connsiteY20" fmla="*/ 71437 h 357187"/>
                      <a:gd name="connsiteX21" fmla="*/ 107156 w 395288"/>
                      <a:gd name="connsiteY21" fmla="*/ 40481 h 357187"/>
                      <a:gd name="connsiteX22" fmla="*/ 2381 w 395288"/>
                      <a:gd name="connsiteY22" fmla="*/ 0 h 357187"/>
                      <a:gd name="connsiteX0" fmla="*/ 21431 w 395288"/>
                      <a:gd name="connsiteY0" fmla="*/ 0 h 392566"/>
                      <a:gd name="connsiteX1" fmla="*/ 45244 w 395288"/>
                      <a:gd name="connsiteY1" fmla="*/ 87766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76647 w 395288"/>
                      <a:gd name="connsiteY22" fmla="*/ 41402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82089 w 395288"/>
                      <a:gd name="connsiteY22" fmla="*/ 33238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50687 w 395288"/>
                      <a:gd name="connsiteY1" fmla="*/ 82323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39801 w 395288"/>
                      <a:gd name="connsiteY1" fmla="*/ 71437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395288 w 421482"/>
                      <a:gd name="connsiteY14" fmla="*/ 366372 h 392566"/>
                      <a:gd name="connsiteX15" fmla="*/ 383381 w 421482"/>
                      <a:gd name="connsiteY15" fmla="*/ 294935 h 392566"/>
                      <a:gd name="connsiteX16" fmla="*/ 421482 w 421482"/>
                      <a:gd name="connsiteY16" fmla="*/ 211591 h 392566"/>
                      <a:gd name="connsiteX17" fmla="*/ 307181 w 421482"/>
                      <a:gd name="connsiteY17" fmla="*/ 228260 h 392566"/>
                      <a:gd name="connsiteX18" fmla="*/ 27622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395288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7622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7622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27452 w 421482"/>
                      <a:gd name="connsiteY21" fmla="*/ 55579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27452 w 421482"/>
                      <a:gd name="connsiteY21" fmla="*/ 55579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64403 w 421482"/>
                      <a:gd name="connsiteY8" fmla="*/ 332836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27452 w 421482"/>
                      <a:gd name="connsiteY21" fmla="*/ 55579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64403 w 421482"/>
                      <a:gd name="connsiteY8" fmla="*/ 332836 h 392566"/>
                      <a:gd name="connsiteX9" fmla="*/ 84282 w 421482"/>
                      <a:gd name="connsiteY9" fmla="*/ 357482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27452 w 421482"/>
                      <a:gd name="connsiteY21" fmla="*/ 55579 h 392566"/>
                      <a:gd name="connsiteX22" fmla="*/ 63039 w 421482"/>
                      <a:gd name="connsiteY22" fmla="*/ 6024 h 392566"/>
                      <a:gd name="connsiteX23" fmla="*/ 21431 w 421482"/>
                      <a:gd name="connsiteY23" fmla="*/ 0 h 392566"/>
                      <a:gd name="connsiteX0" fmla="*/ 19049 w 419100"/>
                      <a:gd name="connsiteY0" fmla="*/ 0 h 392566"/>
                      <a:gd name="connsiteX1" fmla="*/ 37419 w 419100"/>
                      <a:gd name="connsiteY1" fmla="*/ 71437 h 392566"/>
                      <a:gd name="connsiteX2" fmla="*/ 68716 w 419100"/>
                      <a:gd name="connsiteY2" fmla="*/ 125866 h 392566"/>
                      <a:gd name="connsiteX3" fmla="*/ 69056 w 419100"/>
                      <a:gd name="connsiteY3" fmla="*/ 168729 h 392566"/>
                      <a:gd name="connsiteX4" fmla="*/ 69056 w 419100"/>
                      <a:gd name="connsiteY4" fmla="*/ 192541 h 392566"/>
                      <a:gd name="connsiteX5" fmla="*/ 30956 w 419100"/>
                      <a:gd name="connsiteY5" fmla="*/ 252072 h 392566"/>
                      <a:gd name="connsiteX6" fmla="*/ -1 w 419100"/>
                      <a:gd name="connsiteY6" fmla="*/ 268741 h 392566"/>
                      <a:gd name="connsiteX7" fmla="*/ 62021 w 419100"/>
                      <a:gd name="connsiteY7" fmla="*/ 332836 h 392566"/>
                      <a:gd name="connsiteX8" fmla="*/ 81900 w 419100"/>
                      <a:gd name="connsiteY8" fmla="*/ 357482 h 392566"/>
                      <a:gd name="connsiteX9" fmla="*/ 109537 w 419100"/>
                      <a:gd name="connsiteY9" fmla="*/ 392566 h 392566"/>
                      <a:gd name="connsiteX10" fmla="*/ 238124 w 419100"/>
                      <a:gd name="connsiteY10" fmla="*/ 383041 h 392566"/>
                      <a:gd name="connsiteX11" fmla="*/ 321468 w 419100"/>
                      <a:gd name="connsiteY11" fmla="*/ 366372 h 392566"/>
                      <a:gd name="connsiteX12" fmla="*/ 376237 w 419100"/>
                      <a:gd name="connsiteY12" fmla="*/ 366372 h 392566"/>
                      <a:gd name="connsiteX13" fmla="*/ 402431 w 419100"/>
                      <a:gd name="connsiteY13" fmla="*/ 366372 h 392566"/>
                      <a:gd name="connsiteX14" fmla="*/ 419099 w 419100"/>
                      <a:gd name="connsiteY14" fmla="*/ 294935 h 392566"/>
                      <a:gd name="connsiteX15" fmla="*/ 419100 w 419100"/>
                      <a:gd name="connsiteY15" fmla="*/ 211591 h 392566"/>
                      <a:gd name="connsiteX16" fmla="*/ 304799 w 419100"/>
                      <a:gd name="connsiteY16" fmla="*/ 228260 h 392566"/>
                      <a:gd name="connsiteX17" fmla="*/ 254793 w 419100"/>
                      <a:gd name="connsiteY17" fmla="*/ 206829 h 392566"/>
                      <a:gd name="connsiteX18" fmla="*/ 214312 w 419100"/>
                      <a:gd name="connsiteY18" fmla="*/ 156822 h 392566"/>
                      <a:gd name="connsiteX19" fmla="*/ 152399 w 419100"/>
                      <a:gd name="connsiteY19" fmla="*/ 106816 h 392566"/>
                      <a:gd name="connsiteX20" fmla="*/ 125070 w 419100"/>
                      <a:gd name="connsiteY20" fmla="*/ 55579 h 392566"/>
                      <a:gd name="connsiteX21" fmla="*/ 60657 w 419100"/>
                      <a:gd name="connsiteY21" fmla="*/ 6024 h 392566"/>
                      <a:gd name="connsiteX22" fmla="*/ 19049 w 419100"/>
                      <a:gd name="connsiteY22" fmla="*/ 0 h 392566"/>
                      <a:gd name="connsiteX0" fmla="*/ 0 w 400051"/>
                      <a:gd name="connsiteY0" fmla="*/ 0 h 392566"/>
                      <a:gd name="connsiteX1" fmla="*/ 18370 w 400051"/>
                      <a:gd name="connsiteY1" fmla="*/ 71437 h 392566"/>
                      <a:gd name="connsiteX2" fmla="*/ 49667 w 400051"/>
                      <a:gd name="connsiteY2" fmla="*/ 125866 h 392566"/>
                      <a:gd name="connsiteX3" fmla="*/ 50007 w 400051"/>
                      <a:gd name="connsiteY3" fmla="*/ 168729 h 392566"/>
                      <a:gd name="connsiteX4" fmla="*/ 50007 w 400051"/>
                      <a:gd name="connsiteY4" fmla="*/ 192541 h 392566"/>
                      <a:gd name="connsiteX5" fmla="*/ 11907 w 400051"/>
                      <a:gd name="connsiteY5" fmla="*/ 252072 h 392566"/>
                      <a:gd name="connsiteX6" fmla="*/ 42972 w 400051"/>
                      <a:gd name="connsiteY6" fmla="*/ 332836 h 392566"/>
                      <a:gd name="connsiteX7" fmla="*/ 62851 w 400051"/>
                      <a:gd name="connsiteY7" fmla="*/ 357482 h 392566"/>
                      <a:gd name="connsiteX8" fmla="*/ 90488 w 400051"/>
                      <a:gd name="connsiteY8" fmla="*/ 392566 h 392566"/>
                      <a:gd name="connsiteX9" fmla="*/ 219075 w 400051"/>
                      <a:gd name="connsiteY9" fmla="*/ 383041 h 392566"/>
                      <a:gd name="connsiteX10" fmla="*/ 302419 w 400051"/>
                      <a:gd name="connsiteY10" fmla="*/ 366372 h 392566"/>
                      <a:gd name="connsiteX11" fmla="*/ 357188 w 400051"/>
                      <a:gd name="connsiteY11" fmla="*/ 366372 h 392566"/>
                      <a:gd name="connsiteX12" fmla="*/ 383382 w 400051"/>
                      <a:gd name="connsiteY12" fmla="*/ 366372 h 392566"/>
                      <a:gd name="connsiteX13" fmla="*/ 400050 w 400051"/>
                      <a:gd name="connsiteY13" fmla="*/ 294935 h 392566"/>
                      <a:gd name="connsiteX14" fmla="*/ 400051 w 400051"/>
                      <a:gd name="connsiteY14" fmla="*/ 211591 h 392566"/>
                      <a:gd name="connsiteX15" fmla="*/ 285750 w 400051"/>
                      <a:gd name="connsiteY15" fmla="*/ 228260 h 392566"/>
                      <a:gd name="connsiteX16" fmla="*/ 235744 w 400051"/>
                      <a:gd name="connsiteY16" fmla="*/ 206829 h 392566"/>
                      <a:gd name="connsiteX17" fmla="*/ 195263 w 400051"/>
                      <a:gd name="connsiteY17" fmla="*/ 156822 h 392566"/>
                      <a:gd name="connsiteX18" fmla="*/ 133350 w 400051"/>
                      <a:gd name="connsiteY18" fmla="*/ 106816 h 392566"/>
                      <a:gd name="connsiteX19" fmla="*/ 106021 w 400051"/>
                      <a:gd name="connsiteY19" fmla="*/ 55579 h 392566"/>
                      <a:gd name="connsiteX20" fmla="*/ 41608 w 400051"/>
                      <a:gd name="connsiteY20" fmla="*/ 6024 h 392566"/>
                      <a:gd name="connsiteX21" fmla="*/ 0 w 400051"/>
                      <a:gd name="connsiteY21" fmla="*/ 0 h 392566"/>
                      <a:gd name="connsiteX0" fmla="*/ 0 w 400051"/>
                      <a:gd name="connsiteY0" fmla="*/ 0 h 383041"/>
                      <a:gd name="connsiteX1" fmla="*/ 18370 w 400051"/>
                      <a:gd name="connsiteY1" fmla="*/ 71437 h 383041"/>
                      <a:gd name="connsiteX2" fmla="*/ 49667 w 400051"/>
                      <a:gd name="connsiteY2" fmla="*/ 125866 h 383041"/>
                      <a:gd name="connsiteX3" fmla="*/ 50007 w 400051"/>
                      <a:gd name="connsiteY3" fmla="*/ 168729 h 383041"/>
                      <a:gd name="connsiteX4" fmla="*/ 50007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11591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6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50007 w 400051"/>
                      <a:gd name="connsiteY3" fmla="*/ 168729 h 383041"/>
                      <a:gd name="connsiteX4" fmla="*/ 50007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6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50007 w 400051"/>
                      <a:gd name="connsiteY3" fmla="*/ 168729 h 383041"/>
                      <a:gd name="connsiteX4" fmla="*/ 50007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7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50007 w 400051"/>
                      <a:gd name="connsiteY3" fmla="*/ 168729 h 383041"/>
                      <a:gd name="connsiteX4" fmla="*/ 79002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7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70302 w 400051"/>
                      <a:gd name="connsiteY3" fmla="*/ 165832 h 383041"/>
                      <a:gd name="connsiteX4" fmla="*/ 79002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7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70302 w 400051"/>
                      <a:gd name="connsiteY3" fmla="*/ 165832 h 383041"/>
                      <a:gd name="connsiteX4" fmla="*/ 79002 w 400051"/>
                      <a:gd name="connsiteY4" fmla="*/ 192541 h 383041"/>
                      <a:gd name="connsiteX5" fmla="*/ 29304 w 400051"/>
                      <a:gd name="connsiteY5" fmla="*/ 249175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7 h 383041"/>
                      <a:gd name="connsiteX19" fmla="*/ 106021 w 400051"/>
                      <a:gd name="connsiteY19" fmla="*/ 55579 h 383041"/>
                      <a:gd name="connsiteX20" fmla="*/ 41608 w 400051"/>
                      <a:gd name="connsiteY20" fmla="*/ 6024 h 383041"/>
                      <a:gd name="connsiteX21" fmla="*/ 0 w 400051"/>
                      <a:gd name="connsiteY21" fmla="*/ 0 h 38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0051" h="383041">
                        <a:moveTo>
                          <a:pt x="0" y="0"/>
                        </a:moveTo>
                        <a:lnTo>
                          <a:pt x="18370" y="71437"/>
                        </a:lnTo>
                        <a:lnTo>
                          <a:pt x="49667" y="125866"/>
                        </a:lnTo>
                        <a:cubicBezTo>
                          <a:pt x="49780" y="140154"/>
                          <a:pt x="70189" y="151544"/>
                          <a:pt x="70302" y="165832"/>
                        </a:cubicBezTo>
                        <a:lnTo>
                          <a:pt x="79002" y="192541"/>
                        </a:lnTo>
                        <a:lnTo>
                          <a:pt x="29304" y="249175"/>
                        </a:lnTo>
                        <a:lnTo>
                          <a:pt x="42972" y="332836"/>
                        </a:lnTo>
                        <a:lnTo>
                          <a:pt x="62851" y="357482"/>
                        </a:lnTo>
                        <a:lnTo>
                          <a:pt x="107883" y="380977"/>
                        </a:lnTo>
                        <a:lnTo>
                          <a:pt x="219075" y="383041"/>
                        </a:lnTo>
                        <a:lnTo>
                          <a:pt x="302419" y="366372"/>
                        </a:lnTo>
                        <a:lnTo>
                          <a:pt x="357188" y="366372"/>
                        </a:lnTo>
                        <a:lnTo>
                          <a:pt x="383382" y="366372"/>
                        </a:lnTo>
                        <a:lnTo>
                          <a:pt x="400050" y="294935"/>
                        </a:lnTo>
                        <a:cubicBezTo>
                          <a:pt x="400050" y="267154"/>
                          <a:pt x="400051" y="256757"/>
                          <a:pt x="400051" y="228976"/>
                        </a:cubicBezTo>
                        <a:lnTo>
                          <a:pt x="285750" y="228260"/>
                        </a:lnTo>
                        <a:lnTo>
                          <a:pt x="235744" y="206829"/>
                        </a:lnTo>
                        <a:lnTo>
                          <a:pt x="195263" y="156822"/>
                        </a:lnTo>
                        <a:lnTo>
                          <a:pt x="133350" y="106817"/>
                        </a:lnTo>
                        <a:lnTo>
                          <a:pt x="106021" y="55579"/>
                        </a:lnTo>
                        <a:lnTo>
                          <a:pt x="41608" y="6024"/>
                        </a:lnTo>
                        <a:lnTo>
                          <a:pt x="0" y="0"/>
                        </a:lnTo>
                        <a:close/>
                      </a:path>
                    </a:pathLst>
                  </a:custGeom>
                  <a:solidFill>
                    <a:schemeClr val="accent5">
                      <a:lumMod val="60000"/>
                      <a:lumOff val="40000"/>
                      <a:alpha val="48000"/>
                    </a:schemeClr>
                  </a:solidFill>
                  <a:ln w="9525">
                    <a:solidFill>
                      <a:srgbClr val="002060"/>
                    </a:solid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22" name="Freeform: Shape 221">
                    <a:extLst>
                      <a:ext uri="{FF2B5EF4-FFF2-40B4-BE49-F238E27FC236}">
                        <a16:creationId xmlns:a16="http://schemas.microsoft.com/office/drawing/2014/main" id="{21CAE016-522D-406F-9046-8A36CF9DFA7B}"/>
                      </a:ext>
                    </a:extLst>
                  </p:cNvPr>
                  <p:cNvSpPr/>
                  <p:nvPr/>
                </p:nvSpPr>
                <p:spPr>
                  <a:xfrm rot="15763563" flipH="1">
                    <a:off x="801107" y="2027247"/>
                    <a:ext cx="384842" cy="372304"/>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chemeClr val="accent4">
                        <a:lumMod val="75000"/>
                      </a:schemeClr>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223" name="Freeform: Shape 222">
                    <a:extLst>
                      <a:ext uri="{FF2B5EF4-FFF2-40B4-BE49-F238E27FC236}">
                        <a16:creationId xmlns:a16="http://schemas.microsoft.com/office/drawing/2014/main" id="{F23E6821-DF5F-4BB8-9398-2FD6E120BE67}"/>
                      </a:ext>
                    </a:extLst>
                  </p:cNvPr>
                  <p:cNvSpPr/>
                  <p:nvPr/>
                </p:nvSpPr>
                <p:spPr>
                  <a:xfrm rot="15763563" flipH="1">
                    <a:off x="1269062" y="2925598"/>
                    <a:ext cx="384842" cy="372304"/>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chemeClr val="accent4">
                        <a:lumMod val="75000"/>
                      </a:schemeClr>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224" name="Freeform: Shape 223">
                    <a:extLst>
                      <a:ext uri="{FF2B5EF4-FFF2-40B4-BE49-F238E27FC236}">
                        <a16:creationId xmlns:a16="http://schemas.microsoft.com/office/drawing/2014/main" id="{C9A01929-0B20-4C86-844A-9EE081405AD1}"/>
                      </a:ext>
                    </a:extLst>
                  </p:cNvPr>
                  <p:cNvSpPr/>
                  <p:nvPr/>
                </p:nvSpPr>
                <p:spPr>
                  <a:xfrm rot="15763563" flipH="1">
                    <a:off x="3256741" y="3372666"/>
                    <a:ext cx="45719" cy="251403"/>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chemeClr val="accent4">
                        <a:lumMod val="75000"/>
                      </a:schemeClr>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225" name="Freeform: Shape 224">
                    <a:extLst>
                      <a:ext uri="{FF2B5EF4-FFF2-40B4-BE49-F238E27FC236}">
                        <a16:creationId xmlns:a16="http://schemas.microsoft.com/office/drawing/2014/main" id="{71708289-530A-4674-976D-5A090C55D9AA}"/>
                      </a:ext>
                    </a:extLst>
                  </p:cNvPr>
                  <p:cNvSpPr/>
                  <p:nvPr/>
                </p:nvSpPr>
                <p:spPr>
                  <a:xfrm rot="15763563" flipH="1">
                    <a:off x="2111411" y="3118456"/>
                    <a:ext cx="384842" cy="372304"/>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chemeClr val="accent4">
                        <a:lumMod val="75000"/>
                      </a:schemeClr>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234" name="Rounded Rectangle 5">
                    <a:extLst>
                      <a:ext uri="{FF2B5EF4-FFF2-40B4-BE49-F238E27FC236}">
                        <a16:creationId xmlns:a16="http://schemas.microsoft.com/office/drawing/2014/main" id="{1972E133-9BAA-427A-BF91-678E8DB27043}"/>
                      </a:ext>
                    </a:extLst>
                  </p:cNvPr>
                  <p:cNvSpPr/>
                  <p:nvPr/>
                </p:nvSpPr>
                <p:spPr>
                  <a:xfrm>
                    <a:off x="1823305" y="1066300"/>
                    <a:ext cx="2011977" cy="259599"/>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PFOS Heat Map: St. Peter</a:t>
                    </a:r>
                  </a:p>
                </p:txBody>
              </p:sp>
            </p:grpSp>
            <p:sp>
              <p:nvSpPr>
                <p:cNvPr id="235" name="Oval 234">
                  <a:extLst>
                    <a:ext uri="{FF2B5EF4-FFF2-40B4-BE49-F238E27FC236}">
                      <a16:creationId xmlns:a16="http://schemas.microsoft.com/office/drawing/2014/main" id="{6A798135-386E-4D92-AFF3-BE131945A1E0}"/>
                    </a:ext>
                  </a:extLst>
                </p:cNvPr>
                <p:cNvSpPr/>
                <p:nvPr/>
              </p:nvSpPr>
              <p:spPr>
                <a:xfrm>
                  <a:off x="501528" y="1718668"/>
                  <a:ext cx="64008" cy="64008"/>
                </a:xfrm>
                <a:prstGeom prst="ellipse">
                  <a:avLst/>
                </a:prstGeom>
                <a:solidFill>
                  <a:srgbClr val="A3308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5" name="Rectangle 244">
                <a:extLst>
                  <a:ext uri="{FF2B5EF4-FFF2-40B4-BE49-F238E27FC236}">
                    <a16:creationId xmlns:a16="http://schemas.microsoft.com/office/drawing/2014/main" id="{D8E301D2-E00A-476C-81BB-810F7F0E69F3}"/>
                  </a:ext>
                </a:extLst>
              </p:cNvPr>
              <p:cNvSpPr/>
              <p:nvPr/>
            </p:nvSpPr>
            <p:spPr>
              <a:xfrm>
                <a:off x="2123490" y="2434372"/>
                <a:ext cx="1854849" cy="2657529"/>
              </a:xfrm>
              <a:prstGeom prst="rect">
                <a:avLst/>
              </a:prstGeom>
              <a:noFill/>
              <a:ln w="25400">
                <a:solidFill>
                  <a:srgbClr val="00B0F0"/>
                </a:solid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TextBox 245">
                <a:extLst>
                  <a:ext uri="{FF2B5EF4-FFF2-40B4-BE49-F238E27FC236}">
                    <a16:creationId xmlns:a16="http://schemas.microsoft.com/office/drawing/2014/main" id="{A99BDCEC-CBC3-4D74-86E7-DB21F66CFF0D}"/>
                  </a:ext>
                </a:extLst>
              </p:cNvPr>
              <p:cNvSpPr txBox="1"/>
              <p:nvPr/>
            </p:nvSpPr>
            <p:spPr>
              <a:xfrm>
                <a:off x="2775141" y="2083900"/>
                <a:ext cx="1377127" cy="369332"/>
              </a:xfrm>
              <a:prstGeom prst="rect">
                <a:avLst/>
              </a:prstGeom>
              <a:noFill/>
            </p:spPr>
            <p:txBody>
              <a:bodyPr wrap="square" rtlCol="0">
                <a:spAutoFit/>
              </a:bodyPr>
              <a:lstStyle/>
              <a:p>
                <a:r>
                  <a:rPr lang="en-US" dirty="0">
                    <a:solidFill>
                      <a:srgbClr val="00B0F0"/>
                    </a:solidFill>
                    <a:effectLst>
                      <a:glow rad="63500">
                        <a:schemeClr val="bg1"/>
                      </a:glow>
                    </a:effectLst>
                  </a:rPr>
                  <a:t>Segment 4</a:t>
                </a:r>
              </a:p>
            </p:txBody>
          </p:sp>
        </p:grpSp>
        <p:sp>
          <p:nvSpPr>
            <p:cNvPr id="343" name="Freeform: Shape 342">
              <a:extLst>
                <a:ext uri="{FF2B5EF4-FFF2-40B4-BE49-F238E27FC236}">
                  <a16:creationId xmlns:a16="http://schemas.microsoft.com/office/drawing/2014/main" id="{192F4E81-D2C1-4152-B239-89F99CCC52EE}"/>
                </a:ext>
              </a:extLst>
            </p:cNvPr>
            <p:cNvSpPr/>
            <p:nvPr/>
          </p:nvSpPr>
          <p:spPr>
            <a:xfrm rot="18762354" flipH="1">
              <a:off x="2938243" y="3421622"/>
              <a:ext cx="158709" cy="15386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344" name="Freeform: Shape 343">
              <a:extLst>
                <a:ext uri="{FF2B5EF4-FFF2-40B4-BE49-F238E27FC236}">
                  <a16:creationId xmlns:a16="http://schemas.microsoft.com/office/drawing/2014/main" id="{90E23742-39FD-47E9-9DF8-2F908F038AFD}"/>
                </a:ext>
              </a:extLst>
            </p:cNvPr>
            <p:cNvSpPr/>
            <p:nvPr/>
          </p:nvSpPr>
          <p:spPr>
            <a:xfrm rot="18762354" flipH="1">
              <a:off x="494136" y="1870491"/>
              <a:ext cx="158709" cy="15386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345" name="Freeform: Shape 344">
              <a:extLst>
                <a:ext uri="{FF2B5EF4-FFF2-40B4-BE49-F238E27FC236}">
                  <a16:creationId xmlns:a16="http://schemas.microsoft.com/office/drawing/2014/main" id="{9DF5757B-2C48-468F-85A9-D1E9A00C9CE7}"/>
                </a:ext>
              </a:extLst>
            </p:cNvPr>
            <p:cNvSpPr/>
            <p:nvPr/>
          </p:nvSpPr>
          <p:spPr>
            <a:xfrm rot="18762354" flipH="1">
              <a:off x="1131006" y="1581029"/>
              <a:ext cx="158709" cy="15386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347" name="Rectangle 346">
              <a:extLst>
                <a:ext uri="{FF2B5EF4-FFF2-40B4-BE49-F238E27FC236}">
                  <a16:creationId xmlns:a16="http://schemas.microsoft.com/office/drawing/2014/main" id="{8500292A-C09E-4EAE-BAAC-46A34349BFD8}"/>
                </a:ext>
              </a:extLst>
            </p:cNvPr>
            <p:cNvSpPr/>
            <p:nvPr/>
          </p:nvSpPr>
          <p:spPr>
            <a:xfrm>
              <a:off x="2682760" y="3188201"/>
              <a:ext cx="64285" cy="64285"/>
            </a:xfrm>
            <a:prstGeom prst="rect">
              <a:avLst/>
            </a:prstGeom>
            <a:solidFill>
              <a:srgbClr val="E5223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8" name="Rectangle 347">
              <a:extLst>
                <a:ext uri="{FF2B5EF4-FFF2-40B4-BE49-F238E27FC236}">
                  <a16:creationId xmlns:a16="http://schemas.microsoft.com/office/drawing/2014/main" id="{8BD43D54-5121-4559-820D-099B52727D67}"/>
                </a:ext>
              </a:extLst>
            </p:cNvPr>
            <p:cNvSpPr/>
            <p:nvPr/>
          </p:nvSpPr>
          <p:spPr>
            <a:xfrm>
              <a:off x="458966" y="1811743"/>
              <a:ext cx="64285" cy="64285"/>
            </a:xfrm>
            <a:prstGeom prst="rect">
              <a:avLst/>
            </a:prstGeom>
            <a:solidFill>
              <a:srgbClr val="A3308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3F974FF1-E045-47AC-BB9E-F5ED9DB0F45B}"/>
              </a:ext>
            </a:extLst>
          </p:cNvPr>
          <p:cNvGrpSpPr/>
          <p:nvPr/>
        </p:nvGrpSpPr>
        <p:grpSpPr>
          <a:xfrm>
            <a:off x="8836728" y="5248557"/>
            <a:ext cx="3268119" cy="1606705"/>
            <a:chOff x="3648673" y="-1838114"/>
            <a:chExt cx="3268119" cy="1606705"/>
          </a:xfrm>
        </p:grpSpPr>
        <p:grpSp>
          <p:nvGrpSpPr>
            <p:cNvPr id="380" name="Group 379">
              <a:extLst>
                <a:ext uri="{FF2B5EF4-FFF2-40B4-BE49-F238E27FC236}">
                  <a16:creationId xmlns:a16="http://schemas.microsoft.com/office/drawing/2014/main" id="{EDFCA93F-BBF3-4427-8C1D-BED7B4793ED3}"/>
                </a:ext>
              </a:extLst>
            </p:cNvPr>
            <p:cNvGrpSpPr/>
            <p:nvPr/>
          </p:nvGrpSpPr>
          <p:grpSpPr>
            <a:xfrm>
              <a:off x="3648673" y="-1838114"/>
              <a:ext cx="3196008" cy="1606705"/>
              <a:chOff x="8828818" y="5243960"/>
              <a:chExt cx="3196008" cy="1606705"/>
            </a:xfrm>
          </p:grpSpPr>
          <p:grpSp>
            <p:nvGrpSpPr>
              <p:cNvPr id="381" name="Group 380">
                <a:extLst>
                  <a:ext uri="{FF2B5EF4-FFF2-40B4-BE49-F238E27FC236}">
                    <a16:creationId xmlns:a16="http://schemas.microsoft.com/office/drawing/2014/main" id="{0C673925-A56A-41A8-B02A-DD7F39C6DC1C}"/>
                  </a:ext>
                </a:extLst>
              </p:cNvPr>
              <p:cNvGrpSpPr/>
              <p:nvPr/>
            </p:nvGrpSpPr>
            <p:grpSpPr>
              <a:xfrm>
                <a:off x="8828818" y="5243960"/>
                <a:ext cx="3196008" cy="1606705"/>
                <a:chOff x="6550" y="5233905"/>
                <a:chExt cx="3196008" cy="1606705"/>
              </a:xfrm>
            </p:grpSpPr>
            <p:grpSp>
              <p:nvGrpSpPr>
                <p:cNvPr id="383" name="Group 382">
                  <a:extLst>
                    <a:ext uri="{FF2B5EF4-FFF2-40B4-BE49-F238E27FC236}">
                      <a16:creationId xmlns:a16="http://schemas.microsoft.com/office/drawing/2014/main" id="{F663B863-5077-46E1-8C46-17F866C9A79F}"/>
                    </a:ext>
                  </a:extLst>
                </p:cNvPr>
                <p:cNvGrpSpPr/>
                <p:nvPr/>
              </p:nvGrpSpPr>
              <p:grpSpPr>
                <a:xfrm>
                  <a:off x="6550" y="5233905"/>
                  <a:ext cx="3196008" cy="1571255"/>
                  <a:chOff x="-68213" y="5675586"/>
                  <a:chExt cx="3196008" cy="1571255"/>
                </a:xfrm>
              </p:grpSpPr>
              <p:sp>
                <p:nvSpPr>
                  <p:cNvPr id="397" name="Rectangle 396">
                    <a:extLst>
                      <a:ext uri="{FF2B5EF4-FFF2-40B4-BE49-F238E27FC236}">
                        <a16:creationId xmlns:a16="http://schemas.microsoft.com/office/drawing/2014/main" id="{0FC118C9-29B3-40C3-9114-67EB6188E4AC}"/>
                      </a:ext>
                    </a:extLst>
                  </p:cNvPr>
                  <p:cNvSpPr/>
                  <p:nvPr/>
                </p:nvSpPr>
                <p:spPr>
                  <a:xfrm>
                    <a:off x="-24726" y="5708055"/>
                    <a:ext cx="3152521" cy="153878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8" name="TextBox 397">
                    <a:extLst>
                      <a:ext uri="{FF2B5EF4-FFF2-40B4-BE49-F238E27FC236}">
                        <a16:creationId xmlns:a16="http://schemas.microsoft.com/office/drawing/2014/main" id="{B8EC075D-98F5-41B8-8B7D-D6994D42E249}"/>
                      </a:ext>
                    </a:extLst>
                  </p:cNvPr>
                  <p:cNvSpPr txBox="1"/>
                  <p:nvPr/>
                </p:nvSpPr>
                <p:spPr>
                  <a:xfrm>
                    <a:off x="266977" y="5921297"/>
                    <a:ext cx="1877560" cy="800219"/>
                  </a:xfrm>
                  <a:prstGeom prst="rect">
                    <a:avLst/>
                  </a:prstGeom>
                  <a:noFill/>
                  <a:ln w="12700">
                    <a:noFill/>
                  </a:ln>
                </p:spPr>
                <p:txBody>
                  <a:bodyPr wrap="square" rtlCol="0">
                    <a:spAutoFit/>
                  </a:bodyPr>
                  <a:lstStyle/>
                  <a:p>
                    <a:r>
                      <a:rPr lang="en-US" sz="800" dirty="0"/>
                      <a:t>Surface to Ground Infiltration </a:t>
                    </a:r>
                  </a:p>
                  <a:p>
                    <a:endParaRPr lang="en-US" sz="300" dirty="0"/>
                  </a:p>
                  <a:p>
                    <a:r>
                      <a:rPr lang="en-US" sz="800" dirty="0"/>
                      <a:t>Horizontal Groundwater Flow Direction: St. Peter Aquifer</a:t>
                    </a:r>
                  </a:p>
                  <a:p>
                    <a:endParaRPr lang="en-US" sz="300" dirty="0"/>
                  </a:p>
                  <a:p>
                    <a:r>
                      <a:rPr lang="en-US" sz="800" dirty="0"/>
                      <a:t>Vertical Migration from St. Peter to Shakopee Aquifer (unknown)</a:t>
                    </a:r>
                  </a:p>
                </p:txBody>
              </p:sp>
              <p:sp>
                <p:nvSpPr>
                  <p:cNvPr id="399" name="Freeform: Shape 398">
                    <a:extLst>
                      <a:ext uri="{FF2B5EF4-FFF2-40B4-BE49-F238E27FC236}">
                        <a16:creationId xmlns:a16="http://schemas.microsoft.com/office/drawing/2014/main" id="{8ADC020F-F55B-4E35-8CD6-47E256335A6E}"/>
                      </a:ext>
                    </a:extLst>
                  </p:cNvPr>
                  <p:cNvSpPr/>
                  <p:nvPr/>
                </p:nvSpPr>
                <p:spPr>
                  <a:xfrm rot="18762354">
                    <a:off x="96546" y="6103866"/>
                    <a:ext cx="121101" cy="24688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chemeClr val="accent4">
                        <a:lumMod val="75000"/>
                      </a:schemeClr>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400" name="Freeform: Shape 399">
                    <a:extLst>
                      <a:ext uri="{FF2B5EF4-FFF2-40B4-BE49-F238E27FC236}">
                        <a16:creationId xmlns:a16="http://schemas.microsoft.com/office/drawing/2014/main" id="{5DCEFE19-F187-4F0A-B337-C9EAE55E4E47}"/>
                      </a:ext>
                    </a:extLst>
                  </p:cNvPr>
                  <p:cNvSpPr/>
                  <p:nvPr/>
                </p:nvSpPr>
                <p:spPr>
                  <a:xfrm rot="18762354">
                    <a:off x="96547" y="6386844"/>
                    <a:ext cx="121101" cy="24688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chemeClr val="accent4">
                        <a:lumMod val="75000"/>
                      </a:schemeClr>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401" name="TextBox 400">
                    <a:extLst>
                      <a:ext uri="{FF2B5EF4-FFF2-40B4-BE49-F238E27FC236}">
                        <a16:creationId xmlns:a16="http://schemas.microsoft.com/office/drawing/2014/main" id="{F7AAE639-E043-41CD-8FB0-34302A7279E7}"/>
                      </a:ext>
                    </a:extLst>
                  </p:cNvPr>
                  <p:cNvSpPr txBox="1"/>
                  <p:nvPr/>
                </p:nvSpPr>
                <p:spPr>
                  <a:xfrm>
                    <a:off x="-68213" y="5675586"/>
                    <a:ext cx="1059329" cy="276999"/>
                  </a:xfrm>
                  <a:prstGeom prst="rect">
                    <a:avLst/>
                  </a:prstGeom>
                  <a:noFill/>
                </p:spPr>
                <p:txBody>
                  <a:bodyPr wrap="none" rtlCol="0">
                    <a:spAutoFit/>
                  </a:bodyPr>
                  <a:lstStyle/>
                  <a:p>
                    <a:r>
                      <a:rPr lang="en-US" sz="1200" b="1" u="sng" dirty="0"/>
                      <a:t>Map Features</a:t>
                    </a:r>
                  </a:p>
                </p:txBody>
              </p:sp>
            </p:grpSp>
            <p:sp>
              <p:nvSpPr>
                <p:cNvPr id="385" name="Oval 384">
                  <a:extLst>
                    <a:ext uri="{FF2B5EF4-FFF2-40B4-BE49-F238E27FC236}">
                      <a16:creationId xmlns:a16="http://schemas.microsoft.com/office/drawing/2014/main" id="{71D4AE61-9FC8-496E-BB78-09646B4C08B0}"/>
                    </a:ext>
                  </a:extLst>
                </p:cNvPr>
                <p:cNvSpPr/>
                <p:nvPr/>
              </p:nvSpPr>
              <p:spPr>
                <a:xfrm>
                  <a:off x="210413" y="6327892"/>
                  <a:ext cx="77890" cy="77890"/>
                </a:xfrm>
                <a:prstGeom prst="ellipse">
                  <a:avLst/>
                </a:prstGeom>
                <a:solidFill>
                  <a:srgbClr val="E5223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TextBox 385">
                  <a:extLst>
                    <a:ext uri="{FF2B5EF4-FFF2-40B4-BE49-F238E27FC236}">
                      <a16:creationId xmlns:a16="http://schemas.microsoft.com/office/drawing/2014/main" id="{15C1D112-09F7-4E31-B3EF-E8B0E1B7D747}"/>
                    </a:ext>
                  </a:extLst>
                </p:cNvPr>
                <p:cNvSpPr txBox="1"/>
                <p:nvPr/>
              </p:nvSpPr>
              <p:spPr>
                <a:xfrm>
                  <a:off x="334508" y="6209668"/>
                  <a:ext cx="1962797" cy="630942"/>
                </a:xfrm>
                <a:prstGeom prst="rect">
                  <a:avLst/>
                </a:prstGeom>
                <a:noFill/>
              </p:spPr>
              <p:txBody>
                <a:bodyPr wrap="square" rtlCol="0">
                  <a:spAutoFit/>
                </a:bodyPr>
                <a:lstStyle/>
                <a:p>
                  <a:r>
                    <a:rPr lang="en-US" sz="800" dirty="0"/>
                    <a:t>Previously abandoned or unknown status of well; last sampled between 2005-2008</a:t>
                  </a:r>
                </a:p>
                <a:p>
                  <a:endParaRPr lang="en-US" sz="300" dirty="0"/>
                </a:p>
                <a:p>
                  <a:r>
                    <a:rPr lang="en-US" sz="800" dirty="0"/>
                    <a:t>Well open across St. Peter and Shakopee Aquifers </a:t>
                  </a:r>
                  <a:endParaRPr lang="en-US" sz="300" dirty="0"/>
                </a:p>
              </p:txBody>
            </p:sp>
            <p:sp>
              <p:nvSpPr>
                <p:cNvPr id="387" name="Oval 386">
                  <a:extLst>
                    <a:ext uri="{FF2B5EF4-FFF2-40B4-BE49-F238E27FC236}">
                      <a16:creationId xmlns:a16="http://schemas.microsoft.com/office/drawing/2014/main" id="{19912055-D219-4240-A49B-4F6C1EC632EA}"/>
                    </a:ext>
                  </a:extLst>
                </p:cNvPr>
                <p:cNvSpPr/>
                <p:nvPr/>
              </p:nvSpPr>
              <p:spPr>
                <a:xfrm>
                  <a:off x="202423" y="6601580"/>
                  <a:ext cx="100584" cy="95391"/>
                </a:xfrm>
                <a:prstGeom prst="ellipse">
                  <a:avLst/>
                </a:prstGeom>
                <a:solidFill>
                  <a:srgbClr val="A33086"/>
                </a:solidFill>
                <a:ln>
                  <a:solidFill>
                    <a:srgbClr val="FFFF00"/>
                  </a:solidFill>
                </a:ln>
                <a:effectLst>
                  <a:glow rad="25400">
                    <a:schemeClr val="bg2">
                      <a:lumMod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2" name="Freeform: Shape 381">
                <a:extLst>
                  <a:ext uri="{FF2B5EF4-FFF2-40B4-BE49-F238E27FC236}">
                    <a16:creationId xmlns:a16="http://schemas.microsoft.com/office/drawing/2014/main" id="{D3950DFD-BC81-475D-B98C-70F62ADC7CE9}"/>
                  </a:ext>
                </a:extLst>
              </p:cNvPr>
              <p:cNvSpPr/>
              <p:nvPr/>
            </p:nvSpPr>
            <p:spPr>
              <a:xfrm rot="18762354">
                <a:off x="9010997" y="5449978"/>
                <a:ext cx="121101" cy="24688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grpSp>
        <p:sp>
          <p:nvSpPr>
            <p:cNvPr id="402" name="TextBox 401">
              <a:extLst>
                <a:ext uri="{FF2B5EF4-FFF2-40B4-BE49-F238E27FC236}">
                  <a16:creationId xmlns:a16="http://schemas.microsoft.com/office/drawing/2014/main" id="{1EBC0F22-EC4B-4EFA-B7F3-77CFFCA0FB3D}"/>
                </a:ext>
              </a:extLst>
            </p:cNvPr>
            <p:cNvSpPr txBox="1"/>
            <p:nvPr/>
          </p:nvSpPr>
          <p:spPr>
            <a:xfrm>
              <a:off x="5830209" y="-1717512"/>
              <a:ext cx="1086583" cy="1354217"/>
            </a:xfrm>
            <a:prstGeom prst="rect">
              <a:avLst/>
            </a:prstGeom>
            <a:noFill/>
          </p:spPr>
          <p:txBody>
            <a:bodyPr wrap="square" rtlCol="0">
              <a:spAutoFit/>
            </a:bodyPr>
            <a:lstStyle/>
            <a:p>
              <a:r>
                <a:rPr lang="en-US" sz="800" u="sng" dirty="0"/>
                <a:t>Notes</a:t>
              </a:r>
              <a:r>
                <a:rPr lang="en-US" sz="800" dirty="0"/>
                <a:t>: </a:t>
              </a:r>
            </a:p>
            <a:p>
              <a:endParaRPr lang="en-US" sz="300" dirty="0"/>
            </a:p>
            <a:p>
              <a:r>
                <a:rPr lang="en-US" sz="800" dirty="0"/>
                <a:t>Wells with PFOS concentrations below detection and detection limits above 0.5 ppb not shown.</a:t>
              </a:r>
            </a:p>
            <a:p>
              <a:endParaRPr lang="en-US" sz="400" dirty="0"/>
            </a:p>
            <a:p>
              <a:r>
                <a:rPr lang="en-US" sz="800" dirty="0"/>
                <a:t>Data results from BS20 are pending.</a:t>
              </a:r>
            </a:p>
            <a:p>
              <a:endParaRPr lang="en-US" sz="300" dirty="0"/>
            </a:p>
          </p:txBody>
        </p:sp>
        <p:sp>
          <p:nvSpPr>
            <p:cNvPr id="404" name="Oval 403">
              <a:extLst>
                <a:ext uri="{FF2B5EF4-FFF2-40B4-BE49-F238E27FC236}">
                  <a16:creationId xmlns:a16="http://schemas.microsoft.com/office/drawing/2014/main" id="{F9E240C5-ED79-45AD-9973-405FF830A289}"/>
                </a:ext>
              </a:extLst>
            </p:cNvPr>
            <p:cNvSpPr/>
            <p:nvPr/>
          </p:nvSpPr>
          <p:spPr>
            <a:xfrm>
              <a:off x="3886343" y="-709754"/>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a:extLst>
              <a:ext uri="{FF2B5EF4-FFF2-40B4-BE49-F238E27FC236}">
                <a16:creationId xmlns:a16="http://schemas.microsoft.com/office/drawing/2014/main" id="{90617421-9FBF-4D88-BC0F-A3E072CE3FAB}"/>
              </a:ext>
            </a:extLst>
          </p:cNvPr>
          <p:cNvGrpSpPr/>
          <p:nvPr/>
        </p:nvGrpSpPr>
        <p:grpSpPr>
          <a:xfrm>
            <a:off x="128032" y="4017035"/>
            <a:ext cx="1600083" cy="1162111"/>
            <a:chOff x="-1885018" y="3903281"/>
            <a:chExt cx="1600083" cy="1162111"/>
          </a:xfrm>
        </p:grpSpPr>
        <p:sp>
          <p:nvSpPr>
            <p:cNvPr id="504" name="Rectangle 503">
              <a:extLst>
                <a:ext uri="{FF2B5EF4-FFF2-40B4-BE49-F238E27FC236}">
                  <a16:creationId xmlns:a16="http://schemas.microsoft.com/office/drawing/2014/main" id="{E326E504-EDCA-494D-9F6C-76B6877F23A7}"/>
                </a:ext>
              </a:extLst>
            </p:cNvPr>
            <p:cNvSpPr/>
            <p:nvPr/>
          </p:nvSpPr>
          <p:spPr>
            <a:xfrm>
              <a:off x="-1875491" y="3922594"/>
              <a:ext cx="1590556" cy="11347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5" name="TextBox 504">
              <a:extLst>
                <a:ext uri="{FF2B5EF4-FFF2-40B4-BE49-F238E27FC236}">
                  <a16:creationId xmlns:a16="http://schemas.microsoft.com/office/drawing/2014/main" id="{89F1DA07-8C0F-4E35-9CD2-B5CBF90297B3}"/>
                </a:ext>
              </a:extLst>
            </p:cNvPr>
            <p:cNvSpPr txBox="1"/>
            <p:nvPr/>
          </p:nvSpPr>
          <p:spPr>
            <a:xfrm>
              <a:off x="-1885018" y="3903281"/>
              <a:ext cx="776175" cy="246221"/>
            </a:xfrm>
            <a:prstGeom prst="rect">
              <a:avLst/>
            </a:prstGeom>
            <a:noFill/>
          </p:spPr>
          <p:txBody>
            <a:bodyPr wrap="none" rtlCol="0">
              <a:spAutoFit/>
            </a:bodyPr>
            <a:lstStyle/>
            <a:p>
              <a:r>
                <a:rPr lang="en-US" sz="1000" b="1" u="sng" dirty="0"/>
                <a:t>PFOS (ppb)</a:t>
              </a:r>
            </a:p>
          </p:txBody>
        </p:sp>
        <p:sp>
          <p:nvSpPr>
            <p:cNvPr id="506" name="TextBox 505">
              <a:extLst>
                <a:ext uri="{FF2B5EF4-FFF2-40B4-BE49-F238E27FC236}">
                  <a16:creationId xmlns:a16="http://schemas.microsoft.com/office/drawing/2014/main" id="{81342E3A-0F3F-4AA3-8836-61E3E87AC440}"/>
                </a:ext>
              </a:extLst>
            </p:cNvPr>
            <p:cNvSpPr txBox="1"/>
            <p:nvPr/>
          </p:nvSpPr>
          <p:spPr>
            <a:xfrm>
              <a:off x="-1767008" y="4095896"/>
              <a:ext cx="1129032" cy="969496"/>
            </a:xfrm>
            <a:prstGeom prst="rect">
              <a:avLst/>
            </a:prstGeom>
            <a:noFill/>
          </p:spPr>
          <p:txBody>
            <a:bodyPr wrap="square" rtlCol="0">
              <a:spAutoFit/>
            </a:bodyPr>
            <a:lstStyle/>
            <a:p>
              <a:r>
                <a:rPr lang="en-US" sz="700" dirty="0">
                  <a:latin typeface="Calibri" panose="020F0502020204030204" pitchFamily="34" charset="0"/>
                  <a:cs typeface="Calibri" panose="020F0502020204030204" pitchFamily="34" charset="0"/>
                </a:rPr>
                <a:t>Below Detection</a:t>
              </a:r>
            </a:p>
            <a:p>
              <a:endParaRPr lang="en-US" sz="300" dirty="0">
                <a:latin typeface="Calibri" panose="020F0502020204030204" pitchFamily="34" charset="0"/>
                <a:cs typeface="Calibri" panose="020F0502020204030204" pitchFamily="34" charset="0"/>
              </a:endParaRPr>
            </a:p>
            <a:p>
              <a:r>
                <a:rPr lang="en-US" sz="700" dirty="0">
                  <a:latin typeface="Calibri" panose="020F0502020204030204" pitchFamily="34" charset="0"/>
                  <a:cs typeface="Calibri" panose="020F0502020204030204" pitchFamily="34" charset="0"/>
                </a:rPr>
                <a:t>&lt;0.0149</a:t>
              </a:r>
            </a:p>
            <a:p>
              <a:endParaRPr lang="en-US" sz="300" dirty="0">
                <a:latin typeface="Calibri" panose="020F0502020204030204" pitchFamily="34" charset="0"/>
                <a:cs typeface="Calibri" panose="020F0502020204030204" pitchFamily="34" charset="0"/>
              </a:endParaRPr>
            </a:p>
            <a:p>
              <a:r>
                <a:rPr lang="en-US" sz="700" dirty="0">
                  <a:latin typeface="Calibri" panose="020F0502020204030204" pitchFamily="34" charset="0"/>
                  <a:cs typeface="Calibri" panose="020F0502020204030204" pitchFamily="34" charset="0"/>
                </a:rPr>
                <a:t>0.015 - 0.055</a:t>
              </a:r>
            </a:p>
            <a:p>
              <a:endParaRPr lang="en-US" sz="300" dirty="0">
                <a:latin typeface="Calibri" panose="020F0502020204030204" pitchFamily="34" charset="0"/>
                <a:cs typeface="Calibri" panose="020F0502020204030204" pitchFamily="34" charset="0"/>
              </a:endParaRPr>
            </a:p>
            <a:p>
              <a:r>
                <a:rPr lang="en-US" sz="700" dirty="0">
                  <a:latin typeface="Calibri" panose="020F0502020204030204" pitchFamily="34" charset="0"/>
                  <a:cs typeface="Calibri" panose="020F0502020204030204" pitchFamily="34" charset="0"/>
                </a:rPr>
                <a:t>0.0551 - 0.160</a:t>
              </a:r>
            </a:p>
            <a:p>
              <a:endParaRPr lang="en-US" sz="300" dirty="0">
                <a:latin typeface="Calibri" panose="020F0502020204030204" pitchFamily="34" charset="0"/>
                <a:cs typeface="Calibri" panose="020F0502020204030204" pitchFamily="34" charset="0"/>
              </a:endParaRPr>
            </a:p>
            <a:p>
              <a:r>
                <a:rPr lang="en-US" sz="700" dirty="0">
                  <a:latin typeface="Calibri" panose="020F0502020204030204" pitchFamily="34" charset="0"/>
                  <a:cs typeface="Calibri" panose="020F0502020204030204" pitchFamily="34" charset="0"/>
                </a:rPr>
                <a:t>0.161 - 0.509</a:t>
              </a:r>
            </a:p>
            <a:p>
              <a:endParaRPr lang="en-US" sz="300" dirty="0">
                <a:latin typeface="Calibri" panose="020F0502020204030204" pitchFamily="34" charset="0"/>
                <a:cs typeface="Calibri" panose="020F0502020204030204" pitchFamily="34" charset="0"/>
              </a:endParaRPr>
            </a:p>
            <a:p>
              <a:r>
                <a:rPr lang="en-US" sz="700" dirty="0">
                  <a:latin typeface="Calibri" panose="020F0502020204030204" pitchFamily="34" charset="0"/>
                  <a:cs typeface="Calibri" panose="020F0502020204030204" pitchFamily="34" charset="0"/>
                </a:rPr>
                <a:t>0.51 – 3.9</a:t>
              </a:r>
            </a:p>
          </p:txBody>
        </p:sp>
        <p:sp>
          <p:nvSpPr>
            <p:cNvPr id="507" name="Oval 506">
              <a:extLst>
                <a:ext uri="{FF2B5EF4-FFF2-40B4-BE49-F238E27FC236}">
                  <a16:creationId xmlns:a16="http://schemas.microsoft.com/office/drawing/2014/main" id="{0527B561-0883-4BA1-8FE4-6B74A9333E3C}"/>
                </a:ext>
              </a:extLst>
            </p:cNvPr>
            <p:cNvSpPr/>
            <p:nvPr/>
          </p:nvSpPr>
          <p:spPr>
            <a:xfrm>
              <a:off x="-1808822" y="4147209"/>
              <a:ext cx="77890" cy="77890"/>
            </a:xfrm>
            <a:prstGeom prst="ellipse">
              <a:avLst/>
            </a:prstGeom>
            <a:solidFill>
              <a:srgbClr val="D5D5D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68DEB995-8DC6-4338-8E55-F93646AB5658}"/>
                </a:ext>
              </a:extLst>
            </p:cNvPr>
            <p:cNvSpPr/>
            <p:nvPr/>
          </p:nvSpPr>
          <p:spPr>
            <a:xfrm>
              <a:off x="-1808822" y="4302757"/>
              <a:ext cx="77890" cy="77890"/>
            </a:xfrm>
            <a:prstGeom prst="ellipse">
              <a:avLst/>
            </a:prstGeom>
            <a:solidFill>
              <a:srgbClr val="6AD928"/>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A3280E63-07EF-4C12-B376-0FF45ABDC81D}"/>
                </a:ext>
              </a:extLst>
            </p:cNvPr>
            <p:cNvSpPr/>
            <p:nvPr/>
          </p:nvSpPr>
          <p:spPr>
            <a:xfrm>
              <a:off x="-1808822" y="4464008"/>
              <a:ext cx="77890" cy="77890"/>
            </a:xfrm>
            <a:prstGeom prst="ellipse">
              <a:avLst/>
            </a:prstGeom>
            <a:solidFill>
              <a:srgbClr val="FFD1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D6E3EA6B-E7EF-42E9-9F4C-54E3AE26EA2E}"/>
                </a:ext>
              </a:extLst>
            </p:cNvPr>
            <p:cNvSpPr/>
            <p:nvPr/>
          </p:nvSpPr>
          <p:spPr>
            <a:xfrm>
              <a:off x="-1808517" y="4612273"/>
              <a:ext cx="77890" cy="77890"/>
            </a:xfrm>
            <a:prstGeom prst="ellipse">
              <a:avLst/>
            </a:prstGeom>
            <a:solidFill>
              <a:srgbClr val="FF700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Oval 510">
              <a:extLst>
                <a:ext uri="{FF2B5EF4-FFF2-40B4-BE49-F238E27FC236}">
                  <a16:creationId xmlns:a16="http://schemas.microsoft.com/office/drawing/2014/main" id="{342086B5-3440-40A1-8633-5879A8B339F1}"/>
                </a:ext>
              </a:extLst>
            </p:cNvPr>
            <p:cNvSpPr/>
            <p:nvPr/>
          </p:nvSpPr>
          <p:spPr>
            <a:xfrm>
              <a:off x="-1808822" y="4773351"/>
              <a:ext cx="77890" cy="77890"/>
            </a:xfrm>
            <a:prstGeom prst="ellipse">
              <a:avLst/>
            </a:prstGeom>
            <a:solidFill>
              <a:srgbClr val="E5223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 name="Oval 511">
              <a:extLst>
                <a:ext uri="{FF2B5EF4-FFF2-40B4-BE49-F238E27FC236}">
                  <a16:creationId xmlns:a16="http://schemas.microsoft.com/office/drawing/2014/main" id="{06047131-3C2A-4D43-9BD2-E620B09A38EC}"/>
                </a:ext>
              </a:extLst>
            </p:cNvPr>
            <p:cNvSpPr/>
            <p:nvPr/>
          </p:nvSpPr>
          <p:spPr>
            <a:xfrm>
              <a:off x="-1808822" y="4920908"/>
              <a:ext cx="77890" cy="77890"/>
            </a:xfrm>
            <a:prstGeom prst="ellipse">
              <a:avLst/>
            </a:prstGeom>
            <a:solidFill>
              <a:srgbClr val="A3308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0D041BC6-2908-44CC-9EB7-E612D2627BFE}"/>
              </a:ext>
            </a:extLst>
          </p:cNvPr>
          <p:cNvGrpSpPr/>
          <p:nvPr/>
        </p:nvGrpSpPr>
        <p:grpSpPr>
          <a:xfrm>
            <a:off x="7645006" y="1040586"/>
            <a:ext cx="4566860" cy="4167640"/>
            <a:chOff x="7645006" y="1015186"/>
            <a:chExt cx="4566860" cy="4167640"/>
          </a:xfrm>
        </p:grpSpPr>
        <p:grpSp>
          <p:nvGrpSpPr>
            <p:cNvPr id="34" name="Group 33">
              <a:extLst>
                <a:ext uri="{FF2B5EF4-FFF2-40B4-BE49-F238E27FC236}">
                  <a16:creationId xmlns:a16="http://schemas.microsoft.com/office/drawing/2014/main" id="{F8A281D6-CFFA-409C-BB42-2DCDB030A0C3}"/>
                </a:ext>
              </a:extLst>
            </p:cNvPr>
            <p:cNvGrpSpPr/>
            <p:nvPr/>
          </p:nvGrpSpPr>
          <p:grpSpPr>
            <a:xfrm>
              <a:off x="7645006" y="1015186"/>
              <a:ext cx="4566860" cy="4167640"/>
              <a:chOff x="7645006" y="1015186"/>
              <a:chExt cx="4566860" cy="4167640"/>
            </a:xfrm>
          </p:grpSpPr>
          <p:grpSp>
            <p:nvGrpSpPr>
              <p:cNvPr id="33" name="Group 32">
                <a:extLst>
                  <a:ext uri="{FF2B5EF4-FFF2-40B4-BE49-F238E27FC236}">
                    <a16:creationId xmlns:a16="http://schemas.microsoft.com/office/drawing/2014/main" id="{5F099AFE-F54E-472A-91F9-6B459DAD21EF}"/>
                  </a:ext>
                </a:extLst>
              </p:cNvPr>
              <p:cNvGrpSpPr/>
              <p:nvPr/>
            </p:nvGrpSpPr>
            <p:grpSpPr>
              <a:xfrm>
                <a:off x="7645006" y="1015186"/>
                <a:ext cx="4566860" cy="4167640"/>
                <a:chOff x="7645006" y="1015186"/>
                <a:chExt cx="4566860" cy="4167640"/>
              </a:xfrm>
            </p:grpSpPr>
            <p:grpSp>
              <p:nvGrpSpPr>
                <p:cNvPr id="31" name="Group 30">
                  <a:extLst>
                    <a:ext uri="{FF2B5EF4-FFF2-40B4-BE49-F238E27FC236}">
                      <a16:creationId xmlns:a16="http://schemas.microsoft.com/office/drawing/2014/main" id="{E5FB5BA1-C066-4036-A200-CC1160560E08}"/>
                    </a:ext>
                  </a:extLst>
                </p:cNvPr>
                <p:cNvGrpSpPr/>
                <p:nvPr/>
              </p:nvGrpSpPr>
              <p:grpSpPr>
                <a:xfrm>
                  <a:off x="7645006" y="1015186"/>
                  <a:ext cx="4354009" cy="4167640"/>
                  <a:chOff x="7317346" y="763726"/>
                  <a:chExt cx="4354009" cy="4167640"/>
                </a:xfrm>
              </p:grpSpPr>
              <p:pic>
                <p:nvPicPr>
                  <p:cNvPr id="30" name="Picture 29">
                    <a:extLst>
                      <a:ext uri="{FF2B5EF4-FFF2-40B4-BE49-F238E27FC236}">
                        <a16:creationId xmlns:a16="http://schemas.microsoft.com/office/drawing/2014/main" id="{9FC8C60D-3914-4916-B213-20D1E6D67381}"/>
                      </a:ext>
                    </a:extLst>
                  </p:cNvPr>
                  <p:cNvPicPr>
                    <a:picLocks noChangeAspect="1"/>
                  </p:cNvPicPr>
                  <p:nvPr/>
                </p:nvPicPr>
                <p:blipFill rotWithShape="1">
                  <a:blip r:embed="rId4"/>
                  <a:srcRect l="4677" t="214" r="11349" b="14861"/>
                  <a:stretch/>
                </p:blipFill>
                <p:spPr>
                  <a:xfrm>
                    <a:off x="7317346" y="763726"/>
                    <a:ext cx="4354009" cy="4167640"/>
                  </a:xfrm>
                  <a:prstGeom prst="rect">
                    <a:avLst/>
                  </a:prstGeom>
                  <a:ln w="34925">
                    <a:solidFill>
                      <a:srgbClr val="00B0F0"/>
                    </a:solidFill>
                  </a:ln>
                </p:spPr>
              </p:pic>
              <p:grpSp>
                <p:nvGrpSpPr>
                  <p:cNvPr id="5" name="Group 4">
                    <a:extLst>
                      <a:ext uri="{FF2B5EF4-FFF2-40B4-BE49-F238E27FC236}">
                        <a16:creationId xmlns:a16="http://schemas.microsoft.com/office/drawing/2014/main" id="{6876FC65-D5F7-4011-AE5A-968B5D9903F1}"/>
                      </a:ext>
                    </a:extLst>
                  </p:cNvPr>
                  <p:cNvGrpSpPr/>
                  <p:nvPr/>
                </p:nvGrpSpPr>
                <p:grpSpPr>
                  <a:xfrm>
                    <a:off x="7376160" y="802965"/>
                    <a:ext cx="4262311" cy="3111496"/>
                    <a:chOff x="7028290" y="812904"/>
                    <a:chExt cx="4262311" cy="3111496"/>
                  </a:xfrm>
                </p:grpSpPr>
                <p:sp>
                  <p:nvSpPr>
                    <p:cNvPr id="173" name="Rounded Rectangle 5">
                      <a:extLst>
                        <a:ext uri="{FF2B5EF4-FFF2-40B4-BE49-F238E27FC236}">
                          <a16:creationId xmlns:a16="http://schemas.microsoft.com/office/drawing/2014/main" id="{6A56D1A3-1398-45D0-AF14-A2436874699C}"/>
                        </a:ext>
                      </a:extLst>
                    </p:cNvPr>
                    <p:cNvSpPr/>
                    <p:nvPr/>
                  </p:nvSpPr>
                  <p:spPr>
                    <a:xfrm>
                      <a:off x="9355211" y="812904"/>
                      <a:ext cx="1935390" cy="336589"/>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St. Peter to Shakopee Aquifer Flow Paths</a:t>
                      </a:r>
                    </a:p>
                  </p:txBody>
                </p:sp>
                <p:sp>
                  <p:nvSpPr>
                    <p:cNvPr id="175" name="Freeform: Shape 174">
                      <a:extLst>
                        <a:ext uri="{FF2B5EF4-FFF2-40B4-BE49-F238E27FC236}">
                          <a16:creationId xmlns:a16="http://schemas.microsoft.com/office/drawing/2014/main" id="{5B49C99B-59AB-4B99-ADCE-E9662804F7DC}"/>
                        </a:ext>
                      </a:extLst>
                    </p:cNvPr>
                    <p:cNvSpPr/>
                    <p:nvPr/>
                  </p:nvSpPr>
                  <p:spPr>
                    <a:xfrm rot="15763563" flipH="1">
                      <a:off x="7811093" y="1484953"/>
                      <a:ext cx="453962" cy="41399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chemeClr val="accent4">
                          <a:lumMod val="75000"/>
                        </a:schemeClr>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76" name="Freeform: Shape 175">
                      <a:extLst>
                        <a:ext uri="{FF2B5EF4-FFF2-40B4-BE49-F238E27FC236}">
                          <a16:creationId xmlns:a16="http://schemas.microsoft.com/office/drawing/2014/main" id="{1CCF7E5F-8BE3-4FC1-9068-F451E6A09AAB}"/>
                        </a:ext>
                      </a:extLst>
                    </p:cNvPr>
                    <p:cNvSpPr/>
                    <p:nvPr/>
                  </p:nvSpPr>
                  <p:spPr>
                    <a:xfrm rot="15763563" flipH="1">
                      <a:off x="11095444" y="3328830"/>
                      <a:ext cx="45917" cy="252491"/>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chemeClr val="accent4">
                          <a:lumMod val="75000"/>
                        </a:schemeClr>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78" name="Freeform: Shape 177">
                      <a:extLst>
                        <a:ext uri="{FF2B5EF4-FFF2-40B4-BE49-F238E27FC236}">
                          <a16:creationId xmlns:a16="http://schemas.microsoft.com/office/drawing/2014/main" id="{D39DBCCE-6075-4B71-B835-9C1CDBCA9B58}"/>
                        </a:ext>
                      </a:extLst>
                    </p:cNvPr>
                    <p:cNvSpPr/>
                    <p:nvPr/>
                  </p:nvSpPr>
                  <p:spPr>
                    <a:xfrm rot="18762354" flipH="1">
                      <a:off x="9210951" y="2591986"/>
                      <a:ext cx="158709" cy="15386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chemeClr val="accent4">
                          <a:lumMod val="75000"/>
                        </a:schemeClr>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80" name="Freeform: Shape 179">
                      <a:extLst>
                        <a:ext uri="{FF2B5EF4-FFF2-40B4-BE49-F238E27FC236}">
                          <a16:creationId xmlns:a16="http://schemas.microsoft.com/office/drawing/2014/main" id="{72C5C6DC-D784-4BF7-AE88-BBD30670C141}"/>
                        </a:ext>
                      </a:extLst>
                    </p:cNvPr>
                    <p:cNvSpPr/>
                    <p:nvPr/>
                  </p:nvSpPr>
                  <p:spPr>
                    <a:xfrm rot="18762354" flipH="1">
                      <a:off x="8680638" y="1889536"/>
                      <a:ext cx="158709" cy="15386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chemeClr val="accent4">
                          <a:lumMod val="75000"/>
                        </a:schemeClr>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81" name="TextBox 180">
                      <a:extLst>
                        <a:ext uri="{FF2B5EF4-FFF2-40B4-BE49-F238E27FC236}">
                          <a16:creationId xmlns:a16="http://schemas.microsoft.com/office/drawing/2014/main" id="{56ABE85A-3EDF-4CA8-8745-52D20A5D030F}"/>
                        </a:ext>
                      </a:extLst>
                    </p:cNvPr>
                    <p:cNvSpPr txBox="1"/>
                    <p:nvPr/>
                  </p:nvSpPr>
                  <p:spPr>
                    <a:xfrm>
                      <a:off x="8524435" y="1701709"/>
                      <a:ext cx="550018" cy="278198"/>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chemeClr val="accent4">
                              <a:lumMod val="75000"/>
                            </a:schemeClr>
                          </a:solidFill>
                          <a:effectLst>
                            <a:glow rad="127000">
                              <a:schemeClr val="bg1"/>
                            </a:glow>
                            <a:outerShdw blurRad="50800" dist="38100" dir="2700000" algn="tl" rotWithShape="0">
                              <a:schemeClr val="bg1">
                                <a:alpha val="40000"/>
                              </a:schemeClr>
                            </a:outerShdw>
                          </a:effectLst>
                        </a:rPr>
                        <a:t>?</a:t>
                      </a:r>
                    </a:p>
                  </p:txBody>
                </p:sp>
                <p:sp>
                  <p:nvSpPr>
                    <p:cNvPr id="182" name="Freeform: Shape 181">
                      <a:extLst>
                        <a:ext uri="{FF2B5EF4-FFF2-40B4-BE49-F238E27FC236}">
                          <a16:creationId xmlns:a16="http://schemas.microsoft.com/office/drawing/2014/main" id="{6C251703-408C-40C4-8872-DFA599C41E99}"/>
                        </a:ext>
                      </a:extLst>
                    </p:cNvPr>
                    <p:cNvSpPr/>
                    <p:nvPr/>
                  </p:nvSpPr>
                  <p:spPr>
                    <a:xfrm rot="18762354" flipH="1">
                      <a:off x="10046920" y="3451160"/>
                      <a:ext cx="158709" cy="15386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chemeClr val="accent4">
                          <a:lumMod val="75000"/>
                        </a:schemeClr>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83" name="TextBox 182">
                      <a:extLst>
                        <a:ext uri="{FF2B5EF4-FFF2-40B4-BE49-F238E27FC236}">
                          <a16:creationId xmlns:a16="http://schemas.microsoft.com/office/drawing/2014/main" id="{601BC33C-696B-4D56-87A8-0D874239937F}"/>
                        </a:ext>
                      </a:extLst>
                    </p:cNvPr>
                    <p:cNvSpPr txBox="1"/>
                    <p:nvPr/>
                  </p:nvSpPr>
                  <p:spPr>
                    <a:xfrm>
                      <a:off x="9890717" y="3263333"/>
                      <a:ext cx="550018" cy="278198"/>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chemeClr val="accent4">
                              <a:lumMod val="75000"/>
                            </a:schemeClr>
                          </a:solidFill>
                          <a:effectLst>
                            <a:glow rad="127000">
                              <a:schemeClr val="bg1"/>
                            </a:glow>
                            <a:outerShdw blurRad="50800" dist="38100" dir="2700000" algn="tl" rotWithShape="0">
                              <a:schemeClr val="bg1">
                                <a:alpha val="40000"/>
                              </a:schemeClr>
                            </a:outerShdw>
                          </a:effectLst>
                        </a:rPr>
                        <a:t>?</a:t>
                      </a:r>
                    </a:p>
                  </p:txBody>
                </p:sp>
                <p:sp>
                  <p:nvSpPr>
                    <p:cNvPr id="184" name="Freeform: Shape 183">
                      <a:extLst>
                        <a:ext uri="{FF2B5EF4-FFF2-40B4-BE49-F238E27FC236}">
                          <a16:creationId xmlns:a16="http://schemas.microsoft.com/office/drawing/2014/main" id="{EC247202-8621-4518-BE01-C43D1A456550}"/>
                        </a:ext>
                      </a:extLst>
                    </p:cNvPr>
                    <p:cNvSpPr/>
                    <p:nvPr/>
                  </p:nvSpPr>
                  <p:spPr>
                    <a:xfrm rot="18762354" flipH="1">
                      <a:off x="10677496" y="3768112"/>
                      <a:ext cx="158709" cy="15386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chemeClr val="accent4">
                          <a:lumMod val="75000"/>
                        </a:schemeClr>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85" name="TextBox 184">
                      <a:extLst>
                        <a:ext uri="{FF2B5EF4-FFF2-40B4-BE49-F238E27FC236}">
                          <a16:creationId xmlns:a16="http://schemas.microsoft.com/office/drawing/2014/main" id="{04D3607B-A512-4E20-A9B3-EAADDE599C39}"/>
                        </a:ext>
                      </a:extLst>
                    </p:cNvPr>
                    <p:cNvSpPr txBox="1"/>
                    <p:nvPr/>
                  </p:nvSpPr>
                  <p:spPr>
                    <a:xfrm>
                      <a:off x="10521293" y="3580284"/>
                      <a:ext cx="550018" cy="278198"/>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chemeClr val="accent4">
                              <a:lumMod val="75000"/>
                            </a:schemeClr>
                          </a:solidFill>
                          <a:effectLst>
                            <a:glow rad="127000">
                              <a:schemeClr val="bg1"/>
                            </a:glow>
                            <a:outerShdw blurRad="50800" dist="38100" dir="2700000" algn="tl" rotWithShape="0">
                              <a:schemeClr val="bg1">
                                <a:alpha val="40000"/>
                              </a:schemeClr>
                            </a:outerShdw>
                          </a:effectLst>
                        </a:rPr>
                        <a:t>?</a:t>
                      </a:r>
                    </a:p>
                  </p:txBody>
                </p:sp>
                <p:sp>
                  <p:nvSpPr>
                    <p:cNvPr id="187" name="IAWC">
                      <a:extLst>
                        <a:ext uri="{FF2B5EF4-FFF2-40B4-BE49-F238E27FC236}">
                          <a16:creationId xmlns:a16="http://schemas.microsoft.com/office/drawing/2014/main" id="{9EFB21A9-354F-47F7-A832-579B661FDFA5}"/>
                        </a:ext>
                      </a:extLst>
                    </p:cNvPr>
                    <p:cNvSpPr>
                      <a:spLocks noChangeAspect="1"/>
                    </p:cNvSpPr>
                    <p:nvPr/>
                  </p:nvSpPr>
                  <p:spPr>
                    <a:xfrm>
                      <a:off x="7028290" y="871647"/>
                      <a:ext cx="295755" cy="283389"/>
                    </a:xfrm>
                    <a:custGeom>
                      <a:avLst/>
                      <a:gdLst>
                        <a:gd name="connsiteX0" fmla="*/ 2381 w 395288"/>
                        <a:gd name="connsiteY0" fmla="*/ 0 h 357187"/>
                        <a:gd name="connsiteX1" fmla="*/ 45244 w 395288"/>
                        <a:gd name="connsiteY1" fmla="*/ 52387 h 357187"/>
                        <a:gd name="connsiteX2" fmla="*/ 73819 w 395288"/>
                        <a:gd name="connsiteY2" fmla="*/ 90487 h 357187"/>
                        <a:gd name="connsiteX3" fmla="*/ 71438 w 395288"/>
                        <a:gd name="connsiteY3" fmla="*/ 133350 h 357187"/>
                        <a:gd name="connsiteX4" fmla="*/ 71438 w 395288"/>
                        <a:gd name="connsiteY4" fmla="*/ 157162 h 357187"/>
                        <a:gd name="connsiteX5" fmla="*/ 33338 w 395288"/>
                        <a:gd name="connsiteY5" fmla="*/ 216693 h 357187"/>
                        <a:gd name="connsiteX6" fmla="*/ 2381 w 395288"/>
                        <a:gd name="connsiteY6" fmla="*/ 233362 h 357187"/>
                        <a:gd name="connsiteX7" fmla="*/ 0 w 395288"/>
                        <a:gd name="connsiteY7" fmla="*/ 264318 h 357187"/>
                        <a:gd name="connsiteX8" fmla="*/ 23813 w 395288"/>
                        <a:gd name="connsiteY8" fmla="*/ 311943 h 357187"/>
                        <a:gd name="connsiteX9" fmla="*/ 52388 w 395288"/>
                        <a:gd name="connsiteY9" fmla="*/ 345281 h 357187"/>
                        <a:gd name="connsiteX10" fmla="*/ 111919 w 395288"/>
                        <a:gd name="connsiteY10" fmla="*/ 357187 h 357187"/>
                        <a:gd name="connsiteX11" fmla="*/ 240506 w 395288"/>
                        <a:gd name="connsiteY11" fmla="*/ 347662 h 357187"/>
                        <a:gd name="connsiteX12" fmla="*/ 323850 w 395288"/>
                        <a:gd name="connsiteY12" fmla="*/ 330993 h 357187"/>
                        <a:gd name="connsiteX13" fmla="*/ 378619 w 395288"/>
                        <a:gd name="connsiteY13" fmla="*/ 330993 h 357187"/>
                        <a:gd name="connsiteX14" fmla="*/ 395288 w 395288"/>
                        <a:gd name="connsiteY14" fmla="*/ 330993 h 357187"/>
                        <a:gd name="connsiteX15" fmla="*/ 383381 w 395288"/>
                        <a:gd name="connsiteY15" fmla="*/ 259556 h 357187"/>
                        <a:gd name="connsiteX16" fmla="*/ 378619 w 395288"/>
                        <a:gd name="connsiteY16" fmla="*/ 190500 h 357187"/>
                        <a:gd name="connsiteX17" fmla="*/ 307181 w 395288"/>
                        <a:gd name="connsiteY17" fmla="*/ 192881 h 357187"/>
                        <a:gd name="connsiteX18" fmla="*/ 276225 w 395288"/>
                        <a:gd name="connsiteY18" fmla="*/ 171450 h 357187"/>
                        <a:gd name="connsiteX19" fmla="*/ 230981 w 395288"/>
                        <a:gd name="connsiteY19" fmla="*/ 130968 h 357187"/>
                        <a:gd name="connsiteX20" fmla="*/ 154781 w 395288"/>
                        <a:gd name="connsiteY20" fmla="*/ 71437 h 357187"/>
                        <a:gd name="connsiteX21" fmla="*/ 107156 w 395288"/>
                        <a:gd name="connsiteY21" fmla="*/ 40481 h 357187"/>
                        <a:gd name="connsiteX22" fmla="*/ 2381 w 395288"/>
                        <a:gd name="connsiteY22" fmla="*/ 0 h 357187"/>
                        <a:gd name="connsiteX0" fmla="*/ 21431 w 395288"/>
                        <a:gd name="connsiteY0" fmla="*/ 0 h 392566"/>
                        <a:gd name="connsiteX1" fmla="*/ 45244 w 395288"/>
                        <a:gd name="connsiteY1" fmla="*/ 87766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76647 w 395288"/>
                        <a:gd name="connsiteY22" fmla="*/ 41402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82089 w 395288"/>
                        <a:gd name="connsiteY22" fmla="*/ 33238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50687 w 395288"/>
                        <a:gd name="connsiteY1" fmla="*/ 82323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39801 w 395288"/>
                        <a:gd name="connsiteY1" fmla="*/ 71437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395288 w 421482"/>
                        <a:gd name="connsiteY14" fmla="*/ 366372 h 392566"/>
                        <a:gd name="connsiteX15" fmla="*/ 383381 w 421482"/>
                        <a:gd name="connsiteY15" fmla="*/ 294935 h 392566"/>
                        <a:gd name="connsiteX16" fmla="*/ 421482 w 421482"/>
                        <a:gd name="connsiteY16" fmla="*/ 211591 h 392566"/>
                        <a:gd name="connsiteX17" fmla="*/ 307181 w 421482"/>
                        <a:gd name="connsiteY17" fmla="*/ 228260 h 392566"/>
                        <a:gd name="connsiteX18" fmla="*/ 27622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395288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7622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7622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27452 w 421482"/>
                        <a:gd name="connsiteY21" fmla="*/ 55579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27452 w 421482"/>
                        <a:gd name="connsiteY21" fmla="*/ 55579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64403 w 421482"/>
                        <a:gd name="connsiteY8" fmla="*/ 332836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27452 w 421482"/>
                        <a:gd name="connsiteY21" fmla="*/ 55579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64403 w 421482"/>
                        <a:gd name="connsiteY8" fmla="*/ 332836 h 392566"/>
                        <a:gd name="connsiteX9" fmla="*/ 84282 w 421482"/>
                        <a:gd name="connsiteY9" fmla="*/ 357482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27452 w 421482"/>
                        <a:gd name="connsiteY21" fmla="*/ 55579 h 392566"/>
                        <a:gd name="connsiteX22" fmla="*/ 63039 w 421482"/>
                        <a:gd name="connsiteY22" fmla="*/ 6024 h 392566"/>
                        <a:gd name="connsiteX23" fmla="*/ 21431 w 421482"/>
                        <a:gd name="connsiteY23" fmla="*/ 0 h 392566"/>
                        <a:gd name="connsiteX0" fmla="*/ 19049 w 419100"/>
                        <a:gd name="connsiteY0" fmla="*/ 0 h 392566"/>
                        <a:gd name="connsiteX1" fmla="*/ 37419 w 419100"/>
                        <a:gd name="connsiteY1" fmla="*/ 71437 h 392566"/>
                        <a:gd name="connsiteX2" fmla="*/ 68716 w 419100"/>
                        <a:gd name="connsiteY2" fmla="*/ 125866 h 392566"/>
                        <a:gd name="connsiteX3" fmla="*/ 69056 w 419100"/>
                        <a:gd name="connsiteY3" fmla="*/ 168729 h 392566"/>
                        <a:gd name="connsiteX4" fmla="*/ 69056 w 419100"/>
                        <a:gd name="connsiteY4" fmla="*/ 192541 h 392566"/>
                        <a:gd name="connsiteX5" fmla="*/ 30956 w 419100"/>
                        <a:gd name="connsiteY5" fmla="*/ 252072 h 392566"/>
                        <a:gd name="connsiteX6" fmla="*/ -1 w 419100"/>
                        <a:gd name="connsiteY6" fmla="*/ 268741 h 392566"/>
                        <a:gd name="connsiteX7" fmla="*/ 62021 w 419100"/>
                        <a:gd name="connsiteY7" fmla="*/ 332836 h 392566"/>
                        <a:gd name="connsiteX8" fmla="*/ 81900 w 419100"/>
                        <a:gd name="connsiteY8" fmla="*/ 357482 h 392566"/>
                        <a:gd name="connsiteX9" fmla="*/ 109537 w 419100"/>
                        <a:gd name="connsiteY9" fmla="*/ 392566 h 392566"/>
                        <a:gd name="connsiteX10" fmla="*/ 238124 w 419100"/>
                        <a:gd name="connsiteY10" fmla="*/ 383041 h 392566"/>
                        <a:gd name="connsiteX11" fmla="*/ 321468 w 419100"/>
                        <a:gd name="connsiteY11" fmla="*/ 366372 h 392566"/>
                        <a:gd name="connsiteX12" fmla="*/ 376237 w 419100"/>
                        <a:gd name="connsiteY12" fmla="*/ 366372 h 392566"/>
                        <a:gd name="connsiteX13" fmla="*/ 402431 w 419100"/>
                        <a:gd name="connsiteY13" fmla="*/ 366372 h 392566"/>
                        <a:gd name="connsiteX14" fmla="*/ 419099 w 419100"/>
                        <a:gd name="connsiteY14" fmla="*/ 294935 h 392566"/>
                        <a:gd name="connsiteX15" fmla="*/ 419100 w 419100"/>
                        <a:gd name="connsiteY15" fmla="*/ 211591 h 392566"/>
                        <a:gd name="connsiteX16" fmla="*/ 304799 w 419100"/>
                        <a:gd name="connsiteY16" fmla="*/ 228260 h 392566"/>
                        <a:gd name="connsiteX17" fmla="*/ 254793 w 419100"/>
                        <a:gd name="connsiteY17" fmla="*/ 206829 h 392566"/>
                        <a:gd name="connsiteX18" fmla="*/ 214312 w 419100"/>
                        <a:gd name="connsiteY18" fmla="*/ 156822 h 392566"/>
                        <a:gd name="connsiteX19" fmla="*/ 152399 w 419100"/>
                        <a:gd name="connsiteY19" fmla="*/ 106816 h 392566"/>
                        <a:gd name="connsiteX20" fmla="*/ 125070 w 419100"/>
                        <a:gd name="connsiteY20" fmla="*/ 55579 h 392566"/>
                        <a:gd name="connsiteX21" fmla="*/ 60657 w 419100"/>
                        <a:gd name="connsiteY21" fmla="*/ 6024 h 392566"/>
                        <a:gd name="connsiteX22" fmla="*/ 19049 w 419100"/>
                        <a:gd name="connsiteY22" fmla="*/ 0 h 392566"/>
                        <a:gd name="connsiteX0" fmla="*/ 0 w 400051"/>
                        <a:gd name="connsiteY0" fmla="*/ 0 h 392566"/>
                        <a:gd name="connsiteX1" fmla="*/ 18370 w 400051"/>
                        <a:gd name="connsiteY1" fmla="*/ 71437 h 392566"/>
                        <a:gd name="connsiteX2" fmla="*/ 49667 w 400051"/>
                        <a:gd name="connsiteY2" fmla="*/ 125866 h 392566"/>
                        <a:gd name="connsiteX3" fmla="*/ 50007 w 400051"/>
                        <a:gd name="connsiteY3" fmla="*/ 168729 h 392566"/>
                        <a:gd name="connsiteX4" fmla="*/ 50007 w 400051"/>
                        <a:gd name="connsiteY4" fmla="*/ 192541 h 392566"/>
                        <a:gd name="connsiteX5" fmla="*/ 11907 w 400051"/>
                        <a:gd name="connsiteY5" fmla="*/ 252072 h 392566"/>
                        <a:gd name="connsiteX6" fmla="*/ 42972 w 400051"/>
                        <a:gd name="connsiteY6" fmla="*/ 332836 h 392566"/>
                        <a:gd name="connsiteX7" fmla="*/ 62851 w 400051"/>
                        <a:gd name="connsiteY7" fmla="*/ 357482 h 392566"/>
                        <a:gd name="connsiteX8" fmla="*/ 90488 w 400051"/>
                        <a:gd name="connsiteY8" fmla="*/ 392566 h 392566"/>
                        <a:gd name="connsiteX9" fmla="*/ 219075 w 400051"/>
                        <a:gd name="connsiteY9" fmla="*/ 383041 h 392566"/>
                        <a:gd name="connsiteX10" fmla="*/ 302419 w 400051"/>
                        <a:gd name="connsiteY10" fmla="*/ 366372 h 392566"/>
                        <a:gd name="connsiteX11" fmla="*/ 357188 w 400051"/>
                        <a:gd name="connsiteY11" fmla="*/ 366372 h 392566"/>
                        <a:gd name="connsiteX12" fmla="*/ 383382 w 400051"/>
                        <a:gd name="connsiteY12" fmla="*/ 366372 h 392566"/>
                        <a:gd name="connsiteX13" fmla="*/ 400050 w 400051"/>
                        <a:gd name="connsiteY13" fmla="*/ 294935 h 392566"/>
                        <a:gd name="connsiteX14" fmla="*/ 400051 w 400051"/>
                        <a:gd name="connsiteY14" fmla="*/ 211591 h 392566"/>
                        <a:gd name="connsiteX15" fmla="*/ 285750 w 400051"/>
                        <a:gd name="connsiteY15" fmla="*/ 228260 h 392566"/>
                        <a:gd name="connsiteX16" fmla="*/ 235744 w 400051"/>
                        <a:gd name="connsiteY16" fmla="*/ 206829 h 392566"/>
                        <a:gd name="connsiteX17" fmla="*/ 195263 w 400051"/>
                        <a:gd name="connsiteY17" fmla="*/ 156822 h 392566"/>
                        <a:gd name="connsiteX18" fmla="*/ 133350 w 400051"/>
                        <a:gd name="connsiteY18" fmla="*/ 106816 h 392566"/>
                        <a:gd name="connsiteX19" fmla="*/ 106021 w 400051"/>
                        <a:gd name="connsiteY19" fmla="*/ 55579 h 392566"/>
                        <a:gd name="connsiteX20" fmla="*/ 41608 w 400051"/>
                        <a:gd name="connsiteY20" fmla="*/ 6024 h 392566"/>
                        <a:gd name="connsiteX21" fmla="*/ 0 w 400051"/>
                        <a:gd name="connsiteY21" fmla="*/ 0 h 392566"/>
                        <a:gd name="connsiteX0" fmla="*/ 0 w 400051"/>
                        <a:gd name="connsiteY0" fmla="*/ 0 h 383041"/>
                        <a:gd name="connsiteX1" fmla="*/ 18370 w 400051"/>
                        <a:gd name="connsiteY1" fmla="*/ 71437 h 383041"/>
                        <a:gd name="connsiteX2" fmla="*/ 49667 w 400051"/>
                        <a:gd name="connsiteY2" fmla="*/ 125866 h 383041"/>
                        <a:gd name="connsiteX3" fmla="*/ 50007 w 400051"/>
                        <a:gd name="connsiteY3" fmla="*/ 168729 h 383041"/>
                        <a:gd name="connsiteX4" fmla="*/ 50007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11591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6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50007 w 400051"/>
                        <a:gd name="connsiteY3" fmla="*/ 168729 h 383041"/>
                        <a:gd name="connsiteX4" fmla="*/ 50007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6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50007 w 400051"/>
                        <a:gd name="connsiteY3" fmla="*/ 168729 h 383041"/>
                        <a:gd name="connsiteX4" fmla="*/ 50007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7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50007 w 400051"/>
                        <a:gd name="connsiteY3" fmla="*/ 168729 h 383041"/>
                        <a:gd name="connsiteX4" fmla="*/ 79002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7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70302 w 400051"/>
                        <a:gd name="connsiteY3" fmla="*/ 165832 h 383041"/>
                        <a:gd name="connsiteX4" fmla="*/ 79002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7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70302 w 400051"/>
                        <a:gd name="connsiteY3" fmla="*/ 165832 h 383041"/>
                        <a:gd name="connsiteX4" fmla="*/ 79002 w 400051"/>
                        <a:gd name="connsiteY4" fmla="*/ 192541 h 383041"/>
                        <a:gd name="connsiteX5" fmla="*/ 29304 w 400051"/>
                        <a:gd name="connsiteY5" fmla="*/ 249175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7 h 383041"/>
                        <a:gd name="connsiteX19" fmla="*/ 106021 w 400051"/>
                        <a:gd name="connsiteY19" fmla="*/ 55579 h 383041"/>
                        <a:gd name="connsiteX20" fmla="*/ 41608 w 400051"/>
                        <a:gd name="connsiteY20" fmla="*/ 6024 h 383041"/>
                        <a:gd name="connsiteX21" fmla="*/ 0 w 400051"/>
                        <a:gd name="connsiteY21" fmla="*/ 0 h 38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0051" h="383041">
                          <a:moveTo>
                            <a:pt x="0" y="0"/>
                          </a:moveTo>
                          <a:lnTo>
                            <a:pt x="18370" y="71437"/>
                          </a:lnTo>
                          <a:lnTo>
                            <a:pt x="49667" y="125866"/>
                          </a:lnTo>
                          <a:cubicBezTo>
                            <a:pt x="49780" y="140154"/>
                            <a:pt x="70189" y="151544"/>
                            <a:pt x="70302" y="165832"/>
                          </a:cubicBezTo>
                          <a:lnTo>
                            <a:pt x="79002" y="192541"/>
                          </a:lnTo>
                          <a:lnTo>
                            <a:pt x="29304" y="249175"/>
                          </a:lnTo>
                          <a:lnTo>
                            <a:pt x="42972" y="332836"/>
                          </a:lnTo>
                          <a:lnTo>
                            <a:pt x="62851" y="357482"/>
                          </a:lnTo>
                          <a:lnTo>
                            <a:pt x="107883" y="380977"/>
                          </a:lnTo>
                          <a:lnTo>
                            <a:pt x="219075" y="383041"/>
                          </a:lnTo>
                          <a:lnTo>
                            <a:pt x="302419" y="366372"/>
                          </a:lnTo>
                          <a:lnTo>
                            <a:pt x="357188" y="366372"/>
                          </a:lnTo>
                          <a:lnTo>
                            <a:pt x="383382" y="366372"/>
                          </a:lnTo>
                          <a:lnTo>
                            <a:pt x="400050" y="294935"/>
                          </a:lnTo>
                          <a:cubicBezTo>
                            <a:pt x="400050" y="267154"/>
                            <a:pt x="400051" y="256757"/>
                            <a:pt x="400051" y="228976"/>
                          </a:cubicBezTo>
                          <a:lnTo>
                            <a:pt x="285750" y="228260"/>
                          </a:lnTo>
                          <a:lnTo>
                            <a:pt x="235744" y="206829"/>
                          </a:lnTo>
                          <a:lnTo>
                            <a:pt x="195263" y="156822"/>
                          </a:lnTo>
                          <a:lnTo>
                            <a:pt x="133350" y="106817"/>
                          </a:lnTo>
                          <a:lnTo>
                            <a:pt x="106021" y="55579"/>
                          </a:lnTo>
                          <a:lnTo>
                            <a:pt x="41608" y="6024"/>
                          </a:lnTo>
                          <a:lnTo>
                            <a:pt x="0" y="0"/>
                          </a:lnTo>
                          <a:close/>
                        </a:path>
                      </a:pathLst>
                    </a:custGeom>
                    <a:solidFill>
                      <a:schemeClr val="accent5">
                        <a:lumMod val="60000"/>
                        <a:lumOff val="40000"/>
                        <a:alpha val="48000"/>
                      </a:schemeClr>
                    </a:solidFill>
                    <a:ln w="9525">
                      <a:solidFill>
                        <a:srgbClr val="002060"/>
                      </a:solid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grpSp>
              <p:nvGrpSpPr>
                <p:cNvPr id="418" name="Group 417">
                  <a:extLst>
                    <a:ext uri="{FF2B5EF4-FFF2-40B4-BE49-F238E27FC236}">
                      <a16:creationId xmlns:a16="http://schemas.microsoft.com/office/drawing/2014/main" id="{F9EC12F6-CB94-42FA-8861-02E18A7A6333}"/>
                    </a:ext>
                  </a:extLst>
                </p:cNvPr>
                <p:cNvGrpSpPr/>
                <p:nvPr/>
              </p:nvGrpSpPr>
              <p:grpSpPr>
                <a:xfrm>
                  <a:off x="8561899" y="1369608"/>
                  <a:ext cx="3649967" cy="3717779"/>
                  <a:chOff x="820707" y="1840039"/>
                  <a:chExt cx="3594129" cy="3641744"/>
                </a:xfrm>
              </p:grpSpPr>
              <p:grpSp>
                <p:nvGrpSpPr>
                  <p:cNvPr id="430" name="Group 429">
                    <a:extLst>
                      <a:ext uri="{FF2B5EF4-FFF2-40B4-BE49-F238E27FC236}">
                        <a16:creationId xmlns:a16="http://schemas.microsoft.com/office/drawing/2014/main" id="{8426A584-3DF2-4200-9747-68432E5401BD}"/>
                      </a:ext>
                    </a:extLst>
                  </p:cNvPr>
                  <p:cNvGrpSpPr/>
                  <p:nvPr/>
                </p:nvGrpSpPr>
                <p:grpSpPr>
                  <a:xfrm>
                    <a:off x="820707" y="1840039"/>
                    <a:ext cx="1031060" cy="1527534"/>
                    <a:chOff x="1702973" y="4177210"/>
                    <a:chExt cx="1026616" cy="1520951"/>
                  </a:xfrm>
                </p:grpSpPr>
                <p:grpSp>
                  <p:nvGrpSpPr>
                    <p:cNvPr id="438" name="Group 437">
                      <a:extLst>
                        <a:ext uri="{FF2B5EF4-FFF2-40B4-BE49-F238E27FC236}">
                          <a16:creationId xmlns:a16="http://schemas.microsoft.com/office/drawing/2014/main" id="{5911A3E6-9573-4AC8-9538-E58E35EC0F14}"/>
                        </a:ext>
                      </a:extLst>
                    </p:cNvPr>
                    <p:cNvGrpSpPr/>
                    <p:nvPr/>
                  </p:nvGrpSpPr>
                  <p:grpSpPr>
                    <a:xfrm>
                      <a:off x="1705874" y="4177210"/>
                      <a:ext cx="1023715" cy="669922"/>
                      <a:chOff x="1705874" y="4177210"/>
                      <a:chExt cx="1023715" cy="669922"/>
                    </a:xfrm>
                  </p:grpSpPr>
                  <p:grpSp>
                    <p:nvGrpSpPr>
                      <p:cNvPr id="441" name="Group 440">
                        <a:extLst>
                          <a:ext uri="{FF2B5EF4-FFF2-40B4-BE49-F238E27FC236}">
                            <a16:creationId xmlns:a16="http://schemas.microsoft.com/office/drawing/2014/main" id="{3ED5094B-2D9D-4CAD-8D20-140FC88EB93B}"/>
                          </a:ext>
                        </a:extLst>
                      </p:cNvPr>
                      <p:cNvGrpSpPr/>
                      <p:nvPr/>
                    </p:nvGrpSpPr>
                    <p:grpSpPr>
                      <a:xfrm>
                        <a:off x="1705874" y="4191243"/>
                        <a:ext cx="1023715" cy="655889"/>
                        <a:chOff x="1705874" y="4191243"/>
                        <a:chExt cx="1023715" cy="655889"/>
                      </a:xfrm>
                    </p:grpSpPr>
                    <p:grpSp>
                      <p:nvGrpSpPr>
                        <p:cNvPr id="448" name="Group 447">
                          <a:extLst>
                            <a:ext uri="{FF2B5EF4-FFF2-40B4-BE49-F238E27FC236}">
                              <a16:creationId xmlns:a16="http://schemas.microsoft.com/office/drawing/2014/main" id="{39D02DD8-B64A-4E12-8F32-D151366E731D}"/>
                            </a:ext>
                          </a:extLst>
                        </p:cNvPr>
                        <p:cNvGrpSpPr/>
                        <p:nvPr/>
                      </p:nvGrpSpPr>
                      <p:grpSpPr>
                        <a:xfrm>
                          <a:off x="1715132" y="4191243"/>
                          <a:ext cx="1014457" cy="646670"/>
                          <a:chOff x="1715132" y="4191243"/>
                          <a:chExt cx="1014457" cy="646670"/>
                        </a:xfrm>
                      </p:grpSpPr>
                      <p:grpSp>
                        <p:nvGrpSpPr>
                          <p:cNvPr id="454" name="Group 453">
                            <a:extLst>
                              <a:ext uri="{FF2B5EF4-FFF2-40B4-BE49-F238E27FC236}">
                                <a16:creationId xmlns:a16="http://schemas.microsoft.com/office/drawing/2014/main" id="{EFF5A679-7722-442C-AF8F-6772E2EBAB81}"/>
                              </a:ext>
                            </a:extLst>
                          </p:cNvPr>
                          <p:cNvGrpSpPr/>
                          <p:nvPr/>
                        </p:nvGrpSpPr>
                        <p:grpSpPr>
                          <a:xfrm>
                            <a:off x="1923125" y="4191243"/>
                            <a:ext cx="806464" cy="357973"/>
                            <a:chOff x="1923125" y="4191243"/>
                            <a:chExt cx="806464" cy="357973"/>
                          </a:xfrm>
                        </p:grpSpPr>
                        <p:sp>
                          <p:nvSpPr>
                            <p:cNvPr id="461" name="Oval 460">
                              <a:extLst>
                                <a:ext uri="{FF2B5EF4-FFF2-40B4-BE49-F238E27FC236}">
                                  <a16:creationId xmlns:a16="http://schemas.microsoft.com/office/drawing/2014/main" id="{EA80B548-3F48-486C-BA60-8705BDD7E2D6}"/>
                                </a:ext>
                              </a:extLst>
                            </p:cNvPr>
                            <p:cNvSpPr/>
                            <p:nvPr/>
                          </p:nvSpPr>
                          <p:spPr>
                            <a:xfrm>
                              <a:off x="2352233" y="4534175"/>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0DC83FA1-129C-4EEF-85C4-2CC10C1DF782}"/>
                                </a:ext>
                              </a:extLst>
                            </p:cNvPr>
                            <p:cNvSpPr/>
                            <p:nvPr/>
                          </p:nvSpPr>
                          <p:spPr>
                            <a:xfrm>
                              <a:off x="1923125" y="4540072"/>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2BEE2740-FE4B-417E-9D6F-590361A98EEF}"/>
                                </a:ext>
                              </a:extLst>
                            </p:cNvPr>
                            <p:cNvSpPr/>
                            <p:nvPr/>
                          </p:nvSpPr>
                          <p:spPr>
                            <a:xfrm>
                              <a:off x="2598677" y="4191243"/>
                              <a:ext cx="64008" cy="64008"/>
                            </a:xfrm>
                            <a:prstGeom prst="ellipse">
                              <a:avLst/>
                            </a:prstGeom>
                            <a:solidFill>
                              <a:srgbClr val="FF700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5" name="Oval 464">
                              <a:extLst>
                                <a:ext uri="{FF2B5EF4-FFF2-40B4-BE49-F238E27FC236}">
                                  <a16:creationId xmlns:a16="http://schemas.microsoft.com/office/drawing/2014/main" id="{E9DDF75E-504E-4ED7-867D-70B657FFF04C}"/>
                                </a:ext>
                              </a:extLst>
                            </p:cNvPr>
                            <p:cNvSpPr/>
                            <p:nvPr/>
                          </p:nvSpPr>
                          <p:spPr>
                            <a:xfrm>
                              <a:off x="2461582" y="4371469"/>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5655DDC5-2AFF-4D4F-BA74-1FA6F82AA36D}"/>
                                </a:ext>
                              </a:extLst>
                            </p:cNvPr>
                            <p:cNvSpPr/>
                            <p:nvPr/>
                          </p:nvSpPr>
                          <p:spPr>
                            <a:xfrm>
                              <a:off x="2720445" y="4538746"/>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5" name="Oval 454">
                            <a:extLst>
                              <a:ext uri="{FF2B5EF4-FFF2-40B4-BE49-F238E27FC236}">
                                <a16:creationId xmlns:a16="http://schemas.microsoft.com/office/drawing/2014/main" id="{CCC91195-F849-44AB-890A-329586F05CEF}"/>
                              </a:ext>
                            </a:extLst>
                          </p:cNvPr>
                          <p:cNvSpPr/>
                          <p:nvPr/>
                        </p:nvSpPr>
                        <p:spPr>
                          <a:xfrm>
                            <a:off x="2192048" y="4435690"/>
                            <a:ext cx="64008" cy="64008"/>
                          </a:xfrm>
                          <a:prstGeom prst="ellipse">
                            <a:avLst/>
                          </a:prstGeom>
                          <a:solidFill>
                            <a:srgbClr val="A3308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6" name="Oval 455">
                            <a:extLst>
                              <a:ext uri="{FF2B5EF4-FFF2-40B4-BE49-F238E27FC236}">
                                <a16:creationId xmlns:a16="http://schemas.microsoft.com/office/drawing/2014/main" id="{CEBE017B-ACA1-4406-8D39-3131C554E349}"/>
                              </a:ext>
                            </a:extLst>
                          </p:cNvPr>
                          <p:cNvSpPr/>
                          <p:nvPr/>
                        </p:nvSpPr>
                        <p:spPr>
                          <a:xfrm>
                            <a:off x="2229789" y="4520947"/>
                            <a:ext cx="64008" cy="64008"/>
                          </a:xfrm>
                          <a:prstGeom prst="ellipse">
                            <a:avLst/>
                          </a:prstGeom>
                          <a:solidFill>
                            <a:srgbClr val="E5223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7" name="Oval 456">
                            <a:extLst>
                              <a:ext uri="{FF2B5EF4-FFF2-40B4-BE49-F238E27FC236}">
                                <a16:creationId xmlns:a16="http://schemas.microsoft.com/office/drawing/2014/main" id="{25FB695C-5855-47C3-8657-3FEA8F6625CF}"/>
                              </a:ext>
                            </a:extLst>
                          </p:cNvPr>
                          <p:cNvSpPr/>
                          <p:nvPr/>
                        </p:nvSpPr>
                        <p:spPr>
                          <a:xfrm>
                            <a:off x="1715132" y="4773905"/>
                            <a:ext cx="64008" cy="64008"/>
                          </a:xfrm>
                          <a:prstGeom prst="ellipse">
                            <a:avLst/>
                          </a:prstGeom>
                          <a:solidFill>
                            <a:srgbClr val="E5223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8" name="Oval 457">
                            <a:extLst>
                              <a:ext uri="{FF2B5EF4-FFF2-40B4-BE49-F238E27FC236}">
                                <a16:creationId xmlns:a16="http://schemas.microsoft.com/office/drawing/2014/main" id="{4E11EF48-370F-46E6-84C9-3A86427F4677}"/>
                              </a:ext>
                            </a:extLst>
                          </p:cNvPr>
                          <p:cNvSpPr/>
                          <p:nvPr/>
                        </p:nvSpPr>
                        <p:spPr>
                          <a:xfrm>
                            <a:off x="1741097" y="4803503"/>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9" name="Oval 448">
                          <a:extLst>
                            <a:ext uri="{FF2B5EF4-FFF2-40B4-BE49-F238E27FC236}">
                              <a16:creationId xmlns:a16="http://schemas.microsoft.com/office/drawing/2014/main" id="{CF170FF1-7892-4C92-BDDA-39199BCE7E99}"/>
                            </a:ext>
                          </a:extLst>
                        </p:cNvPr>
                        <p:cNvSpPr/>
                        <p:nvPr/>
                      </p:nvSpPr>
                      <p:spPr>
                        <a:xfrm>
                          <a:off x="2254939" y="4548346"/>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0" name="Oval 449">
                          <a:extLst>
                            <a:ext uri="{FF2B5EF4-FFF2-40B4-BE49-F238E27FC236}">
                              <a16:creationId xmlns:a16="http://schemas.microsoft.com/office/drawing/2014/main" id="{79FEA532-956E-4621-BFD4-CDE082DFBA3C}"/>
                            </a:ext>
                          </a:extLst>
                        </p:cNvPr>
                        <p:cNvSpPr/>
                        <p:nvPr/>
                      </p:nvSpPr>
                      <p:spPr>
                        <a:xfrm>
                          <a:off x="2219481" y="4462932"/>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A5453A39-C8BE-4EE1-B58A-B7384F643BE6}"/>
                            </a:ext>
                          </a:extLst>
                        </p:cNvPr>
                        <p:cNvSpPr/>
                        <p:nvPr/>
                      </p:nvSpPr>
                      <p:spPr>
                        <a:xfrm>
                          <a:off x="2184153" y="4426726"/>
                          <a:ext cx="82296" cy="8229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FBDBCE3A-DC0F-4D99-A47E-777DA024CE52}"/>
                            </a:ext>
                          </a:extLst>
                        </p:cNvPr>
                        <p:cNvSpPr/>
                        <p:nvPr/>
                      </p:nvSpPr>
                      <p:spPr>
                        <a:xfrm>
                          <a:off x="2219870" y="4512451"/>
                          <a:ext cx="82296" cy="8229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20BCAB9B-D848-4A8D-BEDB-1B677FD5AE6A}"/>
                            </a:ext>
                          </a:extLst>
                        </p:cNvPr>
                        <p:cNvSpPr/>
                        <p:nvPr/>
                      </p:nvSpPr>
                      <p:spPr>
                        <a:xfrm>
                          <a:off x="1705874" y="4764836"/>
                          <a:ext cx="82296" cy="8229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2" name="Oval 441">
                        <a:extLst>
                          <a:ext uri="{FF2B5EF4-FFF2-40B4-BE49-F238E27FC236}">
                            <a16:creationId xmlns:a16="http://schemas.microsoft.com/office/drawing/2014/main" id="{C716A8AA-8D8C-4BA4-9A2A-F11E8CDFE417}"/>
                          </a:ext>
                        </a:extLst>
                      </p:cNvPr>
                      <p:cNvSpPr/>
                      <p:nvPr/>
                    </p:nvSpPr>
                    <p:spPr>
                      <a:xfrm>
                        <a:off x="1788284" y="4183174"/>
                        <a:ext cx="64008" cy="64008"/>
                      </a:xfrm>
                      <a:prstGeom prst="ellipse">
                        <a:avLst/>
                      </a:prstGeom>
                      <a:solidFill>
                        <a:srgbClr val="A3308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3" name="Oval 442">
                        <a:extLst>
                          <a:ext uri="{FF2B5EF4-FFF2-40B4-BE49-F238E27FC236}">
                            <a16:creationId xmlns:a16="http://schemas.microsoft.com/office/drawing/2014/main" id="{EC6CE62A-5AF3-4BC6-BCD4-2653DC705901}"/>
                          </a:ext>
                        </a:extLst>
                      </p:cNvPr>
                      <p:cNvSpPr/>
                      <p:nvPr/>
                    </p:nvSpPr>
                    <p:spPr>
                      <a:xfrm>
                        <a:off x="1815905" y="4212128"/>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915A6959-7E0C-481D-8D70-CA0D6164BC2F}"/>
                          </a:ext>
                        </a:extLst>
                      </p:cNvPr>
                      <p:cNvSpPr/>
                      <p:nvPr/>
                    </p:nvSpPr>
                    <p:spPr>
                      <a:xfrm>
                        <a:off x="1779140" y="4177210"/>
                        <a:ext cx="82296" cy="8229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39690100-9332-429D-8F40-2025A35B5384}"/>
                          </a:ext>
                        </a:extLst>
                      </p:cNvPr>
                      <p:cNvSpPr/>
                      <p:nvPr/>
                    </p:nvSpPr>
                    <p:spPr>
                      <a:xfrm>
                        <a:off x="2629041" y="4603891"/>
                        <a:ext cx="64008" cy="64008"/>
                      </a:xfrm>
                      <a:prstGeom prst="ellipse">
                        <a:avLst/>
                      </a:prstGeom>
                      <a:solidFill>
                        <a:srgbClr val="A3308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6" name="Oval 445">
                        <a:extLst>
                          <a:ext uri="{FF2B5EF4-FFF2-40B4-BE49-F238E27FC236}">
                            <a16:creationId xmlns:a16="http://schemas.microsoft.com/office/drawing/2014/main" id="{96670CE7-E8B5-43EB-8BAC-F2E339F95E32}"/>
                          </a:ext>
                        </a:extLst>
                      </p:cNvPr>
                      <p:cNvSpPr/>
                      <p:nvPr/>
                    </p:nvSpPr>
                    <p:spPr>
                      <a:xfrm>
                        <a:off x="2619501" y="4594747"/>
                        <a:ext cx="82296" cy="8229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CC040C54-3A08-430D-98DB-648BCB92491E}"/>
                          </a:ext>
                        </a:extLst>
                      </p:cNvPr>
                      <p:cNvSpPr/>
                      <p:nvPr/>
                    </p:nvSpPr>
                    <p:spPr>
                      <a:xfrm>
                        <a:off x="2657287" y="4632544"/>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9" name="Oval 438">
                      <a:extLst>
                        <a:ext uri="{FF2B5EF4-FFF2-40B4-BE49-F238E27FC236}">
                          <a16:creationId xmlns:a16="http://schemas.microsoft.com/office/drawing/2014/main" id="{F3E52576-34EC-4826-B649-24F48AE6D404}"/>
                        </a:ext>
                      </a:extLst>
                    </p:cNvPr>
                    <p:cNvSpPr/>
                    <p:nvPr/>
                  </p:nvSpPr>
                  <p:spPr>
                    <a:xfrm>
                      <a:off x="1702973" y="5615865"/>
                      <a:ext cx="82296" cy="8229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0" name="Oval 439">
                      <a:extLst>
                        <a:ext uri="{FF2B5EF4-FFF2-40B4-BE49-F238E27FC236}">
                          <a16:creationId xmlns:a16="http://schemas.microsoft.com/office/drawing/2014/main" id="{D2443D95-32B3-4071-9F76-D7CCC94DAD47}"/>
                        </a:ext>
                      </a:extLst>
                    </p:cNvPr>
                    <p:cNvSpPr/>
                    <p:nvPr/>
                  </p:nvSpPr>
                  <p:spPr>
                    <a:xfrm>
                      <a:off x="1712117" y="5623646"/>
                      <a:ext cx="64008" cy="64008"/>
                    </a:xfrm>
                    <a:prstGeom prst="ellipse">
                      <a:avLst/>
                    </a:prstGeom>
                    <a:solidFill>
                      <a:srgbClr val="FF730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26" name="Rectangle 425">
                    <a:extLst>
                      <a:ext uri="{FF2B5EF4-FFF2-40B4-BE49-F238E27FC236}">
                        <a16:creationId xmlns:a16="http://schemas.microsoft.com/office/drawing/2014/main" id="{69C2A83F-DCB4-4F53-B69D-68D16BACBE90}"/>
                      </a:ext>
                    </a:extLst>
                  </p:cNvPr>
                  <p:cNvSpPr/>
                  <p:nvPr/>
                </p:nvSpPr>
                <p:spPr>
                  <a:xfrm>
                    <a:off x="2311526" y="2503601"/>
                    <a:ext cx="1879478" cy="2978182"/>
                  </a:xfrm>
                  <a:prstGeom prst="rect">
                    <a:avLst/>
                  </a:prstGeom>
                  <a:noFill/>
                  <a:ln w="25400">
                    <a:solidFill>
                      <a:srgbClr val="00B0F0"/>
                    </a:solid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TextBox 426">
                    <a:extLst>
                      <a:ext uri="{FF2B5EF4-FFF2-40B4-BE49-F238E27FC236}">
                        <a16:creationId xmlns:a16="http://schemas.microsoft.com/office/drawing/2014/main" id="{EC54A064-8D02-4006-A7F7-37D70B5B14EE}"/>
                      </a:ext>
                    </a:extLst>
                  </p:cNvPr>
                  <p:cNvSpPr txBox="1"/>
                  <p:nvPr/>
                </p:nvSpPr>
                <p:spPr>
                  <a:xfrm>
                    <a:off x="3037709" y="2163484"/>
                    <a:ext cx="1377127" cy="369332"/>
                  </a:xfrm>
                  <a:prstGeom prst="rect">
                    <a:avLst/>
                  </a:prstGeom>
                  <a:noFill/>
                </p:spPr>
                <p:txBody>
                  <a:bodyPr wrap="square" rtlCol="0">
                    <a:spAutoFit/>
                  </a:bodyPr>
                  <a:lstStyle/>
                  <a:p>
                    <a:r>
                      <a:rPr lang="en-US" dirty="0">
                        <a:solidFill>
                          <a:srgbClr val="00B0F0"/>
                        </a:solidFill>
                        <a:effectLst>
                          <a:glow rad="63500">
                            <a:schemeClr val="bg1"/>
                          </a:glow>
                        </a:effectLst>
                      </a:rPr>
                      <a:t>Segment 4</a:t>
                    </a:r>
                  </a:p>
                </p:txBody>
              </p:sp>
            </p:grpSp>
            <p:sp>
              <p:nvSpPr>
                <p:cNvPr id="483" name="Oval 482">
                  <a:extLst>
                    <a:ext uri="{FF2B5EF4-FFF2-40B4-BE49-F238E27FC236}">
                      <a16:creationId xmlns:a16="http://schemas.microsoft.com/office/drawing/2014/main" id="{1AADBC27-70F9-4490-BD78-624817A268BF}"/>
                    </a:ext>
                  </a:extLst>
                </p:cNvPr>
                <p:cNvSpPr/>
                <p:nvPr/>
              </p:nvSpPr>
              <p:spPr>
                <a:xfrm>
                  <a:off x="9003555" y="1732276"/>
                  <a:ext cx="9326" cy="93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C6BFE300-67BC-4F2A-BC6F-372857BB5654}"/>
                    </a:ext>
                  </a:extLst>
                </p:cNvPr>
                <p:cNvSpPr/>
                <p:nvPr/>
              </p:nvSpPr>
              <p:spPr>
                <a:xfrm>
                  <a:off x="8873270" y="1267721"/>
                  <a:ext cx="9326" cy="93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0A916B7E-FA82-419E-B475-A5EABAE37C57}"/>
                    </a:ext>
                  </a:extLst>
                </p:cNvPr>
                <p:cNvSpPr/>
                <p:nvPr/>
              </p:nvSpPr>
              <p:spPr>
                <a:xfrm>
                  <a:off x="8705892" y="1310607"/>
                  <a:ext cx="9326" cy="93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03C6F15E-F753-432D-9842-BAA581946792}"/>
                    </a:ext>
                  </a:extLst>
                </p:cNvPr>
                <p:cNvSpPr/>
                <p:nvPr/>
              </p:nvSpPr>
              <p:spPr>
                <a:xfrm>
                  <a:off x="8292626" y="1536724"/>
                  <a:ext cx="9326" cy="93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E1ACB19F-7EBA-4061-AC6F-407FD5A3B46C}"/>
                    </a:ext>
                  </a:extLst>
                </p:cNvPr>
                <p:cNvSpPr/>
                <p:nvPr/>
              </p:nvSpPr>
              <p:spPr>
                <a:xfrm>
                  <a:off x="8358714" y="1583139"/>
                  <a:ext cx="9326" cy="93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E37E291B-B95A-49C7-B303-2033865A66B9}"/>
                    </a:ext>
                  </a:extLst>
                </p:cNvPr>
                <p:cNvSpPr/>
                <p:nvPr/>
              </p:nvSpPr>
              <p:spPr>
                <a:xfrm>
                  <a:off x="8602387" y="1315014"/>
                  <a:ext cx="9326" cy="93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D443A1AC-C044-4446-9B8C-5BA2B7C0CF96}"/>
                    </a:ext>
                  </a:extLst>
                </p:cNvPr>
                <p:cNvSpPr/>
                <p:nvPr/>
              </p:nvSpPr>
              <p:spPr>
                <a:xfrm>
                  <a:off x="8607827" y="1166038"/>
                  <a:ext cx="9326" cy="93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4530B0AF-EA55-4D23-80D2-092E58F8A24B}"/>
                    </a:ext>
                  </a:extLst>
                </p:cNvPr>
                <p:cNvSpPr/>
                <p:nvPr/>
              </p:nvSpPr>
              <p:spPr>
                <a:xfrm>
                  <a:off x="9233176" y="1228333"/>
                  <a:ext cx="9326" cy="93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747B71D5-81C0-402A-BB7D-81AB1D7E4A17}"/>
                    </a:ext>
                  </a:extLst>
                </p:cNvPr>
                <p:cNvSpPr/>
                <p:nvPr/>
              </p:nvSpPr>
              <p:spPr>
                <a:xfrm>
                  <a:off x="9368679" y="1073285"/>
                  <a:ext cx="9326" cy="93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6B2E1023-44A6-4A64-B940-0CAE2E3428CB}"/>
                    </a:ext>
                  </a:extLst>
                </p:cNvPr>
                <p:cNvSpPr/>
                <p:nvPr/>
              </p:nvSpPr>
              <p:spPr>
                <a:xfrm>
                  <a:off x="9023156" y="1045050"/>
                  <a:ext cx="9326" cy="93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9B666454-3506-4250-9DF8-5DEE57E54D22}"/>
                    </a:ext>
                  </a:extLst>
                </p:cNvPr>
                <p:cNvSpPr/>
                <p:nvPr/>
              </p:nvSpPr>
              <p:spPr>
                <a:xfrm>
                  <a:off x="8894157" y="1146129"/>
                  <a:ext cx="9326" cy="93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1C096333-F7F5-403C-A924-67824426C510}"/>
                    </a:ext>
                  </a:extLst>
                </p:cNvPr>
                <p:cNvSpPr/>
                <p:nvPr/>
              </p:nvSpPr>
              <p:spPr>
                <a:xfrm>
                  <a:off x="9506424" y="1674814"/>
                  <a:ext cx="9326" cy="93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966BB8D7-8232-4EC4-823F-82D6BDA65FAC}"/>
                    </a:ext>
                  </a:extLst>
                </p:cNvPr>
                <p:cNvSpPr/>
                <p:nvPr/>
              </p:nvSpPr>
              <p:spPr>
                <a:xfrm>
                  <a:off x="9776732" y="1913013"/>
                  <a:ext cx="9326" cy="93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A386B6A3-8059-4B81-80A4-304C9CA8CCA4}"/>
                    </a:ext>
                  </a:extLst>
                </p:cNvPr>
                <p:cNvSpPr/>
                <p:nvPr/>
              </p:nvSpPr>
              <p:spPr>
                <a:xfrm>
                  <a:off x="9978558" y="2115779"/>
                  <a:ext cx="9326" cy="93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66DE5799-40C4-4153-8578-78E1A277B15B}"/>
                    </a:ext>
                  </a:extLst>
                </p:cNvPr>
                <p:cNvSpPr/>
                <p:nvPr/>
              </p:nvSpPr>
              <p:spPr>
                <a:xfrm>
                  <a:off x="9988433" y="2029123"/>
                  <a:ext cx="9326" cy="93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F0DEF395-8B43-416A-906A-9EF4738862A4}"/>
                    </a:ext>
                  </a:extLst>
                </p:cNvPr>
                <p:cNvSpPr/>
                <p:nvPr/>
              </p:nvSpPr>
              <p:spPr>
                <a:xfrm>
                  <a:off x="9570856" y="1662558"/>
                  <a:ext cx="9326" cy="93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54D038C7-2DB8-4C68-912D-728C9506F466}"/>
                    </a:ext>
                  </a:extLst>
                </p:cNvPr>
                <p:cNvSpPr/>
                <p:nvPr/>
              </p:nvSpPr>
              <p:spPr>
                <a:xfrm>
                  <a:off x="9625182" y="1796725"/>
                  <a:ext cx="9326" cy="93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6" name="TextBox 415">
                <a:extLst>
                  <a:ext uri="{FF2B5EF4-FFF2-40B4-BE49-F238E27FC236}">
                    <a16:creationId xmlns:a16="http://schemas.microsoft.com/office/drawing/2014/main" id="{49743CFF-536C-4D6D-B5BF-9A24CA98B4AF}"/>
                  </a:ext>
                </a:extLst>
              </p:cNvPr>
              <p:cNvSpPr txBox="1"/>
              <p:nvPr/>
            </p:nvSpPr>
            <p:spPr>
              <a:xfrm>
                <a:off x="10432804" y="2850723"/>
                <a:ext cx="894414" cy="415498"/>
              </a:xfrm>
              <a:prstGeom prst="rect">
                <a:avLst/>
              </a:prstGeom>
              <a:noFill/>
            </p:spPr>
            <p:txBody>
              <a:bodyPr wrap="square" rtlCol="0">
                <a:spAutoFit/>
              </a:bodyPr>
              <a:lstStyle/>
              <a:p>
                <a:pPr algn="ct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Eagle</a:t>
                </a:r>
                <a:r>
                  <a:rPr lang="en-US" sz="500" b="1" dirty="0">
                    <a:solidFill>
                      <a:schemeClr val="bg1"/>
                    </a:solidFill>
                  </a:rPr>
                  <a:t> </a:t>
                </a: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Point Lake</a:t>
                </a:r>
              </a:p>
            </p:txBody>
          </p:sp>
        </p:grpSp>
        <p:sp>
          <p:nvSpPr>
            <p:cNvPr id="500" name="Freeform: Shape 499">
              <a:extLst>
                <a:ext uri="{FF2B5EF4-FFF2-40B4-BE49-F238E27FC236}">
                  <a16:creationId xmlns:a16="http://schemas.microsoft.com/office/drawing/2014/main" id="{35A4D6D7-B295-4B50-9A5B-DD1FA901F8BF}"/>
                </a:ext>
              </a:extLst>
            </p:cNvPr>
            <p:cNvSpPr/>
            <p:nvPr/>
          </p:nvSpPr>
          <p:spPr>
            <a:xfrm rot="15763563" flipH="1">
              <a:off x="9342216" y="3068312"/>
              <a:ext cx="453962" cy="41399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chemeClr val="accent4">
                  <a:lumMod val="75000"/>
                </a:schemeClr>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501" name="TextBox 500">
              <a:extLst>
                <a:ext uri="{FF2B5EF4-FFF2-40B4-BE49-F238E27FC236}">
                  <a16:creationId xmlns:a16="http://schemas.microsoft.com/office/drawing/2014/main" id="{F2D9B861-DF51-4A30-B06B-3BE76E596B6D}"/>
                </a:ext>
              </a:extLst>
            </p:cNvPr>
            <p:cNvSpPr txBox="1"/>
            <p:nvPr/>
          </p:nvSpPr>
          <p:spPr>
            <a:xfrm>
              <a:off x="9730278" y="2645680"/>
              <a:ext cx="550018" cy="278198"/>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chemeClr val="accent4">
                      <a:lumMod val="75000"/>
                    </a:schemeClr>
                  </a:solidFill>
                  <a:effectLst>
                    <a:glow rad="127000">
                      <a:schemeClr val="bg1"/>
                    </a:glow>
                    <a:outerShdw blurRad="50800" dist="38100" dir="2700000" algn="tl" rotWithShape="0">
                      <a:schemeClr val="bg1">
                        <a:alpha val="40000"/>
                      </a:schemeClr>
                    </a:outerShdw>
                  </a:effectLst>
                </a:rPr>
                <a:t>?</a:t>
              </a:r>
            </a:p>
          </p:txBody>
        </p:sp>
        <p:sp>
          <p:nvSpPr>
            <p:cNvPr id="502" name="Freeform: Shape 501">
              <a:extLst>
                <a:ext uri="{FF2B5EF4-FFF2-40B4-BE49-F238E27FC236}">
                  <a16:creationId xmlns:a16="http://schemas.microsoft.com/office/drawing/2014/main" id="{0ADD66D6-CB35-46F7-B02A-824A4A4644F2}"/>
                </a:ext>
              </a:extLst>
            </p:cNvPr>
            <p:cNvSpPr/>
            <p:nvPr/>
          </p:nvSpPr>
          <p:spPr>
            <a:xfrm rot="15763563" flipH="1">
              <a:off x="9846497" y="2381829"/>
              <a:ext cx="386508" cy="37391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chemeClr val="accent4">
                  <a:lumMod val="75000"/>
                </a:schemeClr>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503" name="Freeform: Shape 502">
              <a:extLst>
                <a:ext uri="{FF2B5EF4-FFF2-40B4-BE49-F238E27FC236}">
                  <a16:creationId xmlns:a16="http://schemas.microsoft.com/office/drawing/2014/main" id="{014774CB-92FB-4C2B-A04F-B906A8822A6E}"/>
                </a:ext>
              </a:extLst>
            </p:cNvPr>
            <p:cNvSpPr/>
            <p:nvPr/>
          </p:nvSpPr>
          <p:spPr>
            <a:xfrm rot="15763563" flipH="1">
              <a:off x="10674893" y="4009086"/>
              <a:ext cx="392139" cy="44453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chemeClr val="accent4">
                  <a:lumMod val="75000"/>
                </a:schemeClr>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grpSp>
          <p:nvGrpSpPr>
            <p:cNvPr id="513" name="Group 512">
              <a:extLst>
                <a:ext uri="{FF2B5EF4-FFF2-40B4-BE49-F238E27FC236}">
                  <a16:creationId xmlns:a16="http://schemas.microsoft.com/office/drawing/2014/main" id="{02BD86A2-1745-4A41-A649-526CDA77E36B}"/>
                </a:ext>
              </a:extLst>
            </p:cNvPr>
            <p:cNvGrpSpPr/>
            <p:nvPr/>
          </p:nvGrpSpPr>
          <p:grpSpPr>
            <a:xfrm>
              <a:off x="7697271" y="3984110"/>
              <a:ext cx="1247042" cy="1162111"/>
              <a:chOff x="-1885018" y="3903281"/>
              <a:chExt cx="1247042" cy="1162111"/>
            </a:xfrm>
          </p:grpSpPr>
          <p:sp>
            <p:nvSpPr>
              <p:cNvPr id="514" name="Rectangle 513">
                <a:extLst>
                  <a:ext uri="{FF2B5EF4-FFF2-40B4-BE49-F238E27FC236}">
                    <a16:creationId xmlns:a16="http://schemas.microsoft.com/office/drawing/2014/main" id="{97DAE779-D0E0-4E77-821A-3DF67B82A431}"/>
                  </a:ext>
                </a:extLst>
              </p:cNvPr>
              <p:cNvSpPr/>
              <p:nvPr/>
            </p:nvSpPr>
            <p:spPr>
              <a:xfrm>
                <a:off x="-1875492" y="3922594"/>
                <a:ext cx="870201" cy="11347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5" name="TextBox 514">
                <a:extLst>
                  <a:ext uri="{FF2B5EF4-FFF2-40B4-BE49-F238E27FC236}">
                    <a16:creationId xmlns:a16="http://schemas.microsoft.com/office/drawing/2014/main" id="{98BEC9F1-0EE0-4739-8FA1-73FB6A425874}"/>
                  </a:ext>
                </a:extLst>
              </p:cNvPr>
              <p:cNvSpPr txBox="1"/>
              <p:nvPr/>
            </p:nvSpPr>
            <p:spPr>
              <a:xfrm>
                <a:off x="-1885018" y="3903281"/>
                <a:ext cx="776175" cy="246221"/>
              </a:xfrm>
              <a:prstGeom prst="rect">
                <a:avLst/>
              </a:prstGeom>
              <a:noFill/>
            </p:spPr>
            <p:txBody>
              <a:bodyPr wrap="none" rtlCol="0">
                <a:spAutoFit/>
              </a:bodyPr>
              <a:lstStyle/>
              <a:p>
                <a:r>
                  <a:rPr lang="en-US" sz="1000" b="1" u="sng" dirty="0"/>
                  <a:t>PFOS (ppb)</a:t>
                </a:r>
              </a:p>
            </p:txBody>
          </p:sp>
          <p:sp>
            <p:nvSpPr>
              <p:cNvPr id="516" name="TextBox 515">
                <a:extLst>
                  <a:ext uri="{FF2B5EF4-FFF2-40B4-BE49-F238E27FC236}">
                    <a16:creationId xmlns:a16="http://schemas.microsoft.com/office/drawing/2014/main" id="{C8FAE6F8-FCC1-414A-887F-A412CDCF35F9}"/>
                  </a:ext>
                </a:extLst>
              </p:cNvPr>
              <p:cNvSpPr txBox="1"/>
              <p:nvPr/>
            </p:nvSpPr>
            <p:spPr>
              <a:xfrm>
                <a:off x="-1767008" y="4095896"/>
                <a:ext cx="1129032" cy="969496"/>
              </a:xfrm>
              <a:prstGeom prst="rect">
                <a:avLst/>
              </a:prstGeom>
              <a:noFill/>
            </p:spPr>
            <p:txBody>
              <a:bodyPr wrap="square" rtlCol="0">
                <a:spAutoFit/>
              </a:bodyPr>
              <a:lstStyle/>
              <a:p>
                <a:r>
                  <a:rPr lang="en-US" sz="700" dirty="0">
                    <a:latin typeface="Calibri" panose="020F0502020204030204" pitchFamily="34" charset="0"/>
                    <a:cs typeface="Calibri" panose="020F0502020204030204" pitchFamily="34" charset="0"/>
                  </a:rPr>
                  <a:t>Below Detection</a:t>
                </a:r>
              </a:p>
              <a:p>
                <a:endParaRPr lang="en-US" sz="300" dirty="0">
                  <a:latin typeface="Calibri" panose="020F0502020204030204" pitchFamily="34" charset="0"/>
                  <a:cs typeface="Calibri" panose="020F0502020204030204" pitchFamily="34" charset="0"/>
                </a:endParaRPr>
              </a:p>
              <a:p>
                <a:r>
                  <a:rPr lang="en-US" sz="700" dirty="0">
                    <a:latin typeface="Calibri" panose="020F0502020204030204" pitchFamily="34" charset="0"/>
                    <a:cs typeface="Calibri" panose="020F0502020204030204" pitchFamily="34" charset="0"/>
                  </a:rPr>
                  <a:t>&lt;0.0149</a:t>
                </a:r>
              </a:p>
              <a:p>
                <a:endParaRPr lang="en-US" sz="300" dirty="0">
                  <a:latin typeface="Calibri" panose="020F0502020204030204" pitchFamily="34" charset="0"/>
                  <a:cs typeface="Calibri" panose="020F0502020204030204" pitchFamily="34" charset="0"/>
                </a:endParaRPr>
              </a:p>
              <a:p>
                <a:r>
                  <a:rPr lang="en-US" sz="700" dirty="0">
                    <a:latin typeface="Calibri" panose="020F0502020204030204" pitchFamily="34" charset="0"/>
                    <a:cs typeface="Calibri" panose="020F0502020204030204" pitchFamily="34" charset="0"/>
                  </a:rPr>
                  <a:t>0.015 - 0.055</a:t>
                </a:r>
              </a:p>
              <a:p>
                <a:endParaRPr lang="en-US" sz="300" dirty="0">
                  <a:latin typeface="Calibri" panose="020F0502020204030204" pitchFamily="34" charset="0"/>
                  <a:cs typeface="Calibri" panose="020F0502020204030204" pitchFamily="34" charset="0"/>
                </a:endParaRPr>
              </a:p>
              <a:p>
                <a:r>
                  <a:rPr lang="en-US" sz="700" dirty="0">
                    <a:latin typeface="Calibri" panose="020F0502020204030204" pitchFamily="34" charset="0"/>
                    <a:cs typeface="Calibri" panose="020F0502020204030204" pitchFamily="34" charset="0"/>
                  </a:rPr>
                  <a:t>0.0551 - 0.160</a:t>
                </a:r>
              </a:p>
              <a:p>
                <a:endParaRPr lang="en-US" sz="300" dirty="0">
                  <a:latin typeface="Calibri" panose="020F0502020204030204" pitchFamily="34" charset="0"/>
                  <a:cs typeface="Calibri" panose="020F0502020204030204" pitchFamily="34" charset="0"/>
                </a:endParaRPr>
              </a:p>
              <a:p>
                <a:r>
                  <a:rPr lang="en-US" sz="700" dirty="0">
                    <a:latin typeface="Calibri" panose="020F0502020204030204" pitchFamily="34" charset="0"/>
                    <a:cs typeface="Calibri" panose="020F0502020204030204" pitchFamily="34" charset="0"/>
                  </a:rPr>
                  <a:t>0.161 - 0.509</a:t>
                </a:r>
              </a:p>
              <a:p>
                <a:endParaRPr lang="en-US" sz="300" dirty="0">
                  <a:latin typeface="Calibri" panose="020F0502020204030204" pitchFamily="34" charset="0"/>
                  <a:cs typeface="Calibri" panose="020F0502020204030204" pitchFamily="34" charset="0"/>
                </a:endParaRPr>
              </a:p>
              <a:p>
                <a:r>
                  <a:rPr lang="en-US" sz="700" dirty="0">
                    <a:latin typeface="Calibri" panose="020F0502020204030204" pitchFamily="34" charset="0"/>
                    <a:cs typeface="Calibri" panose="020F0502020204030204" pitchFamily="34" charset="0"/>
                  </a:rPr>
                  <a:t>0.51 – 3.9</a:t>
                </a:r>
              </a:p>
            </p:txBody>
          </p:sp>
          <p:sp>
            <p:nvSpPr>
              <p:cNvPr id="517" name="Oval 516">
                <a:extLst>
                  <a:ext uri="{FF2B5EF4-FFF2-40B4-BE49-F238E27FC236}">
                    <a16:creationId xmlns:a16="http://schemas.microsoft.com/office/drawing/2014/main" id="{0741EF8E-A017-4A01-95A1-FA6C7BB4DEC3}"/>
                  </a:ext>
                </a:extLst>
              </p:cNvPr>
              <p:cNvSpPr/>
              <p:nvPr/>
            </p:nvSpPr>
            <p:spPr>
              <a:xfrm>
                <a:off x="-1808822" y="4147209"/>
                <a:ext cx="77890" cy="77890"/>
              </a:xfrm>
              <a:prstGeom prst="ellipse">
                <a:avLst/>
              </a:prstGeom>
              <a:solidFill>
                <a:srgbClr val="D5D5D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0B853EE5-BA89-4776-A79B-9D6D4D04F390}"/>
                  </a:ext>
                </a:extLst>
              </p:cNvPr>
              <p:cNvSpPr/>
              <p:nvPr/>
            </p:nvSpPr>
            <p:spPr>
              <a:xfrm>
                <a:off x="-1808822" y="4302757"/>
                <a:ext cx="77890" cy="77890"/>
              </a:xfrm>
              <a:prstGeom prst="ellipse">
                <a:avLst/>
              </a:prstGeom>
              <a:solidFill>
                <a:srgbClr val="6AD928"/>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101017CF-4389-4242-96F6-4617A8BDAE9A}"/>
                  </a:ext>
                </a:extLst>
              </p:cNvPr>
              <p:cNvSpPr/>
              <p:nvPr/>
            </p:nvSpPr>
            <p:spPr>
              <a:xfrm>
                <a:off x="-1808822" y="4464008"/>
                <a:ext cx="77890" cy="77890"/>
              </a:xfrm>
              <a:prstGeom prst="ellipse">
                <a:avLst/>
              </a:prstGeom>
              <a:solidFill>
                <a:srgbClr val="FFD1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440E02F5-6E42-4BF5-AF6D-3800861B0FE6}"/>
                  </a:ext>
                </a:extLst>
              </p:cNvPr>
              <p:cNvSpPr/>
              <p:nvPr/>
            </p:nvSpPr>
            <p:spPr>
              <a:xfrm>
                <a:off x="-1808517" y="4612273"/>
                <a:ext cx="77890" cy="77890"/>
              </a:xfrm>
              <a:prstGeom prst="ellipse">
                <a:avLst/>
              </a:prstGeom>
              <a:solidFill>
                <a:srgbClr val="FF700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D16DAACF-9317-48D7-9F38-DD6781DA6FB5}"/>
                  </a:ext>
                </a:extLst>
              </p:cNvPr>
              <p:cNvSpPr/>
              <p:nvPr/>
            </p:nvSpPr>
            <p:spPr>
              <a:xfrm>
                <a:off x="-1808822" y="4773351"/>
                <a:ext cx="77890" cy="77890"/>
              </a:xfrm>
              <a:prstGeom prst="ellipse">
                <a:avLst/>
              </a:prstGeom>
              <a:solidFill>
                <a:srgbClr val="E5223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2" name="Oval 521">
                <a:extLst>
                  <a:ext uri="{FF2B5EF4-FFF2-40B4-BE49-F238E27FC236}">
                    <a16:creationId xmlns:a16="http://schemas.microsoft.com/office/drawing/2014/main" id="{F12AC84B-735E-4657-AD7E-3356CB8F3C70}"/>
                  </a:ext>
                </a:extLst>
              </p:cNvPr>
              <p:cNvSpPr/>
              <p:nvPr/>
            </p:nvSpPr>
            <p:spPr>
              <a:xfrm>
                <a:off x="-1808822" y="4920908"/>
                <a:ext cx="77890" cy="77890"/>
              </a:xfrm>
              <a:prstGeom prst="ellipse">
                <a:avLst/>
              </a:prstGeom>
              <a:solidFill>
                <a:srgbClr val="A3308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3" name="TextBox 522">
              <a:extLst>
                <a:ext uri="{FF2B5EF4-FFF2-40B4-BE49-F238E27FC236}">
                  <a16:creationId xmlns:a16="http://schemas.microsoft.com/office/drawing/2014/main" id="{8F4AC22F-3BB5-48E3-923F-B6F7B21E03C2}"/>
                </a:ext>
              </a:extLst>
            </p:cNvPr>
            <p:cNvSpPr txBox="1"/>
            <p:nvPr/>
          </p:nvSpPr>
          <p:spPr>
            <a:xfrm>
              <a:off x="9630198" y="3036724"/>
              <a:ext cx="549090" cy="338554"/>
            </a:xfrm>
            <a:prstGeom prst="rect">
              <a:avLst/>
            </a:prstGeom>
            <a:noFill/>
          </p:spPr>
          <p:txBody>
            <a:bodyPr wrap="square" rtlCol="0">
              <a:spAutoFit/>
            </a:bodyPr>
            <a:lstStyle/>
            <a:p>
              <a:r>
                <a:rPr lang="en-US" sz="1600" b="1" dirty="0" err="1">
                  <a:effectLst>
                    <a:glow rad="88900">
                      <a:schemeClr val="bg1"/>
                    </a:glow>
                  </a:effectLst>
                  <a:latin typeface="Calibri" panose="020F0502020204030204" pitchFamily="34" charset="0"/>
                  <a:cs typeface="Calibri" panose="020F0502020204030204" pitchFamily="34" charset="0"/>
                </a:rPr>
                <a:t>Os</a:t>
              </a:r>
              <a:endParaRPr lang="en-US" sz="1600" b="1" dirty="0">
                <a:effectLst>
                  <a:glow rad="88900">
                    <a:schemeClr val="bg1"/>
                  </a:glow>
                </a:effectLst>
                <a:latin typeface="Calibri" panose="020F0502020204030204" pitchFamily="34" charset="0"/>
                <a:cs typeface="Calibri" panose="020F0502020204030204" pitchFamily="34" charset="0"/>
              </a:endParaRPr>
            </a:p>
          </p:txBody>
        </p:sp>
        <p:sp>
          <p:nvSpPr>
            <p:cNvPr id="524" name="TextBox 523">
              <a:extLst>
                <a:ext uri="{FF2B5EF4-FFF2-40B4-BE49-F238E27FC236}">
                  <a16:creationId xmlns:a16="http://schemas.microsoft.com/office/drawing/2014/main" id="{F28B3069-7052-4D0A-9593-A0086093D4F3}"/>
                </a:ext>
              </a:extLst>
            </p:cNvPr>
            <p:cNvSpPr txBox="1"/>
            <p:nvPr/>
          </p:nvSpPr>
          <p:spPr>
            <a:xfrm>
              <a:off x="10873683" y="2313342"/>
              <a:ext cx="713044" cy="338554"/>
            </a:xfrm>
            <a:prstGeom prst="rect">
              <a:avLst/>
            </a:prstGeom>
            <a:noFill/>
          </p:spPr>
          <p:txBody>
            <a:bodyPr wrap="square" rtlCol="0">
              <a:spAutoFit/>
            </a:bodyPr>
            <a:lstStyle/>
            <a:p>
              <a:r>
                <a:rPr lang="en-US" sz="1600" b="1" dirty="0">
                  <a:effectLst>
                    <a:glow rad="88900">
                      <a:schemeClr val="bg1"/>
                    </a:glow>
                  </a:effectLst>
                  <a:latin typeface="Calibri" panose="020F0502020204030204" pitchFamily="34" charset="0"/>
                  <a:cs typeface="Calibri" panose="020F0502020204030204" pitchFamily="34" charset="0"/>
                </a:rPr>
                <a:t>Ops</a:t>
              </a:r>
            </a:p>
          </p:txBody>
        </p:sp>
        <p:sp>
          <p:nvSpPr>
            <p:cNvPr id="525" name="TextBox 524">
              <a:extLst>
                <a:ext uri="{FF2B5EF4-FFF2-40B4-BE49-F238E27FC236}">
                  <a16:creationId xmlns:a16="http://schemas.microsoft.com/office/drawing/2014/main" id="{70B0CDEE-A593-4099-B1DD-4C67B276C8DC}"/>
                </a:ext>
              </a:extLst>
            </p:cNvPr>
            <p:cNvSpPr txBox="1"/>
            <p:nvPr/>
          </p:nvSpPr>
          <p:spPr>
            <a:xfrm>
              <a:off x="9076372" y="4578759"/>
              <a:ext cx="690870" cy="338554"/>
            </a:xfrm>
            <a:prstGeom prst="rect">
              <a:avLst/>
            </a:prstGeom>
            <a:noFill/>
          </p:spPr>
          <p:txBody>
            <a:bodyPr wrap="square" rtlCol="0">
              <a:spAutoFit/>
            </a:bodyPr>
            <a:lstStyle/>
            <a:p>
              <a:r>
                <a:rPr lang="en-US" sz="1600" b="1" dirty="0" err="1">
                  <a:effectLst>
                    <a:glow rad="88900">
                      <a:schemeClr val="bg1"/>
                    </a:glow>
                  </a:effectLst>
                  <a:latin typeface="Calibri" panose="020F0502020204030204" pitchFamily="34" charset="0"/>
                  <a:cs typeface="Calibri" panose="020F0502020204030204" pitchFamily="34" charset="0"/>
                </a:rPr>
                <a:t>Opg</a:t>
              </a:r>
              <a:endParaRPr lang="en-US" sz="1600" b="1" dirty="0">
                <a:effectLst>
                  <a:glow rad="88900">
                    <a:schemeClr val="bg1"/>
                  </a:glow>
                </a:effectLst>
                <a:latin typeface="Calibri" panose="020F0502020204030204" pitchFamily="34" charset="0"/>
                <a:cs typeface="Calibri" panose="020F0502020204030204" pitchFamily="34" charset="0"/>
              </a:endParaRPr>
            </a:p>
          </p:txBody>
        </p:sp>
      </p:grpSp>
      <p:sp>
        <p:nvSpPr>
          <p:cNvPr id="526" name="TextBox 525">
            <a:extLst>
              <a:ext uri="{FF2B5EF4-FFF2-40B4-BE49-F238E27FC236}">
                <a16:creationId xmlns:a16="http://schemas.microsoft.com/office/drawing/2014/main" id="{CA3C5871-1C1B-495F-AE37-27B9965F3274}"/>
              </a:ext>
            </a:extLst>
          </p:cNvPr>
          <p:cNvSpPr txBox="1"/>
          <p:nvPr/>
        </p:nvSpPr>
        <p:spPr>
          <a:xfrm>
            <a:off x="7610259" y="1401123"/>
            <a:ext cx="875871" cy="438582"/>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2060"/>
                </a:solidFill>
                <a:effectLst>
                  <a:glow rad="63500">
                    <a:srgbClr val="FFFFFF"/>
                  </a:glow>
                  <a:outerShdw blurRad="50800" dist="38100" dir="2700000" algn="tl" rotWithShape="0">
                    <a:schemeClr val="bg1">
                      <a:alpha val="40000"/>
                    </a:schemeClr>
                  </a:outerShdw>
                </a:effectLst>
              </a:rPr>
              <a:t>BS14 </a:t>
            </a: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(IAWC)</a:t>
            </a:r>
            <a:endParaRPr lang="en-US" sz="10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527" name="TextBox 526">
            <a:extLst>
              <a:ext uri="{FF2B5EF4-FFF2-40B4-BE49-F238E27FC236}">
                <a16:creationId xmlns:a16="http://schemas.microsoft.com/office/drawing/2014/main" id="{19981746-E3FF-4781-9AAB-DCB5D240D66B}"/>
              </a:ext>
            </a:extLst>
          </p:cNvPr>
          <p:cNvSpPr txBox="1"/>
          <p:nvPr/>
        </p:nvSpPr>
        <p:spPr>
          <a:xfrm>
            <a:off x="9519705" y="1232570"/>
            <a:ext cx="875871"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2060"/>
                </a:solidFill>
                <a:effectLst>
                  <a:glow rad="63500">
                    <a:srgbClr val="FFFFFF"/>
                  </a:glow>
                  <a:outerShdw blurRad="50800" dist="38100" dir="2700000" algn="tl" rotWithShape="0">
                    <a:schemeClr val="bg1">
                      <a:alpha val="40000"/>
                    </a:schemeClr>
                  </a:outerShdw>
                </a:effectLst>
              </a:rPr>
              <a:t>BS2</a:t>
            </a:r>
            <a:endParaRPr lang="en-US" sz="10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528" name="TextBox 527">
            <a:extLst>
              <a:ext uri="{FF2B5EF4-FFF2-40B4-BE49-F238E27FC236}">
                <a16:creationId xmlns:a16="http://schemas.microsoft.com/office/drawing/2014/main" id="{0B1B03BB-4D78-46DC-AD96-33BFF17458C5}"/>
              </a:ext>
            </a:extLst>
          </p:cNvPr>
          <p:cNvSpPr txBox="1"/>
          <p:nvPr/>
        </p:nvSpPr>
        <p:spPr>
          <a:xfrm>
            <a:off x="11427763" y="3895690"/>
            <a:ext cx="875871"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2060"/>
                </a:solidFill>
                <a:effectLst>
                  <a:glow rad="63500">
                    <a:srgbClr val="FFFFFF"/>
                  </a:glow>
                  <a:outerShdw blurRad="50800" dist="38100" dir="2700000" algn="tl" rotWithShape="0">
                    <a:schemeClr val="bg1">
                      <a:alpha val="40000"/>
                    </a:schemeClr>
                  </a:outerShdw>
                </a:effectLst>
              </a:rPr>
              <a:t>BS3</a:t>
            </a:r>
            <a:endParaRPr lang="en-US" sz="10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530" name="TextBox 529">
            <a:extLst>
              <a:ext uri="{FF2B5EF4-FFF2-40B4-BE49-F238E27FC236}">
                <a16:creationId xmlns:a16="http://schemas.microsoft.com/office/drawing/2014/main" id="{E9F5D96D-D991-4DCF-8D78-27C16FEEC772}"/>
              </a:ext>
            </a:extLst>
          </p:cNvPr>
          <p:cNvSpPr txBox="1"/>
          <p:nvPr/>
        </p:nvSpPr>
        <p:spPr>
          <a:xfrm>
            <a:off x="152435" y="1286248"/>
            <a:ext cx="875871" cy="438582"/>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200" dirty="0">
                <a:ln w="6350">
                  <a:noFill/>
                </a:ln>
                <a:solidFill>
                  <a:srgbClr val="002060"/>
                </a:solidFill>
                <a:effectLst>
                  <a:glow rad="63500">
                    <a:srgbClr val="FFFFFF"/>
                  </a:glow>
                  <a:outerShdw blurRad="50800" dist="38100" dir="2700000" algn="tl" rotWithShape="0">
                    <a:schemeClr val="bg1">
                      <a:alpha val="40000"/>
                    </a:schemeClr>
                  </a:outerShdw>
                </a:effectLst>
              </a:rPr>
              <a:t>BS14 </a:t>
            </a: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(IAWC)</a:t>
            </a:r>
            <a:endParaRPr lang="en-US" sz="10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531" name="TextBox 530">
            <a:extLst>
              <a:ext uri="{FF2B5EF4-FFF2-40B4-BE49-F238E27FC236}">
                <a16:creationId xmlns:a16="http://schemas.microsoft.com/office/drawing/2014/main" id="{60DF9269-663C-450B-855B-F6EB0CB1C43D}"/>
              </a:ext>
            </a:extLst>
          </p:cNvPr>
          <p:cNvSpPr txBox="1"/>
          <p:nvPr/>
        </p:nvSpPr>
        <p:spPr>
          <a:xfrm>
            <a:off x="1664079" y="1722144"/>
            <a:ext cx="875871"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2060"/>
                </a:solidFill>
                <a:effectLst>
                  <a:glow rad="63500">
                    <a:srgbClr val="FFFFFF"/>
                  </a:glow>
                  <a:outerShdw blurRad="50800" dist="38100" dir="2700000" algn="tl" rotWithShape="0">
                    <a:schemeClr val="bg1">
                      <a:alpha val="40000"/>
                    </a:schemeClr>
                  </a:outerShdw>
                </a:effectLst>
              </a:rPr>
              <a:t>BS2</a:t>
            </a:r>
            <a:endParaRPr lang="en-US" sz="10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532" name="TextBox 531">
            <a:extLst>
              <a:ext uri="{FF2B5EF4-FFF2-40B4-BE49-F238E27FC236}">
                <a16:creationId xmlns:a16="http://schemas.microsoft.com/office/drawing/2014/main" id="{021690B1-7740-4B8A-8415-6E0A9A60C3FA}"/>
              </a:ext>
            </a:extLst>
          </p:cNvPr>
          <p:cNvSpPr txBox="1"/>
          <p:nvPr/>
        </p:nvSpPr>
        <p:spPr>
          <a:xfrm>
            <a:off x="2939985" y="3806461"/>
            <a:ext cx="875871"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2060"/>
                </a:solidFill>
                <a:effectLst>
                  <a:glow rad="63500">
                    <a:srgbClr val="FFFFFF"/>
                  </a:glow>
                  <a:outerShdw blurRad="50800" dist="38100" dir="2700000" algn="tl" rotWithShape="0">
                    <a:schemeClr val="bg1">
                      <a:alpha val="40000"/>
                    </a:schemeClr>
                  </a:outerShdw>
                </a:effectLst>
              </a:rPr>
              <a:t>BS3</a:t>
            </a:r>
            <a:endParaRPr lang="en-US" sz="10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533" name="Rectangle 532">
            <a:extLst>
              <a:ext uri="{FF2B5EF4-FFF2-40B4-BE49-F238E27FC236}">
                <a16:creationId xmlns:a16="http://schemas.microsoft.com/office/drawing/2014/main" id="{E65FFCEB-3BB8-4430-80A0-A29C2701D641}"/>
              </a:ext>
            </a:extLst>
          </p:cNvPr>
          <p:cNvSpPr/>
          <p:nvPr/>
        </p:nvSpPr>
        <p:spPr>
          <a:xfrm>
            <a:off x="2688588" y="3594062"/>
            <a:ext cx="64285" cy="64285"/>
          </a:xfrm>
          <a:prstGeom prst="rect">
            <a:avLst/>
          </a:prstGeom>
          <a:solidFill>
            <a:srgbClr val="E5223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4" name="Rectangle 533">
            <a:extLst>
              <a:ext uri="{FF2B5EF4-FFF2-40B4-BE49-F238E27FC236}">
                <a16:creationId xmlns:a16="http://schemas.microsoft.com/office/drawing/2014/main" id="{D9C143BC-C8BC-40FC-8E19-92C819B71C7F}"/>
              </a:ext>
            </a:extLst>
          </p:cNvPr>
          <p:cNvSpPr/>
          <p:nvPr/>
        </p:nvSpPr>
        <p:spPr>
          <a:xfrm>
            <a:off x="2420096" y="2890150"/>
            <a:ext cx="64285" cy="64285"/>
          </a:xfrm>
          <a:prstGeom prst="rect">
            <a:avLst/>
          </a:prstGeom>
          <a:solidFill>
            <a:srgbClr val="E5223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5" name="Rectangle 534">
            <a:extLst>
              <a:ext uri="{FF2B5EF4-FFF2-40B4-BE49-F238E27FC236}">
                <a16:creationId xmlns:a16="http://schemas.microsoft.com/office/drawing/2014/main" id="{E5962ED2-16E9-4BB5-B409-067FD5DCD47F}"/>
              </a:ext>
            </a:extLst>
          </p:cNvPr>
          <p:cNvSpPr/>
          <p:nvPr/>
        </p:nvSpPr>
        <p:spPr>
          <a:xfrm>
            <a:off x="2829670" y="3275630"/>
            <a:ext cx="64285" cy="64285"/>
          </a:xfrm>
          <a:prstGeom prst="rect">
            <a:avLst/>
          </a:prstGeom>
          <a:solidFill>
            <a:srgbClr val="A3308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6" name="Rectangle 535">
            <a:extLst>
              <a:ext uri="{FF2B5EF4-FFF2-40B4-BE49-F238E27FC236}">
                <a16:creationId xmlns:a16="http://schemas.microsoft.com/office/drawing/2014/main" id="{72C94198-17C0-461E-ABD9-73CC1655107F}"/>
              </a:ext>
            </a:extLst>
          </p:cNvPr>
          <p:cNvSpPr/>
          <p:nvPr/>
        </p:nvSpPr>
        <p:spPr>
          <a:xfrm>
            <a:off x="2907843" y="3683985"/>
            <a:ext cx="64285" cy="64285"/>
          </a:xfrm>
          <a:prstGeom prst="rect">
            <a:avLst/>
          </a:prstGeom>
          <a:solidFill>
            <a:srgbClr val="E5223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7" name="Rectangle 536">
            <a:extLst>
              <a:ext uri="{FF2B5EF4-FFF2-40B4-BE49-F238E27FC236}">
                <a16:creationId xmlns:a16="http://schemas.microsoft.com/office/drawing/2014/main" id="{31134705-9227-4D71-B959-BDF952597629}"/>
              </a:ext>
            </a:extLst>
          </p:cNvPr>
          <p:cNvSpPr/>
          <p:nvPr/>
        </p:nvSpPr>
        <p:spPr>
          <a:xfrm>
            <a:off x="1001307" y="4733513"/>
            <a:ext cx="64285" cy="64285"/>
          </a:xfrm>
          <a:prstGeom prst="rect">
            <a:avLst/>
          </a:prstGeom>
          <a:solidFill>
            <a:srgbClr val="A3308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8" name="Oval 537">
            <a:extLst>
              <a:ext uri="{FF2B5EF4-FFF2-40B4-BE49-F238E27FC236}">
                <a16:creationId xmlns:a16="http://schemas.microsoft.com/office/drawing/2014/main" id="{D99714CF-C49D-46D0-8973-7AB3AEA6A115}"/>
              </a:ext>
            </a:extLst>
          </p:cNvPr>
          <p:cNvSpPr/>
          <p:nvPr/>
        </p:nvSpPr>
        <p:spPr>
          <a:xfrm>
            <a:off x="1001595" y="4463532"/>
            <a:ext cx="64285" cy="64285"/>
          </a:xfrm>
          <a:prstGeom prst="ellipse">
            <a:avLst/>
          </a:prstGeom>
          <a:solidFill>
            <a:srgbClr val="A3308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9" name="TextBox 538">
            <a:extLst>
              <a:ext uri="{FF2B5EF4-FFF2-40B4-BE49-F238E27FC236}">
                <a16:creationId xmlns:a16="http://schemas.microsoft.com/office/drawing/2014/main" id="{E81B9DFE-61A0-4C38-BE68-781B11FF199F}"/>
              </a:ext>
            </a:extLst>
          </p:cNvPr>
          <p:cNvSpPr txBox="1"/>
          <p:nvPr/>
        </p:nvSpPr>
        <p:spPr>
          <a:xfrm>
            <a:off x="1020371" y="4362040"/>
            <a:ext cx="1129032" cy="569387"/>
          </a:xfrm>
          <a:prstGeom prst="rect">
            <a:avLst/>
          </a:prstGeom>
          <a:noFill/>
        </p:spPr>
        <p:txBody>
          <a:bodyPr wrap="square" rtlCol="0">
            <a:spAutoFit/>
          </a:bodyPr>
          <a:lstStyle/>
          <a:p>
            <a:r>
              <a:rPr lang="en-US" sz="700" dirty="0">
                <a:latin typeface="Calibri" panose="020F0502020204030204" pitchFamily="34" charset="0"/>
                <a:cs typeface="Calibri" panose="020F0502020204030204" pitchFamily="34" charset="0"/>
              </a:rPr>
              <a:t>Well Sample</a:t>
            </a:r>
          </a:p>
          <a:p>
            <a:r>
              <a:rPr lang="en-US" sz="700" dirty="0">
                <a:latin typeface="Calibri" panose="020F0502020204030204" pitchFamily="34" charset="0"/>
                <a:cs typeface="Calibri" panose="020F0502020204030204" pitchFamily="34" charset="0"/>
              </a:rPr>
              <a:t>Location</a:t>
            </a:r>
          </a:p>
          <a:p>
            <a:endParaRPr lang="en-US" sz="300" dirty="0">
              <a:latin typeface="Calibri" panose="020F0502020204030204" pitchFamily="34" charset="0"/>
              <a:cs typeface="Calibri" panose="020F0502020204030204" pitchFamily="34" charset="0"/>
            </a:endParaRPr>
          </a:p>
          <a:p>
            <a:r>
              <a:rPr lang="en-US" sz="700" dirty="0">
                <a:latin typeface="Calibri" panose="020F0502020204030204" pitchFamily="34" charset="0"/>
                <a:cs typeface="Calibri" panose="020F0502020204030204" pitchFamily="34" charset="0"/>
              </a:rPr>
              <a:t>Surface Water</a:t>
            </a:r>
          </a:p>
          <a:p>
            <a:r>
              <a:rPr lang="en-US" sz="700" dirty="0">
                <a:latin typeface="Calibri" panose="020F0502020204030204" pitchFamily="34" charset="0"/>
                <a:cs typeface="Calibri" panose="020F0502020204030204" pitchFamily="34" charset="0"/>
              </a:rPr>
              <a:t>Sample Location</a:t>
            </a:r>
          </a:p>
        </p:txBody>
      </p:sp>
      <p:sp>
        <p:nvSpPr>
          <p:cNvPr id="540" name="TextBox 539">
            <a:extLst>
              <a:ext uri="{FF2B5EF4-FFF2-40B4-BE49-F238E27FC236}">
                <a16:creationId xmlns:a16="http://schemas.microsoft.com/office/drawing/2014/main" id="{7655A149-4E55-4F3B-8C4F-B4CF403E183D}"/>
              </a:ext>
            </a:extLst>
          </p:cNvPr>
          <p:cNvSpPr txBox="1"/>
          <p:nvPr/>
        </p:nvSpPr>
        <p:spPr>
          <a:xfrm>
            <a:off x="1390743" y="2649288"/>
            <a:ext cx="875871"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2060"/>
                </a:solidFill>
                <a:effectLst>
                  <a:glow rad="63500">
                    <a:srgbClr val="FFFFFF"/>
                  </a:glow>
                  <a:outerShdw blurRad="50800" dist="38100" dir="2700000" algn="tl" rotWithShape="0">
                    <a:schemeClr val="bg1">
                      <a:alpha val="40000"/>
                    </a:schemeClr>
                  </a:outerShdw>
                </a:effectLst>
              </a:rPr>
              <a:t>BS20</a:t>
            </a:r>
          </a:p>
        </p:txBody>
      </p:sp>
      <p:sp>
        <p:nvSpPr>
          <p:cNvPr id="541" name="TextBox 540">
            <a:extLst>
              <a:ext uri="{FF2B5EF4-FFF2-40B4-BE49-F238E27FC236}">
                <a16:creationId xmlns:a16="http://schemas.microsoft.com/office/drawing/2014/main" id="{075F3308-4FC0-48C0-ADAE-DAFF251A6ADB}"/>
              </a:ext>
            </a:extLst>
          </p:cNvPr>
          <p:cNvSpPr txBox="1"/>
          <p:nvPr/>
        </p:nvSpPr>
        <p:spPr>
          <a:xfrm>
            <a:off x="9128304" y="2598115"/>
            <a:ext cx="875871"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2060"/>
                </a:solidFill>
                <a:effectLst>
                  <a:glow rad="63500">
                    <a:srgbClr val="FFFFFF"/>
                  </a:glow>
                  <a:outerShdw blurRad="50800" dist="38100" dir="2700000" algn="tl" rotWithShape="0">
                    <a:schemeClr val="bg1">
                      <a:alpha val="40000"/>
                    </a:schemeClr>
                  </a:outerShdw>
                </a:effectLst>
              </a:rPr>
              <a:t>BS20</a:t>
            </a:r>
          </a:p>
        </p:txBody>
      </p:sp>
    </p:spTree>
    <p:extLst>
      <p:ext uri="{BB962C8B-B14F-4D97-AF65-F5344CB8AC3E}">
        <p14:creationId xmlns:p14="http://schemas.microsoft.com/office/powerpoint/2010/main" val="1277735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C2F01D1-3DB2-4526-9A0D-7EA5115F7A38}"/>
              </a:ext>
            </a:extLst>
          </p:cNvPr>
          <p:cNvGrpSpPr/>
          <p:nvPr/>
        </p:nvGrpSpPr>
        <p:grpSpPr>
          <a:xfrm>
            <a:off x="82469" y="941650"/>
            <a:ext cx="4089197" cy="4408607"/>
            <a:chOff x="4084666" y="1061568"/>
            <a:chExt cx="4089197" cy="4408607"/>
          </a:xfrm>
        </p:grpSpPr>
        <p:grpSp>
          <p:nvGrpSpPr>
            <p:cNvPr id="21" name="Group 20">
              <a:extLst>
                <a:ext uri="{FF2B5EF4-FFF2-40B4-BE49-F238E27FC236}">
                  <a16:creationId xmlns:a16="http://schemas.microsoft.com/office/drawing/2014/main" id="{8C839A44-2E43-4513-B27D-0DE949EE9C43}"/>
                </a:ext>
              </a:extLst>
            </p:cNvPr>
            <p:cNvGrpSpPr/>
            <p:nvPr/>
          </p:nvGrpSpPr>
          <p:grpSpPr>
            <a:xfrm>
              <a:off x="4084666" y="1061568"/>
              <a:ext cx="3902900" cy="4408607"/>
              <a:chOff x="4084666" y="1061568"/>
              <a:chExt cx="3902900" cy="4408607"/>
            </a:xfrm>
          </p:grpSpPr>
          <p:grpSp>
            <p:nvGrpSpPr>
              <p:cNvPr id="20" name="Group 19">
                <a:extLst>
                  <a:ext uri="{FF2B5EF4-FFF2-40B4-BE49-F238E27FC236}">
                    <a16:creationId xmlns:a16="http://schemas.microsoft.com/office/drawing/2014/main" id="{C7164763-5695-4303-A82B-3994596B5BCF}"/>
                  </a:ext>
                </a:extLst>
              </p:cNvPr>
              <p:cNvGrpSpPr/>
              <p:nvPr/>
            </p:nvGrpSpPr>
            <p:grpSpPr>
              <a:xfrm>
                <a:off x="4084666" y="1142354"/>
                <a:ext cx="3902900" cy="4215965"/>
                <a:chOff x="4084666" y="1142354"/>
                <a:chExt cx="3902900" cy="4215965"/>
              </a:xfrm>
            </p:grpSpPr>
            <p:grpSp>
              <p:nvGrpSpPr>
                <p:cNvPr id="273" name="Group 272">
                  <a:extLst>
                    <a:ext uri="{FF2B5EF4-FFF2-40B4-BE49-F238E27FC236}">
                      <a16:creationId xmlns:a16="http://schemas.microsoft.com/office/drawing/2014/main" id="{066F1765-5145-498C-A9D9-A21A3A1A5000}"/>
                    </a:ext>
                  </a:extLst>
                </p:cNvPr>
                <p:cNvGrpSpPr/>
                <p:nvPr/>
              </p:nvGrpSpPr>
              <p:grpSpPr>
                <a:xfrm>
                  <a:off x="4084666" y="1142354"/>
                  <a:ext cx="3902900" cy="4215965"/>
                  <a:chOff x="7601513" y="1008000"/>
                  <a:chExt cx="3902900" cy="4215965"/>
                </a:xfrm>
              </p:grpSpPr>
              <p:grpSp>
                <p:nvGrpSpPr>
                  <p:cNvPr id="274" name="Group 273">
                    <a:extLst>
                      <a:ext uri="{FF2B5EF4-FFF2-40B4-BE49-F238E27FC236}">
                        <a16:creationId xmlns:a16="http://schemas.microsoft.com/office/drawing/2014/main" id="{2611D9BF-6658-4386-A386-970E365F599A}"/>
                      </a:ext>
                    </a:extLst>
                  </p:cNvPr>
                  <p:cNvGrpSpPr/>
                  <p:nvPr/>
                </p:nvGrpSpPr>
                <p:grpSpPr>
                  <a:xfrm>
                    <a:off x="7601513" y="1008000"/>
                    <a:ext cx="3902900" cy="4215965"/>
                    <a:chOff x="7253643" y="1017939"/>
                    <a:chExt cx="3902900" cy="4215965"/>
                  </a:xfrm>
                </p:grpSpPr>
                <p:pic>
                  <p:nvPicPr>
                    <p:cNvPr id="318" name="Picture 317">
                      <a:extLst>
                        <a:ext uri="{FF2B5EF4-FFF2-40B4-BE49-F238E27FC236}">
                          <a16:creationId xmlns:a16="http://schemas.microsoft.com/office/drawing/2014/main" id="{5E4191B5-9BF6-466B-B6C3-44517F48D0DD}"/>
                        </a:ext>
                      </a:extLst>
                    </p:cNvPr>
                    <p:cNvPicPr>
                      <a:picLocks noChangeAspect="1"/>
                    </p:cNvPicPr>
                    <p:nvPr/>
                  </p:nvPicPr>
                  <p:blipFill rotWithShape="1">
                    <a:blip r:embed="rId3"/>
                    <a:srcRect l="6480" r="31733" b="10269"/>
                    <a:stretch/>
                  </p:blipFill>
                  <p:spPr>
                    <a:xfrm>
                      <a:off x="7253643" y="1017939"/>
                      <a:ext cx="3902900" cy="4215965"/>
                    </a:xfrm>
                    <a:prstGeom prst="rect">
                      <a:avLst/>
                    </a:prstGeom>
                    <a:ln w="25400">
                      <a:solidFill>
                        <a:schemeClr val="tx1"/>
                      </a:solidFill>
                    </a:ln>
                    <a:effectLst/>
                  </p:spPr>
                </p:pic>
                <p:sp>
                  <p:nvSpPr>
                    <p:cNvPr id="319" name="Rounded Rectangle 5">
                      <a:extLst>
                        <a:ext uri="{FF2B5EF4-FFF2-40B4-BE49-F238E27FC236}">
                          <a16:creationId xmlns:a16="http://schemas.microsoft.com/office/drawing/2014/main" id="{BD33171A-45D0-4DC9-9729-4A579BAD4368}"/>
                        </a:ext>
                      </a:extLst>
                    </p:cNvPr>
                    <p:cNvSpPr/>
                    <p:nvPr/>
                  </p:nvSpPr>
                  <p:spPr>
                    <a:xfrm>
                      <a:off x="9338032" y="1033562"/>
                      <a:ext cx="1756254" cy="376412"/>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St. Peter to Shakopee Aquifer Flow Paths</a:t>
                      </a:r>
                    </a:p>
                  </p:txBody>
                </p:sp>
                <p:sp>
                  <p:nvSpPr>
                    <p:cNvPr id="323" name="Freeform: Shape 322">
                      <a:extLst>
                        <a:ext uri="{FF2B5EF4-FFF2-40B4-BE49-F238E27FC236}">
                          <a16:creationId xmlns:a16="http://schemas.microsoft.com/office/drawing/2014/main" id="{893E5106-BD94-4234-872D-D0D1BF1A1408}"/>
                        </a:ext>
                      </a:extLst>
                    </p:cNvPr>
                    <p:cNvSpPr/>
                    <p:nvPr/>
                  </p:nvSpPr>
                  <p:spPr>
                    <a:xfrm rot="18762354" flipH="1">
                      <a:off x="9210951" y="2591986"/>
                      <a:ext cx="158709" cy="15386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chemeClr val="accent4">
                          <a:lumMod val="75000"/>
                        </a:schemeClr>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324" name="TextBox 323">
                      <a:extLst>
                        <a:ext uri="{FF2B5EF4-FFF2-40B4-BE49-F238E27FC236}">
                          <a16:creationId xmlns:a16="http://schemas.microsoft.com/office/drawing/2014/main" id="{E11ABABB-34C8-42FB-BB14-AA9CB230D2AC}"/>
                        </a:ext>
                      </a:extLst>
                    </p:cNvPr>
                    <p:cNvSpPr txBox="1"/>
                    <p:nvPr/>
                  </p:nvSpPr>
                  <p:spPr>
                    <a:xfrm>
                      <a:off x="9054748" y="2404159"/>
                      <a:ext cx="550018" cy="278198"/>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chemeClr val="accent4">
                              <a:lumMod val="75000"/>
                            </a:schemeClr>
                          </a:solidFill>
                          <a:effectLst>
                            <a:glow rad="127000">
                              <a:schemeClr val="bg1"/>
                            </a:glow>
                            <a:outerShdw blurRad="50800" dist="38100" dir="2700000" algn="tl" rotWithShape="0">
                              <a:schemeClr val="bg1">
                                <a:alpha val="40000"/>
                              </a:schemeClr>
                            </a:outerShdw>
                          </a:effectLst>
                        </a:rPr>
                        <a:t>?</a:t>
                      </a:r>
                    </a:p>
                  </p:txBody>
                </p:sp>
                <p:sp>
                  <p:nvSpPr>
                    <p:cNvPr id="325" name="Freeform: Shape 324">
                      <a:extLst>
                        <a:ext uri="{FF2B5EF4-FFF2-40B4-BE49-F238E27FC236}">
                          <a16:creationId xmlns:a16="http://schemas.microsoft.com/office/drawing/2014/main" id="{2F402750-C3CC-4481-8452-2C11960DEE07}"/>
                        </a:ext>
                      </a:extLst>
                    </p:cNvPr>
                    <p:cNvSpPr/>
                    <p:nvPr/>
                  </p:nvSpPr>
                  <p:spPr>
                    <a:xfrm rot="18762354" flipH="1">
                      <a:off x="8640956" y="1880257"/>
                      <a:ext cx="158709" cy="15386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chemeClr val="accent4">
                          <a:lumMod val="75000"/>
                        </a:schemeClr>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326" name="TextBox 325">
                      <a:extLst>
                        <a:ext uri="{FF2B5EF4-FFF2-40B4-BE49-F238E27FC236}">
                          <a16:creationId xmlns:a16="http://schemas.microsoft.com/office/drawing/2014/main" id="{E38505B6-B74A-4D39-A756-2C261E68C085}"/>
                        </a:ext>
                      </a:extLst>
                    </p:cNvPr>
                    <p:cNvSpPr txBox="1"/>
                    <p:nvPr/>
                  </p:nvSpPr>
                  <p:spPr>
                    <a:xfrm>
                      <a:off x="8484753" y="1692430"/>
                      <a:ext cx="550018" cy="278198"/>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chemeClr val="accent4">
                              <a:lumMod val="75000"/>
                            </a:schemeClr>
                          </a:solidFill>
                          <a:effectLst>
                            <a:glow rad="127000">
                              <a:schemeClr val="bg1"/>
                            </a:glow>
                            <a:outerShdw blurRad="50800" dist="38100" dir="2700000" algn="tl" rotWithShape="0">
                              <a:schemeClr val="bg1">
                                <a:alpha val="40000"/>
                              </a:schemeClr>
                            </a:outerShdw>
                          </a:effectLst>
                        </a:rPr>
                        <a:t>?</a:t>
                      </a:r>
                    </a:p>
                  </p:txBody>
                </p:sp>
                <p:sp>
                  <p:nvSpPr>
                    <p:cNvPr id="327" name="Freeform: Shape 326">
                      <a:extLst>
                        <a:ext uri="{FF2B5EF4-FFF2-40B4-BE49-F238E27FC236}">
                          <a16:creationId xmlns:a16="http://schemas.microsoft.com/office/drawing/2014/main" id="{B2F29907-AC5B-4F98-84EE-E6F234AD913E}"/>
                        </a:ext>
                      </a:extLst>
                    </p:cNvPr>
                    <p:cNvSpPr/>
                    <p:nvPr/>
                  </p:nvSpPr>
                  <p:spPr>
                    <a:xfrm rot="18762354" flipH="1">
                      <a:off x="10111002" y="3536074"/>
                      <a:ext cx="158709" cy="15386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chemeClr val="accent4">
                          <a:lumMod val="75000"/>
                        </a:schemeClr>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328" name="TextBox 327">
                      <a:extLst>
                        <a:ext uri="{FF2B5EF4-FFF2-40B4-BE49-F238E27FC236}">
                          <a16:creationId xmlns:a16="http://schemas.microsoft.com/office/drawing/2014/main" id="{7FC94EFC-3590-49EF-A1B9-40A4E91EAD62}"/>
                        </a:ext>
                      </a:extLst>
                    </p:cNvPr>
                    <p:cNvSpPr txBox="1"/>
                    <p:nvPr/>
                  </p:nvSpPr>
                  <p:spPr>
                    <a:xfrm>
                      <a:off x="9954799" y="3348247"/>
                      <a:ext cx="550018" cy="278198"/>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chemeClr val="accent4">
                              <a:lumMod val="75000"/>
                            </a:schemeClr>
                          </a:solidFill>
                          <a:effectLst>
                            <a:glow rad="127000">
                              <a:schemeClr val="bg1"/>
                            </a:glow>
                            <a:outerShdw blurRad="50800" dist="38100" dir="2700000" algn="tl" rotWithShape="0">
                              <a:schemeClr val="bg1">
                                <a:alpha val="40000"/>
                              </a:schemeClr>
                            </a:outerShdw>
                          </a:effectLst>
                        </a:rPr>
                        <a:t>?</a:t>
                      </a:r>
                    </a:p>
                  </p:txBody>
                </p:sp>
                <p:sp>
                  <p:nvSpPr>
                    <p:cNvPr id="329" name="Freeform: Shape 328">
                      <a:extLst>
                        <a:ext uri="{FF2B5EF4-FFF2-40B4-BE49-F238E27FC236}">
                          <a16:creationId xmlns:a16="http://schemas.microsoft.com/office/drawing/2014/main" id="{C41843D5-0BA9-4499-89CC-04834C63CF22}"/>
                        </a:ext>
                      </a:extLst>
                    </p:cNvPr>
                    <p:cNvSpPr/>
                    <p:nvPr/>
                  </p:nvSpPr>
                  <p:spPr>
                    <a:xfrm rot="18762354" flipH="1">
                      <a:off x="10654678" y="3740296"/>
                      <a:ext cx="158709" cy="15386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chemeClr val="accent4">
                          <a:lumMod val="75000"/>
                        </a:schemeClr>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330" name="TextBox 329">
                      <a:extLst>
                        <a:ext uri="{FF2B5EF4-FFF2-40B4-BE49-F238E27FC236}">
                          <a16:creationId xmlns:a16="http://schemas.microsoft.com/office/drawing/2014/main" id="{037FD95F-7AEE-4084-9DF3-8D0B588FCA8A}"/>
                        </a:ext>
                      </a:extLst>
                    </p:cNvPr>
                    <p:cNvSpPr txBox="1"/>
                    <p:nvPr/>
                  </p:nvSpPr>
                  <p:spPr>
                    <a:xfrm>
                      <a:off x="10498475" y="3552468"/>
                      <a:ext cx="550018" cy="278198"/>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chemeClr val="accent4">
                              <a:lumMod val="75000"/>
                            </a:schemeClr>
                          </a:solidFill>
                          <a:effectLst>
                            <a:glow rad="127000">
                              <a:schemeClr val="bg1"/>
                            </a:glow>
                            <a:outerShdw blurRad="50800" dist="38100" dir="2700000" algn="tl" rotWithShape="0">
                              <a:schemeClr val="bg1">
                                <a:alpha val="40000"/>
                              </a:schemeClr>
                            </a:outerShdw>
                          </a:effectLst>
                        </a:rPr>
                        <a:t>?</a:t>
                      </a:r>
                    </a:p>
                  </p:txBody>
                </p:sp>
              </p:grpSp>
              <p:grpSp>
                <p:nvGrpSpPr>
                  <p:cNvPr id="275" name="Group 274">
                    <a:extLst>
                      <a:ext uri="{FF2B5EF4-FFF2-40B4-BE49-F238E27FC236}">
                        <a16:creationId xmlns:a16="http://schemas.microsoft.com/office/drawing/2014/main" id="{CFC155C0-DF2F-4A99-A3E0-CF833A945F99}"/>
                      </a:ext>
                    </a:extLst>
                  </p:cNvPr>
                  <p:cNvGrpSpPr/>
                  <p:nvPr/>
                </p:nvGrpSpPr>
                <p:grpSpPr>
                  <a:xfrm>
                    <a:off x="8435063" y="1285983"/>
                    <a:ext cx="984512" cy="1524638"/>
                    <a:chOff x="6511548" y="4205542"/>
                    <a:chExt cx="984512" cy="1524638"/>
                  </a:xfrm>
                </p:grpSpPr>
                <p:grpSp>
                  <p:nvGrpSpPr>
                    <p:cNvPr id="294" name="Group 293">
                      <a:extLst>
                        <a:ext uri="{FF2B5EF4-FFF2-40B4-BE49-F238E27FC236}">
                          <a16:creationId xmlns:a16="http://schemas.microsoft.com/office/drawing/2014/main" id="{3B58EADF-2B4D-482F-8A25-D852209E70C4}"/>
                        </a:ext>
                      </a:extLst>
                    </p:cNvPr>
                    <p:cNvGrpSpPr/>
                    <p:nvPr/>
                  </p:nvGrpSpPr>
                  <p:grpSpPr>
                    <a:xfrm>
                      <a:off x="7387351" y="4205542"/>
                      <a:ext cx="68771" cy="68628"/>
                      <a:chOff x="7387351" y="4205542"/>
                      <a:chExt cx="68771" cy="68628"/>
                    </a:xfrm>
                  </p:grpSpPr>
                  <p:sp>
                    <p:nvSpPr>
                      <p:cNvPr id="316" name="Oval 315">
                        <a:extLst>
                          <a:ext uri="{FF2B5EF4-FFF2-40B4-BE49-F238E27FC236}">
                            <a16:creationId xmlns:a16="http://schemas.microsoft.com/office/drawing/2014/main" id="{038F0DC9-C9E0-4ED9-8689-2E1077DD49B8}"/>
                          </a:ext>
                        </a:extLst>
                      </p:cNvPr>
                      <p:cNvSpPr/>
                      <p:nvPr/>
                    </p:nvSpPr>
                    <p:spPr>
                      <a:xfrm>
                        <a:off x="7392114" y="4205542"/>
                        <a:ext cx="64008" cy="64008"/>
                      </a:xfrm>
                      <a:prstGeom prst="ellipse">
                        <a:avLst/>
                      </a:prstGeom>
                      <a:solidFill>
                        <a:srgbClr val="FF700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E2CF3036-888F-4C1B-A943-BF2040A441BC}"/>
                          </a:ext>
                        </a:extLst>
                      </p:cNvPr>
                      <p:cNvSpPr/>
                      <p:nvPr/>
                    </p:nvSpPr>
                    <p:spPr>
                      <a:xfrm>
                        <a:off x="7387351" y="4210162"/>
                        <a:ext cx="64008" cy="64008"/>
                      </a:xfrm>
                      <a:prstGeom prst="ellipse">
                        <a:avLst/>
                      </a:prstGeom>
                      <a:solidFill>
                        <a:srgbClr val="E5223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5" name="Group 294">
                      <a:extLst>
                        <a:ext uri="{FF2B5EF4-FFF2-40B4-BE49-F238E27FC236}">
                          <a16:creationId xmlns:a16="http://schemas.microsoft.com/office/drawing/2014/main" id="{AD2B8806-D562-4039-A9C3-BF82FE006605}"/>
                        </a:ext>
                      </a:extLst>
                    </p:cNvPr>
                    <p:cNvGrpSpPr/>
                    <p:nvPr/>
                  </p:nvGrpSpPr>
                  <p:grpSpPr>
                    <a:xfrm>
                      <a:off x="6511548" y="4237298"/>
                      <a:ext cx="984512" cy="1492882"/>
                      <a:chOff x="1713084" y="4210506"/>
                      <a:chExt cx="984512" cy="1492882"/>
                    </a:xfrm>
                  </p:grpSpPr>
                  <p:grpSp>
                    <p:nvGrpSpPr>
                      <p:cNvPr id="296" name="Group 295">
                        <a:extLst>
                          <a:ext uri="{FF2B5EF4-FFF2-40B4-BE49-F238E27FC236}">
                            <a16:creationId xmlns:a16="http://schemas.microsoft.com/office/drawing/2014/main" id="{A0A14D08-A0A7-4850-B831-86749D234784}"/>
                          </a:ext>
                        </a:extLst>
                      </p:cNvPr>
                      <p:cNvGrpSpPr/>
                      <p:nvPr/>
                    </p:nvGrpSpPr>
                    <p:grpSpPr>
                      <a:xfrm>
                        <a:off x="1736846" y="4210506"/>
                        <a:ext cx="960750" cy="661546"/>
                        <a:chOff x="1736846" y="4210506"/>
                        <a:chExt cx="960750" cy="661546"/>
                      </a:xfrm>
                    </p:grpSpPr>
                    <p:grpSp>
                      <p:nvGrpSpPr>
                        <p:cNvPr id="299" name="Group 298">
                          <a:extLst>
                            <a:ext uri="{FF2B5EF4-FFF2-40B4-BE49-F238E27FC236}">
                              <a16:creationId xmlns:a16="http://schemas.microsoft.com/office/drawing/2014/main" id="{16D6564D-E610-4503-A549-6047701CF940}"/>
                            </a:ext>
                          </a:extLst>
                        </p:cNvPr>
                        <p:cNvGrpSpPr/>
                        <p:nvPr/>
                      </p:nvGrpSpPr>
                      <p:grpSpPr>
                        <a:xfrm>
                          <a:off x="1736846" y="4455116"/>
                          <a:ext cx="523742" cy="416936"/>
                          <a:chOff x="1736846" y="4455116"/>
                          <a:chExt cx="523742" cy="416936"/>
                        </a:xfrm>
                      </p:grpSpPr>
                      <p:grpSp>
                        <p:nvGrpSpPr>
                          <p:cNvPr id="306" name="Group 305">
                            <a:extLst>
                              <a:ext uri="{FF2B5EF4-FFF2-40B4-BE49-F238E27FC236}">
                                <a16:creationId xmlns:a16="http://schemas.microsoft.com/office/drawing/2014/main" id="{A611D396-1A97-4108-B8E6-32D42D88F2AB}"/>
                              </a:ext>
                            </a:extLst>
                          </p:cNvPr>
                          <p:cNvGrpSpPr/>
                          <p:nvPr/>
                        </p:nvGrpSpPr>
                        <p:grpSpPr>
                          <a:xfrm>
                            <a:off x="1746103" y="4464080"/>
                            <a:ext cx="506116" cy="398754"/>
                            <a:chOff x="1746103" y="4464080"/>
                            <a:chExt cx="506116" cy="398754"/>
                          </a:xfrm>
                        </p:grpSpPr>
                        <p:sp>
                          <p:nvSpPr>
                            <p:cNvPr id="312" name="Oval 311">
                              <a:extLst>
                                <a:ext uri="{FF2B5EF4-FFF2-40B4-BE49-F238E27FC236}">
                                  <a16:creationId xmlns:a16="http://schemas.microsoft.com/office/drawing/2014/main" id="{988F5785-D3F6-49C7-BE79-4D7DE15FFA47}"/>
                                </a:ext>
                              </a:extLst>
                            </p:cNvPr>
                            <p:cNvSpPr/>
                            <p:nvPr/>
                          </p:nvSpPr>
                          <p:spPr>
                            <a:xfrm>
                              <a:off x="2114749" y="4464080"/>
                              <a:ext cx="64008" cy="64008"/>
                            </a:xfrm>
                            <a:prstGeom prst="ellipse">
                              <a:avLst/>
                            </a:prstGeom>
                            <a:solidFill>
                              <a:srgbClr val="A3308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 name="Oval 312">
                              <a:extLst>
                                <a:ext uri="{FF2B5EF4-FFF2-40B4-BE49-F238E27FC236}">
                                  <a16:creationId xmlns:a16="http://schemas.microsoft.com/office/drawing/2014/main" id="{D7B65E93-BF57-4EB6-8067-8756345375A8}"/>
                                </a:ext>
                              </a:extLst>
                            </p:cNvPr>
                            <p:cNvSpPr/>
                            <p:nvPr/>
                          </p:nvSpPr>
                          <p:spPr>
                            <a:xfrm>
                              <a:off x="2188211" y="4506472"/>
                              <a:ext cx="64008" cy="64008"/>
                            </a:xfrm>
                            <a:prstGeom prst="ellipse">
                              <a:avLst/>
                            </a:prstGeom>
                            <a:solidFill>
                              <a:srgbClr val="E5223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4" name="Oval 313">
                              <a:extLst>
                                <a:ext uri="{FF2B5EF4-FFF2-40B4-BE49-F238E27FC236}">
                                  <a16:creationId xmlns:a16="http://schemas.microsoft.com/office/drawing/2014/main" id="{DB6EAA1B-C83B-416C-A411-3FF45350E1EE}"/>
                                </a:ext>
                              </a:extLst>
                            </p:cNvPr>
                            <p:cNvSpPr/>
                            <p:nvPr/>
                          </p:nvSpPr>
                          <p:spPr>
                            <a:xfrm>
                              <a:off x="1746103" y="4798826"/>
                              <a:ext cx="64008" cy="64008"/>
                            </a:xfrm>
                            <a:prstGeom prst="ellipse">
                              <a:avLst/>
                            </a:prstGeom>
                            <a:solidFill>
                              <a:srgbClr val="E5223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5" name="Oval 314">
                              <a:extLst>
                                <a:ext uri="{FF2B5EF4-FFF2-40B4-BE49-F238E27FC236}">
                                  <a16:creationId xmlns:a16="http://schemas.microsoft.com/office/drawing/2014/main" id="{30DB283A-F273-48EC-86C5-B60DF217BDC1}"/>
                                </a:ext>
                              </a:extLst>
                            </p:cNvPr>
                            <p:cNvSpPr/>
                            <p:nvPr/>
                          </p:nvSpPr>
                          <p:spPr>
                            <a:xfrm>
                              <a:off x="1772069" y="4828424"/>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7" name="Oval 306">
                            <a:extLst>
                              <a:ext uri="{FF2B5EF4-FFF2-40B4-BE49-F238E27FC236}">
                                <a16:creationId xmlns:a16="http://schemas.microsoft.com/office/drawing/2014/main" id="{8C94C2D2-4A89-423A-AD18-E60311040DA7}"/>
                              </a:ext>
                            </a:extLst>
                          </p:cNvPr>
                          <p:cNvSpPr/>
                          <p:nvPr/>
                        </p:nvSpPr>
                        <p:spPr>
                          <a:xfrm>
                            <a:off x="2213361" y="4533871"/>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330C98DD-8B50-4D0B-92AA-2D5564C2D34B}"/>
                              </a:ext>
                            </a:extLst>
                          </p:cNvPr>
                          <p:cNvSpPr/>
                          <p:nvPr/>
                        </p:nvSpPr>
                        <p:spPr>
                          <a:xfrm>
                            <a:off x="2142181" y="4491322"/>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D1D2130D-56C5-4EAF-9661-074AF922DF9D}"/>
                              </a:ext>
                            </a:extLst>
                          </p:cNvPr>
                          <p:cNvSpPr/>
                          <p:nvPr/>
                        </p:nvSpPr>
                        <p:spPr>
                          <a:xfrm>
                            <a:off x="2106853" y="4455116"/>
                            <a:ext cx="82296" cy="8229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481AF10A-3541-49ED-9294-275414876824}"/>
                              </a:ext>
                            </a:extLst>
                          </p:cNvPr>
                          <p:cNvSpPr/>
                          <p:nvPr/>
                        </p:nvSpPr>
                        <p:spPr>
                          <a:xfrm>
                            <a:off x="2178292" y="4497976"/>
                            <a:ext cx="82296" cy="8229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1" name="Oval 310">
                            <a:extLst>
                              <a:ext uri="{FF2B5EF4-FFF2-40B4-BE49-F238E27FC236}">
                                <a16:creationId xmlns:a16="http://schemas.microsoft.com/office/drawing/2014/main" id="{8F6BBAD2-7A2A-48C5-BEE0-B0AB19C2D21C}"/>
                              </a:ext>
                            </a:extLst>
                          </p:cNvPr>
                          <p:cNvSpPr/>
                          <p:nvPr/>
                        </p:nvSpPr>
                        <p:spPr>
                          <a:xfrm>
                            <a:off x="1736846" y="4789756"/>
                            <a:ext cx="82296" cy="8229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0" name="Oval 299">
                          <a:extLst>
                            <a:ext uri="{FF2B5EF4-FFF2-40B4-BE49-F238E27FC236}">
                              <a16:creationId xmlns:a16="http://schemas.microsoft.com/office/drawing/2014/main" id="{B89B2A81-2625-4470-9A58-2C741BCD01EA}"/>
                            </a:ext>
                          </a:extLst>
                        </p:cNvPr>
                        <p:cNvSpPr/>
                        <p:nvPr/>
                      </p:nvSpPr>
                      <p:spPr>
                        <a:xfrm>
                          <a:off x="1758614" y="4216471"/>
                          <a:ext cx="64008" cy="64008"/>
                        </a:xfrm>
                        <a:prstGeom prst="ellipse">
                          <a:avLst/>
                        </a:prstGeom>
                        <a:solidFill>
                          <a:srgbClr val="A3308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1" name="Oval 300">
                          <a:extLst>
                            <a:ext uri="{FF2B5EF4-FFF2-40B4-BE49-F238E27FC236}">
                              <a16:creationId xmlns:a16="http://schemas.microsoft.com/office/drawing/2014/main" id="{A33279D1-FB83-4D1C-95CE-91F47F62FE08}"/>
                            </a:ext>
                          </a:extLst>
                        </p:cNvPr>
                        <p:cNvSpPr/>
                        <p:nvPr/>
                      </p:nvSpPr>
                      <p:spPr>
                        <a:xfrm>
                          <a:off x="1786236" y="4245425"/>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32F89AE1-04DD-4C2A-A514-E4C400D009DB}"/>
                            </a:ext>
                          </a:extLst>
                        </p:cNvPr>
                        <p:cNvSpPr/>
                        <p:nvPr/>
                      </p:nvSpPr>
                      <p:spPr>
                        <a:xfrm>
                          <a:off x="1749470" y="4210506"/>
                          <a:ext cx="82296" cy="8229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B112F178-5A11-47CF-B859-473AA1EDDAD4}"/>
                            </a:ext>
                          </a:extLst>
                        </p:cNvPr>
                        <p:cNvSpPr/>
                        <p:nvPr/>
                      </p:nvSpPr>
                      <p:spPr>
                        <a:xfrm>
                          <a:off x="2624840" y="4720692"/>
                          <a:ext cx="64008" cy="64008"/>
                        </a:xfrm>
                        <a:prstGeom prst="ellipse">
                          <a:avLst/>
                        </a:prstGeom>
                        <a:solidFill>
                          <a:srgbClr val="A3308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4" name="Oval 303">
                          <a:extLst>
                            <a:ext uri="{FF2B5EF4-FFF2-40B4-BE49-F238E27FC236}">
                              <a16:creationId xmlns:a16="http://schemas.microsoft.com/office/drawing/2014/main" id="{B29088C9-CECA-475F-BF54-BCDE4EE9BC4D}"/>
                            </a:ext>
                          </a:extLst>
                        </p:cNvPr>
                        <p:cNvSpPr/>
                        <p:nvPr/>
                      </p:nvSpPr>
                      <p:spPr>
                        <a:xfrm>
                          <a:off x="2615300" y="4711548"/>
                          <a:ext cx="82296" cy="8229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a:extLst>
                            <a:ext uri="{FF2B5EF4-FFF2-40B4-BE49-F238E27FC236}">
                              <a16:creationId xmlns:a16="http://schemas.microsoft.com/office/drawing/2014/main" id="{EF6EBA65-7E72-4D71-96F4-F4A105F5E6DC}"/>
                            </a:ext>
                          </a:extLst>
                        </p:cNvPr>
                        <p:cNvSpPr/>
                        <p:nvPr/>
                      </p:nvSpPr>
                      <p:spPr>
                        <a:xfrm>
                          <a:off x="2653086" y="4749345"/>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7" name="Oval 296">
                        <a:extLst>
                          <a:ext uri="{FF2B5EF4-FFF2-40B4-BE49-F238E27FC236}">
                            <a16:creationId xmlns:a16="http://schemas.microsoft.com/office/drawing/2014/main" id="{B3B96500-0B4D-4576-8725-CAF3A7DB3449}"/>
                          </a:ext>
                        </a:extLst>
                      </p:cNvPr>
                      <p:cNvSpPr/>
                      <p:nvPr/>
                    </p:nvSpPr>
                    <p:spPr>
                      <a:xfrm>
                        <a:off x="1713084" y="5621092"/>
                        <a:ext cx="82296" cy="8229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a:extLst>
                          <a:ext uri="{FF2B5EF4-FFF2-40B4-BE49-F238E27FC236}">
                            <a16:creationId xmlns:a16="http://schemas.microsoft.com/office/drawing/2014/main" id="{1309583D-BCE9-4C01-891D-7497EE2C0A14}"/>
                          </a:ext>
                        </a:extLst>
                      </p:cNvPr>
                      <p:cNvSpPr/>
                      <p:nvPr/>
                    </p:nvSpPr>
                    <p:spPr>
                      <a:xfrm>
                        <a:off x="1722228" y="5628873"/>
                        <a:ext cx="64008" cy="64008"/>
                      </a:xfrm>
                      <a:prstGeom prst="ellipse">
                        <a:avLst/>
                      </a:prstGeom>
                      <a:solidFill>
                        <a:srgbClr val="FF730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76" name="Oval 275">
                    <a:extLst>
                      <a:ext uri="{FF2B5EF4-FFF2-40B4-BE49-F238E27FC236}">
                        <a16:creationId xmlns:a16="http://schemas.microsoft.com/office/drawing/2014/main" id="{3627348E-BA03-4131-95FB-ADE234D7BD3B}"/>
                      </a:ext>
                    </a:extLst>
                  </p:cNvPr>
                  <p:cNvSpPr/>
                  <p:nvPr/>
                </p:nvSpPr>
                <p:spPr>
                  <a:xfrm>
                    <a:off x="8867733" y="1773369"/>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a:extLst>
                      <a:ext uri="{FF2B5EF4-FFF2-40B4-BE49-F238E27FC236}">
                        <a16:creationId xmlns:a16="http://schemas.microsoft.com/office/drawing/2014/main" id="{A11AC002-21EF-4E59-8A8F-7FEF5DD77C66}"/>
                      </a:ext>
                    </a:extLst>
                  </p:cNvPr>
                  <p:cNvSpPr/>
                  <p:nvPr/>
                </p:nvSpPr>
                <p:spPr>
                  <a:xfrm>
                    <a:off x="9206693" y="1789853"/>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a:extLst>
                      <a:ext uri="{FF2B5EF4-FFF2-40B4-BE49-F238E27FC236}">
                        <a16:creationId xmlns:a16="http://schemas.microsoft.com/office/drawing/2014/main" id="{C8E0E441-B597-459A-B766-93EB1EC0658B}"/>
                      </a:ext>
                    </a:extLst>
                  </p:cNvPr>
                  <p:cNvSpPr/>
                  <p:nvPr/>
                </p:nvSpPr>
                <p:spPr>
                  <a:xfrm>
                    <a:off x="9187643" y="1704402"/>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0B2FEB56-C3A0-4D8F-BD66-539D0B8FAC9C}"/>
                      </a:ext>
                    </a:extLst>
                  </p:cNvPr>
                  <p:cNvSpPr/>
                  <p:nvPr/>
                </p:nvSpPr>
                <p:spPr>
                  <a:xfrm>
                    <a:off x="9394813" y="1668681"/>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0" name="Oval 279">
                    <a:extLst>
                      <a:ext uri="{FF2B5EF4-FFF2-40B4-BE49-F238E27FC236}">
                        <a16:creationId xmlns:a16="http://schemas.microsoft.com/office/drawing/2014/main" id="{954EF8F5-DE14-484E-AEB7-068C5793C185}"/>
                      </a:ext>
                    </a:extLst>
                  </p:cNvPr>
                  <p:cNvSpPr/>
                  <p:nvPr/>
                </p:nvSpPr>
                <p:spPr>
                  <a:xfrm>
                    <a:off x="9480538" y="1854419"/>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1" name="Oval 280">
                    <a:extLst>
                      <a:ext uri="{FF2B5EF4-FFF2-40B4-BE49-F238E27FC236}">
                        <a16:creationId xmlns:a16="http://schemas.microsoft.com/office/drawing/2014/main" id="{F5644599-63EE-4F1B-AF87-28340B080C62}"/>
                      </a:ext>
                    </a:extLst>
                  </p:cNvPr>
                  <p:cNvSpPr/>
                  <p:nvPr/>
                </p:nvSpPr>
                <p:spPr>
                  <a:xfrm>
                    <a:off x="9423386" y="1790123"/>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Oval 281">
                    <a:extLst>
                      <a:ext uri="{FF2B5EF4-FFF2-40B4-BE49-F238E27FC236}">
                        <a16:creationId xmlns:a16="http://schemas.microsoft.com/office/drawing/2014/main" id="{503D7A54-F261-440F-AE57-100539F0E983}"/>
                      </a:ext>
                    </a:extLst>
                  </p:cNvPr>
                  <p:cNvSpPr/>
                  <p:nvPr/>
                </p:nvSpPr>
                <p:spPr>
                  <a:xfrm>
                    <a:off x="9161442" y="1602000"/>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3" name="Oval 282">
                    <a:extLst>
                      <a:ext uri="{FF2B5EF4-FFF2-40B4-BE49-F238E27FC236}">
                        <a16:creationId xmlns:a16="http://schemas.microsoft.com/office/drawing/2014/main" id="{FB310AD4-95B8-4481-BE86-DA0F45643CD5}"/>
                      </a:ext>
                    </a:extLst>
                  </p:cNvPr>
                  <p:cNvSpPr/>
                  <p:nvPr/>
                </p:nvSpPr>
                <p:spPr>
                  <a:xfrm>
                    <a:off x="8592314" y="1647245"/>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Oval 283">
                    <a:extLst>
                      <a:ext uri="{FF2B5EF4-FFF2-40B4-BE49-F238E27FC236}">
                        <a16:creationId xmlns:a16="http://schemas.microsoft.com/office/drawing/2014/main" id="{FEE930A5-9723-4D15-8262-B5D4BA6BD6D4}"/>
                      </a:ext>
                    </a:extLst>
                  </p:cNvPr>
                  <p:cNvSpPr/>
                  <p:nvPr/>
                </p:nvSpPr>
                <p:spPr>
                  <a:xfrm>
                    <a:off x="8763766" y="1532941"/>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Oval 284">
                    <a:extLst>
                      <a:ext uri="{FF2B5EF4-FFF2-40B4-BE49-F238E27FC236}">
                        <a16:creationId xmlns:a16="http://schemas.microsoft.com/office/drawing/2014/main" id="{D168F7E1-D33D-4FA5-B429-85DDD2175A68}"/>
                      </a:ext>
                    </a:extLst>
                  </p:cNvPr>
                  <p:cNvSpPr/>
                  <p:nvPr/>
                </p:nvSpPr>
                <p:spPr>
                  <a:xfrm>
                    <a:off x="8949503" y="1563896"/>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6" name="Oval 285">
                    <a:extLst>
                      <a:ext uri="{FF2B5EF4-FFF2-40B4-BE49-F238E27FC236}">
                        <a16:creationId xmlns:a16="http://schemas.microsoft.com/office/drawing/2014/main" id="{CC859006-6C60-4DA3-BB8C-6AFC3F29FB05}"/>
                      </a:ext>
                    </a:extLst>
                  </p:cNvPr>
                  <p:cNvSpPr/>
                  <p:nvPr/>
                </p:nvSpPr>
                <p:spPr>
                  <a:xfrm>
                    <a:off x="9101903" y="1368628"/>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7" name="Oval 286">
                    <a:extLst>
                      <a:ext uri="{FF2B5EF4-FFF2-40B4-BE49-F238E27FC236}">
                        <a16:creationId xmlns:a16="http://schemas.microsoft.com/office/drawing/2014/main" id="{68F3DF6D-9C36-44D9-A768-D26DD3C2E6BD}"/>
                      </a:ext>
                    </a:extLst>
                  </p:cNvPr>
                  <p:cNvSpPr/>
                  <p:nvPr/>
                </p:nvSpPr>
                <p:spPr>
                  <a:xfrm>
                    <a:off x="8959026" y="1166221"/>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8" name="Oval 287">
                    <a:extLst>
                      <a:ext uri="{FF2B5EF4-FFF2-40B4-BE49-F238E27FC236}">
                        <a16:creationId xmlns:a16="http://schemas.microsoft.com/office/drawing/2014/main" id="{1A0C4312-24B2-4A5F-AE49-6CC26F7795DD}"/>
                      </a:ext>
                    </a:extLst>
                  </p:cNvPr>
                  <p:cNvSpPr/>
                  <p:nvPr/>
                </p:nvSpPr>
                <p:spPr>
                  <a:xfrm>
                    <a:off x="8639934" y="1166220"/>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Oval 288">
                    <a:extLst>
                      <a:ext uri="{FF2B5EF4-FFF2-40B4-BE49-F238E27FC236}">
                        <a16:creationId xmlns:a16="http://schemas.microsoft.com/office/drawing/2014/main" id="{7BB9EA3E-50E1-44CD-AADD-AE9829EBC181}"/>
                      </a:ext>
                    </a:extLst>
                  </p:cNvPr>
                  <p:cNvSpPr/>
                  <p:nvPr/>
                </p:nvSpPr>
                <p:spPr>
                  <a:xfrm>
                    <a:off x="8830436" y="1518645"/>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0" name="Oval 289">
                    <a:extLst>
                      <a:ext uri="{FF2B5EF4-FFF2-40B4-BE49-F238E27FC236}">
                        <a16:creationId xmlns:a16="http://schemas.microsoft.com/office/drawing/2014/main" id="{597B7015-9079-43EA-A69B-50818C35F29D}"/>
                      </a:ext>
                    </a:extLst>
                  </p:cNvPr>
                  <p:cNvSpPr/>
                  <p:nvPr/>
                </p:nvSpPr>
                <p:spPr>
                  <a:xfrm>
                    <a:off x="8889967" y="1521027"/>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Oval 290">
                    <a:extLst>
                      <a:ext uri="{FF2B5EF4-FFF2-40B4-BE49-F238E27FC236}">
                        <a16:creationId xmlns:a16="http://schemas.microsoft.com/office/drawing/2014/main" id="{39DC2419-A67F-4006-AE9D-C1E7B3940A33}"/>
                      </a:ext>
                    </a:extLst>
                  </p:cNvPr>
                  <p:cNvSpPr/>
                  <p:nvPr/>
                </p:nvSpPr>
                <p:spPr>
                  <a:xfrm>
                    <a:off x="8766140" y="1578177"/>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2" name="Oval 291">
                    <a:extLst>
                      <a:ext uri="{FF2B5EF4-FFF2-40B4-BE49-F238E27FC236}">
                        <a16:creationId xmlns:a16="http://schemas.microsoft.com/office/drawing/2014/main" id="{8E3E15B1-60C3-4168-AFEE-87049B00609E}"/>
                      </a:ext>
                    </a:extLst>
                  </p:cNvPr>
                  <p:cNvSpPr/>
                  <p:nvPr/>
                </p:nvSpPr>
                <p:spPr>
                  <a:xfrm>
                    <a:off x="8939971" y="1528169"/>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3" name="Oval 292">
                    <a:extLst>
                      <a:ext uri="{FF2B5EF4-FFF2-40B4-BE49-F238E27FC236}">
                        <a16:creationId xmlns:a16="http://schemas.microsoft.com/office/drawing/2014/main" id="{AF4DD1F7-F87A-4C5B-98A9-ECD71892370C}"/>
                      </a:ext>
                    </a:extLst>
                  </p:cNvPr>
                  <p:cNvSpPr/>
                  <p:nvPr/>
                </p:nvSpPr>
                <p:spPr>
                  <a:xfrm>
                    <a:off x="8111281" y="1478160"/>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4" name="Oval 333">
                  <a:extLst>
                    <a:ext uri="{FF2B5EF4-FFF2-40B4-BE49-F238E27FC236}">
                      <a16:creationId xmlns:a16="http://schemas.microsoft.com/office/drawing/2014/main" id="{06EC183D-D7F8-4A6D-B1C4-372A2D7FA552}"/>
                    </a:ext>
                  </a:extLst>
                </p:cNvPr>
                <p:cNvSpPr/>
                <p:nvPr/>
              </p:nvSpPr>
              <p:spPr>
                <a:xfrm>
                  <a:off x="4365030" y="1392953"/>
                  <a:ext cx="64008" cy="64008"/>
                </a:xfrm>
                <a:prstGeom prst="ellipse">
                  <a:avLst/>
                </a:prstGeom>
                <a:solidFill>
                  <a:srgbClr val="FF730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5" name="Freeform: Shape 334">
                <a:extLst>
                  <a:ext uri="{FF2B5EF4-FFF2-40B4-BE49-F238E27FC236}">
                    <a16:creationId xmlns:a16="http://schemas.microsoft.com/office/drawing/2014/main" id="{276C356F-D571-404B-8C92-FB8A20E13111}"/>
                  </a:ext>
                </a:extLst>
              </p:cNvPr>
              <p:cNvSpPr/>
              <p:nvPr/>
            </p:nvSpPr>
            <p:spPr>
              <a:xfrm rot="20360075" flipH="1">
                <a:off x="5304060" y="1061568"/>
                <a:ext cx="200533" cy="4408607"/>
              </a:xfrm>
              <a:custGeom>
                <a:avLst/>
                <a:gdLst>
                  <a:gd name="connsiteX0" fmla="*/ 36871 w 294968"/>
                  <a:gd name="connsiteY0" fmla="*/ 0 h 2846439"/>
                  <a:gd name="connsiteX1" fmla="*/ 22122 w 294968"/>
                  <a:gd name="connsiteY1" fmla="*/ 516194 h 2846439"/>
                  <a:gd name="connsiteX2" fmla="*/ 0 w 294968"/>
                  <a:gd name="connsiteY2" fmla="*/ 1378974 h 2846439"/>
                  <a:gd name="connsiteX3" fmla="*/ 162232 w 294968"/>
                  <a:gd name="connsiteY3" fmla="*/ 2418736 h 2846439"/>
                  <a:gd name="connsiteX4" fmla="*/ 294968 w 294968"/>
                  <a:gd name="connsiteY4" fmla="*/ 2846439 h 2846439"/>
                  <a:gd name="connsiteX0" fmla="*/ 14749 w 272846"/>
                  <a:gd name="connsiteY0" fmla="*/ 0 h 2846439"/>
                  <a:gd name="connsiteX1" fmla="*/ 0 w 272846"/>
                  <a:gd name="connsiteY1" fmla="*/ 516194 h 2846439"/>
                  <a:gd name="connsiteX2" fmla="*/ 48203 w 272846"/>
                  <a:gd name="connsiteY2" fmla="*/ 1401007 h 2846439"/>
                  <a:gd name="connsiteX3" fmla="*/ 140110 w 272846"/>
                  <a:gd name="connsiteY3" fmla="*/ 2418736 h 2846439"/>
                  <a:gd name="connsiteX4" fmla="*/ 272846 w 272846"/>
                  <a:gd name="connsiteY4" fmla="*/ 2846439 h 2846439"/>
                  <a:gd name="connsiteX0" fmla="*/ 0 w 258097"/>
                  <a:gd name="connsiteY0" fmla="*/ 0 h 2846439"/>
                  <a:gd name="connsiteX1" fmla="*/ 77374 w 258097"/>
                  <a:gd name="connsiteY1" fmla="*/ 549856 h 2846439"/>
                  <a:gd name="connsiteX2" fmla="*/ 33454 w 258097"/>
                  <a:gd name="connsiteY2" fmla="*/ 1401007 h 2846439"/>
                  <a:gd name="connsiteX3" fmla="*/ 125361 w 258097"/>
                  <a:gd name="connsiteY3" fmla="*/ 2418736 h 2846439"/>
                  <a:gd name="connsiteX4" fmla="*/ 258097 w 258097"/>
                  <a:gd name="connsiteY4" fmla="*/ 2846439 h 2846439"/>
                  <a:gd name="connsiteX0" fmla="*/ 0 w 258097"/>
                  <a:gd name="connsiteY0" fmla="*/ 0 h 2846439"/>
                  <a:gd name="connsiteX1" fmla="*/ 77374 w 258097"/>
                  <a:gd name="connsiteY1" fmla="*/ 549856 h 2846439"/>
                  <a:gd name="connsiteX2" fmla="*/ 33454 w 258097"/>
                  <a:gd name="connsiteY2" fmla="*/ 1401007 h 2846439"/>
                  <a:gd name="connsiteX3" fmla="*/ 194644 w 258097"/>
                  <a:gd name="connsiteY3" fmla="*/ 2409237 h 2846439"/>
                  <a:gd name="connsiteX4" fmla="*/ 258097 w 258097"/>
                  <a:gd name="connsiteY4" fmla="*/ 2846439 h 2846439"/>
                  <a:gd name="connsiteX0" fmla="*/ 0 w 258097"/>
                  <a:gd name="connsiteY0" fmla="*/ 0 h 2846439"/>
                  <a:gd name="connsiteX1" fmla="*/ 77374 w 258097"/>
                  <a:gd name="connsiteY1" fmla="*/ 549856 h 2846439"/>
                  <a:gd name="connsiteX2" fmla="*/ 96766 w 258097"/>
                  <a:gd name="connsiteY2" fmla="*/ 1372834 h 2846439"/>
                  <a:gd name="connsiteX3" fmla="*/ 194644 w 258097"/>
                  <a:gd name="connsiteY3" fmla="*/ 2409237 h 2846439"/>
                  <a:gd name="connsiteX4" fmla="*/ 258097 w 258097"/>
                  <a:gd name="connsiteY4" fmla="*/ 2846439 h 2846439"/>
                  <a:gd name="connsiteX0" fmla="*/ 0 w 258097"/>
                  <a:gd name="connsiteY0" fmla="*/ 0 h 2846439"/>
                  <a:gd name="connsiteX1" fmla="*/ 77374 w 258097"/>
                  <a:gd name="connsiteY1" fmla="*/ 549856 h 2846439"/>
                  <a:gd name="connsiteX2" fmla="*/ 120509 w 258097"/>
                  <a:gd name="connsiteY2" fmla="*/ 1362268 h 2846439"/>
                  <a:gd name="connsiteX3" fmla="*/ 194644 w 258097"/>
                  <a:gd name="connsiteY3" fmla="*/ 2409237 h 2846439"/>
                  <a:gd name="connsiteX4" fmla="*/ 258097 w 258097"/>
                  <a:gd name="connsiteY4" fmla="*/ 2846439 h 2846439"/>
                  <a:gd name="connsiteX0" fmla="*/ 0 w 258097"/>
                  <a:gd name="connsiteY0" fmla="*/ 0 h 2846439"/>
                  <a:gd name="connsiteX1" fmla="*/ 77374 w 258097"/>
                  <a:gd name="connsiteY1" fmla="*/ 549856 h 2846439"/>
                  <a:gd name="connsiteX2" fmla="*/ 185000 w 258097"/>
                  <a:gd name="connsiteY2" fmla="*/ 1450886 h 2846439"/>
                  <a:gd name="connsiteX3" fmla="*/ 194644 w 258097"/>
                  <a:gd name="connsiteY3" fmla="*/ 2409237 h 2846439"/>
                  <a:gd name="connsiteX4" fmla="*/ 258097 w 258097"/>
                  <a:gd name="connsiteY4" fmla="*/ 2846439 h 2846439"/>
                  <a:gd name="connsiteX0" fmla="*/ 0 w 258097"/>
                  <a:gd name="connsiteY0" fmla="*/ 0 h 2846439"/>
                  <a:gd name="connsiteX1" fmla="*/ 124859 w 258097"/>
                  <a:gd name="connsiteY1" fmla="*/ 528726 h 2846439"/>
                  <a:gd name="connsiteX2" fmla="*/ 185000 w 258097"/>
                  <a:gd name="connsiteY2" fmla="*/ 1450886 h 2846439"/>
                  <a:gd name="connsiteX3" fmla="*/ 194644 w 258097"/>
                  <a:gd name="connsiteY3" fmla="*/ 2409237 h 2846439"/>
                  <a:gd name="connsiteX4" fmla="*/ 258097 w 258097"/>
                  <a:gd name="connsiteY4" fmla="*/ 2846439 h 2846439"/>
                  <a:gd name="connsiteX0" fmla="*/ 0 w 234355"/>
                  <a:gd name="connsiteY0" fmla="*/ 0 h 2857003"/>
                  <a:gd name="connsiteX1" fmla="*/ 101117 w 234355"/>
                  <a:gd name="connsiteY1" fmla="*/ 539290 h 2857003"/>
                  <a:gd name="connsiteX2" fmla="*/ 161258 w 234355"/>
                  <a:gd name="connsiteY2" fmla="*/ 1461450 h 2857003"/>
                  <a:gd name="connsiteX3" fmla="*/ 170902 w 234355"/>
                  <a:gd name="connsiteY3" fmla="*/ 2419801 h 2857003"/>
                  <a:gd name="connsiteX4" fmla="*/ 234355 w 234355"/>
                  <a:gd name="connsiteY4" fmla="*/ 2857003 h 2857003"/>
                  <a:gd name="connsiteX0" fmla="*/ 0 w 234355"/>
                  <a:gd name="connsiteY0" fmla="*/ 0 h 2857003"/>
                  <a:gd name="connsiteX1" fmla="*/ 101117 w 234355"/>
                  <a:gd name="connsiteY1" fmla="*/ 539290 h 2857003"/>
                  <a:gd name="connsiteX2" fmla="*/ 161258 w 234355"/>
                  <a:gd name="connsiteY2" fmla="*/ 1461450 h 2857003"/>
                  <a:gd name="connsiteX3" fmla="*/ 220469 w 234355"/>
                  <a:gd name="connsiteY3" fmla="*/ 2461735 h 2857003"/>
                  <a:gd name="connsiteX4" fmla="*/ 234355 w 234355"/>
                  <a:gd name="connsiteY4" fmla="*/ 2857003 h 2857003"/>
                  <a:gd name="connsiteX0" fmla="*/ 0 w 234355"/>
                  <a:gd name="connsiteY0" fmla="*/ 0 h 2857003"/>
                  <a:gd name="connsiteX1" fmla="*/ 101117 w 234355"/>
                  <a:gd name="connsiteY1" fmla="*/ 539290 h 2857003"/>
                  <a:gd name="connsiteX2" fmla="*/ 161258 w 234355"/>
                  <a:gd name="connsiteY2" fmla="*/ 1461450 h 2857003"/>
                  <a:gd name="connsiteX3" fmla="*/ 220469 w 234355"/>
                  <a:gd name="connsiteY3" fmla="*/ 2461735 h 2857003"/>
                  <a:gd name="connsiteX4" fmla="*/ 234355 w 234355"/>
                  <a:gd name="connsiteY4" fmla="*/ 2857003 h 2857003"/>
                  <a:gd name="connsiteX0" fmla="*/ 0 w 234355"/>
                  <a:gd name="connsiteY0" fmla="*/ 0 h 2857003"/>
                  <a:gd name="connsiteX1" fmla="*/ 101117 w 234355"/>
                  <a:gd name="connsiteY1" fmla="*/ 539290 h 2857003"/>
                  <a:gd name="connsiteX2" fmla="*/ 196827 w 234355"/>
                  <a:gd name="connsiteY2" fmla="*/ 1480887 h 2857003"/>
                  <a:gd name="connsiteX3" fmla="*/ 220469 w 234355"/>
                  <a:gd name="connsiteY3" fmla="*/ 2461735 h 2857003"/>
                  <a:gd name="connsiteX4" fmla="*/ 234355 w 234355"/>
                  <a:gd name="connsiteY4" fmla="*/ 2857003 h 2857003"/>
                  <a:gd name="connsiteX0" fmla="*/ 0 w 197887"/>
                  <a:gd name="connsiteY0" fmla="*/ 0 h 2767927"/>
                  <a:gd name="connsiteX1" fmla="*/ 64649 w 197887"/>
                  <a:gd name="connsiteY1" fmla="*/ 450214 h 2767927"/>
                  <a:gd name="connsiteX2" fmla="*/ 160359 w 197887"/>
                  <a:gd name="connsiteY2" fmla="*/ 1391811 h 2767927"/>
                  <a:gd name="connsiteX3" fmla="*/ 184001 w 197887"/>
                  <a:gd name="connsiteY3" fmla="*/ 2372659 h 2767927"/>
                  <a:gd name="connsiteX4" fmla="*/ 197887 w 197887"/>
                  <a:gd name="connsiteY4" fmla="*/ 2767927 h 2767927"/>
                  <a:gd name="connsiteX0" fmla="*/ 0 w 197887"/>
                  <a:gd name="connsiteY0" fmla="*/ 0 h 2767927"/>
                  <a:gd name="connsiteX1" fmla="*/ 79014 w 197887"/>
                  <a:gd name="connsiteY1" fmla="*/ 451582 h 2767927"/>
                  <a:gd name="connsiteX2" fmla="*/ 160359 w 197887"/>
                  <a:gd name="connsiteY2" fmla="*/ 1391811 h 2767927"/>
                  <a:gd name="connsiteX3" fmla="*/ 184001 w 197887"/>
                  <a:gd name="connsiteY3" fmla="*/ 2372659 h 2767927"/>
                  <a:gd name="connsiteX4" fmla="*/ 197887 w 197887"/>
                  <a:gd name="connsiteY4" fmla="*/ 2767927 h 2767927"/>
                  <a:gd name="connsiteX0" fmla="*/ 0 w 192323"/>
                  <a:gd name="connsiteY0" fmla="*/ 0 h 2636315"/>
                  <a:gd name="connsiteX1" fmla="*/ 79014 w 192323"/>
                  <a:gd name="connsiteY1" fmla="*/ 451582 h 2636315"/>
                  <a:gd name="connsiteX2" fmla="*/ 160359 w 192323"/>
                  <a:gd name="connsiteY2" fmla="*/ 1391811 h 2636315"/>
                  <a:gd name="connsiteX3" fmla="*/ 184001 w 192323"/>
                  <a:gd name="connsiteY3" fmla="*/ 2372659 h 2636315"/>
                  <a:gd name="connsiteX4" fmla="*/ 192323 w 192323"/>
                  <a:gd name="connsiteY4" fmla="*/ 2636315 h 2636315"/>
                  <a:gd name="connsiteX0" fmla="*/ 0 w 192323"/>
                  <a:gd name="connsiteY0" fmla="*/ 0 h 2636315"/>
                  <a:gd name="connsiteX1" fmla="*/ 79014 w 192323"/>
                  <a:gd name="connsiteY1" fmla="*/ 451582 h 2636315"/>
                  <a:gd name="connsiteX2" fmla="*/ 160359 w 192323"/>
                  <a:gd name="connsiteY2" fmla="*/ 1391811 h 2636315"/>
                  <a:gd name="connsiteX3" fmla="*/ 119014 w 192323"/>
                  <a:gd name="connsiteY3" fmla="*/ 2382523 h 2636315"/>
                  <a:gd name="connsiteX4" fmla="*/ 192323 w 192323"/>
                  <a:gd name="connsiteY4" fmla="*/ 2636315 h 2636315"/>
                  <a:gd name="connsiteX0" fmla="*/ 0 w 160514"/>
                  <a:gd name="connsiteY0" fmla="*/ 0 h 2662246"/>
                  <a:gd name="connsiteX1" fmla="*/ 79014 w 160514"/>
                  <a:gd name="connsiteY1" fmla="*/ 451582 h 2662246"/>
                  <a:gd name="connsiteX2" fmla="*/ 160359 w 160514"/>
                  <a:gd name="connsiteY2" fmla="*/ 1391811 h 2662246"/>
                  <a:gd name="connsiteX3" fmla="*/ 119014 w 160514"/>
                  <a:gd name="connsiteY3" fmla="*/ 2382523 h 2662246"/>
                  <a:gd name="connsiteX4" fmla="*/ 99401 w 160514"/>
                  <a:gd name="connsiteY4" fmla="*/ 2662246 h 2662246"/>
                  <a:gd name="connsiteX0" fmla="*/ 0 w 119014"/>
                  <a:gd name="connsiteY0" fmla="*/ 0 h 2662246"/>
                  <a:gd name="connsiteX1" fmla="*/ 79014 w 119014"/>
                  <a:gd name="connsiteY1" fmla="*/ 451582 h 2662246"/>
                  <a:gd name="connsiteX2" fmla="*/ 99136 w 119014"/>
                  <a:gd name="connsiteY2" fmla="*/ 1394008 h 2662246"/>
                  <a:gd name="connsiteX3" fmla="*/ 119014 w 119014"/>
                  <a:gd name="connsiteY3" fmla="*/ 2382523 h 2662246"/>
                  <a:gd name="connsiteX4" fmla="*/ 99401 w 119014"/>
                  <a:gd name="connsiteY4" fmla="*/ 2662246 h 2662246"/>
                  <a:gd name="connsiteX0" fmla="*/ 0 w 119014"/>
                  <a:gd name="connsiteY0" fmla="*/ 0 h 2662246"/>
                  <a:gd name="connsiteX1" fmla="*/ 79014 w 119014"/>
                  <a:gd name="connsiteY1" fmla="*/ 451582 h 2662246"/>
                  <a:gd name="connsiteX2" fmla="*/ 99136 w 119014"/>
                  <a:gd name="connsiteY2" fmla="*/ 1394008 h 2662246"/>
                  <a:gd name="connsiteX3" fmla="*/ 119014 w 119014"/>
                  <a:gd name="connsiteY3" fmla="*/ 2382523 h 2662246"/>
                  <a:gd name="connsiteX4" fmla="*/ 99401 w 119014"/>
                  <a:gd name="connsiteY4" fmla="*/ 2662246 h 2662246"/>
                  <a:gd name="connsiteX0" fmla="*/ 0 w 119014"/>
                  <a:gd name="connsiteY0" fmla="*/ 0 h 2662246"/>
                  <a:gd name="connsiteX1" fmla="*/ 38199 w 119014"/>
                  <a:gd name="connsiteY1" fmla="*/ 453047 h 2662246"/>
                  <a:gd name="connsiteX2" fmla="*/ 99136 w 119014"/>
                  <a:gd name="connsiteY2" fmla="*/ 1394008 h 2662246"/>
                  <a:gd name="connsiteX3" fmla="*/ 119014 w 119014"/>
                  <a:gd name="connsiteY3" fmla="*/ 2382523 h 2662246"/>
                  <a:gd name="connsiteX4" fmla="*/ 99401 w 119014"/>
                  <a:gd name="connsiteY4" fmla="*/ 2662246 h 2662246"/>
                  <a:gd name="connsiteX0" fmla="*/ 0 w 119014"/>
                  <a:gd name="connsiteY0" fmla="*/ 0 h 2662246"/>
                  <a:gd name="connsiteX1" fmla="*/ 38199 w 119014"/>
                  <a:gd name="connsiteY1" fmla="*/ 453047 h 2662246"/>
                  <a:gd name="connsiteX2" fmla="*/ 99136 w 119014"/>
                  <a:gd name="connsiteY2" fmla="*/ 1394008 h 2662246"/>
                  <a:gd name="connsiteX3" fmla="*/ 119014 w 119014"/>
                  <a:gd name="connsiteY3" fmla="*/ 2382523 h 2662246"/>
                  <a:gd name="connsiteX4" fmla="*/ 99401 w 119014"/>
                  <a:gd name="connsiteY4" fmla="*/ 2662246 h 2662246"/>
                  <a:gd name="connsiteX0" fmla="*/ 0 w 130305"/>
                  <a:gd name="connsiteY0" fmla="*/ 0 h 2639245"/>
                  <a:gd name="connsiteX1" fmla="*/ 49490 w 130305"/>
                  <a:gd name="connsiteY1" fmla="*/ 430046 h 2639245"/>
                  <a:gd name="connsiteX2" fmla="*/ 110427 w 130305"/>
                  <a:gd name="connsiteY2" fmla="*/ 1371007 h 2639245"/>
                  <a:gd name="connsiteX3" fmla="*/ 130305 w 130305"/>
                  <a:gd name="connsiteY3" fmla="*/ 2359522 h 2639245"/>
                  <a:gd name="connsiteX4" fmla="*/ 110692 w 130305"/>
                  <a:gd name="connsiteY4" fmla="*/ 2639245 h 2639245"/>
                  <a:gd name="connsiteX0" fmla="*/ 0 w 130305"/>
                  <a:gd name="connsiteY0" fmla="*/ 0 h 2639245"/>
                  <a:gd name="connsiteX1" fmla="*/ 49490 w 130305"/>
                  <a:gd name="connsiteY1" fmla="*/ 430046 h 2639245"/>
                  <a:gd name="connsiteX2" fmla="*/ 110427 w 130305"/>
                  <a:gd name="connsiteY2" fmla="*/ 1371007 h 2639245"/>
                  <a:gd name="connsiteX3" fmla="*/ 130305 w 130305"/>
                  <a:gd name="connsiteY3" fmla="*/ 2359522 h 2639245"/>
                  <a:gd name="connsiteX4" fmla="*/ 110692 w 130305"/>
                  <a:gd name="connsiteY4" fmla="*/ 2639245 h 2639245"/>
                  <a:gd name="connsiteX0" fmla="*/ 0 w 130305"/>
                  <a:gd name="connsiteY0" fmla="*/ 0 h 2639245"/>
                  <a:gd name="connsiteX1" fmla="*/ 49490 w 130305"/>
                  <a:gd name="connsiteY1" fmla="*/ 430046 h 2639245"/>
                  <a:gd name="connsiteX2" fmla="*/ 110427 w 130305"/>
                  <a:gd name="connsiteY2" fmla="*/ 1371007 h 2639245"/>
                  <a:gd name="connsiteX3" fmla="*/ 130305 w 130305"/>
                  <a:gd name="connsiteY3" fmla="*/ 2359522 h 2639245"/>
                  <a:gd name="connsiteX4" fmla="*/ 110692 w 130305"/>
                  <a:gd name="connsiteY4" fmla="*/ 2639245 h 2639245"/>
                  <a:gd name="connsiteX0" fmla="*/ 0 w 130305"/>
                  <a:gd name="connsiteY0" fmla="*/ 0 h 2639245"/>
                  <a:gd name="connsiteX1" fmla="*/ 49490 w 130305"/>
                  <a:gd name="connsiteY1" fmla="*/ 430046 h 2639245"/>
                  <a:gd name="connsiteX2" fmla="*/ 110427 w 130305"/>
                  <a:gd name="connsiteY2" fmla="*/ 1371007 h 2639245"/>
                  <a:gd name="connsiteX3" fmla="*/ 130305 w 130305"/>
                  <a:gd name="connsiteY3" fmla="*/ 2359522 h 2639245"/>
                  <a:gd name="connsiteX4" fmla="*/ 110692 w 130305"/>
                  <a:gd name="connsiteY4" fmla="*/ 2639245 h 2639245"/>
                  <a:gd name="connsiteX0" fmla="*/ 0 w 130305"/>
                  <a:gd name="connsiteY0" fmla="*/ 0 h 2639245"/>
                  <a:gd name="connsiteX1" fmla="*/ 79704 w 130305"/>
                  <a:gd name="connsiteY1" fmla="*/ 419547 h 2639245"/>
                  <a:gd name="connsiteX2" fmla="*/ 110427 w 130305"/>
                  <a:gd name="connsiteY2" fmla="*/ 1371007 h 2639245"/>
                  <a:gd name="connsiteX3" fmla="*/ 130305 w 130305"/>
                  <a:gd name="connsiteY3" fmla="*/ 2359522 h 2639245"/>
                  <a:gd name="connsiteX4" fmla="*/ 110692 w 130305"/>
                  <a:gd name="connsiteY4" fmla="*/ 2639245 h 2639245"/>
                  <a:gd name="connsiteX0" fmla="*/ 0 w 130305"/>
                  <a:gd name="connsiteY0" fmla="*/ 0 h 2639245"/>
                  <a:gd name="connsiteX1" fmla="*/ 79704 w 130305"/>
                  <a:gd name="connsiteY1" fmla="*/ 419547 h 2639245"/>
                  <a:gd name="connsiteX2" fmla="*/ 110427 w 130305"/>
                  <a:gd name="connsiteY2" fmla="*/ 1371007 h 2639245"/>
                  <a:gd name="connsiteX3" fmla="*/ 130305 w 130305"/>
                  <a:gd name="connsiteY3" fmla="*/ 2359522 h 2639245"/>
                  <a:gd name="connsiteX4" fmla="*/ 110692 w 130305"/>
                  <a:gd name="connsiteY4" fmla="*/ 2639245 h 2639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5" h="2639245">
                    <a:moveTo>
                      <a:pt x="0" y="0"/>
                    </a:moveTo>
                    <a:cubicBezTo>
                      <a:pt x="46710" y="132850"/>
                      <a:pt x="81335" y="269899"/>
                      <a:pt x="79704" y="419547"/>
                    </a:cubicBezTo>
                    <a:cubicBezTo>
                      <a:pt x="67257" y="731866"/>
                      <a:pt x="69178" y="1045552"/>
                      <a:pt x="110427" y="1371007"/>
                    </a:cubicBezTo>
                    <a:cubicBezTo>
                      <a:pt x="113642" y="1690457"/>
                      <a:pt x="127090" y="2040072"/>
                      <a:pt x="130305" y="2359522"/>
                    </a:cubicBezTo>
                    <a:lnTo>
                      <a:pt x="110692" y="2639245"/>
                    </a:lnTo>
                  </a:path>
                </a:pathLst>
              </a:cu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7" name="Freeform: Shape 336">
                <a:extLst>
                  <a:ext uri="{FF2B5EF4-FFF2-40B4-BE49-F238E27FC236}">
                    <a16:creationId xmlns:a16="http://schemas.microsoft.com/office/drawing/2014/main" id="{DB238B2A-87BC-4820-AEB4-D1B2A4052F7C}"/>
                  </a:ext>
                </a:extLst>
              </p:cNvPr>
              <p:cNvSpPr/>
              <p:nvPr/>
            </p:nvSpPr>
            <p:spPr>
              <a:xfrm rot="15763563" flipH="1">
                <a:off x="6327642" y="3025248"/>
                <a:ext cx="544908" cy="27736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338" name="Freeform: Shape 337">
                <a:extLst>
                  <a:ext uri="{FF2B5EF4-FFF2-40B4-BE49-F238E27FC236}">
                    <a16:creationId xmlns:a16="http://schemas.microsoft.com/office/drawing/2014/main" id="{9A8A739A-7E87-4E3E-8496-FE886D86D547}"/>
                  </a:ext>
                </a:extLst>
              </p:cNvPr>
              <p:cNvSpPr/>
              <p:nvPr/>
            </p:nvSpPr>
            <p:spPr>
              <a:xfrm rot="15763563" flipH="1">
                <a:off x="7577789" y="4233421"/>
                <a:ext cx="144875" cy="44796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339" name="Freeform: Shape 338">
                <a:extLst>
                  <a:ext uri="{FF2B5EF4-FFF2-40B4-BE49-F238E27FC236}">
                    <a16:creationId xmlns:a16="http://schemas.microsoft.com/office/drawing/2014/main" id="{7530796A-648E-49AE-A4E0-ED4D11987E56}"/>
                  </a:ext>
                </a:extLst>
              </p:cNvPr>
              <p:cNvSpPr/>
              <p:nvPr/>
            </p:nvSpPr>
            <p:spPr>
              <a:xfrm rot="15763563" flipH="1" flipV="1">
                <a:off x="5113431" y="4219040"/>
                <a:ext cx="390667" cy="22171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341" name="Freeform: Shape 340">
                <a:extLst>
                  <a:ext uri="{FF2B5EF4-FFF2-40B4-BE49-F238E27FC236}">
                    <a16:creationId xmlns:a16="http://schemas.microsoft.com/office/drawing/2014/main" id="{3A346196-982B-408B-AEB3-B42D9DDBFBF6}"/>
                  </a:ext>
                </a:extLst>
              </p:cNvPr>
              <p:cNvSpPr/>
              <p:nvPr/>
            </p:nvSpPr>
            <p:spPr>
              <a:xfrm rot="15763563" flipH="1">
                <a:off x="6679720" y="3973519"/>
                <a:ext cx="447350" cy="30519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grpSp>
        <p:sp>
          <p:nvSpPr>
            <p:cNvPr id="342" name="Rectangle 341">
              <a:extLst>
                <a:ext uri="{FF2B5EF4-FFF2-40B4-BE49-F238E27FC236}">
                  <a16:creationId xmlns:a16="http://schemas.microsoft.com/office/drawing/2014/main" id="{F22B77B1-D802-4E33-9B41-DA2F32CDC7BE}"/>
                </a:ext>
              </a:extLst>
            </p:cNvPr>
            <p:cNvSpPr/>
            <p:nvPr/>
          </p:nvSpPr>
          <p:spPr>
            <a:xfrm>
              <a:off x="6349129" y="2123454"/>
              <a:ext cx="1577994" cy="2968078"/>
            </a:xfrm>
            <a:prstGeom prst="rect">
              <a:avLst/>
            </a:prstGeom>
            <a:noFill/>
            <a:ln w="25400">
              <a:solidFill>
                <a:srgbClr val="00B0F0"/>
              </a:solid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TextBox 342">
              <a:extLst>
                <a:ext uri="{FF2B5EF4-FFF2-40B4-BE49-F238E27FC236}">
                  <a16:creationId xmlns:a16="http://schemas.microsoft.com/office/drawing/2014/main" id="{632F13CF-41BD-49D7-9326-71A27206F96E}"/>
                </a:ext>
              </a:extLst>
            </p:cNvPr>
            <p:cNvSpPr txBox="1"/>
            <p:nvPr/>
          </p:nvSpPr>
          <p:spPr>
            <a:xfrm>
              <a:off x="6768888" y="1783269"/>
              <a:ext cx="1404975" cy="376801"/>
            </a:xfrm>
            <a:prstGeom prst="rect">
              <a:avLst/>
            </a:prstGeom>
            <a:noFill/>
          </p:spPr>
          <p:txBody>
            <a:bodyPr wrap="square" rtlCol="0">
              <a:spAutoFit/>
            </a:bodyPr>
            <a:lstStyle/>
            <a:p>
              <a:r>
                <a:rPr lang="en-US" dirty="0">
                  <a:solidFill>
                    <a:srgbClr val="00B0F0"/>
                  </a:solidFill>
                  <a:effectLst>
                    <a:glow rad="63500">
                      <a:schemeClr val="bg1"/>
                    </a:glow>
                  </a:effectLst>
                </a:rPr>
                <a:t>Segment 4</a:t>
              </a:r>
            </a:p>
          </p:txBody>
        </p:sp>
      </p:grpSp>
      <p:sp>
        <p:nvSpPr>
          <p:cNvPr id="24" name="Rectangle 23">
            <a:extLst>
              <a:ext uri="{FF2B5EF4-FFF2-40B4-BE49-F238E27FC236}">
                <a16:creationId xmlns:a16="http://schemas.microsoft.com/office/drawing/2014/main" id="{73B971F0-D351-4595-ABBD-4459A17E4CBA}"/>
              </a:ext>
            </a:extLst>
          </p:cNvPr>
          <p:cNvSpPr/>
          <p:nvPr/>
        </p:nvSpPr>
        <p:spPr>
          <a:xfrm>
            <a:off x="8424584" y="1122717"/>
            <a:ext cx="3414108" cy="2230027"/>
          </a:xfrm>
          <a:prstGeom prst="rect">
            <a:avLst/>
          </a:pr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5">
            <a:extLst>
              <a:ext uri="{FF2B5EF4-FFF2-40B4-BE49-F238E27FC236}">
                <a16:creationId xmlns:a16="http://schemas.microsoft.com/office/drawing/2014/main" id="{267D2CE1-7561-456B-86EE-E4F554518523}"/>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25" name="Round Same Side Corner Rectangle 347">
            <a:extLst>
              <a:ext uri="{FF2B5EF4-FFF2-40B4-BE49-F238E27FC236}">
                <a16:creationId xmlns:a16="http://schemas.microsoft.com/office/drawing/2014/main" id="{0CCAED5F-0650-4A32-AE70-DED1F2F8745D}"/>
              </a:ext>
            </a:extLst>
          </p:cNvPr>
          <p:cNvSpPr/>
          <p:nvPr/>
        </p:nvSpPr>
        <p:spPr bwMode="auto">
          <a:xfrm>
            <a:off x="36157" y="672478"/>
            <a:ext cx="12091385" cy="617108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26" name="Round Same Side Corner Rectangle 348">
            <a:extLst>
              <a:ext uri="{FF2B5EF4-FFF2-40B4-BE49-F238E27FC236}">
                <a16:creationId xmlns:a16="http://schemas.microsoft.com/office/drawing/2014/main" id="{A12800AD-8CE2-4E16-9B39-EE2F8027B0C6}"/>
              </a:ext>
            </a:extLst>
          </p:cNvPr>
          <p:cNvSpPr/>
          <p:nvPr/>
        </p:nvSpPr>
        <p:spPr bwMode="auto">
          <a:xfrm>
            <a:off x="36157" y="672478"/>
            <a:ext cx="12091385"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Fate and Transport: Shakopee Aquifer</a:t>
            </a:r>
          </a:p>
        </p:txBody>
      </p:sp>
      <p:sp>
        <p:nvSpPr>
          <p:cNvPr id="136" name="Rectangle 135">
            <a:extLst>
              <a:ext uri="{FF2B5EF4-FFF2-40B4-BE49-F238E27FC236}">
                <a16:creationId xmlns:a16="http://schemas.microsoft.com/office/drawing/2014/main" id="{7E5B0304-C1DF-4B71-9A99-CBF42F996F00}"/>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4</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November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
        <p:nvSpPr>
          <p:cNvPr id="13" name="Oval 12">
            <a:extLst>
              <a:ext uri="{FF2B5EF4-FFF2-40B4-BE49-F238E27FC236}">
                <a16:creationId xmlns:a16="http://schemas.microsoft.com/office/drawing/2014/main" id="{2F8F9EEE-149B-423E-9600-2DDA175E2354}"/>
              </a:ext>
            </a:extLst>
          </p:cNvPr>
          <p:cNvSpPr/>
          <p:nvPr/>
        </p:nvSpPr>
        <p:spPr>
          <a:xfrm>
            <a:off x="-5335436" y="-139524"/>
            <a:ext cx="4458820" cy="83697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EB02B8C9-EC48-436E-AFAA-9A9A8C1E5BB3}"/>
              </a:ext>
            </a:extLst>
          </p:cNvPr>
          <p:cNvSpPr/>
          <p:nvPr/>
        </p:nvSpPr>
        <p:spPr>
          <a:xfrm>
            <a:off x="13081596" y="-911829"/>
            <a:ext cx="1711578" cy="83697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26795169-F7E6-424E-9A04-32211F298F0A}"/>
              </a:ext>
            </a:extLst>
          </p:cNvPr>
          <p:cNvSpPr/>
          <p:nvPr/>
        </p:nvSpPr>
        <p:spPr>
          <a:xfrm>
            <a:off x="4247073" y="7921242"/>
            <a:ext cx="4458820" cy="83697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4C22DFC4-1B3B-4233-9660-9081BE83CC80}"/>
              </a:ext>
            </a:extLst>
          </p:cNvPr>
          <p:cNvSpPr/>
          <p:nvPr/>
        </p:nvSpPr>
        <p:spPr>
          <a:xfrm>
            <a:off x="4350912" y="-8918794"/>
            <a:ext cx="4458820" cy="83697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6730EDEB-C08F-4736-9328-1B22B0C110B8}"/>
              </a:ext>
            </a:extLst>
          </p:cNvPr>
          <p:cNvSpPr txBox="1"/>
          <p:nvPr/>
        </p:nvSpPr>
        <p:spPr>
          <a:xfrm>
            <a:off x="4056373" y="1021619"/>
            <a:ext cx="4305954" cy="5743927"/>
          </a:xfrm>
          <a:prstGeom prst="rect">
            <a:avLst/>
          </a:prstGeom>
          <a:solidFill>
            <a:schemeClr val="bg1"/>
          </a:solidFill>
          <a:ln w="34925">
            <a:solidFill>
              <a:srgbClr val="00B0F0"/>
            </a:solidFill>
          </a:ln>
        </p:spPr>
        <p:txBody>
          <a:bodyPr wrap="square" rtlCol="0">
            <a:noAutofit/>
          </a:bodyPr>
          <a:lstStyle/>
          <a:p>
            <a:pPr algn="ctr"/>
            <a:endParaRPr lang="en-US" sz="500" b="1" dirty="0">
              <a:solidFill>
                <a:srgbClr val="00B0F0"/>
              </a:solidFill>
              <a:latin typeface="Arial" panose="020B0604020202020204" pitchFamily="34" charset="0"/>
              <a:cs typeface="Arial" panose="020B0604020202020204" pitchFamily="34" charset="0"/>
            </a:endParaRPr>
          </a:p>
          <a:p>
            <a:pPr algn="ctr"/>
            <a:r>
              <a:rPr lang="en-US" sz="1050" b="1" dirty="0">
                <a:solidFill>
                  <a:srgbClr val="00B0F0"/>
                </a:solidFill>
                <a:latin typeface="Arial" panose="020B0604020202020204" pitchFamily="34" charset="0"/>
                <a:cs typeface="Arial" panose="020B0604020202020204" pitchFamily="34" charset="0"/>
              </a:rPr>
              <a:t>Vertical Migration Pathway: Surface to Bedrock</a:t>
            </a:r>
          </a:p>
          <a:p>
            <a:pPr algn="ctr"/>
            <a:endParaRPr lang="en-US" sz="500" b="1" dirty="0">
              <a:solidFill>
                <a:srgbClr val="00B0F0"/>
              </a:solidFill>
              <a:latin typeface="Arial" panose="020B0604020202020204" pitchFamily="34" charset="0"/>
              <a:cs typeface="Arial" panose="020B0604020202020204" pitchFamily="34" charset="0"/>
            </a:endParaRPr>
          </a:p>
          <a:p>
            <a:pPr algn="ctr"/>
            <a:r>
              <a:rPr lang="en-US" sz="1000" dirty="0">
                <a:latin typeface="Arial" panose="020B0604020202020204" pitchFamily="34" charset="0"/>
                <a:cs typeface="Arial" panose="020B0604020202020204" pitchFamily="34" charset="0"/>
              </a:rPr>
              <a:t>At Beta Site 3 (BS3), located to the southeast of Eagle Point Lake, PFOS concentrations in the Shakopee Aquifer (ranging from 0.519 to 0.78 ppb) are higher than all other P1007 investigation Shakopee Aquifer wells corridor-wide, consistently higher than PFOS in Eagle Point Lake, and over two orders of magnitude higher than the adjacent overlying Quaternary Aquifer wells. In addition, the distribution of key PFAS compounds (see lower right graph) is distinctly different between the surface water, Quaternary Aquifer, and Shakopee Aquifer waters. The absence of elevated PFAS impacts in the Quaternary Aquifer at BS3 may indicate minimal downward migration of PFAS impacts from Eagle Point Lake to deeper bedrock aquifers and instead an alternative PFAS migration pathways to the Shakopee Aquifer at this location.  </a:t>
            </a:r>
          </a:p>
          <a:p>
            <a:pPr algn="ctr"/>
            <a:endParaRPr lang="en-US" sz="700" dirty="0">
              <a:latin typeface="Arial" panose="020B0604020202020204" pitchFamily="34" charset="0"/>
              <a:cs typeface="Arial" panose="020B0604020202020204" pitchFamily="34" charset="0"/>
            </a:endParaRPr>
          </a:p>
          <a:p>
            <a:pPr algn="ctr"/>
            <a:r>
              <a:rPr lang="en-US" sz="1050" b="1" dirty="0">
                <a:solidFill>
                  <a:srgbClr val="00B0F0"/>
                </a:solidFill>
                <a:latin typeface="Arial" panose="020B0604020202020204" pitchFamily="34" charset="0"/>
                <a:cs typeface="Arial" panose="020B0604020202020204" pitchFamily="34" charset="0"/>
              </a:rPr>
              <a:t>Vertical Migration Pathway: St. Peter Aquifer to Shakopee Aquifer</a:t>
            </a:r>
          </a:p>
          <a:p>
            <a:pPr algn="ctr"/>
            <a:endParaRPr lang="en-US" sz="500" b="1" dirty="0">
              <a:solidFill>
                <a:srgbClr val="00B0F0"/>
              </a:solidFill>
              <a:latin typeface="Arial" panose="020B0604020202020204" pitchFamily="34" charset="0"/>
              <a:cs typeface="Arial" panose="020B0604020202020204" pitchFamily="34" charset="0"/>
            </a:endParaRPr>
          </a:p>
          <a:p>
            <a:pPr algn="ctr"/>
            <a:r>
              <a:rPr lang="en-US" sz="1000" dirty="0">
                <a:latin typeface="Arial" panose="020B0604020202020204" pitchFamily="34" charset="0"/>
                <a:cs typeface="Arial" panose="020B0604020202020204" pitchFamily="34" charset="0"/>
              </a:rPr>
              <a:t>The St. Peter Aquifer is absent at BS3 but is present in several wells located within 1,500 feet to the north, south, and west of BS3. Given the PFAS impacts identified in the St. Peter to the north and northwest of this segment, the elevated PFAS impacts in the Shakopee Aquifer at BS3 and in private wells located south of Eagle Point Lake may be the result of the absence of the St Peter Aquifer as the lowermost confining portion of the St. Peter no longer provides a vertical barrier to downward migration of PFAS-impacted groundwater. </a:t>
            </a:r>
          </a:p>
          <a:p>
            <a:pPr algn="ctr"/>
            <a:endParaRPr lang="en-US" sz="700" dirty="0">
              <a:latin typeface="Arial" panose="020B0604020202020204" pitchFamily="34" charset="0"/>
              <a:cs typeface="Arial" panose="020B0604020202020204" pitchFamily="34" charset="0"/>
            </a:endParaRPr>
          </a:p>
          <a:p>
            <a:pPr algn="ctr"/>
            <a:r>
              <a:rPr lang="en-US" sz="1050" b="1" dirty="0">
                <a:solidFill>
                  <a:srgbClr val="00B0F0"/>
                </a:solidFill>
                <a:latin typeface="Arial" panose="020B0604020202020204" pitchFamily="34" charset="0"/>
                <a:cs typeface="Arial" panose="020B0604020202020204" pitchFamily="34" charset="0"/>
              </a:rPr>
              <a:t>Horizontal Migration Pathway</a:t>
            </a:r>
          </a:p>
          <a:p>
            <a:pPr algn="ctr"/>
            <a:endParaRPr lang="en-US" sz="500" dirty="0">
              <a:latin typeface="Arial" panose="020B0604020202020204" pitchFamily="34" charset="0"/>
              <a:cs typeface="Arial" panose="020B0604020202020204" pitchFamily="34" charset="0"/>
            </a:endParaRPr>
          </a:p>
          <a:p>
            <a:pPr algn="ctr"/>
            <a:r>
              <a:rPr lang="en-US" sz="1000" dirty="0">
                <a:effectLst/>
                <a:latin typeface="Arial" panose="020B0604020202020204" pitchFamily="34" charset="0"/>
                <a:cs typeface="Arial" panose="020B0604020202020204" pitchFamily="34" charset="0"/>
              </a:rPr>
              <a:t>Based on the south-southeast direction of groundwater flow in the Shakopee Aquifer, PFOS impacts observed south of Eagle Point Lake (BS3 and private wells) are thought to be at least partially a result of horizontal migration of PFAS with groundwater flow from the high PFAS impacts observed in the Shakopee Aquifer near </a:t>
            </a:r>
            <a:r>
              <a:rPr lang="en-US" sz="1000" dirty="0" err="1">
                <a:effectLst/>
                <a:latin typeface="Arial" panose="020B0604020202020204" pitchFamily="34" charset="0"/>
                <a:cs typeface="Arial" panose="020B0604020202020204" pitchFamily="34" charset="0"/>
              </a:rPr>
              <a:t>Tablyn</a:t>
            </a:r>
            <a:r>
              <a:rPr lang="en-US" sz="1000" dirty="0">
                <a:effectLst/>
                <a:latin typeface="Arial" panose="020B0604020202020204" pitchFamily="34" charset="0"/>
                <a:cs typeface="Arial" panose="020B0604020202020204" pitchFamily="34" charset="0"/>
              </a:rPr>
              <a:t> Park and BS2. This Shakopee flow path and the role that the presence or absence of the St. Peter Aquifer plays in horizontal migration of PFAS will be further developed following analysis of PFAS groundwater data from recently completed BS20.</a:t>
            </a:r>
          </a:p>
          <a:p>
            <a:pPr algn="ctr"/>
            <a:endParaRPr lang="en-US" sz="1000" dirty="0">
              <a:latin typeface="Arial" panose="020B0604020202020204" pitchFamily="34" charset="0"/>
              <a:cs typeface="Arial" panose="020B0604020202020204" pitchFamily="34" charset="0"/>
            </a:endParaRPr>
          </a:p>
        </p:txBody>
      </p:sp>
      <p:sp>
        <p:nvSpPr>
          <p:cNvPr id="347" name="TextBox 346">
            <a:extLst>
              <a:ext uri="{FF2B5EF4-FFF2-40B4-BE49-F238E27FC236}">
                <a16:creationId xmlns:a16="http://schemas.microsoft.com/office/drawing/2014/main" id="{21661AF1-D84B-4E4C-B252-D495CE67ADD5}"/>
              </a:ext>
            </a:extLst>
          </p:cNvPr>
          <p:cNvSpPr txBox="1"/>
          <p:nvPr/>
        </p:nvSpPr>
        <p:spPr>
          <a:xfrm>
            <a:off x="2722867" y="2838910"/>
            <a:ext cx="894414" cy="415498"/>
          </a:xfrm>
          <a:prstGeom prst="rect">
            <a:avLst/>
          </a:prstGeom>
          <a:noFill/>
        </p:spPr>
        <p:txBody>
          <a:bodyPr wrap="square" rtlCol="0">
            <a:spAutoFit/>
          </a:bodyPr>
          <a:lstStyle/>
          <a:p>
            <a:pPr algn="ct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Eagle</a:t>
            </a:r>
            <a:r>
              <a:rPr lang="en-US" sz="500" b="1" dirty="0">
                <a:solidFill>
                  <a:schemeClr val="bg1"/>
                </a:solidFill>
              </a:rPr>
              <a:t> </a:t>
            </a: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Point Lake</a:t>
            </a:r>
          </a:p>
        </p:txBody>
      </p:sp>
      <p:grpSp>
        <p:nvGrpSpPr>
          <p:cNvPr id="348" name="Group 347">
            <a:extLst>
              <a:ext uri="{FF2B5EF4-FFF2-40B4-BE49-F238E27FC236}">
                <a16:creationId xmlns:a16="http://schemas.microsoft.com/office/drawing/2014/main" id="{B094500B-D79E-4B14-8331-7D6E08FC5FB8}"/>
              </a:ext>
            </a:extLst>
          </p:cNvPr>
          <p:cNvGrpSpPr>
            <a:grpSpLocks/>
          </p:cNvGrpSpPr>
          <p:nvPr/>
        </p:nvGrpSpPr>
        <p:grpSpPr>
          <a:xfrm>
            <a:off x="8354355" y="1176064"/>
            <a:ext cx="3497783" cy="2379392"/>
            <a:chOff x="768471" y="3040486"/>
            <a:chExt cx="4791740" cy="3259612"/>
          </a:xfrm>
        </p:grpSpPr>
        <p:sp>
          <p:nvSpPr>
            <p:cNvPr id="352" name="Rectangle 351">
              <a:extLst>
                <a:ext uri="{FF2B5EF4-FFF2-40B4-BE49-F238E27FC236}">
                  <a16:creationId xmlns:a16="http://schemas.microsoft.com/office/drawing/2014/main" id="{F6482D1D-29EB-4F74-82E6-9E5DF9235687}"/>
                </a:ext>
              </a:extLst>
            </p:cNvPr>
            <p:cNvSpPr/>
            <p:nvPr/>
          </p:nvSpPr>
          <p:spPr>
            <a:xfrm>
              <a:off x="2544225" y="3713927"/>
              <a:ext cx="467335" cy="1909214"/>
            </a:xfrm>
            <a:prstGeom prst="rect">
              <a:avLst/>
            </a:prstGeom>
            <a:solidFill>
              <a:schemeClr val="accent4">
                <a:lumMod val="60000"/>
                <a:lumOff val="40000"/>
                <a:alpha val="3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aphicFrame>
          <p:nvGraphicFramePr>
            <p:cNvPr id="349" name="Chart 348">
              <a:extLst>
                <a:ext uri="{FF2B5EF4-FFF2-40B4-BE49-F238E27FC236}">
                  <a16:creationId xmlns:a16="http://schemas.microsoft.com/office/drawing/2014/main" id="{6D5FD8E0-68A1-496E-B180-B5816DE1DF25}"/>
                </a:ext>
              </a:extLst>
            </p:cNvPr>
            <p:cNvGraphicFramePr>
              <a:graphicFrameLocks/>
            </p:cNvGraphicFramePr>
            <p:nvPr>
              <p:extLst>
                <p:ext uri="{D42A27DB-BD31-4B8C-83A1-F6EECF244321}">
                  <p14:modId xmlns:p14="http://schemas.microsoft.com/office/powerpoint/2010/main" val="3079796930"/>
                </p:ext>
              </p:extLst>
            </p:nvPr>
          </p:nvGraphicFramePr>
          <p:xfrm>
            <a:off x="768471" y="3040486"/>
            <a:ext cx="4791740" cy="3259612"/>
          </p:xfrm>
          <a:graphic>
            <a:graphicData uri="http://schemas.openxmlformats.org/drawingml/2006/chart">
              <c:chart xmlns:c="http://schemas.openxmlformats.org/drawingml/2006/chart" xmlns:r="http://schemas.openxmlformats.org/officeDocument/2006/relationships" r:id="rId4"/>
            </a:graphicData>
          </a:graphic>
        </p:graphicFrame>
        <p:cxnSp>
          <p:nvCxnSpPr>
            <p:cNvPr id="350" name="Straight Connector 349">
              <a:extLst>
                <a:ext uri="{FF2B5EF4-FFF2-40B4-BE49-F238E27FC236}">
                  <a16:creationId xmlns:a16="http://schemas.microsoft.com/office/drawing/2014/main" id="{F5C05746-4F5B-4B5A-9863-CB470C478052}"/>
                </a:ext>
              </a:extLst>
            </p:cNvPr>
            <p:cNvCxnSpPr>
              <a:cxnSpLocks/>
            </p:cNvCxnSpPr>
            <p:nvPr/>
          </p:nvCxnSpPr>
          <p:spPr>
            <a:xfrm>
              <a:off x="2500684" y="3447736"/>
              <a:ext cx="0" cy="2179027"/>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51" name="TextBox 7">
              <a:extLst>
                <a:ext uri="{FF2B5EF4-FFF2-40B4-BE49-F238E27FC236}">
                  <a16:creationId xmlns:a16="http://schemas.microsoft.com/office/drawing/2014/main" id="{B27F4105-07C1-47A6-9541-8355560E6154}"/>
                </a:ext>
              </a:extLst>
            </p:cNvPr>
            <p:cNvSpPr txBox="1"/>
            <p:nvPr/>
          </p:nvSpPr>
          <p:spPr>
            <a:xfrm>
              <a:off x="1344087" y="3715367"/>
              <a:ext cx="1244600" cy="632451"/>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r"/>
              <a:r>
                <a:rPr lang="en-US" sz="800" b="1" dirty="0">
                  <a:solidFill>
                    <a:schemeClr val="bg2">
                      <a:lumMod val="25000"/>
                    </a:schemeClr>
                  </a:solidFill>
                </a:rPr>
                <a:t>Approximate</a:t>
              </a:r>
              <a:r>
                <a:rPr lang="en-US" sz="800" b="1" baseline="0" dirty="0">
                  <a:solidFill>
                    <a:schemeClr val="bg2">
                      <a:lumMod val="25000"/>
                    </a:schemeClr>
                  </a:solidFill>
                </a:rPr>
                <a:t> </a:t>
              </a:r>
            </a:p>
            <a:p>
              <a:pPr algn="r"/>
              <a:r>
                <a:rPr lang="en-US" sz="800" b="1" baseline="0" dirty="0">
                  <a:solidFill>
                    <a:schemeClr val="bg2">
                      <a:lumMod val="25000"/>
                    </a:schemeClr>
                  </a:solidFill>
                </a:rPr>
                <a:t>Groundwater Divide</a:t>
              </a:r>
              <a:endParaRPr lang="en-US" sz="800" b="1" dirty="0">
                <a:solidFill>
                  <a:schemeClr val="bg2">
                    <a:lumMod val="25000"/>
                  </a:schemeClr>
                </a:solidFill>
              </a:endParaRPr>
            </a:p>
          </p:txBody>
        </p:sp>
        <p:sp>
          <p:nvSpPr>
            <p:cNvPr id="353" name="TextBox 12">
              <a:extLst>
                <a:ext uri="{FF2B5EF4-FFF2-40B4-BE49-F238E27FC236}">
                  <a16:creationId xmlns:a16="http://schemas.microsoft.com/office/drawing/2014/main" id="{2E82ECBF-4E7A-45E4-AFC6-C54EB677BE41}"/>
                </a:ext>
              </a:extLst>
            </p:cNvPr>
            <p:cNvSpPr txBox="1"/>
            <p:nvPr/>
          </p:nvSpPr>
          <p:spPr>
            <a:xfrm>
              <a:off x="2443473" y="3440962"/>
              <a:ext cx="1097583" cy="347848"/>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000" b="1" dirty="0">
                  <a:solidFill>
                    <a:schemeClr val="bg2">
                      <a:lumMod val="25000"/>
                    </a:schemeClr>
                  </a:solidFill>
                  <a:effectLst>
                    <a:glow rad="88900">
                      <a:schemeClr val="bg1"/>
                    </a:glow>
                  </a:effectLst>
                </a:rPr>
                <a:t>BS3</a:t>
              </a:r>
            </a:p>
          </p:txBody>
        </p:sp>
      </p:grpSp>
      <p:grpSp>
        <p:nvGrpSpPr>
          <p:cNvPr id="376" name="Group 375">
            <a:extLst>
              <a:ext uri="{FF2B5EF4-FFF2-40B4-BE49-F238E27FC236}">
                <a16:creationId xmlns:a16="http://schemas.microsoft.com/office/drawing/2014/main" id="{92127FB0-C83B-49E5-B102-AF470FC4803A}"/>
              </a:ext>
            </a:extLst>
          </p:cNvPr>
          <p:cNvGrpSpPr/>
          <p:nvPr/>
        </p:nvGrpSpPr>
        <p:grpSpPr>
          <a:xfrm>
            <a:off x="8106360" y="3449312"/>
            <a:ext cx="4101347" cy="3408688"/>
            <a:chOff x="8046043" y="3556966"/>
            <a:chExt cx="4101347" cy="3408688"/>
          </a:xfrm>
        </p:grpSpPr>
        <p:graphicFrame>
          <p:nvGraphicFramePr>
            <p:cNvPr id="272" name="Chart 271">
              <a:extLst>
                <a:ext uri="{FF2B5EF4-FFF2-40B4-BE49-F238E27FC236}">
                  <a16:creationId xmlns:a16="http://schemas.microsoft.com/office/drawing/2014/main" id="{7107CB2F-610C-4F9E-8B7B-5D9CCF1C3C47}"/>
                </a:ext>
              </a:extLst>
            </p:cNvPr>
            <p:cNvGraphicFramePr>
              <a:graphicFrameLocks/>
            </p:cNvGraphicFramePr>
            <p:nvPr>
              <p:extLst>
                <p:ext uri="{D42A27DB-BD31-4B8C-83A1-F6EECF244321}">
                  <p14:modId xmlns:p14="http://schemas.microsoft.com/office/powerpoint/2010/main" val="3647454883"/>
                </p:ext>
              </p:extLst>
            </p:nvPr>
          </p:nvGraphicFramePr>
          <p:xfrm>
            <a:off x="8503580" y="3556966"/>
            <a:ext cx="3643810" cy="3408688"/>
          </p:xfrm>
          <a:graphic>
            <a:graphicData uri="http://schemas.openxmlformats.org/drawingml/2006/chart">
              <c:chart xmlns:c="http://schemas.openxmlformats.org/drawingml/2006/chart" xmlns:r="http://schemas.openxmlformats.org/officeDocument/2006/relationships" r:id="rId5"/>
            </a:graphicData>
          </a:graphic>
        </p:graphicFrame>
        <p:cxnSp>
          <p:nvCxnSpPr>
            <p:cNvPr id="30" name="Straight Connector 29">
              <a:extLst>
                <a:ext uri="{FF2B5EF4-FFF2-40B4-BE49-F238E27FC236}">
                  <a16:creationId xmlns:a16="http://schemas.microsoft.com/office/drawing/2014/main" id="{7E2ED1DF-7D5F-409C-9557-C4E68CF68021}"/>
                </a:ext>
              </a:extLst>
            </p:cNvPr>
            <p:cNvCxnSpPr>
              <a:cxnSpLocks/>
            </p:cNvCxnSpPr>
            <p:nvPr/>
          </p:nvCxnSpPr>
          <p:spPr>
            <a:xfrm>
              <a:off x="8915400" y="4695825"/>
              <a:ext cx="2807228"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99CC910C-2049-43C4-8851-5677523C30AC}"/>
                </a:ext>
              </a:extLst>
            </p:cNvPr>
            <p:cNvCxnSpPr>
              <a:cxnSpLocks/>
            </p:cNvCxnSpPr>
            <p:nvPr/>
          </p:nvCxnSpPr>
          <p:spPr>
            <a:xfrm>
              <a:off x="8915400" y="5833483"/>
              <a:ext cx="2857500"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355" name="Chart 354">
              <a:extLst>
                <a:ext uri="{FF2B5EF4-FFF2-40B4-BE49-F238E27FC236}">
                  <a16:creationId xmlns:a16="http://schemas.microsoft.com/office/drawing/2014/main" id="{19D40CC1-7AD9-480A-9C4D-9265E7E62142}"/>
                </a:ext>
              </a:extLst>
            </p:cNvPr>
            <p:cNvGraphicFramePr>
              <a:graphicFrameLocks/>
            </p:cNvGraphicFramePr>
            <p:nvPr>
              <p:extLst>
                <p:ext uri="{D42A27DB-BD31-4B8C-83A1-F6EECF244321}">
                  <p14:modId xmlns:p14="http://schemas.microsoft.com/office/powerpoint/2010/main" val="196927438"/>
                </p:ext>
              </p:extLst>
            </p:nvPr>
          </p:nvGraphicFramePr>
          <p:xfrm>
            <a:off x="8059571" y="5804425"/>
            <a:ext cx="1118581" cy="66589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56" name="Chart 355">
              <a:extLst>
                <a:ext uri="{FF2B5EF4-FFF2-40B4-BE49-F238E27FC236}">
                  <a16:creationId xmlns:a16="http://schemas.microsoft.com/office/drawing/2014/main" id="{14095A26-687A-494B-8B9E-54345BC647C0}"/>
                </a:ext>
              </a:extLst>
            </p:cNvPr>
            <p:cNvGraphicFramePr>
              <a:graphicFrameLocks/>
            </p:cNvGraphicFramePr>
            <p:nvPr>
              <p:extLst>
                <p:ext uri="{D42A27DB-BD31-4B8C-83A1-F6EECF244321}">
                  <p14:modId xmlns:p14="http://schemas.microsoft.com/office/powerpoint/2010/main" val="345614663"/>
                </p:ext>
              </p:extLst>
            </p:nvPr>
          </p:nvGraphicFramePr>
          <p:xfrm>
            <a:off x="8066277" y="5188691"/>
            <a:ext cx="1118582" cy="66439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57" name="Chart 356">
              <a:extLst>
                <a:ext uri="{FF2B5EF4-FFF2-40B4-BE49-F238E27FC236}">
                  <a16:creationId xmlns:a16="http://schemas.microsoft.com/office/drawing/2014/main" id="{03C80168-F600-4496-863A-58DBCFA5A16E}"/>
                </a:ext>
              </a:extLst>
            </p:cNvPr>
            <p:cNvGraphicFramePr>
              <a:graphicFrameLocks/>
            </p:cNvGraphicFramePr>
            <p:nvPr>
              <p:extLst>
                <p:ext uri="{D42A27DB-BD31-4B8C-83A1-F6EECF244321}">
                  <p14:modId xmlns:p14="http://schemas.microsoft.com/office/powerpoint/2010/main" val="603490180"/>
                </p:ext>
              </p:extLst>
            </p:nvPr>
          </p:nvGraphicFramePr>
          <p:xfrm>
            <a:off x="8046043" y="4632624"/>
            <a:ext cx="1121294" cy="66439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8" name="Chart 357">
              <a:extLst>
                <a:ext uri="{FF2B5EF4-FFF2-40B4-BE49-F238E27FC236}">
                  <a16:creationId xmlns:a16="http://schemas.microsoft.com/office/drawing/2014/main" id="{D5EDDA2E-BCC8-47A1-9512-EF304B46C1D4}"/>
                </a:ext>
              </a:extLst>
            </p:cNvPr>
            <p:cNvGraphicFramePr>
              <a:graphicFrameLocks/>
            </p:cNvGraphicFramePr>
            <p:nvPr>
              <p:extLst>
                <p:ext uri="{D42A27DB-BD31-4B8C-83A1-F6EECF244321}">
                  <p14:modId xmlns:p14="http://schemas.microsoft.com/office/powerpoint/2010/main" val="1113268179"/>
                </p:ext>
              </p:extLst>
            </p:nvPr>
          </p:nvGraphicFramePr>
          <p:xfrm>
            <a:off x="8054040" y="4105502"/>
            <a:ext cx="1121294" cy="664395"/>
          </p:xfrm>
          <a:graphic>
            <a:graphicData uri="http://schemas.openxmlformats.org/drawingml/2006/chart">
              <c:chart xmlns:c="http://schemas.openxmlformats.org/drawingml/2006/chart" xmlns:r="http://schemas.openxmlformats.org/officeDocument/2006/relationships" r:id="rId9"/>
            </a:graphicData>
          </a:graphic>
        </p:graphicFrame>
        <p:cxnSp>
          <p:nvCxnSpPr>
            <p:cNvPr id="359" name="Straight Connector 358">
              <a:extLst>
                <a:ext uri="{FF2B5EF4-FFF2-40B4-BE49-F238E27FC236}">
                  <a16:creationId xmlns:a16="http://schemas.microsoft.com/office/drawing/2014/main" id="{7DECF098-AC14-48C0-B696-9E6E40FC265D}"/>
                </a:ext>
              </a:extLst>
            </p:cNvPr>
            <p:cNvCxnSpPr>
              <a:cxnSpLocks/>
            </p:cNvCxnSpPr>
            <p:nvPr/>
          </p:nvCxnSpPr>
          <p:spPr>
            <a:xfrm>
              <a:off x="8915400" y="5215522"/>
              <a:ext cx="2807228"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65" name="TextBox 364">
              <a:extLst>
                <a:ext uri="{FF2B5EF4-FFF2-40B4-BE49-F238E27FC236}">
                  <a16:creationId xmlns:a16="http://schemas.microsoft.com/office/drawing/2014/main" id="{F348679F-8369-4A99-88BE-52229C805048}"/>
                </a:ext>
              </a:extLst>
            </p:cNvPr>
            <p:cNvSpPr txBox="1"/>
            <p:nvPr/>
          </p:nvSpPr>
          <p:spPr>
            <a:xfrm>
              <a:off x="10145976" y="4274507"/>
              <a:ext cx="620683" cy="261610"/>
            </a:xfrm>
            <a:prstGeom prst="rect">
              <a:avLst/>
            </a:prstGeom>
            <a:noFill/>
          </p:spPr>
          <p:txBody>
            <a:bodyPr wrap="none" rtlCol="0">
              <a:spAutoFit/>
            </a:bodyPr>
            <a:lstStyle/>
            <a:p>
              <a:r>
                <a:rPr lang="en-US" sz="1100" b="1" dirty="0">
                  <a:solidFill>
                    <a:schemeClr val="bg2">
                      <a:lumMod val="50000"/>
                    </a:schemeClr>
                  </a:solidFill>
                </a:rPr>
                <a:t>Surface</a:t>
              </a:r>
            </a:p>
          </p:txBody>
        </p:sp>
        <p:sp>
          <p:nvSpPr>
            <p:cNvPr id="366" name="TextBox 365">
              <a:extLst>
                <a:ext uri="{FF2B5EF4-FFF2-40B4-BE49-F238E27FC236}">
                  <a16:creationId xmlns:a16="http://schemas.microsoft.com/office/drawing/2014/main" id="{C5BF4511-4333-4124-9D65-1F9BF01E018A}"/>
                </a:ext>
              </a:extLst>
            </p:cNvPr>
            <p:cNvSpPr txBox="1"/>
            <p:nvPr/>
          </p:nvSpPr>
          <p:spPr>
            <a:xfrm>
              <a:off x="10065901" y="4789581"/>
              <a:ext cx="856325" cy="430887"/>
            </a:xfrm>
            <a:prstGeom prst="rect">
              <a:avLst/>
            </a:prstGeom>
            <a:noFill/>
          </p:spPr>
          <p:txBody>
            <a:bodyPr wrap="none" rtlCol="0">
              <a:spAutoFit/>
            </a:bodyPr>
            <a:lstStyle/>
            <a:p>
              <a:pPr algn="ctr"/>
              <a:r>
                <a:rPr lang="en-US" sz="1100" b="1" dirty="0">
                  <a:solidFill>
                    <a:schemeClr val="bg2">
                      <a:lumMod val="50000"/>
                    </a:schemeClr>
                  </a:solidFill>
                </a:rPr>
                <a:t>Shallow</a:t>
              </a:r>
            </a:p>
            <a:p>
              <a:pPr algn="ctr"/>
              <a:r>
                <a:rPr lang="en-US" sz="1100" b="1" dirty="0">
                  <a:solidFill>
                    <a:schemeClr val="bg2">
                      <a:lumMod val="50000"/>
                    </a:schemeClr>
                  </a:solidFill>
                </a:rPr>
                <a:t>Quaternary</a:t>
              </a:r>
            </a:p>
          </p:txBody>
        </p:sp>
        <p:sp>
          <p:nvSpPr>
            <p:cNvPr id="367" name="TextBox 366">
              <a:extLst>
                <a:ext uri="{FF2B5EF4-FFF2-40B4-BE49-F238E27FC236}">
                  <a16:creationId xmlns:a16="http://schemas.microsoft.com/office/drawing/2014/main" id="{539A1133-5B9E-4B34-A286-4839310AB6A5}"/>
                </a:ext>
              </a:extLst>
            </p:cNvPr>
            <p:cNvSpPr txBox="1"/>
            <p:nvPr/>
          </p:nvSpPr>
          <p:spPr>
            <a:xfrm>
              <a:off x="10065901" y="5337166"/>
              <a:ext cx="856325" cy="430887"/>
            </a:xfrm>
            <a:prstGeom prst="rect">
              <a:avLst/>
            </a:prstGeom>
            <a:noFill/>
          </p:spPr>
          <p:txBody>
            <a:bodyPr wrap="none" rtlCol="0">
              <a:spAutoFit/>
            </a:bodyPr>
            <a:lstStyle/>
            <a:p>
              <a:pPr algn="ctr"/>
              <a:r>
                <a:rPr lang="en-US" sz="1100" b="1" dirty="0">
                  <a:solidFill>
                    <a:schemeClr val="bg2">
                      <a:lumMod val="50000"/>
                    </a:schemeClr>
                  </a:solidFill>
                </a:rPr>
                <a:t>Deep</a:t>
              </a:r>
            </a:p>
            <a:p>
              <a:pPr algn="ctr"/>
              <a:r>
                <a:rPr lang="en-US" sz="1100" b="1" dirty="0">
                  <a:solidFill>
                    <a:schemeClr val="bg2">
                      <a:lumMod val="50000"/>
                    </a:schemeClr>
                  </a:solidFill>
                </a:rPr>
                <a:t>Quaternary</a:t>
              </a:r>
            </a:p>
          </p:txBody>
        </p:sp>
        <p:sp>
          <p:nvSpPr>
            <p:cNvPr id="368" name="TextBox 367">
              <a:extLst>
                <a:ext uri="{FF2B5EF4-FFF2-40B4-BE49-F238E27FC236}">
                  <a16:creationId xmlns:a16="http://schemas.microsoft.com/office/drawing/2014/main" id="{EB16C68C-A44B-4897-AA3D-0BC307F05112}"/>
                </a:ext>
              </a:extLst>
            </p:cNvPr>
            <p:cNvSpPr txBox="1"/>
            <p:nvPr/>
          </p:nvSpPr>
          <p:spPr>
            <a:xfrm>
              <a:off x="10165776" y="6021253"/>
              <a:ext cx="755335" cy="261610"/>
            </a:xfrm>
            <a:prstGeom prst="rect">
              <a:avLst/>
            </a:prstGeom>
            <a:noFill/>
          </p:spPr>
          <p:txBody>
            <a:bodyPr wrap="none" rtlCol="0">
              <a:spAutoFit/>
            </a:bodyPr>
            <a:lstStyle/>
            <a:p>
              <a:pPr algn="ctr"/>
              <a:r>
                <a:rPr lang="en-US" sz="1100" b="1" dirty="0">
                  <a:solidFill>
                    <a:schemeClr val="bg2">
                      <a:lumMod val="50000"/>
                    </a:schemeClr>
                  </a:solidFill>
                </a:rPr>
                <a:t>Shakopee</a:t>
              </a:r>
            </a:p>
          </p:txBody>
        </p:sp>
      </p:grpSp>
      <p:pic>
        <p:nvPicPr>
          <p:cNvPr id="377" name="Picture 376">
            <a:extLst>
              <a:ext uri="{FF2B5EF4-FFF2-40B4-BE49-F238E27FC236}">
                <a16:creationId xmlns:a16="http://schemas.microsoft.com/office/drawing/2014/main" id="{CBEB9038-BDF5-4DA9-90E4-0DAB1A912160}"/>
              </a:ext>
            </a:extLst>
          </p:cNvPr>
          <p:cNvPicPr>
            <a:picLocks noChangeAspect="1"/>
          </p:cNvPicPr>
          <p:nvPr/>
        </p:nvPicPr>
        <p:blipFill>
          <a:blip r:embed="rId10"/>
          <a:stretch>
            <a:fillRect/>
          </a:stretch>
        </p:blipFill>
        <p:spPr>
          <a:xfrm>
            <a:off x="8490129" y="6593356"/>
            <a:ext cx="1134065" cy="149049"/>
          </a:xfrm>
          <a:prstGeom prst="rect">
            <a:avLst/>
          </a:prstGeom>
          <a:ln w="15875">
            <a:noFill/>
          </a:ln>
        </p:spPr>
      </p:pic>
      <p:grpSp>
        <p:nvGrpSpPr>
          <p:cNvPr id="383" name="Group 382">
            <a:extLst>
              <a:ext uri="{FF2B5EF4-FFF2-40B4-BE49-F238E27FC236}">
                <a16:creationId xmlns:a16="http://schemas.microsoft.com/office/drawing/2014/main" id="{AD54EE70-9C24-4EE4-9819-D09D5D1417BA}"/>
              </a:ext>
            </a:extLst>
          </p:cNvPr>
          <p:cNvGrpSpPr>
            <a:grpSpLocks noChangeAspect="1"/>
          </p:cNvGrpSpPr>
          <p:nvPr/>
        </p:nvGrpSpPr>
        <p:grpSpPr>
          <a:xfrm>
            <a:off x="102672" y="4031661"/>
            <a:ext cx="1247042" cy="1162111"/>
            <a:chOff x="7465990" y="3971551"/>
            <a:chExt cx="1247042" cy="1162111"/>
          </a:xfrm>
        </p:grpSpPr>
        <p:sp>
          <p:nvSpPr>
            <p:cNvPr id="384" name="Rectangle 383">
              <a:extLst>
                <a:ext uri="{FF2B5EF4-FFF2-40B4-BE49-F238E27FC236}">
                  <a16:creationId xmlns:a16="http://schemas.microsoft.com/office/drawing/2014/main" id="{69305A7A-AD8C-4C08-871C-612C3802EC2B}"/>
                </a:ext>
              </a:extLst>
            </p:cNvPr>
            <p:cNvSpPr/>
            <p:nvPr/>
          </p:nvSpPr>
          <p:spPr>
            <a:xfrm>
              <a:off x="7475516" y="3990864"/>
              <a:ext cx="870201" cy="11347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5" name="TextBox 384">
              <a:extLst>
                <a:ext uri="{FF2B5EF4-FFF2-40B4-BE49-F238E27FC236}">
                  <a16:creationId xmlns:a16="http://schemas.microsoft.com/office/drawing/2014/main" id="{86B3E67E-1497-4E9C-931D-AE3D66BB2B59}"/>
                </a:ext>
              </a:extLst>
            </p:cNvPr>
            <p:cNvSpPr txBox="1"/>
            <p:nvPr/>
          </p:nvSpPr>
          <p:spPr>
            <a:xfrm>
              <a:off x="7465990" y="3971551"/>
              <a:ext cx="776175" cy="246221"/>
            </a:xfrm>
            <a:prstGeom prst="rect">
              <a:avLst/>
            </a:prstGeom>
            <a:noFill/>
          </p:spPr>
          <p:txBody>
            <a:bodyPr wrap="none" rtlCol="0">
              <a:spAutoFit/>
            </a:bodyPr>
            <a:lstStyle/>
            <a:p>
              <a:r>
                <a:rPr lang="en-US" sz="1000" b="1" u="sng" dirty="0"/>
                <a:t>PFOS (ppb)</a:t>
              </a:r>
            </a:p>
          </p:txBody>
        </p:sp>
        <p:sp>
          <p:nvSpPr>
            <p:cNvPr id="386" name="TextBox 385">
              <a:extLst>
                <a:ext uri="{FF2B5EF4-FFF2-40B4-BE49-F238E27FC236}">
                  <a16:creationId xmlns:a16="http://schemas.microsoft.com/office/drawing/2014/main" id="{37DBFE86-11BB-45DD-852A-7FD566C7AE90}"/>
                </a:ext>
              </a:extLst>
            </p:cNvPr>
            <p:cNvSpPr txBox="1"/>
            <p:nvPr/>
          </p:nvSpPr>
          <p:spPr>
            <a:xfrm>
              <a:off x="7584000" y="4164166"/>
              <a:ext cx="1129032" cy="969496"/>
            </a:xfrm>
            <a:prstGeom prst="rect">
              <a:avLst/>
            </a:prstGeom>
            <a:noFill/>
          </p:spPr>
          <p:txBody>
            <a:bodyPr wrap="square" rtlCol="0">
              <a:spAutoFit/>
            </a:bodyPr>
            <a:lstStyle/>
            <a:p>
              <a:r>
                <a:rPr lang="en-US" sz="700" dirty="0">
                  <a:latin typeface="Calibri" panose="020F0502020204030204" pitchFamily="34" charset="0"/>
                  <a:cs typeface="Calibri" panose="020F0502020204030204" pitchFamily="34" charset="0"/>
                </a:rPr>
                <a:t>Below Detection</a:t>
              </a:r>
            </a:p>
            <a:p>
              <a:endParaRPr lang="en-US" sz="300" dirty="0">
                <a:latin typeface="Calibri" panose="020F0502020204030204" pitchFamily="34" charset="0"/>
                <a:cs typeface="Calibri" panose="020F0502020204030204" pitchFamily="34" charset="0"/>
              </a:endParaRPr>
            </a:p>
            <a:p>
              <a:r>
                <a:rPr lang="en-US" sz="700" dirty="0">
                  <a:latin typeface="Calibri" panose="020F0502020204030204" pitchFamily="34" charset="0"/>
                  <a:cs typeface="Calibri" panose="020F0502020204030204" pitchFamily="34" charset="0"/>
                </a:rPr>
                <a:t>&lt;0.0149</a:t>
              </a:r>
            </a:p>
            <a:p>
              <a:endParaRPr lang="en-US" sz="300" dirty="0">
                <a:latin typeface="Calibri" panose="020F0502020204030204" pitchFamily="34" charset="0"/>
                <a:cs typeface="Calibri" panose="020F0502020204030204" pitchFamily="34" charset="0"/>
              </a:endParaRPr>
            </a:p>
            <a:p>
              <a:r>
                <a:rPr lang="en-US" sz="700" dirty="0">
                  <a:latin typeface="Calibri" panose="020F0502020204030204" pitchFamily="34" charset="0"/>
                  <a:cs typeface="Calibri" panose="020F0502020204030204" pitchFamily="34" charset="0"/>
                </a:rPr>
                <a:t>0.015 - 0.055</a:t>
              </a:r>
            </a:p>
            <a:p>
              <a:endParaRPr lang="en-US" sz="300" dirty="0">
                <a:latin typeface="Calibri" panose="020F0502020204030204" pitchFamily="34" charset="0"/>
                <a:cs typeface="Calibri" panose="020F0502020204030204" pitchFamily="34" charset="0"/>
              </a:endParaRPr>
            </a:p>
            <a:p>
              <a:r>
                <a:rPr lang="en-US" sz="700" dirty="0">
                  <a:latin typeface="Calibri" panose="020F0502020204030204" pitchFamily="34" charset="0"/>
                  <a:cs typeface="Calibri" panose="020F0502020204030204" pitchFamily="34" charset="0"/>
                </a:rPr>
                <a:t>0.0551 - 0.160</a:t>
              </a:r>
            </a:p>
            <a:p>
              <a:endParaRPr lang="en-US" sz="300" dirty="0">
                <a:latin typeface="Calibri" panose="020F0502020204030204" pitchFamily="34" charset="0"/>
                <a:cs typeface="Calibri" panose="020F0502020204030204" pitchFamily="34" charset="0"/>
              </a:endParaRPr>
            </a:p>
            <a:p>
              <a:r>
                <a:rPr lang="en-US" sz="700" dirty="0">
                  <a:latin typeface="Calibri" panose="020F0502020204030204" pitchFamily="34" charset="0"/>
                  <a:cs typeface="Calibri" panose="020F0502020204030204" pitchFamily="34" charset="0"/>
                </a:rPr>
                <a:t>0.161 - 0.509</a:t>
              </a:r>
            </a:p>
            <a:p>
              <a:endParaRPr lang="en-US" sz="300" dirty="0">
                <a:latin typeface="Calibri" panose="020F0502020204030204" pitchFamily="34" charset="0"/>
                <a:cs typeface="Calibri" panose="020F0502020204030204" pitchFamily="34" charset="0"/>
              </a:endParaRPr>
            </a:p>
            <a:p>
              <a:r>
                <a:rPr lang="en-US" sz="700" dirty="0">
                  <a:latin typeface="Calibri" panose="020F0502020204030204" pitchFamily="34" charset="0"/>
                  <a:cs typeface="Calibri" panose="020F0502020204030204" pitchFamily="34" charset="0"/>
                </a:rPr>
                <a:t>0.51 – 3.9</a:t>
              </a:r>
            </a:p>
          </p:txBody>
        </p:sp>
        <p:sp>
          <p:nvSpPr>
            <p:cNvPr id="387" name="Oval 386">
              <a:extLst>
                <a:ext uri="{FF2B5EF4-FFF2-40B4-BE49-F238E27FC236}">
                  <a16:creationId xmlns:a16="http://schemas.microsoft.com/office/drawing/2014/main" id="{0D94DFB4-94BC-4AB8-8CD6-DCEC732A3F4F}"/>
                </a:ext>
              </a:extLst>
            </p:cNvPr>
            <p:cNvSpPr/>
            <p:nvPr/>
          </p:nvSpPr>
          <p:spPr>
            <a:xfrm>
              <a:off x="7542186" y="4215479"/>
              <a:ext cx="77890" cy="77890"/>
            </a:xfrm>
            <a:prstGeom prst="ellipse">
              <a:avLst/>
            </a:prstGeom>
            <a:solidFill>
              <a:srgbClr val="D5D5D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a:extLst>
                <a:ext uri="{FF2B5EF4-FFF2-40B4-BE49-F238E27FC236}">
                  <a16:creationId xmlns:a16="http://schemas.microsoft.com/office/drawing/2014/main" id="{15D9A475-A899-4791-9CEF-7249AF833B37}"/>
                </a:ext>
              </a:extLst>
            </p:cNvPr>
            <p:cNvSpPr/>
            <p:nvPr/>
          </p:nvSpPr>
          <p:spPr>
            <a:xfrm>
              <a:off x="7542186" y="4371027"/>
              <a:ext cx="77890" cy="77890"/>
            </a:xfrm>
            <a:prstGeom prst="ellipse">
              <a:avLst/>
            </a:prstGeom>
            <a:solidFill>
              <a:srgbClr val="6AD928"/>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C94D4643-8616-4358-A985-6EC9259B8825}"/>
                </a:ext>
              </a:extLst>
            </p:cNvPr>
            <p:cNvSpPr/>
            <p:nvPr/>
          </p:nvSpPr>
          <p:spPr>
            <a:xfrm>
              <a:off x="7542186" y="4532278"/>
              <a:ext cx="77890" cy="77890"/>
            </a:xfrm>
            <a:prstGeom prst="ellipse">
              <a:avLst/>
            </a:prstGeom>
            <a:solidFill>
              <a:srgbClr val="FFD1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BB83A29E-2783-4828-8386-B77780CFC77C}"/>
                </a:ext>
              </a:extLst>
            </p:cNvPr>
            <p:cNvSpPr/>
            <p:nvPr/>
          </p:nvSpPr>
          <p:spPr>
            <a:xfrm>
              <a:off x="7542491" y="4680543"/>
              <a:ext cx="77890" cy="77890"/>
            </a:xfrm>
            <a:prstGeom prst="ellipse">
              <a:avLst/>
            </a:prstGeom>
            <a:solidFill>
              <a:srgbClr val="FF700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A3EBF22B-7FE9-4B1C-8CF7-906A164981A7}"/>
                </a:ext>
              </a:extLst>
            </p:cNvPr>
            <p:cNvSpPr/>
            <p:nvPr/>
          </p:nvSpPr>
          <p:spPr>
            <a:xfrm>
              <a:off x="7542186" y="4841621"/>
              <a:ext cx="77890" cy="77890"/>
            </a:xfrm>
            <a:prstGeom prst="ellipse">
              <a:avLst/>
            </a:prstGeom>
            <a:solidFill>
              <a:srgbClr val="E5223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2" name="Oval 391">
              <a:extLst>
                <a:ext uri="{FF2B5EF4-FFF2-40B4-BE49-F238E27FC236}">
                  <a16:creationId xmlns:a16="http://schemas.microsoft.com/office/drawing/2014/main" id="{F92FF46E-1C08-4B02-B70D-08E0407525AD}"/>
                </a:ext>
              </a:extLst>
            </p:cNvPr>
            <p:cNvSpPr/>
            <p:nvPr/>
          </p:nvSpPr>
          <p:spPr>
            <a:xfrm>
              <a:off x="7542186" y="4989178"/>
              <a:ext cx="77890" cy="77890"/>
            </a:xfrm>
            <a:prstGeom prst="ellipse">
              <a:avLst/>
            </a:prstGeom>
            <a:solidFill>
              <a:srgbClr val="A3308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3" name="Group 432">
            <a:extLst>
              <a:ext uri="{FF2B5EF4-FFF2-40B4-BE49-F238E27FC236}">
                <a16:creationId xmlns:a16="http://schemas.microsoft.com/office/drawing/2014/main" id="{5081E0AB-D93E-427B-97FD-71592C9CCA5F}"/>
              </a:ext>
            </a:extLst>
          </p:cNvPr>
          <p:cNvGrpSpPr/>
          <p:nvPr/>
        </p:nvGrpSpPr>
        <p:grpSpPr>
          <a:xfrm>
            <a:off x="23743" y="5369926"/>
            <a:ext cx="3986863" cy="1395620"/>
            <a:chOff x="52771" y="5282842"/>
            <a:chExt cx="3986863" cy="1395620"/>
          </a:xfrm>
        </p:grpSpPr>
        <p:grpSp>
          <p:nvGrpSpPr>
            <p:cNvPr id="382" name="Group 381">
              <a:extLst>
                <a:ext uri="{FF2B5EF4-FFF2-40B4-BE49-F238E27FC236}">
                  <a16:creationId xmlns:a16="http://schemas.microsoft.com/office/drawing/2014/main" id="{5144CC10-C72D-4662-85A2-573D0DE32B05}"/>
                </a:ext>
              </a:extLst>
            </p:cNvPr>
            <p:cNvGrpSpPr/>
            <p:nvPr/>
          </p:nvGrpSpPr>
          <p:grpSpPr>
            <a:xfrm>
              <a:off x="52771" y="5282842"/>
              <a:ext cx="3986863" cy="1364978"/>
              <a:chOff x="157546" y="5330467"/>
              <a:chExt cx="3986863" cy="1364978"/>
            </a:xfrm>
          </p:grpSpPr>
          <p:grpSp>
            <p:nvGrpSpPr>
              <p:cNvPr id="250" name="Group 249">
                <a:extLst>
                  <a:ext uri="{FF2B5EF4-FFF2-40B4-BE49-F238E27FC236}">
                    <a16:creationId xmlns:a16="http://schemas.microsoft.com/office/drawing/2014/main" id="{2293F011-6F53-4FE5-86C4-1A009D3CE8B3}"/>
                  </a:ext>
                </a:extLst>
              </p:cNvPr>
              <p:cNvGrpSpPr/>
              <p:nvPr/>
            </p:nvGrpSpPr>
            <p:grpSpPr>
              <a:xfrm>
                <a:off x="157546" y="5330467"/>
                <a:ext cx="3986863" cy="1364978"/>
                <a:chOff x="8828818" y="5243960"/>
                <a:chExt cx="3986863" cy="1364978"/>
              </a:xfrm>
            </p:grpSpPr>
            <p:grpSp>
              <p:nvGrpSpPr>
                <p:cNvPr id="251" name="Group 250">
                  <a:extLst>
                    <a:ext uri="{FF2B5EF4-FFF2-40B4-BE49-F238E27FC236}">
                      <a16:creationId xmlns:a16="http://schemas.microsoft.com/office/drawing/2014/main" id="{E1550EAF-7BC8-44FF-AB85-FE1EF758351E}"/>
                    </a:ext>
                  </a:extLst>
                </p:cNvPr>
                <p:cNvGrpSpPr/>
                <p:nvPr/>
              </p:nvGrpSpPr>
              <p:grpSpPr>
                <a:xfrm>
                  <a:off x="8828818" y="5243960"/>
                  <a:ext cx="3986863" cy="1364978"/>
                  <a:chOff x="6550" y="5233905"/>
                  <a:chExt cx="3986863" cy="1364978"/>
                </a:xfrm>
              </p:grpSpPr>
              <p:grpSp>
                <p:nvGrpSpPr>
                  <p:cNvPr id="253" name="Group 252">
                    <a:extLst>
                      <a:ext uri="{FF2B5EF4-FFF2-40B4-BE49-F238E27FC236}">
                        <a16:creationId xmlns:a16="http://schemas.microsoft.com/office/drawing/2014/main" id="{F63AC12D-7A90-42D8-86CC-9AADC27B5C38}"/>
                      </a:ext>
                    </a:extLst>
                  </p:cNvPr>
                  <p:cNvGrpSpPr/>
                  <p:nvPr/>
                </p:nvGrpSpPr>
                <p:grpSpPr>
                  <a:xfrm>
                    <a:off x="6550" y="5233905"/>
                    <a:ext cx="3946387" cy="1364978"/>
                    <a:chOff x="-68213" y="5675586"/>
                    <a:chExt cx="3946387" cy="1364978"/>
                  </a:xfrm>
                </p:grpSpPr>
                <p:sp>
                  <p:nvSpPr>
                    <p:cNvPr id="267" name="Rectangle 266">
                      <a:extLst>
                        <a:ext uri="{FF2B5EF4-FFF2-40B4-BE49-F238E27FC236}">
                          <a16:creationId xmlns:a16="http://schemas.microsoft.com/office/drawing/2014/main" id="{B8FED1BC-F20E-4D93-93C7-9D1451F7C8C8}"/>
                        </a:ext>
                      </a:extLst>
                    </p:cNvPr>
                    <p:cNvSpPr/>
                    <p:nvPr/>
                  </p:nvSpPr>
                  <p:spPr>
                    <a:xfrm>
                      <a:off x="-24726" y="5708056"/>
                      <a:ext cx="3902900" cy="133250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8" name="TextBox 267">
                      <a:extLst>
                        <a:ext uri="{FF2B5EF4-FFF2-40B4-BE49-F238E27FC236}">
                          <a16:creationId xmlns:a16="http://schemas.microsoft.com/office/drawing/2014/main" id="{F147AEE5-7DBA-42C1-A6FB-7066A8890614}"/>
                        </a:ext>
                      </a:extLst>
                    </p:cNvPr>
                    <p:cNvSpPr txBox="1"/>
                    <p:nvPr/>
                  </p:nvSpPr>
                  <p:spPr>
                    <a:xfrm>
                      <a:off x="299998" y="5943936"/>
                      <a:ext cx="1430274" cy="1046440"/>
                    </a:xfrm>
                    <a:prstGeom prst="rect">
                      <a:avLst/>
                    </a:prstGeom>
                    <a:noFill/>
                    <a:ln w="12700">
                      <a:noFill/>
                    </a:ln>
                  </p:spPr>
                  <p:txBody>
                    <a:bodyPr wrap="square" rtlCol="0">
                      <a:spAutoFit/>
                    </a:bodyPr>
                    <a:lstStyle/>
                    <a:p>
                      <a:r>
                        <a:rPr lang="en-US" sz="800" dirty="0"/>
                        <a:t>Vertical Migration from St. Peter to Shakopee Aquifer (unknown)</a:t>
                      </a:r>
                    </a:p>
                    <a:p>
                      <a:endParaRPr lang="en-US" sz="300" dirty="0"/>
                    </a:p>
                    <a:p>
                      <a:r>
                        <a:rPr lang="en-US" sz="800" dirty="0"/>
                        <a:t>Horizontal Groundwater Flow Direction: Shakopee Aquifer</a:t>
                      </a:r>
                    </a:p>
                    <a:p>
                      <a:endParaRPr lang="en-US" sz="300" dirty="0"/>
                    </a:p>
                    <a:p>
                      <a:r>
                        <a:rPr lang="en-US" sz="800" dirty="0"/>
                        <a:t>Approximate Groundwater Divide</a:t>
                      </a:r>
                    </a:p>
                  </p:txBody>
                </p:sp>
                <p:sp>
                  <p:nvSpPr>
                    <p:cNvPr id="269" name="Freeform: Shape 268">
                      <a:extLst>
                        <a:ext uri="{FF2B5EF4-FFF2-40B4-BE49-F238E27FC236}">
                          <a16:creationId xmlns:a16="http://schemas.microsoft.com/office/drawing/2014/main" id="{C507993A-D064-488F-B1DF-A069E2E4C6EB}"/>
                        </a:ext>
                      </a:extLst>
                    </p:cNvPr>
                    <p:cNvSpPr/>
                    <p:nvPr/>
                  </p:nvSpPr>
                  <p:spPr>
                    <a:xfrm rot="18762354">
                      <a:off x="96546" y="6329428"/>
                      <a:ext cx="121101" cy="24688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271" name="TextBox 270">
                      <a:extLst>
                        <a:ext uri="{FF2B5EF4-FFF2-40B4-BE49-F238E27FC236}">
                          <a16:creationId xmlns:a16="http://schemas.microsoft.com/office/drawing/2014/main" id="{7D08C483-ECAD-4059-A424-4E919614291F}"/>
                        </a:ext>
                      </a:extLst>
                    </p:cNvPr>
                    <p:cNvSpPr txBox="1"/>
                    <p:nvPr/>
                  </p:nvSpPr>
                  <p:spPr>
                    <a:xfrm>
                      <a:off x="-68213" y="5675586"/>
                      <a:ext cx="1059329" cy="276999"/>
                    </a:xfrm>
                    <a:prstGeom prst="rect">
                      <a:avLst/>
                    </a:prstGeom>
                    <a:noFill/>
                  </p:spPr>
                  <p:txBody>
                    <a:bodyPr wrap="none" rtlCol="0">
                      <a:spAutoFit/>
                    </a:bodyPr>
                    <a:lstStyle/>
                    <a:p>
                      <a:r>
                        <a:rPr lang="en-US" sz="1200" b="1" u="sng" dirty="0"/>
                        <a:t>Map Features</a:t>
                      </a:r>
                    </a:p>
                  </p:txBody>
                </p:sp>
              </p:grpSp>
              <p:sp>
                <p:nvSpPr>
                  <p:cNvPr id="255" name="Oval 254">
                    <a:extLst>
                      <a:ext uri="{FF2B5EF4-FFF2-40B4-BE49-F238E27FC236}">
                        <a16:creationId xmlns:a16="http://schemas.microsoft.com/office/drawing/2014/main" id="{7392BE6C-670B-49C8-8848-44AC4D32F956}"/>
                      </a:ext>
                    </a:extLst>
                  </p:cNvPr>
                  <p:cNvSpPr/>
                  <p:nvPr/>
                </p:nvSpPr>
                <p:spPr>
                  <a:xfrm>
                    <a:off x="1956204" y="5406570"/>
                    <a:ext cx="91440" cy="77890"/>
                  </a:xfrm>
                  <a:prstGeom prst="ellipse">
                    <a:avLst/>
                  </a:prstGeom>
                  <a:solidFill>
                    <a:srgbClr val="E52237"/>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extBox 255">
                    <a:extLst>
                      <a:ext uri="{FF2B5EF4-FFF2-40B4-BE49-F238E27FC236}">
                        <a16:creationId xmlns:a16="http://schemas.microsoft.com/office/drawing/2014/main" id="{371DBCFD-49D8-408F-9AFC-50A16071C7A9}"/>
                      </a:ext>
                    </a:extLst>
                  </p:cNvPr>
                  <p:cNvSpPr txBox="1"/>
                  <p:nvPr/>
                </p:nvSpPr>
                <p:spPr>
                  <a:xfrm>
                    <a:off x="2053184" y="5275464"/>
                    <a:ext cx="1940229" cy="630942"/>
                  </a:xfrm>
                  <a:prstGeom prst="rect">
                    <a:avLst/>
                  </a:prstGeom>
                  <a:noFill/>
                </p:spPr>
                <p:txBody>
                  <a:bodyPr wrap="square" rtlCol="0">
                    <a:spAutoFit/>
                  </a:bodyPr>
                  <a:lstStyle/>
                  <a:p>
                    <a:r>
                      <a:rPr lang="en-US" sz="800" dirty="0"/>
                      <a:t>Previously abandoned or unknown status of well; last sampled between 2005-2008</a:t>
                    </a:r>
                  </a:p>
                  <a:p>
                    <a:endParaRPr lang="en-US" sz="300" dirty="0"/>
                  </a:p>
                  <a:p>
                    <a:r>
                      <a:rPr lang="en-US" sz="800" dirty="0"/>
                      <a:t>Well open across St. Peter and Shakopee Aquifers </a:t>
                    </a:r>
                    <a:endParaRPr lang="en-US" sz="300" dirty="0"/>
                  </a:p>
                </p:txBody>
              </p:sp>
              <p:sp>
                <p:nvSpPr>
                  <p:cNvPr id="257" name="Oval 256">
                    <a:extLst>
                      <a:ext uri="{FF2B5EF4-FFF2-40B4-BE49-F238E27FC236}">
                        <a16:creationId xmlns:a16="http://schemas.microsoft.com/office/drawing/2014/main" id="{899924BB-14D6-4C89-A8C3-CACB01673EC4}"/>
                      </a:ext>
                    </a:extLst>
                  </p:cNvPr>
                  <p:cNvSpPr/>
                  <p:nvPr/>
                </p:nvSpPr>
                <p:spPr>
                  <a:xfrm>
                    <a:off x="1953230" y="5683878"/>
                    <a:ext cx="100584" cy="95391"/>
                  </a:xfrm>
                  <a:prstGeom prst="ellipse">
                    <a:avLst/>
                  </a:prstGeom>
                  <a:solidFill>
                    <a:srgbClr val="A33086"/>
                  </a:solidFill>
                  <a:ln>
                    <a:solidFill>
                      <a:srgbClr val="FFFF00"/>
                    </a:solidFill>
                  </a:ln>
                  <a:effectLst>
                    <a:glow rad="25400">
                      <a:schemeClr val="bg2">
                        <a:lumMod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2" name="Freeform: Shape 251">
                  <a:extLst>
                    <a:ext uri="{FF2B5EF4-FFF2-40B4-BE49-F238E27FC236}">
                      <a16:creationId xmlns:a16="http://schemas.microsoft.com/office/drawing/2014/main" id="{670A2413-B1B7-4B58-A3A5-6E98A802F412}"/>
                    </a:ext>
                  </a:extLst>
                </p:cNvPr>
                <p:cNvSpPr/>
                <p:nvPr/>
              </p:nvSpPr>
              <p:spPr>
                <a:xfrm rot="18762354">
                  <a:off x="9010997" y="5529490"/>
                  <a:ext cx="121101" cy="24688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chemeClr val="accent4">
                      <a:lumMod val="75000"/>
                    </a:schemeClr>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grpSp>
          <p:sp>
            <p:nvSpPr>
              <p:cNvPr id="381" name="Oval 380">
                <a:extLst>
                  <a:ext uri="{FF2B5EF4-FFF2-40B4-BE49-F238E27FC236}">
                    <a16:creationId xmlns:a16="http://schemas.microsoft.com/office/drawing/2014/main" id="{6FEDE8B7-7B27-4BE7-ABC2-85B2BD518A41}"/>
                  </a:ext>
                </a:extLst>
              </p:cNvPr>
              <p:cNvSpPr/>
              <p:nvPr/>
            </p:nvSpPr>
            <p:spPr>
              <a:xfrm>
                <a:off x="2150851" y="5532460"/>
                <a:ext cx="9144" cy="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31" name="Freeform: Shape 430">
              <a:extLst>
                <a:ext uri="{FF2B5EF4-FFF2-40B4-BE49-F238E27FC236}">
                  <a16:creationId xmlns:a16="http://schemas.microsoft.com/office/drawing/2014/main" id="{6EA1EC43-1D7C-41AB-8681-FB7401337C96}"/>
                </a:ext>
              </a:extLst>
            </p:cNvPr>
            <p:cNvSpPr/>
            <p:nvPr/>
          </p:nvSpPr>
          <p:spPr>
            <a:xfrm rot="16200000" flipH="1">
              <a:off x="293365" y="6287925"/>
              <a:ext cx="45719" cy="263562"/>
            </a:xfrm>
            <a:custGeom>
              <a:avLst/>
              <a:gdLst>
                <a:gd name="connsiteX0" fmla="*/ 646344 w 1226950"/>
                <a:gd name="connsiteY0" fmla="*/ 0 h 930178"/>
                <a:gd name="connsiteX1" fmla="*/ 1208319 w 1226950"/>
                <a:gd name="connsiteY1" fmla="*/ 190500 h 930178"/>
                <a:gd name="connsiteX2" fmla="*/ 36744 w 1226950"/>
                <a:gd name="connsiteY2" fmla="*/ 533400 h 930178"/>
                <a:gd name="connsiteX3" fmla="*/ 293919 w 1226950"/>
                <a:gd name="connsiteY3" fmla="*/ 895350 h 930178"/>
                <a:gd name="connsiteX4" fmla="*/ 284394 w 1226950"/>
                <a:gd name="connsiteY4" fmla="*/ 895350 h 930178"/>
                <a:gd name="connsiteX0" fmla="*/ 646344 w 1226950"/>
                <a:gd name="connsiteY0" fmla="*/ 0 h 895351"/>
                <a:gd name="connsiteX1" fmla="*/ 1208319 w 1226950"/>
                <a:gd name="connsiteY1" fmla="*/ 190500 h 895351"/>
                <a:gd name="connsiteX2" fmla="*/ 36744 w 1226950"/>
                <a:gd name="connsiteY2" fmla="*/ 533400 h 895351"/>
                <a:gd name="connsiteX3" fmla="*/ 293919 w 1226950"/>
                <a:gd name="connsiteY3" fmla="*/ 895350 h 895351"/>
                <a:gd name="connsiteX0" fmla="*/ 360885 w 924082"/>
                <a:gd name="connsiteY0" fmla="*/ 0 h 895351"/>
                <a:gd name="connsiteX1" fmla="*/ 922860 w 924082"/>
                <a:gd name="connsiteY1" fmla="*/ 190500 h 895351"/>
                <a:gd name="connsiteX2" fmla="*/ 234837 w 924082"/>
                <a:gd name="connsiteY2" fmla="*/ 533399 h 895351"/>
                <a:gd name="connsiteX3" fmla="*/ 8460 w 924082"/>
                <a:gd name="connsiteY3" fmla="*/ 895350 h 895351"/>
                <a:gd name="connsiteX0" fmla="*/ 360885 w 514239"/>
                <a:gd name="connsiteY0" fmla="*/ 0 h 895351"/>
                <a:gd name="connsiteX1" fmla="*/ 364914 w 514239"/>
                <a:gd name="connsiteY1" fmla="*/ 200203 h 895351"/>
                <a:gd name="connsiteX2" fmla="*/ 234837 w 514239"/>
                <a:gd name="connsiteY2" fmla="*/ 533399 h 895351"/>
                <a:gd name="connsiteX3" fmla="*/ 8460 w 514239"/>
                <a:gd name="connsiteY3" fmla="*/ 895350 h 895351"/>
                <a:gd name="connsiteX0" fmla="*/ 173894 w 327248"/>
                <a:gd name="connsiteY0" fmla="*/ 0 h 924474"/>
                <a:gd name="connsiteX1" fmla="*/ 177923 w 327248"/>
                <a:gd name="connsiteY1" fmla="*/ 200203 h 924474"/>
                <a:gd name="connsiteX2" fmla="*/ 47846 w 327248"/>
                <a:gd name="connsiteY2" fmla="*/ 533399 h 924474"/>
                <a:gd name="connsiteX3" fmla="*/ 193428 w 327248"/>
                <a:gd name="connsiteY3" fmla="*/ 924473 h 924474"/>
                <a:gd name="connsiteX0" fmla="*/ 111415 w 261887"/>
                <a:gd name="connsiteY0" fmla="*/ 0 h 924474"/>
                <a:gd name="connsiteX1" fmla="*/ 115444 w 261887"/>
                <a:gd name="connsiteY1" fmla="*/ 200203 h 924474"/>
                <a:gd name="connsiteX2" fmla="*/ 59760 w 261887"/>
                <a:gd name="connsiteY2" fmla="*/ 552808 h 924474"/>
                <a:gd name="connsiteX3" fmla="*/ 130949 w 261887"/>
                <a:gd name="connsiteY3" fmla="*/ 924473 h 924474"/>
                <a:gd name="connsiteX0" fmla="*/ 111415 w 244185"/>
                <a:gd name="connsiteY0" fmla="*/ 0 h 924474"/>
                <a:gd name="connsiteX1" fmla="*/ 41045 w 244185"/>
                <a:gd name="connsiteY1" fmla="*/ 209916 h 924474"/>
                <a:gd name="connsiteX2" fmla="*/ 59760 w 244185"/>
                <a:gd name="connsiteY2" fmla="*/ 552808 h 924474"/>
                <a:gd name="connsiteX3" fmla="*/ 130949 w 244185"/>
                <a:gd name="connsiteY3" fmla="*/ 924473 h 924474"/>
                <a:gd name="connsiteX0" fmla="*/ 142016 w 275934"/>
                <a:gd name="connsiteY0" fmla="*/ 0 h 924474"/>
                <a:gd name="connsiteX1" fmla="*/ 71646 w 275934"/>
                <a:gd name="connsiteY1" fmla="*/ 209916 h 924474"/>
                <a:gd name="connsiteX2" fmla="*/ 53165 w 275934"/>
                <a:gd name="connsiteY2" fmla="*/ 640150 h 924474"/>
                <a:gd name="connsiteX3" fmla="*/ 161550 w 275934"/>
                <a:gd name="connsiteY3" fmla="*/ 924473 h 924474"/>
                <a:gd name="connsiteX0" fmla="*/ 88851 w 222769"/>
                <a:gd name="connsiteY0" fmla="*/ 0 h 924474"/>
                <a:gd name="connsiteX1" fmla="*/ 18481 w 222769"/>
                <a:gd name="connsiteY1" fmla="*/ 209916 h 924474"/>
                <a:gd name="connsiteX2" fmla="*/ 0 w 222769"/>
                <a:gd name="connsiteY2" fmla="*/ 640150 h 924474"/>
                <a:gd name="connsiteX3" fmla="*/ 108385 w 222769"/>
                <a:gd name="connsiteY3" fmla="*/ 924473 h 924474"/>
                <a:gd name="connsiteX0" fmla="*/ 88851 w 222769"/>
                <a:gd name="connsiteY0" fmla="*/ 0 h 924474"/>
                <a:gd name="connsiteX1" fmla="*/ 18481 w 222769"/>
                <a:gd name="connsiteY1" fmla="*/ 209916 h 924474"/>
                <a:gd name="connsiteX2" fmla="*/ 0 w 222769"/>
                <a:gd name="connsiteY2" fmla="*/ 640150 h 924474"/>
                <a:gd name="connsiteX3" fmla="*/ 108385 w 222769"/>
                <a:gd name="connsiteY3" fmla="*/ 924473 h 924474"/>
                <a:gd name="connsiteX0" fmla="*/ 88851 w 108379"/>
                <a:gd name="connsiteY0" fmla="*/ 0 h 924474"/>
                <a:gd name="connsiteX1" fmla="*/ 18481 w 108379"/>
                <a:gd name="connsiteY1" fmla="*/ 209916 h 924474"/>
                <a:gd name="connsiteX2" fmla="*/ 0 w 108379"/>
                <a:gd name="connsiteY2" fmla="*/ 640150 h 924474"/>
                <a:gd name="connsiteX3" fmla="*/ 108385 w 108379"/>
                <a:gd name="connsiteY3" fmla="*/ 924473 h 924474"/>
                <a:gd name="connsiteX0" fmla="*/ 138290 w 138288"/>
                <a:gd name="connsiteY0" fmla="*/ 0 h 934179"/>
                <a:gd name="connsiteX1" fmla="*/ 67920 w 138288"/>
                <a:gd name="connsiteY1" fmla="*/ 209916 h 934179"/>
                <a:gd name="connsiteX2" fmla="*/ 49439 w 138288"/>
                <a:gd name="connsiteY2" fmla="*/ 640150 h 934179"/>
                <a:gd name="connsiteX3" fmla="*/ 9044 w 138288"/>
                <a:gd name="connsiteY3" fmla="*/ 934179 h 934179"/>
              </a:gdLst>
              <a:ahLst/>
              <a:cxnLst>
                <a:cxn ang="0">
                  <a:pos x="connsiteX0" y="connsiteY0"/>
                </a:cxn>
                <a:cxn ang="0">
                  <a:pos x="connsiteX1" y="connsiteY1"/>
                </a:cxn>
                <a:cxn ang="0">
                  <a:pos x="connsiteX2" y="connsiteY2"/>
                </a:cxn>
                <a:cxn ang="0">
                  <a:pos x="connsiteX3" y="connsiteY3"/>
                </a:cxn>
              </a:cxnLst>
              <a:rect l="l" t="t" r="r" b="b"/>
              <a:pathLst>
                <a:path w="138288" h="934179">
                  <a:moveTo>
                    <a:pt x="138290" y="0"/>
                  </a:moveTo>
                  <a:cubicBezTo>
                    <a:pt x="98117" y="303122"/>
                    <a:pt x="82728" y="103224"/>
                    <a:pt x="67920" y="209916"/>
                  </a:cubicBezTo>
                  <a:cubicBezTo>
                    <a:pt x="53112" y="316608"/>
                    <a:pt x="127440" y="231536"/>
                    <a:pt x="49439" y="640150"/>
                  </a:cubicBezTo>
                  <a:cubicBezTo>
                    <a:pt x="83027" y="825557"/>
                    <a:pt x="-32231" y="873854"/>
                    <a:pt x="9044" y="934179"/>
                  </a:cubicBezTo>
                </a:path>
              </a:pathLst>
            </a:custGeom>
            <a:noFill/>
            <a:ln w="22225">
              <a:solidFill>
                <a:schemeClr val="bg1"/>
              </a:solidFill>
              <a:prstDash val="dash"/>
            </a:ln>
            <a:effectLst>
              <a:glow rad="88900">
                <a:schemeClr val="bg1">
                  <a:lumMod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2" name="TextBox 431">
              <a:extLst>
                <a:ext uri="{FF2B5EF4-FFF2-40B4-BE49-F238E27FC236}">
                  <a16:creationId xmlns:a16="http://schemas.microsoft.com/office/drawing/2014/main" id="{6C96A5D1-1849-4B67-BFEE-B35A5543EE34}"/>
                </a:ext>
              </a:extLst>
            </p:cNvPr>
            <p:cNvSpPr txBox="1"/>
            <p:nvPr/>
          </p:nvSpPr>
          <p:spPr>
            <a:xfrm>
              <a:off x="1913486" y="5862854"/>
              <a:ext cx="2102411" cy="815608"/>
            </a:xfrm>
            <a:prstGeom prst="rect">
              <a:avLst/>
            </a:prstGeom>
            <a:noFill/>
          </p:spPr>
          <p:txBody>
            <a:bodyPr wrap="square" rtlCol="0">
              <a:spAutoFit/>
            </a:bodyPr>
            <a:lstStyle/>
            <a:p>
              <a:r>
                <a:rPr lang="en-US" sz="800" u="sng" dirty="0"/>
                <a:t>Notes</a:t>
              </a:r>
              <a:r>
                <a:rPr lang="en-US" sz="800" dirty="0"/>
                <a:t>: </a:t>
              </a:r>
            </a:p>
            <a:p>
              <a:endParaRPr lang="en-US" sz="300" dirty="0"/>
            </a:p>
            <a:p>
              <a:r>
                <a:rPr lang="en-US" sz="800" dirty="0"/>
                <a:t>Wells with PFOS concentrations below detection and detection limits above 0.5 ppb not shown.</a:t>
              </a:r>
            </a:p>
            <a:p>
              <a:endParaRPr lang="en-US" sz="300" dirty="0"/>
            </a:p>
            <a:p>
              <a:r>
                <a:rPr lang="en-US" sz="800" dirty="0"/>
                <a:t>Data results from BS20 are pending.</a:t>
              </a:r>
            </a:p>
          </p:txBody>
        </p:sp>
      </p:grpSp>
      <p:sp>
        <p:nvSpPr>
          <p:cNvPr id="434" name="TextBox 433">
            <a:extLst>
              <a:ext uri="{FF2B5EF4-FFF2-40B4-BE49-F238E27FC236}">
                <a16:creationId xmlns:a16="http://schemas.microsoft.com/office/drawing/2014/main" id="{41530DD4-A2FF-457E-B05A-B312FA73BA59}"/>
              </a:ext>
            </a:extLst>
          </p:cNvPr>
          <p:cNvSpPr txBox="1"/>
          <p:nvPr/>
        </p:nvSpPr>
        <p:spPr>
          <a:xfrm>
            <a:off x="1796363" y="2880372"/>
            <a:ext cx="549090" cy="338554"/>
          </a:xfrm>
          <a:prstGeom prst="rect">
            <a:avLst/>
          </a:prstGeom>
          <a:noFill/>
        </p:spPr>
        <p:txBody>
          <a:bodyPr wrap="square" rtlCol="0">
            <a:spAutoFit/>
          </a:bodyPr>
          <a:lstStyle/>
          <a:p>
            <a:r>
              <a:rPr lang="en-US" sz="1600" b="1" dirty="0" err="1">
                <a:effectLst>
                  <a:glow rad="88900">
                    <a:schemeClr val="bg1"/>
                  </a:glow>
                </a:effectLst>
                <a:latin typeface="Calibri" panose="020F0502020204030204" pitchFamily="34" charset="0"/>
                <a:cs typeface="Calibri" panose="020F0502020204030204" pitchFamily="34" charset="0"/>
              </a:rPr>
              <a:t>Os</a:t>
            </a:r>
            <a:endParaRPr lang="en-US" sz="1600" b="1" dirty="0">
              <a:effectLst>
                <a:glow rad="88900">
                  <a:schemeClr val="bg1"/>
                </a:glow>
              </a:effectLst>
              <a:latin typeface="Calibri" panose="020F0502020204030204" pitchFamily="34" charset="0"/>
              <a:cs typeface="Calibri" panose="020F0502020204030204" pitchFamily="34" charset="0"/>
            </a:endParaRPr>
          </a:p>
        </p:txBody>
      </p:sp>
      <p:sp>
        <p:nvSpPr>
          <p:cNvPr id="435" name="TextBox 434">
            <a:extLst>
              <a:ext uri="{FF2B5EF4-FFF2-40B4-BE49-F238E27FC236}">
                <a16:creationId xmlns:a16="http://schemas.microsoft.com/office/drawing/2014/main" id="{1DD80A98-2CA0-458A-B68A-0E5C080DBEC7}"/>
              </a:ext>
            </a:extLst>
          </p:cNvPr>
          <p:cNvSpPr txBox="1"/>
          <p:nvPr/>
        </p:nvSpPr>
        <p:spPr>
          <a:xfrm>
            <a:off x="3143600" y="2144197"/>
            <a:ext cx="713044" cy="338554"/>
          </a:xfrm>
          <a:prstGeom prst="rect">
            <a:avLst/>
          </a:prstGeom>
          <a:noFill/>
        </p:spPr>
        <p:txBody>
          <a:bodyPr wrap="square" rtlCol="0">
            <a:spAutoFit/>
          </a:bodyPr>
          <a:lstStyle/>
          <a:p>
            <a:r>
              <a:rPr lang="en-US" sz="1600" b="1" dirty="0">
                <a:effectLst>
                  <a:glow rad="88900">
                    <a:schemeClr val="bg1"/>
                  </a:glow>
                </a:effectLst>
                <a:latin typeface="Calibri" panose="020F0502020204030204" pitchFamily="34" charset="0"/>
                <a:cs typeface="Calibri" panose="020F0502020204030204" pitchFamily="34" charset="0"/>
              </a:rPr>
              <a:t>Ops</a:t>
            </a:r>
          </a:p>
        </p:txBody>
      </p:sp>
      <p:sp>
        <p:nvSpPr>
          <p:cNvPr id="436" name="TextBox 435">
            <a:extLst>
              <a:ext uri="{FF2B5EF4-FFF2-40B4-BE49-F238E27FC236}">
                <a16:creationId xmlns:a16="http://schemas.microsoft.com/office/drawing/2014/main" id="{D7D30AD4-A168-4219-A175-A1E884B51A4D}"/>
              </a:ext>
            </a:extLst>
          </p:cNvPr>
          <p:cNvSpPr txBox="1"/>
          <p:nvPr/>
        </p:nvSpPr>
        <p:spPr>
          <a:xfrm>
            <a:off x="1086072" y="4607752"/>
            <a:ext cx="690870" cy="338554"/>
          </a:xfrm>
          <a:prstGeom prst="rect">
            <a:avLst/>
          </a:prstGeom>
          <a:noFill/>
        </p:spPr>
        <p:txBody>
          <a:bodyPr wrap="square" rtlCol="0">
            <a:spAutoFit/>
          </a:bodyPr>
          <a:lstStyle/>
          <a:p>
            <a:r>
              <a:rPr lang="en-US" sz="1600" b="1" dirty="0" err="1">
                <a:effectLst>
                  <a:glow rad="88900">
                    <a:schemeClr val="bg1"/>
                  </a:glow>
                </a:effectLst>
                <a:latin typeface="Calibri" panose="020F0502020204030204" pitchFamily="34" charset="0"/>
                <a:cs typeface="Calibri" panose="020F0502020204030204" pitchFamily="34" charset="0"/>
              </a:rPr>
              <a:t>Opg</a:t>
            </a:r>
            <a:endParaRPr lang="en-US" sz="1600" b="1" dirty="0">
              <a:effectLst>
                <a:glow rad="88900">
                  <a:schemeClr val="bg1"/>
                </a:glow>
              </a:effectLst>
              <a:latin typeface="Calibri" panose="020F0502020204030204" pitchFamily="34" charset="0"/>
              <a:cs typeface="Calibri" panose="020F0502020204030204" pitchFamily="34" charset="0"/>
            </a:endParaRPr>
          </a:p>
        </p:txBody>
      </p:sp>
      <p:sp>
        <p:nvSpPr>
          <p:cNvPr id="437" name="TextBox 436">
            <a:extLst>
              <a:ext uri="{FF2B5EF4-FFF2-40B4-BE49-F238E27FC236}">
                <a16:creationId xmlns:a16="http://schemas.microsoft.com/office/drawing/2014/main" id="{8224DF7D-FBA0-4918-8B29-75B093A2DF2D}"/>
              </a:ext>
            </a:extLst>
          </p:cNvPr>
          <p:cNvSpPr txBox="1"/>
          <p:nvPr/>
        </p:nvSpPr>
        <p:spPr>
          <a:xfrm>
            <a:off x="-129755" y="1383064"/>
            <a:ext cx="875871" cy="438582"/>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200" dirty="0">
                <a:ln w="6350">
                  <a:noFill/>
                </a:ln>
                <a:solidFill>
                  <a:srgbClr val="002060"/>
                </a:solidFill>
                <a:effectLst>
                  <a:glow rad="63500">
                    <a:srgbClr val="FFFFFF"/>
                  </a:glow>
                  <a:outerShdw blurRad="50800" dist="38100" dir="2700000" algn="tl" rotWithShape="0">
                    <a:schemeClr val="bg1">
                      <a:alpha val="40000"/>
                    </a:schemeClr>
                  </a:outerShdw>
                </a:effectLst>
              </a:rPr>
              <a:t>BS14 </a:t>
            </a: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(IAWC)</a:t>
            </a:r>
            <a:endParaRPr lang="en-US" sz="10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438" name="TextBox 437">
            <a:extLst>
              <a:ext uri="{FF2B5EF4-FFF2-40B4-BE49-F238E27FC236}">
                <a16:creationId xmlns:a16="http://schemas.microsoft.com/office/drawing/2014/main" id="{80AB87B2-B984-4E04-ACE3-BB7AB563DF79}"/>
              </a:ext>
            </a:extLst>
          </p:cNvPr>
          <p:cNvSpPr txBox="1"/>
          <p:nvPr/>
        </p:nvSpPr>
        <p:spPr>
          <a:xfrm>
            <a:off x="1792935" y="1310405"/>
            <a:ext cx="875871"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2060"/>
                </a:solidFill>
                <a:effectLst>
                  <a:glow rad="63500">
                    <a:srgbClr val="FFFFFF"/>
                  </a:glow>
                  <a:outerShdw blurRad="50800" dist="38100" dir="2700000" algn="tl" rotWithShape="0">
                    <a:schemeClr val="bg1">
                      <a:alpha val="40000"/>
                    </a:schemeClr>
                  </a:outerShdw>
                </a:effectLst>
              </a:rPr>
              <a:t>BS2</a:t>
            </a:r>
            <a:endParaRPr lang="en-US" sz="10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439" name="TextBox 438">
            <a:extLst>
              <a:ext uri="{FF2B5EF4-FFF2-40B4-BE49-F238E27FC236}">
                <a16:creationId xmlns:a16="http://schemas.microsoft.com/office/drawing/2014/main" id="{4BC9D1EC-ABB2-45BA-961B-73C106DF7587}"/>
              </a:ext>
            </a:extLst>
          </p:cNvPr>
          <p:cNvSpPr txBox="1"/>
          <p:nvPr/>
        </p:nvSpPr>
        <p:spPr>
          <a:xfrm>
            <a:off x="3557422" y="3643344"/>
            <a:ext cx="875871"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2060"/>
                </a:solidFill>
                <a:effectLst>
                  <a:glow rad="63500">
                    <a:srgbClr val="FFFFFF"/>
                  </a:glow>
                  <a:outerShdw blurRad="50800" dist="38100" dir="2700000" algn="tl" rotWithShape="0">
                    <a:schemeClr val="bg1">
                      <a:alpha val="40000"/>
                    </a:schemeClr>
                  </a:outerShdw>
                </a:effectLst>
              </a:rPr>
              <a:t>BS3</a:t>
            </a:r>
            <a:endParaRPr lang="en-US" sz="10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440" name="TextBox 439">
            <a:extLst>
              <a:ext uri="{FF2B5EF4-FFF2-40B4-BE49-F238E27FC236}">
                <a16:creationId xmlns:a16="http://schemas.microsoft.com/office/drawing/2014/main" id="{1260E71A-400C-46D3-A12A-92E7C60592D6}"/>
              </a:ext>
            </a:extLst>
          </p:cNvPr>
          <p:cNvSpPr txBox="1"/>
          <p:nvPr/>
        </p:nvSpPr>
        <p:spPr>
          <a:xfrm>
            <a:off x="1206472" y="2606121"/>
            <a:ext cx="875871"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2060"/>
                </a:solidFill>
                <a:effectLst>
                  <a:glow rad="63500">
                    <a:srgbClr val="FFFFFF"/>
                  </a:glow>
                  <a:outerShdw blurRad="50800" dist="38100" dir="2700000" algn="tl" rotWithShape="0">
                    <a:schemeClr val="bg1">
                      <a:alpha val="40000"/>
                    </a:schemeClr>
                  </a:outerShdw>
                </a:effectLst>
              </a:rPr>
              <a:t>BS20</a:t>
            </a:r>
            <a:endParaRPr lang="en-US" sz="10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137" name="IAWC">
            <a:extLst>
              <a:ext uri="{FF2B5EF4-FFF2-40B4-BE49-F238E27FC236}">
                <a16:creationId xmlns:a16="http://schemas.microsoft.com/office/drawing/2014/main" id="{B34FDD18-CF24-4206-8F76-D6C6A5A67569}"/>
              </a:ext>
            </a:extLst>
          </p:cNvPr>
          <p:cNvSpPr>
            <a:spLocks noChangeAspect="1"/>
          </p:cNvSpPr>
          <p:nvPr/>
        </p:nvSpPr>
        <p:spPr>
          <a:xfrm>
            <a:off x="190521" y="1206118"/>
            <a:ext cx="231748" cy="222058"/>
          </a:xfrm>
          <a:custGeom>
            <a:avLst/>
            <a:gdLst>
              <a:gd name="connsiteX0" fmla="*/ 2381 w 395288"/>
              <a:gd name="connsiteY0" fmla="*/ 0 h 357187"/>
              <a:gd name="connsiteX1" fmla="*/ 45244 w 395288"/>
              <a:gd name="connsiteY1" fmla="*/ 52387 h 357187"/>
              <a:gd name="connsiteX2" fmla="*/ 73819 w 395288"/>
              <a:gd name="connsiteY2" fmla="*/ 90487 h 357187"/>
              <a:gd name="connsiteX3" fmla="*/ 71438 w 395288"/>
              <a:gd name="connsiteY3" fmla="*/ 133350 h 357187"/>
              <a:gd name="connsiteX4" fmla="*/ 71438 w 395288"/>
              <a:gd name="connsiteY4" fmla="*/ 157162 h 357187"/>
              <a:gd name="connsiteX5" fmla="*/ 33338 w 395288"/>
              <a:gd name="connsiteY5" fmla="*/ 216693 h 357187"/>
              <a:gd name="connsiteX6" fmla="*/ 2381 w 395288"/>
              <a:gd name="connsiteY6" fmla="*/ 233362 h 357187"/>
              <a:gd name="connsiteX7" fmla="*/ 0 w 395288"/>
              <a:gd name="connsiteY7" fmla="*/ 264318 h 357187"/>
              <a:gd name="connsiteX8" fmla="*/ 23813 w 395288"/>
              <a:gd name="connsiteY8" fmla="*/ 311943 h 357187"/>
              <a:gd name="connsiteX9" fmla="*/ 52388 w 395288"/>
              <a:gd name="connsiteY9" fmla="*/ 345281 h 357187"/>
              <a:gd name="connsiteX10" fmla="*/ 111919 w 395288"/>
              <a:gd name="connsiteY10" fmla="*/ 357187 h 357187"/>
              <a:gd name="connsiteX11" fmla="*/ 240506 w 395288"/>
              <a:gd name="connsiteY11" fmla="*/ 347662 h 357187"/>
              <a:gd name="connsiteX12" fmla="*/ 323850 w 395288"/>
              <a:gd name="connsiteY12" fmla="*/ 330993 h 357187"/>
              <a:gd name="connsiteX13" fmla="*/ 378619 w 395288"/>
              <a:gd name="connsiteY13" fmla="*/ 330993 h 357187"/>
              <a:gd name="connsiteX14" fmla="*/ 395288 w 395288"/>
              <a:gd name="connsiteY14" fmla="*/ 330993 h 357187"/>
              <a:gd name="connsiteX15" fmla="*/ 383381 w 395288"/>
              <a:gd name="connsiteY15" fmla="*/ 259556 h 357187"/>
              <a:gd name="connsiteX16" fmla="*/ 378619 w 395288"/>
              <a:gd name="connsiteY16" fmla="*/ 190500 h 357187"/>
              <a:gd name="connsiteX17" fmla="*/ 307181 w 395288"/>
              <a:gd name="connsiteY17" fmla="*/ 192881 h 357187"/>
              <a:gd name="connsiteX18" fmla="*/ 276225 w 395288"/>
              <a:gd name="connsiteY18" fmla="*/ 171450 h 357187"/>
              <a:gd name="connsiteX19" fmla="*/ 230981 w 395288"/>
              <a:gd name="connsiteY19" fmla="*/ 130968 h 357187"/>
              <a:gd name="connsiteX20" fmla="*/ 154781 w 395288"/>
              <a:gd name="connsiteY20" fmla="*/ 71437 h 357187"/>
              <a:gd name="connsiteX21" fmla="*/ 107156 w 395288"/>
              <a:gd name="connsiteY21" fmla="*/ 40481 h 357187"/>
              <a:gd name="connsiteX22" fmla="*/ 2381 w 395288"/>
              <a:gd name="connsiteY22" fmla="*/ 0 h 357187"/>
              <a:gd name="connsiteX0" fmla="*/ 21431 w 395288"/>
              <a:gd name="connsiteY0" fmla="*/ 0 h 392566"/>
              <a:gd name="connsiteX1" fmla="*/ 45244 w 395288"/>
              <a:gd name="connsiteY1" fmla="*/ 87766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76647 w 395288"/>
              <a:gd name="connsiteY22" fmla="*/ 41402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82089 w 395288"/>
              <a:gd name="connsiteY22" fmla="*/ 33238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50687 w 395288"/>
              <a:gd name="connsiteY1" fmla="*/ 82323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39801 w 395288"/>
              <a:gd name="connsiteY1" fmla="*/ 71437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395288 w 421482"/>
              <a:gd name="connsiteY14" fmla="*/ 366372 h 392566"/>
              <a:gd name="connsiteX15" fmla="*/ 383381 w 421482"/>
              <a:gd name="connsiteY15" fmla="*/ 294935 h 392566"/>
              <a:gd name="connsiteX16" fmla="*/ 421482 w 421482"/>
              <a:gd name="connsiteY16" fmla="*/ 211591 h 392566"/>
              <a:gd name="connsiteX17" fmla="*/ 307181 w 421482"/>
              <a:gd name="connsiteY17" fmla="*/ 228260 h 392566"/>
              <a:gd name="connsiteX18" fmla="*/ 27622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395288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7622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7622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30981 w 421482"/>
              <a:gd name="connsiteY19" fmla="*/ 166347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07156 w 421482"/>
              <a:gd name="connsiteY21" fmla="*/ 75860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27452 w 421482"/>
              <a:gd name="connsiteY21" fmla="*/ 55579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23813 w 421482"/>
              <a:gd name="connsiteY8" fmla="*/ 347322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27452 w 421482"/>
              <a:gd name="connsiteY21" fmla="*/ 55579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64403 w 421482"/>
              <a:gd name="connsiteY8" fmla="*/ 332836 h 392566"/>
              <a:gd name="connsiteX9" fmla="*/ 52388 w 421482"/>
              <a:gd name="connsiteY9" fmla="*/ 380660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27452 w 421482"/>
              <a:gd name="connsiteY21" fmla="*/ 55579 h 392566"/>
              <a:gd name="connsiteX22" fmla="*/ 63039 w 421482"/>
              <a:gd name="connsiteY22" fmla="*/ 6024 h 392566"/>
              <a:gd name="connsiteX23" fmla="*/ 21431 w 421482"/>
              <a:gd name="connsiteY23" fmla="*/ 0 h 392566"/>
              <a:gd name="connsiteX0" fmla="*/ 21431 w 421482"/>
              <a:gd name="connsiteY0" fmla="*/ 0 h 392566"/>
              <a:gd name="connsiteX1" fmla="*/ 39801 w 421482"/>
              <a:gd name="connsiteY1" fmla="*/ 71437 h 392566"/>
              <a:gd name="connsiteX2" fmla="*/ 71098 w 421482"/>
              <a:gd name="connsiteY2" fmla="*/ 125866 h 392566"/>
              <a:gd name="connsiteX3" fmla="*/ 71438 w 421482"/>
              <a:gd name="connsiteY3" fmla="*/ 168729 h 392566"/>
              <a:gd name="connsiteX4" fmla="*/ 71438 w 421482"/>
              <a:gd name="connsiteY4" fmla="*/ 192541 h 392566"/>
              <a:gd name="connsiteX5" fmla="*/ 33338 w 421482"/>
              <a:gd name="connsiteY5" fmla="*/ 252072 h 392566"/>
              <a:gd name="connsiteX6" fmla="*/ 2381 w 421482"/>
              <a:gd name="connsiteY6" fmla="*/ 268741 h 392566"/>
              <a:gd name="connsiteX7" fmla="*/ 0 w 421482"/>
              <a:gd name="connsiteY7" fmla="*/ 299697 h 392566"/>
              <a:gd name="connsiteX8" fmla="*/ 64403 w 421482"/>
              <a:gd name="connsiteY8" fmla="*/ 332836 h 392566"/>
              <a:gd name="connsiteX9" fmla="*/ 84282 w 421482"/>
              <a:gd name="connsiteY9" fmla="*/ 357482 h 392566"/>
              <a:gd name="connsiteX10" fmla="*/ 111919 w 421482"/>
              <a:gd name="connsiteY10" fmla="*/ 392566 h 392566"/>
              <a:gd name="connsiteX11" fmla="*/ 240506 w 421482"/>
              <a:gd name="connsiteY11" fmla="*/ 383041 h 392566"/>
              <a:gd name="connsiteX12" fmla="*/ 323850 w 421482"/>
              <a:gd name="connsiteY12" fmla="*/ 366372 h 392566"/>
              <a:gd name="connsiteX13" fmla="*/ 378619 w 421482"/>
              <a:gd name="connsiteY13" fmla="*/ 366372 h 392566"/>
              <a:gd name="connsiteX14" fmla="*/ 404813 w 421482"/>
              <a:gd name="connsiteY14" fmla="*/ 366372 h 392566"/>
              <a:gd name="connsiteX15" fmla="*/ 421481 w 421482"/>
              <a:gd name="connsiteY15" fmla="*/ 294935 h 392566"/>
              <a:gd name="connsiteX16" fmla="*/ 421482 w 421482"/>
              <a:gd name="connsiteY16" fmla="*/ 211591 h 392566"/>
              <a:gd name="connsiteX17" fmla="*/ 307181 w 421482"/>
              <a:gd name="connsiteY17" fmla="*/ 228260 h 392566"/>
              <a:gd name="connsiteX18" fmla="*/ 257175 w 421482"/>
              <a:gd name="connsiteY18" fmla="*/ 206829 h 392566"/>
              <a:gd name="connsiteX19" fmla="*/ 216694 w 421482"/>
              <a:gd name="connsiteY19" fmla="*/ 156822 h 392566"/>
              <a:gd name="connsiteX20" fmla="*/ 154781 w 421482"/>
              <a:gd name="connsiteY20" fmla="*/ 106816 h 392566"/>
              <a:gd name="connsiteX21" fmla="*/ 127452 w 421482"/>
              <a:gd name="connsiteY21" fmla="*/ 55579 h 392566"/>
              <a:gd name="connsiteX22" fmla="*/ 63039 w 421482"/>
              <a:gd name="connsiteY22" fmla="*/ 6024 h 392566"/>
              <a:gd name="connsiteX23" fmla="*/ 21431 w 421482"/>
              <a:gd name="connsiteY23" fmla="*/ 0 h 392566"/>
              <a:gd name="connsiteX0" fmla="*/ 19049 w 419100"/>
              <a:gd name="connsiteY0" fmla="*/ 0 h 392566"/>
              <a:gd name="connsiteX1" fmla="*/ 37419 w 419100"/>
              <a:gd name="connsiteY1" fmla="*/ 71437 h 392566"/>
              <a:gd name="connsiteX2" fmla="*/ 68716 w 419100"/>
              <a:gd name="connsiteY2" fmla="*/ 125866 h 392566"/>
              <a:gd name="connsiteX3" fmla="*/ 69056 w 419100"/>
              <a:gd name="connsiteY3" fmla="*/ 168729 h 392566"/>
              <a:gd name="connsiteX4" fmla="*/ 69056 w 419100"/>
              <a:gd name="connsiteY4" fmla="*/ 192541 h 392566"/>
              <a:gd name="connsiteX5" fmla="*/ 30956 w 419100"/>
              <a:gd name="connsiteY5" fmla="*/ 252072 h 392566"/>
              <a:gd name="connsiteX6" fmla="*/ -1 w 419100"/>
              <a:gd name="connsiteY6" fmla="*/ 268741 h 392566"/>
              <a:gd name="connsiteX7" fmla="*/ 62021 w 419100"/>
              <a:gd name="connsiteY7" fmla="*/ 332836 h 392566"/>
              <a:gd name="connsiteX8" fmla="*/ 81900 w 419100"/>
              <a:gd name="connsiteY8" fmla="*/ 357482 h 392566"/>
              <a:gd name="connsiteX9" fmla="*/ 109537 w 419100"/>
              <a:gd name="connsiteY9" fmla="*/ 392566 h 392566"/>
              <a:gd name="connsiteX10" fmla="*/ 238124 w 419100"/>
              <a:gd name="connsiteY10" fmla="*/ 383041 h 392566"/>
              <a:gd name="connsiteX11" fmla="*/ 321468 w 419100"/>
              <a:gd name="connsiteY11" fmla="*/ 366372 h 392566"/>
              <a:gd name="connsiteX12" fmla="*/ 376237 w 419100"/>
              <a:gd name="connsiteY12" fmla="*/ 366372 h 392566"/>
              <a:gd name="connsiteX13" fmla="*/ 402431 w 419100"/>
              <a:gd name="connsiteY13" fmla="*/ 366372 h 392566"/>
              <a:gd name="connsiteX14" fmla="*/ 419099 w 419100"/>
              <a:gd name="connsiteY14" fmla="*/ 294935 h 392566"/>
              <a:gd name="connsiteX15" fmla="*/ 419100 w 419100"/>
              <a:gd name="connsiteY15" fmla="*/ 211591 h 392566"/>
              <a:gd name="connsiteX16" fmla="*/ 304799 w 419100"/>
              <a:gd name="connsiteY16" fmla="*/ 228260 h 392566"/>
              <a:gd name="connsiteX17" fmla="*/ 254793 w 419100"/>
              <a:gd name="connsiteY17" fmla="*/ 206829 h 392566"/>
              <a:gd name="connsiteX18" fmla="*/ 214312 w 419100"/>
              <a:gd name="connsiteY18" fmla="*/ 156822 h 392566"/>
              <a:gd name="connsiteX19" fmla="*/ 152399 w 419100"/>
              <a:gd name="connsiteY19" fmla="*/ 106816 h 392566"/>
              <a:gd name="connsiteX20" fmla="*/ 125070 w 419100"/>
              <a:gd name="connsiteY20" fmla="*/ 55579 h 392566"/>
              <a:gd name="connsiteX21" fmla="*/ 60657 w 419100"/>
              <a:gd name="connsiteY21" fmla="*/ 6024 h 392566"/>
              <a:gd name="connsiteX22" fmla="*/ 19049 w 419100"/>
              <a:gd name="connsiteY22" fmla="*/ 0 h 392566"/>
              <a:gd name="connsiteX0" fmla="*/ 0 w 400051"/>
              <a:gd name="connsiteY0" fmla="*/ 0 h 392566"/>
              <a:gd name="connsiteX1" fmla="*/ 18370 w 400051"/>
              <a:gd name="connsiteY1" fmla="*/ 71437 h 392566"/>
              <a:gd name="connsiteX2" fmla="*/ 49667 w 400051"/>
              <a:gd name="connsiteY2" fmla="*/ 125866 h 392566"/>
              <a:gd name="connsiteX3" fmla="*/ 50007 w 400051"/>
              <a:gd name="connsiteY3" fmla="*/ 168729 h 392566"/>
              <a:gd name="connsiteX4" fmla="*/ 50007 w 400051"/>
              <a:gd name="connsiteY4" fmla="*/ 192541 h 392566"/>
              <a:gd name="connsiteX5" fmla="*/ 11907 w 400051"/>
              <a:gd name="connsiteY5" fmla="*/ 252072 h 392566"/>
              <a:gd name="connsiteX6" fmla="*/ 42972 w 400051"/>
              <a:gd name="connsiteY6" fmla="*/ 332836 h 392566"/>
              <a:gd name="connsiteX7" fmla="*/ 62851 w 400051"/>
              <a:gd name="connsiteY7" fmla="*/ 357482 h 392566"/>
              <a:gd name="connsiteX8" fmla="*/ 90488 w 400051"/>
              <a:gd name="connsiteY8" fmla="*/ 392566 h 392566"/>
              <a:gd name="connsiteX9" fmla="*/ 219075 w 400051"/>
              <a:gd name="connsiteY9" fmla="*/ 383041 h 392566"/>
              <a:gd name="connsiteX10" fmla="*/ 302419 w 400051"/>
              <a:gd name="connsiteY10" fmla="*/ 366372 h 392566"/>
              <a:gd name="connsiteX11" fmla="*/ 357188 w 400051"/>
              <a:gd name="connsiteY11" fmla="*/ 366372 h 392566"/>
              <a:gd name="connsiteX12" fmla="*/ 383382 w 400051"/>
              <a:gd name="connsiteY12" fmla="*/ 366372 h 392566"/>
              <a:gd name="connsiteX13" fmla="*/ 400050 w 400051"/>
              <a:gd name="connsiteY13" fmla="*/ 294935 h 392566"/>
              <a:gd name="connsiteX14" fmla="*/ 400051 w 400051"/>
              <a:gd name="connsiteY14" fmla="*/ 211591 h 392566"/>
              <a:gd name="connsiteX15" fmla="*/ 285750 w 400051"/>
              <a:gd name="connsiteY15" fmla="*/ 228260 h 392566"/>
              <a:gd name="connsiteX16" fmla="*/ 235744 w 400051"/>
              <a:gd name="connsiteY16" fmla="*/ 206829 h 392566"/>
              <a:gd name="connsiteX17" fmla="*/ 195263 w 400051"/>
              <a:gd name="connsiteY17" fmla="*/ 156822 h 392566"/>
              <a:gd name="connsiteX18" fmla="*/ 133350 w 400051"/>
              <a:gd name="connsiteY18" fmla="*/ 106816 h 392566"/>
              <a:gd name="connsiteX19" fmla="*/ 106021 w 400051"/>
              <a:gd name="connsiteY19" fmla="*/ 55579 h 392566"/>
              <a:gd name="connsiteX20" fmla="*/ 41608 w 400051"/>
              <a:gd name="connsiteY20" fmla="*/ 6024 h 392566"/>
              <a:gd name="connsiteX21" fmla="*/ 0 w 400051"/>
              <a:gd name="connsiteY21" fmla="*/ 0 h 392566"/>
              <a:gd name="connsiteX0" fmla="*/ 0 w 400051"/>
              <a:gd name="connsiteY0" fmla="*/ 0 h 383041"/>
              <a:gd name="connsiteX1" fmla="*/ 18370 w 400051"/>
              <a:gd name="connsiteY1" fmla="*/ 71437 h 383041"/>
              <a:gd name="connsiteX2" fmla="*/ 49667 w 400051"/>
              <a:gd name="connsiteY2" fmla="*/ 125866 h 383041"/>
              <a:gd name="connsiteX3" fmla="*/ 50007 w 400051"/>
              <a:gd name="connsiteY3" fmla="*/ 168729 h 383041"/>
              <a:gd name="connsiteX4" fmla="*/ 50007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11591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6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50007 w 400051"/>
              <a:gd name="connsiteY3" fmla="*/ 168729 h 383041"/>
              <a:gd name="connsiteX4" fmla="*/ 50007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6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50007 w 400051"/>
              <a:gd name="connsiteY3" fmla="*/ 168729 h 383041"/>
              <a:gd name="connsiteX4" fmla="*/ 50007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7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50007 w 400051"/>
              <a:gd name="connsiteY3" fmla="*/ 168729 h 383041"/>
              <a:gd name="connsiteX4" fmla="*/ 79002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7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70302 w 400051"/>
              <a:gd name="connsiteY3" fmla="*/ 165832 h 383041"/>
              <a:gd name="connsiteX4" fmla="*/ 79002 w 400051"/>
              <a:gd name="connsiteY4" fmla="*/ 192541 h 383041"/>
              <a:gd name="connsiteX5" fmla="*/ 11907 w 400051"/>
              <a:gd name="connsiteY5" fmla="*/ 252072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7 h 383041"/>
              <a:gd name="connsiteX19" fmla="*/ 106021 w 400051"/>
              <a:gd name="connsiteY19" fmla="*/ 55579 h 383041"/>
              <a:gd name="connsiteX20" fmla="*/ 41608 w 400051"/>
              <a:gd name="connsiteY20" fmla="*/ 6024 h 383041"/>
              <a:gd name="connsiteX21" fmla="*/ 0 w 400051"/>
              <a:gd name="connsiteY21" fmla="*/ 0 h 383041"/>
              <a:gd name="connsiteX0" fmla="*/ 0 w 400051"/>
              <a:gd name="connsiteY0" fmla="*/ 0 h 383041"/>
              <a:gd name="connsiteX1" fmla="*/ 18370 w 400051"/>
              <a:gd name="connsiteY1" fmla="*/ 71437 h 383041"/>
              <a:gd name="connsiteX2" fmla="*/ 49667 w 400051"/>
              <a:gd name="connsiteY2" fmla="*/ 125866 h 383041"/>
              <a:gd name="connsiteX3" fmla="*/ 70302 w 400051"/>
              <a:gd name="connsiteY3" fmla="*/ 165832 h 383041"/>
              <a:gd name="connsiteX4" fmla="*/ 79002 w 400051"/>
              <a:gd name="connsiteY4" fmla="*/ 192541 h 383041"/>
              <a:gd name="connsiteX5" fmla="*/ 29304 w 400051"/>
              <a:gd name="connsiteY5" fmla="*/ 249175 h 383041"/>
              <a:gd name="connsiteX6" fmla="*/ 42972 w 400051"/>
              <a:gd name="connsiteY6" fmla="*/ 332836 h 383041"/>
              <a:gd name="connsiteX7" fmla="*/ 62851 w 400051"/>
              <a:gd name="connsiteY7" fmla="*/ 357482 h 383041"/>
              <a:gd name="connsiteX8" fmla="*/ 107883 w 400051"/>
              <a:gd name="connsiteY8" fmla="*/ 380977 h 383041"/>
              <a:gd name="connsiteX9" fmla="*/ 219075 w 400051"/>
              <a:gd name="connsiteY9" fmla="*/ 383041 h 383041"/>
              <a:gd name="connsiteX10" fmla="*/ 302419 w 400051"/>
              <a:gd name="connsiteY10" fmla="*/ 366372 h 383041"/>
              <a:gd name="connsiteX11" fmla="*/ 357188 w 400051"/>
              <a:gd name="connsiteY11" fmla="*/ 366372 h 383041"/>
              <a:gd name="connsiteX12" fmla="*/ 383382 w 400051"/>
              <a:gd name="connsiteY12" fmla="*/ 366372 h 383041"/>
              <a:gd name="connsiteX13" fmla="*/ 400050 w 400051"/>
              <a:gd name="connsiteY13" fmla="*/ 294935 h 383041"/>
              <a:gd name="connsiteX14" fmla="*/ 400051 w 400051"/>
              <a:gd name="connsiteY14" fmla="*/ 228976 h 383041"/>
              <a:gd name="connsiteX15" fmla="*/ 285750 w 400051"/>
              <a:gd name="connsiteY15" fmla="*/ 228260 h 383041"/>
              <a:gd name="connsiteX16" fmla="*/ 235744 w 400051"/>
              <a:gd name="connsiteY16" fmla="*/ 206829 h 383041"/>
              <a:gd name="connsiteX17" fmla="*/ 195263 w 400051"/>
              <a:gd name="connsiteY17" fmla="*/ 156822 h 383041"/>
              <a:gd name="connsiteX18" fmla="*/ 133350 w 400051"/>
              <a:gd name="connsiteY18" fmla="*/ 106817 h 383041"/>
              <a:gd name="connsiteX19" fmla="*/ 106021 w 400051"/>
              <a:gd name="connsiteY19" fmla="*/ 55579 h 383041"/>
              <a:gd name="connsiteX20" fmla="*/ 41608 w 400051"/>
              <a:gd name="connsiteY20" fmla="*/ 6024 h 383041"/>
              <a:gd name="connsiteX21" fmla="*/ 0 w 400051"/>
              <a:gd name="connsiteY21" fmla="*/ 0 h 38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0051" h="383041">
                <a:moveTo>
                  <a:pt x="0" y="0"/>
                </a:moveTo>
                <a:lnTo>
                  <a:pt x="18370" y="71437"/>
                </a:lnTo>
                <a:lnTo>
                  <a:pt x="49667" y="125866"/>
                </a:lnTo>
                <a:cubicBezTo>
                  <a:pt x="49780" y="140154"/>
                  <a:pt x="70189" y="151544"/>
                  <a:pt x="70302" y="165832"/>
                </a:cubicBezTo>
                <a:lnTo>
                  <a:pt x="79002" y="192541"/>
                </a:lnTo>
                <a:lnTo>
                  <a:pt x="29304" y="249175"/>
                </a:lnTo>
                <a:lnTo>
                  <a:pt x="42972" y="332836"/>
                </a:lnTo>
                <a:lnTo>
                  <a:pt x="62851" y="357482"/>
                </a:lnTo>
                <a:lnTo>
                  <a:pt x="107883" y="380977"/>
                </a:lnTo>
                <a:lnTo>
                  <a:pt x="219075" y="383041"/>
                </a:lnTo>
                <a:lnTo>
                  <a:pt x="302419" y="366372"/>
                </a:lnTo>
                <a:lnTo>
                  <a:pt x="357188" y="366372"/>
                </a:lnTo>
                <a:lnTo>
                  <a:pt x="383382" y="366372"/>
                </a:lnTo>
                <a:lnTo>
                  <a:pt x="400050" y="294935"/>
                </a:lnTo>
                <a:cubicBezTo>
                  <a:pt x="400050" y="267154"/>
                  <a:pt x="400051" y="256757"/>
                  <a:pt x="400051" y="228976"/>
                </a:cubicBezTo>
                <a:lnTo>
                  <a:pt x="285750" y="228260"/>
                </a:lnTo>
                <a:lnTo>
                  <a:pt x="235744" y="206829"/>
                </a:lnTo>
                <a:lnTo>
                  <a:pt x="195263" y="156822"/>
                </a:lnTo>
                <a:lnTo>
                  <a:pt x="133350" y="106817"/>
                </a:lnTo>
                <a:lnTo>
                  <a:pt x="106021" y="55579"/>
                </a:lnTo>
                <a:lnTo>
                  <a:pt x="41608" y="6024"/>
                </a:lnTo>
                <a:lnTo>
                  <a:pt x="0" y="0"/>
                </a:lnTo>
                <a:close/>
              </a:path>
            </a:pathLst>
          </a:custGeom>
          <a:solidFill>
            <a:schemeClr val="accent5">
              <a:lumMod val="60000"/>
              <a:lumOff val="40000"/>
              <a:alpha val="48000"/>
            </a:schemeClr>
          </a:solidFill>
          <a:ln w="9525">
            <a:solidFill>
              <a:srgbClr val="002060"/>
            </a:solid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38" name="Freeform: Shape 137">
            <a:extLst>
              <a:ext uri="{FF2B5EF4-FFF2-40B4-BE49-F238E27FC236}">
                <a16:creationId xmlns:a16="http://schemas.microsoft.com/office/drawing/2014/main" id="{3BC09BD2-D2E9-4F6A-A00F-A9EF4A40823D}"/>
              </a:ext>
            </a:extLst>
          </p:cNvPr>
          <p:cNvSpPr/>
          <p:nvPr/>
        </p:nvSpPr>
        <p:spPr>
          <a:xfrm rot="15763563" flipH="1">
            <a:off x="1325618" y="2458085"/>
            <a:ext cx="505350" cy="19930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39" name="Freeform: Shape 138">
            <a:extLst>
              <a:ext uri="{FF2B5EF4-FFF2-40B4-BE49-F238E27FC236}">
                <a16:creationId xmlns:a16="http://schemas.microsoft.com/office/drawing/2014/main" id="{749777DC-3D39-4704-94C9-044E9F1A8AB9}"/>
              </a:ext>
            </a:extLst>
          </p:cNvPr>
          <p:cNvSpPr/>
          <p:nvPr/>
        </p:nvSpPr>
        <p:spPr>
          <a:xfrm rot="15763563" flipH="1" flipV="1">
            <a:off x="295856" y="1919048"/>
            <a:ext cx="601034" cy="217943"/>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072082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348">
            <a:extLst>
              <a:ext uri="{FF2B5EF4-FFF2-40B4-BE49-F238E27FC236}">
                <a16:creationId xmlns:a16="http://schemas.microsoft.com/office/drawing/2014/main" id="{CF3C4CCA-55F5-4A2F-A205-D2052C5F2ACF}"/>
              </a:ext>
            </a:extLst>
          </p:cNvPr>
          <p:cNvSpPr/>
          <p:nvPr/>
        </p:nvSpPr>
        <p:spPr bwMode="auto">
          <a:xfrm>
            <a:off x="36157" y="672478"/>
            <a:ext cx="12091385"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Fate and Transport: Jordan Aquifer</a:t>
            </a:r>
          </a:p>
        </p:txBody>
      </p:sp>
      <p:sp>
        <p:nvSpPr>
          <p:cNvPr id="51" name="TextBox 50">
            <a:extLst>
              <a:ext uri="{FF2B5EF4-FFF2-40B4-BE49-F238E27FC236}">
                <a16:creationId xmlns:a16="http://schemas.microsoft.com/office/drawing/2014/main" id="{635C57F2-4C7B-45CC-8063-7B3C785AAD34}"/>
              </a:ext>
            </a:extLst>
          </p:cNvPr>
          <p:cNvSpPr txBox="1"/>
          <p:nvPr/>
        </p:nvSpPr>
        <p:spPr>
          <a:xfrm>
            <a:off x="7340971" y="1262414"/>
            <a:ext cx="4727642" cy="1941647"/>
          </a:xfrm>
          <a:prstGeom prst="rect">
            <a:avLst/>
          </a:prstGeom>
          <a:solidFill>
            <a:schemeClr val="bg1"/>
          </a:solidFill>
          <a:ln w="34925">
            <a:solidFill>
              <a:srgbClr val="00B0F0"/>
            </a:solidFill>
          </a:ln>
        </p:spPr>
        <p:txBody>
          <a:bodyPr wrap="square" rtlCol="0">
            <a:noAutofit/>
          </a:bodyPr>
          <a:lstStyle/>
          <a:p>
            <a:pPr algn="ctr" defTabSz="1063460" fontAlgn="auto">
              <a:spcBef>
                <a:spcPts val="0"/>
              </a:spcBef>
              <a:spcAft>
                <a:spcPts val="0"/>
              </a:spcAft>
              <a:defRPr/>
            </a:pPr>
            <a:endParaRPr lang="en-US" sz="3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b="1" dirty="0">
                <a:solidFill>
                  <a:srgbClr val="00B0F0"/>
                </a:solidFill>
                <a:latin typeface="Arial" panose="020B0604020202020204" pitchFamily="34" charset="0"/>
                <a:cs typeface="Arial" panose="020B0604020202020204" pitchFamily="34" charset="0"/>
              </a:rPr>
              <a:t>Vertical Migration to the Jordan Aquifer</a:t>
            </a:r>
          </a:p>
          <a:p>
            <a:pPr algn="ctr" defTabSz="1063460" fontAlgn="auto">
              <a:spcBef>
                <a:spcPts val="0"/>
              </a:spcBef>
              <a:spcAft>
                <a:spcPts val="0"/>
              </a:spcAft>
              <a:defRPr/>
            </a:pPr>
            <a:endParaRPr lang="en-US" sz="5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dirty="0">
                <a:latin typeface="Arial" panose="020B0604020202020204" pitchFamily="34" charset="0"/>
                <a:cs typeface="Arial" panose="020B0604020202020204" pitchFamily="34" charset="0"/>
              </a:rPr>
              <a:t>The elevated PFOS impacts in the Shakopee Aquifer in Segment 4 and relatively low PFOS impacts in the Jordan Aquifer upgradient (i.e., to the west and north) of the Jordan Aquifer well at BS3 suggests a downward migration pathway of PFAS impacts from the Shakopee Aquifer into the Jordan Aquifer within Segment 4. Sample results from Jordan Aquifer wells at BS20 (pending) will provide additional hydrogeologic and PFAS data from Jordan Aquifer wells between BS2 and BS3 that can be used to determine if vertical migration is occurring closer to BS3 or farther upgradient.</a:t>
            </a:r>
          </a:p>
          <a:p>
            <a:pPr algn="ctr" defTabSz="1063460" fontAlgn="auto">
              <a:spcBef>
                <a:spcPts val="0"/>
              </a:spcBef>
              <a:spcAft>
                <a:spcPts val="0"/>
              </a:spcAft>
              <a:defRPr/>
            </a:pPr>
            <a:endParaRPr lang="en-US" sz="500" dirty="0">
              <a:latin typeface="Arial" panose="020B0604020202020204" pitchFamily="34" charset="0"/>
              <a:cs typeface="Arial" panose="020B0604020202020204" pitchFamily="34" charset="0"/>
            </a:endParaRPr>
          </a:p>
          <a:p>
            <a:pPr algn="ctr" defTabSz="1063460">
              <a:defRPr/>
            </a:pPr>
            <a:endParaRPr lang="en-US" sz="1100" b="1" dirty="0"/>
          </a:p>
        </p:txBody>
      </p:sp>
      <p:grpSp>
        <p:nvGrpSpPr>
          <p:cNvPr id="39" name="Group 38">
            <a:extLst>
              <a:ext uri="{FF2B5EF4-FFF2-40B4-BE49-F238E27FC236}">
                <a16:creationId xmlns:a16="http://schemas.microsoft.com/office/drawing/2014/main" id="{54B78C23-FE7D-4010-A5E5-0DE2184E9C93}"/>
              </a:ext>
            </a:extLst>
          </p:cNvPr>
          <p:cNvGrpSpPr/>
          <p:nvPr/>
        </p:nvGrpSpPr>
        <p:grpSpPr>
          <a:xfrm>
            <a:off x="1756303" y="1046350"/>
            <a:ext cx="5477884" cy="3963732"/>
            <a:chOff x="3383582" y="7185883"/>
            <a:chExt cx="5477884" cy="3963732"/>
          </a:xfrm>
        </p:grpSpPr>
        <p:grpSp>
          <p:nvGrpSpPr>
            <p:cNvPr id="36" name="Group 35">
              <a:extLst>
                <a:ext uri="{FF2B5EF4-FFF2-40B4-BE49-F238E27FC236}">
                  <a16:creationId xmlns:a16="http://schemas.microsoft.com/office/drawing/2014/main" id="{703BAB13-724B-43D0-8012-3AB3451EE3EA}"/>
                </a:ext>
              </a:extLst>
            </p:cNvPr>
            <p:cNvGrpSpPr/>
            <p:nvPr/>
          </p:nvGrpSpPr>
          <p:grpSpPr>
            <a:xfrm>
              <a:off x="3383582" y="7185883"/>
              <a:ext cx="5477884" cy="3963732"/>
              <a:chOff x="101976" y="1971111"/>
              <a:chExt cx="5477884" cy="3963732"/>
            </a:xfrm>
          </p:grpSpPr>
          <p:grpSp>
            <p:nvGrpSpPr>
              <p:cNvPr id="32" name="Group 31">
                <a:extLst>
                  <a:ext uri="{FF2B5EF4-FFF2-40B4-BE49-F238E27FC236}">
                    <a16:creationId xmlns:a16="http://schemas.microsoft.com/office/drawing/2014/main" id="{26AC391C-C693-446C-8CD8-2DF68A7B1882}"/>
                  </a:ext>
                </a:extLst>
              </p:cNvPr>
              <p:cNvGrpSpPr/>
              <p:nvPr/>
            </p:nvGrpSpPr>
            <p:grpSpPr>
              <a:xfrm>
                <a:off x="101976" y="1971111"/>
                <a:ext cx="5477884" cy="3963732"/>
                <a:chOff x="101976" y="1971111"/>
                <a:chExt cx="5477884" cy="3963732"/>
              </a:xfrm>
            </p:grpSpPr>
            <p:grpSp>
              <p:nvGrpSpPr>
                <p:cNvPr id="30" name="Group 29">
                  <a:extLst>
                    <a:ext uri="{FF2B5EF4-FFF2-40B4-BE49-F238E27FC236}">
                      <a16:creationId xmlns:a16="http://schemas.microsoft.com/office/drawing/2014/main" id="{890F3423-8FAE-4943-AA95-A08C89A306F0}"/>
                    </a:ext>
                  </a:extLst>
                </p:cNvPr>
                <p:cNvGrpSpPr/>
                <p:nvPr/>
              </p:nvGrpSpPr>
              <p:grpSpPr>
                <a:xfrm>
                  <a:off x="101976" y="2012840"/>
                  <a:ext cx="5477884" cy="3857669"/>
                  <a:chOff x="101976" y="2012840"/>
                  <a:chExt cx="5477884" cy="3857669"/>
                </a:xfrm>
              </p:grpSpPr>
              <p:grpSp>
                <p:nvGrpSpPr>
                  <p:cNvPr id="27" name="Group 26">
                    <a:extLst>
                      <a:ext uri="{FF2B5EF4-FFF2-40B4-BE49-F238E27FC236}">
                        <a16:creationId xmlns:a16="http://schemas.microsoft.com/office/drawing/2014/main" id="{D44996A1-644C-4C96-9D5C-235CC507D941}"/>
                      </a:ext>
                    </a:extLst>
                  </p:cNvPr>
                  <p:cNvGrpSpPr/>
                  <p:nvPr/>
                </p:nvGrpSpPr>
                <p:grpSpPr>
                  <a:xfrm>
                    <a:off x="101976" y="2012840"/>
                    <a:ext cx="5477884" cy="3857669"/>
                    <a:chOff x="101976" y="2012840"/>
                    <a:chExt cx="5477884" cy="3857669"/>
                  </a:xfrm>
                </p:grpSpPr>
                <p:pic>
                  <p:nvPicPr>
                    <p:cNvPr id="58" name="Picture 57">
                      <a:extLst>
                        <a:ext uri="{FF2B5EF4-FFF2-40B4-BE49-F238E27FC236}">
                          <a16:creationId xmlns:a16="http://schemas.microsoft.com/office/drawing/2014/main" id="{0DCF3A82-2ADA-4A07-84D3-B6FCF9EBC474}"/>
                        </a:ext>
                      </a:extLst>
                    </p:cNvPr>
                    <p:cNvPicPr>
                      <a:picLocks noChangeAspect="1"/>
                    </p:cNvPicPr>
                    <p:nvPr/>
                  </p:nvPicPr>
                  <p:blipFill rotWithShape="1">
                    <a:blip r:embed="rId2"/>
                    <a:srcRect l="6248" t="18608" r="23409" b="7943"/>
                    <a:stretch/>
                  </p:blipFill>
                  <p:spPr>
                    <a:xfrm>
                      <a:off x="101976" y="2012840"/>
                      <a:ext cx="5477884" cy="3857669"/>
                    </a:xfrm>
                    <a:prstGeom prst="rect">
                      <a:avLst/>
                    </a:prstGeom>
                    <a:ln w="34925">
                      <a:solidFill>
                        <a:srgbClr val="00B0F0"/>
                      </a:solidFill>
                    </a:ln>
                  </p:spPr>
                </p:pic>
                <p:sp>
                  <p:nvSpPr>
                    <p:cNvPr id="19" name="Oval 18">
                      <a:extLst>
                        <a:ext uri="{FF2B5EF4-FFF2-40B4-BE49-F238E27FC236}">
                          <a16:creationId xmlns:a16="http://schemas.microsoft.com/office/drawing/2014/main" id="{A3637C69-14D0-4CBA-B1EA-53B78C2FFF37}"/>
                        </a:ext>
                      </a:extLst>
                    </p:cNvPr>
                    <p:cNvSpPr/>
                    <p:nvPr/>
                  </p:nvSpPr>
                  <p:spPr>
                    <a:xfrm>
                      <a:off x="3497243" y="4855726"/>
                      <a:ext cx="493776" cy="493776"/>
                    </a:xfrm>
                    <a:prstGeom prst="ellipse">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95D68144-2CBF-4612-A4A1-C10540B3DCA9}"/>
                        </a:ext>
                      </a:extLst>
                    </p:cNvPr>
                    <p:cNvSpPr/>
                    <p:nvPr/>
                  </p:nvSpPr>
                  <p:spPr>
                    <a:xfrm>
                      <a:off x="3178585" y="4772624"/>
                      <a:ext cx="283464" cy="283464"/>
                    </a:xfrm>
                    <a:prstGeom prst="ellipse">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995B33D5-C805-4B14-AB8C-96FFD644DF87}"/>
                        </a:ext>
                      </a:extLst>
                    </p:cNvPr>
                    <p:cNvSpPr/>
                    <p:nvPr/>
                  </p:nvSpPr>
                  <p:spPr>
                    <a:xfrm>
                      <a:off x="1159066" y="3061045"/>
                      <a:ext cx="64008" cy="64008"/>
                    </a:xfrm>
                    <a:prstGeom prst="ellipse">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3EE81A81-4704-456C-9B48-DB8A42B12071}"/>
                        </a:ext>
                      </a:extLst>
                    </p:cNvPr>
                    <p:cNvSpPr/>
                    <p:nvPr/>
                  </p:nvSpPr>
                  <p:spPr>
                    <a:xfrm>
                      <a:off x="4674221" y="4017827"/>
                      <a:ext cx="64008" cy="64008"/>
                    </a:xfrm>
                    <a:prstGeom prst="ellipse">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3BFFF7FA-60E1-4DFF-BB95-8C6F66C337C7}"/>
                        </a:ext>
                      </a:extLst>
                    </p:cNvPr>
                    <p:cNvSpPr/>
                    <p:nvPr/>
                  </p:nvSpPr>
                  <p:spPr>
                    <a:xfrm>
                      <a:off x="4179934" y="4789037"/>
                      <a:ext cx="118872" cy="118872"/>
                    </a:xfrm>
                    <a:prstGeom prst="ellipse">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57650286-217D-490F-9DFC-DE268836FFCB}"/>
                        </a:ext>
                      </a:extLst>
                    </p:cNvPr>
                    <p:cNvSpPr/>
                    <p:nvPr/>
                  </p:nvSpPr>
                  <p:spPr>
                    <a:xfrm>
                      <a:off x="2631664" y="3316967"/>
                      <a:ext cx="64008" cy="64008"/>
                    </a:xfrm>
                    <a:prstGeom prst="ellipse">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F26C914F-F464-449E-A09A-7549FFB5F7AE}"/>
                        </a:ext>
                      </a:extLst>
                    </p:cNvPr>
                    <p:cNvSpPr/>
                    <p:nvPr/>
                  </p:nvSpPr>
                  <p:spPr>
                    <a:xfrm>
                      <a:off x="2947406" y="2980649"/>
                      <a:ext cx="64008" cy="64008"/>
                    </a:xfrm>
                    <a:prstGeom prst="ellipse">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455856EF-0ABC-4EF0-BB93-4487CC490083}"/>
                        </a:ext>
                      </a:extLst>
                    </p:cNvPr>
                    <p:cNvSpPr/>
                    <p:nvPr/>
                  </p:nvSpPr>
                  <p:spPr>
                    <a:xfrm>
                      <a:off x="1167622" y="3482085"/>
                      <a:ext cx="530352" cy="530352"/>
                    </a:xfrm>
                    <a:prstGeom prst="ellipse">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AF61B3CB-0A3B-4B51-87A4-81DD71CFE8D7}"/>
                        </a:ext>
                      </a:extLst>
                    </p:cNvPr>
                    <p:cNvSpPr/>
                    <p:nvPr/>
                  </p:nvSpPr>
                  <p:spPr>
                    <a:xfrm>
                      <a:off x="5152767" y="4551567"/>
                      <a:ext cx="64008" cy="64008"/>
                    </a:xfrm>
                    <a:prstGeom prst="ellipse">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Oval 84">
                    <a:extLst>
                      <a:ext uri="{FF2B5EF4-FFF2-40B4-BE49-F238E27FC236}">
                        <a16:creationId xmlns:a16="http://schemas.microsoft.com/office/drawing/2014/main" id="{E52F9CD7-2CBE-46ED-9CB6-79EC692780FE}"/>
                      </a:ext>
                    </a:extLst>
                  </p:cNvPr>
                  <p:cNvSpPr/>
                  <p:nvPr/>
                </p:nvSpPr>
                <p:spPr>
                  <a:xfrm>
                    <a:off x="2360833" y="4147066"/>
                    <a:ext cx="64008" cy="64008"/>
                  </a:xfrm>
                  <a:prstGeom prst="ellipse">
                    <a:avLst/>
                  </a:prstGeom>
                  <a:solidFill>
                    <a:srgbClr val="18356F"/>
                  </a:solidFill>
                  <a:ln>
                    <a:solidFill>
                      <a:srgbClr val="18356F"/>
                    </a:solid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D8F6F9B9-D2D9-4D33-9702-C78D422C0174}"/>
                      </a:ext>
                    </a:extLst>
                  </p:cNvPr>
                  <p:cNvSpPr txBox="1"/>
                  <p:nvPr/>
                </p:nvSpPr>
                <p:spPr>
                  <a:xfrm>
                    <a:off x="2986874" y="2838301"/>
                    <a:ext cx="1095295"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18356F"/>
                        </a:solidFill>
                        <a:effectLst>
                          <a:glow rad="127000">
                            <a:schemeClr val="bg1"/>
                          </a:glow>
                          <a:outerShdw blurRad="50800" dist="38100" dir="2700000" algn="tl" rotWithShape="0">
                            <a:schemeClr val="bg1">
                              <a:alpha val="40000"/>
                            </a:schemeClr>
                          </a:outerShdw>
                        </a:effectLst>
                      </a:rPr>
                      <a:t>BS17</a:t>
                    </a:r>
                  </a:p>
                </p:txBody>
              </p:sp>
              <p:sp>
                <p:nvSpPr>
                  <p:cNvPr id="88" name="TextBox 87">
                    <a:extLst>
                      <a:ext uri="{FF2B5EF4-FFF2-40B4-BE49-F238E27FC236}">
                        <a16:creationId xmlns:a16="http://schemas.microsoft.com/office/drawing/2014/main" id="{B477E815-14B8-41C4-A38B-962292D95C9C}"/>
                      </a:ext>
                    </a:extLst>
                  </p:cNvPr>
                  <p:cNvSpPr txBox="1"/>
                  <p:nvPr/>
                </p:nvSpPr>
                <p:spPr>
                  <a:xfrm>
                    <a:off x="780410" y="2950549"/>
                    <a:ext cx="547648"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18356F"/>
                        </a:solidFill>
                        <a:effectLst>
                          <a:glow rad="127000">
                            <a:schemeClr val="bg1"/>
                          </a:glow>
                          <a:outerShdw blurRad="50800" dist="38100" dir="2700000" algn="tl" rotWithShape="0">
                            <a:schemeClr val="bg1">
                              <a:alpha val="40000"/>
                            </a:schemeClr>
                          </a:outerShdw>
                        </a:effectLst>
                      </a:rPr>
                      <a:t>BS1</a:t>
                    </a:r>
                  </a:p>
                </p:txBody>
              </p:sp>
              <p:sp>
                <p:nvSpPr>
                  <p:cNvPr id="89" name="TextBox 88">
                    <a:extLst>
                      <a:ext uri="{FF2B5EF4-FFF2-40B4-BE49-F238E27FC236}">
                        <a16:creationId xmlns:a16="http://schemas.microsoft.com/office/drawing/2014/main" id="{F90AF647-6849-4D99-87B1-936D2C50C980}"/>
                      </a:ext>
                    </a:extLst>
                  </p:cNvPr>
                  <p:cNvSpPr txBox="1"/>
                  <p:nvPr/>
                </p:nvSpPr>
                <p:spPr>
                  <a:xfrm>
                    <a:off x="2677755" y="3227548"/>
                    <a:ext cx="547648"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18356F"/>
                        </a:solidFill>
                        <a:effectLst>
                          <a:glow rad="127000">
                            <a:schemeClr val="bg1"/>
                          </a:glow>
                          <a:outerShdw blurRad="50800" dist="38100" dir="2700000" algn="tl" rotWithShape="0">
                            <a:schemeClr val="bg1">
                              <a:alpha val="40000"/>
                            </a:schemeClr>
                          </a:outerShdw>
                        </a:effectLst>
                      </a:rPr>
                      <a:t>BS2</a:t>
                    </a:r>
                  </a:p>
                </p:txBody>
              </p:sp>
              <p:sp>
                <p:nvSpPr>
                  <p:cNvPr id="90" name="TextBox 89">
                    <a:extLst>
                      <a:ext uri="{FF2B5EF4-FFF2-40B4-BE49-F238E27FC236}">
                        <a16:creationId xmlns:a16="http://schemas.microsoft.com/office/drawing/2014/main" id="{8BB1F84D-A72C-4200-BBC4-786925C3681B}"/>
                      </a:ext>
                    </a:extLst>
                  </p:cNvPr>
                  <p:cNvSpPr txBox="1"/>
                  <p:nvPr/>
                </p:nvSpPr>
                <p:spPr>
                  <a:xfrm>
                    <a:off x="4410426" y="3789584"/>
                    <a:ext cx="547648"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18356F"/>
                        </a:solidFill>
                        <a:effectLst>
                          <a:glow rad="127000">
                            <a:schemeClr val="bg1"/>
                          </a:glow>
                          <a:outerShdw blurRad="50800" dist="38100" dir="2700000" algn="tl" rotWithShape="0">
                            <a:schemeClr val="bg1">
                              <a:alpha val="40000"/>
                            </a:schemeClr>
                          </a:outerShdw>
                        </a:effectLst>
                      </a:rPr>
                      <a:t>BS5</a:t>
                    </a:r>
                  </a:p>
                </p:txBody>
              </p:sp>
              <p:sp>
                <p:nvSpPr>
                  <p:cNvPr id="91" name="TextBox 90">
                    <a:extLst>
                      <a:ext uri="{FF2B5EF4-FFF2-40B4-BE49-F238E27FC236}">
                        <a16:creationId xmlns:a16="http://schemas.microsoft.com/office/drawing/2014/main" id="{F70C1A70-C4C3-4C60-8CF8-0DF3AA55B18E}"/>
                      </a:ext>
                    </a:extLst>
                  </p:cNvPr>
                  <p:cNvSpPr txBox="1"/>
                  <p:nvPr/>
                </p:nvSpPr>
                <p:spPr>
                  <a:xfrm>
                    <a:off x="4974185" y="4615575"/>
                    <a:ext cx="547648"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18356F"/>
                        </a:solidFill>
                        <a:effectLst>
                          <a:glow rad="127000">
                            <a:schemeClr val="bg1"/>
                          </a:glow>
                          <a:outerShdw blurRad="50800" dist="38100" dir="2700000" algn="tl" rotWithShape="0">
                            <a:schemeClr val="bg1">
                              <a:alpha val="40000"/>
                            </a:schemeClr>
                          </a:outerShdw>
                        </a:effectLst>
                      </a:rPr>
                      <a:t>BS6</a:t>
                    </a:r>
                  </a:p>
                </p:txBody>
              </p:sp>
              <p:sp>
                <p:nvSpPr>
                  <p:cNvPr id="92" name="TextBox 91">
                    <a:extLst>
                      <a:ext uri="{FF2B5EF4-FFF2-40B4-BE49-F238E27FC236}">
                        <a16:creationId xmlns:a16="http://schemas.microsoft.com/office/drawing/2014/main" id="{62F56747-307D-4C23-8909-7F9AC84741F8}"/>
                      </a:ext>
                    </a:extLst>
                  </p:cNvPr>
                  <p:cNvSpPr txBox="1"/>
                  <p:nvPr/>
                </p:nvSpPr>
                <p:spPr>
                  <a:xfrm>
                    <a:off x="3534521" y="4971784"/>
                    <a:ext cx="547648"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18356F"/>
                        </a:solidFill>
                        <a:effectLst>
                          <a:glow rad="127000">
                            <a:schemeClr val="bg1"/>
                          </a:glow>
                          <a:outerShdw blurRad="50800" dist="38100" dir="2700000" algn="tl" rotWithShape="0">
                            <a:schemeClr val="bg1">
                              <a:alpha val="40000"/>
                            </a:schemeClr>
                          </a:outerShdw>
                        </a:effectLst>
                      </a:rPr>
                      <a:t>BS3</a:t>
                    </a:r>
                  </a:p>
                </p:txBody>
              </p:sp>
              <p:sp>
                <p:nvSpPr>
                  <p:cNvPr id="93" name="TextBox 92">
                    <a:extLst>
                      <a:ext uri="{FF2B5EF4-FFF2-40B4-BE49-F238E27FC236}">
                        <a16:creationId xmlns:a16="http://schemas.microsoft.com/office/drawing/2014/main" id="{D19DBB8E-0939-45EF-B5A0-84DA42DCE316}"/>
                      </a:ext>
                    </a:extLst>
                  </p:cNvPr>
                  <p:cNvSpPr txBox="1"/>
                  <p:nvPr/>
                </p:nvSpPr>
                <p:spPr>
                  <a:xfrm>
                    <a:off x="4049703" y="4561563"/>
                    <a:ext cx="547648"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18356F"/>
                        </a:solidFill>
                        <a:effectLst>
                          <a:glow rad="127000">
                            <a:schemeClr val="bg1"/>
                          </a:glow>
                          <a:outerShdw blurRad="50800" dist="38100" dir="2700000" algn="tl" rotWithShape="0">
                            <a:schemeClr val="bg1">
                              <a:alpha val="40000"/>
                            </a:schemeClr>
                          </a:outerShdw>
                        </a:effectLst>
                      </a:rPr>
                      <a:t>BS13</a:t>
                    </a:r>
                  </a:p>
                </p:txBody>
              </p:sp>
              <p:sp>
                <p:nvSpPr>
                  <p:cNvPr id="95" name="TextBox 94">
                    <a:extLst>
                      <a:ext uri="{FF2B5EF4-FFF2-40B4-BE49-F238E27FC236}">
                        <a16:creationId xmlns:a16="http://schemas.microsoft.com/office/drawing/2014/main" id="{A7303F0F-A0FA-4621-8CC3-404317D7E5A2}"/>
                      </a:ext>
                    </a:extLst>
                  </p:cNvPr>
                  <p:cNvSpPr txBox="1"/>
                  <p:nvPr/>
                </p:nvSpPr>
                <p:spPr>
                  <a:xfrm>
                    <a:off x="458205" y="3635096"/>
                    <a:ext cx="770994" cy="369332"/>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900" dirty="0">
                        <a:ln w="6350">
                          <a:noFill/>
                        </a:ln>
                        <a:solidFill>
                          <a:srgbClr val="18356F"/>
                        </a:solidFill>
                        <a:effectLst>
                          <a:glow rad="127000">
                            <a:schemeClr val="bg1"/>
                          </a:glow>
                          <a:outerShdw blurRad="50800" dist="38100" dir="2700000" algn="tl" rotWithShape="0">
                            <a:schemeClr val="bg1">
                              <a:alpha val="40000"/>
                            </a:schemeClr>
                          </a:outerShdw>
                        </a:effectLst>
                      </a:rPr>
                      <a:t>Non-AECOM Well</a:t>
                    </a:r>
                  </a:p>
                </p:txBody>
              </p:sp>
            </p:grpSp>
            <p:sp>
              <p:nvSpPr>
                <p:cNvPr id="96" name="Freeform: Shape 95">
                  <a:extLst>
                    <a:ext uri="{FF2B5EF4-FFF2-40B4-BE49-F238E27FC236}">
                      <a16:creationId xmlns:a16="http://schemas.microsoft.com/office/drawing/2014/main" id="{7C5B41F1-05F5-4B68-9E77-2738E588BE0B}"/>
                    </a:ext>
                  </a:extLst>
                </p:cNvPr>
                <p:cNvSpPr/>
                <p:nvPr/>
              </p:nvSpPr>
              <p:spPr>
                <a:xfrm rot="20429117" flipH="1">
                  <a:off x="2062938" y="1971111"/>
                  <a:ext cx="373927" cy="3963732"/>
                </a:xfrm>
                <a:custGeom>
                  <a:avLst/>
                  <a:gdLst>
                    <a:gd name="connsiteX0" fmla="*/ 36871 w 294968"/>
                    <a:gd name="connsiteY0" fmla="*/ 0 h 2846439"/>
                    <a:gd name="connsiteX1" fmla="*/ 22122 w 294968"/>
                    <a:gd name="connsiteY1" fmla="*/ 516194 h 2846439"/>
                    <a:gd name="connsiteX2" fmla="*/ 0 w 294968"/>
                    <a:gd name="connsiteY2" fmla="*/ 1378974 h 2846439"/>
                    <a:gd name="connsiteX3" fmla="*/ 162232 w 294968"/>
                    <a:gd name="connsiteY3" fmla="*/ 2418736 h 2846439"/>
                    <a:gd name="connsiteX4" fmla="*/ 294968 w 294968"/>
                    <a:gd name="connsiteY4" fmla="*/ 2846439 h 2846439"/>
                    <a:gd name="connsiteX0" fmla="*/ 14749 w 272846"/>
                    <a:gd name="connsiteY0" fmla="*/ 0 h 2846439"/>
                    <a:gd name="connsiteX1" fmla="*/ 0 w 272846"/>
                    <a:gd name="connsiteY1" fmla="*/ 516194 h 2846439"/>
                    <a:gd name="connsiteX2" fmla="*/ 44382 w 272846"/>
                    <a:gd name="connsiteY2" fmla="*/ 1337041 h 2846439"/>
                    <a:gd name="connsiteX3" fmla="*/ 140110 w 272846"/>
                    <a:gd name="connsiteY3" fmla="*/ 2418736 h 2846439"/>
                    <a:gd name="connsiteX4" fmla="*/ 272846 w 272846"/>
                    <a:gd name="connsiteY4" fmla="*/ 2846439 h 2846439"/>
                    <a:gd name="connsiteX0" fmla="*/ 14749 w 272846"/>
                    <a:gd name="connsiteY0" fmla="*/ 0 h 2846439"/>
                    <a:gd name="connsiteX1" fmla="*/ 0 w 272846"/>
                    <a:gd name="connsiteY1" fmla="*/ 516194 h 2846439"/>
                    <a:gd name="connsiteX2" fmla="*/ 16134 w 272846"/>
                    <a:gd name="connsiteY2" fmla="*/ 1365899 h 2846439"/>
                    <a:gd name="connsiteX3" fmla="*/ 140110 w 272846"/>
                    <a:gd name="connsiteY3" fmla="*/ 2418736 h 2846439"/>
                    <a:gd name="connsiteX4" fmla="*/ 272846 w 272846"/>
                    <a:gd name="connsiteY4" fmla="*/ 2846439 h 2846439"/>
                    <a:gd name="connsiteX0" fmla="*/ 14749 w 272846"/>
                    <a:gd name="connsiteY0" fmla="*/ 0 h 2846439"/>
                    <a:gd name="connsiteX1" fmla="*/ 0 w 272846"/>
                    <a:gd name="connsiteY1" fmla="*/ 516194 h 2846439"/>
                    <a:gd name="connsiteX2" fmla="*/ 16134 w 272846"/>
                    <a:gd name="connsiteY2" fmla="*/ 1365899 h 2846439"/>
                    <a:gd name="connsiteX3" fmla="*/ 228327 w 272846"/>
                    <a:gd name="connsiteY3" fmla="*/ 2352827 h 2846439"/>
                    <a:gd name="connsiteX4" fmla="*/ 272846 w 272846"/>
                    <a:gd name="connsiteY4" fmla="*/ 2846439 h 2846439"/>
                    <a:gd name="connsiteX0" fmla="*/ 14749 w 272846"/>
                    <a:gd name="connsiteY0" fmla="*/ 0 h 2846439"/>
                    <a:gd name="connsiteX1" fmla="*/ 0 w 272846"/>
                    <a:gd name="connsiteY1" fmla="*/ 516194 h 2846439"/>
                    <a:gd name="connsiteX2" fmla="*/ 168952 w 272846"/>
                    <a:gd name="connsiteY2" fmla="*/ 1290490 h 2846439"/>
                    <a:gd name="connsiteX3" fmla="*/ 228327 w 272846"/>
                    <a:gd name="connsiteY3" fmla="*/ 2352827 h 2846439"/>
                    <a:gd name="connsiteX4" fmla="*/ 272846 w 272846"/>
                    <a:gd name="connsiteY4" fmla="*/ 2846439 h 2846439"/>
                    <a:gd name="connsiteX0" fmla="*/ 0 w 258097"/>
                    <a:gd name="connsiteY0" fmla="*/ 0 h 2846439"/>
                    <a:gd name="connsiteX1" fmla="*/ 76735 w 258097"/>
                    <a:gd name="connsiteY1" fmla="*/ 447844 h 2846439"/>
                    <a:gd name="connsiteX2" fmla="*/ 154203 w 258097"/>
                    <a:gd name="connsiteY2" fmla="*/ 1290490 h 2846439"/>
                    <a:gd name="connsiteX3" fmla="*/ 213578 w 258097"/>
                    <a:gd name="connsiteY3" fmla="*/ 2352827 h 2846439"/>
                    <a:gd name="connsiteX4" fmla="*/ 258097 w 258097"/>
                    <a:gd name="connsiteY4" fmla="*/ 2846439 h 2846439"/>
                    <a:gd name="connsiteX0" fmla="*/ 1680 w 181362"/>
                    <a:gd name="connsiteY0" fmla="*/ 0 h 2905024"/>
                    <a:gd name="connsiteX1" fmla="*/ 0 w 181362"/>
                    <a:gd name="connsiteY1" fmla="*/ 506429 h 2905024"/>
                    <a:gd name="connsiteX2" fmla="*/ 77468 w 181362"/>
                    <a:gd name="connsiteY2" fmla="*/ 1349075 h 2905024"/>
                    <a:gd name="connsiteX3" fmla="*/ 136843 w 181362"/>
                    <a:gd name="connsiteY3" fmla="*/ 2411412 h 2905024"/>
                    <a:gd name="connsiteX4" fmla="*/ 181362 w 181362"/>
                    <a:gd name="connsiteY4" fmla="*/ 2905024 h 2905024"/>
                    <a:gd name="connsiteX0" fmla="*/ 0 w 179682"/>
                    <a:gd name="connsiteY0" fmla="*/ 0 h 2905024"/>
                    <a:gd name="connsiteX1" fmla="*/ 59447 w 179682"/>
                    <a:gd name="connsiteY1" fmla="*/ 476265 h 2905024"/>
                    <a:gd name="connsiteX2" fmla="*/ 75788 w 179682"/>
                    <a:gd name="connsiteY2" fmla="*/ 1349075 h 2905024"/>
                    <a:gd name="connsiteX3" fmla="*/ 135163 w 179682"/>
                    <a:gd name="connsiteY3" fmla="*/ 2411412 h 2905024"/>
                    <a:gd name="connsiteX4" fmla="*/ 179682 w 179682"/>
                    <a:gd name="connsiteY4" fmla="*/ 2905024 h 2905024"/>
                    <a:gd name="connsiteX0" fmla="*/ 0 w 135163"/>
                    <a:gd name="connsiteY0" fmla="*/ 0 h 3064049"/>
                    <a:gd name="connsiteX1" fmla="*/ 59447 w 135163"/>
                    <a:gd name="connsiteY1" fmla="*/ 476265 h 3064049"/>
                    <a:gd name="connsiteX2" fmla="*/ 75788 w 135163"/>
                    <a:gd name="connsiteY2" fmla="*/ 1349075 h 3064049"/>
                    <a:gd name="connsiteX3" fmla="*/ 135163 w 135163"/>
                    <a:gd name="connsiteY3" fmla="*/ 2411412 h 3064049"/>
                    <a:gd name="connsiteX4" fmla="*/ 132864 w 135163"/>
                    <a:gd name="connsiteY4" fmla="*/ 3064049 h 3064049"/>
                    <a:gd name="connsiteX0" fmla="*/ 0 w 135163"/>
                    <a:gd name="connsiteY0" fmla="*/ 0 h 3064049"/>
                    <a:gd name="connsiteX1" fmla="*/ 48487 w 135163"/>
                    <a:gd name="connsiteY1" fmla="*/ 476701 h 3064049"/>
                    <a:gd name="connsiteX2" fmla="*/ 75788 w 135163"/>
                    <a:gd name="connsiteY2" fmla="*/ 1349075 h 3064049"/>
                    <a:gd name="connsiteX3" fmla="*/ 135163 w 135163"/>
                    <a:gd name="connsiteY3" fmla="*/ 2411412 h 3064049"/>
                    <a:gd name="connsiteX4" fmla="*/ 132864 w 135163"/>
                    <a:gd name="connsiteY4" fmla="*/ 3064049 h 3064049"/>
                    <a:gd name="connsiteX0" fmla="*/ 0 w 135163"/>
                    <a:gd name="connsiteY0" fmla="*/ 0 h 3064049"/>
                    <a:gd name="connsiteX1" fmla="*/ 48487 w 135163"/>
                    <a:gd name="connsiteY1" fmla="*/ 476701 h 3064049"/>
                    <a:gd name="connsiteX2" fmla="*/ 92331 w 135163"/>
                    <a:gd name="connsiteY2" fmla="*/ 1359974 h 3064049"/>
                    <a:gd name="connsiteX3" fmla="*/ 135163 w 135163"/>
                    <a:gd name="connsiteY3" fmla="*/ 2411412 h 3064049"/>
                    <a:gd name="connsiteX4" fmla="*/ 132864 w 135163"/>
                    <a:gd name="connsiteY4" fmla="*/ 3064049 h 3064049"/>
                    <a:gd name="connsiteX0" fmla="*/ 0 w 135163"/>
                    <a:gd name="connsiteY0" fmla="*/ 0 h 3064049"/>
                    <a:gd name="connsiteX1" fmla="*/ 48487 w 135163"/>
                    <a:gd name="connsiteY1" fmla="*/ 476701 h 3064049"/>
                    <a:gd name="connsiteX2" fmla="*/ 92331 w 135163"/>
                    <a:gd name="connsiteY2" fmla="*/ 1359974 h 3064049"/>
                    <a:gd name="connsiteX3" fmla="*/ 111103 w 135163"/>
                    <a:gd name="connsiteY3" fmla="*/ 1968894 h 3064049"/>
                    <a:gd name="connsiteX4" fmla="*/ 135163 w 135163"/>
                    <a:gd name="connsiteY4" fmla="*/ 2411412 h 3064049"/>
                    <a:gd name="connsiteX5" fmla="*/ 132864 w 135163"/>
                    <a:gd name="connsiteY5" fmla="*/ 3064049 h 3064049"/>
                    <a:gd name="connsiteX0" fmla="*/ 0 w 136083"/>
                    <a:gd name="connsiteY0" fmla="*/ 0 h 3064049"/>
                    <a:gd name="connsiteX1" fmla="*/ 48487 w 136083"/>
                    <a:gd name="connsiteY1" fmla="*/ 476701 h 3064049"/>
                    <a:gd name="connsiteX2" fmla="*/ 92331 w 136083"/>
                    <a:gd name="connsiteY2" fmla="*/ 1359974 h 3064049"/>
                    <a:gd name="connsiteX3" fmla="*/ 136083 w 136083"/>
                    <a:gd name="connsiteY3" fmla="*/ 1942478 h 3064049"/>
                    <a:gd name="connsiteX4" fmla="*/ 135163 w 136083"/>
                    <a:gd name="connsiteY4" fmla="*/ 2411412 h 3064049"/>
                    <a:gd name="connsiteX5" fmla="*/ 132864 w 136083"/>
                    <a:gd name="connsiteY5" fmla="*/ 3064049 h 3064049"/>
                    <a:gd name="connsiteX0" fmla="*/ 0 w 136083"/>
                    <a:gd name="connsiteY0" fmla="*/ 0 h 3040944"/>
                    <a:gd name="connsiteX1" fmla="*/ 48487 w 136083"/>
                    <a:gd name="connsiteY1" fmla="*/ 476701 h 3040944"/>
                    <a:gd name="connsiteX2" fmla="*/ 92331 w 136083"/>
                    <a:gd name="connsiteY2" fmla="*/ 1359974 h 3040944"/>
                    <a:gd name="connsiteX3" fmla="*/ 136083 w 136083"/>
                    <a:gd name="connsiteY3" fmla="*/ 1942478 h 3040944"/>
                    <a:gd name="connsiteX4" fmla="*/ 135163 w 136083"/>
                    <a:gd name="connsiteY4" fmla="*/ 2411412 h 3040944"/>
                    <a:gd name="connsiteX5" fmla="*/ 132658 w 136083"/>
                    <a:gd name="connsiteY5" fmla="*/ 3040944 h 304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083" h="3040944">
                      <a:moveTo>
                        <a:pt x="0" y="0"/>
                      </a:moveTo>
                      <a:lnTo>
                        <a:pt x="48487" y="476701"/>
                      </a:lnTo>
                      <a:lnTo>
                        <a:pt x="92331" y="1359974"/>
                      </a:lnTo>
                      <a:lnTo>
                        <a:pt x="136083" y="1942478"/>
                      </a:lnTo>
                      <a:cubicBezTo>
                        <a:pt x="135776" y="2098789"/>
                        <a:pt x="135470" y="2255101"/>
                        <a:pt x="135163" y="2411412"/>
                      </a:cubicBezTo>
                      <a:cubicBezTo>
                        <a:pt x="134397" y="2628958"/>
                        <a:pt x="133424" y="2823398"/>
                        <a:pt x="132658" y="3040944"/>
                      </a:cubicBezTo>
                    </a:path>
                  </a:pathLst>
                </a:cu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B3628AD2-722C-46FB-8363-8E5F095FA495}"/>
                    </a:ext>
                  </a:extLst>
                </p:cNvPr>
                <p:cNvSpPr/>
                <p:nvPr/>
              </p:nvSpPr>
              <p:spPr>
                <a:xfrm>
                  <a:off x="1294135" y="2849456"/>
                  <a:ext cx="612648" cy="612648"/>
                </a:xfrm>
                <a:prstGeom prst="ellipse">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E7A26EED-79CD-4510-9A2A-1E3EF257EFF1}"/>
                    </a:ext>
                  </a:extLst>
                </p:cNvPr>
                <p:cNvSpPr txBox="1"/>
                <p:nvPr/>
              </p:nvSpPr>
              <p:spPr>
                <a:xfrm>
                  <a:off x="1359135" y="3007557"/>
                  <a:ext cx="547648"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18356F"/>
                      </a:solidFill>
                      <a:effectLst>
                        <a:glow rad="127000">
                          <a:schemeClr val="bg1"/>
                        </a:glow>
                        <a:outerShdw blurRad="50800" dist="38100" dir="2700000" algn="tl" rotWithShape="0">
                          <a:schemeClr val="bg1">
                            <a:alpha val="40000"/>
                          </a:schemeClr>
                        </a:outerShdw>
                      </a:effectLst>
                    </a:rPr>
                    <a:t>BS14</a:t>
                  </a:r>
                </a:p>
              </p:txBody>
            </p:sp>
          </p:grpSp>
          <p:sp>
            <p:nvSpPr>
              <p:cNvPr id="99" name="Rounded Rectangle 5">
                <a:extLst>
                  <a:ext uri="{FF2B5EF4-FFF2-40B4-BE49-F238E27FC236}">
                    <a16:creationId xmlns:a16="http://schemas.microsoft.com/office/drawing/2014/main" id="{875EB570-CCB3-4570-BB7A-1FEF89146404}"/>
                  </a:ext>
                </a:extLst>
              </p:cNvPr>
              <p:cNvSpPr/>
              <p:nvPr/>
            </p:nvSpPr>
            <p:spPr>
              <a:xfrm>
                <a:off x="3512250" y="2032993"/>
                <a:ext cx="2029207" cy="365961"/>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Relative PFOS Concentrations:</a:t>
                </a:r>
              </a:p>
              <a:p>
                <a:pPr algn="ctr" defTabSz="1063460"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Jordan Aquifer</a:t>
                </a:r>
              </a:p>
            </p:txBody>
          </p:sp>
          <p:sp>
            <p:nvSpPr>
              <p:cNvPr id="100" name="Rectangle 99">
                <a:extLst>
                  <a:ext uri="{FF2B5EF4-FFF2-40B4-BE49-F238E27FC236}">
                    <a16:creationId xmlns:a16="http://schemas.microsoft.com/office/drawing/2014/main" id="{8D03985E-798D-41CA-9AC3-E478503B8CC8}"/>
                  </a:ext>
                </a:extLst>
              </p:cNvPr>
              <p:cNvSpPr/>
              <p:nvPr/>
            </p:nvSpPr>
            <p:spPr>
              <a:xfrm>
                <a:off x="2743680" y="3643822"/>
                <a:ext cx="1345798" cy="2149005"/>
              </a:xfrm>
              <a:prstGeom prst="rect">
                <a:avLst/>
              </a:prstGeom>
              <a:noFill/>
              <a:ln w="25400">
                <a:solidFill>
                  <a:srgbClr val="00B0F0"/>
                </a:solidFill>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extBox 100">
                <a:extLst>
                  <a:ext uri="{FF2B5EF4-FFF2-40B4-BE49-F238E27FC236}">
                    <a16:creationId xmlns:a16="http://schemas.microsoft.com/office/drawing/2014/main" id="{616CDF3B-BA0F-414C-924C-C0C795FB660A}"/>
                  </a:ext>
                </a:extLst>
              </p:cNvPr>
              <p:cNvSpPr txBox="1"/>
              <p:nvPr/>
            </p:nvSpPr>
            <p:spPr>
              <a:xfrm>
                <a:off x="1290776" y="4000063"/>
                <a:ext cx="1095295"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200" dirty="0">
                    <a:ln w="6350">
                      <a:noFill/>
                    </a:ln>
                    <a:solidFill>
                      <a:srgbClr val="18356F"/>
                    </a:solidFill>
                    <a:effectLst>
                      <a:glow rad="127000">
                        <a:schemeClr val="bg1"/>
                      </a:glow>
                      <a:outerShdw blurRad="50800" dist="38100" dir="2700000" algn="tl" rotWithShape="0">
                        <a:schemeClr val="bg1">
                          <a:alpha val="40000"/>
                        </a:schemeClr>
                      </a:outerShdw>
                    </a:effectLst>
                  </a:rPr>
                  <a:t>BS20</a:t>
                </a:r>
              </a:p>
            </p:txBody>
          </p:sp>
          <p:sp>
            <p:nvSpPr>
              <p:cNvPr id="102" name="TextBox 101">
                <a:extLst>
                  <a:ext uri="{FF2B5EF4-FFF2-40B4-BE49-F238E27FC236}">
                    <a16:creationId xmlns:a16="http://schemas.microsoft.com/office/drawing/2014/main" id="{3FB5CD83-B49B-4946-9985-1F3FBBBFA511}"/>
                  </a:ext>
                </a:extLst>
              </p:cNvPr>
              <p:cNvSpPr txBox="1"/>
              <p:nvPr/>
            </p:nvSpPr>
            <p:spPr>
              <a:xfrm>
                <a:off x="2479102" y="4758311"/>
                <a:ext cx="770994" cy="369332"/>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900" dirty="0">
                    <a:ln w="6350">
                      <a:noFill/>
                    </a:ln>
                    <a:solidFill>
                      <a:srgbClr val="18356F"/>
                    </a:solidFill>
                    <a:effectLst>
                      <a:glow rad="127000">
                        <a:schemeClr val="bg1"/>
                      </a:glow>
                      <a:outerShdw blurRad="50800" dist="38100" dir="2700000" algn="tl" rotWithShape="0">
                        <a:schemeClr val="bg1">
                          <a:alpha val="40000"/>
                        </a:schemeClr>
                      </a:outerShdw>
                    </a:effectLst>
                  </a:rPr>
                  <a:t>Non-AECOM Well</a:t>
                </a:r>
              </a:p>
            </p:txBody>
          </p:sp>
        </p:grpSp>
        <p:sp>
          <p:nvSpPr>
            <p:cNvPr id="104" name="TextBox 103">
              <a:extLst>
                <a:ext uri="{FF2B5EF4-FFF2-40B4-BE49-F238E27FC236}">
                  <a16:creationId xmlns:a16="http://schemas.microsoft.com/office/drawing/2014/main" id="{8342ED97-CC4B-43D9-A7A9-CCB3FDDFCD64}"/>
                </a:ext>
              </a:extLst>
            </p:cNvPr>
            <p:cNvSpPr txBox="1"/>
            <p:nvPr/>
          </p:nvSpPr>
          <p:spPr>
            <a:xfrm>
              <a:off x="6606475" y="8861241"/>
              <a:ext cx="770994" cy="253916"/>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050" dirty="0">
                  <a:ln w="6350">
                    <a:noFill/>
                  </a:ln>
                  <a:solidFill>
                    <a:srgbClr val="00B0F0"/>
                  </a:solidFill>
                  <a:effectLst>
                    <a:glow rad="127000">
                      <a:schemeClr val="bg1"/>
                    </a:glow>
                    <a:outerShdw blurRad="50800" dist="38100" dir="2700000" algn="tl" rotWithShape="0">
                      <a:schemeClr val="bg1">
                        <a:alpha val="40000"/>
                      </a:schemeClr>
                    </a:outerShdw>
                  </a:effectLst>
                </a:rPr>
                <a:t>Segment 4</a:t>
              </a:r>
            </a:p>
          </p:txBody>
        </p:sp>
      </p:grpSp>
      <p:grpSp>
        <p:nvGrpSpPr>
          <p:cNvPr id="128" name="Group 127">
            <a:extLst>
              <a:ext uri="{FF2B5EF4-FFF2-40B4-BE49-F238E27FC236}">
                <a16:creationId xmlns:a16="http://schemas.microsoft.com/office/drawing/2014/main" id="{64AB2CEB-0BF9-4B98-A025-1E60785C1FD2}"/>
              </a:ext>
            </a:extLst>
          </p:cNvPr>
          <p:cNvGrpSpPr/>
          <p:nvPr/>
        </p:nvGrpSpPr>
        <p:grpSpPr>
          <a:xfrm>
            <a:off x="7286689" y="3408851"/>
            <a:ext cx="4888735" cy="3131484"/>
            <a:chOff x="-4989" y="946535"/>
            <a:chExt cx="4637676" cy="2989238"/>
          </a:xfrm>
        </p:grpSpPr>
        <p:grpSp>
          <p:nvGrpSpPr>
            <p:cNvPr id="59" name="Group 58">
              <a:extLst>
                <a:ext uri="{FF2B5EF4-FFF2-40B4-BE49-F238E27FC236}">
                  <a16:creationId xmlns:a16="http://schemas.microsoft.com/office/drawing/2014/main" id="{55836D55-E40C-4A25-BAE9-2314057FD8F8}"/>
                </a:ext>
              </a:extLst>
            </p:cNvPr>
            <p:cNvGrpSpPr>
              <a:grpSpLocks noChangeAspect="1"/>
            </p:cNvGrpSpPr>
            <p:nvPr/>
          </p:nvGrpSpPr>
          <p:grpSpPr>
            <a:xfrm>
              <a:off x="-4989" y="946535"/>
              <a:ext cx="4637676" cy="2989238"/>
              <a:chOff x="0" y="1"/>
              <a:chExt cx="5743576" cy="3702051"/>
            </a:xfrm>
          </p:grpSpPr>
          <p:sp>
            <p:nvSpPr>
              <p:cNvPr id="64" name="Rectangle 63">
                <a:extLst>
                  <a:ext uri="{FF2B5EF4-FFF2-40B4-BE49-F238E27FC236}">
                    <a16:creationId xmlns:a16="http://schemas.microsoft.com/office/drawing/2014/main" id="{F6482D1D-29EB-4F74-82E6-9E5DF9235687}"/>
                  </a:ext>
                </a:extLst>
              </p:cNvPr>
              <p:cNvSpPr/>
              <p:nvPr/>
            </p:nvSpPr>
            <p:spPr>
              <a:xfrm>
                <a:off x="3238923" y="1217060"/>
                <a:ext cx="545558" cy="1754328"/>
              </a:xfrm>
              <a:prstGeom prst="rect">
                <a:avLst/>
              </a:prstGeom>
              <a:solidFill>
                <a:schemeClr val="accent4">
                  <a:lumMod val="60000"/>
                  <a:lumOff val="40000"/>
                  <a:alpha val="30000"/>
                </a:schemeClr>
              </a:solidFill>
              <a:ln w="158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aphicFrame>
            <p:nvGraphicFramePr>
              <p:cNvPr id="61" name="Chart 60">
                <a:extLst>
                  <a:ext uri="{FF2B5EF4-FFF2-40B4-BE49-F238E27FC236}">
                    <a16:creationId xmlns:a16="http://schemas.microsoft.com/office/drawing/2014/main" id="{71CF57CE-3B86-4416-939A-CF555FD77AEC}"/>
                  </a:ext>
                </a:extLst>
              </p:cNvPr>
              <p:cNvGraphicFramePr>
                <a:graphicFrameLocks/>
              </p:cNvGraphicFramePr>
              <p:nvPr/>
            </p:nvGraphicFramePr>
            <p:xfrm>
              <a:off x="0" y="1"/>
              <a:ext cx="5743576" cy="3702051"/>
            </p:xfrm>
            <a:graphic>
              <a:graphicData uri="http://schemas.openxmlformats.org/drawingml/2006/chart">
                <c:chart xmlns:c="http://schemas.openxmlformats.org/drawingml/2006/chart" xmlns:r="http://schemas.openxmlformats.org/officeDocument/2006/relationships" r:id="rId3"/>
              </a:graphicData>
            </a:graphic>
          </p:graphicFrame>
          <p:cxnSp>
            <p:nvCxnSpPr>
              <p:cNvPr id="62" name="Straight Connector 61">
                <a:extLst>
                  <a:ext uri="{FF2B5EF4-FFF2-40B4-BE49-F238E27FC236}">
                    <a16:creationId xmlns:a16="http://schemas.microsoft.com/office/drawing/2014/main" id="{F5C05746-4F5B-4B5A-9863-CB470C478052}"/>
                  </a:ext>
                </a:extLst>
              </p:cNvPr>
              <p:cNvCxnSpPr>
                <a:cxnSpLocks/>
              </p:cNvCxnSpPr>
              <p:nvPr/>
            </p:nvCxnSpPr>
            <p:spPr>
              <a:xfrm>
                <a:off x="1889743" y="485774"/>
                <a:ext cx="0" cy="2485614"/>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3" name="TextBox 7">
                <a:extLst>
                  <a:ext uri="{FF2B5EF4-FFF2-40B4-BE49-F238E27FC236}">
                    <a16:creationId xmlns:a16="http://schemas.microsoft.com/office/drawing/2014/main" id="{B27F4105-07C1-47A6-9541-8355560E6154}"/>
                  </a:ext>
                </a:extLst>
              </p:cNvPr>
              <p:cNvSpPr txBox="1"/>
              <p:nvPr/>
            </p:nvSpPr>
            <p:spPr>
              <a:xfrm>
                <a:off x="1851025" y="523875"/>
                <a:ext cx="1770613" cy="421141"/>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050" b="1" dirty="0">
                    <a:solidFill>
                      <a:schemeClr val="bg2">
                        <a:lumMod val="25000"/>
                      </a:schemeClr>
                    </a:solidFill>
                  </a:rPr>
                  <a:t>Approximate</a:t>
                </a:r>
                <a:r>
                  <a:rPr lang="en-US" sz="1050" b="1" baseline="0" dirty="0">
                    <a:solidFill>
                      <a:schemeClr val="bg2">
                        <a:lumMod val="25000"/>
                      </a:schemeClr>
                    </a:solidFill>
                  </a:rPr>
                  <a:t> Jordan Aquifer</a:t>
                </a:r>
              </a:p>
              <a:p>
                <a:r>
                  <a:rPr lang="en-US" sz="1050" b="1" baseline="0" dirty="0">
                    <a:solidFill>
                      <a:schemeClr val="bg2">
                        <a:lumMod val="25000"/>
                      </a:schemeClr>
                    </a:solidFill>
                  </a:rPr>
                  <a:t>Groundwater Divide</a:t>
                </a:r>
                <a:endParaRPr lang="en-US" sz="1050" b="1" dirty="0">
                  <a:solidFill>
                    <a:schemeClr val="bg2">
                      <a:lumMod val="25000"/>
                    </a:schemeClr>
                  </a:solidFill>
                </a:endParaRPr>
              </a:p>
            </p:txBody>
          </p:sp>
          <p:sp>
            <p:nvSpPr>
              <p:cNvPr id="65" name="TextBox 12">
                <a:extLst>
                  <a:ext uri="{FF2B5EF4-FFF2-40B4-BE49-F238E27FC236}">
                    <a16:creationId xmlns:a16="http://schemas.microsoft.com/office/drawing/2014/main" id="{2E82ECBF-4E7A-45E4-AFC6-C54EB677BE41}"/>
                  </a:ext>
                </a:extLst>
              </p:cNvPr>
              <p:cNvSpPr txBox="1"/>
              <p:nvPr/>
            </p:nvSpPr>
            <p:spPr>
              <a:xfrm>
                <a:off x="3070225" y="952500"/>
                <a:ext cx="803105"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050" b="1">
                    <a:solidFill>
                      <a:schemeClr val="bg2">
                        <a:lumMod val="25000"/>
                      </a:schemeClr>
                    </a:solidFill>
                    <a:effectLst>
                      <a:glow rad="88900">
                        <a:schemeClr val="bg1"/>
                      </a:glow>
                    </a:effectLst>
                  </a:rPr>
                  <a:t>Segment 4</a:t>
                </a:r>
              </a:p>
            </p:txBody>
          </p:sp>
        </p:grpSp>
        <p:sp>
          <p:nvSpPr>
            <p:cNvPr id="47" name="Rectangle 46">
              <a:extLst>
                <a:ext uri="{FF2B5EF4-FFF2-40B4-BE49-F238E27FC236}">
                  <a16:creationId xmlns:a16="http://schemas.microsoft.com/office/drawing/2014/main" id="{92325875-990A-4366-901B-990B212A4156}"/>
                </a:ext>
              </a:extLst>
            </p:cNvPr>
            <p:cNvSpPr/>
            <p:nvPr/>
          </p:nvSpPr>
          <p:spPr>
            <a:xfrm>
              <a:off x="108950" y="1029289"/>
              <a:ext cx="4424751" cy="280596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TextBox 104">
            <a:extLst>
              <a:ext uri="{FF2B5EF4-FFF2-40B4-BE49-F238E27FC236}">
                <a16:creationId xmlns:a16="http://schemas.microsoft.com/office/drawing/2014/main" id="{68636660-7EC0-48CE-BF4F-46EF26D227FD}"/>
              </a:ext>
            </a:extLst>
          </p:cNvPr>
          <p:cNvSpPr txBox="1"/>
          <p:nvPr/>
        </p:nvSpPr>
        <p:spPr>
          <a:xfrm>
            <a:off x="130009" y="5132741"/>
            <a:ext cx="7104178" cy="1544397"/>
          </a:xfrm>
          <a:prstGeom prst="rect">
            <a:avLst/>
          </a:prstGeom>
          <a:solidFill>
            <a:schemeClr val="bg1"/>
          </a:solidFill>
          <a:ln w="34925">
            <a:solidFill>
              <a:srgbClr val="00B0F0"/>
            </a:solidFill>
          </a:ln>
        </p:spPr>
        <p:txBody>
          <a:bodyPr wrap="square" rtlCol="0">
            <a:noAutofit/>
          </a:bodyPr>
          <a:lstStyle/>
          <a:p>
            <a:pPr algn="ctr" defTabSz="1063460">
              <a:defRPr/>
            </a:pPr>
            <a:endParaRPr lang="en-US" sz="300" b="1" dirty="0">
              <a:solidFill>
                <a:srgbClr val="00B0F0"/>
              </a:solidFill>
              <a:latin typeface="Arial" panose="020B0604020202020204" pitchFamily="34" charset="0"/>
              <a:cs typeface="Arial" panose="020B0604020202020204" pitchFamily="34" charset="0"/>
            </a:endParaRPr>
          </a:p>
          <a:p>
            <a:pPr algn="ctr" defTabSz="1063460">
              <a:defRPr/>
            </a:pPr>
            <a:r>
              <a:rPr lang="en-US" sz="1200" b="1" dirty="0">
                <a:solidFill>
                  <a:srgbClr val="00B0F0"/>
                </a:solidFill>
                <a:latin typeface="Arial" panose="020B0604020202020204" pitchFamily="34" charset="0"/>
                <a:cs typeface="Arial" panose="020B0604020202020204" pitchFamily="34" charset="0"/>
              </a:rPr>
              <a:t>Beta Site 3: PFOS in the Jordan and Shakopee Aquifers South of Eagle Point Lake</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dirty="0">
                <a:latin typeface="Arial" panose="020B0604020202020204" pitchFamily="34" charset="0"/>
                <a:cs typeface="Arial" panose="020B0604020202020204" pitchFamily="34" charset="0"/>
              </a:rPr>
              <a:t>At Beta Site 3 (BS3), located to the southeast of Eagle Point Lake, PFOS concentrations in the Jordan Aquifer well range from 0.05 to 0.4 ppb and are in exceedance of the MDH Health-Based Value of 0.015 ppb. The concentrations observed at BS3 are among the highest corridor-wide for the Jordan Aquifer, lower only than the Jordan Aquifer well at Beta Site 14, which is located closer to the Oakdale Disposal Site (ODS). Additional hydrogeologic and PFAS data from BS20 (pending) will  provide more detail on the transport of PFAS in the Jordan Aquifer upgradient and in Segment 4 as groundwater flows from the northwest to southeast.   </a:t>
            </a:r>
            <a:endParaRPr lang="en-US" sz="1100" b="1" dirty="0"/>
          </a:p>
        </p:txBody>
      </p:sp>
      <p:sp>
        <p:nvSpPr>
          <p:cNvPr id="106" name="Rounded Rectangle 5">
            <a:extLst>
              <a:ext uri="{FF2B5EF4-FFF2-40B4-BE49-F238E27FC236}">
                <a16:creationId xmlns:a16="http://schemas.microsoft.com/office/drawing/2014/main" id="{247FB157-0206-4155-BD30-C2A252082790}"/>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107" name="Round Same Side Corner Rectangle 347">
            <a:extLst>
              <a:ext uri="{FF2B5EF4-FFF2-40B4-BE49-F238E27FC236}">
                <a16:creationId xmlns:a16="http://schemas.microsoft.com/office/drawing/2014/main" id="{7C1495EF-9210-454E-B770-358C694F72FC}"/>
              </a:ext>
            </a:extLst>
          </p:cNvPr>
          <p:cNvSpPr/>
          <p:nvPr/>
        </p:nvSpPr>
        <p:spPr bwMode="auto">
          <a:xfrm>
            <a:off x="36157" y="672478"/>
            <a:ext cx="12091385" cy="612769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109" name="Rectangle 108">
            <a:extLst>
              <a:ext uri="{FF2B5EF4-FFF2-40B4-BE49-F238E27FC236}">
                <a16:creationId xmlns:a16="http://schemas.microsoft.com/office/drawing/2014/main" id="{38D3F4BB-2945-47CC-8113-420E5B92A829}"/>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4</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November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grpSp>
        <p:nvGrpSpPr>
          <p:cNvPr id="129" name="Group 128">
            <a:extLst>
              <a:ext uri="{FF2B5EF4-FFF2-40B4-BE49-F238E27FC236}">
                <a16:creationId xmlns:a16="http://schemas.microsoft.com/office/drawing/2014/main" id="{ECC7DBF3-229B-48C6-87FA-C3703D5F194E}"/>
              </a:ext>
            </a:extLst>
          </p:cNvPr>
          <p:cNvGrpSpPr/>
          <p:nvPr/>
        </p:nvGrpSpPr>
        <p:grpSpPr>
          <a:xfrm>
            <a:off x="108724" y="1131500"/>
            <a:ext cx="1566267" cy="3827242"/>
            <a:chOff x="94436" y="1126734"/>
            <a:chExt cx="1566267" cy="3827242"/>
          </a:xfrm>
        </p:grpSpPr>
        <p:grpSp>
          <p:nvGrpSpPr>
            <p:cNvPr id="127" name="Group 126">
              <a:extLst>
                <a:ext uri="{FF2B5EF4-FFF2-40B4-BE49-F238E27FC236}">
                  <a16:creationId xmlns:a16="http://schemas.microsoft.com/office/drawing/2014/main" id="{3584996C-77E8-43FC-A4E9-76DAFFB0CE03}"/>
                </a:ext>
              </a:extLst>
            </p:cNvPr>
            <p:cNvGrpSpPr/>
            <p:nvPr/>
          </p:nvGrpSpPr>
          <p:grpSpPr>
            <a:xfrm>
              <a:off x="94436" y="1126734"/>
              <a:ext cx="1566267" cy="3814248"/>
              <a:chOff x="3422909" y="7224380"/>
              <a:chExt cx="1566267" cy="3814248"/>
            </a:xfrm>
          </p:grpSpPr>
          <p:grpSp>
            <p:nvGrpSpPr>
              <p:cNvPr id="113" name="Group 112">
                <a:extLst>
                  <a:ext uri="{FF2B5EF4-FFF2-40B4-BE49-F238E27FC236}">
                    <a16:creationId xmlns:a16="http://schemas.microsoft.com/office/drawing/2014/main" id="{A77D8668-72EA-43B4-A8B9-1A72595F071B}"/>
                  </a:ext>
                </a:extLst>
              </p:cNvPr>
              <p:cNvGrpSpPr/>
              <p:nvPr/>
            </p:nvGrpSpPr>
            <p:grpSpPr>
              <a:xfrm>
                <a:off x="3422909" y="7224380"/>
                <a:ext cx="1566267" cy="3814248"/>
                <a:chOff x="137527" y="5675586"/>
                <a:chExt cx="1566267" cy="3814248"/>
              </a:xfrm>
            </p:grpSpPr>
            <p:sp>
              <p:nvSpPr>
                <p:cNvPr id="122" name="Rectangle 121">
                  <a:extLst>
                    <a:ext uri="{FF2B5EF4-FFF2-40B4-BE49-F238E27FC236}">
                      <a16:creationId xmlns:a16="http://schemas.microsoft.com/office/drawing/2014/main" id="{6AB12581-870E-4E98-BA57-4CFD795FCD0E}"/>
                    </a:ext>
                  </a:extLst>
                </p:cNvPr>
                <p:cNvSpPr/>
                <p:nvPr/>
              </p:nvSpPr>
              <p:spPr>
                <a:xfrm>
                  <a:off x="137527" y="5688710"/>
                  <a:ext cx="1566267" cy="380112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TextBox 115">
                  <a:extLst>
                    <a:ext uri="{FF2B5EF4-FFF2-40B4-BE49-F238E27FC236}">
                      <a16:creationId xmlns:a16="http://schemas.microsoft.com/office/drawing/2014/main" id="{F2098187-1310-4E6A-A419-AC39BB8763C0}"/>
                    </a:ext>
                  </a:extLst>
                </p:cNvPr>
                <p:cNvSpPr txBox="1"/>
                <p:nvPr/>
              </p:nvSpPr>
              <p:spPr>
                <a:xfrm>
                  <a:off x="505607" y="6018372"/>
                  <a:ext cx="1188803" cy="1138773"/>
                </a:xfrm>
                <a:prstGeom prst="rect">
                  <a:avLst/>
                </a:prstGeom>
                <a:noFill/>
                <a:ln w="12700">
                  <a:noFill/>
                </a:ln>
              </p:spPr>
              <p:txBody>
                <a:bodyPr wrap="square" rtlCol="0">
                  <a:spAutoFit/>
                </a:bodyPr>
                <a:lstStyle/>
                <a:p>
                  <a:r>
                    <a:rPr lang="en-US" sz="900" dirty="0"/>
                    <a:t>Horizontal Groundwater Flow Direction: Jordan </a:t>
                  </a:r>
                </a:p>
                <a:p>
                  <a:endParaRPr lang="en-US" sz="500" dirty="0"/>
                </a:p>
                <a:p>
                  <a:r>
                    <a:rPr lang="en-US" sz="900" dirty="0"/>
                    <a:t>Downward Groundwater Flow  Direction: Shakopee to Jordan (uncertain)</a:t>
                  </a:r>
                </a:p>
              </p:txBody>
            </p:sp>
            <p:sp>
              <p:nvSpPr>
                <p:cNvPr id="117" name="Freeform: Shape 116">
                  <a:extLst>
                    <a:ext uri="{FF2B5EF4-FFF2-40B4-BE49-F238E27FC236}">
                      <a16:creationId xmlns:a16="http://schemas.microsoft.com/office/drawing/2014/main" id="{EB5923C2-B284-4E09-8101-F939E5284265}"/>
                    </a:ext>
                  </a:extLst>
                </p:cNvPr>
                <p:cNvSpPr/>
                <p:nvPr/>
              </p:nvSpPr>
              <p:spPr>
                <a:xfrm rot="18762354">
                  <a:off x="295690" y="6087731"/>
                  <a:ext cx="121101" cy="24688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7030A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8" name="Freeform: Shape 117">
                  <a:extLst>
                    <a:ext uri="{FF2B5EF4-FFF2-40B4-BE49-F238E27FC236}">
                      <a16:creationId xmlns:a16="http://schemas.microsoft.com/office/drawing/2014/main" id="{9186E1A2-21C4-4FE1-AAF5-C2F8765E10D4}"/>
                    </a:ext>
                  </a:extLst>
                </p:cNvPr>
                <p:cNvSpPr/>
                <p:nvPr/>
              </p:nvSpPr>
              <p:spPr>
                <a:xfrm rot="18762354">
                  <a:off x="308899" y="6621757"/>
                  <a:ext cx="121101" cy="24688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20" name="TextBox 119">
                  <a:extLst>
                    <a:ext uri="{FF2B5EF4-FFF2-40B4-BE49-F238E27FC236}">
                      <a16:creationId xmlns:a16="http://schemas.microsoft.com/office/drawing/2014/main" id="{1583BEB8-2C88-4B85-A0C3-E1C50238D388}"/>
                    </a:ext>
                  </a:extLst>
                </p:cNvPr>
                <p:cNvSpPr txBox="1"/>
                <p:nvPr/>
              </p:nvSpPr>
              <p:spPr>
                <a:xfrm>
                  <a:off x="514719" y="7159470"/>
                  <a:ext cx="971974" cy="738664"/>
                </a:xfrm>
                <a:prstGeom prst="rect">
                  <a:avLst/>
                </a:prstGeom>
                <a:noFill/>
                <a:ln w="12700">
                  <a:noFill/>
                </a:ln>
              </p:spPr>
              <p:txBody>
                <a:bodyPr wrap="square" rtlCol="0">
                  <a:spAutoFit/>
                </a:bodyPr>
                <a:lstStyle/>
                <a:p>
                  <a:r>
                    <a:rPr lang="en-US" sz="900" dirty="0"/>
                    <a:t>Approximate Groundwater Divide</a:t>
                  </a:r>
                </a:p>
                <a:p>
                  <a:endParaRPr lang="en-US" sz="600" dirty="0"/>
                </a:p>
                <a:p>
                  <a:r>
                    <a:rPr lang="en-US" sz="900" dirty="0"/>
                    <a:t>0.1 ppb PFOS</a:t>
                  </a:r>
                </a:p>
              </p:txBody>
            </p:sp>
            <p:sp>
              <p:nvSpPr>
                <p:cNvPr id="121" name="TextBox 120">
                  <a:extLst>
                    <a:ext uri="{FF2B5EF4-FFF2-40B4-BE49-F238E27FC236}">
                      <a16:creationId xmlns:a16="http://schemas.microsoft.com/office/drawing/2014/main" id="{35AB85E8-A335-4FEF-AD82-F248DAC60034}"/>
                    </a:ext>
                  </a:extLst>
                </p:cNvPr>
                <p:cNvSpPr txBox="1"/>
                <p:nvPr/>
              </p:nvSpPr>
              <p:spPr>
                <a:xfrm>
                  <a:off x="137527" y="5675586"/>
                  <a:ext cx="1059329" cy="276999"/>
                </a:xfrm>
                <a:prstGeom prst="rect">
                  <a:avLst/>
                </a:prstGeom>
                <a:noFill/>
              </p:spPr>
              <p:txBody>
                <a:bodyPr wrap="none" rtlCol="0">
                  <a:spAutoFit/>
                </a:bodyPr>
                <a:lstStyle/>
                <a:p>
                  <a:r>
                    <a:rPr lang="en-US" sz="1200" b="1" u="sng" dirty="0"/>
                    <a:t>Map Features</a:t>
                  </a:r>
                </a:p>
              </p:txBody>
            </p:sp>
          </p:grpSp>
          <p:sp>
            <p:nvSpPr>
              <p:cNvPr id="123" name="Oval 122">
                <a:extLst>
                  <a:ext uri="{FF2B5EF4-FFF2-40B4-BE49-F238E27FC236}">
                    <a16:creationId xmlns:a16="http://schemas.microsoft.com/office/drawing/2014/main" id="{3313D1BD-B3E5-4CD2-AEAA-0DF1E9DD3EBB}"/>
                  </a:ext>
                </a:extLst>
              </p:cNvPr>
              <p:cNvSpPr/>
              <p:nvPr/>
            </p:nvSpPr>
            <p:spPr>
              <a:xfrm>
                <a:off x="3541437" y="9221191"/>
                <a:ext cx="173736" cy="173736"/>
              </a:xfrm>
              <a:prstGeom prst="ellipse">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reeform: Shape 124">
                <a:extLst>
                  <a:ext uri="{FF2B5EF4-FFF2-40B4-BE49-F238E27FC236}">
                    <a16:creationId xmlns:a16="http://schemas.microsoft.com/office/drawing/2014/main" id="{E7EBD89E-6FD0-4160-A206-0FBA34431133}"/>
                  </a:ext>
                </a:extLst>
              </p:cNvPr>
              <p:cNvSpPr/>
              <p:nvPr/>
            </p:nvSpPr>
            <p:spPr>
              <a:xfrm rot="16200000">
                <a:off x="3635720" y="8808984"/>
                <a:ext cx="11804" cy="246888"/>
              </a:xfrm>
              <a:custGeom>
                <a:avLst/>
                <a:gdLst>
                  <a:gd name="connsiteX0" fmla="*/ 646344 w 1226950"/>
                  <a:gd name="connsiteY0" fmla="*/ 0 h 930178"/>
                  <a:gd name="connsiteX1" fmla="*/ 1208319 w 1226950"/>
                  <a:gd name="connsiteY1" fmla="*/ 190500 h 930178"/>
                  <a:gd name="connsiteX2" fmla="*/ 36744 w 1226950"/>
                  <a:gd name="connsiteY2" fmla="*/ 533400 h 930178"/>
                  <a:gd name="connsiteX3" fmla="*/ 293919 w 1226950"/>
                  <a:gd name="connsiteY3" fmla="*/ 895350 h 930178"/>
                  <a:gd name="connsiteX4" fmla="*/ 284394 w 1226950"/>
                  <a:gd name="connsiteY4" fmla="*/ 895350 h 930178"/>
                  <a:gd name="connsiteX0" fmla="*/ 646344 w 1226950"/>
                  <a:gd name="connsiteY0" fmla="*/ 0 h 895351"/>
                  <a:gd name="connsiteX1" fmla="*/ 1208319 w 1226950"/>
                  <a:gd name="connsiteY1" fmla="*/ 190500 h 895351"/>
                  <a:gd name="connsiteX2" fmla="*/ 36744 w 1226950"/>
                  <a:gd name="connsiteY2" fmla="*/ 533400 h 895351"/>
                  <a:gd name="connsiteX3" fmla="*/ 293919 w 1226950"/>
                  <a:gd name="connsiteY3" fmla="*/ 895350 h 895351"/>
                  <a:gd name="connsiteX0" fmla="*/ 360885 w 924082"/>
                  <a:gd name="connsiteY0" fmla="*/ 0 h 895351"/>
                  <a:gd name="connsiteX1" fmla="*/ 922860 w 924082"/>
                  <a:gd name="connsiteY1" fmla="*/ 190500 h 895351"/>
                  <a:gd name="connsiteX2" fmla="*/ 234837 w 924082"/>
                  <a:gd name="connsiteY2" fmla="*/ 533399 h 895351"/>
                  <a:gd name="connsiteX3" fmla="*/ 8460 w 924082"/>
                  <a:gd name="connsiteY3" fmla="*/ 895350 h 895351"/>
                  <a:gd name="connsiteX0" fmla="*/ 360885 w 514239"/>
                  <a:gd name="connsiteY0" fmla="*/ 0 h 895351"/>
                  <a:gd name="connsiteX1" fmla="*/ 364914 w 514239"/>
                  <a:gd name="connsiteY1" fmla="*/ 200203 h 895351"/>
                  <a:gd name="connsiteX2" fmla="*/ 234837 w 514239"/>
                  <a:gd name="connsiteY2" fmla="*/ 533399 h 895351"/>
                  <a:gd name="connsiteX3" fmla="*/ 8460 w 514239"/>
                  <a:gd name="connsiteY3" fmla="*/ 895350 h 895351"/>
                  <a:gd name="connsiteX0" fmla="*/ 173894 w 327248"/>
                  <a:gd name="connsiteY0" fmla="*/ 0 h 924474"/>
                  <a:gd name="connsiteX1" fmla="*/ 177923 w 327248"/>
                  <a:gd name="connsiteY1" fmla="*/ 200203 h 924474"/>
                  <a:gd name="connsiteX2" fmla="*/ 47846 w 327248"/>
                  <a:gd name="connsiteY2" fmla="*/ 533399 h 924474"/>
                  <a:gd name="connsiteX3" fmla="*/ 193428 w 327248"/>
                  <a:gd name="connsiteY3" fmla="*/ 924473 h 924474"/>
                  <a:gd name="connsiteX0" fmla="*/ 111415 w 261887"/>
                  <a:gd name="connsiteY0" fmla="*/ 0 h 924474"/>
                  <a:gd name="connsiteX1" fmla="*/ 115444 w 261887"/>
                  <a:gd name="connsiteY1" fmla="*/ 200203 h 924474"/>
                  <a:gd name="connsiteX2" fmla="*/ 59760 w 261887"/>
                  <a:gd name="connsiteY2" fmla="*/ 552808 h 924474"/>
                  <a:gd name="connsiteX3" fmla="*/ 130949 w 261887"/>
                  <a:gd name="connsiteY3" fmla="*/ 924473 h 924474"/>
                  <a:gd name="connsiteX0" fmla="*/ 111415 w 244185"/>
                  <a:gd name="connsiteY0" fmla="*/ 0 h 924474"/>
                  <a:gd name="connsiteX1" fmla="*/ 41045 w 244185"/>
                  <a:gd name="connsiteY1" fmla="*/ 209916 h 924474"/>
                  <a:gd name="connsiteX2" fmla="*/ 59760 w 244185"/>
                  <a:gd name="connsiteY2" fmla="*/ 552808 h 924474"/>
                  <a:gd name="connsiteX3" fmla="*/ 130949 w 244185"/>
                  <a:gd name="connsiteY3" fmla="*/ 924473 h 924474"/>
                  <a:gd name="connsiteX0" fmla="*/ 142016 w 275934"/>
                  <a:gd name="connsiteY0" fmla="*/ 0 h 924474"/>
                  <a:gd name="connsiteX1" fmla="*/ 71646 w 275934"/>
                  <a:gd name="connsiteY1" fmla="*/ 209916 h 924474"/>
                  <a:gd name="connsiteX2" fmla="*/ 53165 w 275934"/>
                  <a:gd name="connsiteY2" fmla="*/ 640150 h 924474"/>
                  <a:gd name="connsiteX3" fmla="*/ 161550 w 275934"/>
                  <a:gd name="connsiteY3" fmla="*/ 924473 h 924474"/>
                  <a:gd name="connsiteX0" fmla="*/ 88851 w 222769"/>
                  <a:gd name="connsiteY0" fmla="*/ 0 h 924474"/>
                  <a:gd name="connsiteX1" fmla="*/ 18481 w 222769"/>
                  <a:gd name="connsiteY1" fmla="*/ 209916 h 924474"/>
                  <a:gd name="connsiteX2" fmla="*/ 0 w 222769"/>
                  <a:gd name="connsiteY2" fmla="*/ 640150 h 924474"/>
                  <a:gd name="connsiteX3" fmla="*/ 108385 w 222769"/>
                  <a:gd name="connsiteY3" fmla="*/ 924473 h 924474"/>
                  <a:gd name="connsiteX0" fmla="*/ 88851 w 222769"/>
                  <a:gd name="connsiteY0" fmla="*/ 0 h 924474"/>
                  <a:gd name="connsiteX1" fmla="*/ 18481 w 222769"/>
                  <a:gd name="connsiteY1" fmla="*/ 209916 h 924474"/>
                  <a:gd name="connsiteX2" fmla="*/ 0 w 222769"/>
                  <a:gd name="connsiteY2" fmla="*/ 640150 h 924474"/>
                  <a:gd name="connsiteX3" fmla="*/ 108385 w 222769"/>
                  <a:gd name="connsiteY3" fmla="*/ 924473 h 924474"/>
                  <a:gd name="connsiteX0" fmla="*/ 88851 w 108379"/>
                  <a:gd name="connsiteY0" fmla="*/ 0 h 924474"/>
                  <a:gd name="connsiteX1" fmla="*/ 18481 w 108379"/>
                  <a:gd name="connsiteY1" fmla="*/ 209916 h 924474"/>
                  <a:gd name="connsiteX2" fmla="*/ 0 w 108379"/>
                  <a:gd name="connsiteY2" fmla="*/ 640150 h 924474"/>
                  <a:gd name="connsiteX3" fmla="*/ 108385 w 108379"/>
                  <a:gd name="connsiteY3" fmla="*/ 924473 h 924474"/>
                  <a:gd name="connsiteX0" fmla="*/ 138290 w 138288"/>
                  <a:gd name="connsiteY0" fmla="*/ 0 h 934179"/>
                  <a:gd name="connsiteX1" fmla="*/ 67920 w 138288"/>
                  <a:gd name="connsiteY1" fmla="*/ 209916 h 934179"/>
                  <a:gd name="connsiteX2" fmla="*/ 49439 w 138288"/>
                  <a:gd name="connsiteY2" fmla="*/ 640150 h 934179"/>
                  <a:gd name="connsiteX3" fmla="*/ 9044 w 138288"/>
                  <a:gd name="connsiteY3" fmla="*/ 934179 h 934179"/>
                </a:gdLst>
                <a:ahLst/>
                <a:cxnLst>
                  <a:cxn ang="0">
                    <a:pos x="connsiteX0" y="connsiteY0"/>
                  </a:cxn>
                  <a:cxn ang="0">
                    <a:pos x="connsiteX1" y="connsiteY1"/>
                  </a:cxn>
                  <a:cxn ang="0">
                    <a:pos x="connsiteX2" y="connsiteY2"/>
                  </a:cxn>
                  <a:cxn ang="0">
                    <a:pos x="connsiteX3" y="connsiteY3"/>
                  </a:cxn>
                </a:cxnLst>
                <a:rect l="l" t="t" r="r" b="b"/>
                <a:pathLst>
                  <a:path w="138288" h="934179">
                    <a:moveTo>
                      <a:pt x="138290" y="0"/>
                    </a:moveTo>
                    <a:cubicBezTo>
                      <a:pt x="98117" y="303122"/>
                      <a:pt x="82728" y="103224"/>
                      <a:pt x="67920" y="209916"/>
                    </a:cubicBezTo>
                    <a:cubicBezTo>
                      <a:pt x="53112" y="316608"/>
                      <a:pt x="127440" y="231536"/>
                      <a:pt x="49439" y="640150"/>
                    </a:cubicBezTo>
                    <a:cubicBezTo>
                      <a:pt x="83027" y="825557"/>
                      <a:pt x="-32231" y="873854"/>
                      <a:pt x="9044" y="934179"/>
                    </a:cubicBezTo>
                  </a:path>
                </a:pathLst>
              </a:custGeom>
              <a:noFill/>
              <a:ln w="22225">
                <a:solidFill>
                  <a:schemeClr val="bg1"/>
                </a:solidFill>
                <a:prstDash val="dash"/>
              </a:ln>
              <a:effectLst>
                <a:glow rad="88900">
                  <a:schemeClr val="bg1">
                    <a:lumMod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6" name="TextBox 125">
              <a:extLst>
                <a:ext uri="{FF2B5EF4-FFF2-40B4-BE49-F238E27FC236}">
                  <a16:creationId xmlns:a16="http://schemas.microsoft.com/office/drawing/2014/main" id="{85F6D736-1FB2-46C1-8AA8-D1E5A6A10C60}"/>
                </a:ext>
              </a:extLst>
            </p:cNvPr>
            <p:cNvSpPr txBox="1"/>
            <p:nvPr/>
          </p:nvSpPr>
          <p:spPr>
            <a:xfrm>
              <a:off x="174871" y="3415093"/>
              <a:ext cx="1303231" cy="1538883"/>
            </a:xfrm>
            <a:prstGeom prst="rect">
              <a:avLst/>
            </a:prstGeom>
            <a:noFill/>
            <a:ln w="12700">
              <a:noFill/>
            </a:ln>
          </p:spPr>
          <p:txBody>
            <a:bodyPr wrap="square" rtlCol="0">
              <a:spAutoFit/>
            </a:bodyPr>
            <a:lstStyle/>
            <a:p>
              <a:r>
                <a:rPr lang="en-US" sz="900" u="sng" dirty="0"/>
                <a:t>Notes</a:t>
              </a:r>
              <a:r>
                <a:rPr lang="en-US" sz="900" dirty="0"/>
                <a:t>: </a:t>
              </a:r>
            </a:p>
            <a:p>
              <a:endParaRPr lang="en-US" sz="500" dirty="0"/>
            </a:p>
            <a:p>
              <a:r>
                <a:rPr lang="en-US" sz="900" dirty="0"/>
                <a:t>For illustration purposes, PFOS values below 0.009 ppb are enlarged on the map (BS1, BS2, BS17, BS5, and BS6).</a:t>
              </a:r>
            </a:p>
            <a:p>
              <a:endParaRPr lang="en-US" sz="500" dirty="0"/>
            </a:p>
            <a:p>
              <a:r>
                <a:rPr lang="en-US" sz="900" dirty="0"/>
                <a:t>Data results from BS20 are pending.</a:t>
              </a:r>
            </a:p>
          </p:txBody>
        </p:sp>
      </p:grpSp>
      <p:sp>
        <p:nvSpPr>
          <p:cNvPr id="131" name="Freeform: Shape 130">
            <a:extLst>
              <a:ext uri="{FF2B5EF4-FFF2-40B4-BE49-F238E27FC236}">
                <a16:creationId xmlns:a16="http://schemas.microsoft.com/office/drawing/2014/main" id="{0F088B2C-EE8D-4609-A68C-AEF2DBD265B4}"/>
              </a:ext>
            </a:extLst>
          </p:cNvPr>
          <p:cNvSpPr/>
          <p:nvPr/>
        </p:nvSpPr>
        <p:spPr>
          <a:xfrm rot="1461511">
            <a:off x="4748349" y="1524423"/>
            <a:ext cx="168546" cy="37086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7030A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32" name="Freeform: Shape 131">
            <a:extLst>
              <a:ext uri="{FF2B5EF4-FFF2-40B4-BE49-F238E27FC236}">
                <a16:creationId xmlns:a16="http://schemas.microsoft.com/office/drawing/2014/main" id="{94B7238B-7381-40C9-8301-7CB59EBC72C4}"/>
              </a:ext>
            </a:extLst>
          </p:cNvPr>
          <p:cNvSpPr/>
          <p:nvPr/>
        </p:nvSpPr>
        <p:spPr>
          <a:xfrm rot="3648290">
            <a:off x="2750193" y="3183047"/>
            <a:ext cx="168546" cy="37086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7030A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33" name="Freeform: Shape 132">
            <a:extLst>
              <a:ext uri="{FF2B5EF4-FFF2-40B4-BE49-F238E27FC236}">
                <a16:creationId xmlns:a16="http://schemas.microsoft.com/office/drawing/2014/main" id="{BCD4E776-BFE1-4342-A099-374B97EA8CA4}"/>
              </a:ext>
            </a:extLst>
          </p:cNvPr>
          <p:cNvSpPr/>
          <p:nvPr/>
        </p:nvSpPr>
        <p:spPr>
          <a:xfrm rot="4902845">
            <a:off x="3086913" y="1442169"/>
            <a:ext cx="168546" cy="37086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7030A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35" name="Freeform: Shape 134">
            <a:extLst>
              <a:ext uri="{FF2B5EF4-FFF2-40B4-BE49-F238E27FC236}">
                <a16:creationId xmlns:a16="http://schemas.microsoft.com/office/drawing/2014/main" id="{B68E939C-7EE1-464F-AFD3-6C6E067B260E}"/>
              </a:ext>
            </a:extLst>
          </p:cNvPr>
          <p:cNvSpPr/>
          <p:nvPr/>
        </p:nvSpPr>
        <p:spPr>
          <a:xfrm rot="4902845">
            <a:off x="1935577" y="3036873"/>
            <a:ext cx="168546" cy="37086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7030A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36" name="Freeform: Shape 135">
            <a:extLst>
              <a:ext uri="{FF2B5EF4-FFF2-40B4-BE49-F238E27FC236}">
                <a16:creationId xmlns:a16="http://schemas.microsoft.com/office/drawing/2014/main" id="{73642655-A2A5-4276-BC5C-3D658713706C}"/>
              </a:ext>
            </a:extLst>
          </p:cNvPr>
          <p:cNvSpPr/>
          <p:nvPr/>
        </p:nvSpPr>
        <p:spPr>
          <a:xfrm rot="188277">
            <a:off x="4002834" y="2416923"/>
            <a:ext cx="168546" cy="37086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7030A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37" name="Freeform: Shape 136">
            <a:extLst>
              <a:ext uri="{FF2B5EF4-FFF2-40B4-BE49-F238E27FC236}">
                <a16:creationId xmlns:a16="http://schemas.microsoft.com/office/drawing/2014/main" id="{80E38985-347F-4CA0-BB36-61471966B21E}"/>
              </a:ext>
            </a:extLst>
          </p:cNvPr>
          <p:cNvSpPr/>
          <p:nvPr/>
        </p:nvSpPr>
        <p:spPr>
          <a:xfrm rot="188277">
            <a:off x="4312754" y="3450439"/>
            <a:ext cx="221196" cy="29024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7030A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38" name="Freeform: Shape 137">
            <a:extLst>
              <a:ext uri="{FF2B5EF4-FFF2-40B4-BE49-F238E27FC236}">
                <a16:creationId xmlns:a16="http://schemas.microsoft.com/office/drawing/2014/main" id="{46D33317-A0C6-43B6-9DD2-F1FEA4BCD893}"/>
              </a:ext>
            </a:extLst>
          </p:cNvPr>
          <p:cNvSpPr/>
          <p:nvPr/>
        </p:nvSpPr>
        <p:spPr>
          <a:xfrm rot="1306619">
            <a:off x="5148848" y="2090303"/>
            <a:ext cx="168546" cy="37086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7030A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39" name="Freeform: Shape 138">
            <a:extLst>
              <a:ext uri="{FF2B5EF4-FFF2-40B4-BE49-F238E27FC236}">
                <a16:creationId xmlns:a16="http://schemas.microsoft.com/office/drawing/2014/main" id="{F9815A42-1F1E-4954-939C-CA1CD532144A}"/>
              </a:ext>
            </a:extLst>
          </p:cNvPr>
          <p:cNvSpPr/>
          <p:nvPr/>
        </p:nvSpPr>
        <p:spPr>
          <a:xfrm rot="18874360">
            <a:off x="6076050" y="4223349"/>
            <a:ext cx="168546" cy="37086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7030A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42" name="Freeform: Shape 141">
            <a:extLst>
              <a:ext uri="{FF2B5EF4-FFF2-40B4-BE49-F238E27FC236}">
                <a16:creationId xmlns:a16="http://schemas.microsoft.com/office/drawing/2014/main" id="{C540581D-6200-4F6A-8D81-ED4B70012D96}"/>
              </a:ext>
            </a:extLst>
          </p:cNvPr>
          <p:cNvSpPr/>
          <p:nvPr/>
        </p:nvSpPr>
        <p:spPr>
          <a:xfrm rot="1638417">
            <a:off x="4520093" y="3178520"/>
            <a:ext cx="87357" cy="17738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44" name="Freeform: Shape 143">
            <a:extLst>
              <a:ext uri="{FF2B5EF4-FFF2-40B4-BE49-F238E27FC236}">
                <a16:creationId xmlns:a16="http://schemas.microsoft.com/office/drawing/2014/main" id="{DB47122A-58F6-452C-9BEF-0ECE8110FBE1}"/>
              </a:ext>
            </a:extLst>
          </p:cNvPr>
          <p:cNvSpPr/>
          <p:nvPr/>
        </p:nvSpPr>
        <p:spPr>
          <a:xfrm rot="1638417">
            <a:off x="4044951" y="2922761"/>
            <a:ext cx="87357" cy="17738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77" name="Freeform: Shape 176">
            <a:extLst>
              <a:ext uri="{FF2B5EF4-FFF2-40B4-BE49-F238E27FC236}">
                <a16:creationId xmlns:a16="http://schemas.microsoft.com/office/drawing/2014/main" id="{AFA0566B-5B3E-446C-9C2C-0DE7CECA4FE0}"/>
              </a:ext>
            </a:extLst>
          </p:cNvPr>
          <p:cNvSpPr/>
          <p:nvPr/>
        </p:nvSpPr>
        <p:spPr>
          <a:xfrm rot="1638417">
            <a:off x="5269940" y="3888691"/>
            <a:ext cx="87357" cy="17738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78" name="Freeform: Shape 177">
            <a:extLst>
              <a:ext uri="{FF2B5EF4-FFF2-40B4-BE49-F238E27FC236}">
                <a16:creationId xmlns:a16="http://schemas.microsoft.com/office/drawing/2014/main" id="{B7756B72-AEA1-4A71-9266-21832E2B19EF}"/>
              </a:ext>
            </a:extLst>
          </p:cNvPr>
          <p:cNvSpPr/>
          <p:nvPr/>
        </p:nvSpPr>
        <p:spPr>
          <a:xfrm rot="1638417">
            <a:off x="5020582" y="3835018"/>
            <a:ext cx="87357" cy="17738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ys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245" name="TextBox 244">
            <a:extLst>
              <a:ext uri="{FF2B5EF4-FFF2-40B4-BE49-F238E27FC236}">
                <a16:creationId xmlns:a16="http://schemas.microsoft.com/office/drawing/2014/main" id="{1DF943BB-2BB8-468F-BE00-748B37EE8412}"/>
              </a:ext>
            </a:extLst>
          </p:cNvPr>
          <p:cNvSpPr txBox="1"/>
          <p:nvPr/>
        </p:nvSpPr>
        <p:spPr>
          <a:xfrm>
            <a:off x="4058258" y="2851809"/>
            <a:ext cx="547648"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18356F"/>
                </a:solidFill>
                <a:effectLst>
                  <a:glow rad="127000">
                    <a:schemeClr val="bg1"/>
                  </a:glow>
                  <a:outerShdw blurRad="50800" dist="38100" dir="2700000" algn="tl" rotWithShape="0">
                    <a:schemeClr val="bg1">
                      <a:alpha val="40000"/>
                    </a:schemeClr>
                  </a:outerShdw>
                </a:effectLst>
              </a:rPr>
              <a:t>?</a:t>
            </a:r>
          </a:p>
        </p:txBody>
      </p:sp>
      <p:sp>
        <p:nvSpPr>
          <p:cNvPr id="247" name="TextBox 246">
            <a:extLst>
              <a:ext uri="{FF2B5EF4-FFF2-40B4-BE49-F238E27FC236}">
                <a16:creationId xmlns:a16="http://schemas.microsoft.com/office/drawing/2014/main" id="{E85E16C1-FD4F-4907-9466-AAD5A1C13053}"/>
              </a:ext>
            </a:extLst>
          </p:cNvPr>
          <p:cNvSpPr txBox="1"/>
          <p:nvPr/>
        </p:nvSpPr>
        <p:spPr>
          <a:xfrm>
            <a:off x="4857837" y="3696512"/>
            <a:ext cx="547648"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18356F"/>
                </a:solidFill>
                <a:effectLst>
                  <a:glow rad="127000">
                    <a:schemeClr val="bg1"/>
                  </a:glow>
                  <a:outerShdw blurRad="50800" dist="38100" dir="2700000" algn="tl" rotWithShape="0">
                    <a:schemeClr val="bg1">
                      <a:alpha val="40000"/>
                    </a:schemeClr>
                  </a:outerShdw>
                </a:effectLst>
              </a:rPr>
              <a:t>?</a:t>
            </a:r>
          </a:p>
        </p:txBody>
      </p:sp>
      <p:sp>
        <p:nvSpPr>
          <p:cNvPr id="248" name="TextBox 247">
            <a:extLst>
              <a:ext uri="{FF2B5EF4-FFF2-40B4-BE49-F238E27FC236}">
                <a16:creationId xmlns:a16="http://schemas.microsoft.com/office/drawing/2014/main" id="{D75F6D7F-8729-4974-9A96-3FC8481A3A6E}"/>
              </a:ext>
            </a:extLst>
          </p:cNvPr>
          <p:cNvSpPr txBox="1"/>
          <p:nvPr/>
        </p:nvSpPr>
        <p:spPr>
          <a:xfrm>
            <a:off x="4558798" y="3131852"/>
            <a:ext cx="547648"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18356F"/>
                </a:solidFill>
                <a:effectLst>
                  <a:glow rad="127000">
                    <a:schemeClr val="bg1"/>
                  </a:glow>
                  <a:outerShdw blurRad="50800" dist="38100" dir="2700000" algn="tl" rotWithShape="0">
                    <a:schemeClr val="bg1">
                      <a:alpha val="40000"/>
                    </a:schemeClr>
                  </a:outerShdw>
                </a:effectLst>
              </a:rPr>
              <a:t>?</a:t>
            </a:r>
          </a:p>
        </p:txBody>
      </p:sp>
      <p:sp>
        <p:nvSpPr>
          <p:cNvPr id="249" name="TextBox 248">
            <a:extLst>
              <a:ext uri="{FF2B5EF4-FFF2-40B4-BE49-F238E27FC236}">
                <a16:creationId xmlns:a16="http://schemas.microsoft.com/office/drawing/2014/main" id="{AAAADF4C-AA5B-4A6D-BA7D-AD3C5BD6CC27}"/>
              </a:ext>
            </a:extLst>
          </p:cNvPr>
          <p:cNvSpPr txBox="1"/>
          <p:nvPr/>
        </p:nvSpPr>
        <p:spPr>
          <a:xfrm>
            <a:off x="5274123" y="3864039"/>
            <a:ext cx="547648"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18356F"/>
                </a:solidFill>
                <a:effectLst>
                  <a:glow rad="127000">
                    <a:schemeClr val="bg1"/>
                  </a:glow>
                  <a:outerShdw blurRad="50800" dist="38100" dir="2700000" algn="tl" rotWithShape="0">
                    <a:schemeClr val="bg1">
                      <a:alpha val="40000"/>
                    </a:schemeClr>
                  </a:outerShdw>
                </a:effectLst>
              </a:rPr>
              <a:t>?</a:t>
            </a:r>
          </a:p>
        </p:txBody>
      </p:sp>
      <p:sp>
        <p:nvSpPr>
          <p:cNvPr id="250" name="TextBox 249">
            <a:extLst>
              <a:ext uri="{FF2B5EF4-FFF2-40B4-BE49-F238E27FC236}">
                <a16:creationId xmlns:a16="http://schemas.microsoft.com/office/drawing/2014/main" id="{5140C1CE-870C-4AA6-A4F7-54C3A1B5F7C7}"/>
              </a:ext>
            </a:extLst>
          </p:cNvPr>
          <p:cNvSpPr txBox="1"/>
          <p:nvPr/>
        </p:nvSpPr>
        <p:spPr>
          <a:xfrm>
            <a:off x="1750701" y="1735203"/>
            <a:ext cx="806060" cy="369332"/>
          </a:xfrm>
          <a:prstGeom prst="rect">
            <a:avLst/>
          </a:prstGeom>
          <a:noFill/>
        </p:spPr>
        <p:txBody>
          <a:bodyPr wrap="square" rtlCol="0">
            <a:spAutoFit/>
            <a:scene3d>
              <a:camera prst="orthographicFront"/>
              <a:lightRig rig="threePt" dir="t"/>
            </a:scene3d>
            <a:sp3d contourW="12700">
              <a:contourClr>
                <a:schemeClr val="bg1"/>
              </a:contourClr>
            </a:sp3d>
          </a:bodyPr>
          <a:lstStyle/>
          <a:p>
            <a:r>
              <a:rPr lang="en-US" sz="900" b="1" dirty="0">
                <a:solidFill>
                  <a:srgbClr val="FF0000"/>
                </a:solidFill>
                <a:effectLst>
                  <a:glow rad="88900">
                    <a:schemeClr val="bg1"/>
                  </a:glow>
                </a:effectLst>
              </a:rPr>
              <a:t>Oakdale Disposal Site</a:t>
            </a:r>
          </a:p>
        </p:txBody>
      </p:sp>
      <p:sp>
        <p:nvSpPr>
          <p:cNvPr id="251" name="TextBox 250">
            <a:extLst>
              <a:ext uri="{FF2B5EF4-FFF2-40B4-BE49-F238E27FC236}">
                <a16:creationId xmlns:a16="http://schemas.microsoft.com/office/drawing/2014/main" id="{C7EE7840-7712-4EA3-8E32-B03D1C435BEE}"/>
              </a:ext>
            </a:extLst>
          </p:cNvPr>
          <p:cNvSpPr txBox="1"/>
          <p:nvPr/>
        </p:nvSpPr>
        <p:spPr>
          <a:xfrm>
            <a:off x="3411431" y="1127285"/>
            <a:ext cx="1350264" cy="369332"/>
          </a:xfrm>
          <a:prstGeom prst="rect">
            <a:avLst/>
          </a:prstGeom>
          <a:noFill/>
        </p:spPr>
        <p:txBody>
          <a:bodyPr wrap="square" rtlCol="0">
            <a:spAutoFit/>
            <a:scene3d>
              <a:camera prst="orthographicFront"/>
              <a:lightRig rig="threePt" dir="t"/>
            </a:scene3d>
            <a:sp3d contourW="12700">
              <a:contourClr>
                <a:schemeClr val="bg1"/>
              </a:contourClr>
            </a:sp3d>
          </a:bodyPr>
          <a:lstStyle/>
          <a:p>
            <a:pPr algn="r"/>
            <a:r>
              <a:rPr lang="en-US" sz="900" b="1" dirty="0">
                <a:solidFill>
                  <a:srgbClr val="FF0000"/>
                </a:solidFill>
                <a:effectLst>
                  <a:glow rad="88900">
                    <a:schemeClr val="bg1"/>
                  </a:glow>
                </a:effectLst>
              </a:rPr>
              <a:t>Washington County Landfill</a:t>
            </a:r>
          </a:p>
        </p:txBody>
      </p:sp>
    </p:spTree>
    <p:extLst>
      <p:ext uri="{BB962C8B-B14F-4D97-AF65-F5344CB8AC3E}">
        <p14:creationId xmlns:p14="http://schemas.microsoft.com/office/powerpoint/2010/main" val="3990072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ound Same Side Corner Rectangle 347">
            <a:extLst>
              <a:ext uri="{FF2B5EF4-FFF2-40B4-BE49-F238E27FC236}">
                <a16:creationId xmlns:a16="http://schemas.microsoft.com/office/drawing/2014/main" id="{7A299998-9058-48CC-83D4-818720F7C1DE}"/>
              </a:ext>
            </a:extLst>
          </p:cNvPr>
          <p:cNvSpPr/>
          <p:nvPr/>
        </p:nvSpPr>
        <p:spPr bwMode="auto">
          <a:xfrm>
            <a:off x="33400" y="746421"/>
            <a:ext cx="12091385" cy="6072403"/>
          </a:xfrm>
          <a:prstGeom prst="round2SameRect">
            <a:avLst>
              <a:gd name="adj1" fmla="val 1523"/>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a:latin typeface="Arial" panose="020B0604020202020204" pitchFamily="34" charset="0"/>
              <a:cs typeface="Arial" panose="020B0604020202020204" pitchFamily="34" charset="0"/>
            </a:endParaRPr>
          </a:p>
        </p:txBody>
      </p:sp>
      <p:sp>
        <p:nvSpPr>
          <p:cNvPr id="62" name="Round Same Side Corner Rectangle 348">
            <a:extLst>
              <a:ext uri="{FF2B5EF4-FFF2-40B4-BE49-F238E27FC236}">
                <a16:creationId xmlns:a16="http://schemas.microsoft.com/office/drawing/2014/main" id="{E8096381-C29F-4B19-9C82-90D7D9557D40}"/>
              </a:ext>
            </a:extLst>
          </p:cNvPr>
          <p:cNvSpPr/>
          <p:nvPr/>
        </p:nvSpPr>
        <p:spPr bwMode="auto">
          <a:xfrm>
            <a:off x="33400" y="746421"/>
            <a:ext cx="12091385" cy="276719"/>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Introduction: Segment 4 Surface and Groundwater Systems</a:t>
            </a:r>
          </a:p>
        </p:txBody>
      </p:sp>
      <p:sp>
        <p:nvSpPr>
          <p:cNvPr id="56" name="Rounded Rectangle 5">
            <a:extLst>
              <a:ext uri="{FF2B5EF4-FFF2-40B4-BE49-F238E27FC236}">
                <a16:creationId xmlns:a16="http://schemas.microsoft.com/office/drawing/2014/main" id="{DD48B355-4942-415B-ACE3-73A7DCD54A5A}"/>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65" name="Rectangle 64">
            <a:extLst>
              <a:ext uri="{FF2B5EF4-FFF2-40B4-BE49-F238E27FC236}">
                <a16:creationId xmlns:a16="http://schemas.microsoft.com/office/drawing/2014/main" id="{F696B145-DD7D-4290-A919-CB2A5C408067}"/>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4</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November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grpSp>
        <p:nvGrpSpPr>
          <p:cNvPr id="24" name="Group 23">
            <a:extLst>
              <a:ext uri="{FF2B5EF4-FFF2-40B4-BE49-F238E27FC236}">
                <a16:creationId xmlns:a16="http://schemas.microsoft.com/office/drawing/2014/main" id="{FB6DD0B8-1585-4258-95F8-04B12E3172BE}"/>
              </a:ext>
            </a:extLst>
          </p:cNvPr>
          <p:cNvGrpSpPr/>
          <p:nvPr/>
        </p:nvGrpSpPr>
        <p:grpSpPr>
          <a:xfrm>
            <a:off x="119402" y="1146108"/>
            <a:ext cx="6619533" cy="5201781"/>
            <a:chOff x="122047" y="1062555"/>
            <a:chExt cx="6619533" cy="5201781"/>
          </a:xfrm>
        </p:grpSpPr>
        <p:sp>
          <p:nvSpPr>
            <p:cNvPr id="39" name="TextBox 38">
              <a:extLst>
                <a:ext uri="{FF2B5EF4-FFF2-40B4-BE49-F238E27FC236}">
                  <a16:creationId xmlns:a16="http://schemas.microsoft.com/office/drawing/2014/main" id="{215B9439-362D-489F-955C-99AED536CA27}"/>
                </a:ext>
              </a:extLst>
            </p:cNvPr>
            <p:cNvSpPr txBox="1"/>
            <p:nvPr/>
          </p:nvSpPr>
          <p:spPr>
            <a:xfrm>
              <a:off x="450342" y="1671006"/>
              <a:ext cx="777777" cy="261610"/>
            </a:xfrm>
            <a:prstGeom prst="rect">
              <a:avLst/>
            </a:prstGeom>
            <a:noFill/>
          </p:spPr>
          <p:txBody>
            <a:bodyPr wrap="none" rtlCol="0">
              <a:spAutoFit/>
            </a:bodyPr>
            <a:lstStyle/>
            <a:p>
              <a:r>
                <a:rPr lang="en-US" sz="1100" b="1">
                  <a:solidFill>
                    <a:schemeClr val="bg1"/>
                  </a:solidFill>
                </a:rPr>
                <a:t>Lake Elmo</a:t>
              </a:r>
            </a:p>
          </p:txBody>
        </p:sp>
        <p:sp>
          <p:nvSpPr>
            <p:cNvPr id="53" name="TextBox 52">
              <a:extLst>
                <a:ext uri="{FF2B5EF4-FFF2-40B4-BE49-F238E27FC236}">
                  <a16:creationId xmlns:a16="http://schemas.microsoft.com/office/drawing/2014/main" id="{01B554AB-C773-4E82-A56D-AEE4F7104099}"/>
                </a:ext>
              </a:extLst>
            </p:cNvPr>
            <p:cNvSpPr txBox="1"/>
            <p:nvPr/>
          </p:nvSpPr>
          <p:spPr>
            <a:xfrm>
              <a:off x="1338105" y="2877325"/>
              <a:ext cx="1101584" cy="261610"/>
            </a:xfrm>
            <a:prstGeom prst="rect">
              <a:avLst/>
            </a:prstGeom>
            <a:noFill/>
          </p:spPr>
          <p:txBody>
            <a:bodyPr wrap="none" rtlCol="0">
              <a:spAutoFit/>
            </a:bodyPr>
            <a:lstStyle/>
            <a:p>
              <a:r>
                <a:rPr lang="en-US" sz="1100" b="1">
                  <a:solidFill>
                    <a:schemeClr val="bg1"/>
                  </a:solidFill>
                </a:rPr>
                <a:t>Horseshoe Lake</a:t>
              </a:r>
            </a:p>
          </p:txBody>
        </p:sp>
        <p:sp>
          <p:nvSpPr>
            <p:cNvPr id="55" name="TextBox 54">
              <a:extLst>
                <a:ext uri="{FF2B5EF4-FFF2-40B4-BE49-F238E27FC236}">
                  <a16:creationId xmlns:a16="http://schemas.microsoft.com/office/drawing/2014/main" id="{227731BB-C486-4523-9339-9E7E00760DF3}"/>
                </a:ext>
              </a:extLst>
            </p:cNvPr>
            <p:cNvSpPr txBox="1"/>
            <p:nvPr/>
          </p:nvSpPr>
          <p:spPr>
            <a:xfrm>
              <a:off x="3557221" y="3922451"/>
              <a:ext cx="896399" cy="261610"/>
            </a:xfrm>
            <a:prstGeom prst="rect">
              <a:avLst/>
            </a:prstGeom>
            <a:noFill/>
          </p:spPr>
          <p:txBody>
            <a:bodyPr wrap="none" rtlCol="0">
              <a:spAutoFit/>
            </a:bodyPr>
            <a:lstStyle/>
            <a:p>
              <a:r>
                <a:rPr lang="en-US" sz="1100" b="1">
                  <a:solidFill>
                    <a:schemeClr val="bg1"/>
                  </a:solidFill>
                </a:rPr>
                <a:t>WLSS Ponds</a:t>
              </a:r>
            </a:p>
          </p:txBody>
        </p:sp>
        <p:sp>
          <p:nvSpPr>
            <p:cNvPr id="95" name="TextBox 94">
              <a:extLst>
                <a:ext uri="{FF2B5EF4-FFF2-40B4-BE49-F238E27FC236}">
                  <a16:creationId xmlns:a16="http://schemas.microsoft.com/office/drawing/2014/main" id="{AD5E9395-FDB4-4786-AA6D-0DC384BCE427}"/>
                </a:ext>
              </a:extLst>
            </p:cNvPr>
            <p:cNvSpPr txBox="1"/>
            <p:nvPr/>
          </p:nvSpPr>
          <p:spPr>
            <a:xfrm>
              <a:off x="1101460" y="2896724"/>
              <a:ext cx="1101584" cy="261610"/>
            </a:xfrm>
            <a:prstGeom prst="rect">
              <a:avLst/>
            </a:prstGeom>
            <a:noFill/>
          </p:spPr>
          <p:txBody>
            <a:bodyPr wrap="none" rtlCol="0">
              <a:spAutoFit/>
            </a:bodyPr>
            <a:lstStyle/>
            <a:p>
              <a:r>
                <a:rPr lang="en-US" sz="1100" b="1">
                  <a:solidFill>
                    <a:schemeClr val="bg1"/>
                  </a:solidFill>
                </a:rPr>
                <a:t>Horseshoe Lake</a:t>
              </a:r>
            </a:p>
          </p:txBody>
        </p:sp>
        <p:sp>
          <p:nvSpPr>
            <p:cNvPr id="96" name="TextBox 95">
              <a:extLst>
                <a:ext uri="{FF2B5EF4-FFF2-40B4-BE49-F238E27FC236}">
                  <a16:creationId xmlns:a16="http://schemas.microsoft.com/office/drawing/2014/main" id="{113F2A99-AEDA-4390-96A7-2B0552F31075}"/>
                </a:ext>
              </a:extLst>
            </p:cNvPr>
            <p:cNvSpPr txBox="1"/>
            <p:nvPr/>
          </p:nvSpPr>
          <p:spPr>
            <a:xfrm>
              <a:off x="3232454" y="3954608"/>
              <a:ext cx="896399" cy="261610"/>
            </a:xfrm>
            <a:prstGeom prst="rect">
              <a:avLst/>
            </a:prstGeom>
            <a:noFill/>
          </p:spPr>
          <p:txBody>
            <a:bodyPr wrap="none" rtlCol="0">
              <a:spAutoFit/>
            </a:bodyPr>
            <a:lstStyle/>
            <a:p>
              <a:r>
                <a:rPr lang="en-US" sz="1100" b="1">
                  <a:solidFill>
                    <a:schemeClr val="bg1"/>
                  </a:solidFill>
                </a:rPr>
                <a:t>WLSS Ponds</a:t>
              </a:r>
            </a:p>
          </p:txBody>
        </p:sp>
        <p:sp>
          <p:nvSpPr>
            <p:cNvPr id="98" name="TextBox 97">
              <a:extLst>
                <a:ext uri="{FF2B5EF4-FFF2-40B4-BE49-F238E27FC236}">
                  <a16:creationId xmlns:a16="http://schemas.microsoft.com/office/drawing/2014/main" id="{96098A97-F074-4208-9784-F246F5A25C93}"/>
                </a:ext>
              </a:extLst>
            </p:cNvPr>
            <p:cNvSpPr txBox="1"/>
            <p:nvPr/>
          </p:nvSpPr>
          <p:spPr>
            <a:xfrm>
              <a:off x="221112" y="1550228"/>
              <a:ext cx="777777" cy="261610"/>
            </a:xfrm>
            <a:prstGeom prst="rect">
              <a:avLst/>
            </a:prstGeom>
            <a:noFill/>
          </p:spPr>
          <p:txBody>
            <a:bodyPr wrap="none" rtlCol="0">
              <a:spAutoFit/>
            </a:bodyPr>
            <a:lstStyle/>
            <a:p>
              <a:r>
                <a:rPr lang="en-US" sz="1100" b="1">
                  <a:solidFill>
                    <a:schemeClr val="bg1"/>
                  </a:solidFill>
                </a:rPr>
                <a:t>Lake Elmo</a:t>
              </a:r>
            </a:p>
          </p:txBody>
        </p:sp>
        <p:pic>
          <p:nvPicPr>
            <p:cNvPr id="2" name="Picture 1">
              <a:extLst>
                <a:ext uri="{FF2B5EF4-FFF2-40B4-BE49-F238E27FC236}">
                  <a16:creationId xmlns:a16="http://schemas.microsoft.com/office/drawing/2014/main" id="{106F531D-3C87-4609-8692-7F0E986D5C5F}"/>
                </a:ext>
              </a:extLst>
            </p:cNvPr>
            <p:cNvPicPr>
              <a:picLocks noChangeAspect="1"/>
            </p:cNvPicPr>
            <p:nvPr/>
          </p:nvPicPr>
          <p:blipFill rotWithShape="1">
            <a:blip r:embed="rId3"/>
            <a:srcRect l="12603" t="8058" r="3472" b="-336"/>
            <a:stretch/>
          </p:blipFill>
          <p:spPr>
            <a:xfrm>
              <a:off x="240854" y="1143593"/>
              <a:ext cx="5287491" cy="3902594"/>
            </a:xfrm>
            <a:prstGeom prst="rect">
              <a:avLst/>
            </a:prstGeom>
          </p:spPr>
        </p:pic>
        <p:sp>
          <p:nvSpPr>
            <p:cNvPr id="94" name="Freeform: Shape 93">
              <a:extLst>
                <a:ext uri="{FF2B5EF4-FFF2-40B4-BE49-F238E27FC236}">
                  <a16:creationId xmlns:a16="http://schemas.microsoft.com/office/drawing/2014/main" id="{C9362ECC-1D0D-4850-B882-0978416EF377}"/>
                </a:ext>
              </a:extLst>
            </p:cNvPr>
            <p:cNvSpPr/>
            <p:nvPr/>
          </p:nvSpPr>
          <p:spPr>
            <a:xfrm rot="18805417" flipH="1">
              <a:off x="842276" y="2261170"/>
              <a:ext cx="87600" cy="48497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99" name="Freeform: Shape 98">
              <a:extLst>
                <a:ext uri="{FF2B5EF4-FFF2-40B4-BE49-F238E27FC236}">
                  <a16:creationId xmlns:a16="http://schemas.microsoft.com/office/drawing/2014/main" id="{F20305DE-55FC-4A7E-91C3-47DFD5225B7D}"/>
                </a:ext>
              </a:extLst>
            </p:cNvPr>
            <p:cNvSpPr/>
            <p:nvPr/>
          </p:nvSpPr>
          <p:spPr>
            <a:xfrm rot="18805417" flipH="1">
              <a:off x="968265" y="1362728"/>
              <a:ext cx="45719" cy="37500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0" name="Freeform: Shape 99">
              <a:extLst>
                <a:ext uri="{FF2B5EF4-FFF2-40B4-BE49-F238E27FC236}">
                  <a16:creationId xmlns:a16="http://schemas.microsoft.com/office/drawing/2014/main" id="{8207EBF9-9462-45FE-9D38-0C61BC514A54}"/>
                </a:ext>
              </a:extLst>
            </p:cNvPr>
            <p:cNvSpPr/>
            <p:nvPr/>
          </p:nvSpPr>
          <p:spPr>
            <a:xfrm>
              <a:off x="1814252" y="2133661"/>
              <a:ext cx="149289" cy="26161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FFC00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1" name="Freeform: Shape 100">
              <a:extLst>
                <a:ext uri="{FF2B5EF4-FFF2-40B4-BE49-F238E27FC236}">
                  <a16:creationId xmlns:a16="http://schemas.microsoft.com/office/drawing/2014/main" id="{1EFF734B-8B16-4F13-8F92-C22BE3DD0066}"/>
                </a:ext>
              </a:extLst>
            </p:cNvPr>
            <p:cNvSpPr/>
            <p:nvPr/>
          </p:nvSpPr>
          <p:spPr>
            <a:xfrm rot="18796138">
              <a:off x="2311787" y="3144876"/>
              <a:ext cx="140714" cy="39794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2" name="Freeform: Shape 101">
              <a:extLst>
                <a:ext uri="{FF2B5EF4-FFF2-40B4-BE49-F238E27FC236}">
                  <a16:creationId xmlns:a16="http://schemas.microsoft.com/office/drawing/2014/main" id="{DDDE5BAE-DEA9-4059-A4C7-AFE5F14DFAF8}"/>
                </a:ext>
              </a:extLst>
            </p:cNvPr>
            <p:cNvSpPr/>
            <p:nvPr/>
          </p:nvSpPr>
          <p:spPr>
            <a:xfrm>
              <a:off x="1510987" y="2896725"/>
              <a:ext cx="331889" cy="23083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FFC00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3" name="Freeform: Shape 102">
              <a:extLst>
                <a:ext uri="{FF2B5EF4-FFF2-40B4-BE49-F238E27FC236}">
                  <a16:creationId xmlns:a16="http://schemas.microsoft.com/office/drawing/2014/main" id="{BB6F1B46-8F15-4FEF-8194-F17A74D7DC44}"/>
                </a:ext>
              </a:extLst>
            </p:cNvPr>
            <p:cNvSpPr/>
            <p:nvPr/>
          </p:nvSpPr>
          <p:spPr>
            <a:xfrm rot="18796138">
              <a:off x="2475789" y="2741503"/>
              <a:ext cx="140714" cy="39794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4" name="Freeform: Shape 103">
              <a:extLst>
                <a:ext uri="{FF2B5EF4-FFF2-40B4-BE49-F238E27FC236}">
                  <a16:creationId xmlns:a16="http://schemas.microsoft.com/office/drawing/2014/main" id="{04F063AD-05F1-42A9-B101-EFB01075C1AE}"/>
                </a:ext>
              </a:extLst>
            </p:cNvPr>
            <p:cNvSpPr/>
            <p:nvPr/>
          </p:nvSpPr>
          <p:spPr>
            <a:xfrm rot="18805417">
              <a:off x="2276129" y="2399533"/>
              <a:ext cx="178938" cy="3884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5" name="Freeform: Shape 104">
              <a:extLst>
                <a:ext uri="{FF2B5EF4-FFF2-40B4-BE49-F238E27FC236}">
                  <a16:creationId xmlns:a16="http://schemas.microsoft.com/office/drawing/2014/main" id="{D47C61E1-CE05-48B0-8269-6F343CF45126}"/>
                </a:ext>
              </a:extLst>
            </p:cNvPr>
            <p:cNvSpPr/>
            <p:nvPr/>
          </p:nvSpPr>
          <p:spPr>
            <a:xfrm rot="18805417">
              <a:off x="3369066" y="2484067"/>
              <a:ext cx="178938" cy="3884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6" name="Freeform: Shape 105">
              <a:extLst>
                <a:ext uri="{FF2B5EF4-FFF2-40B4-BE49-F238E27FC236}">
                  <a16:creationId xmlns:a16="http://schemas.microsoft.com/office/drawing/2014/main" id="{E2047041-493B-4031-8727-3348D7010C54}"/>
                </a:ext>
              </a:extLst>
            </p:cNvPr>
            <p:cNvSpPr/>
            <p:nvPr/>
          </p:nvSpPr>
          <p:spPr>
            <a:xfrm rot="18805417">
              <a:off x="3074157" y="3116142"/>
              <a:ext cx="363661" cy="39384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8" name="Freeform: Shape 107">
              <a:extLst>
                <a:ext uri="{FF2B5EF4-FFF2-40B4-BE49-F238E27FC236}">
                  <a16:creationId xmlns:a16="http://schemas.microsoft.com/office/drawing/2014/main" id="{B19555CF-98B6-4F3D-9563-B4CBD2F83CBD}"/>
                </a:ext>
              </a:extLst>
            </p:cNvPr>
            <p:cNvSpPr/>
            <p:nvPr/>
          </p:nvSpPr>
          <p:spPr>
            <a:xfrm rot="18805417">
              <a:off x="1531666" y="1299476"/>
              <a:ext cx="65934" cy="424353"/>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B66C71E6-F42E-4665-AB58-EAC9A3C0B0F2}"/>
                </a:ext>
              </a:extLst>
            </p:cNvPr>
            <p:cNvSpPr/>
            <p:nvPr/>
          </p:nvSpPr>
          <p:spPr>
            <a:xfrm rot="18805417">
              <a:off x="1381632" y="3343145"/>
              <a:ext cx="294043" cy="45973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3B4B1CD-ADDF-4C8C-A955-C0E3E75D272D}"/>
                </a:ext>
              </a:extLst>
            </p:cNvPr>
            <p:cNvPicPr>
              <a:picLocks noChangeAspect="1"/>
            </p:cNvPicPr>
            <p:nvPr/>
          </p:nvPicPr>
          <p:blipFill rotWithShape="1">
            <a:blip r:embed="rId4"/>
            <a:srcRect l="6414" t="17696" r="28586" b="6569"/>
            <a:stretch/>
          </p:blipFill>
          <p:spPr>
            <a:xfrm>
              <a:off x="122047" y="1062555"/>
              <a:ext cx="6619533" cy="5201781"/>
            </a:xfrm>
            <a:prstGeom prst="rect">
              <a:avLst/>
            </a:prstGeom>
            <a:ln w="34925">
              <a:solidFill>
                <a:srgbClr val="00B0F0"/>
              </a:solidFill>
            </a:ln>
          </p:spPr>
        </p:pic>
        <p:sp>
          <p:nvSpPr>
            <p:cNvPr id="115" name="Int RC">
              <a:extLst>
                <a:ext uri="{FF2B5EF4-FFF2-40B4-BE49-F238E27FC236}">
                  <a16:creationId xmlns:a16="http://schemas.microsoft.com/office/drawing/2014/main" id="{998E88A4-DDB7-4C69-B3CA-F8C749AD2276}"/>
                </a:ext>
              </a:extLst>
            </p:cNvPr>
            <p:cNvSpPr>
              <a:spLocks noChangeAspect="1"/>
            </p:cNvSpPr>
            <p:nvPr/>
          </p:nvSpPr>
          <p:spPr>
            <a:xfrm>
              <a:off x="2219062" y="2618946"/>
              <a:ext cx="1174715" cy="267903"/>
            </a:xfrm>
            <a:custGeom>
              <a:avLst/>
              <a:gdLst>
                <a:gd name="connsiteX0" fmla="*/ 0 w 1574800"/>
                <a:gd name="connsiteY0" fmla="*/ 311855 h 347876"/>
                <a:gd name="connsiteX1" fmla="*/ 165100 w 1574800"/>
                <a:gd name="connsiteY1" fmla="*/ 318205 h 347876"/>
                <a:gd name="connsiteX2" fmla="*/ 273050 w 1574800"/>
                <a:gd name="connsiteY2" fmla="*/ 343605 h 347876"/>
                <a:gd name="connsiteX3" fmla="*/ 425450 w 1574800"/>
                <a:gd name="connsiteY3" fmla="*/ 343605 h 347876"/>
                <a:gd name="connsiteX4" fmla="*/ 514350 w 1574800"/>
                <a:gd name="connsiteY4" fmla="*/ 337255 h 347876"/>
                <a:gd name="connsiteX5" fmla="*/ 596900 w 1574800"/>
                <a:gd name="connsiteY5" fmla="*/ 222955 h 347876"/>
                <a:gd name="connsiteX6" fmla="*/ 660400 w 1574800"/>
                <a:gd name="connsiteY6" fmla="*/ 197555 h 347876"/>
                <a:gd name="connsiteX7" fmla="*/ 717550 w 1574800"/>
                <a:gd name="connsiteY7" fmla="*/ 165805 h 347876"/>
                <a:gd name="connsiteX8" fmla="*/ 768350 w 1574800"/>
                <a:gd name="connsiteY8" fmla="*/ 95955 h 347876"/>
                <a:gd name="connsiteX9" fmla="*/ 838200 w 1574800"/>
                <a:gd name="connsiteY9" fmla="*/ 51505 h 347876"/>
                <a:gd name="connsiteX10" fmla="*/ 920750 w 1574800"/>
                <a:gd name="connsiteY10" fmla="*/ 7055 h 347876"/>
                <a:gd name="connsiteX11" fmla="*/ 977900 w 1574800"/>
                <a:gd name="connsiteY11" fmla="*/ 705 h 347876"/>
                <a:gd name="connsiteX12" fmla="*/ 1117600 w 1574800"/>
                <a:gd name="connsiteY12" fmla="*/ 13405 h 347876"/>
                <a:gd name="connsiteX13" fmla="*/ 1193800 w 1574800"/>
                <a:gd name="connsiteY13" fmla="*/ 57855 h 347876"/>
                <a:gd name="connsiteX14" fmla="*/ 1238250 w 1574800"/>
                <a:gd name="connsiteY14" fmla="*/ 102305 h 347876"/>
                <a:gd name="connsiteX15" fmla="*/ 1276350 w 1574800"/>
                <a:gd name="connsiteY15" fmla="*/ 102305 h 347876"/>
                <a:gd name="connsiteX16" fmla="*/ 1289050 w 1574800"/>
                <a:gd name="connsiteY16" fmla="*/ 146755 h 347876"/>
                <a:gd name="connsiteX17" fmla="*/ 1358900 w 1574800"/>
                <a:gd name="connsiteY17" fmla="*/ 140405 h 347876"/>
                <a:gd name="connsiteX18" fmla="*/ 1460500 w 1574800"/>
                <a:gd name="connsiteY18" fmla="*/ 210255 h 347876"/>
                <a:gd name="connsiteX19" fmla="*/ 1574800 w 1574800"/>
                <a:gd name="connsiteY19" fmla="*/ 286455 h 347876"/>
                <a:gd name="connsiteX0" fmla="*/ 0 w 1574800"/>
                <a:gd name="connsiteY0" fmla="*/ 311855 h 347876"/>
                <a:gd name="connsiteX1" fmla="*/ 133350 w 1574800"/>
                <a:gd name="connsiteY1" fmla="*/ 337255 h 347876"/>
                <a:gd name="connsiteX2" fmla="*/ 273050 w 1574800"/>
                <a:gd name="connsiteY2" fmla="*/ 343605 h 347876"/>
                <a:gd name="connsiteX3" fmla="*/ 425450 w 1574800"/>
                <a:gd name="connsiteY3" fmla="*/ 343605 h 347876"/>
                <a:gd name="connsiteX4" fmla="*/ 514350 w 1574800"/>
                <a:gd name="connsiteY4" fmla="*/ 337255 h 347876"/>
                <a:gd name="connsiteX5" fmla="*/ 596900 w 1574800"/>
                <a:gd name="connsiteY5" fmla="*/ 222955 h 347876"/>
                <a:gd name="connsiteX6" fmla="*/ 660400 w 1574800"/>
                <a:gd name="connsiteY6" fmla="*/ 197555 h 347876"/>
                <a:gd name="connsiteX7" fmla="*/ 717550 w 1574800"/>
                <a:gd name="connsiteY7" fmla="*/ 165805 h 347876"/>
                <a:gd name="connsiteX8" fmla="*/ 768350 w 1574800"/>
                <a:gd name="connsiteY8" fmla="*/ 95955 h 347876"/>
                <a:gd name="connsiteX9" fmla="*/ 838200 w 1574800"/>
                <a:gd name="connsiteY9" fmla="*/ 51505 h 347876"/>
                <a:gd name="connsiteX10" fmla="*/ 920750 w 1574800"/>
                <a:gd name="connsiteY10" fmla="*/ 7055 h 347876"/>
                <a:gd name="connsiteX11" fmla="*/ 977900 w 1574800"/>
                <a:gd name="connsiteY11" fmla="*/ 705 h 347876"/>
                <a:gd name="connsiteX12" fmla="*/ 1117600 w 1574800"/>
                <a:gd name="connsiteY12" fmla="*/ 13405 h 347876"/>
                <a:gd name="connsiteX13" fmla="*/ 1193800 w 1574800"/>
                <a:gd name="connsiteY13" fmla="*/ 57855 h 347876"/>
                <a:gd name="connsiteX14" fmla="*/ 1238250 w 1574800"/>
                <a:gd name="connsiteY14" fmla="*/ 102305 h 347876"/>
                <a:gd name="connsiteX15" fmla="*/ 1276350 w 1574800"/>
                <a:gd name="connsiteY15" fmla="*/ 102305 h 347876"/>
                <a:gd name="connsiteX16" fmla="*/ 1289050 w 1574800"/>
                <a:gd name="connsiteY16" fmla="*/ 146755 h 347876"/>
                <a:gd name="connsiteX17" fmla="*/ 1358900 w 1574800"/>
                <a:gd name="connsiteY17" fmla="*/ 140405 h 347876"/>
                <a:gd name="connsiteX18" fmla="*/ 1460500 w 1574800"/>
                <a:gd name="connsiteY18" fmla="*/ 210255 h 347876"/>
                <a:gd name="connsiteX19" fmla="*/ 1574800 w 1574800"/>
                <a:gd name="connsiteY19" fmla="*/ 286455 h 347876"/>
                <a:gd name="connsiteX0" fmla="*/ 0 w 1568450"/>
                <a:gd name="connsiteY0" fmla="*/ 337255 h 347876"/>
                <a:gd name="connsiteX1" fmla="*/ 127000 w 1568450"/>
                <a:gd name="connsiteY1" fmla="*/ 337255 h 347876"/>
                <a:gd name="connsiteX2" fmla="*/ 266700 w 1568450"/>
                <a:gd name="connsiteY2" fmla="*/ 343605 h 347876"/>
                <a:gd name="connsiteX3" fmla="*/ 419100 w 1568450"/>
                <a:gd name="connsiteY3" fmla="*/ 343605 h 347876"/>
                <a:gd name="connsiteX4" fmla="*/ 508000 w 1568450"/>
                <a:gd name="connsiteY4" fmla="*/ 337255 h 347876"/>
                <a:gd name="connsiteX5" fmla="*/ 590550 w 1568450"/>
                <a:gd name="connsiteY5" fmla="*/ 222955 h 347876"/>
                <a:gd name="connsiteX6" fmla="*/ 654050 w 1568450"/>
                <a:gd name="connsiteY6" fmla="*/ 197555 h 347876"/>
                <a:gd name="connsiteX7" fmla="*/ 711200 w 1568450"/>
                <a:gd name="connsiteY7" fmla="*/ 165805 h 347876"/>
                <a:gd name="connsiteX8" fmla="*/ 762000 w 1568450"/>
                <a:gd name="connsiteY8" fmla="*/ 95955 h 347876"/>
                <a:gd name="connsiteX9" fmla="*/ 831850 w 1568450"/>
                <a:gd name="connsiteY9" fmla="*/ 51505 h 347876"/>
                <a:gd name="connsiteX10" fmla="*/ 914400 w 1568450"/>
                <a:gd name="connsiteY10" fmla="*/ 7055 h 347876"/>
                <a:gd name="connsiteX11" fmla="*/ 971550 w 1568450"/>
                <a:gd name="connsiteY11" fmla="*/ 705 h 347876"/>
                <a:gd name="connsiteX12" fmla="*/ 1111250 w 1568450"/>
                <a:gd name="connsiteY12" fmla="*/ 13405 h 347876"/>
                <a:gd name="connsiteX13" fmla="*/ 1187450 w 1568450"/>
                <a:gd name="connsiteY13" fmla="*/ 57855 h 347876"/>
                <a:gd name="connsiteX14" fmla="*/ 1231900 w 1568450"/>
                <a:gd name="connsiteY14" fmla="*/ 102305 h 347876"/>
                <a:gd name="connsiteX15" fmla="*/ 1270000 w 1568450"/>
                <a:gd name="connsiteY15" fmla="*/ 102305 h 347876"/>
                <a:gd name="connsiteX16" fmla="*/ 1282700 w 1568450"/>
                <a:gd name="connsiteY16" fmla="*/ 146755 h 347876"/>
                <a:gd name="connsiteX17" fmla="*/ 1352550 w 1568450"/>
                <a:gd name="connsiteY17" fmla="*/ 140405 h 347876"/>
                <a:gd name="connsiteX18" fmla="*/ 1454150 w 1568450"/>
                <a:gd name="connsiteY18" fmla="*/ 210255 h 347876"/>
                <a:gd name="connsiteX19" fmla="*/ 1568450 w 1568450"/>
                <a:gd name="connsiteY19" fmla="*/ 286455 h 347876"/>
                <a:gd name="connsiteX0" fmla="*/ 0 w 1568450"/>
                <a:gd name="connsiteY0" fmla="*/ 337255 h 347876"/>
                <a:gd name="connsiteX1" fmla="*/ 127000 w 1568450"/>
                <a:gd name="connsiteY1" fmla="*/ 327730 h 347876"/>
                <a:gd name="connsiteX2" fmla="*/ 266700 w 1568450"/>
                <a:gd name="connsiteY2" fmla="*/ 343605 h 347876"/>
                <a:gd name="connsiteX3" fmla="*/ 419100 w 1568450"/>
                <a:gd name="connsiteY3" fmla="*/ 343605 h 347876"/>
                <a:gd name="connsiteX4" fmla="*/ 508000 w 1568450"/>
                <a:gd name="connsiteY4" fmla="*/ 337255 h 347876"/>
                <a:gd name="connsiteX5" fmla="*/ 590550 w 1568450"/>
                <a:gd name="connsiteY5" fmla="*/ 222955 h 347876"/>
                <a:gd name="connsiteX6" fmla="*/ 654050 w 1568450"/>
                <a:gd name="connsiteY6" fmla="*/ 197555 h 347876"/>
                <a:gd name="connsiteX7" fmla="*/ 711200 w 1568450"/>
                <a:gd name="connsiteY7" fmla="*/ 165805 h 347876"/>
                <a:gd name="connsiteX8" fmla="*/ 762000 w 1568450"/>
                <a:gd name="connsiteY8" fmla="*/ 95955 h 347876"/>
                <a:gd name="connsiteX9" fmla="*/ 831850 w 1568450"/>
                <a:gd name="connsiteY9" fmla="*/ 51505 h 347876"/>
                <a:gd name="connsiteX10" fmla="*/ 914400 w 1568450"/>
                <a:gd name="connsiteY10" fmla="*/ 7055 h 347876"/>
                <a:gd name="connsiteX11" fmla="*/ 971550 w 1568450"/>
                <a:gd name="connsiteY11" fmla="*/ 705 h 347876"/>
                <a:gd name="connsiteX12" fmla="*/ 1111250 w 1568450"/>
                <a:gd name="connsiteY12" fmla="*/ 13405 h 347876"/>
                <a:gd name="connsiteX13" fmla="*/ 1187450 w 1568450"/>
                <a:gd name="connsiteY13" fmla="*/ 57855 h 347876"/>
                <a:gd name="connsiteX14" fmla="*/ 1231900 w 1568450"/>
                <a:gd name="connsiteY14" fmla="*/ 102305 h 347876"/>
                <a:gd name="connsiteX15" fmla="*/ 1270000 w 1568450"/>
                <a:gd name="connsiteY15" fmla="*/ 102305 h 347876"/>
                <a:gd name="connsiteX16" fmla="*/ 1282700 w 1568450"/>
                <a:gd name="connsiteY16" fmla="*/ 146755 h 347876"/>
                <a:gd name="connsiteX17" fmla="*/ 1352550 w 1568450"/>
                <a:gd name="connsiteY17" fmla="*/ 140405 h 347876"/>
                <a:gd name="connsiteX18" fmla="*/ 1454150 w 1568450"/>
                <a:gd name="connsiteY18" fmla="*/ 210255 h 347876"/>
                <a:gd name="connsiteX19" fmla="*/ 1568450 w 1568450"/>
                <a:gd name="connsiteY19" fmla="*/ 286455 h 347876"/>
                <a:gd name="connsiteX0" fmla="*/ 0 w 1568450"/>
                <a:gd name="connsiteY0" fmla="*/ 337255 h 355902"/>
                <a:gd name="connsiteX1" fmla="*/ 127000 w 1568450"/>
                <a:gd name="connsiteY1" fmla="*/ 327730 h 355902"/>
                <a:gd name="connsiteX2" fmla="*/ 266700 w 1568450"/>
                <a:gd name="connsiteY2" fmla="*/ 355511 h 355902"/>
                <a:gd name="connsiteX3" fmla="*/ 419100 w 1568450"/>
                <a:gd name="connsiteY3" fmla="*/ 343605 h 355902"/>
                <a:gd name="connsiteX4" fmla="*/ 508000 w 1568450"/>
                <a:gd name="connsiteY4" fmla="*/ 337255 h 355902"/>
                <a:gd name="connsiteX5" fmla="*/ 590550 w 1568450"/>
                <a:gd name="connsiteY5" fmla="*/ 222955 h 355902"/>
                <a:gd name="connsiteX6" fmla="*/ 654050 w 1568450"/>
                <a:gd name="connsiteY6" fmla="*/ 197555 h 355902"/>
                <a:gd name="connsiteX7" fmla="*/ 711200 w 1568450"/>
                <a:gd name="connsiteY7" fmla="*/ 165805 h 355902"/>
                <a:gd name="connsiteX8" fmla="*/ 762000 w 1568450"/>
                <a:gd name="connsiteY8" fmla="*/ 95955 h 355902"/>
                <a:gd name="connsiteX9" fmla="*/ 831850 w 1568450"/>
                <a:gd name="connsiteY9" fmla="*/ 51505 h 355902"/>
                <a:gd name="connsiteX10" fmla="*/ 914400 w 1568450"/>
                <a:gd name="connsiteY10" fmla="*/ 7055 h 355902"/>
                <a:gd name="connsiteX11" fmla="*/ 971550 w 1568450"/>
                <a:gd name="connsiteY11" fmla="*/ 705 h 355902"/>
                <a:gd name="connsiteX12" fmla="*/ 1111250 w 1568450"/>
                <a:gd name="connsiteY12" fmla="*/ 13405 h 355902"/>
                <a:gd name="connsiteX13" fmla="*/ 1187450 w 1568450"/>
                <a:gd name="connsiteY13" fmla="*/ 57855 h 355902"/>
                <a:gd name="connsiteX14" fmla="*/ 1231900 w 1568450"/>
                <a:gd name="connsiteY14" fmla="*/ 102305 h 355902"/>
                <a:gd name="connsiteX15" fmla="*/ 1270000 w 1568450"/>
                <a:gd name="connsiteY15" fmla="*/ 102305 h 355902"/>
                <a:gd name="connsiteX16" fmla="*/ 1282700 w 1568450"/>
                <a:gd name="connsiteY16" fmla="*/ 146755 h 355902"/>
                <a:gd name="connsiteX17" fmla="*/ 1352550 w 1568450"/>
                <a:gd name="connsiteY17" fmla="*/ 140405 h 355902"/>
                <a:gd name="connsiteX18" fmla="*/ 1454150 w 1568450"/>
                <a:gd name="connsiteY18" fmla="*/ 210255 h 355902"/>
                <a:gd name="connsiteX19" fmla="*/ 1568450 w 1568450"/>
                <a:gd name="connsiteY19" fmla="*/ 286455 h 355902"/>
                <a:gd name="connsiteX0" fmla="*/ 0 w 1568450"/>
                <a:gd name="connsiteY0" fmla="*/ 337255 h 355525"/>
                <a:gd name="connsiteX1" fmla="*/ 127000 w 1568450"/>
                <a:gd name="connsiteY1" fmla="*/ 327730 h 355525"/>
                <a:gd name="connsiteX2" fmla="*/ 266700 w 1568450"/>
                <a:gd name="connsiteY2" fmla="*/ 355511 h 355525"/>
                <a:gd name="connsiteX3" fmla="*/ 419100 w 1568450"/>
                <a:gd name="connsiteY3" fmla="*/ 331698 h 355525"/>
                <a:gd name="connsiteX4" fmla="*/ 508000 w 1568450"/>
                <a:gd name="connsiteY4" fmla="*/ 337255 h 355525"/>
                <a:gd name="connsiteX5" fmla="*/ 590550 w 1568450"/>
                <a:gd name="connsiteY5" fmla="*/ 222955 h 355525"/>
                <a:gd name="connsiteX6" fmla="*/ 654050 w 1568450"/>
                <a:gd name="connsiteY6" fmla="*/ 197555 h 355525"/>
                <a:gd name="connsiteX7" fmla="*/ 711200 w 1568450"/>
                <a:gd name="connsiteY7" fmla="*/ 165805 h 355525"/>
                <a:gd name="connsiteX8" fmla="*/ 762000 w 1568450"/>
                <a:gd name="connsiteY8" fmla="*/ 95955 h 355525"/>
                <a:gd name="connsiteX9" fmla="*/ 831850 w 1568450"/>
                <a:gd name="connsiteY9" fmla="*/ 51505 h 355525"/>
                <a:gd name="connsiteX10" fmla="*/ 914400 w 1568450"/>
                <a:gd name="connsiteY10" fmla="*/ 7055 h 355525"/>
                <a:gd name="connsiteX11" fmla="*/ 971550 w 1568450"/>
                <a:gd name="connsiteY11" fmla="*/ 705 h 355525"/>
                <a:gd name="connsiteX12" fmla="*/ 1111250 w 1568450"/>
                <a:gd name="connsiteY12" fmla="*/ 13405 h 355525"/>
                <a:gd name="connsiteX13" fmla="*/ 1187450 w 1568450"/>
                <a:gd name="connsiteY13" fmla="*/ 57855 h 355525"/>
                <a:gd name="connsiteX14" fmla="*/ 1231900 w 1568450"/>
                <a:gd name="connsiteY14" fmla="*/ 102305 h 355525"/>
                <a:gd name="connsiteX15" fmla="*/ 1270000 w 1568450"/>
                <a:gd name="connsiteY15" fmla="*/ 102305 h 355525"/>
                <a:gd name="connsiteX16" fmla="*/ 1282700 w 1568450"/>
                <a:gd name="connsiteY16" fmla="*/ 146755 h 355525"/>
                <a:gd name="connsiteX17" fmla="*/ 1352550 w 1568450"/>
                <a:gd name="connsiteY17" fmla="*/ 140405 h 355525"/>
                <a:gd name="connsiteX18" fmla="*/ 1454150 w 1568450"/>
                <a:gd name="connsiteY18" fmla="*/ 210255 h 355525"/>
                <a:gd name="connsiteX19" fmla="*/ 1568450 w 1568450"/>
                <a:gd name="connsiteY19" fmla="*/ 286455 h 355525"/>
                <a:gd name="connsiteX0" fmla="*/ 0 w 1568450"/>
                <a:gd name="connsiteY0" fmla="*/ 337255 h 355525"/>
                <a:gd name="connsiteX1" fmla="*/ 127000 w 1568450"/>
                <a:gd name="connsiteY1" fmla="*/ 327730 h 355525"/>
                <a:gd name="connsiteX2" fmla="*/ 266700 w 1568450"/>
                <a:gd name="connsiteY2" fmla="*/ 355511 h 355525"/>
                <a:gd name="connsiteX3" fmla="*/ 419100 w 1568450"/>
                <a:gd name="connsiteY3" fmla="*/ 331698 h 355525"/>
                <a:gd name="connsiteX4" fmla="*/ 508000 w 1568450"/>
                <a:gd name="connsiteY4" fmla="*/ 337255 h 355525"/>
                <a:gd name="connsiteX5" fmla="*/ 590550 w 1568450"/>
                <a:gd name="connsiteY5" fmla="*/ 222955 h 355525"/>
                <a:gd name="connsiteX6" fmla="*/ 654050 w 1568450"/>
                <a:gd name="connsiteY6" fmla="*/ 197555 h 355525"/>
                <a:gd name="connsiteX7" fmla="*/ 711200 w 1568450"/>
                <a:gd name="connsiteY7" fmla="*/ 165805 h 355525"/>
                <a:gd name="connsiteX8" fmla="*/ 762000 w 1568450"/>
                <a:gd name="connsiteY8" fmla="*/ 95955 h 355525"/>
                <a:gd name="connsiteX9" fmla="*/ 831850 w 1568450"/>
                <a:gd name="connsiteY9" fmla="*/ 51505 h 355525"/>
                <a:gd name="connsiteX10" fmla="*/ 914400 w 1568450"/>
                <a:gd name="connsiteY10" fmla="*/ 7055 h 355525"/>
                <a:gd name="connsiteX11" fmla="*/ 971550 w 1568450"/>
                <a:gd name="connsiteY11" fmla="*/ 705 h 355525"/>
                <a:gd name="connsiteX12" fmla="*/ 1111250 w 1568450"/>
                <a:gd name="connsiteY12" fmla="*/ 13405 h 355525"/>
                <a:gd name="connsiteX13" fmla="*/ 1187450 w 1568450"/>
                <a:gd name="connsiteY13" fmla="*/ 57855 h 355525"/>
                <a:gd name="connsiteX14" fmla="*/ 1231900 w 1568450"/>
                <a:gd name="connsiteY14" fmla="*/ 102305 h 355525"/>
                <a:gd name="connsiteX15" fmla="*/ 1255712 w 1568450"/>
                <a:gd name="connsiteY15" fmla="*/ 116592 h 355525"/>
                <a:gd name="connsiteX16" fmla="*/ 1282700 w 1568450"/>
                <a:gd name="connsiteY16" fmla="*/ 146755 h 355525"/>
                <a:gd name="connsiteX17" fmla="*/ 1352550 w 1568450"/>
                <a:gd name="connsiteY17" fmla="*/ 140405 h 355525"/>
                <a:gd name="connsiteX18" fmla="*/ 1454150 w 1568450"/>
                <a:gd name="connsiteY18" fmla="*/ 210255 h 355525"/>
                <a:gd name="connsiteX19" fmla="*/ 1568450 w 1568450"/>
                <a:gd name="connsiteY19" fmla="*/ 286455 h 355525"/>
                <a:gd name="connsiteX0" fmla="*/ 0 w 1568450"/>
                <a:gd name="connsiteY0" fmla="*/ 337255 h 355525"/>
                <a:gd name="connsiteX1" fmla="*/ 127000 w 1568450"/>
                <a:gd name="connsiteY1" fmla="*/ 327730 h 355525"/>
                <a:gd name="connsiteX2" fmla="*/ 266700 w 1568450"/>
                <a:gd name="connsiteY2" fmla="*/ 355511 h 355525"/>
                <a:gd name="connsiteX3" fmla="*/ 419100 w 1568450"/>
                <a:gd name="connsiteY3" fmla="*/ 331698 h 355525"/>
                <a:gd name="connsiteX4" fmla="*/ 508000 w 1568450"/>
                <a:gd name="connsiteY4" fmla="*/ 337255 h 355525"/>
                <a:gd name="connsiteX5" fmla="*/ 590550 w 1568450"/>
                <a:gd name="connsiteY5" fmla="*/ 222955 h 355525"/>
                <a:gd name="connsiteX6" fmla="*/ 654050 w 1568450"/>
                <a:gd name="connsiteY6" fmla="*/ 197555 h 355525"/>
                <a:gd name="connsiteX7" fmla="*/ 711200 w 1568450"/>
                <a:gd name="connsiteY7" fmla="*/ 165805 h 355525"/>
                <a:gd name="connsiteX8" fmla="*/ 762000 w 1568450"/>
                <a:gd name="connsiteY8" fmla="*/ 95955 h 355525"/>
                <a:gd name="connsiteX9" fmla="*/ 831850 w 1568450"/>
                <a:gd name="connsiteY9" fmla="*/ 51505 h 355525"/>
                <a:gd name="connsiteX10" fmla="*/ 914400 w 1568450"/>
                <a:gd name="connsiteY10" fmla="*/ 7055 h 355525"/>
                <a:gd name="connsiteX11" fmla="*/ 971550 w 1568450"/>
                <a:gd name="connsiteY11" fmla="*/ 705 h 355525"/>
                <a:gd name="connsiteX12" fmla="*/ 1111250 w 1568450"/>
                <a:gd name="connsiteY12" fmla="*/ 13405 h 355525"/>
                <a:gd name="connsiteX13" fmla="*/ 1187450 w 1568450"/>
                <a:gd name="connsiteY13" fmla="*/ 57855 h 355525"/>
                <a:gd name="connsiteX14" fmla="*/ 1231900 w 1568450"/>
                <a:gd name="connsiteY14" fmla="*/ 102305 h 355525"/>
                <a:gd name="connsiteX15" fmla="*/ 1258094 w 1568450"/>
                <a:gd name="connsiteY15" fmla="*/ 109448 h 355525"/>
                <a:gd name="connsiteX16" fmla="*/ 1282700 w 1568450"/>
                <a:gd name="connsiteY16" fmla="*/ 146755 h 355525"/>
                <a:gd name="connsiteX17" fmla="*/ 1352550 w 1568450"/>
                <a:gd name="connsiteY17" fmla="*/ 140405 h 355525"/>
                <a:gd name="connsiteX18" fmla="*/ 1454150 w 1568450"/>
                <a:gd name="connsiteY18" fmla="*/ 210255 h 355525"/>
                <a:gd name="connsiteX19" fmla="*/ 1568450 w 1568450"/>
                <a:gd name="connsiteY19" fmla="*/ 286455 h 355525"/>
                <a:gd name="connsiteX0" fmla="*/ 0 w 1558925"/>
                <a:gd name="connsiteY0" fmla="*/ 327730 h 355525"/>
                <a:gd name="connsiteX1" fmla="*/ 117475 w 1558925"/>
                <a:gd name="connsiteY1" fmla="*/ 327730 h 355525"/>
                <a:gd name="connsiteX2" fmla="*/ 257175 w 1558925"/>
                <a:gd name="connsiteY2" fmla="*/ 355511 h 355525"/>
                <a:gd name="connsiteX3" fmla="*/ 409575 w 1558925"/>
                <a:gd name="connsiteY3" fmla="*/ 331698 h 355525"/>
                <a:gd name="connsiteX4" fmla="*/ 498475 w 1558925"/>
                <a:gd name="connsiteY4" fmla="*/ 337255 h 355525"/>
                <a:gd name="connsiteX5" fmla="*/ 581025 w 1558925"/>
                <a:gd name="connsiteY5" fmla="*/ 222955 h 355525"/>
                <a:gd name="connsiteX6" fmla="*/ 644525 w 1558925"/>
                <a:gd name="connsiteY6" fmla="*/ 197555 h 355525"/>
                <a:gd name="connsiteX7" fmla="*/ 701675 w 1558925"/>
                <a:gd name="connsiteY7" fmla="*/ 165805 h 355525"/>
                <a:gd name="connsiteX8" fmla="*/ 752475 w 1558925"/>
                <a:gd name="connsiteY8" fmla="*/ 95955 h 355525"/>
                <a:gd name="connsiteX9" fmla="*/ 822325 w 1558925"/>
                <a:gd name="connsiteY9" fmla="*/ 51505 h 355525"/>
                <a:gd name="connsiteX10" fmla="*/ 904875 w 1558925"/>
                <a:gd name="connsiteY10" fmla="*/ 7055 h 355525"/>
                <a:gd name="connsiteX11" fmla="*/ 962025 w 1558925"/>
                <a:gd name="connsiteY11" fmla="*/ 705 h 355525"/>
                <a:gd name="connsiteX12" fmla="*/ 1101725 w 1558925"/>
                <a:gd name="connsiteY12" fmla="*/ 13405 h 355525"/>
                <a:gd name="connsiteX13" fmla="*/ 1177925 w 1558925"/>
                <a:gd name="connsiteY13" fmla="*/ 57855 h 355525"/>
                <a:gd name="connsiteX14" fmla="*/ 1222375 w 1558925"/>
                <a:gd name="connsiteY14" fmla="*/ 102305 h 355525"/>
                <a:gd name="connsiteX15" fmla="*/ 1248569 w 1558925"/>
                <a:gd name="connsiteY15" fmla="*/ 109448 h 355525"/>
                <a:gd name="connsiteX16" fmla="*/ 1273175 w 1558925"/>
                <a:gd name="connsiteY16" fmla="*/ 146755 h 355525"/>
                <a:gd name="connsiteX17" fmla="*/ 1343025 w 1558925"/>
                <a:gd name="connsiteY17" fmla="*/ 140405 h 355525"/>
                <a:gd name="connsiteX18" fmla="*/ 1444625 w 1558925"/>
                <a:gd name="connsiteY18" fmla="*/ 210255 h 355525"/>
                <a:gd name="connsiteX19" fmla="*/ 1558925 w 1558925"/>
                <a:gd name="connsiteY19" fmla="*/ 286455 h 355525"/>
                <a:gd name="connsiteX0" fmla="*/ 0 w 1558925"/>
                <a:gd name="connsiteY0" fmla="*/ 327730 h 355525"/>
                <a:gd name="connsiteX1" fmla="*/ 117475 w 1558925"/>
                <a:gd name="connsiteY1" fmla="*/ 327730 h 355525"/>
                <a:gd name="connsiteX2" fmla="*/ 257175 w 1558925"/>
                <a:gd name="connsiteY2" fmla="*/ 355511 h 355525"/>
                <a:gd name="connsiteX3" fmla="*/ 409575 w 1558925"/>
                <a:gd name="connsiteY3" fmla="*/ 331698 h 355525"/>
                <a:gd name="connsiteX4" fmla="*/ 498475 w 1558925"/>
                <a:gd name="connsiteY4" fmla="*/ 337255 h 355525"/>
                <a:gd name="connsiteX5" fmla="*/ 587346 w 1558925"/>
                <a:gd name="connsiteY5" fmla="*/ 254556 h 355525"/>
                <a:gd name="connsiteX6" fmla="*/ 644525 w 1558925"/>
                <a:gd name="connsiteY6" fmla="*/ 197555 h 355525"/>
                <a:gd name="connsiteX7" fmla="*/ 701675 w 1558925"/>
                <a:gd name="connsiteY7" fmla="*/ 165805 h 355525"/>
                <a:gd name="connsiteX8" fmla="*/ 752475 w 1558925"/>
                <a:gd name="connsiteY8" fmla="*/ 95955 h 355525"/>
                <a:gd name="connsiteX9" fmla="*/ 822325 w 1558925"/>
                <a:gd name="connsiteY9" fmla="*/ 51505 h 355525"/>
                <a:gd name="connsiteX10" fmla="*/ 904875 w 1558925"/>
                <a:gd name="connsiteY10" fmla="*/ 7055 h 355525"/>
                <a:gd name="connsiteX11" fmla="*/ 962025 w 1558925"/>
                <a:gd name="connsiteY11" fmla="*/ 705 h 355525"/>
                <a:gd name="connsiteX12" fmla="*/ 1101725 w 1558925"/>
                <a:gd name="connsiteY12" fmla="*/ 13405 h 355525"/>
                <a:gd name="connsiteX13" fmla="*/ 1177925 w 1558925"/>
                <a:gd name="connsiteY13" fmla="*/ 57855 h 355525"/>
                <a:gd name="connsiteX14" fmla="*/ 1222375 w 1558925"/>
                <a:gd name="connsiteY14" fmla="*/ 102305 h 355525"/>
                <a:gd name="connsiteX15" fmla="*/ 1248569 w 1558925"/>
                <a:gd name="connsiteY15" fmla="*/ 109448 h 355525"/>
                <a:gd name="connsiteX16" fmla="*/ 1273175 w 1558925"/>
                <a:gd name="connsiteY16" fmla="*/ 146755 h 355525"/>
                <a:gd name="connsiteX17" fmla="*/ 1343025 w 1558925"/>
                <a:gd name="connsiteY17" fmla="*/ 140405 h 355525"/>
                <a:gd name="connsiteX18" fmla="*/ 1444625 w 1558925"/>
                <a:gd name="connsiteY18" fmla="*/ 210255 h 355525"/>
                <a:gd name="connsiteX19" fmla="*/ 1558925 w 1558925"/>
                <a:gd name="connsiteY19" fmla="*/ 286455 h 3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58925" h="355525">
                  <a:moveTo>
                    <a:pt x="0" y="327730"/>
                  </a:moveTo>
                  <a:cubicBezTo>
                    <a:pt x="59796" y="328259"/>
                    <a:pt x="74612" y="323100"/>
                    <a:pt x="117475" y="327730"/>
                  </a:cubicBezTo>
                  <a:cubicBezTo>
                    <a:pt x="160338" y="332360"/>
                    <a:pt x="208492" y="354850"/>
                    <a:pt x="257175" y="355511"/>
                  </a:cubicBezTo>
                  <a:cubicBezTo>
                    <a:pt x="305858" y="356172"/>
                    <a:pt x="369358" y="334741"/>
                    <a:pt x="409575" y="331698"/>
                  </a:cubicBezTo>
                  <a:cubicBezTo>
                    <a:pt x="449792" y="328655"/>
                    <a:pt x="468847" y="350112"/>
                    <a:pt x="498475" y="337255"/>
                  </a:cubicBezTo>
                  <a:cubicBezTo>
                    <a:pt x="528103" y="324398"/>
                    <a:pt x="563004" y="277839"/>
                    <a:pt x="587346" y="254556"/>
                  </a:cubicBezTo>
                  <a:cubicBezTo>
                    <a:pt x="611688" y="231273"/>
                    <a:pt x="625470" y="212347"/>
                    <a:pt x="644525" y="197555"/>
                  </a:cubicBezTo>
                  <a:cubicBezTo>
                    <a:pt x="663580" y="182763"/>
                    <a:pt x="683683" y="182738"/>
                    <a:pt x="701675" y="165805"/>
                  </a:cubicBezTo>
                  <a:cubicBezTo>
                    <a:pt x="719667" y="148872"/>
                    <a:pt x="732367" y="115005"/>
                    <a:pt x="752475" y="95955"/>
                  </a:cubicBezTo>
                  <a:cubicBezTo>
                    <a:pt x="772583" y="76905"/>
                    <a:pt x="796925" y="66322"/>
                    <a:pt x="822325" y="51505"/>
                  </a:cubicBezTo>
                  <a:cubicBezTo>
                    <a:pt x="847725" y="36688"/>
                    <a:pt x="881592" y="15522"/>
                    <a:pt x="904875" y="7055"/>
                  </a:cubicBezTo>
                  <a:cubicBezTo>
                    <a:pt x="928158" y="-1412"/>
                    <a:pt x="929217" y="-353"/>
                    <a:pt x="962025" y="705"/>
                  </a:cubicBezTo>
                  <a:cubicBezTo>
                    <a:pt x="994833" y="1763"/>
                    <a:pt x="1065742" y="3880"/>
                    <a:pt x="1101725" y="13405"/>
                  </a:cubicBezTo>
                  <a:cubicBezTo>
                    <a:pt x="1137708" y="22930"/>
                    <a:pt x="1157817" y="43038"/>
                    <a:pt x="1177925" y="57855"/>
                  </a:cubicBezTo>
                  <a:cubicBezTo>
                    <a:pt x="1198033" y="72672"/>
                    <a:pt x="1210601" y="93706"/>
                    <a:pt x="1222375" y="102305"/>
                  </a:cubicBezTo>
                  <a:cubicBezTo>
                    <a:pt x="1234149" y="110904"/>
                    <a:pt x="1240102" y="102040"/>
                    <a:pt x="1248569" y="109448"/>
                  </a:cubicBezTo>
                  <a:cubicBezTo>
                    <a:pt x="1257036" y="116856"/>
                    <a:pt x="1257432" y="141596"/>
                    <a:pt x="1273175" y="146755"/>
                  </a:cubicBezTo>
                  <a:cubicBezTo>
                    <a:pt x="1288918" y="151915"/>
                    <a:pt x="1314450" y="129822"/>
                    <a:pt x="1343025" y="140405"/>
                  </a:cubicBezTo>
                  <a:cubicBezTo>
                    <a:pt x="1371600" y="150988"/>
                    <a:pt x="1444625" y="210255"/>
                    <a:pt x="1444625" y="210255"/>
                  </a:cubicBezTo>
                  <a:lnTo>
                    <a:pt x="1558925" y="286455"/>
                  </a:lnTo>
                </a:path>
              </a:pathLst>
            </a:custGeom>
            <a:noFill/>
            <a:ln w="22225">
              <a:solidFill>
                <a:srgbClr val="2C61BF"/>
              </a:solidFill>
              <a:prstDash val="sysDot"/>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D0405DEC-81E5-48C3-8B5E-CDFD5A0A9B27}"/>
                </a:ext>
              </a:extLst>
            </p:cNvPr>
            <p:cNvSpPr txBox="1"/>
            <p:nvPr/>
          </p:nvSpPr>
          <p:spPr>
            <a:xfrm>
              <a:off x="5725128" y="3865991"/>
              <a:ext cx="1009400" cy="400110"/>
            </a:xfrm>
            <a:prstGeom prst="rect">
              <a:avLst/>
            </a:prstGeom>
            <a:noFill/>
          </p:spPr>
          <p:txBody>
            <a:bodyPr wrap="square" rtlCol="0">
              <a:spAutoFit/>
            </a:bodyPr>
            <a:lstStyle/>
            <a:p>
              <a:pPr algn="ctr"/>
              <a:r>
                <a:rPr lang="en-US" sz="1000" b="1" dirty="0">
                  <a:solidFill>
                    <a:schemeClr val="accent2">
                      <a:lumMod val="50000"/>
                    </a:schemeClr>
                  </a:solidFill>
                  <a:effectLst>
                    <a:glow rad="63500">
                      <a:schemeClr val="bg1"/>
                    </a:glow>
                  </a:effectLst>
                </a:rPr>
                <a:t>EPL Diversion Pipe</a:t>
              </a:r>
            </a:p>
          </p:txBody>
        </p:sp>
        <p:cxnSp>
          <p:nvCxnSpPr>
            <p:cNvPr id="5" name="Straight Connector 4">
              <a:extLst>
                <a:ext uri="{FF2B5EF4-FFF2-40B4-BE49-F238E27FC236}">
                  <a16:creationId xmlns:a16="http://schemas.microsoft.com/office/drawing/2014/main" id="{58BDE5B6-6B57-44C5-A2EE-FE99CDE31D4A}"/>
                </a:ext>
              </a:extLst>
            </p:cNvPr>
            <p:cNvCxnSpPr>
              <a:cxnSpLocks/>
            </p:cNvCxnSpPr>
            <p:nvPr/>
          </p:nvCxnSpPr>
          <p:spPr>
            <a:xfrm>
              <a:off x="5669244" y="4219393"/>
              <a:ext cx="783874" cy="162107"/>
            </a:xfrm>
            <a:prstGeom prst="line">
              <a:avLst/>
            </a:prstGeom>
            <a:ln w="19050">
              <a:solidFill>
                <a:srgbClr val="843C0C"/>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CED912D4-631B-4819-8752-1A9F400CBC96}"/>
                </a:ext>
              </a:extLst>
            </p:cNvPr>
            <p:cNvSpPr txBox="1"/>
            <p:nvPr/>
          </p:nvSpPr>
          <p:spPr>
            <a:xfrm>
              <a:off x="3277549" y="1207981"/>
              <a:ext cx="1796947" cy="246221"/>
            </a:xfrm>
            <a:prstGeom prst="rect">
              <a:avLst/>
            </a:prstGeom>
            <a:noFill/>
          </p:spPr>
          <p:txBody>
            <a:bodyPr wrap="square" rtlCol="0">
              <a:spAutoFit/>
              <a:scene3d>
                <a:camera prst="orthographicFront"/>
                <a:lightRig rig="threePt" dir="t"/>
              </a:scene3d>
              <a:sp3d contourW="12700">
                <a:contourClr>
                  <a:schemeClr val="bg1"/>
                </a:contourClr>
              </a:sp3d>
            </a:bodyPr>
            <a:lstStyle/>
            <a:p>
              <a:r>
                <a:rPr lang="en-US" sz="1000" b="1" dirty="0">
                  <a:solidFill>
                    <a:srgbClr val="FF0000"/>
                  </a:solidFill>
                  <a:effectLst>
                    <a:glow rad="88900">
                      <a:schemeClr val="bg1"/>
                    </a:glow>
                  </a:effectLst>
                </a:rPr>
                <a:t>Washington County Landfill</a:t>
              </a:r>
            </a:p>
          </p:txBody>
        </p:sp>
        <p:sp>
          <p:nvSpPr>
            <p:cNvPr id="46" name="TextBox 45">
              <a:extLst>
                <a:ext uri="{FF2B5EF4-FFF2-40B4-BE49-F238E27FC236}">
                  <a16:creationId xmlns:a16="http://schemas.microsoft.com/office/drawing/2014/main" id="{1E71C696-7C96-4AC1-AA32-14EB6F8D0611}"/>
                </a:ext>
              </a:extLst>
            </p:cNvPr>
            <p:cNvSpPr txBox="1"/>
            <p:nvPr/>
          </p:nvSpPr>
          <p:spPr>
            <a:xfrm>
              <a:off x="450342" y="2066349"/>
              <a:ext cx="963219" cy="400110"/>
            </a:xfrm>
            <a:prstGeom prst="rect">
              <a:avLst/>
            </a:prstGeom>
            <a:noFill/>
          </p:spPr>
          <p:txBody>
            <a:bodyPr wrap="square" rtlCol="0">
              <a:spAutoFit/>
              <a:scene3d>
                <a:camera prst="orthographicFront"/>
                <a:lightRig rig="threePt" dir="t"/>
              </a:scene3d>
              <a:sp3d contourW="12700">
                <a:contourClr>
                  <a:schemeClr val="bg1"/>
                </a:contourClr>
              </a:sp3d>
            </a:bodyPr>
            <a:lstStyle/>
            <a:p>
              <a:r>
                <a:rPr lang="en-US" sz="1000" b="1" dirty="0">
                  <a:solidFill>
                    <a:srgbClr val="FF0000"/>
                  </a:solidFill>
                  <a:effectLst>
                    <a:glow rad="88900">
                      <a:schemeClr val="bg1"/>
                    </a:glow>
                  </a:effectLst>
                </a:rPr>
                <a:t>Oakdale Disposal Site</a:t>
              </a:r>
            </a:p>
          </p:txBody>
        </p:sp>
        <p:sp>
          <p:nvSpPr>
            <p:cNvPr id="47" name="TextBox 46">
              <a:extLst>
                <a:ext uri="{FF2B5EF4-FFF2-40B4-BE49-F238E27FC236}">
                  <a16:creationId xmlns:a16="http://schemas.microsoft.com/office/drawing/2014/main" id="{CAF663B1-BA18-44B7-8F84-9CE414177231}"/>
                </a:ext>
              </a:extLst>
            </p:cNvPr>
            <p:cNvSpPr txBox="1"/>
            <p:nvPr/>
          </p:nvSpPr>
          <p:spPr>
            <a:xfrm>
              <a:off x="6245853" y="3401905"/>
              <a:ext cx="458780" cy="415498"/>
            </a:xfrm>
            <a:prstGeom prst="rect">
              <a:avLst/>
            </a:prstGeom>
            <a:noFill/>
          </p:spPr>
          <p:txBody>
            <a:bodyPr wrap="none" rtlCol="0">
              <a:spAutoFit/>
            </a:bodyPr>
            <a:lstStyle/>
            <a:p>
              <a:pPr algn="ctr"/>
              <a:r>
                <a:rPr lang="en-US" sz="1000" dirty="0">
                  <a:ln w="6350">
                    <a:noFill/>
                  </a:ln>
                  <a:solidFill>
                    <a:srgbClr val="002060"/>
                  </a:solidFill>
                  <a:effectLst>
                    <a:glow rad="63500">
                      <a:srgbClr val="FFFFFF"/>
                    </a:glow>
                    <a:outerShdw blurRad="50800" dist="38100" dir="2700000" algn="tl" rotWithShape="0">
                      <a:schemeClr val="bg1">
                        <a:alpha val="40000"/>
                      </a:schemeClr>
                    </a:outerShdw>
                  </a:effectLst>
                </a:rPr>
                <a:t>Lake</a:t>
              </a:r>
              <a:endParaRPr lang="en-US" sz="400" b="1" dirty="0">
                <a:ln w="6350">
                  <a:noFill/>
                </a:ln>
                <a:solidFill>
                  <a:schemeClr val="bg1"/>
                </a:solidFill>
                <a:effectLst>
                  <a:glow rad="63500">
                    <a:srgbClr val="FFFFFF"/>
                  </a:glow>
                  <a:outerShdw blurRad="50800" dist="38100" dir="2700000" algn="tl" rotWithShape="0">
                    <a:schemeClr val="bg1">
                      <a:alpha val="40000"/>
                    </a:schemeClr>
                  </a:outerShdw>
                </a:effectLst>
              </a:endParaRPr>
            </a:p>
            <a:p>
              <a:pPr algn="ctr"/>
              <a:r>
                <a:rPr lang="en-US" sz="1000" dirty="0">
                  <a:ln w="6350">
                    <a:noFill/>
                  </a:ln>
                  <a:solidFill>
                    <a:srgbClr val="002060"/>
                  </a:solidFill>
                  <a:effectLst>
                    <a:glow rad="63500">
                      <a:srgbClr val="FFFFFF"/>
                    </a:glow>
                    <a:outerShdw blurRad="50800" dist="38100" dir="2700000" algn="tl" rotWithShape="0">
                      <a:schemeClr val="bg1">
                        <a:alpha val="40000"/>
                      </a:schemeClr>
                    </a:outerShdw>
                  </a:effectLst>
                </a:rPr>
                <a:t>Elmo</a:t>
              </a:r>
            </a:p>
          </p:txBody>
        </p:sp>
        <p:sp>
          <p:nvSpPr>
            <p:cNvPr id="48" name="TextBox 47">
              <a:extLst>
                <a:ext uri="{FF2B5EF4-FFF2-40B4-BE49-F238E27FC236}">
                  <a16:creationId xmlns:a16="http://schemas.microsoft.com/office/drawing/2014/main" id="{0262AACF-70A7-4BDB-80BC-D104FF2B3ED9}"/>
                </a:ext>
              </a:extLst>
            </p:cNvPr>
            <p:cNvSpPr txBox="1"/>
            <p:nvPr/>
          </p:nvSpPr>
          <p:spPr>
            <a:xfrm>
              <a:off x="4128185" y="4071069"/>
              <a:ext cx="750914" cy="415498"/>
            </a:xfrm>
            <a:prstGeom prst="rect">
              <a:avLst/>
            </a:prstGeom>
            <a:noFill/>
          </p:spPr>
          <p:txBody>
            <a:bodyPr wrap="square" rtlCol="0">
              <a:spAutoFit/>
            </a:bodyPr>
            <a:lstStyle/>
            <a:p>
              <a:pPr algn="ctr"/>
              <a:r>
                <a:rPr lang="en-US" sz="1000" dirty="0">
                  <a:ln w="6350">
                    <a:noFill/>
                  </a:ln>
                  <a:solidFill>
                    <a:srgbClr val="002060"/>
                  </a:solidFill>
                  <a:effectLst>
                    <a:glow rad="63500">
                      <a:srgbClr val="FFFFFF"/>
                    </a:glow>
                    <a:outerShdw blurRad="50800" dist="38100" dir="2700000" algn="tl" rotWithShape="0">
                      <a:schemeClr val="bg1">
                        <a:alpha val="40000"/>
                      </a:schemeClr>
                    </a:outerShdw>
                  </a:effectLst>
                </a:rPr>
                <a:t>Eagle Point Lake</a:t>
              </a:r>
            </a:p>
          </p:txBody>
        </p:sp>
        <p:sp>
          <p:nvSpPr>
            <p:cNvPr id="50" name="TextBox 49">
              <a:extLst>
                <a:ext uri="{FF2B5EF4-FFF2-40B4-BE49-F238E27FC236}">
                  <a16:creationId xmlns:a16="http://schemas.microsoft.com/office/drawing/2014/main" id="{4E265F4C-4381-4154-A7C1-58A1B3E64946}"/>
                </a:ext>
              </a:extLst>
            </p:cNvPr>
            <p:cNvSpPr txBox="1"/>
            <p:nvPr/>
          </p:nvSpPr>
          <p:spPr>
            <a:xfrm>
              <a:off x="5216355" y="1727234"/>
              <a:ext cx="829073" cy="246221"/>
            </a:xfrm>
            <a:prstGeom prst="rect">
              <a:avLst/>
            </a:prstGeom>
            <a:noFill/>
          </p:spPr>
          <p:txBody>
            <a:bodyPr wrap="none" rtlCol="0">
              <a:spAutoFit/>
            </a:bodyPr>
            <a:lstStyle/>
            <a:p>
              <a:r>
                <a:rPr lang="en-US" sz="1000" dirty="0">
                  <a:ln w="6350">
                    <a:noFill/>
                  </a:ln>
                  <a:solidFill>
                    <a:srgbClr val="002060"/>
                  </a:solidFill>
                  <a:effectLst>
                    <a:glow rad="63500">
                      <a:srgbClr val="FFFFFF"/>
                    </a:glow>
                    <a:outerShdw blurRad="50800" dist="38100" dir="2700000" algn="tl" rotWithShape="0">
                      <a:schemeClr val="bg1">
                        <a:alpha val="40000"/>
                      </a:schemeClr>
                    </a:outerShdw>
                  </a:effectLst>
                </a:rPr>
                <a:t>Sunfish Lake</a:t>
              </a:r>
            </a:p>
          </p:txBody>
        </p:sp>
        <p:sp>
          <p:nvSpPr>
            <p:cNvPr id="52" name="TextBox 51">
              <a:extLst>
                <a:ext uri="{FF2B5EF4-FFF2-40B4-BE49-F238E27FC236}">
                  <a16:creationId xmlns:a16="http://schemas.microsoft.com/office/drawing/2014/main" id="{A4C752A6-1AE4-4A31-987C-0CA15B8F762D}"/>
                </a:ext>
              </a:extLst>
            </p:cNvPr>
            <p:cNvSpPr txBox="1"/>
            <p:nvPr/>
          </p:nvSpPr>
          <p:spPr>
            <a:xfrm>
              <a:off x="3417190" y="2614753"/>
              <a:ext cx="1061855" cy="407804"/>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Confluence</a:t>
              </a:r>
            </a:p>
            <a:p>
              <a:pPr algn="ctr"/>
              <a:r>
                <a:rPr lang="en-US" sz="900" dirty="0">
                  <a:ln w="6350">
                    <a:noFill/>
                  </a:ln>
                  <a:solidFill>
                    <a:srgbClr val="002060"/>
                  </a:solidFill>
                  <a:effectLst>
                    <a:glow rad="63500">
                      <a:srgbClr val="FFFFFF"/>
                    </a:glow>
                    <a:outerShdw blurRad="50800" dist="38100" dir="2700000" algn="tl" rotWithShape="0">
                      <a:schemeClr val="bg1">
                        <a:alpha val="40000"/>
                      </a:schemeClr>
                    </a:outerShdw>
                  </a:effectLst>
                </a:rPr>
                <a:t>(</a:t>
              </a:r>
              <a:r>
                <a:rPr lang="en-US" sz="900" dirty="0" err="1">
                  <a:ln w="6350">
                    <a:noFill/>
                  </a:ln>
                  <a:solidFill>
                    <a:srgbClr val="002060"/>
                  </a:solidFill>
                  <a:effectLst>
                    <a:glow rad="63500">
                      <a:srgbClr val="FFFFFF"/>
                    </a:glow>
                    <a:outerShdw blurRad="50800" dist="38100" dir="2700000" algn="tl" rotWithShape="0">
                      <a:schemeClr val="bg1">
                        <a:alpha val="40000"/>
                      </a:schemeClr>
                    </a:outerShdw>
                  </a:effectLst>
                </a:rPr>
                <a:t>Tablyn</a:t>
              </a:r>
              <a:r>
                <a:rPr lang="en-US" sz="900" dirty="0">
                  <a:ln w="6350">
                    <a:noFill/>
                  </a:ln>
                  <a:solidFill>
                    <a:srgbClr val="002060"/>
                  </a:solidFill>
                  <a:effectLst>
                    <a:glow rad="63500">
                      <a:srgbClr val="FFFFFF"/>
                    </a:glow>
                    <a:outerShdw blurRad="50800" dist="38100" dir="2700000" algn="tl" rotWithShape="0">
                      <a:schemeClr val="bg1">
                        <a:alpha val="40000"/>
                      </a:schemeClr>
                    </a:outerShdw>
                  </a:effectLst>
                </a:rPr>
                <a:t> Park)</a:t>
              </a:r>
              <a:endParaRPr lang="en-US" sz="5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54" name="Star: 5 Points 53">
              <a:extLst>
                <a:ext uri="{FF2B5EF4-FFF2-40B4-BE49-F238E27FC236}">
                  <a16:creationId xmlns:a16="http://schemas.microsoft.com/office/drawing/2014/main" id="{EEBA2B34-F599-4FAE-8016-44876F631137}"/>
                </a:ext>
              </a:extLst>
            </p:cNvPr>
            <p:cNvSpPr/>
            <p:nvPr/>
          </p:nvSpPr>
          <p:spPr>
            <a:xfrm>
              <a:off x="3339687" y="2763703"/>
              <a:ext cx="176988" cy="152821"/>
            </a:xfrm>
            <a:prstGeom prst="star5">
              <a:avLst/>
            </a:prstGeom>
            <a:solidFill>
              <a:srgbClr val="223B66"/>
            </a:solidFill>
            <a:ln>
              <a:no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0" name="TextBox 59">
              <a:extLst>
                <a:ext uri="{FF2B5EF4-FFF2-40B4-BE49-F238E27FC236}">
                  <a16:creationId xmlns:a16="http://schemas.microsoft.com/office/drawing/2014/main" id="{A536B246-4640-4A53-AC77-E43B0F908FF8}"/>
                </a:ext>
              </a:extLst>
            </p:cNvPr>
            <p:cNvSpPr txBox="1"/>
            <p:nvPr/>
          </p:nvSpPr>
          <p:spPr>
            <a:xfrm>
              <a:off x="1807526" y="2087400"/>
              <a:ext cx="1415626" cy="246221"/>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000" dirty="0">
                  <a:ln w="6350">
                    <a:noFill/>
                  </a:ln>
                  <a:solidFill>
                    <a:srgbClr val="002060"/>
                  </a:solidFill>
                  <a:effectLst>
                    <a:glow rad="63500">
                      <a:srgbClr val="FFFFFF"/>
                    </a:glow>
                    <a:outerShdw blurRad="50800" dist="38100" dir="2700000" algn="tl" rotWithShape="0">
                      <a:schemeClr val="bg1">
                        <a:alpha val="40000"/>
                      </a:schemeClr>
                    </a:outerShdw>
                  </a:effectLst>
                </a:rPr>
                <a:t>Raleigh Creek</a:t>
              </a:r>
            </a:p>
          </p:txBody>
        </p:sp>
        <p:cxnSp>
          <p:nvCxnSpPr>
            <p:cNvPr id="63" name="Straight Arrow Connector 62">
              <a:extLst>
                <a:ext uri="{FF2B5EF4-FFF2-40B4-BE49-F238E27FC236}">
                  <a16:creationId xmlns:a16="http://schemas.microsoft.com/office/drawing/2014/main" id="{62F3BB42-DD94-4D3C-A4B8-C9BAD59D55BF}"/>
                </a:ext>
              </a:extLst>
            </p:cNvPr>
            <p:cNvCxnSpPr>
              <a:cxnSpLocks/>
              <a:stCxn id="60" idx="2"/>
            </p:cNvCxnSpPr>
            <p:nvPr/>
          </p:nvCxnSpPr>
          <p:spPr>
            <a:xfrm flipH="1">
              <a:off x="1609014" y="2333621"/>
              <a:ext cx="906325" cy="216363"/>
            </a:xfrm>
            <a:prstGeom prst="straightConnector1">
              <a:avLst/>
            </a:prstGeom>
            <a:ln>
              <a:solidFill>
                <a:srgbClr val="002060"/>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3C39691A-68B5-4B42-B655-5FEB74192A04}"/>
                </a:ext>
              </a:extLst>
            </p:cNvPr>
            <p:cNvCxnSpPr>
              <a:cxnSpLocks/>
              <a:stCxn id="60" idx="2"/>
            </p:cNvCxnSpPr>
            <p:nvPr/>
          </p:nvCxnSpPr>
          <p:spPr>
            <a:xfrm>
              <a:off x="2515339" y="2333621"/>
              <a:ext cx="418513" cy="305539"/>
            </a:xfrm>
            <a:prstGeom prst="straightConnector1">
              <a:avLst/>
            </a:prstGeom>
            <a:ln>
              <a:solidFill>
                <a:srgbClr val="002060"/>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cxnSp>
        <p:sp>
          <p:nvSpPr>
            <p:cNvPr id="66" name="IAWC">
              <a:extLst>
                <a:ext uri="{FF2B5EF4-FFF2-40B4-BE49-F238E27FC236}">
                  <a16:creationId xmlns:a16="http://schemas.microsoft.com/office/drawing/2014/main" id="{A3AEA597-76EC-49D6-A379-810FAA4F2321}"/>
                </a:ext>
              </a:extLst>
            </p:cNvPr>
            <p:cNvSpPr>
              <a:spLocks noChangeAspect="1"/>
            </p:cNvSpPr>
            <p:nvPr/>
          </p:nvSpPr>
          <p:spPr>
            <a:xfrm>
              <a:off x="1980600" y="2639160"/>
              <a:ext cx="294030" cy="296010"/>
            </a:xfrm>
            <a:custGeom>
              <a:avLst/>
              <a:gdLst>
                <a:gd name="connsiteX0" fmla="*/ 2381 w 395288"/>
                <a:gd name="connsiteY0" fmla="*/ 0 h 357187"/>
                <a:gd name="connsiteX1" fmla="*/ 45244 w 395288"/>
                <a:gd name="connsiteY1" fmla="*/ 52387 h 357187"/>
                <a:gd name="connsiteX2" fmla="*/ 73819 w 395288"/>
                <a:gd name="connsiteY2" fmla="*/ 90487 h 357187"/>
                <a:gd name="connsiteX3" fmla="*/ 71438 w 395288"/>
                <a:gd name="connsiteY3" fmla="*/ 133350 h 357187"/>
                <a:gd name="connsiteX4" fmla="*/ 71438 w 395288"/>
                <a:gd name="connsiteY4" fmla="*/ 157162 h 357187"/>
                <a:gd name="connsiteX5" fmla="*/ 33338 w 395288"/>
                <a:gd name="connsiteY5" fmla="*/ 216693 h 357187"/>
                <a:gd name="connsiteX6" fmla="*/ 2381 w 395288"/>
                <a:gd name="connsiteY6" fmla="*/ 233362 h 357187"/>
                <a:gd name="connsiteX7" fmla="*/ 0 w 395288"/>
                <a:gd name="connsiteY7" fmla="*/ 264318 h 357187"/>
                <a:gd name="connsiteX8" fmla="*/ 23813 w 395288"/>
                <a:gd name="connsiteY8" fmla="*/ 311943 h 357187"/>
                <a:gd name="connsiteX9" fmla="*/ 52388 w 395288"/>
                <a:gd name="connsiteY9" fmla="*/ 345281 h 357187"/>
                <a:gd name="connsiteX10" fmla="*/ 111919 w 395288"/>
                <a:gd name="connsiteY10" fmla="*/ 357187 h 357187"/>
                <a:gd name="connsiteX11" fmla="*/ 240506 w 395288"/>
                <a:gd name="connsiteY11" fmla="*/ 347662 h 357187"/>
                <a:gd name="connsiteX12" fmla="*/ 323850 w 395288"/>
                <a:gd name="connsiteY12" fmla="*/ 330993 h 357187"/>
                <a:gd name="connsiteX13" fmla="*/ 378619 w 395288"/>
                <a:gd name="connsiteY13" fmla="*/ 330993 h 357187"/>
                <a:gd name="connsiteX14" fmla="*/ 395288 w 395288"/>
                <a:gd name="connsiteY14" fmla="*/ 330993 h 357187"/>
                <a:gd name="connsiteX15" fmla="*/ 383381 w 395288"/>
                <a:gd name="connsiteY15" fmla="*/ 259556 h 357187"/>
                <a:gd name="connsiteX16" fmla="*/ 378619 w 395288"/>
                <a:gd name="connsiteY16" fmla="*/ 190500 h 357187"/>
                <a:gd name="connsiteX17" fmla="*/ 307181 w 395288"/>
                <a:gd name="connsiteY17" fmla="*/ 192881 h 357187"/>
                <a:gd name="connsiteX18" fmla="*/ 276225 w 395288"/>
                <a:gd name="connsiteY18" fmla="*/ 171450 h 357187"/>
                <a:gd name="connsiteX19" fmla="*/ 230981 w 395288"/>
                <a:gd name="connsiteY19" fmla="*/ 130968 h 357187"/>
                <a:gd name="connsiteX20" fmla="*/ 154781 w 395288"/>
                <a:gd name="connsiteY20" fmla="*/ 71437 h 357187"/>
                <a:gd name="connsiteX21" fmla="*/ 107156 w 395288"/>
                <a:gd name="connsiteY21" fmla="*/ 40481 h 357187"/>
                <a:gd name="connsiteX22" fmla="*/ 2381 w 395288"/>
                <a:gd name="connsiteY22" fmla="*/ 0 h 357187"/>
                <a:gd name="connsiteX0" fmla="*/ 21431 w 395288"/>
                <a:gd name="connsiteY0" fmla="*/ 0 h 392566"/>
                <a:gd name="connsiteX1" fmla="*/ 45244 w 395288"/>
                <a:gd name="connsiteY1" fmla="*/ 87766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76647 w 395288"/>
                <a:gd name="connsiteY22" fmla="*/ 41402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82089 w 395288"/>
                <a:gd name="connsiteY22" fmla="*/ 33238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50687 w 395288"/>
                <a:gd name="connsiteY1" fmla="*/ 82323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39801 w 395288"/>
                <a:gd name="connsiteY1" fmla="*/ 71437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5288" h="392566">
                  <a:moveTo>
                    <a:pt x="21431" y="0"/>
                  </a:moveTo>
                  <a:lnTo>
                    <a:pt x="39801" y="71437"/>
                  </a:lnTo>
                  <a:lnTo>
                    <a:pt x="71098" y="125866"/>
                  </a:lnTo>
                  <a:cubicBezTo>
                    <a:pt x="71211" y="140154"/>
                    <a:pt x="71325" y="154441"/>
                    <a:pt x="71438" y="168729"/>
                  </a:cubicBezTo>
                  <a:lnTo>
                    <a:pt x="71438" y="192541"/>
                  </a:lnTo>
                  <a:lnTo>
                    <a:pt x="33338" y="252072"/>
                  </a:lnTo>
                  <a:lnTo>
                    <a:pt x="2381" y="268741"/>
                  </a:lnTo>
                  <a:lnTo>
                    <a:pt x="0" y="299697"/>
                  </a:lnTo>
                  <a:lnTo>
                    <a:pt x="23813" y="347322"/>
                  </a:lnTo>
                  <a:lnTo>
                    <a:pt x="52388" y="380660"/>
                  </a:lnTo>
                  <a:lnTo>
                    <a:pt x="111919" y="392566"/>
                  </a:lnTo>
                  <a:lnTo>
                    <a:pt x="240506" y="383041"/>
                  </a:lnTo>
                  <a:lnTo>
                    <a:pt x="323850" y="366372"/>
                  </a:lnTo>
                  <a:lnTo>
                    <a:pt x="378619" y="366372"/>
                  </a:lnTo>
                  <a:lnTo>
                    <a:pt x="395288" y="366372"/>
                  </a:lnTo>
                  <a:lnTo>
                    <a:pt x="383381" y="294935"/>
                  </a:lnTo>
                  <a:lnTo>
                    <a:pt x="378619" y="225879"/>
                  </a:lnTo>
                  <a:lnTo>
                    <a:pt x="307181" y="228260"/>
                  </a:lnTo>
                  <a:lnTo>
                    <a:pt x="276225" y="206829"/>
                  </a:lnTo>
                  <a:lnTo>
                    <a:pt x="230981" y="166347"/>
                  </a:lnTo>
                  <a:lnTo>
                    <a:pt x="154781" y="106816"/>
                  </a:lnTo>
                  <a:lnTo>
                    <a:pt x="107156" y="75860"/>
                  </a:lnTo>
                  <a:lnTo>
                    <a:pt x="63039" y="6024"/>
                  </a:lnTo>
                  <a:lnTo>
                    <a:pt x="21431" y="0"/>
                  </a:lnTo>
                  <a:close/>
                </a:path>
              </a:pathLst>
            </a:custGeom>
            <a:solidFill>
              <a:schemeClr val="accent5">
                <a:lumMod val="60000"/>
                <a:lumOff val="40000"/>
                <a:alpha val="48000"/>
              </a:schemeClr>
            </a:solidFill>
            <a:ln w="9525">
              <a:solidFill>
                <a:srgbClr val="18356F"/>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0325FFA3-6565-4CEE-94BD-4A6C0AE9B4C5}"/>
                </a:ext>
              </a:extLst>
            </p:cNvPr>
            <p:cNvSpPr txBox="1"/>
            <p:nvPr/>
          </p:nvSpPr>
          <p:spPr>
            <a:xfrm>
              <a:off x="839957" y="2675457"/>
              <a:ext cx="1205594" cy="246221"/>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000" dirty="0">
                  <a:ln w="6350">
                    <a:noFill/>
                  </a:ln>
                  <a:solidFill>
                    <a:srgbClr val="18356F"/>
                  </a:solidFill>
                  <a:effectLst>
                    <a:glow rad="127000">
                      <a:schemeClr val="bg1"/>
                    </a:glow>
                    <a:outerShdw blurRad="50800" dist="38100" dir="2700000" algn="tl" rotWithShape="0">
                      <a:schemeClr val="bg1">
                        <a:alpha val="40000"/>
                      </a:schemeClr>
                    </a:outerShdw>
                  </a:effectLst>
                </a:rPr>
                <a:t>IAWC</a:t>
              </a:r>
              <a:endParaRPr lang="en-US" sz="1100" dirty="0">
                <a:ln w="6350">
                  <a:noFill/>
                </a:ln>
                <a:solidFill>
                  <a:srgbClr val="18356F"/>
                </a:solidFill>
                <a:effectLst>
                  <a:glow rad="127000">
                    <a:schemeClr val="bg1"/>
                  </a:glow>
                  <a:outerShdw blurRad="50800" dist="38100" dir="2700000" algn="tl" rotWithShape="0">
                    <a:schemeClr val="bg1">
                      <a:alpha val="40000"/>
                    </a:schemeClr>
                  </a:outerShdw>
                </a:effectLst>
              </a:endParaRPr>
            </a:p>
          </p:txBody>
        </p:sp>
        <p:sp>
          <p:nvSpPr>
            <p:cNvPr id="107" name="Freeform: Shape 106">
              <a:extLst>
                <a:ext uri="{FF2B5EF4-FFF2-40B4-BE49-F238E27FC236}">
                  <a16:creationId xmlns:a16="http://schemas.microsoft.com/office/drawing/2014/main" id="{9C640C43-180C-451F-9941-AB039D9D847C}"/>
                </a:ext>
              </a:extLst>
            </p:cNvPr>
            <p:cNvSpPr/>
            <p:nvPr/>
          </p:nvSpPr>
          <p:spPr>
            <a:xfrm rot="1199861">
              <a:off x="2079530" y="2830060"/>
              <a:ext cx="49139" cy="16542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9" name="Freeform: Shape 108">
              <a:extLst>
                <a:ext uri="{FF2B5EF4-FFF2-40B4-BE49-F238E27FC236}">
                  <a16:creationId xmlns:a16="http://schemas.microsoft.com/office/drawing/2014/main" id="{1139437C-9700-405B-946C-1C6BEC4D926E}"/>
                </a:ext>
              </a:extLst>
            </p:cNvPr>
            <p:cNvSpPr/>
            <p:nvPr/>
          </p:nvSpPr>
          <p:spPr>
            <a:xfrm rot="1199861">
              <a:off x="2189293" y="2692540"/>
              <a:ext cx="49139" cy="16542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0" name="Freeform: Shape 109">
              <a:extLst>
                <a:ext uri="{FF2B5EF4-FFF2-40B4-BE49-F238E27FC236}">
                  <a16:creationId xmlns:a16="http://schemas.microsoft.com/office/drawing/2014/main" id="{4ADC0965-D062-403F-A5B5-3426C3D8E7D7}"/>
                </a:ext>
              </a:extLst>
            </p:cNvPr>
            <p:cNvSpPr/>
            <p:nvPr/>
          </p:nvSpPr>
          <p:spPr>
            <a:xfrm rot="1199861">
              <a:off x="4713381" y="4658571"/>
              <a:ext cx="69909" cy="15544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1" name="Freeform: Shape 110">
              <a:extLst>
                <a:ext uri="{FF2B5EF4-FFF2-40B4-BE49-F238E27FC236}">
                  <a16:creationId xmlns:a16="http://schemas.microsoft.com/office/drawing/2014/main" id="{4C6408EA-EB93-4608-BD7F-57498FFB54BF}"/>
                </a:ext>
              </a:extLst>
            </p:cNvPr>
            <p:cNvSpPr/>
            <p:nvPr/>
          </p:nvSpPr>
          <p:spPr>
            <a:xfrm rot="1199861">
              <a:off x="4823144" y="4521051"/>
              <a:ext cx="69909" cy="15544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2" name="Freeform: Shape 111">
              <a:extLst>
                <a:ext uri="{FF2B5EF4-FFF2-40B4-BE49-F238E27FC236}">
                  <a16:creationId xmlns:a16="http://schemas.microsoft.com/office/drawing/2014/main" id="{21E7A134-232A-49EF-9E97-4FB524C3DFC6}"/>
                </a:ext>
              </a:extLst>
            </p:cNvPr>
            <p:cNvSpPr/>
            <p:nvPr/>
          </p:nvSpPr>
          <p:spPr>
            <a:xfrm rot="18814730">
              <a:off x="4185709" y="4059246"/>
              <a:ext cx="69909" cy="15544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FFC00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3" name="Freeform: Shape 112">
              <a:extLst>
                <a:ext uri="{FF2B5EF4-FFF2-40B4-BE49-F238E27FC236}">
                  <a16:creationId xmlns:a16="http://schemas.microsoft.com/office/drawing/2014/main" id="{10C1EACB-9419-4396-A018-9913A0F03933}"/>
                </a:ext>
              </a:extLst>
            </p:cNvPr>
            <p:cNvSpPr/>
            <p:nvPr/>
          </p:nvSpPr>
          <p:spPr>
            <a:xfrm rot="18814730">
              <a:off x="4128701" y="3851886"/>
              <a:ext cx="69909" cy="15544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FFC00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grpSp>
      <p:grpSp>
        <p:nvGrpSpPr>
          <p:cNvPr id="23" name="Group 22">
            <a:extLst>
              <a:ext uri="{FF2B5EF4-FFF2-40B4-BE49-F238E27FC236}">
                <a16:creationId xmlns:a16="http://schemas.microsoft.com/office/drawing/2014/main" id="{E936EE10-59F9-41FC-8F84-96CD3DB7C300}"/>
              </a:ext>
            </a:extLst>
          </p:cNvPr>
          <p:cNvGrpSpPr/>
          <p:nvPr/>
        </p:nvGrpSpPr>
        <p:grpSpPr>
          <a:xfrm>
            <a:off x="174179" y="5465825"/>
            <a:ext cx="6188521" cy="1288121"/>
            <a:chOff x="240854" y="5427725"/>
            <a:chExt cx="6188521" cy="1288121"/>
          </a:xfrm>
        </p:grpSpPr>
        <p:sp>
          <p:nvSpPr>
            <p:cNvPr id="75" name="Rectangle 74">
              <a:extLst>
                <a:ext uri="{FF2B5EF4-FFF2-40B4-BE49-F238E27FC236}">
                  <a16:creationId xmlns:a16="http://schemas.microsoft.com/office/drawing/2014/main" id="{DB11A1C1-ECB9-47FE-9654-B37D51E2765F}"/>
                </a:ext>
              </a:extLst>
            </p:cNvPr>
            <p:cNvSpPr>
              <a:spLocks noChangeAspect="1"/>
            </p:cNvSpPr>
            <p:nvPr/>
          </p:nvSpPr>
          <p:spPr>
            <a:xfrm>
              <a:off x="240854" y="5448178"/>
              <a:ext cx="5428390" cy="1260314"/>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sz="1000" dirty="0">
                <a:solidFill>
                  <a:schemeClr val="tx1"/>
                </a:solidFill>
              </a:endParaRPr>
            </a:p>
          </p:txBody>
        </p:sp>
        <p:sp>
          <p:nvSpPr>
            <p:cNvPr id="77" name="Freeform: Shape 76">
              <a:extLst>
                <a:ext uri="{FF2B5EF4-FFF2-40B4-BE49-F238E27FC236}">
                  <a16:creationId xmlns:a16="http://schemas.microsoft.com/office/drawing/2014/main" id="{1854C7D5-86BE-4853-A5DB-C5DFCC1167A5}"/>
                </a:ext>
              </a:extLst>
            </p:cNvPr>
            <p:cNvSpPr>
              <a:spLocks noChangeAspect="1"/>
            </p:cNvSpPr>
            <p:nvPr/>
          </p:nvSpPr>
          <p:spPr>
            <a:xfrm rot="18081088">
              <a:off x="416824" y="6139940"/>
              <a:ext cx="91391" cy="24394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B0F0"/>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Calibri"/>
                <a:ea typeface="+mn-ea"/>
                <a:cs typeface="+mn-cs"/>
              </a:endParaRPr>
            </a:p>
          </p:txBody>
        </p:sp>
        <p:sp>
          <p:nvSpPr>
            <p:cNvPr id="78" name="TextBox 77">
              <a:extLst>
                <a:ext uri="{FF2B5EF4-FFF2-40B4-BE49-F238E27FC236}">
                  <a16:creationId xmlns:a16="http://schemas.microsoft.com/office/drawing/2014/main" id="{DBB33373-3337-4A95-8AC0-1584D45EA51C}"/>
                </a:ext>
              </a:extLst>
            </p:cNvPr>
            <p:cNvSpPr txBox="1"/>
            <p:nvPr/>
          </p:nvSpPr>
          <p:spPr>
            <a:xfrm>
              <a:off x="572863" y="5730961"/>
              <a:ext cx="1701767" cy="984885"/>
            </a:xfrm>
            <a:prstGeom prst="rect">
              <a:avLst/>
            </a:prstGeom>
            <a:noFill/>
          </p:spPr>
          <p:txBody>
            <a:bodyPr wrap="square" rtlCol="0">
              <a:spAutoFit/>
            </a:bodyPr>
            <a:lstStyle/>
            <a:p>
              <a:r>
                <a:rPr lang="en-US" sz="1000" dirty="0"/>
                <a:t>Surface Water Flow Direction (Continuous)</a:t>
              </a:r>
            </a:p>
            <a:p>
              <a:endParaRPr lang="en-US" sz="400" dirty="0"/>
            </a:p>
            <a:p>
              <a:r>
                <a:rPr lang="en-US" sz="1000" dirty="0"/>
                <a:t>Surface Water Flow Direction (Intermittent)</a:t>
              </a:r>
            </a:p>
            <a:p>
              <a:endParaRPr lang="en-US" sz="400" dirty="0"/>
            </a:p>
            <a:p>
              <a:r>
                <a:rPr lang="en-US" sz="1000" dirty="0"/>
                <a:t>Surface Water Infiltration</a:t>
              </a:r>
            </a:p>
          </p:txBody>
        </p:sp>
        <p:sp>
          <p:nvSpPr>
            <p:cNvPr id="79" name="Freeform: Shape 78">
              <a:extLst>
                <a:ext uri="{FF2B5EF4-FFF2-40B4-BE49-F238E27FC236}">
                  <a16:creationId xmlns:a16="http://schemas.microsoft.com/office/drawing/2014/main" id="{09F4CAFA-E642-42B5-9BA3-04638CD871E8}"/>
                </a:ext>
              </a:extLst>
            </p:cNvPr>
            <p:cNvSpPr>
              <a:spLocks noChangeAspect="1"/>
            </p:cNvSpPr>
            <p:nvPr/>
          </p:nvSpPr>
          <p:spPr>
            <a:xfrm rot="18081088">
              <a:off x="415327" y="5764178"/>
              <a:ext cx="82164" cy="24395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B0F0"/>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Calibri"/>
                <a:ea typeface="+mn-ea"/>
                <a:cs typeface="+mn-cs"/>
              </a:endParaRPr>
            </a:p>
          </p:txBody>
        </p:sp>
        <p:sp>
          <p:nvSpPr>
            <p:cNvPr id="80" name="Freeform: Shape 79">
              <a:extLst>
                <a:ext uri="{FF2B5EF4-FFF2-40B4-BE49-F238E27FC236}">
                  <a16:creationId xmlns:a16="http://schemas.microsoft.com/office/drawing/2014/main" id="{9B26C24E-DCBC-4B91-95B8-CE7875146BC9}"/>
                </a:ext>
              </a:extLst>
            </p:cNvPr>
            <p:cNvSpPr>
              <a:spLocks noChangeAspect="1"/>
            </p:cNvSpPr>
            <p:nvPr/>
          </p:nvSpPr>
          <p:spPr>
            <a:xfrm rot="18081088">
              <a:off x="2445068" y="6168813"/>
              <a:ext cx="82164" cy="24395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FFC000"/>
              </a:solidFill>
              <a:prstDash val="sysDash"/>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Calibri"/>
                <a:ea typeface="+mn-ea"/>
                <a:cs typeface="+mn-cs"/>
              </a:endParaRPr>
            </a:p>
          </p:txBody>
        </p:sp>
        <p:sp>
          <p:nvSpPr>
            <p:cNvPr id="81" name="Freeform: Shape 80">
              <a:extLst>
                <a:ext uri="{FF2B5EF4-FFF2-40B4-BE49-F238E27FC236}">
                  <a16:creationId xmlns:a16="http://schemas.microsoft.com/office/drawing/2014/main" id="{175F1079-8978-4238-BE30-4F6C37D1A060}"/>
                </a:ext>
              </a:extLst>
            </p:cNvPr>
            <p:cNvSpPr>
              <a:spLocks noChangeAspect="1"/>
            </p:cNvSpPr>
            <p:nvPr/>
          </p:nvSpPr>
          <p:spPr>
            <a:xfrm rot="16200000">
              <a:off x="4238278" y="5851722"/>
              <a:ext cx="86176" cy="173852"/>
            </a:xfrm>
            <a:custGeom>
              <a:avLst/>
              <a:gdLst>
                <a:gd name="connsiteX0" fmla="*/ 646344 w 1226950"/>
                <a:gd name="connsiteY0" fmla="*/ 0 h 930178"/>
                <a:gd name="connsiteX1" fmla="*/ 1208319 w 1226950"/>
                <a:gd name="connsiteY1" fmla="*/ 190500 h 930178"/>
                <a:gd name="connsiteX2" fmla="*/ 36744 w 1226950"/>
                <a:gd name="connsiteY2" fmla="*/ 533400 h 930178"/>
                <a:gd name="connsiteX3" fmla="*/ 293919 w 1226950"/>
                <a:gd name="connsiteY3" fmla="*/ 895350 h 930178"/>
                <a:gd name="connsiteX4" fmla="*/ 284394 w 1226950"/>
                <a:gd name="connsiteY4" fmla="*/ 895350 h 930178"/>
                <a:gd name="connsiteX0" fmla="*/ 646344 w 1226950"/>
                <a:gd name="connsiteY0" fmla="*/ 0 h 895351"/>
                <a:gd name="connsiteX1" fmla="*/ 1208319 w 1226950"/>
                <a:gd name="connsiteY1" fmla="*/ 190500 h 895351"/>
                <a:gd name="connsiteX2" fmla="*/ 36744 w 1226950"/>
                <a:gd name="connsiteY2" fmla="*/ 533400 h 895351"/>
                <a:gd name="connsiteX3" fmla="*/ 293919 w 1226950"/>
                <a:gd name="connsiteY3" fmla="*/ 895350 h 895351"/>
              </a:gdLst>
              <a:ahLst/>
              <a:cxnLst>
                <a:cxn ang="0">
                  <a:pos x="connsiteX0" y="connsiteY0"/>
                </a:cxn>
                <a:cxn ang="0">
                  <a:pos x="connsiteX1" y="connsiteY1"/>
                </a:cxn>
                <a:cxn ang="0">
                  <a:pos x="connsiteX2" y="connsiteY2"/>
                </a:cxn>
                <a:cxn ang="0">
                  <a:pos x="connsiteX3" y="connsiteY3"/>
                </a:cxn>
              </a:cxnLst>
              <a:rect l="l" t="t" r="r" b="b"/>
              <a:pathLst>
                <a:path w="1226950" h="895351">
                  <a:moveTo>
                    <a:pt x="646344" y="0"/>
                  </a:moveTo>
                  <a:cubicBezTo>
                    <a:pt x="978131" y="50800"/>
                    <a:pt x="1309919" y="101600"/>
                    <a:pt x="1208319" y="190500"/>
                  </a:cubicBezTo>
                  <a:cubicBezTo>
                    <a:pt x="1106719" y="279400"/>
                    <a:pt x="189144" y="415925"/>
                    <a:pt x="36744" y="533400"/>
                  </a:cubicBezTo>
                  <a:cubicBezTo>
                    <a:pt x="-115656" y="650875"/>
                    <a:pt x="252644" y="835025"/>
                    <a:pt x="293919" y="895350"/>
                  </a:cubicBezTo>
                </a:path>
              </a:pathLst>
            </a:custGeom>
            <a:noFill/>
            <a:ln w="15875">
              <a:solidFill>
                <a:srgbClr val="2C61BF"/>
              </a:solidFill>
              <a:prstDash val="solid"/>
            </a:ln>
            <a:effectLst>
              <a:glow rad="38100">
                <a:schemeClr val="bg1">
                  <a:lumMod val="8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2" name="Freeform: Shape 81">
              <a:extLst>
                <a:ext uri="{FF2B5EF4-FFF2-40B4-BE49-F238E27FC236}">
                  <a16:creationId xmlns:a16="http://schemas.microsoft.com/office/drawing/2014/main" id="{01CC05EF-A732-4E3C-A594-5592F75482A1}"/>
                </a:ext>
              </a:extLst>
            </p:cNvPr>
            <p:cNvSpPr>
              <a:spLocks noChangeAspect="1"/>
            </p:cNvSpPr>
            <p:nvPr/>
          </p:nvSpPr>
          <p:spPr>
            <a:xfrm rot="16200000">
              <a:off x="4222291" y="6177647"/>
              <a:ext cx="86176" cy="173852"/>
            </a:xfrm>
            <a:custGeom>
              <a:avLst/>
              <a:gdLst>
                <a:gd name="connsiteX0" fmla="*/ 646344 w 1226950"/>
                <a:gd name="connsiteY0" fmla="*/ 0 h 930178"/>
                <a:gd name="connsiteX1" fmla="*/ 1208319 w 1226950"/>
                <a:gd name="connsiteY1" fmla="*/ 190500 h 930178"/>
                <a:gd name="connsiteX2" fmla="*/ 36744 w 1226950"/>
                <a:gd name="connsiteY2" fmla="*/ 533400 h 930178"/>
                <a:gd name="connsiteX3" fmla="*/ 293919 w 1226950"/>
                <a:gd name="connsiteY3" fmla="*/ 895350 h 930178"/>
                <a:gd name="connsiteX4" fmla="*/ 284394 w 1226950"/>
                <a:gd name="connsiteY4" fmla="*/ 895350 h 930178"/>
                <a:gd name="connsiteX0" fmla="*/ 646344 w 1226950"/>
                <a:gd name="connsiteY0" fmla="*/ 0 h 895351"/>
                <a:gd name="connsiteX1" fmla="*/ 1208319 w 1226950"/>
                <a:gd name="connsiteY1" fmla="*/ 190500 h 895351"/>
                <a:gd name="connsiteX2" fmla="*/ 36744 w 1226950"/>
                <a:gd name="connsiteY2" fmla="*/ 533400 h 895351"/>
                <a:gd name="connsiteX3" fmla="*/ 293919 w 1226950"/>
                <a:gd name="connsiteY3" fmla="*/ 895350 h 895351"/>
              </a:gdLst>
              <a:ahLst/>
              <a:cxnLst>
                <a:cxn ang="0">
                  <a:pos x="connsiteX0" y="connsiteY0"/>
                </a:cxn>
                <a:cxn ang="0">
                  <a:pos x="connsiteX1" y="connsiteY1"/>
                </a:cxn>
                <a:cxn ang="0">
                  <a:pos x="connsiteX2" y="connsiteY2"/>
                </a:cxn>
                <a:cxn ang="0">
                  <a:pos x="connsiteX3" y="connsiteY3"/>
                </a:cxn>
              </a:cxnLst>
              <a:rect l="l" t="t" r="r" b="b"/>
              <a:pathLst>
                <a:path w="1226950" h="895351">
                  <a:moveTo>
                    <a:pt x="646344" y="0"/>
                  </a:moveTo>
                  <a:cubicBezTo>
                    <a:pt x="978131" y="50800"/>
                    <a:pt x="1309919" y="101600"/>
                    <a:pt x="1208319" y="190500"/>
                  </a:cubicBezTo>
                  <a:cubicBezTo>
                    <a:pt x="1106719" y="279400"/>
                    <a:pt x="189144" y="415925"/>
                    <a:pt x="36744" y="533400"/>
                  </a:cubicBezTo>
                  <a:cubicBezTo>
                    <a:pt x="-115656" y="650875"/>
                    <a:pt x="252644" y="835025"/>
                    <a:pt x="293919" y="895350"/>
                  </a:cubicBezTo>
                </a:path>
              </a:pathLst>
            </a:custGeom>
            <a:noFill/>
            <a:ln w="15875">
              <a:solidFill>
                <a:srgbClr val="E52237"/>
              </a:solidFill>
              <a:prstDash val="solid"/>
            </a:ln>
            <a:effectLst>
              <a:glow rad="38100">
                <a:schemeClr val="bg1">
                  <a:lumMod val="8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83" name="TextBox 82">
              <a:extLst>
                <a:ext uri="{FF2B5EF4-FFF2-40B4-BE49-F238E27FC236}">
                  <a16:creationId xmlns:a16="http://schemas.microsoft.com/office/drawing/2014/main" id="{27D47BA3-71C5-4CC7-B3DA-CE19E723170F}"/>
                </a:ext>
              </a:extLst>
            </p:cNvPr>
            <p:cNvSpPr txBox="1"/>
            <p:nvPr/>
          </p:nvSpPr>
          <p:spPr>
            <a:xfrm>
              <a:off x="270930" y="5427725"/>
              <a:ext cx="714939" cy="307777"/>
            </a:xfrm>
            <a:prstGeom prst="rect">
              <a:avLst/>
            </a:prstGeom>
            <a:noFill/>
          </p:spPr>
          <p:txBody>
            <a:bodyPr wrap="none" rtlCol="0">
              <a:spAutoFit/>
            </a:bodyPr>
            <a:lstStyle/>
            <a:p>
              <a:r>
                <a:rPr lang="en-US" sz="1400" b="1" u="sng" dirty="0"/>
                <a:t>Legend</a:t>
              </a:r>
            </a:p>
          </p:txBody>
        </p:sp>
        <p:sp>
          <p:nvSpPr>
            <p:cNvPr id="84" name="TextBox 83">
              <a:extLst>
                <a:ext uri="{FF2B5EF4-FFF2-40B4-BE49-F238E27FC236}">
                  <a16:creationId xmlns:a16="http://schemas.microsoft.com/office/drawing/2014/main" id="{4732E15C-12CD-42B0-83D5-61E9DE4E4739}"/>
                </a:ext>
              </a:extLst>
            </p:cNvPr>
            <p:cNvSpPr txBox="1"/>
            <p:nvPr/>
          </p:nvSpPr>
          <p:spPr>
            <a:xfrm>
              <a:off x="2569305" y="5730287"/>
              <a:ext cx="1447132" cy="830997"/>
            </a:xfrm>
            <a:prstGeom prst="rect">
              <a:avLst/>
            </a:prstGeom>
            <a:noFill/>
          </p:spPr>
          <p:txBody>
            <a:bodyPr wrap="square" rtlCol="0">
              <a:spAutoFit/>
            </a:bodyPr>
            <a:lstStyle/>
            <a:p>
              <a:r>
                <a:rPr lang="en-US" sz="1000" dirty="0"/>
                <a:t>Shallow Groundwater Flow Direction</a:t>
              </a:r>
            </a:p>
            <a:p>
              <a:endParaRPr lang="en-US" sz="400" dirty="0"/>
            </a:p>
            <a:p>
              <a:endParaRPr lang="en-US" sz="400" dirty="0"/>
            </a:p>
            <a:p>
              <a:r>
                <a:rPr lang="en-US" sz="1000" dirty="0"/>
                <a:t>Ground to Surface Discharge</a:t>
              </a:r>
            </a:p>
          </p:txBody>
        </p:sp>
        <p:sp>
          <p:nvSpPr>
            <p:cNvPr id="85" name="TextBox 84">
              <a:extLst>
                <a:ext uri="{FF2B5EF4-FFF2-40B4-BE49-F238E27FC236}">
                  <a16:creationId xmlns:a16="http://schemas.microsoft.com/office/drawing/2014/main" id="{DBD4BE2E-694E-4D77-B975-C9DE3742DD66}"/>
                </a:ext>
              </a:extLst>
            </p:cNvPr>
            <p:cNvSpPr txBox="1"/>
            <p:nvPr/>
          </p:nvSpPr>
          <p:spPr>
            <a:xfrm>
              <a:off x="4379693" y="5789352"/>
              <a:ext cx="2049682" cy="838691"/>
            </a:xfrm>
            <a:prstGeom prst="rect">
              <a:avLst/>
            </a:prstGeom>
            <a:noFill/>
          </p:spPr>
          <p:txBody>
            <a:bodyPr wrap="square" rtlCol="0">
              <a:spAutoFit/>
            </a:bodyPr>
            <a:lstStyle/>
            <a:p>
              <a:r>
                <a:rPr lang="en-US" sz="1000" dirty="0"/>
                <a:t>P1007 Flow Path</a:t>
              </a:r>
            </a:p>
            <a:p>
              <a:r>
                <a:rPr lang="en-US" sz="1000" dirty="0"/>
                <a:t>(Continuous Flow)</a:t>
              </a:r>
            </a:p>
            <a:p>
              <a:endParaRPr lang="en-US" sz="400" dirty="0"/>
            </a:p>
            <a:p>
              <a:r>
                <a:rPr lang="en-US" sz="1000" dirty="0"/>
                <a:t>Source Areas Extent</a:t>
              </a:r>
            </a:p>
            <a:p>
              <a:endParaRPr lang="en-US" sz="400" dirty="0"/>
            </a:p>
            <a:p>
              <a:endParaRPr lang="en-US" sz="1050" dirty="0"/>
            </a:p>
          </p:txBody>
        </p:sp>
        <p:sp>
          <p:nvSpPr>
            <p:cNvPr id="86" name="Freeform: Shape 85">
              <a:extLst>
                <a:ext uri="{FF2B5EF4-FFF2-40B4-BE49-F238E27FC236}">
                  <a16:creationId xmlns:a16="http://schemas.microsoft.com/office/drawing/2014/main" id="{A3D1DEC8-A2FF-483E-832F-0D76190AE671}"/>
                </a:ext>
              </a:extLst>
            </p:cNvPr>
            <p:cNvSpPr>
              <a:spLocks noChangeAspect="1"/>
            </p:cNvSpPr>
            <p:nvPr/>
          </p:nvSpPr>
          <p:spPr>
            <a:xfrm rot="18081088">
              <a:off x="2445067" y="5775886"/>
              <a:ext cx="82164" cy="24395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2060"/>
              </a:solidFill>
              <a:prstDash val="solid"/>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Calibri"/>
                <a:ea typeface="+mn-ea"/>
                <a:cs typeface="+mn-cs"/>
              </a:endParaRPr>
            </a:p>
          </p:txBody>
        </p:sp>
        <p:sp>
          <p:nvSpPr>
            <p:cNvPr id="114" name="Freeform: Shape 113">
              <a:extLst>
                <a:ext uri="{FF2B5EF4-FFF2-40B4-BE49-F238E27FC236}">
                  <a16:creationId xmlns:a16="http://schemas.microsoft.com/office/drawing/2014/main" id="{E92E2DB0-0E56-4493-BF5B-71EEFC5555FC}"/>
                </a:ext>
              </a:extLst>
            </p:cNvPr>
            <p:cNvSpPr>
              <a:spLocks noChangeAspect="1"/>
            </p:cNvSpPr>
            <p:nvPr/>
          </p:nvSpPr>
          <p:spPr>
            <a:xfrm rot="18081088">
              <a:off x="415327" y="6441266"/>
              <a:ext cx="82164" cy="24395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2060"/>
              </a:solidFill>
              <a:prstDash val="sysDash"/>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Calibri"/>
                <a:ea typeface="+mn-ea"/>
                <a:cs typeface="+mn-cs"/>
              </a:endParaRPr>
            </a:p>
          </p:txBody>
        </p:sp>
      </p:grpSp>
      <p:sp>
        <p:nvSpPr>
          <p:cNvPr id="150" name="Freeform: Shape 149">
            <a:extLst>
              <a:ext uri="{FF2B5EF4-FFF2-40B4-BE49-F238E27FC236}">
                <a16:creationId xmlns:a16="http://schemas.microsoft.com/office/drawing/2014/main" id="{BA4FE852-A200-41E0-A825-74B54C0738D3}"/>
              </a:ext>
            </a:extLst>
          </p:cNvPr>
          <p:cNvSpPr/>
          <p:nvPr/>
        </p:nvSpPr>
        <p:spPr>
          <a:xfrm rot="17305800">
            <a:off x="2915960" y="2743312"/>
            <a:ext cx="123189"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ysDot"/>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51" name="Freeform: Shape 150">
            <a:extLst>
              <a:ext uri="{FF2B5EF4-FFF2-40B4-BE49-F238E27FC236}">
                <a16:creationId xmlns:a16="http://schemas.microsoft.com/office/drawing/2014/main" id="{2291068F-D227-43B7-9658-39AA6027CD3F}"/>
              </a:ext>
            </a:extLst>
          </p:cNvPr>
          <p:cNvSpPr/>
          <p:nvPr/>
        </p:nvSpPr>
        <p:spPr>
          <a:xfrm rot="17305800">
            <a:off x="1146552" y="2417126"/>
            <a:ext cx="123189"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52" name="Freeform: Shape 151">
            <a:extLst>
              <a:ext uri="{FF2B5EF4-FFF2-40B4-BE49-F238E27FC236}">
                <a16:creationId xmlns:a16="http://schemas.microsoft.com/office/drawing/2014/main" id="{586A11E4-02D1-4594-8637-59E999F21415}"/>
              </a:ext>
            </a:extLst>
          </p:cNvPr>
          <p:cNvSpPr/>
          <p:nvPr/>
        </p:nvSpPr>
        <p:spPr>
          <a:xfrm rot="20765955">
            <a:off x="3687005" y="3196020"/>
            <a:ext cx="123189"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53" name="Freeform: Shape 152">
            <a:extLst>
              <a:ext uri="{FF2B5EF4-FFF2-40B4-BE49-F238E27FC236}">
                <a16:creationId xmlns:a16="http://schemas.microsoft.com/office/drawing/2014/main" id="{6D2009D7-D89D-4BA2-8142-3ED7AFFF2E12}"/>
              </a:ext>
            </a:extLst>
          </p:cNvPr>
          <p:cNvSpPr/>
          <p:nvPr/>
        </p:nvSpPr>
        <p:spPr>
          <a:xfrm rot="17283249">
            <a:off x="5048074" y="4063278"/>
            <a:ext cx="123189"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54" name="Freeform: Shape 153">
            <a:extLst>
              <a:ext uri="{FF2B5EF4-FFF2-40B4-BE49-F238E27FC236}">
                <a16:creationId xmlns:a16="http://schemas.microsoft.com/office/drawing/2014/main" id="{9D2A920D-57B1-41CF-9153-64128AE0C5D0}"/>
              </a:ext>
            </a:extLst>
          </p:cNvPr>
          <p:cNvSpPr/>
          <p:nvPr/>
        </p:nvSpPr>
        <p:spPr>
          <a:xfrm rot="18102566">
            <a:off x="6018483" y="3942932"/>
            <a:ext cx="326995" cy="811194"/>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55" name="Freeform: Shape 154">
            <a:extLst>
              <a:ext uri="{FF2B5EF4-FFF2-40B4-BE49-F238E27FC236}">
                <a16:creationId xmlns:a16="http://schemas.microsoft.com/office/drawing/2014/main" id="{D17CE54A-3039-4C6A-8B00-98047F98CABD}"/>
              </a:ext>
            </a:extLst>
          </p:cNvPr>
          <p:cNvSpPr/>
          <p:nvPr/>
        </p:nvSpPr>
        <p:spPr>
          <a:xfrm rot="20765955" flipH="1">
            <a:off x="3204459" y="1682611"/>
            <a:ext cx="103016" cy="375154"/>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56" name="Rounded Rectangle 5">
            <a:extLst>
              <a:ext uri="{FF2B5EF4-FFF2-40B4-BE49-F238E27FC236}">
                <a16:creationId xmlns:a16="http://schemas.microsoft.com/office/drawing/2014/main" id="{F3527758-CDE8-4021-9FD3-DA1267013DDF}"/>
              </a:ext>
            </a:extLst>
          </p:cNvPr>
          <p:cNvSpPr/>
          <p:nvPr/>
        </p:nvSpPr>
        <p:spPr>
          <a:xfrm>
            <a:off x="159750" y="1163425"/>
            <a:ext cx="2222018" cy="252637"/>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dirty="0">
                <a:solidFill>
                  <a:schemeClr val="bg1"/>
                </a:solidFill>
                <a:latin typeface="Arial" panose="020B0604020202020204" pitchFamily="34" charset="0"/>
                <a:cs typeface="Arial" panose="020B0604020202020204" pitchFamily="34" charset="0"/>
              </a:rPr>
              <a:t>PFAS Preferential Pathways</a:t>
            </a:r>
          </a:p>
        </p:txBody>
      </p:sp>
      <p:sp>
        <p:nvSpPr>
          <p:cNvPr id="160" name="Freeform: Shape 159">
            <a:extLst>
              <a:ext uri="{FF2B5EF4-FFF2-40B4-BE49-F238E27FC236}">
                <a16:creationId xmlns:a16="http://schemas.microsoft.com/office/drawing/2014/main" id="{D7DAB80B-4B3C-475D-9E4F-002288A57DBC}"/>
              </a:ext>
            </a:extLst>
          </p:cNvPr>
          <p:cNvSpPr/>
          <p:nvPr/>
        </p:nvSpPr>
        <p:spPr>
          <a:xfrm rot="1199861">
            <a:off x="245585" y="2519836"/>
            <a:ext cx="69909" cy="15544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61" name="Freeform: Shape 160">
            <a:extLst>
              <a:ext uri="{FF2B5EF4-FFF2-40B4-BE49-F238E27FC236}">
                <a16:creationId xmlns:a16="http://schemas.microsoft.com/office/drawing/2014/main" id="{0C3AFA82-9CE0-43CB-AC76-B25231A61A78}"/>
              </a:ext>
            </a:extLst>
          </p:cNvPr>
          <p:cNvSpPr/>
          <p:nvPr/>
        </p:nvSpPr>
        <p:spPr>
          <a:xfrm rot="1199861">
            <a:off x="355348" y="2382316"/>
            <a:ext cx="69909" cy="15544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62" name="Freeform: Shape 161">
            <a:extLst>
              <a:ext uri="{FF2B5EF4-FFF2-40B4-BE49-F238E27FC236}">
                <a16:creationId xmlns:a16="http://schemas.microsoft.com/office/drawing/2014/main" id="{85B900E9-CB72-4A6E-9831-8D126358DA3A}"/>
              </a:ext>
            </a:extLst>
          </p:cNvPr>
          <p:cNvSpPr/>
          <p:nvPr/>
        </p:nvSpPr>
        <p:spPr>
          <a:xfrm rot="1199861">
            <a:off x="3853503" y="1578738"/>
            <a:ext cx="69909" cy="15544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63" name="Freeform: Shape 162">
            <a:extLst>
              <a:ext uri="{FF2B5EF4-FFF2-40B4-BE49-F238E27FC236}">
                <a16:creationId xmlns:a16="http://schemas.microsoft.com/office/drawing/2014/main" id="{1DAAA90A-5222-4821-97CE-9C21C2640D0A}"/>
              </a:ext>
            </a:extLst>
          </p:cNvPr>
          <p:cNvSpPr/>
          <p:nvPr/>
        </p:nvSpPr>
        <p:spPr>
          <a:xfrm rot="1199861">
            <a:off x="4000239" y="1464418"/>
            <a:ext cx="77693" cy="19300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64" name="Freeform: Shape 163">
            <a:extLst>
              <a:ext uri="{FF2B5EF4-FFF2-40B4-BE49-F238E27FC236}">
                <a16:creationId xmlns:a16="http://schemas.microsoft.com/office/drawing/2014/main" id="{4381D691-17CA-4CB3-919D-EEF47DC85926}"/>
              </a:ext>
            </a:extLst>
          </p:cNvPr>
          <p:cNvSpPr/>
          <p:nvPr/>
        </p:nvSpPr>
        <p:spPr>
          <a:xfrm rot="20765955" flipH="1">
            <a:off x="3552442" y="2407895"/>
            <a:ext cx="79653" cy="290073"/>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67" name="Freeform: Shape 166">
            <a:extLst>
              <a:ext uri="{FF2B5EF4-FFF2-40B4-BE49-F238E27FC236}">
                <a16:creationId xmlns:a16="http://schemas.microsoft.com/office/drawing/2014/main" id="{3D274BE2-9B12-4266-957C-C9A5E6EA68F0}"/>
              </a:ext>
            </a:extLst>
          </p:cNvPr>
          <p:cNvSpPr/>
          <p:nvPr/>
        </p:nvSpPr>
        <p:spPr>
          <a:xfrm rot="19527255">
            <a:off x="2960601" y="3372182"/>
            <a:ext cx="172169" cy="45392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68" name="Freeform: Shape 167">
            <a:extLst>
              <a:ext uri="{FF2B5EF4-FFF2-40B4-BE49-F238E27FC236}">
                <a16:creationId xmlns:a16="http://schemas.microsoft.com/office/drawing/2014/main" id="{9D411BDD-722E-43F3-B40A-93EBD1EBADB0}"/>
              </a:ext>
            </a:extLst>
          </p:cNvPr>
          <p:cNvSpPr/>
          <p:nvPr/>
        </p:nvSpPr>
        <p:spPr>
          <a:xfrm rot="19527255">
            <a:off x="3542693" y="4126489"/>
            <a:ext cx="172169" cy="45392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69" name="Freeform: Shape 168">
            <a:extLst>
              <a:ext uri="{FF2B5EF4-FFF2-40B4-BE49-F238E27FC236}">
                <a16:creationId xmlns:a16="http://schemas.microsoft.com/office/drawing/2014/main" id="{2C1C6200-DE6C-4E5E-ADDA-BA139D79559F}"/>
              </a:ext>
            </a:extLst>
          </p:cNvPr>
          <p:cNvSpPr/>
          <p:nvPr/>
        </p:nvSpPr>
        <p:spPr>
          <a:xfrm rot="1172007">
            <a:off x="4118894" y="1909468"/>
            <a:ext cx="243039" cy="26747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70" name="TextBox 169">
            <a:extLst>
              <a:ext uri="{FF2B5EF4-FFF2-40B4-BE49-F238E27FC236}">
                <a16:creationId xmlns:a16="http://schemas.microsoft.com/office/drawing/2014/main" id="{B2D10D42-5899-47FC-BFAC-F37CE05731B7}"/>
              </a:ext>
            </a:extLst>
          </p:cNvPr>
          <p:cNvSpPr txBox="1"/>
          <p:nvPr/>
        </p:nvSpPr>
        <p:spPr>
          <a:xfrm>
            <a:off x="3557221" y="2060617"/>
            <a:ext cx="1061855" cy="43088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P1007 Conveyance</a:t>
            </a:r>
            <a:endParaRPr lang="en-US" sz="7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172" name="Freeform: Shape 171">
            <a:extLst>
              <a:ext uri="{FF2B5EF4-FFF2-40B4-BE49-F238E27FC236}">
                <a16:creationId xmlns:a16="http://schemas.microsoft.com/office/drawing/2014/main" id="{69AD995A-B5C9-49B2-A79E-7888407345DA}"/>
              </a:ext>
            </a:extLst>
          </p:cNvPr>
          <p:cNvSpPr/>
          <p:nvPr/>
        </p:nvSpPr>
        <p:spPr>
          <a:xfrm rot="17305800">
            <a:off x="2915960" y="2743313"/>
            <a:ext cx="123189"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ysDot"/>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73" name="Freeform: Shape 172">
            <a:extLst>
              <a:ext uri="{FF2B5EF4-FFF2-40B4-BE49-F238E27FC236}">
                <a16:creationId xmlns:a16="http://schemas.microsoft.com/office/drawing/2014/main" id="{1705A80F-0AF8-4E4E-86AF-875C91213BE2}"/>
              </a:ext>
            </a:extLst>
          </p:cNvPr>
          <p:cNvSpPr/>
          <p:nvPr/>
        </p:nvSpPr>
        <p:spPr>
          <a:xfrm rot="17305800">
            <a:off x="1146552" y="2417127"/>
            <a:ext cx="123189" cy="3657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cxnSp>
        <p:nvCxnSpPr>
          <p:cNvPr id="87" name="Straight Arrow Connector 86">
            <a:extLst>
              <a:ext uri="{FF2B5EF4-FFF2-40B4-BE49-F238E27FC236}">
                <a16:creationId xmlns:a16="http://schemas.microsoft.com/office/drawing/2014/main" id="{EDFFFD74-1B2D-4EBB-B3CA-649E4A6EF5EB}"/>
              </a:ext>
            </a:extLst>
          </p:cNvPr>
          <p:cNvCxnSpPr>
            <a:cxnSpLocks/>
          </p:cNvCxnSpPr>
          <p:nvPr/>
        </p:nvCxnSpPr>
        <p:spPr>
          <a:xfrm flipH="1">
            <a:off x="5698097" y="4068750"/>
            <a:ext cx="23926" cy="224923"/>
          </a:xfrm>
          <a:prstGeom prst="straightConnector1">
            <a:avLst/>
          </a:prstGeom>
          <a:ln>
            <a:solidFill>
              <a:srgbClr val="002060"/>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E3C536EC-2B03-49FD-82FE-791AABC9EDAC}"/>
              </a:ext>
            </a:extLst>
          </p:cNvPr>
          <p:cNvSpPr txBox="1"/>
          <p:nvPr/>
        </p:nvSpPr>
        <p:spPr>
          <a:xfrm>
            <a:off x="5367718" y="3813462"/>
            <a:ext cx="660758" cy="253916"/>
          </a:xfrm>
          <a:prstGeom prst="rect">
            <a:avLst/>
          </a:prstGeom>
          <a:noFill/>
        </p:spPr>
        <p:txBody>
          <a:bodyPr wrap="none" rtlCol="0">
            <a:spAutoFit/>
          </a:bodyPr>
          <a:lstStyle/>
          <a:p>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EPL Dam</a:t>
            </a:r>
          </a:p>
        </p:txBody>
      </p:sp>
      <p:sp>
        <p:nvSpPr>
          <p:cNvPr id="89" name="Freeform: Shape 88">
            <a:extLst>
              <a:ext uri="{FF2B5EF4-FFF2-40B4-BE49-F238E27FC236}">
                <a16:creationId xmlns:a16="http://schemas.microsoft.com/office/drawing/2014/main" id="{4BD3D70B-734B-412F-A287-0C05E1182F09}"/>
              </a:ext>
            </a:extLst>
          </p:cNvPr>
          <p:cNvSpPr/>
          <p:nvPr/>
        </p:nvSpPr>
        <p:spPr>
          <a:xfrm rot="17305800">
            <a:off x="5846493" y="4184093"/>
            <a:ext cx="59897" cy="39655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ysDot"/>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91" name="TextBox 90">
            <a:extLst>
              <a:ext uri="{FF2B5EF4-FFF2-40B4-BE49-F238E27FC236}">
                <a16:creationId xmlns:a16="http://schemas.microsoft.com/office/drawing/2014/main" id="{DB0FD7BE-3272-4B76-9360-64EAB0DF99CE}"/>
              </a:ext>
            </a:extLst>
          </p:cNvPr>
          <p:cNvSpPr txBox="1"/>
          <p:nvPr/>
        </p:nvSpPr>
        <p:spPr>
          <a:xfrm>
            <a:off x="6811059" y="1097381"/>
            <a:ext cx="5261539" cy="5656566"/>
          </a:xfrm>
          <a:prstGeom prst="rect">
            <a:avLst/>
          </a:prstGeom>
          <a:solidFill>
            <a:schemeClr val="bg1"/>
          </a:solidFill>
          <a:ln w="34925">
            <a:solidFill>
              <a:srgbClr val="00B0F0"/>
            </a:solidFill>
          </a:ln>
        </p:spPr>
        <p:txBody>
          <a:bodyPr wrap="square" lIns="91440" tIns="45720" rIns="91440" bIns="45720" rtlCol="0" anchor="t">
            <a:noAutofit/>
          </a:bodyPr>
          <a:lstStyle/>
          <a:p>
            <a:pPr algn="ctr" defTabSz="1063460" fontAlgn="auto">
              <a:spcBef>
                <a:spcPts val="0"/>
              </a:spcBef>
              <a:spcAft>
                <a:spcPts val="0"/>
              </a:spcAft>
              <a:defRPr/>
            </a:pPr>
            <a:r>
              <a:rPr lang="en-US" sz="1100" b="1" dirty="0">
                <a:solidFill>
                  <a:srgbClr val="00B0F0"/>
                </a:solidFill>
                <a:latin typeface="Arial" panose="020B0604020202020204" pitchFamily="34" charset="0"/>
                <a:cs typeface="Arial" panose="020B0604020202020204" pitchFamily="34" charset="0"/>
              </a:rPr>
              <a:t>Surface Water Systems</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00" dirty="0">
                <a:latin typeface="Arial" panose="020B0604020202020204" pitchFamily="34" charset="0"/>
                <a:cs typeface="Arial" panose="020B0604020202020204" pitchFamily="34" charset="0"/>
              </a:rPr>
              <a:t>The dominant surface water feature in Segment 4 is Eagle Point Lake. The surface area of Eagle Point Lake is approximately 120 acres although this can vary depending on the lake elevation as the lake edge is predominantly shallow wetlands. The maximum depth is approximately 10 feet. The primary surface water input to Eagle Point Lake is the combined flow at the Confluence of Raleigh Creek and the Project 1007 Conveyance System (P1007).</a:t>
            </a:r>
          </a:p>
          <a:p>
            <a:pPr algn="ctr" defTabSz="1063460" fontAlgn="auto">
              <a:spcBef>
                <a:spcPts val="0"/>
              </a:spcBef>
              <a:spcAft>
                <a:spcPts val="0"/>
              </a:spcAft>
              <a:defRPr/>
            </a:pPr>
            <a:endParaRPr lang="en-US" sz="3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00" dirty="0">
                <a:latin typeface="Arial" panose="020B0604020202020204" pitchFamily="34" charset="0"/>
                <a:cs typeface="Arial" panose="020B0604020202020204" pitchFamily="34" charset="0"/>
              </a:rPr>
              <a:t>Raleigh Creek, the headwaters of which is located immediately northwest of the former Oakdale Disposal Site (ODS), flows west to east and passes through a series of wetlands and small ponds until the Ideal Avenue Wetland Complex (IAWC), where flow is controlled by the culvert elevation and flood mitigation structure at the intersection of Raleigh Creek and Ideal Avenue. Between IAWC and </a:t>
            </a:r>
            <a:r>
              <a:rPr lang="en-US" sz="1000" dirty="0" err="1">
                <a:latin typeface="Arial" panose="020B0604020202020204" pitchFamily="34" charset="0"/>
                <a:cs typeface="Arial" panose="020B0604020202020204" pitchFamily="34" charset="0"/>
              </a:rPr>
              <a:t>Tablyn</a:t>
            </a:r>
            <a:r>
              <a:rPr lang="en-US" sz="1000" dirty="0">
                <a:latin typeface="Arial" panose="020B0604020202020204" pitchFamily="34" charset="0"/>
                <a:cs typeface="Arial" panose="020B0604020202020204" pitchFamily="34" charset="0"/>
              </a:rPr>
              <a:t> Park, flow in Raleigh Creek is precipitation-dependent and as a result is intermittent.</a:t>
            </a:r>
          </a:p>
          <a:p>
            <a:pPr algn="ctr" defTabSz="1063460" fontAlgn="auto">
              <a:spcBef>
                <a:spcPts val="0"/>
              </a:spcBef>
              <a:spcAft>
                <a:spcPts val="0"/>
              </a:spcAft>
              <a:defRPr/>
            </a:pPr>
            <a:endParaRPr lang="en-US" sz="3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00" dirty="0">
                <a:latin typeface="Arial" panose="020B0604020202020204" pitchFamily="34" charset="0"/>
                <a:cs typeface="Arial" panose="020B0604020202020204" pitchFamily="34" charset="0"/>
              </a:rPr>
              <a:t>The P1007 Conveyance System begins with the Tri-Lakes, which discharge southward through a series of pipes and channels until the Confluence with Raleigh Creek at </a:t>
            </a:r>
            <a:r>
              <a:rPr lang="en-US" sz="1000" dirty="0" err="1">
                <a:latin typeface="Arial" panose="020B0604020202020204" pitchFamily="34" charset="0"/>
                <a:cs typeface="Arial" panose="020B0604020202020204" pitchFamily="34" charset="0"/>
              </a:rPr>
              <a:t>Tablyn</a:t>
            </a:r>
            <a:r>
              <a:rPr lang="en-US" sz="1000" dirty="0">
                <a:latin typeface="Arial" panose="020B0604020202020204" pitchFamily="34" charset="0"/>
                <a:cs typeface="Arial" panose="020B0604020202020204" pitchFamily="34" charset="0"/>
              </a:rPr>
              <a:t> Park. </a:t>
            </a:r>
            <a:endParaRPr lang="en-US" sz="1000" dirty="0">
              <a:highlight>
                <a:srgbClr val="FFFF00"/>
              </a:highlight>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3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00" dirty="0">
                <a:latin typeface="Arial" panose="020B0604020202020204" pitchFamily="34" charset="0"/>
                <a:cs typeface="Arial" panose="020B0604020202020204" pitchFamily="34" charset="0"/>
              </a:rPr>
              <a:t>After the Confluence with the P1007 Conveyance System at </a:t>
            </a:r>
            <a:r>
              <a:rPr lang="en-US" sz="1000" dirty="0" err="1">
                <a:latin typeface="Arial" panose="020B0604020202020204" pitchFamily="34" charset="0"/>
                <a:cs typeface="Arial" panose="020B0604020202020204" pitchFamily="34" charset="0"/>
              </a:rPr>
              <a:t>Tablyn</a:t>
            </a:r>
            <a:r>
              <a:rPr lang="en-US" sz="1000" dirty="0">
                <a:latin typeface="Arial" panose="020B0604020202020204" pitchFamily="34" charset="0"/>
                <a:cs typeface="Arial" panose="020B0604020202020204" pitchFamily="34" charset="0"/>
              </a:rPr>
              <a:t> Park (indicated in the map with a star), Raleigh Creek continues flowing southeast to the Lake Elmo Park Reserve and is perennial except during extreme drought conditions. At the input to Eagle Point Lake, Raleigh Creek transitions from an incised creek with variable flow to a channelized wetland area with multiple secondary flow paths and small ponded water bodies. </a:t>
            </a:r>
          </a:p>
          <a:p>
            <a:pPr algn="ctr" defTabSz="1063460" fontAlgn="auto">
              <a:spcBef>
                <a:spcPts val="0"/>
              </a:spcBef>
              <a:spcAft>
                <a:spcPts val="0"/>
              </a:spcAft>
              <a:defRPr/>
            </a:pPr>
            <a:endParaRPr lang="en-US" sz="3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00" dirty="0">
                <a:latin typeface="Arial" panose="020B0604020202020204" pitchFamily="34" charset="0"/>
                <a:cs typeface="Arial" panose="020B0604020202020204" pitchFamily="34" charset="0"/>
              </a:rPr>
              <a:t>Farney Creek, flowing west to east, also flows into Eagle Point Lake but is dependent on precipitation and as a result regularly dry. During periods of high surface water elevations, Goose Lake is pumped into Eagle Point Lake to prevent overflow onto 10</a:t>
            </a:r>
            <a:r>
              <a:rPr lang="en-US" sz="1000" baseline="30000" dirty="0">
                <a:latin typeface="Arial" panose="020B0604020202020204" pitchFamily="34" charset="0"/>
                <a:cs typeface="Arial" panose="020B0604020202020204" pitchFamily="34" charset="0"/>
              </a:rPr>
              <a:t>th</a:t>
            </a:r>
            <a:r>
              <a:rPr lang="en-US" sz="1000" dirty="0">
                <a:latin typeface="Arial" panose="020B0604020202020204" pitchFamily="34" charset="0"/>
                <a:cs typeface="Arial" panose="020B0604020202020204" pitchFamily="34" charset="0"/>
              </a:rPr>
              <a:t> Avenue.</a:t>
            </a:r>
          </a:p>
          <a:p>
            <a:pPr algn="ctr" defTabSz="1063460" fontAlgn="auto">
              <a:spcBef>
                <a:spcPts val="0"/>
              </a:spcBef>
              <a:spcAft>
                <a:spcPts val="0"/>
              </a:spcAft>
              <a:defRPr/>
            </a:pPr>
            <a:endParaRPr lang="en-US" sz="3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00" dirty="0">
                <a:latin typeface="Arial" panose="020B0604020202020204" pitchFamily="34" charset="0"/>
                <a:cs typeface="Arial" panose="020B0604020202020204" pitchFamily="34" charset="0"/>
              </a:rPr>
              <a:t>Surface water from Eagle Point Lake exits via a 22-inch pipe running along the bottom of Lake Elmo, which discharges to the east of Lake Elmo just south of 20</a:t>
            </a:r>
            <a:r>
              <a:rPr lang="en-US" sz="1000" baseline="30000" dirty="0">
                <a:latin typeface="Arial" panose="020B0604020202020204" pitchFamily="34" charset="0"/>
                <a:cs typeface="Arial" panose="020B0604020202020204" pitchFamily="34" charset="0"/>
              </a:rPr>
              <a:t>th</a:t>
            </a:r>
            <a:r>
              <a:rPr lang="en-US" sz="1000" dirty="0">
                <a:latin typeface="Arial" panose="020B0604020202020204" pitchFamily="34" charset="0"/>
                <a:cs typeface="Arial" panose="020B0604020202020204" pitchFamily="34" charset="0"/>
              </a:rPr>
              <a:t> Avenue. When water levels exceed an elevation of 896.5 feet, water will flow through a secondary outlet structure that discharges directly into Lake Elmo.</a:t>
            </a:r>
          </a:p>
          <a:p>
            <a:pPr algn="ctr" defTabSz="1063460" fontAlgn="auto">
              <a:spcBef>
                <a:spcPts val="0"/>
              </a:spcBef>
              <a:spcAft>
                <a:spcPts val="0"/>
              </a:spcAft>
              <a:defRPr/>
            </a:pPr>
            <a:endParaRPr lang="en-US" sz="500" dirty="0">
              <a:latin typeface="Arial" panose="020B0604020202020204" pitchFamily="34" charset="0"/>
              <a:cs typeface="Arial" panose="020B0604020202020204" pitchFamily="34" charset="0"/>
            </a:endParaRPr>
          </a:p>
          <a:p>
            <a:pPr algn="ctr" defTabSz="1063460">
              <a:defRPr/>
            </a:pPr>
            <a:r>
              <a:rPr lang="en-US" sz="1200" b="1" dirty="0">
                <a:solidFill>
                  <a:srgbClr val="00B0F0"/>
                </a:solidFill>
                <a:latin typeface="Arial" panose="020B0604020202020204" pitchFamily="34" charset="0"/>
                <a:cs typeface="Arial" panose="020B0604020202020204" pitchFamily="34" charset="0"/>
              </a:rPr>
              <a:t>Groundwater Flow</a:t>
            </a:r>
          </a:p>
          <a:p>
            <a:pPr algn="ctr" defTabSz="1063460">
              <a:defRPr/>
            </a:pPr>
            <a:endParaRPr lang="en-US" sz="600" b="1" dirty="0">
              <a:solidFill>
                <a:srgbClr val="00B0F0"/>
              </a:solidFill>
              <a:latin typeface="Arial" panose="020B0604020202020204" pitchFamily="34" charset="0"/>
              <a:cs typeface="Arial" panose="020B0604020202020204" pitchFamily="34" charset="0"/>
            </a:endParaRPr>
          </a:p>
          <a:p>
            <a:pPr algn="ctr" defTabSz="1063460">
              <a:defRPr/>
            </a:pPr>
            <a:r>
              <a:rPr lang="en-US" sz="1000" dirty="0">
                <a:latin typeface="Arial" panose="020B0604020202020204" pitchFamily="34" charset="0"/>
                <a:cs typeface="Arial" panose="020B0604020202020204" pitchFamily="34" charset="0"/>
              </a:rPr>
              <a:t>In Segment 4, shallow groundwater generally flows the west to east. It is not yet fully understood the extent to which groundwater discharges to the lake or how and where surface water from Eagle Point Lake infiltrates to the subsurface. </a:t>
            </a:r>
            <a:endParaRPr lang="en-US" sz="1000" b="1" dirty="0">
              <a:solidFill>
                <a:srgbClr val="00B0F0"/>
              </a:solidFill>
              <a:latin typeface="Arial" panose="020B0604020202020204" pitchFamily="34" charset="0"/>
              <a:cs typeface="Arial" panose="020B0604020202020204" pitchFamily="34" charset="0"/>
            </a:endParaRPr>
          </a:p>
        </p:txBody>
      </p:sp>
      <p:sp>
        <p:nvSpPr>
          <p:cNvPr id="92" name="TextBox 91">
            <a:extLst>
              <a:ext uri="{FF2B5EF4-FFF2-40B4-BE49-F238E27FC236}">
                <a16:creationId xmlns:a16="http://schemas.microsoft.com/office/drawing/2014/main" id="{DA8F260C-2565-4AB9-B255-D525F7C114B6}"/>
              </a:ext>
            </a:extLst>
          </p:cNvPr>
          <p:cNvSpPr txBox="1"/>
          <p:nvPr/>
        </p:nvSpPr>
        <p:spPr>
          <a:xfrm>
            <a:off x="2559523" y="3940529"/>
            <a:ext cx="968914" cy="246221"/>
          </a:xfrm>
          <a:prstGeom prst="rect">
            <a:avLst/>
          </a:prstGeom>
          <a:noFill/>
        </p:spPr>
        <p:txBody>
          <a:bodyPr wrap="square" rtlCol="0">
            <a:spAutoFit/>
          </a:bodyPr>
          <a:lstStyle/>
          <a:p>
            <a:pPr algn="ctr"/>
            <a:r>
              <a:rPr lang="en-US" sz="1000" dirty="0">
                <a:ln w="6350">
                  <a:noFill/>
                </a:ln>
                <a:solidFill>
                  <a:srgbClr val="002060"/>
                </a:solidFill>
                <a:effectLst>
                  <a:glow rad="63500">
                    <a:srgbClr val="FFFFFF"/>
                  </a:glow>
                  <a:outerShdw blurRad="50800" dist="38100" dir="2700000" algn="tl" rotWithShape="0">
                    <a:schemeClr val="bg1">
                      <a:alpha val="40000"/>
                    </a:schemeClr>
                  </a:outerShdw>
                </a:effectLst>
              </a:rPr>
              <a:t>Farney Creek</a:t>
            </a:r>
          </a:p>
        </p:txBody>
      </p:sp>
    </p:spTree>
    <p:extLst>
      <p:ext uri="{BB962C8B-B14F-4D97-AF65-F5344CB8AC3E}">
        <p14:creationId xmlns:p14="http://schemas.microsoft.com/office/powerpoint/2010/main" val="2028112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ound Same Side Corner Rectangle 347">
            <a:extLst>
              <a:ext uri="{FF2B5EF4-FFF2-40B4-BE49-F238E27FC236}">
                <a16:creationId xmlns:a16="http://schemas.microsoft.com/office/drawing/2014/main" id="{7A299998-9058-48CC-83D4-818720F7C1DE}"/>
              </a:ext>
            </a:extLst>
          </p:cNvPr>
          <p:cNvSpPr/>
          <p:nvPr/>
        </p:nvSpPr>
        <p:spPr bwMode="auto">
          <a:xfrm>
            <a:off x="33400" y="746421"/>
            <a:ext cx="12091385" cy="6072403"/>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a:latin typeface="Arial" panose="020B0604020202020204" pitchFamily="34" charset="0"/>
              <a:cs typeface="Arial" panose="020B0604020202020204" pitchFamily="34" charset="0"/>
            </a:endParaRPr>
          </a:p>
        </p:txBody>
      </p:sp>
      <p:sp>
        <p:nvSpPr>
          <p:cNvPr id="62" name="Round Same Side Corner Rectangle 348">
            <a:extLst>
              <a:ext uri="{FF2B5EF4-FFF2-40B4-BE49-F238E27FC236}">
                <a16:creationId xmlns:a16="http://schemas.microsoft.com/office/drawing/2014/main" id="{E8096381-C29F-4B19-9C82-90D7D9557D40}"/>
              </a:ext>
            </a:extLst>
          </p:cNvPr>
          <p:cNvSpPr/>
          <p:nvPr/>
        </p:nvSpPr>
        <p:spPr bwMode="auto">
          <a:xfrm>
            <a:off x="33400" y="746421"/>
            <a:ext cx="12091385" cy="276719"/>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Historic and Current Surface to Groundwater Pathways from WCL and ODS</a:t>
            </a:r>
          </a:p>
        </p:txBody>
      </p:sp>
      <p:sp>
        <p:nvSpPr>
          <p:cNvPr id="59" name="TextBox 58">
            <a:extLst>
              <a:ext uri="{FF2B5EF4-FFF2-40B4-BE49-F238E27FC236}">
                <a16:creationId xmlns:a16="http://schemas.microsoft.com/office/drawing/2014/main" id="{DA78B11F-DE43-4613-A659-F4F0D64F8971}"/>
              </a:ext>
            </a:extLst>
          </p:cNvPr>
          <p:cNvSpPr txBox="1"/>
          <p:nvPr/>
        </p:nvSpPr>
        <p:spPr>
          <a:xfrm>
            <a:off x="6289311" y="1098054"/>
            <a:ext cx="5780641" cy="3338180"/>
          </a:xfrm>
          <a:prstGeom prst="rect">
            <a:avLst/>
          </a:prstGeom>
          <a:solidFill>
            <a:schemeClr val="bg1"/>
          </a:solidFill>
          <a:ln w="34925">
            <a:solidFill>
              <a:srgbClr val="00B0F0"/>
            </a:solidFill>
          </a:ln>
        </p:spPr>
        <p:txBody>
          <a:bodyPr wrap="square" lIns="91440" tIns="45720" rIns="91440" bIns="45720" rtlCol="0" anchor="t">
            <a:noAutofit/>
          </a:bodyPr>
          <a:lstStyle/>
          <a:p>
            <a:pPr algn="ctr" defTabSz="1063460" fontAlgn="auto">
              <a:spcBef>
                <a:spcPts val="0"/>
              </a:spcBef>
              <a:spcAft>
                <a:spcPts val="0"/>
              </a:spcAft>
              <a:defRPr/>
            </a:pPr>
            <a:r>
              <a:rPr lang="en-US" sz="1100" b="1" dirty="0">
                <a:solidFill>
                  <a:srgbClr val="00B0F0"/>
                </a:solidFill>
                <a:latin typeface="Arial" panose="020B0604020202020204" pitchFamily="34" charset="0"/>
                <a:cs typeface="Arial" panose="020B0604020202020204" pitchFamily="34" charset="0"/>
              </a:rPr>
              <a:t>Washington County Landfill and Oakdale Disposal Site History</a:t>
            </a:r>
          </a:p>
          <a:p>
            <a:pPr algn="ctr" defTabSz="1063460" fontAlgn="auto">
              <a:spcBef>
                <a:spcPts val="0"/>
              </a:spcBef>
              <a:spcAft>
                <a:spcPts val="0"/>
              </a:spcAft>
              <a:defRPr/>
            </a:pPr>
            <a:endParaRPr lang="en-US" sz="500" dirty="0">
              <a:latin typeface="Arial" panose="020B0604020202020204" pitchFamily="34" charset="0"/>
              <a:cs typeface="Arial" panose="020B0604020202020204" pitchFamily="34" charset="0"/>
            </a:endParaRPr>
          </a:p>
          <a:p>
            <a:pPr algn="ctr" defTabSz="1063460">
              <a:defRPr/>
            </a:pPr>
            <a:r>
              <a:rPr lang="en-US" sz="950" dirty="0">
                <a:latin typeface="Arial" panose="020B0604020202020204" pitchFamily="34" charset="0"/>
                <a:cs typeface="Arial" panose="020B0604020202020204" pitchFamily="34" charset="0"/>
              </a:rPr>
              <a:t>Since the early 1950’s, the 3M facility in Cottage Grove, Minnesota has produced commercial products containing PFAS compounds. Both liquid and solid wastes generated from the perfluorochemical production process were disposed of at the production facility in Cottage Grove as well as several other disposal sites including the Oakdale Disposal Site (ODS) and the Washington County Landfill (WCL).  According to available documentation, ODS accepted PFAS-containing waste from between the mid-1950's and the early 1960’s, and WCL accepted PFAS-containing waste from 1969 to 1975. </a:t>
            </a:r>
          </a:p>
          <a:p>
            <a:pPr algn="ctr" defTabSz="1063460">
              <a:defRPr/>
            </a:pPr>
            <a:endParaRPr lang="en-US" sz="400" dirty="0">
              <a:latin typeface="Arial" panose="020B0604020202020204" pitchFamily="34" charset="0"/>
              <a:cs typeface="Arial" panose="020B0604020202020204" pitchFamily="34" charset="0"/>
            </a:endParaRPr>
          </a:p>
          <a:p>
            <a:pPr algn="ctr" defTabSz="1063460">
              <a:defRPr/>
            </a:pPr>
            <a:r>
              <a:rPr lang="en-US" sz="950" dirty="0">
                <a:latin typeface="Arial" panose="020B0604020202020204" pitchFamily="34" charset="0"/>
                <a:cs typeface="Arial" panose="020B0604020202020204" pitchFamily="34" charset="0"/>
              </a:rPr>
              <a:t>Between 1988 and 1995, groundwater at WCL was directly discharged to the P1007 Conveyance system via a stormwater sewer connection. Prior to and after this connection, PFAS-impacted waters from WCL likely migrated via both surface runoff to the east-southeast for a limited distance and vertically into the subsurface. </a:t>
            </a:r>
          </a:p>
          <a:p>
            <a:pPr algn="ctr" defTabSz="1063460">
              <a:defRPr/>
            </a:pPr>
            <a:endParaRPr lang="en-US" sz="400" dirty="0">
              <a:latin typeface="Arial" panose="020B0604020202020204" pitchFamily="34" charset="0"/>
              <a:cs typeface="Arial" panose="020B0604020202020204" pitchFamily="34" charset="0"/>
            </a:endParaRPr>
          </a:p>
          <a:p>
            <a:pPr algn="ctr" defTabSz="1063460">
              <a:defRPr/>
            </a:pPr>
            <a:r>
              <a:rPr lang="en-US" sz="950" dirty="0">
                <a:latin typeface="Arial" panose="020B0604020202020204" pitchFamily="34" charset="0"/>
                <a:cs typeface="Arial" panose="020B0604020202020204" pitchFamily="34" charset="0"/>
              </a:rPr>
              <a:t>At ODS, multiple efforts have been made to mitigate impacted groundwater in response to VOC impacts as well as the identified PFAS impacts. These activities included soil excavation, multi-aquifer well sealing, and the implementation of a pump and treat system. However, PFAS-impacted surface water continues to migrate into Raleigh Creek and flow downstream. In addition, the absence of a complete monitoring network has limited the ability to document how the pump and treat system is preventing vertical and horizontal migration of PFAS-impacted groundwater. </a:t>
            </a:r>
          </a:p>
          <a:p>
            <a:pPr algn="ctr" defTabSz="1063460">
              <a:defRPr/>
            </a:pPr>
            <a:endParaRPr lang="en-US" sz="400" dirty="0">
              <a:latin typeface="Arial" panose="020B0604020202020204" pitchFamily="34" charset="0"/>
              <a:cs typeface="Arial" panose="020B0604020202020204" pitchFamily="34" charset="0"/>
            </a:endParaRPr>
          </a:p>
          <a:p>
            <a:pPr algn="ctr" defTabSz="1063460">
              <a:defRPr/>
            </a:pPr>
            <a:r>
              <a:rPr lang="en-US" sz="950" dirty="0">
                <a:latin typeface="Arial" panose="020B0604020202020204" pitchFamily="34" charset="0"/>
                <a:cs typeface="Arial" panose="020B0604020202020204" pitchFamily="34" charset="0"/>
              </a:rPr>
              <a:t>Although the exact mechanisms of surface to groundwater interactions are not fully understood, this continued contribution of PFAS-impacted surface water from the ODS and the PFAS-impacted groundwater from both sites likely allow for the migration of PFAS impacts to Segment 4.</a:t>
            </a:r>
          </a:p>
        </p:txBody>
      </p:sp>
      <p:sp>
        <p:nvSpPr>
          <p:cNvPr id="56" name="Rounded Rectangle 5">
            <a:extLst>
              <a:ext uri="{FF2B5EF4-FFF2-40B4-BE49-F238E27FC236}">
                <a16:creationId xmlns:a16="http://schemas.microsoft.com/office/drawing/2014/main" id="{DD48B355-4942-415B-ACE3-73A7DCD54A5A}"/>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65" name="Rectangle 64">
            <a:extLst>
              <a:ext uri="{FF2B5EF4-FFF2-40B4-BE49-F238E27FC236}">
                <a16:creationId xmlns:a16="http://schemas.microsoft.com/office/drawing/2014/main" id="{F696B145-DD7D-4290-A919-CB2A5C408067}"/>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4</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November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
        <p:nvSpPr>
          <p:cNvPr id="89" name="TextBox 88">
            <a:extLst>
              <a:ext uri="{FF2B5EF4-FFF2-40B4-BE49-F238E27FC236}">
                <a16:creationId xmlns:a16="http://schemas.microsoft.com/office/drawing/2014/main" id="{2A091DEE-2E88-4F34-B94B-1DFA4B9174FB}"/>
              </a:ext>
            </a:extLst>
          </p:cNvPr>
          <p:cNvSpPr txBox="1"/>
          <p:nvPr/>
        </p:nvSpPr>
        <p:spPr>
          <a:xfrm>
            <a:off x="6289311" y="4508475"/>
            <a:ext cx="5780641" cy="2231380"/>
          </a:xfrm>
          <a:prstGeom prst="rect">
            <a:avLst/>
          </a:prstGeom>
          <a:solidFill>
            <a:schemeClr val="bg1"/>
          </a:solidFill>
          <a:ln w="34925">
            <a:solidFill>
              <a:srgbClr val="00B0F0"/>
            </a:solidFill>
          </a:ln>
        </p:spPr>
        <p:txBody>
          <a:bodyPr wrap="square" lIns="91440" tIns="45720" rIns="91440" bIns="45720" rtlCol="0" anchor="t">
            <a:spAutoFit/>
          </a:bodyPr>
          <a:lstStyle/>
          <a:p>
            <a:pPr algn="ctr" defTabSz="1063460">
              <a:defRPr/>
            </a:pPr>
            <a:r>
              <a:rPr lang="en-US" sz="1100" b="1" dirty="0">
                <a:solidFill>
                  <a:srgbClr val="00B0F0"/>
                </a:solidFill>
                <a:latin typeface="Arial" panose="020B0604020202020204" pitchFamily="34" charset="0"/>
                <a:cs typeface="Arial" panose="020B0604020202020204" pitchFamily="34" charset="0"/>
              </a:rPr>
              <a:t>PFAS Preferential Pathways: Surface to Ground</a:t>
            </a:r>
          </a:p>
          <a:p>
            <a:pPr algn="ctr" defTabSz="1063460">
              <a:defRPr/>
            </a:pPr>
            <a:endParaRPr lang="en-US" sz="5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00" b="1" dirty="0">
                <a:latin typeface="Arial" panose="020B0604020202020204" pitchFamily="34" charset="0"/>
                <a:cs typeface="Arial" panose="020B0604020202020204" pitchFamily="34" charset="0"/>
              </a:rPr>
              <a:t>ODS to Raleigh Creek to Segment 4</a:t>
            </a:r>
          </a:p>
          <a:p>
            <a:pPr algn="ctr" defTabSz="1063460" fontAlgn="auto">
              <a:spcBef>
                <a:spcPts val="0"/>
              </a:spcBef>
              <a:spcAft>
                <a:spcPts val="0"/>
              </a:spcAft>
              <a:defRPr/>
            </a:pPr>
            <a:r>
              <a:rPr lang="en-US" sz="950" dirty="0">
                <a:latin typeface="Arial" panose="020B0604020202020204" pitchFamily="34" charset="0"/>
                <a:cs typeface="Arial" panose="020B0604020202020204" pitchFamily="34" charset="0"/>
              </a:rPr>
              <a:t>During periods of continuous flow throughout Raleigh Creek, PFAS-impacted surface water can migrate directly from the ODS to Eagle Point Lake. Once in the lake, impacted surface water may continue eastward along the P1007 pathway or infiltrate to the subsurface.</a:t>
            </a:r>
          </a:p>
          <a:p>
            <a:pPr algn="ctr" defTabSz="1063460" fontAlgn="auto">
              <a:spcBef>
                <a:spcPts val="0"/>
              </a:spcBef>
              <a:spcAft>
                <a:spcPts val="0"/>
              </a:spcAft>
              <a:defRPr/>
            </a:pPr>
            <a:endParaRPr lang="en-US" sz="400" b="1" dirty="0">
              <a:latin typeface="Arial" panose="020B0604020202020204" pitchFamily="34" charset="0"/>
              <a:cs typeface="Arial" panose="020B0604020202020204" pitchFamily="34" charset="0"/>
            </a:endParaRPr>
          </a:p>
          <a:p>
            <a:pPr algn="ctr" defTabSz="1063460">
              <a:defRPr/>
            </a:pPr>
            <a:r>
              <a:rPr lang="en-US" sz="1000" b="1" dirty="0">
                <a:latin typeface="Arial" panose="020B0604020202020204" pitchFamily="34" charset="0"/>
                <a:cs typeface="Arial" panose="020B0604020202020204" pitchFamily="34" charset="0"/>
              </a:rPr>
              <a:t>IAWC to Subsurface to Segment 4</a:t>
            </a:r>
          </a:p>
          <a:p>
            <a:pPr algn="ctr" defTabSz="1063460">
              <a:defRPr/>
            </a:pPr>
            <a:r>
              <a:rPr lang="en-US" sz="950" dirty="0">
                <a:latin typeface="Arial" panose="020B0604020202020204" pitchFamily="34" charset="0"/>
                <a:cs typeface="Arial" panose="020B0604020202020204" pitchFamily="34" charset="0"/>
              </a:rPr>
              <a:t>During periods of normal flow conditions, PFAS-impacted surface water at the Ideal Avenue Wetland Complex (IAWC) infiltrates to the shallow subsurface and migrates to the south-southeast towards Eagle Point Lake. These impacts may discharge to Eagle Point Lake, continue eastward in the direction of groundwater flow, or migrate downward into deeper aquifers. </a:t>
            </a:r>
          </a:p>
          <a:p>
            <a:pPr algn="ctr" defTabSz="1063460">
              <a:defRPr/>
            </a:pPr>
            <a:endParaRPr lang="en-US" sz="400" b="1"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00" b="1" dirty="0">
                <a:latin typeface="Arial" panose="020B0604020202020204" pitchFamily="34" charset="0"/>
                <a:cs typeface="Arial" panose="020B0604020202020204" pitchFamily="34" charset="0"/>
              </a:rPr>
              <a:t>WCL to Segment 4</a:t>
            </a:r>
          </a:p>
          <a:p>
            <a:pPr algn="ctr" defTabSz="1063460" fontAlgn="auto">
              <a:spcBef>
                <a:spcPts val="0"/>
              </a:spcBef>
              <a:spcAft>
                <a:spcPts val="0"/>
              </a:spcAft>
              <a:defRPr/>
            </a:pPr>
            <a:r>
              <a:rPr lang="en-US" sz="950" dirty="0">
                <a:latin typeface="Arial" panose="020B0604020202020204" pitchFamily="34" charset="0"/>
                <a:cs typeface="Arial" panose="020B0604020202020204" pitchFamily="34" charset="0"/>
              </a:rPr>
              <a:t>Shallow subsurface PFAS-impacted waters at WCL may migrate southward through the subsurface to Segment 4. </a:t>
            </a:r>
            <a:endParaRPr lang="en-US" sz="950" b="1" dirty="0">
              <a:solidFill>
                <a:srgbClr val="00B0F0"/>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91E48B4E-1DF8-4D1C-BF26-B787D17E83B3}"/>
              </a:ext>
            </a:extLst>
          </p:cNvPr>
          <p:cNvGrpSpPr/>
          <p:nvPr/>
        </p:nvGrpSpPr>
        <p:grpSpPr>
          <a:xfrm>
            <a:off x="122050" y="1100655"/>
            <a:ext cx="6107928" cy="4234172"/>
            <a:chOff x="122050" y="1249951"/>
            <a:chExt cx="6107928" cy="4234172"/>
          </a:xfrm>
        </p:grpSpPr>
        <p:grpSp>
          <p:nvGrpSpPr>
            <p:cNvPr id="9" name="Group 8">
              <a:extLst>
                <a:ext uri="{FF2B5EF4-FFF2-40B4-BE49-F238E27FC236}">
                  <a16:creationId xmlns:a16="http://schemas.microsoft.com/office/drawing/2014/main" id="{AAA1F15D-A237-4BA3-B208-BF427199AC12}"/>
                </a:ext>
              </a:extLst>
            </p:cNvPr>
            <p:cNvGrpSpPr>
              <a:grpSpLocks noChangeAspect="1"/>
            </p:cNvGrpSpPr>
            <p:nvPr/>
          </p:nvGrpSpPr>
          <p:grpSpPr>
            <a:xfrm>
              <a:off x="122050" y="1249951"/>
              <a:ext cx="6107928" cy="4234172"/>
              <a:chOff x="122050" y="1243687"/>
              <a:chExt cx="5763881" cy="3995669"/>
            </a:xfrm>
          </p:grpSpPr>
          <p:grpSp>
            <p:nvGrpSpPr>
              <p:cNvPr id="24" name="Group 23">
                <a:extLst>
                  <a:ext uri="{FF2B5EF4-FFF2-40B4-BE49-F238E27FC236}">
                    <a16:creationId xmlns:a16="http://schemas.microsoft.com/office/drawing/2014/main" id="{FB6DD0B8-1585-4258-95F8-04B12E3172BE}"/>
                  </a:ext>
                </a:extLst>
              </p:cNvPr>
              <p:cNvGrpSpPr/>
              <p:nvPr/>
            </p:nvGrpSpPr>
            <p:grpSpPr>
              <a:xfrm>
                <a:off x="122050" y="1243687"/>
                <a:ext cx="5763881" cy="3995669"/>
                <a:chOff x="122050" y="1167487"/>
                <a:chExt cx="5763881" cy="3995669"/>
              </a:xfrm>
            </p:grpSpPr>
            <p:sp>
              <p:nvSpPr>
                <p:cNvPr id="39" name="TextBox 38">
                  <a:extLst>
                    <a:ext uri="{FF2B5EF4-FFF2-40B4-BE49-F238E27FC236}">
                      <a16:creationId xmlns:a16="http://schemas.microsoft.com/office/drawing/2014/main" id="{215B9439-362D-489F-955C-99AED536CA27}"/>
                    </a:ext>
                  </a:extLst>
                </p:cNvPr>
                <p:cNvSpPr txBox="1"/>
                <p:nvPr/>
              </p:nvSpPr>
              <p:spPr>
                <a:xfrm>
                  <a:off x="450342" y="1671006"/>
                  <a:ext cx="777777" cy="261610"/>
                </a:xfrm>
                <a:prstGeom prst="rect">
                  <a:avLst/>
                </a:prstGeom>
                <a:noFill/>
              </p:spPr>
              <p:txBody>
                <a:bodyPr wrap="none" rtlCol="0">
                  <a:spAutoFit/>
                </a:bodyPr>
                <a:lstStyle/>
                <a:p>
                  <a:r>
                    <a:rPr lang="en-US" sz="1100" b="1">
                      <a:solidFill>
                        <a:schemeClr val="bg1"/>
                      </a:solidFill>
                    </a:rPr>
                    <a:t>Lake Elmo</a:t>
                  </a:r>
                </a:p>
              </p:txBody>
            </p:sp>
            <p:sp>
              <p:nvSpPr>
                <p:cNvPr id="53" name="TextBox 52">
                  <a:extLst>
                    <a:ext uri="{FF2B5EF4-FFF2-40B4-BE49-F238E27FC236}">
                      <a16:creationId xmlns:a16="http://schemas.microsoft.com/office/drawing/2014/main" id="{01B554AB-C773-4E82-A56D-AEE4F7104099}"/>
                    </a:ext>
                  </a:extLst>
                </p:cNvPr>
                <p:cNvSpPr txBox="1"/>
                <p:nvPr/>
              </p:nvSpPr>
              <p:spPr>
                <a:xfrm>
                  <a:off x="1338105" y="2877325"/>
                  <a:ext cx="1101584" cy="261610"/>
                </a:xfrm>
                <a:prstGeom prst="rect">
                  <a:avLst/>
                </a:prstGeom>
                <a:noFill/>
              </p:spPr>
              <p:txBody>
                <a:bodyPr wrap="none" rtlCol="0">
                  <a:spAutoFit/>
                </a:bodyPr>
                <a:lstStyle/>
                <a:p>
                  <a:r>
                    <a:rPr lang="en-US" sz="1100" b="1">
                      <a:solidFill>
                        <a:schemeClr val="bg1"/>
                      </a:solidFill>
                    </a:rPr>
                    <a:t>Horseshoe Lake</a:t>
                  </a:r>
                </a:p>
              </p:txBody>
            </p:sp>
            <p:sp>
              <p:nvSpPr>
                <p:cNvPr id="55" name="TextBox 54">
                  <a:extLst>
                    <a:ext uri="{FF2B5EF4-FFF2-40B4-BE49-F238E27FC236}">
                      <a16:creationId xmlns:a16="http://schemas.microsoft.com/office/drawing/2014/main" id="{227731BB-C486-4523-9339-9E7E00760DF3}"/>
                    </a:ext>
                  </a:extLst>
                </p:cNvPr>
                <p:cNvSpPr txBox="1"/>
                <p:nvPr/>
              </p:nvSpPr>
              <p:spPr>
                <a:xfrm>
                  <a:off x="3557221" y="3922451"/>
                  <a:ext cx="896399" cy="261610"/>
                </a:xfrm>
                <a:prstGeom prst="rect">
                  <a:avLst/>
                </a:prstGeom>
                <a:noFill/>
              </p:spPr>
              <p:txBody>
                <a:bodyPr wrap="none" rtlCol="0">
                  <a:spAutoFit/>
                </a:bodyPr>
                <a:lstStyle/>
                <a:p>
                  <a:r>
                    <a:rPr lang="en-US" sz="1100" b="1">
                      <a:solidFill>
                        <a:schemeClr val="bg1"/>
                      </a:solidFill>
                    </a:rPr>
                    <a:t>WLSS Ponds</a:t>
                  </a:r>
                </a:p>
              </p:txBody>
            </p:sp>
            <p:sp>
              <p:nvSpPr>
                <p:cNvPr id="95" name="TextBox 94">
                  <a:extLst>
                    <a:ext uri="{FF2B5EF4-FFF2-40B4-BE49-F238E27FC236}">
                      <a16:creationId xmlns:a16="http://schemas.microsoft.com/office/drawing/2014/main" id="{AD5E9395-FDB4-4786-AA6D-0DC384BCE427}"/>
                    </a:ext>
                  </a:extLst>
                </p:cNvPr>
                <p:cNvSpPr txBox="1"/>
                <p:nvPr/>
              </p:nvSpPr>
              <p:spPr>
                <a:xfrm>
                  <a:off x="1101460" y="2896724"/>
                  <a:ext cx="1101584" cy="261610"/>
                </a:xfrm>
                <a:prstGeom prst="rect">
                  <a:avLst/>
                </a:prstGeom>
                <a:noFill/>
              </p:spPr>
              <p:txBody>
                <a:bodyPr wrap="none" rtlCol="0">
                  <a:spAutoFit/>
                </a:bodyPr>
                <a:lstStyle/>
                <a:p>
                  <a:r>
                    <a:rPr lang="en-US" sz="1100" b="1">
                      <a:solidFill>
                        <a:schemeClr val="bg1"/>
                      </a:solidFill>
                    </a:rPr>
                    <a:t>Horseshoe Lake</a:t>
                  </a:r>
                </a:p>
              </p:txBody>
            </p:sp>
            <p:sp>
              <p:nvSpPr>
                <p:cNvPr id="96" name="TextBox 95">
                  <a:extLst>
                    <a:ext uri="{FF2B5EF4-FFF2-40B4-BE49-F238E27FC236}">
                      <a16:creationId xmlns:a16="http://schemas.microsoft.com/office/drawing/2014/main" id="{113F2A99-AEDA-4390-96A7-2B0552F31075}"/>
                    </a:ext>
                  </a:extLst>
                </p:cNvPr>
                <p:cNvSpPr txBox="1"/>
                <p:nvPr/>
              </p:nvSpPr>
              <p:spPr>
                <a:xfrm>
                  <a:off x="3232454" y="3954608"/>
                  <a:ext cx="896399" cy="261610"/>
                </a:xfrm>
                <a:prstGeom prst="rect">
                  <a:avLst/>
                </a:prstGeom>
                <a:noFill/>
              </p:spPr>
              <p:txBody>
                <a:bodyPr wrap="none" rtlCol="0">
                  <a:spAutoFit/>
                </a:bodyPr>
                <a:lstStyle/>
                <a:p>
                  <a:r>
                    <a:rPr lang="en-US" sz="1100" b="1">
                      <a:solidFill>
                        <a:schemeClr val="bg1"/>
                      </a:solidFill>
                    </a:rPr>
                    <a:t>WLSS Ponds</a:t>
                  </a:r>
                </a:p>
              </p:txBody>
            </p:sp>
            <p:sp>
              <p:nvSpPr>
                <p:cNvPr id="98" name="TextBox 97">
                  <a:extLst>
                    <a:ext uri="{FF2B5EF4-FFF2-40B4-BE49-F238E27FC236}">
                      <a16:creationId xmlns:a16="http://schemas.microsoft.com/office/drawing/2014/main" id="{96098A97-F074-4208-9784-F246F5A25C93}"/>
                    </a:ext>
                  </a:extLst>
                </p:cNvPr>
                <p:cNvSpPr txBox="1"/>
                <p:nvPr/>
              </p:nvSpPr>
              <p:spPr>
                <a:xfrm>
                  <a:off x="221112" y="1550228"/>
                  <a:ext cx="777777" cy="261610"/>
                </a:xfrm>
                <a:prstGeom prst="rect">
                  <a:avLst/>
                </a:prstGeom>
                <a:noFill/>
              </p:spPr>
              <p:txBody>
                <a:bodyPr wrap="none" rtlCol="0">
                  <a:spAutoFit/>
                </a:bodyPr>
                <a:lstStyle/>
                <a:p>
                  <a:r>
                    <a:rPr lang="en-US" sz="1100" b="1">
                      <a:solidFill>
                        <a:schemeClr val="bg1"/>
                      </a:solidFill>
                    </a:rPr>
                    <a:t>Lake Elmo</a:t>
                  </a:r>
                </a:p>
              </p:txBody>
            </p:sp>
            <p:sp>
              <p:nvSpPr>
                <p:cNvPr id="94" name="Freeform: Shape 93">
                  <a:extLst>
                    <a:ext uri="{FF2B5EF4-FFF2-40B4-BE49-F238E27FC236}">
                      <a16:creationId xmlns:a16="http://schemas.microsoft.com/office/drawing/2014/main" id="{C9362ECC-1D0D-4850-B882-0978416EF377}"/>
                    </a:ext>
                  </a:extLst>
                </p:cNvPr>
                <p:cNvSpPr/>
                <p:nvPr/>
              </p:nvSpPr>
              <p:spPr>
                <a:xfrm rot="18805417" flipH="1">
                  <a:off x="842276" y="2261170"/>
                  <a:ext cx="87600" cy="48497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99" name="Freeform: Shape 98">
                  <a:extLst>
                    <a:ext uri="{FF2B5EF4-FFF2-40B4-BE49-F238E27FC236}">
                      <a16:creationId xmlns:a16="http://schemas.microsoft.com/office/drawing/2014/main" id="{F20305DE-55FC-4A7E-91C3-47DFD5225B7D}"/>
                    </a:ext>
                  </a:extLst>
                </p:cNvPr>
                <p:cNvSpPr/>
                <p:nvPr/>
              </p:nvSpPr>
              <p:spPr>
                <a:xfrm rot="18805417" flipH="1">
                  <a:off x="968265" y="1362728"/>
                  <a:ext cx="45719" cy="37500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0" name="Freeform: Shape 99">
                  <a:extLst>
                    <a:ext uri="{FF2B5EF4-FFF2-40B4-BE49-F238E27FC236}">
                      <a16:creationId xmlns:a16="http://schemas.microsoft.com/office/drawing/2014/main" id="{8207EBF9-9462-45FE-9D38-0C61BC514A54}"/>
                    </a:ext>
                  </a:extLst>
                </p:cNvPr>
                <p:cNvSpPr/>
                <p:nvPr/>
              </p:nvSpPr>
              <p:spPr>
                <a:xfrm>
                  <a:off x="1814252" y="2133661"/>
                  <a:ext cx="149289" cy="26161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FFC00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1" name="Freeform: Shape 100">
                  <a:extLst>
                    <a:ext uri="{FF2B5EF4-FFF2-40B4-BE49-F238E27FC236}">
                      <a16:creationId xmlns:a16="http://schemas.microsoft.com/office/drawing/2014/main" id="{1EFF734B-8B16-4F13-8F92-C22BE3DD0066}"/>
                    </a:ext>
                  </a:extLst>
                </p:cNvPr>
                <p:cNvSpPr/>
                <p:nvPr/>
              </p:nvSpPr>
              <p:spPr>
                <a:xfrm rot="18796138">
                  <a:off x="2311787" y="3144876"/>
                  <a:ext cx="140714" cy="39794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2" name="Freeform: Shape 101">
                  <a:extLst>
                    <a:ext uri="{FF2B5EF4-FFF2-40B4-BE49-F238E27FC236}">
                      <a16:creationId xmlns:a16="http://schemas.microsoft.com/office/drawing/2014/main" id="{DDDE5BAE-DEA9-4059-A4C7-AFE5F14DFAF8}"/>
                    </a:ext>
                  </a:extLst>
                </p:cNvPr>
                <p:cNvSpPr/>
                <p:nvPr/>
              </p:nvSpPr>
              <p:spPr>
                <a:xfrm>
                  <a:off x="1510987" y="2896725"/>
                  <a:ext cx="331889" cy="23083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FFC00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3" name="Freeform: Shape 102">
                  <a:extLst>
                    <a:ext uri="{FF2B5EF4-FFF2-40B4-BE49-F238E27FC236}">
                      <a16:creationId xmlns:a16="http://schemas.microsoft.com/office/drawing/2014/main" id="{BB6F1B46-8F15-4FEF-8194-F17A74D7DC44}"/>
                    </a:ext>
                  </a:extLst>
                </p:cNvPr>
                <p:cNvSpPr/>
                <p:nvPr/>
              </p:nvSpPr>
              <p:spPr>
                <a:xfrm rot="18796138">
                  <a:off x="2475789" y="2741503"/>
                  <a:ext cx="140714" cy="39794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dash"/>
                  <a:headEnd type="none" w="med" len="med"/>
                  <a:tailEnd type="triangle"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4" name="Freeform: Shape 103">
                  <a:extLst>
                    <a:ext uri="{FF2B5EF4-FFF2-40B4-BE49-F238E27FC236}">
                      <a16:creationId xmlns:a16="http://schemas.microsoft.com/office/drawing/2014/main" id="{04F063AD-05F1-42A9-B101-EFB01075C1AE}"/>
                    </a:ext>
                  </a:extLst>
                </p:cNvPr>
                <p:cNvSpPr/>
                <p:nvPr/>
              </p:nvSpPr>
              <p:spPr>
                <a:xfrm rot="18805417">
                  <a:off x="2276129" y="2399533"/>
                  <a:ext cx="178938" cy="3884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5" name="Freeform: Shape 104">
                  <a:extLst>
                    <a:ext uri="{FF2B5EF4-FFF2-40B4-BE49-F238E27FC236}">
                      <a16:creationId xmlns:a16="http://schemas.microsoft.com/office/drawing/2014/main" id="{D47C61E1-CE05-48B0-8269-6F343CF45126}"/>
                    </a:ext>
                  </a:extLst>
                </p:cNvPr>
                <p:cNvSpPr/>
                <p:nvPr/>
              </p:nvSpPr>
              <p:spPr>
                <a:xfrm rot="18805417">
                  <a:off x="3369066" y="2484067"/>
                  <a:ext cx="178938" cy="38846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B0F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6" name="Freeform: Shape 105">
                  <a:extLst>
                    <a:ext uri="{FF2B5EF4-FFF2-40B4-BE49-F238E27FC236}">
                      <a16:creationId xmlns:a16="http://schemas.microsoft.com/office/drawing/2014/main" id="{E2047041-493B-4031-8727-3348D7010C54}"/>
                    </a:ext>
                  </a:extLst>
                </p:cNvPr>
                <p:cNvSpPr/>
                <p:nvPr/>
              </p:nvSpPr>
              <p:spPr>
                <a:xfrm rot="18805417">
                  <a:off x="3074157" y="3116142"/>
                  <a:ext cx="363661" cy="39384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8" name="Freeform: Shape 107">
                  <a:extLst>
                    <a:ext uri="{FF2B5EF4-FFF2-40B4-BE49-F238E27FC236}">
                      <a16:creationId xmlns:a16="http://schemas.microsoft.com/office/drawing/2014/main" id="{B19555CF-98B6-4F3D-9563-B4CBD2F83CBD}"/>
                    </a:ext>
                  </a:extLst>
                </p:cNvPr>
                <p:cNvSpPr/>
                <p:nvPr/>
              </p:nvSpPr>
              <p:spPr>
                <a:xfrm rot="18805417">
                  <a:off x="1531666" y="1299476"/>
                  <a:ext cx="65934" cy="424353"/>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B66C71E6-F42E-4665-AB58-EAC9A3C0B0F2}"/>
                    </a:ext>
                  </a:extLst>
                </p:cNvPr>
                <p:cNvSpPr/>
                <p:nvPr/>
              </p:nvSpPr>
              <p:spPr>
                <a:xfrm rot="18805417">
                  <a:off x="1381632" y="3343145"/>
                  <a:ext cx="294043" cy="45973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9050" cap="flat" cmpd="sng" algn="ctr">
                  <a:solidFill>
                    <a:srgbClr val="002060"/>
                  </a:solidFill>
                  <a:prstDash val="solid"/>
                  <a:headEnd type="none" w="med" len="med"/>
                  <a:tailEnd type="arrow" w="med" len="med"/>
                </a:ln>
                <a:effectLst>
                  <a:glow rad="508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3B4B1CD-ADDF-4C8C-A955-C0E3E75D272D}"/>
                    </a:ext>
                  </a:extLst>
                </p:cNvPr>
                <p:cNvPicPr>
                  <a:picLocks noChangeAspect="1"/>
                </p:cNvPicPr>
                <p:nvPr/>
              </p:nvPicPr>
              <p:blipFill rotWithShape="1">
                <a:blip r:embed="rId3"/>
                <a:srcRect l="6416" t="19223" r="36987" b="22602"/>
                <a:stretch/>
              </p:blipFill>
              <p:spPr>
                <a:xfrm>
                  <a:off x="122050" y="1167487"/>
                  <a:ext cx="5763881" cy="3995669"/>
                </a:xfrm>
                <a:prstGeom prst="rect">
                  <a:avLst/>
                </a:prstGeom>
                <a:ln w="34925">
                  <a:solidFill>
                    <a:srgbClr val="00B0F0"/>
                  </a:solidFill>
                </a:ln>
              </p:spPr>
            </p:pic>
            <p:sp>
              <p:nvSpPr>
                <p:cNvPr id="115" name="Int RC">
                  <a:extLst>
                    <a:ext uri="{FF2B5EF4-FFF2-40B4-BE49-F238E27FC236}">
                      <a16:creationId xmlns:a16="http://schemas.microsoft.com/office/drawing/2014/main" id="{998E88A4-DDB7-4C69-B3CA-F8C749AD2276}"/>
                    </a:ext>
                  </a:extLst>
                </p:cNvPr>
                <p:cNvSpPr>
                  <a:spLocks noChangeAspect="1"/>
                </p:cNvSpPr>
                <p:nvPr/>
              </p:nvSpPr>
              <p:spPr>
                <a:xfrm>
                  <a:off x="2219062" y="2618946"/>
                  <a:ext cx="1174715" cy="267903"/>
                </a:xfrm>
                <a:custGeom>
                  <a:avLst/>
                  <a:gdLst>
                    <a:gd name="connsiteX0" fmla="*/ 0 w 1574800"/>
                    <a:gd name="connsiteY0" fmla="*/ 311855 h 347876"/>
                    <a:gd name="connsiteX1" fmla="*/ 165100 w 1574800"/>
                    <a:gd name="connsiteY1" fmla="*/ 318205 h 347876"/>
                    <a:gd name="connsiteX2" fmla="*/ 273050 w 1574800"/>
                    <a:gd name="connsiteY2" fmla="*/ 343605 h 347876"/>
                    <a:gd name="connsiteX3" fmla="*/ 425450 w 1574800"/>
                    <a:gd name="connsiteY3" fmla="*/ 343605 h 347876"/>
                    <a:gd name="connsiteX4" fmla="*/ 514350 w 1574800"/>
                    <a:gd name="connsiteY4" fmla="*/ 337255 h 347876"/>
                    <a:gd name="connsiteX5" fmla="*/ 596900 w 1574800"/>
                    <a:gd name="connsiteY5" fmla="*/ 222955 h 347876"/>
                    <a:gd name="connsiteX6" fmla="*/ 660400 w 1574800"/>
                    <a:gd name="connsiteY6" fmla="*/ 197555 h 347876"/>
                    <a:gd name="connsiteX7" fmla="*/ 717550 w 1574800"/>
                    <a:gd name="connsiteY7" fmla="*/ 165805 h 347876"/>
                    <a:gd name="connsiteX8" fmla="*/ 768350 w 1574800"/>
                    <a:gd name="connsiteY8" fmla="*/ 95955 h 347876"/>
                    <a:gd name="connsiteX9" fmla="*/ 838200 w 1574800"/>
                    <a:gd name="connsiteY9" fmla="*/ 51505 h 347876"/>
                    <a:gd name="connsiteX10" fmla="*/ 920750 w 1574800"/>
                    <a:gd name="connsiteY10" fmla="*/ 7055 h 347876"/>
                    <a:gd name="connsiteX11" fmla="*/ 977900 w 1574800"/>
                    <a:gd name="connsiteY11" fmla="*/ 705 h 347876"/>
                    <a:gd name="connsiteX12" fmla="*/ 1117600 w 1574800"/>
                    <a:gd name="connsiteY12" fmla="*/ 13405 h 347876"/>
                    <a:gd name="connsiteX13" fmla="*/ 1193800 w 1574800"/>
                    <a:gd name="connsiteY13" fmla="*/ 57855 h 347876"/>
                    <a:gd name="connsiteX14" fmla="*/ 1238250 w 1574800"/>
                    <a:gd name="connsiteY14" fmla="*/ 102305 h 347876"/>
                    <a:gd name="connsiteX15" fmla="*/ 1276350 w 1574800"/>
                    <a:gd name="connsiteY15" fmla="*/ 102305 h 347876"/>
                    <a:gd name="connsiteX16" fmla="*/ 1289050 w 1574800"/>
                    <a:gd name="connsiteY16" fmla="*/ 146755 h 347876"/>
                    <a:gd name="connsiteX17" fmla="*/ 1358900 w 1574800"/>
                    <a:gd name="connsiteY17" fmla="*/ 140405 h 347876"/>
                    <a:gd name="connsiteX18" fmla="*/ 1460500 w 1574800"/>
                    <a:gd name="connsiteY18" fmla="*/ 210255 h 347876"/>
                    <a:gd name="connsiteX19" fmla="*/ 1574800 w 1574800"/>
                    <a:gd name="connsiteY19" fmla="*/ 286455 h 347876"/>
                    <a:gd name="connsiteX0" fmla="*/ 0 w 1574800"/>
                    <a:gd name="connsiteY0" fmla="*/ 311855 h 347876"/>
                    <a:gd name="connsiteX1" fmla="*/ 133350 w 1574800"/>
                    <a:gd name="connsiteY1" fmla="*/ 337255 h 347876"/>
                    <a:gd name="connsiteX2" fmla="*/ 273050 w 1574800"/>
                    <a:gd name="connsiteY2" fmla="*/ 343605 h 347876"/>
                    <a:gd name="connsiteX3" fmla="*/ 425450 w 1574800"/>
                    <a:gd name="connsiteY3" fmla="*/ 343605 h 347876"/>
                    <a:gd name="connsiteX4" fmla="*/ 514350 w 1574800"/>
                    <a:gd name="connsiteY4" fmla="*/ 337255 h 347876"/>
                    <a:gd name="connsiteX5" fmla="*/ 596900 w 1574800"/>
                    <a:gd name="connsiteY5" fmla="*/ 222955 h 347876"/>
                    <a:gd name="connsiteX6" fmla="*/ 660400 w 1574800"/>
                    <a:gd name="connsiteY6" fmla="*/ 197555 h 347876"/>
                    <a:gd name="connsiteX7" fmla="*/ 717550 w 1574800"/>
                    <a:gd name="connsiteY7" fmla="*/ 165805 h 347876"/>
                    <a:gd name="connsiteX8" fmla="*/ 768350 w 1574800"/>
                    <a:gd name="connsiteY8" fmla="*/ 95955 h 347876"/>
                    <a:gd name="connsiteX9" fmla="*/ 838200 w 1574800"/>
                    <a:gd name="connsiteY9" fmla="*/ 51505 h 347876"/>
                    <a:gd name="connsiteX10" fmla="*/ 920750 w 1574800"/>
                    <a:gd name="connsiteY10" fmla="*/ 7055 h 347876"/>
                    <a:gd name="connsiteX11" fmla="*/ 977900 w 1574800"/>
                    <a:gd name="connsiteY11" fmla="*/ 705 h 347876"/>
                    <a:gd name="connsiteX12" fmla="*/ 1117600 w 1574800"/>
                    <a:gd name="connsiteY12" fmla="*/ 13405 h 347876"/>
                    <a:gd name="connsiteX13" fmla="*/ 1193800 w 1574800"/>
                    <a:gd name="connsiteY13" fmla="*/ 57855 h 347876"/>
                    <a:gd name="connsiteX14" fmla="*/ 1238250 w 1574800"/>
                    <a:gd name="connsiteY14" fmla="*/ 102305 h 347876"/>
                    <a:gd name="connsiteX15" fmla="*/ 1276350 w 1574800"/>
                    <a:gd name="connsiteY15" fmla="*/ 102305 h 347876"/>
                    <a:gd name="connsiteX16" fmla="*/ 1289050 w 1574800"/>
                    <a:gd name="connsiteY16" fmla="*/ 146755 h 347876"/>
                    <a:gd name="connsiteX17" fmla="*/ 1358900 w 1574800"/>
                    <a:gd name="connsiteY17" fmla="*/ 140405 h 347876"/>
                    <a:gd name="connsiteX18" fmla="*/ 1460500 w 1574800"/>
                    <a:gd name="connsiteY18" fmla="*/ 210255 h 347876"/>
                    <a:gd name="connsiteX19" fmla="*/ 1574800 w 1574800"/>
                    <a:gd name="connsiteY19" fmla="*/ 286455 h 347876"/>
                    <a:gd name="connsiteX0" fmla="*/ 0 w 1568450"/>
                    <a:gd name="connsiteY0" fmla="*/ 337255 h 347876"/>
                    <a:gd name="connsiteX1" fmla="*/ 127000 w 1568450"/>
                    <a:gd name="connsiteY1" fmla="*/ 337255 h 347876"/>
                    <a:gd name="connsiteX2" fmla="*/ 266700 w 1568450"/>
                    <a:gd name="connsiteY2" fmla="*/ 343605 h 347876"/>
                    <a:gd name="connsiteX3" fmla="*/ 419100 w 1568450"/>
                    <a:gd name="connsiteY3" fmla="*/ 343605 h 347876"/>
                    <a:gd name="connsiteX4" fmla="*/ 508000 w 1568450"/>
                    <a:gd name="connsiteY4" fmla="*/ 337255 h 347876"/>
                    <a:gd name="connsiteX5" fmla="*/ 590550 w 1568450"/>
                    <a:gd name="connsiteY5" fmla="*/ 222955 h 347876"/>
                    <a:gd name="connsiteX6" fmla="*/ 654050 w 1568450"/>
                    <a:gd name="connsiteY6" fmla="*/ 197555 h 347876"/>
                    <a:gd name="connsiteX7" fmla="*/ 711200 w 1568450"/>
                    <a:gd name="connsiteY7" fmla="*/ 165805 h 347876"/>
                    <a:gd name="connsiteX8" fmla="*/ 762000 w 1568450"/>
                    <a:gd name="connsiteY8" fmla="*/ 95955 h 347876"/>
                    <a:gd name="connsiteX9" fmla="*/ 831850 w 1568450"/>
                    <a:gd name="connsiteY9" fmla="*/ 51505 h 347876"/>
                    <a:gd name="connsiteX10" fmla="*/ 914400 w 1568450"/>
                    <a:gd name="connsiteY10" fmla="*/ 7055 h 347876"/>
                    <a:gd name="connsiteX11" fmla="*/ 971550 w 1568450"/>
                    <a:gd name="connsiteY11" fmla="*/ 705 h 347876"/>
                    <a:gd name="connsiteX12" fmla="*/ 1111250 w 1568450"/>
                    <a:gd name="connsiteY12" fmla="*/ 13405 h 347876"/>
                    <a:gd name="connsiteX13" fmla="*/ 1187450 w 1568450"/>
                    <a:gd name="connsiteY13" fmla="*/ 57855 h 347876"/>
                    <a:gd name="connsiteX14" fmla="*/ 1231900 w 1568450"/>
                    <a:gd name="connsiteY14" fmla="*/ 102305 h 347876"/>
                    <a:gd name="connsiteX15" fmla="*/ 1270000 w 1568450"/>
                    <a:gd name="connsiteY15" fmla="*/ 102305 h 347876"/>
                    <a:gd name="connsiteX16" fmla="*/ 1282700 w 1568450"/>
                    <a:gd name="connsiteY16" fmla="*/ 146755 h 347876"/>
                    <a:gd name="connsiteX17" fmla="*/ 1352550 w 1568450"/>
                    <a:gd name="connsiteY17" fmla="*/ 140405 h 347876"/>
                    <a:gd name="connsiteX18" fmla="*/ 1454150 w 1568450"/>
                    <a:gd name="connsiteY18" fmla="*/ 210255 h 347876"/>
                    <a:gd name="connsiteX19" fmla="*/ 1568450 w 1568450"/>
                    <a:gd name="connsiteY19" fmla="*/ 286455 h 347876"/>
                    <a:gd name="connsiteX0" fmla="*/ 0 w 1568450"/>
                    <a:gd name="connsiteY0" fmla="*/ 337255 h 347876"/>
                    <a:gd name="connsiteX1" fmla="*/ 127000 w 1568450"/>
                    <a:gd name="connsiteY1" fmla="*/ 327730 h 347876"/>
                    <a:gd name="connsiteX2" fmla="*/ 266700 w 1568450"/>
                    <a:gd name="connsiteY2" fmla="*/ 343605 h 347876"/>
                    <a:gd name="connsiteX3" fmla="*/ 419100 w 1568450"/>
                    <a:gd name="connsiteY3" fmla="*/ 343605 h 347876"/>
                    <a:gd name="connsiteX4" fmla="*/ 508000 w 1568450"/>
                    <a:gd name="connsiteY4" fmla="*/ 337255 h 347876"/>
                    <a:gd name="connsiteX5" fmla="*/ 590550 w 1568450"/>
                    <a:gd name="connsiteY5" fmla="*/ 222955 h 347876"/>
                    <a:gd name="connsiteX6" fmla="*/ 654050 w 1568450"/>
                    <a:gd name="connsiteY6" fmla="*/ 197555 h 347876"/>
                    <a:gd name="connsiteX7" fmla="*/ 711200 w 1568450"/>
                    <a:gd name="connsiteY7" fmla="*/ 165805 h 347876"/>
                    <a:gd name="connsiteX8" fmla="*/ 762000 w 1568450"/>
                    <a:gd name="connsiteY8" fmla="*/ 95955 h 347876"/>
                    <a:gd name="connsiteX9" fmla="*/ 831850 w 1568450"/>
                    <a:gd name="connsiteY9" fmla="*/ 51505 h 347876"/>
                    <a:gd name="connsiteX10" fmla="*/ 914400 w 1568450"/>
                    <a:gd name="connsiteY10" fmla="*/ 7055 h 347876"/>
                    <a:gd name="connsiteX11" fmla="*/ 971550 w 1568450"/>
                    <a:gd name="connsiteY11" fmla="*/ 705 h 347876"/>
                    <a:gd name="connsiteX12" fmla="*/ 1111250 w 1568450"/>
                    <a:gd name="connsiteY12" fmla="*/ 13405 h 347876"/>
                    <a:gd name="connsiteX13" fmla="*/ 1187450 w 1568450"/>
                    <a:gd name="connsiteY13" fmla="*/ 57855 h 347876"/>
                    <a:gd name="connsiteX14" fmla="*/ 1231900 w 1568450"/>
                    <a:gd name="connsiteY14" fmla="*/ 102305 h 347876"/>
                    <a:gd name="connsiteX15" fmla="*/ 1270000 w 1568450"/>
                    <a:gd name="connsiteY15" fmla="*/ 102305 h 347876"/>
                    <a:gd name="connsiteX16" fmla="*/ 1282700 w 1568450"/>
                    <a:gd name="connsiteY16" fmla="*/ 146755 h 347876"/>
                    <a:gd name="connsiteX17" fmla="*/ 1352550 w 1568450"/>
                    <a:gd name="connsiteY17" fmla="*/ 140405 h 347876"/>
                    <a:gd name="connsiteX18" fmla="*/ 1454150 w 1568450"/>
                    <a:gd name="connsiteY18" fmla="*/ 210255 h 347876"/>
                    <a:gd name="connsiteX19" fmla="*/ 1568450 w 1568450"/>
                    <a:gd name="connsiteY19" fmla="*/ 286455 h 347876"/>
                    <a:gd name="connsiteX0" fmla="*/ 0 w 1568450"/>
                    <a:gd name="connsiteY0" fmla="*/ 337255 h 355902"/>
                    <a:gd name="connsiteX1" fmla="*/ 127000 w 1568450"/>
                    <a:gd name="connsiteY1" fmla="*/ 327730 h 355902"/>
                    <a:gd name="connsiteX2" fmla="*/ 266700 w 1568450"/>
                    <a:gd name="connsiteY2" fmla="*/ 355511 h 355902"/>
                    <a:gd name="connsiteX3" fmla="*/ 419100 w 1568450"/>
                    <a:gd name="connsiteY3" fmla="*/ 343605 h 355902"/>
                    <a:gd name="connsiteX4" fmla="*/ 508000 w 1568450"/>
                    <a:gd name="connsiteY4" fmla="*/ 337255 h 355902"/>
                    <a:gd name="connsiteX5" fmla="*/ 590550 w 1568450"/>
                    <a:gd name="connsiteY5" fmla="*/ 222955 h 355902"/>
                    <a:gd name="connsiteX6" fmla="*/ 654050 w 1568450"/>
                    <a:gd name="connsiteY6" fmla="*/ 197555 h 355902"/>
                    <a:gd name="connsiteX7" fmla="*/ 711200 w 1568450"/>
                    <a:gd name="connsiteY7" fmla="*/ 165805 h 355902"/>
                    <a:gd name="connsiteX8" fmla="*/ 762000 w 1568450"/>
                    <a:gd name="connsiteY8" fmla="*/ 95955 h 355902"/>
                    <a:gd name="connsiteX9" fmla="*/ 831850 w 1568450"/>
                    <a:gd name="connsiteY9" fmla="*/ 51505 h 355902"/>
                    <a:gd name="connsiteX10" fmla="*/ 914400 w 1568450"/>
                    <a:gd name="connsiteY10" fmla="*/ 7055 h 355902"/>
                    <a:gd name="connsiteX11" fmla="*/ 971550 w 1568450"/>
                    <a:gd name="connsiteY11" fmla="*/ 705 h 355902"/>
                    <a:gd name="connsiteX12" fmla="*/ 1111250 w 1568450"/>
                    <a:gd name="connsiteY12" fmla="*/ 13405 h 355902"/>
                    <a:gd name="connsiteX13" fmla="*/ 1187450 w 1568450"/>
                    <a:gd name="connsiteY13" fmla="*/ 57855 h 355902"/>
                    <a:gd name="connsiteX14" fmla="*/ 1231900 w 1568450"/>
                    <a:gd name="connsiteY14" fmla="*/ 102305 h 355902"/>
                    <a:gd name="connsiteX15" fmla="*/ 1270000 w 1568450"/>
                    <a:gd name="connsiteY15" fmla="*/ 102305 h 355902"/>
                    <a:gd name="connsiteX16" fmla="*/ 1282700 w 1568450"/>
                    <a:gd name="connsiteY16" fmla="*/ 146755 h 355902"/>
                    <a:gd name="connsiteX17" fmla="*/ 1352550 w 1568450"/>
                    <a:gd name="connsiteY17" fmla="*/ 140405 h 355902"/>
                    <a:gd name="connsiteX18" fmla="*/ 1454150 w 1568450"/>
                    <a:gd name="connsiteY18" fmla="*/ 210255 h 355902"/>
                    <a:gd name="connsiteX19" fmla="*/ 1568450 w 1568450"/>
                    <a:gd name="connsiteY19" fmla="*/ 286455 h 355902"/>
                    <a:gd name="connsiteX0" fmla="*/ 0 w 1568450"/>
                    <a:gd name="connsiteY0" fmla="*/ 337255 h 355525"/>
                    <a:gd name="connsiteX1" fmla="*/ 127000 w 1568450"/>
                    <a:gd name="connsiteY1" fmla="*/ 327730 h 355525"/>
                    <a:gd name="connsiteX2" fmla="*/ 266700 w 1568450"/>
                    <a:gd name="connsiteY2" fmla="*/ 355511 h 355525"/>
                    <a:gd name="connsiteX3" fmla="*/ 419100 w 1568450"/>
                    <a:gd name="connsiteY3" fmla="*/ 331698 h 355525"/>
                    <a:gd name="connsiteX4" fmla="*/ 508000 w 1568450"/>
                    <a:gd name="connsiteY4" fmla="*/ 337255 h 355525"/>
                    <a:gd name="connsiteX5" fmla="*/ 590550 w 1568450"/>
                    <a:gd name="connsiteY5" fmla="*/ 222955 h 355525"/>
                    <a:gd name="connsiteX6" fmla="*/ 654050 w 1568450"/>
                    <a:gd name="connsiteY6" fmla="*/ 197555 h 355525"/>
                    <a:gd name="connsiteX7" fmla="*/ 711200 w 1568450"/>
                    <a:gd name="connsiteY7" fmla="*/ 165805 h 355525"/>
                    <a:gd name="connsiteX8" fmla="*/ 762000 w 1568450"/>
                    <a:gd name="connsiteY8" fmla="*/ 95955 h 355525"/>
                    <a:gd name="connsiteX9" fmla="*/ 831850 w 1568450"/>
                    <a:gd name="connsiteY9" fmla="*/ 51505 h 355525"/>
                    <a:gd name="connsiteX10" fmla="*/ 914400 w 1568450"/>
                    <a:gd name="connsiteY10" fmla="*/ 7055 h 355525"/>
                    <a:gd name="connsiteX11" fmla="*/ 971550 w 1568450"/>
                    <a:gd name="connsiteY11" fmla="*/ 705 h 355525"/>
                    <a:gd name="connsiteX12" fmla="*/ 1111250 w 1568450"/>
                    <a:gd name="connsiteY12" fmla="*/ 13405 h 355525"/>
                    <a:gd name="connsiteX13" fmla="*/ 1187450 w 1568450"/>
                    <a:gd name="connsiteY13" fmla="*/ 57855 h 355525"/>
                    <a:gd name="connsiteX14" fmla="*/ 1231900 w 1568450"/>
                    <a:gd name="connsiteY14" fmla="*/ 102305 h 355525"/>
                    <a:gd name="connsiteX15" fmla="*/ 1270000 w 1568450"/>
                    <a:gd name="connsiteY15" fmla="*/ 102305 h 355525"/>
                    <a:gd name="connsiteX16" fmla="*/ 1282700 w 1568450"/>
                    <a:gd name="connsiteY16" fmla="*/ 146755 h 355525"/>
                    <a:gd name="connsiteX17" fmla="*/ 1352550 w 1568450"/>
                    <a:gd name="connsiteY17" fmla="*/ 140405 h 355525"/>
                    <a:gd name="connsiteX18" fmla="*/ 1454150 w 1568450"/>
                    <a:gd name="connsiteY18" fmla="*/ 210255 h 355525"/>
                    <a:gd name="connsiteX19" fmla="*/ 1568450 w 1568450"/>
                    <a:gd name="connsiteY19" fmla="*/ 286455 h 355525"/>
                    <a:gd name="connsiteX0" fmla="*/ 0 w 1568450"/>
                    <a:gd name="connsiteY0" fmla="*/ 337255 h 355525"/>
                    <a:gd name="connsiteX1" fmla="*/ 127000 w 1568450"/>
                    <a:gd name="connsiteY1" fmla="*/ 327730 h 355525"/>
                    <a:gd name="connsiteX2" fmla="*/ 266700 w 1568450"/>
                    <a:gd name="connsiteY2" fmla="*/ 355511 h 355525"/>
                    <a:gd name="connsiteX3" fmla="*/ 419100 w 1568450"/>
                    <a:gd name="connsiteY3" fmla="*/ 331698 h 355525"/>
                    <a:gd name="connsiteX4" fmla="*/ 508000 w 1568450"/>
                    <a:gd name="connsiteY4" fmla="*/ 337255 h 355525"/>
                    <a:gd name="connsiteX5" fmla="*/ 590550 w 1568450"/>
                    <a:gd name="connsiteY5" fmla="*/ 222955 h 355525"/>
                    <a:gd name="connsiteX6" fmla="*/ 654050 w 1568450"/>
                    <a:gd name="connsiteY6" fmla="*/ 197555 h 355525"/>
                    <a:gd name="connsiteX7" fmla="*/ 711200 w 1568450"/>
                    <a:gd name="connsiteY7" fmla="*/ 165805 h 355525"/>
                    <a:gd name="connsiteX8" fmla="*/ 762000 w 1568450"/>
                    <a:gd name="connsiteY8" fmla="*/ 95955 h 355525"/>
                    <a:gd name="connsiteX9" fmla="*/ 831850 w 1568450"/>
                    <a:gd name="connsiteY9" fmla="*/ 51505 h 355525"/>
                    <a:gd name="connsiteX10" fmla="*/ 914400 w 1568450"/>
                    <a:gd name="connsiteY10" fmla="*/ 7055 h 355525"/>
                    <a:gd name="connsiteX11" fmla="*/ 971550 w 1568450"/>
                    <a:gd name="connsiteY11" fmla="*/ 705 h 355525"/>
                    <a:gd name="connsiteX12" fmla="*/ 1111250 w 1568450"/>
                    <a:gd name="connsiteY12" fmla="*/ 13405 h 355525"/>
                    <a:gd name="connsiteX13" fmla="*/ 1187450 w 1568450"/>
                    <a:gd name="connsiteY13" fmla="*/ 57855 h 355525"/>
                    <a:gd name="connsiteX14" fmla="*/ 1231900 w 1568450"/>
                    <a:gd name="connsiteY14" fmla="*/ 102305 h 355525"/>
                    <a:gd name="connsiteX15" fmla="*/ 1255712 w 1568450"/>
                    <a:gd name="connsiteY15" fmla="*/ 116592 h 355525"/>
                    <a:gd name="connsiteX16" fmla="*/ 1282700 w 1568450"/>
                    <a:gd name="connsiteY16" fmla="*/ 146755 h 355525"/>
                    <a:gd name="connsiteX17" fmla="*/ 1352550 w 1568450"/>
                    <a:gd name="connsiteY17" fmla="*/ 140405 h 355525"/>
                    <a:gd name="connsiteX18" fmla="*/ 1454150 w 1568450"/>
                    <a:gd name="connsiteY18" fmla="*/ 210255 h 355525"/>
                    <a:gd name="connsiteX19" fmla="*/ 1568450 w 1568450"/>
                    <a:gd name="connsiteY19" fmla="*/ 286455 h 355525"/>
                    <a:gd name="connsiteX0" fmla="*/ 0 w 1568450"/>
                    <a:gd name="connsiteY0" fmla="*/ 337255 h 355525"/>
                    <a:gd name="connsiteX1" fmla="*/ 127000 w 1568450"/>
                    <a:gd name="connsiteY1" fmla="*/ 327730 h 355525"/>
                    <a:gd name="connsiteX2" fmla="*/ 266700 w 1568450"/>
                    <a:gd name="connsiteY2" fmla="*/ 355511 h 355525"/>
                    <a:gd name="connsiteX3" fmla="*/ 419100 w 1568450"/>
                    <a:gd name="connsiteY3" fmla="*/ 331698 h 355525"/>
                    <a:gd name="connsiteX4" fmla="*/ 508000 w 1568450"/>
                    <a:gd name="connsiteY4" fmla="*/ 337255 h 355525"/>
                    <a:gd name="connsiteX5" fmla="*/ 590550 w 1568450"/>
                    <a:gd name="connsiteY5" fmla="*/ 222955 h 355525"/>
                    <a:gd name="connsiteX6" fmla="*/ 654050 w 1568450"/>
                    <a:gd name="connsiteY6" fmla="*/ 197555 h 355525"/>
                    <a:gd name="connsiteX7" fmla="*/ 711200 w 1568450"/>
                    <a:gd name="connsiteY7" fmla="*/ 165805 h 355525"/>
                    <a:gd name="connsiteX8" fmla="*/ 762000 w 1568450"/>
                    <a:gd name="connsiteY8" fmla="*/ 95955 h 355525"/>
                    <a:gd name="connsiteX9" fmla="*/ 831850 w 1568450"/>
                    <a:gd name="connsiteY9" fmla="*/ 51505 h 355525"/>
                    <a:gd name="connsiteX10" fmla="*/ 914400 w 1568450"/>
                    <a:gd name="connsiteY10" fmla="*/ 7055 h 355525"/>
                    <a:gd name="connsiteX11" fmla="*/ 971550 w 1568450"/>
                    <a:gd name="connsiteY11" fmla="*/ 705 h 355525"/>
                    <a:gd name="connsiteX12" fmla="*/ 1111250 w 1568450"/>
                    <a:gd name="connsiteY12" fmla="*/ 13405 h 355525"/>
                    <a:gd name="connsiteX13" fmla="*/ 1187450 w 1568450"/>
                    <a:gd name="connsiteY13" fmla="*/ 57855 h 355525"/>
                    <a:gd name="connsiteX14" fmla="*/ 1231900 w 1568450"/>
                    <a:gd name="connsiteY14" fmla="*/ 102305 h 355525"/>
                    <a:gd name="connsiteX15" fmla="*/ 1258094 w 1568450"/>
                    <a:gd name="connsiteY15" fmla="*/ 109448 h 355525"/>
                    <a:gd name="connsiteX16" fmla="*/ 1282700 w 1568450"/>
                    <a:gd name="connsiteY16" fmla="*/ 146755 h 355525"/>
                    <a:gd name="connsiteX17" fmla="*/ 1352550 w 1568450"/>
                    <a:gd name="connsiteY17" fmla="*/ 140405 h 355525"/>
                    <a:gd name="connsiteX18" fmla="*/ 1454150 w 1568450"/>
                    <a:gd name="connsiteY18" fmla="*/ 210255 h 355525"/>
                    <a:gd name="connsiteX19" fmla="*/ 1568450 w 1568450"/>
                    <a:gd name="connsiteY19" fmla="*/ 286455 h 355525"/>
                    <a:gd name="connsiteX0" fmla="*/ 0 w 1558925"/>
                    <a:gd name="connsiteY0" fmla="*/ 327730 h 355525"/>
                    <a:gd name="connsiteX1" fmla="*/ 117475 w 1558925"/>
                    <a:gd name="connsiteY1" fmla="*/ 327730 h 355525"/>
                    <a:gd name="connsiteX2" fmla="*/ 257175 w 1558925"/>
                    <a:gd name="connsiteY2" fmla="*/ 355511 h 355525"/>
                    <a:gd name="connsiteX3" fmla="*/ 409575 w 1558925"/>
                    <a:gd name="connsiteY3" fmla="*/ 331698 h 355525"/>
                    <a:gd name="connsiteX4" fmla="*/ 498475 w 1558925"/>
                    <a:gd name="connsiteY4" fmla="*/ 337255 h 355525"/>
                    <a:gd name="connsiteX5" fmla="*/ 581025 w 1558925"/>
                    <a:gd name="connsiteY5" fmla="*/ 222955 h 355525"/>
                    <a:gd name="connsiteX6" fmla="*/ 644525 w 1558925"/>
                    <a:gd name="connsiteY6" fmla="*/ 197555 h 355525"/>
                    <a:gd name="connsiteX7" fmla="*/ 701675 w 1558925"/>
                    <a:gd name="connsiteY7" fmla="*/ 165805 h 355525"/>
                    <a:gd name="connsiteX8" fmla="*/ 752475 w 1558925"/>
                    <a:gd name="connsiteY8" fmla="*/ 95955 h 355525"/>
                    <a:gd name="connsiteX9" fmla="*/ 822325 w 1558925"/>
                    <a:gd name="connsiteY9" fmla="*/ 51505 h 355525"/>
                    <a:gd name="connsiteX10" fmla="*/ 904875 w 1558925"/>
                    <a:gd name="connsiteY10" fmla="*/ 7055 h 355525"/>
                    <a:gd name="connsiteX11" fmla="*/ 962025 w 1558925"/>
                    <a:gd name="connsiteY11" fmla="*/ 705 h 355525"/>
                    <a:gd name="connsiteX12" fmla="*/ 1101725 w 1558925"/>
                    <a:gd name="connsiteY12" fmla="*/ 13405 h 355525"/>
                    <a:gd name="connsiteX13" fmla="*/ 1177925 w 1558925"/>
                    <a:gd name="connsiteY13" fmla="*/ 57855 h 355525"/>
                    <a:gd name="connsiteX14" fmla="*/ 1222375 w 1558925"/>
                    <a:gd name="connsiteY14" fmla="*/ 102305 h 355525"/>
                    <a:gd name="connsiteX15" fmla="*/ 1248569 w 1558925"/>
                    <a:gd name="connsiteY15" fmla="*/ 109448 h 355525"/>
                    <a:gd name="connsiteX16" fmla="*/ 1273175 w 1558925"/>
                    <a:gd name="connsiteY16" fmla="*/ 146755 h 355525"/>
                    <a:gd name="connsiteX17" fmla="*/ 1343025 w 1558925"/>
                    <a:gd name="connsiteY17" fmla="*/ 140405 h 355525"/>
                    <a:gd name="connsiteX18" fmla="*/ 1444625 w 1558925"/>
                    <a:gd name="connsiteY18" fmla="*/ 210255 h 355525"/>
                    <a:gd name="connsiteX19" fmla="*/ 1558925 w 1558925"/>
                    <a:gd name="connsiteY19" fmla="*/ 286455 h 355525"/>
                    <a:gd name="connsiteX0" fmla="*/ 0 w 1558925"/>
                    <a:gd name="connsiteY0" fmla="*/ 327730 h 355525"/>
                    <a:gd name="connsiteX1" fmla="*/ 117475 w 1558925"/>
                    <a:gd name="connsiteY1" fmla="*/ 327730 h 355525"/>
                    <a:gd name="connsiteX2" fmla="*/ 257175 w 1558925"/>
                    <a:gd name="connsiteY2" fmla="*/ 355511 h 355525"/>
                    <a:gd name="connsiteX3" fmla="*/ 409575 w 1558925"/>
                    <a:gd name="connsiteY3" fmla="*/ 331698 h 355525"/>
                    <a:gd name="connsiteX4" fmla="*/ 498475 w 1558925"/>
                    <a:gd name="connsiteY4" fmla="*/ 337255 h 355525"/>
                    <a:gd name="connsiteX5" fmla="*/ 587346 w 1558925"/>
                    <a:gd name="connsiteY5" fmla="*/ 254556 h 355525"/>
                    <a:gd name="connsiteX6" fmla="*/ 644525 w 1558925"/>
                    <a:gd name="connsiteY6" fmla="*/ 197555 h 355525"/>
                    <a:gd name="connsiteX7" fmla="*/ 701675 w 1558925"/>
                    <a:gd name="connsiteY7" fmla="*/ 165805 h 355525"/>
                    <a:gd name="connsiteX8" fmla="*/ 752475 w 1558925"/>
                    <a:gd name="connsiteY8" fmla="*/ 95955 h 355525"/>
                    <a:gd name="connsiteX9" fmla="*/ 822325 w 1558925"/>
                    <a:gd name="connsiteY9" fmla="*/ 51505 h 355525"/>
                    <a:gd name="connsiteX10" fmla="*/ 904875 w 1558925"/>
                    <a:gd name="connsiteY10" fmla="*/ 7055 h 355525"/>
                    <a:gd name="connsiteX11" fmla="*/ 962025 w 1558925"/>
                    <a:gd name="connsiteY11" fmla="*/ 705 h 355525"/>
                    <a:gd name="connsiteX12" fmla="*/ 1101725 w 1558925"/>
                    <a:gd name="connsiteY12" fmla="*/ 13405 h 355525"/>
                    <a:gd name="connsiteX13" fmla="*/ 1177925 w 1558925"/>
                    <a:gd name="connsiteY13" fmla="*/ 57855 h 355525"/>
                    <a:gd name="connsiteX14" fmla="*/ 1222375 w 1558925"/>
                    <a:gd name="connsiteY14" fmla="*/ 102305 h 355525"/>
                    <a:gd name="connsiteX15" fmla="*/ 1248569 w 1558925"/>
                    <a:gd name="connsiteY15" fmla="*/ 109448 h 355525"/>
                    <a:gd name="connsiteX16" fmla="*/ 1273175 w 1558925"/>
                    <a:gd name="connsiteY16" fmla="*/ 146755 h 355525"/>
                    <a:gd name="connsiteX17" fmla="*/ 1343025 w 1558925"/>
                    <a:gd name="connsiteY17" fmla="*/ 140405 h 355525"/>
                    <a:gd name="connsiteX18" fmla="*/ 1444625 w 1558925"/>
                    <a:gd name="connsiteY18" fmla="*/ 210255 h 355525"/>
                    <a:gd name="connsiteX19" fmla="*/ 1558925 w 1558925"/>
                    <a:gd name="connsiteY19" fmla="*/ 286455 h 3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58925" h="355525">
                      <a:moveTo>
                        <a:pt x="0" y="327730"/>
                      </a:moveTo>
                      <a:cubicBezTo>
                        <a:pt x="59796" y="328259"/>
                        <a:pt x="74612" y="323100"/>
                        <a:pt x="117475" y="327730"/>
                      </a:cubicBezTo>
                      <a:cubicBezTo>
                        <a:pt x="160338" y="332360"/>
                        <a:pt x="208492" y="354850"/>
                        <a:pt x="257175" y="355511"/>
                      </a:cubicBezTo>
                      <a:cubicBezTo>
                        <a:pt x="305858" y="356172"/>
                        <a:pt x="369358" y="334741"/>
                        <a:pt x="409575" y="331698"/>
                      </a:cubicBezTo>
                      <a:cubicBezTo>
                        <a:pt x="449792" y="328655"/>
                        <a:pt x="468847" y="350112"/>
                        <a:pt x="498475" y="337255"/>
                      </a:cubicBezTo>
                      <a:cubicBezTo>
                        <a:pt x="528103" y="324398"/>
                        <a:pt x="563004" y="277839"/>
                        <a:pt x="587346" y="254556"/>
                      </a:cubicBezTo>
                      <a:cubicBezTo>
                        <a:pt x="611688" y="231273"/>
                        <a:pt x="625470" y="212347"/>
                        <a:pt x="644525" y="197555"/>
                      </a:cubicBezTo>
                      <a:cubicBezTo>
                        <a:pt x="663580" y="182763"/>
                        <a:pt x="683683" y="182738"/>
                        <a:pt x="701675" y="165805"/>
                      </a:cubicBezTo>
                      <a:cubicBezTo>
                        <a:pt x="719667" y="148872"/>
                        <a:pt x="732367" y="115005"/>
                        <a:pt x="752475" y="95955"/>
                      </a:cubicBezTo>
                      <a:cubicBezTo>
                        <a:pt x="772583" y="76905"/>
                        <a:pt x="796925" y="66322"/>
                        <a:pt x="822325" y="51505"/>
                      </a:cubicBezTo>
                      <a:cubicBezTo>
                        <a:pt x="847725" y="36688"/>
                        <a:pt x="881592" y="15522"/>
                        <a:pt x="904875" y="7055"/>
                      </a:cubicBezTo>
                      <a:cubicBezTo>
                        <a:pt x="928158" y="-1412"/>
                        <a:pt x="929217" y="-353"/>
                        <a:pt x="962025" y="705"/>
                      </a:cubicBezTo>
                      <a:cubicBezTo>
                        <a:pt x="994833" y="1763"/>
                        <a:pt x="1065742" y="3880"/>
                        <a:pt x="1101725" y="13405"/>
                      </a:cubicBezTo>
                      <a:cubicBezTo>
                        <a:pt x="1137708" y="22930"/>
                        <a:pt x="1157817" y="43038"/>
                        <a:pt x="1177925" y="57855"/>
                      </a:cubicBezTo>
                      <a:cubicBezTo>
                        <a:pt x="1198033" y="72672"/>
                        <a:pt x="1210601" y="93706"/>
                        <a:pt x="1222375" y="102305"/>
                      </a:cubicBezTo>
                      <a:cubicBezTo>
                        <a:pt x="1234149" y="110904"/>
                        <a:pt x="1240102" y="102040"/>
                        <a:pt x="1248569" y="109448"/>
                      </a:cubicBezTo>
                      <a:cubicBezTo>
                        <a:pt x="1257036" y="116856"/>
                        <a:pt x="1257432" y="141596"/>
                        <a:pt x="1273175" y="146755"/>
                      </a:cubicBezTo>
                      <a:cubicBezTo>
                        <a:pt x="1288918" y="151915"/>
                        <a:pt x="1314450" y="129822"/>
                        <a:pt x="1343025" y="140405"/>
                      </a:cubicBezTo>
                      <a:cubicBezTo>
                        <a:pt x="1371600" y="150988"/>
                        <a:pt x="1444625" y="210255"/>
                        <a:pt x="1444625" y="210255"/>
                      </a:cubicBezTo>
                      <a:lnTo>
                        <a:pt x="1558925" y="286455"/>
                      </a:lnTo>
                    </a:path>
                  </a:pathLst>
                </a:custGeom>
                <a:noFill/>
                <a:ln w="22225">
                  <a:solidFill>
                    <a:srgbClr val="2C61BF"/>
                  </a:solidFill>
                  <a:prstDash val="sysDot"/>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1E71C696-7C96-4AC1-AA32-14EB6F8D0611}"/>
                    </a:ext>
                  </a:extLst>
                </p:cNvPr>
                <p:cNvSpPr txBox="1"/>
                <p:nvPr/>
              </p:nvSpPr>
              <p:spPr>
                <a:xfrm>
                  <a:off x="450342" y="2066349"/>
                  <a:ext cx="963219" cy="400110"/>
                </a:xfrm>
                <a:prstGeom prst="rect">
                  <a:avLst/>
                </a:prstGeom>
                <a:noFill/>
              </p:spPr>
              <p:txBody>
                <a:bodyPr wrap="square" rtlCol="0">
                  <a:spAutoFit/>
                  <a:scene3d>
                    <a:camera prst="orthographicFront"/>
                    <a:lightRig rig="threePt" dir="t"/>
                  </a:scene3d>
                  <a:sp3d contourW="12700">
                    <a:contourClr>
                      <a:schemeClr val="bg1"/>
                    </a:contourClr>
                  </a:sp3d>
                </a:bodyPr>
                <a:lstStyle/>
                <a:p>
                  <a:r>
                    <a:rPr lang="en-US" sz="1000" b="1" dirty="0">
                      <a:solidFill>
                        <a:srgbClr val="FF0000"/>
                      </a:solidFill>
                      <a:effectLst>
                        <a:glow rad="88900">
                          <a:schemeClr val="bg1"/>
                        </a:glow>
                      </a:effectLst>
                    </a:rPr>
                    <a:t>Oakdale Disposal Site</a:t>
                  </a:r>
                </a:p>
              </p:txBody>
            </p:sp>
            <p:sp>
              <p:nvSpPr>
                <p:cNvPr id="48" name="TextBox 47">
                  <a:extLst>
                    <a:ext uri="{FF2B5EF4-FFF2-40B4-BE49-F238E27FC236}">
                      <a16:creationId xmlns:a16="http://schemas.microsoft.com/office/drawing/2014/main" id="{0262AACF-70A7-4BDB-80BC-D104FF2B3ED9}"/>
                    </a:ext>
                  </a:extLst>
                </p:cNvPr>
                <p:cNvSpPr txBox="1"/>
                <p:nvPr/>
              </p:nvSpPr>
              <p:spPr>
                <a:xfrm>
                  <a:off x="4128185" y="4071069"/>
                  <a:ext cx="750914" cy="415498"/>
                </a:xfrm>
                <a:prstGeom prst="rect">
                  <a:avLst/>
                </a:prstGeom>
                <a:noFill/>
              </p:spPr>
              <p:txBody>
                <a:bodyPr wrap="square" rtlCol="0">
                  <a:spAutoFit/>
                </a:bodyPr>
                <a:lstStyle/>
                <a:p>
                  <a:pPr algn="ctr"/>
                  <a:r>
                    <a:rPr lang="en-US" sz="1000" dirty="0">
                      <a:ln w="6350">
                        <a:noFill/>
                      </a:ln>
                      <a:solidFill>
                        <a:srgbClr val="002060"/>
                      </a:solidFill>
                      <a:effectLst>
                        <a:glow rad="63500">
                          <a:srgbClr val="FFFFFF"/>
                        </a:glow>
                        <a:outerShdw blurRad="50800" dist="38100" dir="2700000" algn="tl" rotWithShape="0">
                          <a:schemeClr val="bg1">
                            <a:alpha val="40000"/>
                          </a:schemeClr>
                        </a:outerShdw>
                      </a:effectLst>
                    </a:rPr>
                    <a:t>Eagle Point Lake</a:t>
                  </a:r>
                </a:p>
              </p:txBody>
            </p:sp>
            <p:sp>
              <p:nvSpPr>
                <p:cNvPr id="52" name="TextBox 51">
                  <a:extLst>
                    <a:ext uri="{FF2B5EF4-FFF2-40B4-BE49-F238E27FC236}">
                      <a16:creationId xmlns:a16="http://schemas.microsoft.com/office/drawing/2014/main" id="{A4C752A6-1AE4-4A31-987C-0CA15B8F762D}"/>
                    </a:ext>
                  </a:extLst>
                </p:cNvPr>
                <p:cNvSpPr txBox="1"/>
                <p:nvPr/>
              </p:nvSpPr>
              <p:spPr>
                <a:xfrm>
                  <a:off x="3343687" y="2615207"/>
                  <a:ext cx="1061855" cy="407804"/>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Confluence</a:t>
                  </a:r>
                </a:p>
                <a:p>
                  <a:pPr algn="ctr"/>
                  <a:r>
                    <a:rPr lang="en-US" sz="900" dirty="0">
                      <a:ln w="6350">
                        <a:noFill/>
                      </a:ln>
                      <a:solidFill>
                        <a:srgbClr val="002060"/>
                      </a:solidFill>
                      <a:effectLst>
                        <a:glow rad="63500">
                          <a:srgbClr val="FFFFFF"/>
                        </a:glow>
                        <a:outerShdw blurRad="50800" dist="38100" dir="2700000" algn="tl" rotWithShape="0">
                          <a:schemeClr val="bg1">
                            <a:alpha val="40000"/>
                          </a:schemeClr>
                        </a:outerShdw>
                      </a:effectLst>
                    </a:rPr>
                    <a:t>(</a:t>
                  </a:r>
                  <a:r>
                    <a:rPr lang="en-US" sz="900" dirty="0" err="1">
                      <a:ln w="6350">
                        <a:noFill/>
                      </a:ln>
                      <a:solidFill>
                        <a:srgbClr val="002060"/>
                      </a:solidFill>
                      <a:effectLst>
                        <a:glow rad="63500">
                          <a:srgbClr val="FFFFFF"/>
                        </a:glow>
                        <a:outerShdw blurRad="50800" dist="38100" dir="2700000" algn="tl" rotWithShape="0">
                          <a:schemeClr val="bg1">
                            <a:alpha val="40000"/>
                          </a:schemeClr>
                        </a:outerShdw>
                      </a:effectLst>
                    </a:rPr>
                    <a:t>Tablyn</a:t>
                  </a:r>
                  <a:r>
                    <a:rPr lang="en-US" sz="900" dirty="0">
                      <a:ln w="6350">
                        <a:noFill/>
                      </a:ln>
                      <a:solidFill>
                        <a:srgbClr val="002060"/>
                      </a:solidFill>
                      <a:effectLst>
                        <a:glow rad="63500">
                          <a:srgbClr val="FFFFFF"/>
                        </a:glow>
                        <a:outerShdw blurRad="50800" dist="38100" dir="2700000" algn="tl" rotWithShape="0">
                          <a:schemeClr val="bg1">
                            <a:alpha val="40000"/>
                          </a:schemeClr>
                        </a:outerShdw>
                      </a:effectLst>
                    </a:rPr>
                    <a:t> Park)</a:t>
                  </a:r>
                  <a:endParaRPr lang="en-US" sz="5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54" name="Star: 5 Points 53">
                  <a:extLst>
                    <a:ext uri="{FF2B5EF4-FFF2-40B4-BE49-F238E27FC236}">
                      <a16:creationId xmlns:a16="http://schemas.microsoft.com/office/drawing/2014/main" id="{EEBA2B34-F599-4FAE-8016-44876F631137}"/>
                    </a:ext>
                  </a:extLst>
                </p:cNvPr>
                <p:cNvSpPr/>
                <p:nvPr/>
              </p:nvSpPr>
              <p:spPr>
                <a:xfrm>
                  <a:off x="3339687" y="2763703"/>
                  <a:ext cx="176988" cy="152821"/>
                </a:xfrm>
                <a:prstGeom prst="star5">
                  <a:avLst/>
                </a:prstGeom>
                <a:solidFill>
                  <a:srgbClr val="223B66"/>
                </a:solidFill>
                <a:ln>
                  <a:no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7" name="TextBox 56">
                  <a:extLst>
                    <a:ext uri="{FF2B5EF4-FFF2-40B4-BE49-F238E27FC236}">
                      <a16:creationId xmlns:a16="http://schemas.microsoft.com/office/drawing/2014/main" id="{3214BA70-C9A2-4B95-8422-F243E62C19BC}"/>
                    </a:ext>
                  </a:extLst>
                </p:cNvPr>
                <p:cNvSpPr txBox="1"/>
                <p:nvPr/>
              </p:nvSpPr>
              <p:spPr>
                <a:xfrm>
                  <a:off x="3557221" y="1984417"/>
                  <a:ext cx="1061855" cy="43088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P1007 Conveyance</a:t>
                  </a:r>
                  <a:endParaRPr lang="en-US" sz="7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60" name="TextBox 59">
                  <a:extLst>
                    <a:ext uri="{FF2B5EF4-FFF2-40B4-BE49-F238E27FC236}">
                      <a16:creationId xmlns:a16="http://schemas.microsoft.com/office/drawing/2014/main" id="{A536B246-4640-4A53-AC77-E43B0F908FF8}"/>
                    </a:ext>
                  </a:extLst>
                </p:cNvPr>
                <p:cNvSpPr txBox="1"/>
                <p:nvPr/>
              </p:nvSpPr>
              <p:spPr>
                <a:xfrm>
                  <a:off x="1657784" y="2350056"/>
                  <a:ext cx="1415626" cy="246221"/>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Raleigh Creek</a:t>
                  </a:r>
                </a:p>
              </p:txBody>
            </p:sp>
            <p:sp>
              <p:nvSpPr>
                <p:cNvPr id="66" name="IAWC">
                  <a:extLst>
                    <a:ext uri="{FF2B5EF4-FFF2-40B4-BE49-F238E27FC236}">
                      <a16:creationId xmlns:a16="http://schemas.microsoft.com/office/drawing/2014/main" id="{A3AEA597-76EC-49D6-A379-810FAA4F2321}"/>
                    </a:ext>
                  </a:extLst>
                </p:cNvPr>
                <p:cNvSpPr>
                  <a:spLocks noChangeAspect="1"/>
                </p:cNvSpPr>
                <p:nvPr/>
              </p:nvSpPr>
              <p:spPr>
                <a:xfrm>
                  <a:off x="1980600" y="2639160"/>
                  <a:ext cx="294030" cy="296010"/>
                </a:xfrm>
                <a:custGeom>
                  <a:avLst/>
                  <a:gdLst>
                    <a:gd name="connsiteX0" fmla="*/ 2381 w 395288"/>
                    <a:gd name="connsiteY0" fmla="*/ 0 h 357187"/>
                    <a:gd name="connsiteX1" fmla="*/ 45244 w 395288"/>
                    <a:gd name="connsiteY1" fmla="*/ 52387 h 357187"/>
                    <a:gd name="connsiteX2" fmla="*/ 73819 w 395288"/>
                    <a:gd name="connsiteY2" fmla="*/ 90487 h 357187"/>
                    <a:gd name="connsiteX3" fmla="*/ 71438 w 395288"/>
                    <a:gd name="connsiteY3" fmla="*/ 133350 h 357187"/>
                    <a:gd name="connsiteX4" fmla="*/ 71438 w 395288"/>
                    <a:gd name="connsiteY4" fmla="*/ 157162 h 357187"/>
                    <a:gd name="connsiteX5" fmla="*/ 33338 w 395288"/>
                    <a:gd name="connsiteY5" fmla="*/ 216693 h 357187"/>
                    <a:gd name="connsiteX6" fmla="*/ 2381 w 395288"/>
                    <a:gd name="connsiteY6" fmla="*/ 233362 h 357187"/>
                    <a:gd name="connsiteX7" fmla="*/ 0 w 395288"/>
                    <a:gd name="connsiteY7" fmla="*/ 264318 h 357187"/>
                    <a:gd name="connsiteX8" fmla="*/ 23813 w 395288"/>
                    <a:gd name="connsiteY8" fmla="*/ 311943 h 357187"/>
                    <a:gd name="connsiteX9" fmla="*/ 52388 w 395288"/>
                    <a:gd name="connsiteY9" fmla="*/ 345281 h 357187"/>
                    <a:gd name="connsiteX10" fmla="*/ 111919 w 395288"/>
                    <a:gd name="connsiteY10" fmla="*/ 357187 h 357187"/>
                    <a:gd name="connsiteX11" fmla="*/ 240506 w 395288"/>
                    <a:gd name="connsiteY11" fmla="*/ 347662 h 357187"/>
                    <a:gd name="connsiteX12" fmla="*/ 323850 w 395288"/>
                    <a:gd name="connsiteY12" fmla="*/ 330993 h 357187"/>
                    <a:gd name="connsiteX13" fmla="*/ 378619 w 395288"/>
                    <a:gd name="connsiteY13" fmla="*/ 330993 h 357187"/>
                    <a:gd name="connsiteX14" fmla="*/ 395288 w 395288"/>
                    <a:gd name="connsiteY14" fmla="*/ 330993 h 357187"/>
                    <a:gd name="connsiteX15" fmla="*/ 383381 w 395288"/>
                    <a:gd name="connsiteY15" fmla="*/ 259556 h 357187"/>
                    <a:gd name="connsiteX16" fmla="*/ 378619 w 395288"/>
                    <a:gd name="connsiteY16" fmla="*/ 190500 h 357187"/>
                    <a:gd name="connsiteX17" fmla="*/ 307181 w 395288"/>
                    <a:gd name="connsiteY17" fmla="*/ 192881 h 357187"/>
                    <a:gd name="connsiteX18" fmla="*/ 276225 w 395288"/>
                    <a:gd name="connsiteY18" fmla="*/ 171450 h 357187"/>
                    <a:gd name="connsiteX19" fmla="*/ 230981 w 395288"/>
                    <a:gd name="connsiteY19" fmla="*/ 130968 h 357187"/>
                    <a:gd name="connsiteX20" fmla="*/ 154781 w 395288"/>
                    <a:gd name="connsiteY20" fmla="*/ 71437 h 357187"/>
                    <a:gd name="connsiteX21" fmla="*/ 107156 w 395288"/>
                    <a:gd name="connsiteY21" fmla="*/ 40481 h 357187"/>
                    <a:gd name="connsiteX22" fmla="*/ 2381 w 395288"/>
                    <a:gd name="connsiteY22" fmla="*/ 0 h 357187"/>
                    <a:gd name="connsiteX0" fmla="*/ 21431 w 395288"/>
                    <a:gd name="connsiteY0" fmla="*/ 0 h 392566"/>
                    <a:gd name="connsiteX1" fmla="*/ 45244 w 395288"/>
                    <a:gd name="connsiteY1" fmla="*/ 87766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21431 w 395288"/>
                    <a:gd name="connsiteY22"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76647 w 395288"/>
                    <a:gd name="connsiteY22" fmla="*/ 41402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82089 w 395288"/>
                    <a:gd name="connsiteY22" fmla="*/ 33238 h 392566"/>
                    <a:gd name="connsiteX23" fmla="*/ 21431 w 395288"/>
                    <a:gd name="connsiteY23" fmla="*/ 0 h 392566"/>
                    <a:gd name="connsiteX0" fmla="*/ 21431 w 395288"/>
                    <a:gd name="connsiteY0" fmla="*/ 0 h 392566"/>
                    <a:gd name="connsiteX1" fmla="*/ 50687 w 395288"/>
                    <a:gd name="connsiteY1" fmla="*/ 82323 h 392566"/>
                    <a:gd name="connsiteX2" fmla="*/ 73819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50687 w 395288"/>
                    <a:gd name="connsiteY1" fmla="*/ 82323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 name="connsiteX0" fmla="*/ 21431 w 395288"/>
                    <a:gd name="connsiteY0" fmla="*/ 0 h 392566"/>
                    <a:gd name="connsiteX1" fmla="*/ 39801 w 395288"/>
                    <a:gd name="connsiteY1" fmla="*/ 71437 h 392566"/>
                    <a:gd name="connsiteX2" fmla="*/ 71098 w 395288"/>
                    <a:gd name="connsiteY2" fmla="*/ 125866 h 392566"/>
                    <a:gd name="connsiteX3" fmla="*/ 71438 w 395288"/>
                    <a:gd name="connsiteY3" fmla="*/ 168729 h 392566"/>
                    <a:gd name="connsiteX4" fmla="*/ 71438 w 395288"/>
                    <a:gd name="connsiteY4" fmla="*/ 192541 h 392566"/>
                    <a:gd name="connsiteX5" fmla="*/ 33338 w 395288"/>
                    <a:gd name="connsiteY5" fmla="*/ 252072 h 392566"/>
                    <a:gd name="connsiteX6" fmla="*/ 2381 w 395288"/>
                    <a:gd name="connsiteY6" fmla="*/ 268741 h 392566"/>
                    <a:gd name="connsiteX7" fmla="*/ 0 w 395288"/>
                    <a:gd name="connsiteY7" fmla="*/ 299697 h 392566"/>
                    <a:gd name="connsiteX8" fmla="*/ 23813 w 395288"/>
                    <a:gd name="connsiteY8" fmla="*/ 347322 h 392566"/>
                    <a:gd name="connsiteX9" fmla="*/ 52388 w 395288"/>
                    <a:gd name="connsiteY9" fmla="*/ 380660 h 392566"/>
                    <a:gd name="connsiteX10" fmla="*/ 111919 w 395288"/>
                    <a:gd name="connsiteY10" fmla="*/ 392566 h 392566"/>
                    <a:gd name="connsiteX11" fmla="*/ 240506 w 395288"/>
                    <a:gd name="connsiteY11" fmla="*/ 383041 h 392566"/>
                    <a:gd name="connsiteX12" fmla="*/ 323850 w 395288"/>
                    <a:gd name="connsiteY12" fmla="*/ 366372 h 392566"/>
                    <a:gd name="connsiteX13" fmla="*/ 378619 w 395288"/>
                    <a:gd name="connsiteY13" fmla="*/ 366372 h 392566"/>
                    <a:gd name="connsiteX14" fmla="*/ 395288 w 395288"/>
                    <a:gd name="connsiteY14" fmla="*/ 366372 h 392566"/>
                    <a:gd name="connsiteX15" fmla="*/ 383381 w 395288"/>
                    <a:gd name="connsiteY15" fmla="*/ 294935 h 392566"/>
                    <a:gd name="connsiteX16" fmla="*/ 378619 w 395288"/>
                    <a:gd name="connsiteY16" fmla="*/ 225879 h 392566"/>
                    <a:gd name="connsiteX17" fmla="*/ 307181 w 395288"/>
                    <a:gd name="connsiteY17" fmla="*/ 228260 h 392566"/>
                    <a:gd name="connsiteX18" fmla="*/ 276225 w 395288"/>
                    <a:gd name="connsiteY18" fmla="*/ 206829 h 392566"/>
                    <a:gd name="connsiteX19" fmla="*/ 230981 w 395288"/>
                    <a:gd name="connsiteY19" fmla="*/ 166347 h 392566"/>
                    <a:gd name="connsiteX20" fmla="*/ 154781 w 395288"/>
                    <a:gd name="connsiteY20" fmla="*/ 106816 h 392566"/>
                    <a:gd name="connsiteX21" fmla="*/ 107156 w 395288"/>
                    <a:gd name="connsiteY21" fmla="*/ 75860 h 392566"/>
                    <a:gd name="connsiteX22" fmla="*/ 63039 w 395288"/>
                    <a:gd name="connsiteY22" fmla="*/ 6024 h 392566"/>
                    <a:gd name="connsiteX23" fmla="*/ 21431 w 395288"/>
                    <a:gd name="connsiteY23" fmla="*/ 0 h 39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5288" h="392566">
                      <a:moveTo>
                        <a:pt x="21431" y="0"/>
                      </a:moveTo>
                      <a:lnTo>
                        <a:pt x="39801" y="71437"/>
                      </a:lnTo>
                      <a:lnTo>
                        <a:pt x="71098" y="125866"/>
                      </a:lnTo>
                      <a:cubicBezTo>
                        <a:pt x="71211" y="140154"/>
                        <a:pt x="71325" y="154441"/>
                        <a:pt x="71438" y="168729"/>
                      </a:cubicBezTo>
                      <a:lnTo>
                        <a:pt x="71438" y="192541"/>
                      </a:lnTo>
                      <a:lnTo>
                        <a:pt x="33338" y="252072"/>
                      </a:lnTo>
                      <a:lnTo>
                        <a:pt x="2381" y="268741"/>
                      </a:lnTo>
                      <a:lnTo>
                        <a:pt x="0" y="299697"/>
                      </a:lnTo>
                      <a:lnTo>
                        <a:pt x="23813" y="347322"/>
                      </a:lnTo>
                      <a:lnTo>
                        <a:pt x="52388" y="380660"/>
                      </a:lnTo>
                      <a:lnTo>
                        <a:pt x="111919" y="392566"/>
                      </a:lnTo>
                      <a:lnTo>
                        <a:pt x="240506" y="383041"/>
                      </a:lnTo>
                      <a:lnTo>
                        <a:pt x="323850" y="366372"/>
                      </a:lnTo>
                      <a:lnTo>
                        <a:pt x="378619" y="366372"/>
                      </a:lnTo>
                      <a:lnTo>
                        <a:pt x="395288" y="366372"/>
                      </a:lnTo>
                      <a:lnTo>
                        <a:pt x="383381" y="294935"/>
                      </a:lnTo>
                      <a:lnTo>
                        <a:pt x="378619" y="225879"/>
                      </a:lnTo>
                      <a:lnTo>
                        <a:pt x="307181" y="228260"/>
                      </a:lnTo>
                      <a:lnTo>
                        <a:pt x="276225" y="206829"/>
                      </a:lnTo>
                      <a:lnTo>
                        <a:pt x="230981" y="166347"/>
                      </a:lnTo>
                      <a:lnTo>
                        <a:pt x="154781" y="106816"/>
                      </a:lnTo>
                      <a:lnTo>
                        <a:pt x="107156" y="75860"/>
                      </a:lnTo>
                      <a:lnTo>
                        <a:pt x="63039" y="6024"/>
                      </a:lnTo>
                      <a:lnTo>
                        <a:pt x="21431" y="0"/>
                      </a:lnTo>
                      <a:close/>
                    </a:path>
                  </a:pathLst>
                </a:custGeom>
                <a:solidFill>
                  <a:schemeClr val="accent5">
                    <a:lumMod val="60000"/>
                    <a:lumOff val="40000"/>
                    <a:alpha val="48000"/>
                  </a:schemeClr>
                </a:solidFill>
                <a:ln w="9525">
                  <a:solidFill>
                    <a:srgbClr val="18356F"/>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0325FFA3-6565-4CEE-94BD-4A6C0AE9B4C5}"/>
                    </a:ext>
                  </a:extLst>
                </p:cNvPr>
                <p:cNvSpPr txBox="1"/>
                <p:nvPr/>
              </p:nvSpPr>
              <p:spPr>
                <a:xfrm>
                  <a:off x="839957" y="2675457"/>
                  <a:ext cx="1205594" cy="246221"/>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000" dirty="0">
                      <a:ln w="6350">
                        <a:noFill/>
                      </a:ln>
                      <a:solidFill>
                        <a:srgbClr val="18356F"/>
                      </a:solidFill>
                      <a:effectLst>
                        <a:glow rad="127000">
                          <a:schemeClr val="bg1"/>
                        </a:glow>
                        <a:outerShdw blurRad="50800" dist="38100" dir="2700000" algn="tl" rotWithShape="0">
                          <a:schemeClr val="bg1">
                            <a:alpha val="40000"/>
                          </a:schemeClr>
                        </a:outerShdw>
                      </a:effectLst>
                    </a:rPr>
                    <a:t>IAWC</a:t>
                  </a:r>
                  <a:endParaRPr lang="en-US" sz="1100" dirty="0">
                    <a:ln w="6350">
                      <a:noFill/>
                    </a:ln>
                    <a:solidFill>
                      <a:srgbClr val="18356F"/>
                    </a:solidFill>
                    <a:effectLst>
                      <a:glow rad="127000">
                        <a:schemeClr val="bg1"/>
                      </a:glow>
                      <a:outerShdw blurRad="50800" dist="38100" dir="2700000" algn="tl" rotWithShape="0">
                        <a:schemeClr val="bg1">
                          <a:alpha val="40000"/>
                        </a:schemeClr>
                      </a:outerShdw>
                    </a:effectLst>
                  </a:endParaRPr>
                </a:p>
              </p:txBody>
            </p:sp>
            <p:sp>
              <p:nvSpPr>
                <p:cNvPr id="107" name="Freeform: Shape 106">
                  <a:extLst>
                    <a:ext uri="{FF2B5EF4-FFF2-40B4-BE49-F238E27FC236}">
                      <a16:creationId xmlns:a16="http://schemas.microsoft.com/office/drawing/2014/main" id="{9C640C43-180C-451F-9941-AB039D9D847C}"/>
                    </a:ext>
                  </a:extLst>
                </p:cNvPr>
                <p:cNvSpPr/>
                <p:nvPr/>
              </p:nvSpPr>
              <p:spPr>
                <a:xfrm rot="1087256">
                  <a:off x="2079530" y="2830060"/>
                  <a:ext cx="49139" cy="16542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FFC00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9" name="Freeform: Shape 108">
                  <a:extLst>
                    <a:ext uri="{FF2B5EF4-FFF2-40B4-BE49-F238E27FC236}">
                      <a16:creationId xmlns:a16="http://schemas.microsoft.com/office/drawing/2014/main" id="{1139437C-9700-405B-946C-1C6BEC4D926E}"/>
                    </a:ext>
                  </a:extLst>
                </p:cNvPr>
                <p:cNvSpPr/>
                <p:nvPr/>
              </p:nvSpPr>
              <p:spPr>
                <a:xfrm rot="1199861">
                  <a:off x="2189293" y="2692540"/>
                  <a:ext cx="49139" cy="16542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FFC00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grpSp>
          <p:sp>
            <p:nvSpPr>
              <p:cNvPr id="156" name="Rounded Rectangle 5">
                <a:extLst>
                  <a:ext uri="{FF2B5EF4-FFF2-40B4-BE49-F238E27FC236}">
                    <a16:creationId xmlns:a16="http://schemas.microsoft.com/office/drawing/2014/main" id="{F3527758-CDE8-4021-9FD3-DA1267013DDF}"/>
                  </a:ext>
                </a:extLst>
              </p:cNvPr>
              <p:cNvSpPr/>
              <p:nvPr/>
            </p:nvSpPr>
            <p:spPr>
              <a:xfrm>
                <a:off x="4503642" y="1281448"/>
                <a:ext cx="1350193" cy="449569"/>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dirty="0">
                    <a:solidFill>
                      <a:schemeClr val="bg1"/>
                    </a:solidFill>
                    <a:latin typeface="Arial" panose="020B0604020202020204" pitchFamily="34" charset="0"/>
                    <a:cs typeface="Arial" panose="020B0604020202020204" pitchFamily="34" charset="0"/>
                  </a:rPr>
                  <a:t>PFAS Preferential Pathways</a:t>
                </a:r>
              </a:p>
            </p:txBody>
          </p:sp>
          <p:sp>
            <p:nvSpPr>
              <p:cNvPr id="162" name="Freeform: Shape 161">
                <a:extLst>
                  <a:ext uri="{FF2B5EF4-FFF2-40B4-BE49-F238E27FC236}">
                    <a16:creationId xmlns:a16="http://schemas.microsoft.com/office/drawing/2014/main" id="{85B900E9-CB72-4A6E-9831-8D126358DA3A}"/>
                  </a:ext>
                </a:extLst>
              </p:cNvPr>
              <p:cNvSpPr/>
              <p:nvPr/>
            </p:nvSpPr>
            <p:spPr>
              <a:xfrm rot="1199861">
                <a:off x="3853503" y="1578738"/>
                <a:ext cx="69909" cy="155448"/>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29C214"/>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63" name="Freeform: Shape 162">
                <a:extLst>
                  <a:ext uri="{FF2B5EF4-FFF2-40B4-BE49-F238E27FC236}">
                    <a16:creationId xmlns:a16="http://schemas.microsoft.com/office/drawing/2014/main" id="{1DAAA90A-5222-4821-97CE-9C21C2640D0A}"/>
                  </a:ext>
                </a:extLst>
              </p:cNvPr>
              <p:cNvSpPr/>
              <p:nvPr/>
            </p:nvSpPr>
            <p:spPr>
              <a:xfrm rot="1199861">
                <a:off x="4000239" y="1464418"/>
                <a:ext cx="77693" cy="19300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29C214"/>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88" name="TextBox 87">
                <a:extLst>
                  <a:ext uri="{FF2B5EF4-FFF2-40B4-BE49-F238E27FC236}">
                    <a16:creationId xmlns:a16="http://schemas.microsoft.com/office/drawing/2014/main" id="{FDC3475F-49E3-4715-A282-000F8D9D424C}"/>
                  </a:ext>
                </a:extLst>
              </p:cNvPr>
              <p:cNvSpPr txBox="1"/>
              <p:nvPr/>
            </p:nvSpPr>
            <p:spPr>
              <a:xfrm>
                <a:off x="2952158" y="1275015"/>
                <a:ext cx="1165939" cy="377573"/>
              </a:xfrm>
              <a:prstGeom prst="rect">
                <a:avLst/>
              </a:prstGeom>
              <a:noFill/>
            </p:spPr>
            <p:txBody>
              <a:bodyPr wrap="square" rtlCol="0">
                <a:spAutoFit/>
                <a:scene3d>
                  <a:camera prst="orthographicFront"/>
                  <a:lightRig rig="threePt" dir="t"/>
                </a:scene3d>
                <a:sp3d contourW="12700">
                  <a:contourClr>
                    <a:schemeClr val="bg1"/>
                  </a:contourClr>
                </a:sp3d>
              </a:bodyPr>
              <a:lstStyle/>
              <a:p>
                <a:pPr algn="r"/>
                <a:r>
                  <a:rPr lang="en-US" sz="1000" b="1" dirty="0">
                    <a:solidFill>
                      <a:srgbClr val="FF0000"/>
                    </a:solidFill>
                    <a:effectLst>
                      <a:glow rad="88900">
                        <a:schemeClr val="bg1"/>
                      </a:glow>
                    </a:effectLst>
                  </a:rPr>
                  <a:t>Washington County Landfill</a:t>
                </a:r>
              </a:p>
            </p:txBody>
          </p:sp>
        </p:grpSp>
        <p:sp>
          <p:nvSpPr>
            <p:cNvPr id="76" name="Freeform: Shape 75">
              <a:extLst>
                <a:ext uri="{FF2B5EF4-FFF2-40B4-BE49-F238E27FC236}">
                  <a16:creationId xmlns:a16="http://schemas.microsoft.com/office/drawing/2014/main" id="{57D8F31B-1153-45EE-81D9-8F6933790A7C}"/>
                </a:ext>
              </a:extLst>
            </p:cNvPr>
            <p:cNvSpPr/>
            <p:nvPr/>
          </p:nvSpPr>
          <p:spPr>
            <a:xfrm rot="20765955">
              <a:off x="3913840" y="3344293"/>
              <a:ext cx="213489" cy="406474"/>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90" name="Freeform: Shape 89">
              <a:extLst>
                <a:ext uri="{FF2B5EF4-FFF2-40B4-BE49-F238E27FC236}">
                  <a16:creationId xmlns:a16="http://schemas.microsoft.com/office/drawing/2014/main" id="{27D711D2-07AD-4C97-A226-1E956A28E1E1}"/>
                </a:ext>
              </a:extLst>
            </p:cNvPr>
            <p:cNvSpPr/>
            <p:nvPr/>
          </p:nvSpPr>
          <p:spPr>
            <a:xfrm rot="17305800">
              <a:off x="3111700" y="2745949"/>
              <a:ext cx="122609" cy="49013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ysDot"/>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91" name="Freeform: Shape 90">
              <a:extLst>
                <a:ext uri="{FF2B5EF4-FFF2-40B4-BE49-F238E27FC236}">
                  <a16:creationId xmlns:a16="http://schemas.microsoft.com/office/drawing/2014/main" id="{410D31C1-6DB0-4981-828E-B48C14AC3764}"/>
                </a:ext>
              </a:extLst>
            </p:cNvPr>
            <p:cNvSpPr/>
            <p:nvPr/>
          </p:nvSpPr>
          <p:spPr>
            <a:xfrm rot="17305800">
              <a:off x="1068615" y="2361658"/>
              <a:ext cx="221127" cy="67617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92" name="Freeform: Shape 91">
              <a:extLst>
                <a:ext uri="{FF2B5EF4-FFF2-40B4-BE49-F238E27FC236}">
                  <a16:creationId xmlns:a16="http://schemas.microsoft.com/office/drawing/2014/main" id="{B270F774-F49A-48CA-928D-FCA1390C1DDC}"/>
                </a:ext>
              </a:extLst>
            </p:cNvPr>
            <p:cNvSpPr/>
            <p:nvPr/>
          </p:nvSpPr>
          <p:spPr>
            <a:xfrm rot="19527255">
              <a:off x="2603206" y="3150463"/>
              <a:ext cx="195882" cy="38801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FFC00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93" name="Freeform: Shape 92">
              <a:extLst>
                <a:ext uri="{FF2B5EF4-FFF2-40B4-BE49-F238E27FC236}">
                  <a16:creationId xmlns:a16="http://schemas.microsoft.com/office/drawing/2014/main" id="{B3AF6D46-B684-42AF-9CED-15A79965A544}"/>
                </a:ext>
              </a:extLst>
            </p:cNvPr>
            <p:cNvSpPr/>
            <p:nvPr/>
          </p:nvSpPr>
          <p:spPr>
            <a:xfrm rot="19527255">
              <a:off x="2640404" y="3638333"/>
              <a:ext cx="195882" cy="38801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FFC00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97" name="Freeform: Shape 96">
              <a:extLst>
                <a:ext uri="{FF2B5EF4-FFF2-40B4-BE49-F238E27FC236}">
                  <a16:creationId xmlns:a16="http://schemas.microsoft.com/office/drawing/2014/main" id="{F47631B2-A6E7-488C-9F2E-E2854800A9C3}"/>
                </a:ext>
              </a:extLst>
            </p:cNvPr>
            <p:cNvSpPr/>
            <p:nvPr/>
          </p:nvSpPr>
          <p:spPr>
            <a:xfrm rot="19527255">
              <a:off x="3456026" y="3838194"/>
              <a:ext cx="195882" cy="38801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FFC00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6" name="Freeform: Shape 115">
              <a:extLst>
                <a:ext uri="{FF2B5EF4-FFF2-40B4-BE49-F238E27FC236}">
                  <a16:creationId xmlns:a16="http://schemas.microsoft.com/office/drawing/2014/main" id="{CF79E9E3-CB65-4066-B726-48E2B0347CEC}"/>
                </a:ext>
              </a:extLst>
            </p:cNvPr>
            <p:cNvSpPr/>
            <p:nvPr/>
          </p:nvSpPr>
          <p:spPr>
            <a:xfrm rot="19527255">
              <a:off x="3820930" y="4440105"/>
              <a:ext cx="195882" cy="38801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FFC00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7" name="Freeform: Shape 116">
              <a:extLst>
                <a:ext uri="{FF2B5EF4-FFF2-40B4-BE49-F238E27FC236}">
                  <a16:creationId xmlns:a16="http://schemas.microsoft.com/office/drawing/2014/main" id="{59C523C9-DEE7-421E-B29F-4E464CD40A87}"/>
                </a:ext>
              </a:extLst>
            </p:cNvPr>
            <p:cNvSpPr/>
            <p:nvPr/>
          </p:nvSpPr>
          <p:spPr>
            <a:xfrm rot="1199861">
              <a:off x="4515561" y="3393860"/>
              <a:ext cx="176204" cy="391804"/>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29C214"/>
              </a:solidFill>
              <a:prstDash val="solid"/>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8" name="Freeform: Shape 117">
              <a:extLst>
                <a:ext uri="{FF2B5EF4-FFF2-40B4-BE49-F238E27FC236}">
                  <a16:creationId xmlns:a16="http://schemas.microsoft.com/office/drawing/2014/main" id="{115E9673-D083-4EEB-9AEA-1D5511C2A54B}"/>
                </a:ext>
              </a:extLst>
            </p:cNvPr>
            <p:cNvSpPr/>
            <p:nvPr/>
          </p:nvSpPr>
          <p:spPr>
            <a:xfrm rot="1199861">
              <a:off x="4295136" y="1933388"/>
              <a:ext cx="251515" cy="37775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29C214"/>
              </a:solidFill>
              <a:prstDash val="solid"/>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19" name="Freeform: Shape 118">
              <a:extLst>
                <a:ext uri="{FF2B5EF4-FFF2-40B4-BE49-F238E27FC236}">
                  <a16:creationId xmlns:a16="http://schemas.microsoft.com/office/drawing/2014/main" id="{9F818D05-A8D6-4283-B93C-74E0F08B0AE1}"/>
                </a:ext>
              </a:extLst>
            </p:cNvPr>
            <p:cNvSpPr/>
            <p:nvPr/>
          </p:nvSpPr>
          <p:spPr>
            <a:xfrm rot="11690786">
              <a:off x="4508927" y="4898264"/>
              <a:ext cx="52072" cy="175304"/>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FFC00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20" name="Freeform: Shape 119">
              <a:extLst>
                <a:ext uri="{FF2B5EF4-FFF2-40B4-BE49-F238E27FC236}">
                  <a16:creationId xmlns:a16="http://schemas.microsoft.com/office/drawing/2014/main" id="{2FE91719-7E48-4DC8-BFD4-956FD11D17C4}"/>
                </a:ext>
              </a:extLst>
            </p:cNvPr>
            <p:cNvSpPr/>
            <p:nvPr/>
          </p:nvSpPr>
          <p:spPr>
            <a:xfrm rot="11803391">
              <a:off x="4625242" y="4752535"/>
              <a:ext cx="52072" cy="175304"/>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FFC00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21" name="Freeform: Shape 120">
              <a:extLst>
                <a:ext uri="{FF2B5EF4-FFF2-40B4-BE49-F238E27FC236}">
                  <a16:creationId xmlns:a16="http://schemas.microsoft.com/office/drawing/2014/main" id="{D18B413B-1632-4303-AD03-1F2F5BE9CB9D}"/>
                </a:ext>
              </a:extLst>
            </p:cNvPr>
            <p:cNvSpPr/>
            <p:nvPr/>
          </p:nvSpPr>
          <p:spPr>
            <a:xfrm rot="11690786">
              <a:off x="4346766" y="4258360"/>
              <a:ext cx="52072" cy="175304"/>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FFC00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22" name="Freeform: Shape 121">
              <a:extLst>
                <a:ext uri="{FF2B5EF4-FFF2-40B4-BE49-F238E27FC236}">
                  <a16:creationId xmlns:a16="http://schemas.microsoft.com/office/drawing/2014/main" id="{9414C910-8280-44A9-8CBF-5F5802342EB9}"/>
                </a:ext>
              </a:extLst>
            </p:cNvPr>
            <p:cNvSpPr/>
            <p:nvPr/>
          </p:nvSpPr>
          <p:spPr>
            <a:xfrm rot="11803391">
              <a:off x="4463081" y="4112631"/>
              <a:ext cx="52072" cy="175304"/>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FFC00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23" name="Freeform: Shape 122">
              <a:extLst>
                <a:ext uri="{FF2B5EF4-FFF2-40B4-BE49-F238E27FC236}">
                  <a16:creationId xmlns:a16="http://schemas.microsoft.com/office/drawing/2014/main" id="{65A1E873-5075-499C-B01B-E0E2B83C2231}"/>
                </a:ext>
              </a:extLst>
            </p:cNvPr>
            <p:cNvSpPr/>
            <p:nvPr/>
          </p:nvSpPr>
          <p:spPr>
            <a:xfrm rot="1199861">
              <a:off x="4874256" y="5042215"/>
              <a:ext cx="74082" cy="16472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24" name="Freeform: Shape 123">
              <a:extLst>
                <a:ext uri="{FF2B5EF4-FFF2-40B4-BE49-F238E27FC236}">
                  <a16:creationId xmlns:a16="http://schemas.microsoft.com/office/drawing/2014/main" id="{AE4C9CE6-A20C-4FB2-A50D-8C4BD6371EBA}"/>
                </a:ext>
              </a:extLst>
            </p:cNvPr>
            <p:cNvSpPr/>
            <p:nvPr/>
          </p:nvSpPr>
          <p:spPr>
            <a:xfrm rot="1199861">
              <a:off x="5029751" y="4921071"/>
              <a:ext cx="82331" cy="20453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ysDash"/>
              <a:headEnd type="none" w="med" len="med"/>
              <a:tailEnd type="triangle"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25" name="Freeform: Shape 124">
              <a:extLst>
                <a:ext uri="{FF2B5EF4-FFF2-40B4-BE49-F238E27FC236}">
                  <a16:creationId xmlns:a16="http://schemas.microsoft.com/office/drawing/2014/main" id="{D9E8E40E-5FB6-4B3B-A3ED-805E968EDCAE}"/>
                </a:ext>
              </a:extLst>
            </p:cNvPr>
            <p:cNvSpPr/>
            <p:nvPr/>
          </p:nvSpPr>
          <p:spPr>
            <a:xfrm rot="17802534">
              <a:off x="5057727" y="4208949"/>
              <a:ext cx="64500" cy="32363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B0F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26" name="Freeform: Shape 125">
              <a:extLst>
                <a:ext uri="{FF2B5EF4-FFF2-40B4-BE49-F238E27FC236}">
                  <a16:creationId xmlns:a16="http://schemas.microsoft.com/office/drawing/2014/main" id="{9792663E-D5EA-4735-AE8D-33A44AEA84EE}"/>
                </a:ext>
              </a:extLst>
            </p:cNvPr>
            <p:cNvSpPr/>
            <p:nvPr/>
          </p:nvSpPr>
          <p:spPr>
            <a:xfrm rot="19527255">
              <a:off x="4551838" y="5096004"/>
              <a:ext cx="195882" cy="388017"/>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FFC00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grpSp>
      <p:sp>
        <p:nvSpPr>
          <p:cNvPr id="75" name="Rectangle 74">
            <a:extLst>
              <a:ext uri="{FF2B5EF4-FFF2-40B4-BE49-F238E27FC236}">
                <a16:creationId xmlns:a16="http://schemas.microsoft.com/office/drawing/2014/main" id="{DB11A1C1-ECB9-47FE-9654-B37D51E2765F}"/>
              </a:ext>
            </a:extLst>
          </p:cNvPr>
          <p:cNvSpPr>
            <a:spLocks noChangeAspect="1"/>
          </p:cNvSpPr>
          <p:nvPr/>
        </p:nvSpPr>
        <p:spPr>
          <a:xfrm>
            <a:off x="398114" y="5392967"/>
            <a:ext cx="5697885" cy="1403182"/>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sz="1000" dirty="0">
              <a:solidFill>
                <a:schemeClr val="tx1"/>
              </a:solidFill>
            </a:endParaRPr>
          </a:p>
        </p:txBody>
      </p:sp>
      <p:sp>
        <p:nvSpPr>
          <p:cNvPr id="77" name="Freeform: Shape 76">
            <a:extLst>
              <a:ext uri="{FF2B5EF4-FFF2-40B4-BE49-F238E27FC236}">
                <a16:creationId xmlns:a16="http://schemas.microsoft.com/office/drawing/2014/main" id="{1854C7D5-86BE-4853-A5DB-C5DFCC1167A5}"/>
              </a:ext>
            </a:extLst>
          </p:cNvPr>
          <p:cNvSpPr>
            <a:spLocks noChangeAspect="1"/>
          </p:cNvSpPr>
          <p:nvPr/>
        </p:nvSpPr>
        <p:spPr>
          <a:xfrm rot="18081088">
            <a:off x="574085" y="6173266"/>
            <a:ext cx="91391" cy="24394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B0F0"/>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Calibri"/>
              <a:ea typeface="+mn-ea"/>
              <a:cs typeface="+mn-cs"/>
            </a:endParaRPr>
          </a:p>
        </p:txBody>
      </p:sp>
      <p:sp>
        <p:nvSpPr>
          <p:cNvPr id="78" name="TextBox 77">
            <a:extLst>
              <a:ext uri="{FF2B5EF4-FFF2-40B4-BE49-F238E27FC236}">
                <a16:creationId xmlns:a16="http://schemas.microsoft.com/office/drawing/2014/main" id="{DBB33373-3337-4A95-8AC0-1584D45EA51C}"/>
              </a:ext>
            </a:extLst>
          </p:cNvPr>
          <p:cNvSpPr txBox="1"/>
          <p:nvPr/>
        </p:nvSpPr>
        <p:spPr>
          <a:xfrm>
            <a:off x="730124" y="5825034"/>
            <a:ext cx="1701767" cy="892552"/>
          </a:xfrm>
          <a:prstGeom prst="rect">
            <a:avLst/>
          </a:prstGeom>
          <a:noFill/>
        </p:spPr>
        <p:txBody>
          <a:bodyPr wrap="square" rtlCol="0">
            <a:spAutoFit/>
          </a:bodyPr>
          <a:lstStyle/>
          <a:p>
            <a:r>
              <a:rPr lang="en-US" sz="900" dirty="0"/>
              <a:t>Surface Water Flow Direction (Continuous)</a:t>
            </a:r>
          </a:p>
          <a:p>
            <a:endParaRPr lang="en-US" sz="300" dirty="0"/>
          </a:p>
          <a:p>
            <a:r>
              <a:rPr lang="en-US" sz="900" dirty="0"/>
              <a:t>Surface Water Flow Direction (Intermittent)</a:t>
            </a:r>
          </a:p>
          <a:p>
            <a:endParaRPr lang="en-US" sz="300" dirty="0"/>
          </a:p>
          <a:p>
            <a:r>
              <a:rPr lang="en-US" sz="900" dirty="0"/>
              <a:t>Surface Water Infiltration</a:t>
            </a:r>
          </a:p>
        </p:txBody>
      </p:sp>
      <p:sp>
        <p:nvSpPr>
          <p:cNvPr id="79" name="Freeform: Shape 78">
            <a:extLst>
              <a:ext uri="{FF2B5EF4-FFF2-40B4-BE49-F238E27FC236}">
                <a16:creationId xmlns:a16="http://schemas.microsoft.com/office/drawing/2014/main" id="{09F4CAFA-E642-42B5-9BA3-04638CD871E8}"/>
              </a:ext>
            </a:extLst>
          </p:cNvPr>
          <p:cNvSpPr>
            <a:spLocks noChangeAspect="1"/>
          </p:cNvSpPr>
          <p:nvPr/>
        </p:nvSpPr>
        <p:spPr>
          <a:xfrm rot="18081088">
            <a:off x="572588" y="5848922"/>
            <a:ext cx="82164" cy="24395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B0F0"/>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Calibri"/>
              <a:ea typeface="+mn-ea"/>
              <a:cs typeface="+mn-cs"/>
            </a:endParaRPr>
          </a:p>
        </p:txBody>
      </p:sp>
      <p:sp>
        <p:nvSpPr>
          <p:cNvPr id="80" name="Freeform: Shape 79">
            <a:extLst>
              <a:ext uri="{FF2B5EF4-FFF2-40B4-BE49-F238E27FC236}">
                <a16:creationId xmlns:a16="http://schemas.microsoft.com/office/drawing/2014/main" id="{9B26C24E-DCBC-4B91-95B8-CE7875146BC9}"/>
              </a:ext>
            </a:extLst>
          </p:cNvPr>
          <p:cNvSpPr>
            <a:spLocks noChangeAspect="1"/>
          </p:cNvSpPr>
          <p:nvPr/>
        </p:nvSpPr>
        <p:spPr>
          <a:xfrm rot="11869218">
            <a:off x="2508822" y="6517350"/>
            <a:ext cx="65243" cy="19371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FFC000"/>
            </a:solidFill>
            <a:prstDash val="sysDash"/>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Calibri"/>
              <a:ea typeface="+mn-ea"/>
              <a:cs typeface="+mn-cs"/>
            </a:endParaRPr>
          </a:p>
        </p:txBody>
      </p:sp>
      <p:sp>
        <p:nvSpPr>
          <p:cNvPr id="84" name="TextBox 83">
            <a:extLst>
              <a:ext uri="{FF2B5EF4-FFF2-40B4-BE49-F238E27FC236}">
                <a16:creationId xmlns:a16="http://schemas.microsoft.com/office/drawing/2014/main" id="{4732E15C-12CD-42B0-83D5-61E9DE4E4739}"/>
              </a:ext>
            </a:extLst>
          </p:cNvPr>
          <p:cNvSpPr txBox="1"/>
          <p:nvPr/>
        </p:nvSpPr>
        <p:spPr>
          <a:xfrm>
            <a:off x="2620620" y="5816486"/>
            <a:ext cx="1591115" cy="1015663"/>
          </a:xfrm>
          <a:prstGeom prst="rect">
            <a:avLst/>
          </a:prstGeom>
          <a:noFill/>
        </p:spPr>
        <p:txBody>
          <a:bodyPr wrap="square" rtlCol="0">
            <a:spAutoFit/>
          </a:bodyPr>
          <a:lstStyle/>
          <a:p>
            <a:r>
              <a:rPr lang="en-US" sz="900" dirty="0"/>
              <a:t>Surface to Ground Infiltration (uncertain)</a:t>
            </a:r>
          </a:p>
          <a:p>
            <a:endParaRPr lang="en-US" sz="300" dirty="0"/>
          </a:p>
          <a:p>
            <a:r>
              <a:rPr lang="en-US" sz="900" dirty="0"/>
              <a:t>Shallow Groundwater Flow Direction</a:t>
            </a:r>
          </a:p>
          <a:p>
            <a:endParaRPr lang="en-US" sz="300" dirty="0"/>
          </a:p>
          <a:p>
            <a:r>
              <a:rPr lang="en-US" sz="900" dirty="0"/>
              <a:t>Ground to Surface Discharge</a:t>
            </a:r>
          </a:p>
          <a:p>
            <a:r>
              <a:rPr lang="en-US" sz="900" dirty="0"/>
              <a:t>(uncertain)</a:t>
            </a:r>
          </a:p>
        </p:txBody>
      </p:sp>
      <p:sp>
        <p:nvSpPr>
          <p:cNvPr id="86" name="Freeform: Shape 85">
            <a:extLst>
              <a:ext uri="{FF2B5EF4-FFF2-40B4-BE49-F238E27FC236}">
                <a16:creationId xmlns:a16="http://schemas.microsoft.com/office/drawing/2014/main" id="{A3D1DEC8-A2FF-483E-832F-0D76190AE671}"/>
              </a:ext>
            </a:extLst>
          </p:cNvPr>
          <p:cNvSpPr>
            <a:spLocks noChangeAspect="1"/>
          </p:cNvSpPr>
          <p:nvPr/>
        </p:nvSpPr>
        <p:spPr>
          <a:xfrm rot="18081088">
            <a:off x="2497553" y="6076987"/>
            <a:ext cx="82164" cy="24395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FFC000"/>
            </a:solidFill>
            <a:prstDash val="solid"/>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Calibri"/>
              <a:ea typeface="+mn-ea"/>
              <a:cs typeface="+mn-cs"/>
            </a:endParaRPr>
          </a:p>
        </p:txBody>
      </p:sp>
      <p:sp>
        <p:nvSpPr>
          <p:cNvPr id="114" name="Freeform: Shape 113">
            <a:extLst>
              <a:ext uri="{FF2B5EF4-FFF2-40B4-BE49-F238E27FC236}">
                <a16:creationId xmlns:a16="http://schemas.microsoft.com/office/drawing/2014/main" id="{E92E2DB0-0E56-4493-BF5B-71EEFC5555FC}"/>
              </a:ext>
            </a:extLst>
          </p:cNvPr>
          <p:cNvSpPr>
            <a:spLocks noChangeAspect="1"/>
          </p:cNvSpPr>
          <p:nvPr/>
        </p:nvSpPr>
        <p:spPr>
          <a:xfrm rot="18081088">
            <a:off x="572588" y="6446404"/>
            <a:ext cx="82164" cy="24395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B0F0"/>
            </a:solidFill>
            <a:prstDash val="sysDash"/>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Calibri"/>
              <a:ea typeface="+mn-ea"/>
              <a:cs typeface="+mn-cs"/>
            </a:endParaRPr>
          </a:p>
        </p:txBody>
      </p:sp>
      <p:sp>
        <p:nvSpPr>
          <p:cNvPr id="127" name="TextBox 126">
            <a:extLst>
              <a:ext uri="{FF2B5EF4-FFF2-40B4-BE49-F238E27FC236}">
                <a16:creationId xmlns:a16="http://schemas.microsoft.com/office/drawing/2014/main" id="{E0132136-F9F8-4167-9D4E-675E21861FAC}"/>
              </a:ext>
            </a:extLst>
          </p:cNvPr>
          <p:cNvSpPr txBox="1"/>
          <p:nvPr/>
        </p:nvSpPr>
        <p:spPr>
          <a:xfrm>
            <a:off x="385454" y="5585906"/>
            <a:ext cx="2008883" cy="246221"/>
          </a:xfrm>
          <a:prstGeom prst="rect">
            <a:avLst/>
          </a:prstGeom>
          <a:noFill/>
        </p:spPr>
        <p:txBody>
          <a:bodyPr wrap="none" rtlCol="0">
            <a:spAutoFit/>
          </a:bodyPr>
          <a:lstStyle/>
          <a:p>
            <a:r>
              <a:rPr lang="en-US" sz="1000" u="sng" dirty="0"/>
              <a:t>ODS to Raleigh Creek to Segment 4</a:t>
            </a:r>
          </a:p>
        </p:txBody>
      </p:sp>
      <p:sp>
        <p:nvSpPr>
          <p:cNvPr id="128" name="TextBox 127">
            <a:extLst>
              <a:ext uri="{FF2B5EF4-FFF2-40B4-BE49-F238E27FC236}">
                <a16:creationId xmlns:a16="http://schemas.microsoft.com/office/drawing/2014/main" id="{BACF1ABC-2D7F-4C80-AA0E-BABAEBDE3E62}"/>
              </a:ext>
            </a:extLst>
          </p:cNvPr>
          <p:cNvSpPr txBox="1"/>
          <p:nvPr/>
        </p:nvSpPr>
        <p:spPr>
          <a:xfrm>
            <a:off x="2382087" y="5588097"/>
            <a:ext cx="1939955" cy="246221"/>
          </a:xfrm>
          <a:prstGeom prst="rect">
            <a:avLst/>
          </a:prstGeom>
          <a:noFill/>
        </p:spPr>
        <p:txBody>
          <a:bodyPr wrap="none" rtlCol="0">
            <a:spAutoFit/>
          </a:bodyPr>
          <a:lstStyle/>
          <a:p>
            <a:r>
              <a:rPr lang="en-US" sz="1000" u="sng" dirty="0"/>
              <a:t>IAWC to Subsurface to Segment 4</a:t>
            </a:r>
          </a:p>
        </p:txBody>
      </p:sp>
      <p:sp>
        <p:nvSpPr>
          <p:cNvPr id="129" name="Freeform: Shape 128">
            <a:extLst>
              <a:ext uri="{FF2B5EF4-FFF2-40B4-BE49-F238E27FC236}">
                <a16:creationId xmlns:a16="http://schemas.microsoft.com/office/drawing/2014/main" id="{EED2F55C-21B2-466C-A992-F8068C798461}"/>
              </a:ext>
            </a:extLst>
          </p:cNvPr>
          <p:cNvSpPr>
            <a:spLocks noChangeAspect="1"/>
          </p:cNvSpPr>
          <p:nvPr/>
        </p:nvSpPr>
        <p:spPr>
          <a:xfrm rot="981230">
            <a:off x="2508822" y="5871602"/>
            <a:ext cx="65243" cy="19371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FFC000"/>
            </a:solidFill>
            <a:prstDash val="sysDash"/>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Calibri"/>
              <a:ea typeface="+mn-ea"/>
              <a:cs typeface="+mn-cs"/>
            </a:endParaRPr>
          </a:p>
        </p:txBody>
      </p:sp>
      <p:sp>
        <p:nvSpPr>
          <p:cNvPr id="111" name="TextBox 110">
            <a:extLst>
              <a:ext uri="{FF2B5EF4-FFF2-40B4-BE49-F238E27FC236}">
                <a16:creationId xmlns:a16="http://schemas.microsoft.com/office/drawing/2014/main" id="{7F8FF290-A6CA-4B5E-8D77-3C37CA937BDB}"/>
              </a:ext>
            </a:extLst>
          </p:cNvPr>
          <p:cNvSpPr txBox="1"/>
          <p:nvPr/>
        </p:nvSpPr>
        <p:spPr>
          <a:xfrm>
            <a:off x="4536994" y="5818681"/>
            <a:ext cx="1591115" cy="600164"/>
          </a:xfrm>
          <a:prstGeom prst="rect">
            <a:avLst/>
          </a:prstGeom>
          <a:noFill/>
        </p:spPr>
        <p:txBody>
          <a:bodyPr wrap="square" rtlCol="0">
            <a:spAutoFit/>
          </a:bodyPr>
          <a:lstStyle/>
          <a:p>
            <a:r>
              <a:rPr lang="en-US" sz="900" dirty="0"/>
              <a:t>Surface to Ground Infiltration</a:t>
            </a:r>
          </a:p>
          <a:p>
            <a:endParaRPr lang="en-US" sz="300" dirty="0"/>
          </a:p>
          <a:p>
            <a:endParaRPr lang="en-US" sz="300" dirty="0"/>
          </a:p>
          <a:p>
            <a:r>
              <a:rPr lang="en-US" sz="900" dirty="0"/>
              <a:t>Shallow Groundwater Flow Direction</a:t>
            </a:r>
          </a:p>
        </p:txBody>
      </p:sp>
      <p:sp>
        <p:nvSpPr>
          <p:cNvPr id="112" name="Freeform: Shape 111">
            <a:extLst>
              <a:ext uri="{FF2B5EF4-FFF2-40B4-BE49-F238E27FC236}">
                <a16:creationId xmlns:a16="http://schemas.microsoft.com/office/drawing/2014/main" id="{8BD533AB-01D2-4617-873D-354F73B480D8}"/>
              </a:ext>
            </a:extLst>
          </p:cNvPr>
          <p:cNvSpPr>
            <a:spLocks noChangeAspect="1"/>
          </p:cNvSpPr>
          <p:nvPr/>
        </p:nvSpPr>
        <p:spPr>
          <a:xfrm rot="18081088">
            <a:off x="4413927" y="6079182"/>
            <a:ext cx="82164" cy="24395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29C214"/>
            </a:solidFill>
            <a:prstDash val="solid"/>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Calibri"/>
              <a:ea typeface="+mn-ea"/>
              <a:cs typeface="+mn-cs"/>
            </a:endParaRPr>
          </a:p>
        </p:txBody>
      </p:sp>
      <p:sp>
        <p:nvSpPr>
          <p:cNvPr id="113" name="TextBox 112">
            <a:extLst>
              <a:ext uri="{FF2B5EF4-FFF2-40B4-BE49-F238E27FC236}">
                <a16:creationId xmlns:a16="http://schemas.microsoft.com/office/drawing/2014/main" id="{8B99227B-5CDB-4BC0-8A76-7708F0D8DEC5}"/>
              </a:ext>
            </a:extLst>
          </p:cNvPr>
          <p:cNvSpPr txBox="1"/>
          <p:nvPr/>
        </p:nvSpPr>
        <p:spPr>
          <a:xfrm>
            <a:off x="4298461" y="5590292"/>
            <a:ext cx="1146468" cy="246221"/>
          </a:xfrm>
          <a:prstGeom prst="rect">
            <a:avLst/>
          </a:prstGeom>
          <a:noFill/>
        </p:spPr>
        <p:txBody>
          <a:bodyPr wrap="none" rtlCol="0">
            <a:spAutoFit/>
          </a:bodyPr>
          <a:lstStyle/>
          <a:p>
            <a:r>
              <a:rPr lang="en-US" sz="1000" u="sng" dirty="0"/>
              <a:t>WCL to Segment 4</a:t>
            </a:r>
          </a:p>
        </p:txBody>
      </p:sp>
      <p:sp>
        <p:nvSpPr>
          <p:cNvPr id="130" name="Freeform: Shape 129">
            <a:extLst>
              <a:ext uri="{FF2B5EF4-FFF2-40B4-BE49-F238E27FC236}">
                <a16:creationId xmlns:a16="http://schemas.microsoft.com/office/drawing/2014/main" id="{CBAE9C12-2412-42FE-ACE2-FF4AB2B47604}"/>
              </a:ext>
            </a:extLst>
          </p:cNvPr>
          <p:cNvSpPr>
            <a:spLocks noChangeAspect="1"/>
          </p:cNvSpPr>
          <p:nvPr/>
        </p:nvSpPr>
        <p:spPr>
          <a:xfrm rot="981230">
            <a:off x="4425196" y="5873797"/>
            <a:ext cx="65243" cy="193712"/>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29C214"/>
            </a:solidFill>
            <a:prstDash val="sysDash"/>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Calibri"/>
              <a:ea typeface="+mn-ea"/>
              <a:cs typeface="+mn-cs"/>
            </a:endParaRPr>
          </a:p>
        </p:txBody>
      </p:sp>
      <p:sp>
        <p:nvSpPr>
          <p:cNvPr id="131" name="TextBox 130">
            <a:extLst>
              <a:ext uri="{FF2B5EF4-FFF2-40B4-BE49-F238E27FC236}">
                <a16:creationId xmlns:a16="http://schemas.microsoft.com/office/drawing/2014/main" id="{B719BB94-261B-4B2A-99B8-84E1C09FC231}"/>
              </a:ext>
            </a:extLst>
          </p:cNvPr>
          <p:cNvSpPr txBox="1"/>
          <p:nvPr/>
        </p:nvSpPr>
        <p:spPr>
          <a:xfrm>
            <a:off x="381741" y="5363854"/>
            <a:ext cx="714939" cy="307777"/>
          </a:xfrm>
          <a:prstGeom prst="rect">
            <a:avLst/>
          </a:prstGeom>
          <a:noFill/>
        </p:spPr>
        <p:txBody>
          <a:bodyPr wrap="none" rtlCol="0">
            <a:spAutoFit/>
          </a:bodyPr>
          <a:lstStyle/>
          <a:p>
            <a:r>
              <a:rPr lang="en-US" sz="1400" b="1" u="sng" dirty="0"/>
              <a:t>Legend</a:t>
            </a:r>
          </a:p>
        </p:txBody>
      </p:sp>
      <p:cxnSp>
        <p:nvCxnSpPr>
          <p:cNvPr id="132" name="Straight Arrow Connector 131">
            <a:extLst>
              <a:ext uri="{FF2B5EF4-FFF2-40B4-BE49-F238E27FC236}">
                <a16:creationId xmlns:a16="http://schemas.microsoft.com/office/drawing/2014/main" id="{A6943D1D-9AAF-4E4C-940A-4C8674FE4288}"/>
              </a:ext>
            </a:extLst>
          </p:cNvPr>
          <p:cNvCxnSpPr>
            <a:cxnSpLocks/>
          </p:cNvCxnSpPr>
          <p:nvPr/>
        </p:nvCxnSpPr>
        <p:spPr>
          <a:xfrm flipH="1">
            <a:off x="6027459" y="4058693"/>
            <a:ext cx="23926" cy="224923"/>
          </a:xfrm>
          <a:prstGeom prst="straightConnector1">
            <a:avLst/>
          </a:prstGeom>
          <a:ln>
            <a:solidFill>
              <a:srgbClr val="002060"/>
            </a:solidFill>
            <a:tailEnd type="triangle"/>
          </a:ln>
          <a:effectLst>
            <a:glow rad="50800">
              <a:schemeClr val="bg1"/>
            </a:glow>
          </a:effectLst>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A9A45B9E-B839-45AD-912A-B32E0E0810C0}"/>
              </a:ext>
            </a:extLst>
          </p:cNvPr>
          <p:cNvSpPr txBox="1"/>
          <p:nvPr/>
        </p:nvSpPr>
        <p:spPr>
          <a:xfrm>
            <a:off x="5603303" y="3770023"/>
            <a:ext cx="660758" cy="253916"/>
          </a:xfrm>
          <a:prstGeom prst="rect">
            <a:avLst/>
          </a:prstGeom>
          <a:noFill/>
        </p:spPr>
        <p:txBody>
          <a:bodyPr wrap="none" rtlCol="0">
            <a:spAutoFit/>
          </a:bodyPr>
          <a:lstStyle/>
          <a:p>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EPL Dam</a:t>
            </a:r>
          </a:p>
        </p:txBody>
      </p:sp>
      <p:sp>
        <p:nvSpPr>
          <p:cNvPr id="81" name="TextBox 80">
            <a:extLst>
              <a:ext uri="{FF2B5EF4-FFF2-40B4-BE49-F238E27FC236}">
                <a16:creationId xmlns:a16="http://schemas.microsoft.com/office/drawing/2014/main" id="{47881C39-A0BC-4093-8BA0-CAD1DD5D06CB}"/>
              </a:ext>
            </a:extLst>
          </p:cNvPr>
          <p:cNvSpPr txBox="1"/>
          <p:nvPr/>
        </p:nvSpPr>
        <p:spPr>
          <a:xfrm>
            <a:off x="2639682" y="4058693"/>
            <a:ext cx="968914" cy="246221"/>
          </a:xfrm>
          <a:prstGeom prst="rect">
            <a:avLst/>
          </a:prstGeom>
          <a:noFill/>
        </p:spPr>
        <p:txBody>
          <a:bodyPr wrap="square" rtlCol="0">
            <a:spAutoFit/>
          </a:bodyPr>
          <a:lstStyle/>
          <a:p>
            <a:pPr algn="ctr"/>
            <a:r>
              <a:rPr lang="en-US" sz="1000" dirty="0">
                <a:ln w="6350">
                  <a:noFill/>
                </a:ln>
                <a:solidFill>
                  <a:srgbClr val="002060"/>
                </a:solidFill>
                <a:effectLst>
                  <a:glow rad="63500">
                    <a:srgbClr val="FFFFFF"/>
                  </a:glow>
                  <a:outerShdw blurRad="50800" dist="38100" dir="2700000" algn="tl" rotWithShape="0">
                    <a:schemeClr val="bg1">
                      <a:alpha val="40000"/>
                    </a:schemeClr>
                  </a:outerShdw>
                </a:effectLst>
              </a:rPr>
              <a:t>Farney Creek</a:t>
            </a:r>
          </a:p>
        </p:txBody>
      </p:sp>
    </p:spTree>
    <p:extLst>
      <p:ext uri="{BB962C8B-B14F-4D97-AF65-F5344CB8AC3E}">
        <p14:creationId xmlns:p14="http://schemas.microsoft.com/office/powerpoint/2010/main" val="1181099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D589BD3-E25F-4118-9DFF-BF6701279E34}"/>
              </a:ext>
            </a:extLst>
          </p:cNvPr>
          <p:cNvSpPr txBox="1"/>
          <p:nvPr/>
        </p:nvSpPr>
        <p:spPr>
          <a:xfrm>
            <a:off x="99080" y="1053993"/>
            <a:ext cx="5728611" cy="5720106"/>
          </a:xfrm>
          <a:prstGeom prst="rect">
            <a:avLst/>
          </a:prstGeom>
          <a:solidFill>
            <a:schemeClr val="bg1"/>
          </a:solidFill>
          <a:ln w="34925">
            <a:solidFill>
              <a:srgbClr val="00B0F0"/>
            </a:solidFill>
          </a:ln>
        </p:spPr>
        <p:txBody>
          <a:bodyPr wrap="square" rtlCol="0">
            <a:noAutofit/>
          </a:bodyPr>
          <a:lstStyle/>
          <a:p>
            <a:pPr algn="ctr" defTabSz="1063460" fontAlgn="auto">
              <a:spcBef>
                <a:spcPts val="0"/>
              </a:spcBef>
              <a:spcAft>
                <a:spcPts val="400"/>
              </a:spcAft>
              <a:defRPr/>
            </a:pPr>
            <a:endParaRPr lang="en-US" sz="1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400"/>
              </a:spcAft>
              <a:defRPr/>
            </a:pPr>
            <a:r>
              <a:rPr lang="en-US" sz="1200" b="1" dirty="0">
                <a:solidFill>
                  <a:srgbClr val="00B0F0"/>
                </a:solidFill>
                <a:latin typeface="Arial" panose="020B0604020202020204" pitchFamily="34" charset="0"/>
                <a:cs typeface="Arial" panose="020B0604020202020204" pitchFamily="34" charset="0"/>
              </a:rPr>
              <a:t>Disposal Site-Specific PFAS Signature</a:t>
            </a: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50" dirty="0">
                <a:latin typeface="Arial" panose="020B0604020202020204" pitchFamily="34" charset="0"/>
                <a:cs typeface="Arial" panose="020B0604020202020204" pitchFamily="34" charset="0"/>
              </a:rPr>
              <a:t>The Oakdale Disposal Site (ODS) accepted liquid and solid industrial waste, while the Washington County Landfill (WCL) accepted a variety of industrial and wastewater treatment plant waste. The PFAS contamination associated with these two historic waste streams is made up of different PFAS compounds, resulting in a PFAS “signature” that</a:t>
            </a:r>
            <a:r>
              <a:rPr lang="en-US" sz="1050" dirty="0">
                <a:solidFill>
                  <a:srgbClr val="FF0000"/>
                </a:solidFill>
                <a:latin typeface="Arial" panose="020B0604020202020204" pitchFamily="34" charset="0"/>
                <a:cs typeface="Arial" panose="020B0604020202020204" pitchFamily="34" charset="0"/>
              </a:rPr>
              <a:t> </a:t>
            </a:r>
            <a:r>
              <a:rPr lang="en-US" sz="1050" dirty="0">
                <a:latin typeface="Arial" panose="020B0604020202020204" pitchFamily="34" charset="0"/>
                <a:cs typeface="Arial" panose="020B0604020202020204" pitchFamily="34" charset="0"/>
              </a:rPr>
              <a:t>is unique to each source area. The PFAS signature associated with the ODS is generally PFOS-dominant, while the PFAS signature from the WCL is generally PFBA-dominant. As a result, analysis of the PFBA:PFOS ratio or the relative distribution of key compounds is one diagnostic technique used to evaluate possible PFAS source contribution at different locations.</a:t>
            </a:r>
          </a:p>
          <a:p>
            <a:pPr algn="ctr" defTabSz="1063460" fontAlgn="auto">
              <a:spcBef>
                <a:spcPts val="0"/>
              </a:spcBef>
              <a:spcAft>
                <a:spcPts val="0"/>
              </a:spcAft>
              <a:defRPr/>
            </a:pPr>
            <a:endParaRPr lang="en-US" sz="700" dirty="0">
              <a:latin typeface="Arial" panose="020B0604020202020204" pitchFamily="34" charset="0"/>
              <a:cs typeface="Arial" panose="020B0604020202020204" pitchFamily="34" charset="0"/>
            </a:endParaRPr>
          </a:p>
          <a:p>
            <a:pPr algn="ctr" defTabSz="1063460">
              <a:defRPr/>
            </a:pPr>
            <a:r>
              <a:rPr lang="en-US" sz="1200" b="1" dirty="0">
                <a:solidFill>
                  <a:srgbClr val="00B0F0"/>
                </a:solidFill>
                <a:latin typeface="Arial" panose="020B0604020202020204" pitchFamily="34" charset="0"/>
                <a:cs typeface="Arial" panose="020B0604020202020204" pitchFamily="34" charset="0"/>
              </a:rPr>
              <a:t>Variations in PFAS Signatures</a:t>
            </a: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300" dirty="0">
              <a:latin typeface="Arial" panose="020B0604020202020204" pitchFamily="34" charset="0"/>
              <a:cs typeface="Arial" panose="020B0604020202020204" pitchFamily="34" charset="0"/>
            </a:endParaRPr>
          </a:p>
          <a:p>
            <a:pPr algn="ctr" defTabSz="1063460">
              <a:defRPr/>
            </a:pPr>
            <a:r>
              <a:rPr lang="en-US" sz="1050" dirty="0">
                <a:latin typeface="Arial" panose="020B0604020202020204" pitchFamily="34" charset="0"/>
                <a:cs typeface="Arial" panose="020B0604020202020204" pitchFamily="34" charset="0"/>
              </a:rPr>
              <a:t>Another consideration of the distribution of PFAS compounds in a groundwater samples is subsurface distance traveled from a primary or secondary source area. PFBA moves faster in groundwater than PFOS and other longer-chain PFAS compounds due to its smaller molecular size and more hydrophilic nature. PFOA, while similar in size to PFOS, is more hydrophilic and may also travel at a faster rate than PFOS. As a result, the leading edges of the plume often have a PFBA and to a lesser extent, PFOA, dominant signature.</a:t>
            </a:r>
          </a:p>
          <a:p>
            <a:pPr algn="ctr" defTabSz="1063460">
              <a:defRPr/>
            </a:pPr>
            <a:endParaRPr lang="en-US" sz="500" dirty="0">
              <a:latin typeface="Arial" panose="020B0604020202020204" pitchFamily="34" charset="0"/>
              <a:cs typeface="Arial" panose="020B0604020202020204" pitchFamily="34" charset="0"/>
            </a:endParaRPr>
          </a:p>
          <a:p>
            <a:pPr algn="ctr" defTabSz="1063460">
              <a:defRPr/>
            </a:pPr>
            <a:r>
              <a:rPr lang="en-US" sz="1050" dirty="0">
                <a:latin typeface="Arial" panose="020B0604020202020204" pitchFamily="34" charset="0"/>
                <a:cs typeface="Arial" panose="020B0604020202020204" pitchFamily="34" charset="0"/>
              </a:rPr>
              <a:t>Mixing of PFAS impacts from the two source areas can also result in a unique PFAS signature. High PFBA concentrations from WCL in combination with high PFOS concentrations from ODS can result in a signature that can vary based on relative contribution from each source area. Analysis of the PFAS concentrations with other lines of evidence is required to distinguish between these variations and non-source PFAS and will be the focus of future forensic analysis (see box at lower right). </a:t>
            </a:r>
          </a:p>
          <a:p>
            <a:pPr algn="ctr" defTabSz="1063460">
              <a:defRPr/>
            </a:pPr>
            <a:endParaRPr lang="en-US" sz="1050" dirty="0">
              <a:latin typeface="Arial" panose="020B0604020202020204" pitchFamily="34" charset="0"/>
              <a:cs typeface="Arial" panose="020B0604020202020204" pitchFamily="34" charset="0"/>
            </a:endParaRPr>
          </a:p>
          <a:p>
            <a:pPr algn="ctr" defTabSz="1063460">
              <a:defRPr/>
            </a:pPr>
            <a:r>
              <a:rPr lang="en-US" sz="1050" dirty="0">
                <a:latin typeface="Arial" panose="020B0604020202020204" pitchFamily="34" charset="0"/>
                <a:cs typeface="Arial" panose="020B0604020202020204" pitchFamily="34" charset="0"/>
              </a:rPr>
              <a:t> </a:t>
            </a:r>
          </a:p>
          <a:p>
            <a:pPr algn="ctr" defTabSz="1063460" fontAlgn="auto">
              <a:spcBef>
                <a:spcPts val="0"/>
              </a:spcBef>
              <a:spcAft>
                <a:spcPts val="0"/>
              </a:spcAft>
              <a:defRPr/>
            </a:pPr>
            <a:endParaRPr lang="en-US" sz="10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8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8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p:txBody>
      </p:sp>
      <p:pic>
        <p:nvPicPr>
          <p:cNvPr id="87" name="Picture 86">
            <a:extLst>
              <a:ext uri="{FF2B5EF4-FFF2-40B4-BE49-F238E27FC236}">
                <a16:creationId xmlns:a16="http://schemas.microsoft.com/office/drawing/2014/main" id="{B9032592-9D67-4123-A0C9-4D3588904918}"/>
              </a:ext>
            </a:extLst>
          </p:cNvPr>
          <p:cNvPicPr>
            <a:picLocks noChangeAspect="1"/>
          </p:cNvPicPr>
          <p:nvPr/>
        </p:nvPicPr>
        <p:blipFill rotWithShape="1">
          <a:blip r:embed="rId2"/>
          <a:srcRect l="6247" t="19304" r="36675" b="24208"/>
          <a:stretch/>
        </p:blipFill>
        <p:spPr>
          <a:xfrm>
            <a:off x="5938920" y="1085571"/>
            <a:ext cx="6122717" cy="4086829"/>
          </a:xfrm>
          <a:prstGeom prst="rect">
            <a:avLst/>
          </a:prstGeom>
          <a:ln w="34925">
            <a:solidFill>
              <a:srgbClr val="00B0F0"/>
            </a:solidFill>
          </a:ln>
        </p:spPr>
      </p:pic>
      <p:grpSp>
        <p:nvGrpSpPr>
          <p:cNvPr id="9" name="Group 346">
            <a:extLst>
              <a:ext uri="{FF2B5EF4-FFF2-40B4-BE49-F238E27FC236}">
                <a16:creationId xmlns:a16="http://schemas.microsoft.com/office/drawing/2014/main" id="{2B9DF49F-72B0-4669-B47F-4B4AB2371807}"/>
              </a:ext>
            </a:extLst>
          </p:cNvPr>
          <p:cNvGrpSpPr>
            <a:grpSpLocks/>
          </p:cNvGrpSpPr>
          <p:nvPr/>
        </p:nvGrpSpPr>
        <p:grpSpPr bwMode="auto">
          <a:xfrm>
            <a:off x="36158" y="672478"/>
            <a:ext cx="12119686" cy="6152864"/>
            <a:chOff x="462722" y="2651942"/>
            <a:chExt cx="7010400" cy="8311238"/>
          </a:xfrm>
        </p:grpSpPr>
        <p:sp>
          <p:nvSpPr>
            <p:cNvPr id="10" name="Round Same Side Corner Rectangle 347">
              <a:extLst>
                <a:ext uri="{FF2B5EF4-FFF2-40B4-BE49-F238E27FC236}">
                  <a16:creationId xmlns:a16="http://schemas.microsoft.com/office/drawing/2014/main" id="{D19519CC-BD00-48CB-958F-2D7CF714CDF2}"/>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11" name="Round Same Side Corner Rectangle 348">
              <a:extLst>
                <a:ext uri="{FF2B5EF4-FFF2-40B4-BE49-F238E27FC236}">
                  <a16:creationId xmlns:a16="http://schemas.microsoft.com/office/drawing/2014/main" id="{80461AB0-D21B-44F1-A684-08E75A092D55}"/>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Comparison of Two Source Areas: Oakdale Disposal Site vs. WCL</a:t>
              </a:r>
            </a:p>
          </p:txBody>
        </p:sp>
      </p:grpSp>
      <p:graphicFrame>
        <p:nvGraphicFramePr>
          <p:cNvPr id="46" name="Chart 45">
            <a:extLst>
              <a:ext uri="{FF2B5EF4-FFF2-40B4-BE49-F238E27FC236}">
                <a16:creationId xmlns:a16="http://schemas.microsoft.com/office/drawing/2014/main" id="{2A81D33C-CA78-443A-9CFA-0D0C878FC317}"/>
              </a:ext>
            </a:extLst>
          </p:cNvPr>
          <p:cNvGraphicFramePr>
            <a:graphicFrameLocks/>
          </p:cNvGraphicFramePr>
          <p:nvPr/>
        </p:nvGraphicFramePr>
        <p:xfrm>
          <a:off x="11256200" y="4062621"/>
          <a:ext cx="899643" cy="8107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hart 21">
            <a:extLst>
              <a:ext uri="{FF2B5EF4-FFF2-40B4-BE49-F238E27FC236}">
                <a16:creationId xmlns:a16="http://schemas.microsoft.com/office/drawing/2014/main" id="{28765493-AC4C-4420-A22A-C6B3544E0879}"/>
              </a:ext>
            </a:extLst>
          </p:cNvPr>
          <p:cNvGraphicFramePr>
            <a:graphicFrameLocks/>
          </p:cNvGraphicFramePr>
          <p:nvPr/>
        </p:nvGraphicFramePr>
        <p:xfrm>
          <a:off x="5613552" y="3802301"/>
          <a:ext cx="899643" cy="81070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Chart 24">
            <a:extLst>
              <a:ext uri="{FF2B5EF4-FFF2-40B4-BE49-F238E27FC236}">
                <a16:creationId xmlns:a16="http://schemas.microsoft.com/office/drawing/2014/main" id="{9FAC83A5-0BC3-4139-9ACD-F789E484A8D7}"/>
              </a:ext>
            </a:extLst>
          </p:cNvPr>
          <p:cNvGraphicFramePr>
            <a:graphicFrameLocks/>
          </p:cNvGraphicFramePr>
          <p:nvPr/>
        </p:nvGraphicFramePr>
        <p:xfrm>
          <a:off x="7322365" y="3902604"/>
          <a:ext cx="899643" cy="81070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Chart 25">
            <a:extLst>
              <a:ext uri="{FF2B5EF4-FFF2-40B4-BE49-F238E27FC236}">
                <a16:creationId xmlns:a16="http://schemas.microsoft.com/office/drawing/2014/main" id="{E82FF198-11DF-4B13-A700-F98A47032F3B}"/>
              </a:ext>
            </a:extLst>
          </p:cNvPr>
          <p:cNvGraphicFramePr>
            <a:graphicFrameLocks/>
          </p:cNvGraphicFramePr>
          <p:nvPr/>
        </p:nvGraphicFramePr>
        <p:xfrm>
          <a:off x="10412758" y="4573288"/>
          <a:ext cx="899643" cy="8107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1" name="Chart 60">
            <a:extLst>
              <a:ext uri="{FF2B5EF4-FFF2-40B4-BE49-F238E27FC236}">
                <a16:creationId xmlns:a16="http://schemas.microsoft.com/office/drawing/2014/main" id="{1805CE7C-F821-4EAE-AD74-CEF228737B60}"/>
              </a:ext>
            </a:extLst>
          </p:cNvPr>
          <p:cNvGraphicFramePr>
            <a:graphicFrameLocks/>
          </p:cNvGraphicFramePr>
          <p:nvPr/>
        </p:nvGraphicFramePr>
        <p:xfrm>
          <a:off x="8361537" y="3116078"/>
          <a:ext cx="899643" cy="810705"/>
        </p:xfrm>
        <a:graphic>
          <a:graphicData uri="http://schemas.openxmlformats.org/drawingml/2006/chart">
            <c:chart xmlns:c="http://schemas.openxmlformats.org/drawingml/2006/chart" xmlns:r="http://schemas.openxmlformats.org/officeDocument/2006/relationships" r:id="rId7"/>
          </a:graphicData>
        </a:graphic>
      </p:graphicFrame>
      <p:cxnSp>
        <p:nvCxnSpPr>
          <p:cNvPr id="63" name="Straight Arrow Connector 62">
            <a:extLst>
              <a:ext uri="{FF2B5EF4-FFF2-40B4-BE49-F238E27FC236}">
                <a16:creationId xmlns:a16="http://schemas.microsoft.com/office/drawing/2014/main" id="{484E3014-9A27-4832-9B3E-C771BCB5AE7D}"/>
              </a:ext>
            </a:extLst>
          </p:cNvPr>
          <p:cNvCxnSpPr>
            <a:cxnSpLocks/>
            <a:stCxn id="64" idx="0"/>
            <a:endCxn id="59" idx="3"/>
          </p:cNvCxnSpPr>
          <p:nvPr/>
        </p:nvCxnSpPr>
        <p:spPr>
          <a:xfrm flipH="1" flipV="1">
            <a:off x="6696762" y="2941689"/>
            <a:ext cx="40046" cy="35730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273C70C5-D727-4F3E-B041-FFF7096D49CA}"/>
              </a:ext>
            </a:extLst>
          </p:cNvPr>
          <p:cNvSpPr txBox="1"/>
          <p:nvPr/>
        </p:nvSpPr>
        <p:spPr>
          <a:xfrm>
            <a:off x="5983103" y="3298995"/>
            <a:ext cx="1507409" cy="646331"/>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extrusionH="57150" contourW="12700">
              <a:bevelT w="38100" h="38100" prst="relaxedInset"/>
              <a:contourClr>
                <a:schemeClr val="bg1"/>
              </a:contourClr>
            </a:sp3d>
          </a:bodyPr>
          <a:lstStyle/>
          <a:p>
            <a:pPr algn="ctr"/>
            <a:r>
              <a:rPr lang="en-US" b="1" dirty="0">
                <a:ln w="6350">
                  <a:noFill/>
                </a:ln>
                <a:solidFill>
                  <a:srgbClr val="00B0F0"/>
                </a:solidFill>
                <a:effectLst>
                  <a:outerShdw blurRad="50800" dist="38100" dir="2700000" algn="tl" rotWithShape="0">
                    <a:schemeClr val="bg1">
                      <a:alpha val="40000"/>
                    </a:schemeClr>
                  </a:outerShdw>
                </a:effectLst>
              </a:rPr>
              <a:t>ODS </a:t>
            </a:r>
            <a:r>
              <a:rPr lang="en-US" sz="1600" b="1" dirty="0">
                <a:ln w="6350">
                  <a:noFill/>
                </a:ln>
                <a:solidFill>
                  <a:srgbClr val="00B0F0"/>
                </a:solidFill>
                <a:effectLst>
                  <a:outerShdw blurRad="50800" dist="38100" dir="2700000" algn="tl" rotWithShape="0">
                    <a:schemeClr val="bg1">
                      <a:alpha val="40000"/>
                    </a:schemeClr>
                  </a:outerShdw>
                </a:effectLst>
              </a:rPr>
              <a:t>PFAS</a:t>
            </a:r>
            <a:r>
              <a:rPr lang="en-US" b="1" dirty="0">
                <a:ln w="6350">
                  <a:noFill/>
                </a:ln>
                <a:solidFill>
                  <a:srgbClr val="00B0F0"/>
                </a:solidFill>
                <a:effectLst>
                  <a:outerShdw blurRad="50800" dist="38100" dir="2700000" algn="tl" rotWithShape="0">
                    <a:schemeClr val="bg1">
                      <a:alpha val="40000"/>
                    </a:schemeClr>
                  </a:outerShdw>
                </a:effectLst>
              </a:rPr>
              <a:t> Signature</a:t>
            </a:r>
          </a:p>
        </p:txBody>
      </p:sp>
      <p:sp>
        <p:nvSpPr>
          <p:cNvPr id="65" name="TextBox 64">
            <a:extLst>
              <a:ext uri="{FF2B5EF4-FFF2-40B4-BE49-F238E27FC236}">
                <a16:creationId xmlns:a16="http://schemas.microsoft.com/office/drawing/2014/main" id="{98A89907-446A-40D8-8273-23F02CD85203}"/>
              </a:ext>
            </a:extLst>
          </p:cNvPr>
          <p:cNvSpPr txBox="1"/>
          <p:nvPr/>
        </p:nvSpPr>
        <p:spPr>
          <a:xfrm>
            <a:off x="10801321" y="1912596"/>
            <a:ext cx="1196106" cy="584775"/>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extrusionH="57150" contourW="12700">
              <a:bevelT w="38100" h="38100" prst="relaxedInset"/>
              <a:contourClr>
                <a:schemeClr val="bg1"/>
              </a:contourClr>
            </a:sp3d>
          </a:bodyPr>
          <a:lstStyle/>
          <a:p>
            <a:pPr algn="ctr"/>
            <a:r>
              <a:rPr lang="en-US" sz="1600" b="1" dirty="0">
                <a:ln w="6350">
                  <a:noFill/>
                </a:ln>
                <a:solidFill>
                  <a:srgbClr val="00B0F0"/>
                </a:solidFill>
                <a:effectLst>
                  <a:outerShdw blurRad="50800" dist="38100" dir="2700000" algn="tl" rotWithShape="0">
                    <a:schemeClr val="bg1">
                      <a:alpha val="40000"/>
                    </a:schemeClr>
                  </a:outerShdw>
                </a:effectLst>
              </a:rPr>
              <a:t>WCL PFAS Signature</a:t>
            </a:r>
          </a:p>
        </p:txBody>
      </p:sp>
      <p:cxnSp>
        <p:nvCxnSpPr>
          <p:cNvPr id="66" name="Straight Arrow Connector 65">
            <a:extLst>
              <a:ext uri="{FF2B5EF4-FFF2-40B4-BE49-F238E27FC236}">
                <a16:creationId xmlns:a16="http://schemas.microsoft.com/office/drawing/2014/main" id="{8AB55902-B25E-4C18-B63B-C57A2B7CFF9D}"/>
              </a:ext>
            </a:extLst>
          </p:cNvPr>
          <p:cNvCxnSpPr>
            <a:cxnSpLocks/>
            <a:stCxn id="65" idx="0"/>
          </p:cNvCxnSpPr>
          <p:nvPr/>
        </p:nvCxnSpPr>
        <p:spPr>
          <a:xfrm flipH="1" flipV="1">
            <a:off x="11134748" y="1630305"/>
            <a:ext cx="264626" cy="28229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EE7118F8-C843-4654-8B08-B76109DD7A7D}"/>
              </a:ext>
            </a:extLst>
          </p:cNvPr>
          <p:cNvCxnSpPr>
            <a:cxnSpLocks/>
            <a:stCxn id="69" idx="1"/>
            <a:endCxn id="102" idx="0"/>
          </p:cNvCxnSpPr>
          <p:nvPr/>
        </p:nvCxnSpPr>
        <p:spPr>
          <a:xfrm flipH="1">
            <a:off x="9982893" y="3637508"/>
            <a:ext cx="195923" cy="57607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68" name="Chart 67">
            <a:extLst>
              <a:ext uri="{FF2B5EF4-FFF2-40B4-BE49-F238E27FC236}">
                <a16:creationId xmlns:a16="http://schemas.microsoft.com/office/drawing/2014/main" id="{239D968F-48F1-4B5D-A28C-CEB0467A525C}"/>
              </a:ext>
            </a:extLst>
          </p:cNvPr>
          <p:cNvGraphicFramePr>
            <a:graphicFrameLocks/>
          </p:cNvGraphicFramePr>
          <p:nvPr/>
        </p:nvGraphicFramePr>
        <p:xfrm>
          <a:off x="10728189" y="2574784"/>
          <a:ext cx="973975" cy="812199"/>
        </p:xfrm>
        <a:graphic>
          <a:graphicData uri="http://schemas.openxmlformats.org/drawingml/2006/chart">
            <c:chart xmlns:c="http://schemas.openxmlformats.org/drawingml/2006/chart" xmlns:r="http://schemas.openxmlformats.org/officeDocument/2006/relationships" r:id="rId8"/>
          </a:graphicData>
        </a:graphic>
      </p:graphicFrame>
      <p:sp>
        <p:nvSpPr>
          <p:cNvPr id="69" name="TextBox 68">
            <a:extLst>
              <a:ext uri="{FF2B5EF4-FFF2-40B4-BE49-F238E27FC236}">
                <a16:creationId xmlns:a16="http://schemas.microsoft.com/office/drawing/2014/main" id="{326FB5DA-FB13-4199-AA92-6B50C05BEF33}"/>
              </a:ext>
            </a:extLst>
          </p:cNvPr>
          <p:cNvSpPr txBox="1"/>
          <p:nvPr/>
        </p:nvSpPr>
        <p:spPr>
          <a:xfrm>
            <a:off x="10178816" y="3345120"/>
            <a:ext cx="1744902" cy="584775"/>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extrusionH="57150" contourW="12700">
              <a:bevelT w="38100" h="38100" prst="relaxedInset"/>
              <a:contourClr>
                <a:schemeClr val="bg1"/>
              </a:contourClr>
            </a:sp3d>
          </a:bodyPr>
          <a:lstStyle/>
          <a:p>
            <a:r>
              <a:rPr lang="en-US" sz="1600" b="1" dirty="0">
                <a:ln w="6350">
                  <a:noFill/>
                </a:ln>
                <a:solidFill>
                  <a:srgbClr val="00B0F0"/>
                </a:solidFill>
                <a:effectLst>
                  <a:outerShdw blurRad="50800" dist="38100" dir="2700000" algn="tl" rotWithShape="0">
                    <a:schemeClr val="bg1">
                      <a:alpha val="40000"/>
                    </a:schemeClr>
                  </a:outerShdw>
                </a:effectLst>
              </a:rPr>
              <a:t>Long-Travelled PFAS Signature</a:t>
            </a:r>
          </a:p>
        </p:txBody>
      </p:sp>
      <p:sp>
        <p:nvSpPr>
          <p:cNvPr id="70" name="Oval 69">
            <a:extLst>
              <a:ext uri="{FF2B5EF4-FFF2-40B4-BE49-F238E27FC236}">
                <a16:creationId xmlns:a16="http://schemas.microsoft.com/office/drawing/2014/main" id="{8990DEFF-8053-4BEB-BEA1-8FB5F02B2006}"/>
              </a:ext>
            </a:extLst>
          </p:cNvPr>
          <p:cNvSpPr/>
          <p:nvPr/>
        </p:nvSpPr>
        <p:spPr>
          <a:xfrm>
            <a:off x="10334179" y="4601692"/>
            <a:ext cx="73152" cy="7315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EFC60704-5AB4-4D40-A011-BB31779EB926}"/>
              </a:ext>
            </a:extLst>
          </p:cNvPr>
          <p:cNvSpPr/>
          <p:nvPr/>
        </p:nvSpPr>
        <p:spPr>
          <a:xfrm>
            <a:off x="9957209" y="1471380"/>
            <a:ext cx="73152" cy="7315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20564957-8948-4866-BA40-915F5409F3EA}"/>
              </a:ext>
            </a:extLst>
          </p:cNvPr>
          <p:cNvSpPr/>
          <p:nvPr/>
        </p:nvSpPr>
        <p:spPr>
          <a:xfrm>
            <a:off x="6384775" y="2559721"/>
            <a:ext cx="73152" cy="7315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399C908-EA02-4326-90AC-52D61098E103}"/>
              </a:ext>
            </a:extLst>
          </p:cNvPr>
          <p:cNvSpPr/>
          <p:nvPr/>
        </p:nvSpPr>
        <p:spPr>
          <a:xfrm>
            <a:off x="11228574" y="1479740"/>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234EA880-B6E7-4072-B883-22F63866FBCA}"/>
              </a:ext>
            </a:extLst>
          </p:cNvPr>
          <p:cNvSpPr/>
          <p:nvPr/>
        </p:nvSpPr>
        <p:spPr>
          <a:xfrm>
            <a:off x="6757418" y="2426626"/>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1258FA57-4B72-4352-83E9-862D2169718F}"/>
              </a:ext>
            </a:extLst>
          </p:cNvPr>
          <p:cNvSpPr/>
          <p:nvPr/>
        </p:nvSpPr>
        <p:spPr>
          <a:xfrm>
            <a:off x="7653344" y="2523145"/>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Arrow Connector 81">
            <a:extLst>
              <a:ext uri="{FF2B5EF4-FFF2-40B4-BE49-F238E27FC236}">
                <a16:creationId xmlns:a16="http://schemas.microsoft.com/office/drawing/2014/main" id="{286B4081-B2AD-45F3-9577-359633CBA998}"/>
              </a:ext>
            </a:extLst>
          </p:cNvPr>
          <p:cNvCxnSpPr>
            <a:cxnSpLocks/>
            <a:stCxn id="69" idx="1"/>
          </p:cNvCxnSpPr>
          <p:nvPr/>
        </p:nvCxnSpPr>
        <p:spPr>
          <a:xfrm flipH="1">
            <a:off x="9438940" y="3637508"/>
            <a:ext cx="739876" cy="3077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17BD57F2-B07F-4A52-8533-3FB5ED85C8DC}"/>
              </a:ext>
            </a:extLst>
          </p:cNvPr>
          <p:cNvCxnSpPr>
            <a:cxnSpLocks/>
            <a:stCxn id="65" idx="0"/>
          </p:cNvCxnSpPr>
          <p:nvPr/>
        </p:nvCxnSpPr>
        <p:spPr>
          <a:xfrm flipH="1" flipV="1">
            <a:off x="10588033" y="1864924"/>
            <a:ext cx="811341" cy="4767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5" name="Rounded Rectangle 5">
            <a:extLst>
              <a:ext uri="{FF2B5EF4-FFF2-40B4-BE49-F238E27FC236}">
                <a16:creationId xmlns:a16="http://schemas.microsoft.com/office/drawing/2014/main" id="{B20ECFB3-3FA8-43C8-B7EE-E9C7ADE9F8E9}"/>
              </a:ext>
            </a:extLst>
          </p:cNvPr>
          <p:cNvSpPr/>
          <p:nvPr/>
        </p:nvSpPr>
        <p:spPr>
          <a:xfrm>
            <a:off x="5966526" y="1106001"/>
            <a:ext cx="1998914" cy="283089"/>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100" dirty="0">
                <a:solidFill>
                  <a:schemeClr val="bg1"/>
                </a:solidFill>
                <a:latin typeface="Arial" panose="020B0604020202020204" pitchFamily="34" charset="0"/>
                <a:cs typeface="Arial" panose="020B0604020202020204" pitchFamily="34" charset="0"/>
              </a:rPr>
              <a:t>PFAS Distribution Signatures</a:t>
            </a:r>
          </a:p>
        </p:txBody>
      </p:sp>
      <p:graphicFrame>
        <p:nvGraphicFramePr>
          <p:cNvPr id="59" name="Chart 58">
            <a:extLst>
              <a:ext uri="{FF2B5EF4-FFF2-40B4-BE49-F238E27FC236}">
                <a16:creationId xmlns:a16="http://schemas.microsoft.com/office/drawing/2014/main" id="{9F6F0878-A70F-40E9-8F84-A043AFB684D0}"/>
              </a:ext>
            </a:extLst>
          </p:cNvPr>
          <p:cNvGraphicFramePr>
            <a:graphicFrameLocks/>
          </p:cNvGraphicFramePr>
          <p:nvPr/>
        </p:nvGraphicFramePr>
        <p:xfrm>
          <a:off x="5797119" y="2535589"/>
          <a:ext cx="899643" cy="8122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95" name="Chart 94">
            <a:extLst>
              <a:ext uri="{FF2B5EF4-FFF2-40B4-BE49-F238E27FC236}">
                <a16:creationId xmlns:a16="http://schemas.microsoft.com/office/drawing/2014/main" id="{3A107DF8-4932-4C87-9DD7-FCFBD3744287}"/>
              </a:ext>
            </a:extLst>
          </p:cNvPr>
          <p:cNvGraphicFramePr>
            <a:graphicFrameLocks/>
          </p:cNvGraphicFramePr>
          <p:nvPr/>
        </p:nvGraphicFramePr>
        <p:xfrm>
          <a:off x="10442988" y="1063504"/>
          <a:ext cx="875660" cy="81575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96" name="Chart 95">
            <a:extLst>
              <a:ext uri="{FF2B5EF4-FFF2-40B4-BE49-F238E27FC236}">
                <a16:creationId xmlns:a16="http://schemas.microsoft.com/office/drawing/2014/main" id="{C57E3E6B-8696-4E11-9DB9-6C275A5D02DA}"/>
              </a:ext>
            </a:extLst>
          </p:cNvPr>
          <p:cNvGraphicFramePr>
            <a:graphicFrameLocks/>
          </p:cNvGraphicFramePr>
          <p:nvPr/>
        </p:nvGraphicFramePr>
        <p:xfrm>
          <a:off x="9846861" y="1350362"/>
          <a:ext cx="875660" cy="81258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00" name="Chart 99">
            <a:extLst>
              <a:ext uri="{FF2B5EF4-FFF2-40B4-BE49-F238E27FC236}">
                <a16:creationId xmlns:a16="http://schemas.microsoft.com/office/drawing/2014/main" id="{75650E71-A936-45B7-A7CE-429E3DDADA9A}"/>
              </a:ext>
            </a:extLst>
          </p:cNvPr>
          <p:cNvGraphicFramePr>
            <a:graphicFrameLocks/>
          </p:cNvGraphicFramePr>
          <p:nvPr/>
        </p:nvGraphicFramePr>
        <p:xfrm>
          <a:off x="6587966" y="1685600"/>
          <a:ext cx="899643" cy="812202"/>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01" name="Chart 100">
            <a:extLst>
              <a:ext uri="{FF2B5EF4-FFF2-40B4-BE49-F238E27FC236}">
                <a16:creationId xmlns:a16="http://schemas.microsoft.com/office/drawing/2014/main" id="{5DC3A5FA-E99E-4AA7-BFC7-F3151042D4B2}"/>
              </a:ext>
            </a:extLst>
          </p:cNvPr>
          <p:cNvGraphicFramePr>
            <a:graphicFrameLocks/>
          </p:cNvGraphicFramePr>
          <p:nvPr/>
        </p:nvGraphicFramePr>
        <p:xfrm>
          <a:off x="7481071" y="1841535"/>
          <a:ext cx="890830" cy="812203"/>
        </p:xfrm>
        <a:graphic>
          <a:graphicData uri="http://schemas.openxmlformats.org/drawingml/2006/chart">
            <c:chart xmlns:c="http://schemas.openxmlformats.org/drawingml/2006/chart" xmlns:r="http://schemas.openxmlformats.org/officeDocument/2006/relationships" r:id="rId13"/>
          </a:graphicData>
        </a:graphic>
      </p:graphicFrame>
      <p:sp>
        <p:nvSpPr>
          <p:cNvPr id="103" name="TextBox 102">
            <a:extLst>
              <a:ext uri="{FF2B5EF4-FFF2-40B4-BE49-F238E27FC236}">
                <a16:creationId xmlns:a16="http://schemas.microsoft.com/office/drawing/2014/main" id="{AF29249F-F78A-4DF0-81D0-342C91A01860}"/>
              </a:ext>
            </a:extLst>
          </p:cNvPr>
          <p:cNvSpPr txBox="1"/>
          <p:nvPr/>
        </p:nvSpPr>
        <p:spPr>
          <a:xfrm>
            <a:off x="5915464" y="5235216"/>
            <a:ext cx="6181875" cy="1538883"/>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050" b="1" dirty="0">
                <a:solidFill>
                  <a:srgbClr val="00B0F0"/>
                </a:solidFill>
                <a:latin typeface="Arial" panose="020B0604020202020204" pitchFamily="34" charset="0"/>
                <a:cs typeface="Arial" panose="020B0604020202020204" pitchFamily="34" charset="0"/>
              </a:rPr>
              <a:t>Future Chemometrics Forensic Analysis</a:t>
            </a:r>
          </a:p>
          <a:p>
            <a:pPr algn="ctr" defTabSz="1063460" fontAlgn="auto">
              <a:spcBef>
                <a:spcPts val="0"/>
              </a:spcBef>
              <a:spcAft>
                <a:spcPts val="0"/>
              </a:spcAft>
              <a:defRPr/>
            </a:pPr>
            <a:endParaRPr lang="en-US" sz="5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50" dirty="0">
                <a:latin typeface="Arial" panose="020B0604020202020204" pitchFamily="34" charset="0"/>
                <a:cs typeface="Arial" panose="020B0604020202020204" pitchFamily="34" charset="0"/>
              </a:rPr>
              <a:t>By applying multivariate statistical tools such as principal component analysis, hierarchical clustering, and logarithmic transformations to chemistry data using PFAS Chemometrics as a forensics tool, potential source area signatures can be identified and separated by subtle variations to provide powerful forensic interpretations.  This will aid in future understanding of partitioning, source mixing, and PFAS fate and transport. </a:t>
            </a:r>
          </a:p>
          <a:p>
            <a:pPr algn="ctr" defTabSz="1063460" fontAlgn="auto">
              <a:spcBef>
                <a:spcPts val="0"/>
              </a:spcBef>
              <a:spcAft>
                <a:spcPts val="0"/>
              </a:spcAft>
              <a:defRPr/>
            </a:pPr>
            <a:endParaRPr lang="en-US" sz="5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50" dirty="0">
                <a:latin typeface="Arial" panose="020B0604020202020204" pitchFamily="34" charset="0"/>
                <a:cs typeface="Arial" panose="020B0604020202020204" pitchFamily="34" charset="0"/>
              </a:rPr>
              <a:t>Future data analysis will use the above tools to refine the CSM and develop a deeper understanding of how PFAS is behaving in the surface and subsurface features of Project 1007.</a:t>
            </a:r>
          </a:p>
        </p:txBody>
      </p:sp>
      <p:sp>
        <p:nvSpPr>
          <p:cNvPr id="73" name="Rounded Rectangle 5">
            <a:extLst>
              <a:ext uri="{FF2B5EF4-FFF2-40B4-BE49-F238E27FC236}">
                <a16:creationId xmlns:a16="http://schemas.microsoft.com/office/drawing/2014/main" id="{BAF57D19-B95B-49F7-8F1E-39A856DB7C02}"/>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74" name="Rectangle 73">
            <a:extLst>
              <a:ext uri="{FF2B5EF4-FFF2-40B4-BE49-F238E27FC236}">
                <a16:creationId xmlns:a16="http://schemas.microsoft.com/office/drawing/2014/main" id="{7A3CBFC4-5120-4326-81F7-7DBA1958BC0E}"/>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4</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a:cs typeface="Arial"/>
              </a:rPr>
              <a:t>November</a:t>
            </a:r>
            <a:r>
              <a:rPr lang="en-US" sz="1600" b="1" dirty="0">
                <a:solidFill>
                  <a:schemeClr val="bg1"/>
                </a:solidFill>
                <a:latin typeface="Arial" panose="020B0604020202020204" pitchFamily="34" charset="0"/>
                <a:cs typeface="Arial" panose="020B0604020202020204" pitchFamily="34" charset="0"/>
              </a:rPr>
              <a:t>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
        <p:nvSpPr>
          <p:cNvPr id="88" name="Oval 87">
            <a:extLst>
              <a:ext uri="{FF2B5EF4-FFF2-40B4-BE49-F238E27FC236}">
                <a16:creationId xmlns:a16="http://schemas.microsoft.com/office/drawing/2014/main" id="{C96A1173-1594-4CDE-8C88-A7DE2C8AAF80}"/>
              </a:ext>
            </a:extLst>
          </p:cNvPr>
          <p:cNvSpPr/>
          <p:nvPr/>
        </p:nvSpPr>
        <p:spPr>
          <a:xfrm>
            <a:off x="8748733" y="4103569"/>
            <a:ext cx="73152" cy="7315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0" name="Chart 89">
            <a:extLst>
              <a:ext uri="{FF2B5EF4-FFF2-40B4-BE49-F238E27FC236}">
                <a16:creationId xmlns:a16="http://schemas.microsoft.com/office/drawing/2014/main" id="{7729E17D-9956-47E2-9731-D4D3C72E4599}"/>
              </a:ext>
            </a:extLst>
          </p:cNvPr>
          <p:cNvGraphicFramePr>
            <a:graphicFrameLocks/>
          </p:cNvGraphicFramePr>
          <p:nvPr/>
        </p:nvGraphicFramePr>
        <p:xfrm>
          <a:off x="8617491" y="3471444"/>
          <a:ext cx="877824" cy="822960"/>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02" name="Chart 101">
            <a:extLst>
              <a:ext uri="{FF2B5EF4-FFF2-40B4-BE49-F238E27FC236}">
                <a16:creationId xmlns:a16="http://schemas.microsoft.com/office/drawing/2014/main" id="{4723855F-B252-4B60-833C-B2401C94BD24}"/>
              </a:ext>
            </a:extLst>
          </p:cNvPr>
          <p:cNvGraphicFramePr>
            <a:graphicFrameLocks/>
          </p:cNvGraphicFramePr>
          <p:nvPr/>
        </p:nvGraphicFramePr>
        <p:xfrm>
          <a:off x="9543981" y="4213584"/>
          <a:ext cx="877824" cy="822960"/>
        </p:xfrm>
        <a:graphic>
          <a:graphicData uri="http://schemas.openxmlformats.org/drawingml/2006/chart">
            <c:chart xmlns:c="http://schemas.openxmlformats.org/drawingml/2006/chart" xmlns:r="http://schemas.openxmlformats.org/officeDocument/2006/relationships" r:id="rId15"/>
          </a:graphicData>
        </a:graphic>
      </p:graphicFrame>
      <p:cxnSp>
        <p:nvCxnSpPr>
          <p:cNvPr id="104" name="Straight Arrow Connector 103">
            <a:extLst>
              <a:ext uri="{FF2B5EF4-FFF2-40B4-BE49-F238E27FC236}">
                <a16:creationId xmlns:a16="http://schemas.microsoft.com/office/drawing/2014/main" id="{567EACF0-F35B-4C2D-8445-15848427B98D}"/>
              </a:ext>
            </a:extLst>
          </p:cNvPr>
          <p:cNvCxnSpPr>
            <a:cxnSpLocks/>
            <a:stCxn id="64" idx="0"/>
            <a:endCxn id="100" idx="2"/>
          </p:cNvCxnSpPr>
          <p:nvPr/>
        </p:nvCxnSpPr>
        <p:spPr>
          <a:xfrm flipV="1">
            <a:off x="6736808" y="2497802"/>
            <a:ext cx="300979" cy="8011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79816F8-B518-4DFF-B6B2-90E8FE7DCC8B}"/>
              </a:ext>
            </a:extLst>
          </p:cNvPr>
          <p:cNvCxnSpPr>
            <a:cxnSpLocks/>
            <a:stCxn id="64" idx="0"/>
            <a:endCxn id="101" idx="2"/>
          </p:cNvCxnSpPr>
          <p:nvPr/>
        </p:nvCxnSpPr>
        <p:spPr>
          <a:xfrm flipV="1">
            <a:off x="6736808" y="2653738"/>
            <a:ext cx="1189678" cy="64525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7A6312EB-6F06-45BD-A2D1-D6E76B7BAB65}"/>
              </a:ext>
            </a:extLst>
          </p:cNvPr>
          <p:cNvSpPr txBox="1"/>
          <p:nvPr/>
        </p:nvSpPr>
        <p:spPr>
          <a:xfrm>
            <a:off x="5918862" y="2013744"/>
            <a:ext cx="1020714" cy="423993"/>
          </a:xfrm>
          <a:prstGeom prst="rect">
            <a:avLst/>
          </a:prstGeom>
          <a:noFill/>
        </p:spPr>
        <p:txBody>
          <a:bodyPr wrap="square" rtlCol="0">
            <a:spAutoFit/>
            <a:scene3d>
              <a:camera prst="orthographicFront"/>
              <a:lightRig rig="threePt" dir="t"/>
            </a:scene3d>
            <a:sp3d contourW="12700">
              <a:contourClr>
                <a:schemeClr val="bg1"/>
              </a:contourClr>
            </a:sp3d>
          </a:bodyPr>
          <a:lstStyle/>
          <a:p>
            <a:r>
              <a:rPr lang="en-US" sz="1000" b="1" dirty="0">
                <a:solidFill>
                  <a:srgbClr val="FF0000"/>
                </a:solidFill>
                <a:effectLst>
                  <a:glow rad="88900">
                    <a:schemeClr val="bg1"/>
                  </a:glow>
                </a:effectLst>
              </a:rPr>
              <a:t>Oakdale Disposal Site</a:t>
            </a:r>
          </a:p>
        </p:txBody>
      </p:sp>
      <p:sp>
        <p:nvSpPr>
          <p:cNvPr id="107" name="TextBox 106">
            <a:extLst>
              <a:ext uri="{FF2B5EF4-FFF2-40B4-BE49-F238E27FC236}">
                <a16:creationId xmlns:a16="http://schemas.microsoft.com/office/drawing/2014/main" id="{1031B052-84E2-41ED-A3DD-92C48D593E81}"/>
              </a:ext>
            </a:extLst>
          </p:cNvPr>
          <p:cNvSpPr txBox="1"/>
          <p:nvPr/>
        </p:nvSpPr>
        <p:spPr>
          <a:xfrm>
            <a:off x="8913370" y="1125817"/>
            <a:ext cx="1904207" cy="260918"/>
          </a:xfrm>
          <a:prstGeom prst="rect">
            <a:avLst/>
          </a:prstGeom>
          <a:noFill/>
        </p:spPr>
        <p:txBody>
          <a:bodyPr wrap="square" rtlCol="0">
            <a:spAutoFit/>
            <a:scene3d>
              <a:camera prst="orthographicFront"/>
              <a:lightRig rig="threePt" dir="t"/>
            </a:scene3d>
            <a:sp3d contourW="12700">
              <a:contourClr>
                <a:schemeClr val="bg1"/>
              </a:contourClr>
            </a:sp3d>
          </a:bodyPr>
          <a:lstStyle/>
          <a:p>
            <a:r>
              <a:rPr lang="en-US" sz="1000" b="1" dirty="0">
                <a:solidFill>
                  <a:srgbClr val="FF0000"/>
                </a:solidFill>
                <a:effectLst>
                  <a:glow rad="88900">
                    <a:schemeClr val="bg1"/>
                  </a:glow>
                </a:effectLst>
              </a:rPr>
              <a:t>Washington County Landfill</a:t>
            </a:r>
          </a:p>
        </p:txBody>
      </p:sp>
      <p:sp>
        <p:nvSpPr>
          <p:cNvPr id="122" name="TextBox 121">
            <a:extLst>
              <a:ext uri="{FF2B5EF4-FFF2-40B4-BE49-F238E27FC236}">
                <a16:creationId xmlns:a16="http://schemas.microsoft.com/office/drawing/2014/main" id="{0B0EB2B1-B142-474F-BDEB-5D1BCCE547F0}"/>
              </a:ext>
            </a:extLst>
          </p:cNvPr>
          <p:cNvSpPr txBox="1"/>
          <p:nvPr/>
        </p:nvSpPr>
        <p:spPr>
          <a:xfrm>
            <a:off x="8805662" y="2048318"/>
            <a:ext cx="1595977" cy="52322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extrusionH="57150" contourW="12700">
              <a:bevelT w="38100" h="38100" prst="relaxedInset"/>
              <a:contourClr>
                <a:schemeClr val="bg1"/>
              </a:contourClr>
            </a:sp3d>
          </a:bodyPr>
          <a:lstStyle/>
          <a:p>
            <a:pPr algn="ctr"/>
            <a:r>
              <a:rPr lang="en-US" sz="1400" b="1" dirty="0">
                <a:ln w="6350">
                  <a:noFill/>
                </a:ln>
                <a:solidFill>
                  <a:srgbClr val="00B0F0"/>
                </a:solidFill>
                <a:effectLst>
                  <a:outerShdw blurRad="50800" dist="38100" dir="2700000" algn="tl" rotWithShape="0">
                    <a:schemeClr val="bg1">
                      <a:alpha val="40000"/>
                    </a:schemeClr>
                  </a:outerShdw>
                </a:effectLst>
              </a:rPr>
              <a:t>Low Concentration Widespread PFAS</a:t>
            </a:r>
          </a:p>
        </p:txBody>
      </p:sp>
      <p:graphicFrame>
        <p:nvGraphicFramePr>
          <p:cNvPr id="146" name="Chart 145">
            <a:extLst>
              <a:ext uri="{FF2B5EF4-FFF2-40B4-BE49-F238E27FC236}">
                <a16:creationId xmlns:a16="http://schemas.microsoft.com/office/drawing/2014/main" id="{D4A47ED6-FF21-4C9C-A65C-C0BB39A01046}"/>
              </a:ext>
            </a:extLst>
          </p:cNvPr>
          <p:cNvGraphicFramePr>
            <a:graphicFrameLocks/>
          </p:cNvGraphicFramePr>
          <p:nvPr/>
        </p:nvGraphicFramePr>
        <p:xfrm>
          <a:off x="9489647" y="2506029"/>
          <a:ext cx="875660" cy="820748"/>
        </p:xfrm>
        <a:graphic>
          <a:graphicData uri="http://schemas.openxmlformats.org/drawingml/2006/chart">
            <c:chart xmlns:c="http://schemas.openxmlformats.org/drawingml/2006/chart" xmlns:r="http://schemas.openxmlformats.org/officeDocument/2006/relationships" r:id="rId16"/>
          </a:graphicData>
        </a:graphic>
      </p:graphicFrame>
      <p:sp>
        <p:nvSpPr>
          <p:cNvPr id="147" name="Rectangle 146">
            <a:extLst>
              <a:ext uri="{FF2B5EF4-FFF2-40B4-BE49-F238E27FC236}">
                <a16:creationId xmlns:a16="http://schemas.microsoft.com/office/drawing/2014/main" id="{F3F8E70D-4FCA-4951-A257-F5FE07E6A5EE}"/>
              </a:ext>
            </a:extLst>
          </p:cNvPr>
          <p:cNvSpPr/>
          <p:nvPr/>
        </p:nvSpPr>
        <p:spPr>
          <a:xfrm>
            <a:off x="9458739" y="2786542"/>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8" name="Chart 147">
            <a:extLst>
              <a:ext uri="{FF2B5EF4-FFF2-40B4-BE49-F238E27FC236}">
                <a16:creationId xmlns:a16="http://schemas.microsoft.com/office/drawing/2014/main" id="{14519BFC-DB39-4E2F-AA98-DF6095636CB5}"/>
              </a:ext>
            </a:extLst>
          </p:cNvPr>
          <p:cNvGraphicFramePr>
            <a:graphicFrameLocks/>
          </p:cNvGraphicFramePr>
          <p:nvPr/>
        </p:nvGraphicFramePr>
        <p:xfrm>
          <a:off x="8546090" y="1402323"/>
          <a:ext cx="877824" cy="822960"/>
        </p:xfrm>
        <a:graphic>
          <a:graphicData uri="http://schemas.openxmlformats.org/drawingml/2006/chart">
            <c:chart xmlns:c="http://schemas.openxmlformats.org/drawingml/2006/chart" xmlns:r="http://schemas.openxmlformats.org/officeDocument/2006/relationships" r:id="rId17"/>
          </a:graphicData>
        </a:graphic>
      </p:graphicFrame>
      <p:cxnSp>
        <p:nvCxnSpPr>
          <p:cNvPr id="151" name="Straight Arrow Connector 150">
            <a:extLst>
              <a:ext uri="{FF2B5EF4-FFF2-40B4-BE49-F238E27FC236}">
                <a16:creationId xmlns:a16="http://schemas.microsoft.com/office/drawing/2014/main" id="{ECB0AD61-4B55-4868-AAEF-CE7F40FA90AA}"/>
              </a:ext>
            </a:extLst>
          </p:cNvPr>
          <p:cNvCxnSpPr>
            <a:cxnSpLocks/>
          </p:cNvCxnSpPr>
          <p:nvPr/>
        </p:nvCxnSpPr>
        <p:spPr>
          <a:xfrm flipH="1" flipV="1">
            <a:off x="9261180" y="1888760"/>
            <a:ext cx="254355" cy="19200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7D5EEA9E-BE93-4A36-8388-55EC104577AF}"/>
              </a:ext>
            </a:extLst>
          </p:cNvPr>
          <p:cNvCxnSpPr>
            <a:cxnSpLocks/>
          </p:cNvCxnSpPr>
          <p:nvPr/>
        </p:nvCxnSpPr>
        <p:spPr>
          <a:xfrm>
            <a:off x="9531891" y="2529500"/>
            <a:ext cx="164559" cy="19422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6F03328D-5BAD-4401-A07F-B475223C6AF7}"/>
              </a:ext>
            </a:extLst>
          </p:cNvPr>
          <p:cNvSpPr txBox="1"/>
          <p:nvPr/>
        </p:nvSpPr>
        <p:spPr>
          <a:xfrm>
            <a:off x="1841840" y="5066137"/>
            <a:ext cx="2142894" cy="276999"/>
          </a:xfrm>
          <a:prstGeom prst="rect">
            <a:avLst/>
          </a:prstGeom>
          <a:noFill/>
        </p:spPr>
        <p:txBody>
          <a:bodyPr wrap="none" rtlCol="0">
            <a:spAutoFit/>
          </a:bodyPr>
          <a:lstStyle/>
          <a:p>
            <a:r>
              <a:rPr lang="en-US" sz="1200" b="1" dirty="0">
                <a:solidFill>
                  <a:srgbClr val="00B0F0"/>
                </a:solidFill>
                <a:latin typeface="Arial" panose="020B0604020202020204" pitchFamily="34" charset="0"/>
                <a:cs typeface="Arial" panose="020B0604020202020204" pitchFamily="34" charset="0"/>
              </a:rPr>
              <a:t>Typical</a:t>
            </a:r>
            <a:r>
              <a:rPr lang="en-US" sz="1200" dirty="0">
                <a:latin typeface="Arial" panose="020B0604020202020204" pitchFamily="34" charset="0"/>
                <a:cs typeface="Arial" panose="020B0604020202020204" pitchFamily="34" charset="0"/>
              </a:rPr>
              <a:t> </a:t>
            </a:r>
            <a:r>
              <a:rPr lang="en-US" sz="1200" b="1" dirty="0">
                <a:solidFill>
                  <a:srgbClr val="00B0F0"/>
                </a:solidFill>
                <a:latin typeface="Arial" panose="020B0604020202020204" pitchFamily="34" charset="0"/>
                <a:cs typeface="Arial" panose="020B0604020202020204" pitchFamily="34" charset="0"/>
              </a:rPr>
              <a:t>PFAS Distributions</a:t>
            </a:r>
          </a:p>
        </p:txBody>
      </p:sp>
      <p:sp>
        <p:nvSpPr>
          <p:cNvPr id="78" name="TextBox 77">
            <a:extLst>
              <a:ext uri="{FF2B5EF4-FFF2-40B4-BE49-F238E27FC236}">
                <a16:creationId xmlns:a16="http://schemas.microsoft.com/office/drawing/2014/main" id="{2A162243-3588-4FEB-AD70-5E0583C9E67F}"/>
              </a:ext>
            </a:extLst>
          </p:cNvPr>
          <p:cNvSpPr txBox="1"/>
          <p:nvPr/>
        </p:nvSpPr>
        <p:spPr>
          <a:xfrm>
            <a:off x="128936" y="5285631"/>
            <a:ext cx="1122423" cy="400110"/>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ODS</a:t>
            </a:r>
          </a:p>
          <a:p>
            <a:pPr algn="ctr"/>
            <a:r>
              <a:rPr lang="en-US" sz="1000" dirty="0">
                <a:latin typeface="Arial" panose="020B0604020202020204" pitchFamily="34" charset="0"/>
                <a:cs typeface="Arial" panose="020B0604020202020204" pitchFamily="34" charset="0"/>
              </a:rPr>
              <a:t>PFOS-Dominant</a:t>
            </a:r>
          </a:p>
        </p:txBody>
      </p:sp>
      <p:sp>
        <p:nvSpPr>
          <p:cNvPr id="83" name="TextBox 82">
            <a:extLst>
              <a:ext uri="{FF2B5EF4-FFF2-40B4-BE49-F238E27FC236}">
                <a16:creationId xmlns:a16="http://schemas.microsoft.com/office/drawing/2014/main" id="{57FD392E-66BC-4BEE-B507-58816A4FCAC2}"/>
              </a:ext>
            </a:extLst>
          </p:cNvPr>
          <p:cNvSpPr txBox="1"/>
          <p:nvPr/>
        </p:nvSpPr>
        <p:spPr>
          <a:xfrm>
            <a:off x="1195274" y="5285631"/>
            <a:ext cx="1107997" cy="400110"/>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WCL</a:t>
            </a:r>
          </a:p>
          <a:p>
            <a:pPr algn="ctr"/>
            <a:r>
              <a:rPr lang="en-US" sz="1000" dirty="0">
                <a:latin typeface="Arial" panose="020B0604020202020204" pitchFamily="34" charset="0"/>
                <a:cs typeface="Arial" panose="020B0604020202020204" pitchFamily="34" charset="0"/>
              </a:rPr>
              <a:t>PFBA-Dominant</a:t>
            </a:r>
          </a:p>
        </p:txBody>
      </p:sp>
      <p:pic>
        <p:nvPicPr>
          <p:cNvPr id="89" name="Picture 88">
            <a:extLst>
              <a:ext uri="{FF2B5EF4-FFF2-40B4-BE49-F238E27FC236}">
                <a16:creationId xmlns:a16="http://schemas.microsoft.com/office/drawing/2014/main" id="{4E34B6FF-1FDC-4CD6-87E4-79A4AFDD2A94}"/>
              </a:ext>
            </a:extLst>
          </p:cNvPr>
          <p:cNvPicPr>
            <a:picLocks noChangeAspect="1"/>
          </p:cNvPicPr>
          <p:nvPr/>
        </p:nvPicPr>
        <p:blipFill>
          <a:blip r:embed="rId18"/>
          <a:stretch>
            <a:fillRect/>
          </a:stretch>
        </p:blipFill>
        <p:spPr>
          <a:xfrm>
            <a:off x="253192" y="6469682"/>
            <a:ext cx="1398143" cy="183756"/>
          </a:xfrm>
          <a:prstGeom prst="rect">
            <a:avLst/>
          </a:prstGeom>
          <a:ln w="15875">
            <a:noFill/>
          </a:ln>
        </p:spPr>
      </p:pic>
      <p:graphicFrame>
        <p:nvGraphicFramePr>
          <p:cNvPr id="91" name="Chart 90">
            <a:extLst>
              <a:ext uri="{FF2B5EF4-FFF2-40B4-BE49-F238E27FC236}">
                <a16:creationId xmlns:a16="http://schemas.microsoft.com/office/drawing/2014/main" id="{3DAF988E-082D-46C7-BB9F-8629DFBF24DD}"/>
              </a:ext>
            </a:extLst>
          </p:cNvPr>
          <p:cNvGraphicFramePr>
            <a:graphicFrameLocks/>
          </p:cNvGraphicFramePr>
          <p:nvPr/>
        </p:nvGraphicFramePr>
        <p:xfrm>
          <a:off x="133295" y="5582460"/>
          <a:ext cx="897250" cy="782080"/>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92" name="Chart 91">
            <a:extLst>
              <a:ext uri="{FF2B5EF4-FFF2-40B4-BE49-F238E27FC236}">
                <a16:creationId xmlns:a16="http://schemas.microsoft.com/office/drawing/2014/main" id="{31486B7E-7F35-482A-859B-52FD6B3E311C}"/>
              </a:ext>
            </a:extLst>
          </p:cNvPr>
          <p:cNvGraphicFramePr>
            <a:graphicFrameLocks/>
          </p:cNvGraphicFramePr>
          <p:nvPr/>
        </p:nvGraphicFramePr>
        <p:xfrm>
          <a:off x="1271167" y="5582460"/>
          <a:ext cx="897250" cy="782080"/>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93" name="Chart 92">
            <a:extLst>
              <a:ext uri="{FF2B5EF4-FFF2-40B4-BE49-F238E27FC236}">
                <a16:creationId xmlns:a16="http://schemas.microsoft.com/office/drawing/2014/main" id="{E6AEED51-D6F7-4673-9D6C-41C961A19DBF}"/>
              </a:ext>
            </a:extLst>
          </p:cNvPr>
          <p:cNvGraphicFramePr>
            <a:graphicFrameLocks/>
          </p:cNvGraphicFramePr>
          <p:nvPr/>
        </p:nvGraphicFramePr>
        <p:xfrm>
          <a:off x="2409039" y="5582460"/>
          <a:ext cx="895855" cy="782081"/>
        </p:xfrm>
        <a:graphic>
          <a:graphicData uri="http://schemas.openxmlformats.org/drawingml/2006/chart">
            <c:chart xmlns:c="http://schemas.openxmlformats.org/drawingml/2006/chart" xmlns:r="http://schemas.openxmlformats.org/officeDocument/2006/relationships" r:id="rId21"/>
          </a:graphicData>
        </a:graphic>
      </p:graphicFrame>
      <p:sp>
        <p:nvSpPr>
          <p:cNvPr id="94" name="TextBox 93">
            <a:extLst>
              <a:ext uri="{FF2B5EF4-FFF2-40B4-BE49-F238E27FC236}">
                <a16:creationId xmlns:a16="http://schemas.microsoft.com/office/drawing/2014/main" id="{453E8DB4-B2DD-492C-B542-FCA087CF28AA}"/>
              </a:ext>
            </a:extLst>
          </p:cNvPr>
          <p:cNvSpPr txBox="1"/>
          <p:nvPr/>
        </p:nvSpPr>
        <p:spPr>
          <a:xfrm>
            <a:off x="2162882" y="5285631"/>
            <a:ext cx="1398144" cy="400110"/>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Low Concentration Widespread*</a:t>
            </a:r>
          </a:p>
        </p:txBody>
      </p:sp>
      <p:sp>
        <p:nvSpPr>
          <p:cNvPr id="97" name="TextBox 96">
            <a:extLst>
              <a:ext uri="{FF2B5EF4-FFF2-40B4-BE49-F238E27FC236}">
                <a16:creationId xmlns:a16="http://schemas.microsoft.com/office/drawing/2014/main" id="{1A1C530A-B1DC-47C6-A18F-EB05D1C13F78}"/>
              </a:ext>
            </a:extLst>
          </p:cNvPr>
          <p:cNvSpPr txBox="1"/>
          <p:nvPr/>
        </p:nvSpPr>
        <p:spPr>
          <a:xfrm>
            <a:off x="1691942" y="6298616"/>
            <a:ext cx="1797641" cy="507831"/>
          </a:xfrm>
          <a:prstGeom prst="rect">
            <a:avLst/>
          </a:prstGeom>
          <a:noFill/>
        </p:spPr>
        <p:txBody>
          <a:bodyPr wrap="square" rtlCol="0">
            <a:spAutoFit/>
          </a:bodyPr>
          <a:lstStyle/>
          <a:p>
            <a:pPr algn="ctr"/>
            <a:r>
              <a:rPr lang="en-US" sz="900" i="1" dirty="0">
                <a:latin typeface="Arial" panose="020B0604020202020204" pitchFamily="34" charset="0"/>
                <a:cs typeface="Arial" panose="020B0604020202020204" pitchFamily="34" charset="0"/>
              </a:rPr>
              <a:t>*Anthropogenic Unknown Source PFAS is distinguished by low PFAS concentrations.  </a:t>
            </a:r>
          </a:p>
        </p:txBody>
      </p:sp>
      <p:sp>
        <p:nvSpPr>
          <p:cNvPr id="98" name="TextBox 97">
            <a:extLst>
              <a:ext uri="{FF2B5EF4-FFF2-40B4-BE49-F238E27FC236}">
                <a16:creationId xmlns:a16="http://schemas.microsoft.com/office/drawing/2014/main" id="{51A65E7D-A2E7-4778-AF56-2602B61D4E0D}"/>
              </a:ext>
            </a:extLst>
          </p:cNvPr>
          <p:cNvSpPr txBox="1"/>
          <p:nvPr/>
        </p:nvSpPr>
        <p:spPr>
          <a:xfrm>
            <a:off x="4286325" y="5285631"/>
            <a:ext cx="1629139" cy="400110"/>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Long-Travelled</a:t>
            </a:r>
          </a:p>
          <a:p>
            <a:pPr algn="ctr"/>
            <a:r>
              <a:rPr lang="en-US" sz="1000" dirty="0">
                <a:latin typeface="Arial" panose="020B0604020202020204" pitchFamily="34" charset="0"/>
                <a:cs typeface="Arial" panose="020B0604020202020204" pitchFamily="34" charset="0"/>
              </a:rPr>
              <a:t>PFAS Signature</a:t>
            </a:r>
            <a:r>
              <a:rPr lang="en-US" sz="1000" baseline="30000" dirty="0">
                <a:latin typeface="Arial" panose="020B0604020202020204" pitchFamily="34" charset="0"/>
                <a:cs typeface="Arial" panose="020B0604020202020204" pitchFamily="34" charset="0"/>
              </a:rPr>
              <a:t>+</a:t>
            </a:r>
            <a:endParaRPr lang="en-US" sz="1000" dirty="0">
              <a:latin typeface="Arial" panose="020B0604020202020204" pitchFamily="34" charset="0"/>
              <a:cs typeface="Arial" panose="020B0604020202020204" pitchFamily="34" charset="0"/>
            </a:endParaRPr>
          </a:p>
        </p:txBody>
      </p:sp>
      <p:graphicFrame>
        <p:nvGraphicFramePr>
          <p:cNvPr id="99" name="Chart 98">
            <a:extLst>
              <a:ext uri="{FF2B5EF4-FFF2-40B4-BE49-F238E27FC236}">
                <a16:creationId xmlns:a16="http://schemas.microsoft.com/office/drawing/2014/main" id="{51F8B2FB-6FB5-4B79-8C93-6AA40CC70AA9}"/>
              </a:ext>
            </a:extLst>
          </p:cNvPr>
          <p:cNvGraphicFramePr>
            <a:graphicFrameLocks/>
          </p:cNvGraphicFramePr>
          <p:nvPr/>
        </p:nvGraphicFramePr>
        <p:xfrm>
          <a:off x="4673106" y="5582460"/>
          <a:ext cx="897250" cy="782079"/>
        </p:xfrm>
        <a:graphic>
          <a:graphicData uri="http://schemas.openxmlformats.org/drawingml/2006/chart">
            <c:chart xmlns:c="http://schemas.openxmlformats.org/drawingml/2006/chart" xmlns:r="http://schemas.openxmlformats.org/officeDocument/2006/relationships" r:id="rId22"/>
          </a:graphicData>
        </a:graphic>
      </p:graphicFrame>
      <p:graphicFrame>
        <p:nvGraphicFramePr>
          <p:cNvPr id="109" name="Chart 108">
            <a:extLst>
              <a:ext uri="{FF2B5EF4-FFF2-40B4-BE49-F238E27FC236}">
                <a16:creationId xmlns:a16="http://schemas.microsoft.com/office/drawing/2014/main" id="{69E05D4A-F8F9-4E34-8C95-D65C4086A8BC}"/>
              </a:ext>
            </a:extLst>
          </p:cNvPr>
          <p:cNvGraphicFramePr>
            <a:graphicFrameLocks/>
          </p:cNvGraphicFramePr>
          <p:nvPr/>
        </p:nvGraphicFramePr>
        <p:xfrm>
          <a:off x="8588034" y="2578367"/>
          <a:ext cx="886968" cy="813816"/>
        </p:xfrm>
        <a:graphic>
          <a:graphicData uri="http://schemas.openxmlformats.org/drawingml/2006/chart">
            <c:chart xmlns:c="http://schemas.openxmlformats.org/drawingml/2006/chart" xmlns:r="http://schemas.openxmlformats.org/officeDocument/2006/relationships" r:id="rId23"/>
          </a:graphicData>
        </a:graphic>
      </p:graphicFrame>
      <p:sp>
        <p:nvSpPr>
          <p:cNvPr id="110" name="Oval 109">
            <a:extLst>
              <a:ext uri="{FF2B5EF4-FFF2-40B4-BE49-F238E27FC236}">
                <a16:creationId xmlns:a16="http://schemas.microsoft.com/office/drawing/2014/main" id="{8F0C0A23-EC8F-4E95-A647-8F8085BBA062}"/>
              </a:ext>
            </a:extLst>
          </p:cNvPr>
          <p:cNvSpPr/>
          <p:nvPr/>
        </p:nvSpPr>
        <p:spPr>
          <a:xfrm>
            <a:off x="9344143" y="2867449"/>
            <a:ext cx="73152" cy="7315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a:extLst>
              <a:ext uri="{FF2B5EF4-FFF2-40B4-BE49-F238E27FC236}">
                <a16:creationId xmlns:a16="http://schemas.microsoft.com/office/drawing/2014/main" id="{9AF12144-09B7-4186-BC2B-9FBAE3795933}"/>
              </a:ext>
            </a:extLst>
          </p:cNvPr>
          <p:cNvSpPr txBox="1"/>
          <p:nvPr/>
        </p:nvSpPr>
        <p:spPr>
          <a:xfrm>
            <a:off x="7212273" y="3053262"/>
            <a:ext cx="1752837" cy="584775"/>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extrusionH="57150" contourW="12700">
              <a:bevelT w="38100" h="38100" prst="relaxedInset"/>
              <a:contourClr>
                <a:schemeClr val="bg1"/>
              </a:contourClr>
            </a:sp3d>
          </a:bodyPr>
          <a:lstStyle/>
          <a:p>
            <a:pPr algn="ctr"/>
            <a:r>
              <a:rPr lang="en-US" sz="1600" b="1" dirty="0">
                <a:ln w="6350">
                  <a:noFill/>
                </a:ln>
                <a:solidFill>
                  <a:srgbClr val="00B0F0"/>
                </a:solidFill>
                <a:effectLst>
                  <a:outerShdw blurRad="50800" dist="38100" dir="2700000" algn="tl" rotWithShape="0">
                    <a:schemeClr val="bg1">
                      <a:alpha val="40000"/>
                    </a:schemeClr>
                  </a:outerShdw>
                </a:effectLst>
              </a:rPr>
              <a:t>Mixed Plume Signature</a:t>
            </a:r>
          </a:p>
        </p:txBody>
      </p:sp>
      <p:cxnSp>
        <p:nvCxnSpPr>
          <p:cNvPr id="112" name="Straight Arrow Connector 111">
            <a:extLst>
              <a:ext uri="{FF2B5EF4-FFF2-40B4-BE49-F238E27FC236}">
                <a16:creationId xmlns:a16="http://schemas.microsoft.com/office/drawing/2014/main" id="{CE17E735-EADD-422E-A6FA-AD677FBD7516}"/>
              </a:ext>
            </a:extLst>
          </p:cNvPr>
          <p:cNvCxnSpPr>
            <a:cxnSpLocks/>
          </p:cNvCxnSpPr>
          <p:nvPr/>
        </p:nvCxnSpPr>
        <p:spPr>
          <a:xfrm flipV="1">
            <a:off x="8371901" y="2953725"/>
            <a:ext cx="376832" cy="14400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13" name="Chart 112">
            <a:extLst>
              <a:ext uri="{FF2B5EF4-FFF2-40B4-BE49-F238E27FC236}">
                <a16:creationId xmlns:a16="http://schemas.microsoft.com/office/drawing/2014/main" id="{2A6BB07C-16B2-4DE7-996F-2323A7DE25CC}"/>
              </a:ext>
            </a:extLst>
          </p:cNvPr>
          <p:cNvGraphicFramePr>
            <a:graphicFrameLocks/>
          </p:cNvGraphicFramePr>
          <p:nvPr/>
        </p:nvGraphicFramePr>
        <p:xfrm>
          <a:off x="3545516" y="5582460"/>
          <a:ext cx="886968" cy="813816"/>
        </p:xfrm>
        <a:graphic>
          <a:graphicData uri="http://schemas.openxmlformats.org/drawingml/2006/chart">
            <c:chart xmlns:c="http://schemas.openxmlformats.org/drawingml/2006/chart" xmlns:r="http://schemas.openxmlformats.org/officeDocument/2006/relationships" r:id="rId24"/>
          </a:graphicData>
        </a:graphic>
      </p:graphicFrame>
      <p:sp>
        <p:nvSpPr>
          <p:cNvPr id="114" name="TextBox 113">
            <a:extLst>
              <a:ext uri="{FF2B5EF4-FFF2-40B4-BE49-F238E27FC236}">
                <a16:creationId xmlns:a16="http://schemas.microsoft.com/office/drawing/2014/main" id="{30299FA2-09CF-4621-8E23-E191CE98C845}"/>
              </a:ext>
            </a:extLst>
          </p:cNvPr>
          <p:cNvSpPr txBox="1"/>
          <p:nvPr/>
        </p:nvSpPr>
        <p:spPr>
          <a:xfrm>
            <a:off x="3473018" y="5285631"/>
            <a:ext cx="1107998" cy="400110"/>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Mixed Plume Signature</a:t>
            </a:r>
            <a:r>
              <a:rPr lang="en-US" sz="1000" baseline="30000" dirty="0">
                <a:latin typeface="Arial" panose="020B0604020202020204" pitchFamily="34" charset="0"/>
                <a:cs typeface="Arial" panose="020B0604020202020204" pitchFamily="34" charset="0"/>
              </a:rPr>
              <a:t>+</a:t>
            </a:r>
          </a:p>
        </p:txBody>
      </p:sp>
      <p:sp>
        <p:nvSpPr>
          <p:cNvPr id="115" name="TextBox 114">
            <a:extLst>
              <a:ext uri="{FF2B5EF4-FFF2-40B4-BE49-F238E27FC236}">
                <a16:creationId xmlns:a16="http://schemas.microsoft.com/office/drawing/2014/main" id="{1728FE58-7173-4D5F-A64E-02E1E55061DF}"/>
              </a:ext>
            </a:extLst>
          </p:cNvPr>
          <p:cNvSpPr txBox="1"/>
          <p:nvPr/>
        </p:nvSpPr>
        <p:spPr>
          <a:xfrm>
            <a:off x="3300357" y="6282786"/>
            <a:ext cx="2496762" cy="507831"/>
          </a:xfrm>
          <a:prstGeom prst="rect">
            <a:avLst/>
          </a:prstGeom>
          <a:noFill/>
        </p:spPr>
        <p:txBody>
          <a:bodyPr wrap="square" rtlCol="0">
            <a:spAutoFit/>
          </a:bodyPr>
          <a:lstStyle/>
          <a:p>
            <a:pPr algn="ctr"/>
            <a:r>
              <a:rPr lang="en-US" sz="900" i="1" baseline="30000" dirty="0">
                <a:latin typeface="Arial" panose="020B0604020202020204" pitchFamily="34" charset="0"/>
                <a:cs typeface="Arial" panose="020B0604020202020204" pitchFamily="34" charset="0"/>
              </a:rPr>
              <a:t>+</a:t>
            </a:r>
            <a:r>
              <a:rPr lang="en-US" sz="900" baseline="30000" dirty="0">
                <a:latin typeface="Arial" panose="020B0604020202020204" pitchFamily="34" charset="0"/>
                <a:cs typeface="Arial" panose="020B0604020202020204" pitchFamily="34" charset="0"/>
              </a:rPr>
              <a:t> </a:t>
            </a:r>
            <a:r>
              <a:rPr lang="en-US" sz="900" i="1" dirty="0">
                <a:latin typeface="Arial" panose="020B0604020202020204" pitchFamily="34" charset="0"/>
                <a:cs typeface="Arial" panose="020B0604020202020204" pitchFamily="34" charset="0"/>
              </a:rPr>
              <a:t>Mixed Plume and Long-Travelled PFAS Signatures can be varied and similar to each other based on the location.</a:t>
            </a:r>
          </a:p>
        </p:txBody>
      </p:sp>
      <p:grpSp>
        <p:nvGrpSpPr>
          <p:cNvPr id="20" name="Group 19">
            <a:extLst>
              <a:ext uri="{FF2B5EF4-FFF2-40B4-BE49-F238E27FC236}">
                <a16:creationId xmlns:a16="http://schemas.microsoft.com/office/drawing/2014/main" id="{C465F772-E9BD-4C28-8BEC-B87E0160E2EE}"/>
              </a:ext>
            </a:extLst>
          </p:cNvPr>
          <p:cNvGrpSpPr/>
          <p:nvPr/>
        </p:nvGrpSpPr>
        <p:grpSpPr>
          <a:xfrm>
            <a:off x="6024302" y="4708732"/>
            <a:ext cx="1902184" cy="400110"/>
            <a:chOff x="6024302" y="4708732"/>
            <a:chExt cx="1902184" cy="400110"/>
          </a:xfrm>
        </p:grpSpPr>
        <p:sp>
          <p:nvSpPr>
            <p:cNvPr id="15" name="TextBox 14">
              <a:extLst>
                <a:ext uri="{FF2B5EF4-FFF2-40B4-BE49-F238E27FC236}">
                  <a16:creationId xmlns:a16="http://schemas.microsoft.com/office/drawing/2014/main" id="{2633C92C-028F-4E5B-8741-DF088F4BF2D4}"/>
                </a:ext>
              </a:extLst>
            </p:cNvPr>
            <p:cNvSpPr txBox="1"/>
            <p:nvPr/>
          </p:nvSpPr>
          <p:spPr>
            <a:xfrm>
              <a:off x="6024302" y="4708732"/>
              <a:ext cx="1902184" cy="400110"/>
            </a:xfrm>
            <a:prstGeom prst="rect">
              <a:avLst/>
            </a:prstGeom>
            <a:solidFill>
              <a:schemeClr val="bg1"/>
            </a:solidFill>
          </p:spPr>
          <p:txBody>
            <a:bodyPr wrap="square" rtlCol="0">
              <a:spAutoFit/>
            </a:bodyPr>
            <a:lstStyle/>
            <a:p>
              <a:r>
                <a:rPr lang="en-US" sz="1000" dirty="0"/>
                <a:t>  Surface Water Sample Location</a:t>
              </a:r>
            </a:p>
            <a:p>
              <a:r>
                <a:rPr lang="en-US" sz="1000" dirty="0"/>
                <a:t>  Well Location</a:t>
              </a:r>
            </a:p>
          </p:txBody>
        </p:sp>
        <p:sp>
          <p:nvSpPr>
            <p:cNvPr id="116" name="Rectangle 115">
              <a:extLst>
                <a:ext uri="{FF2B5EF4-FFF2-40B4-BE49-F238E27FC236}">
                  <a16:creationId xmlns:a16="http://schemas.microsoft.com/office/drawing/2014/main" id="{2B1FD9F2-3CF8-46C9-867C-F0AFFB9A6B47}"/>
                </a:ext>
              </a:extLst>
            </p:cNvPr>
            <p:cNvSpPr/>
            <p:nvPr/>
          </p:nvSpPr>
          <p:spPr>
            <a:xfrm>
              <a:off x="6045867" y="4777425"/>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Oval 116">
              <a:extLst>
                <a:ext uri="{FF2B5EF4-FFF2-40B4-BE49-F238E27FC236}">
                  <a16:creationId xmlns:a16="http://schemas.microsoft.com/office/drawing/2014/main" id="{46379478-A78E-4A51-84B8-9C1964FC7FFF}"/>
                </a:ext>
              </a:extLst>
            </p:cNvPr>
            <p:cNvSpPr/>
            <p:nvPr/>
          </p:nvSpPr>
          <p:spPr>
            <a:xfrm>
              <a:off x="6040837" y="4938320"/>
              <a:ext cx="73152" cy="7315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25856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BEBAFD-9F9B-4D66-8129-6FA68634C355}"/>
              </a:ext>
            </a:extLst>
          </p:cNvPr>
          <p:cNvSpPr/>
          <p:nvPr/>
        </p:nvSpPr>
        <p:spPr>
          <a:xfrm>
            <a:off x="94435" y="4825690"/>
            <a:ext cx="4416863" cy="1976691"/>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A34EFEEA-1922-46C4-BDA5-10CEBBA569D1}"/>
              </a:ext>
            </a:extLst>
          </p:cNvPr>
          <p:cNvSpPr txBox="1"/>
          <p:nvPr/>
        </p:nvSpPr>
        <p:spPr>
          <a:xfrm>
            <a:off x="6180965" y="4754460"/>
            <a:ext cx="5896221" cy="2031325"/>
          </a:xfrm>
          <a:prstGeom prst="rect">
            <a:avLst/>
          </a:prstGeom>
          <a:solidFill>
            <a:schemeClr val="bg1"/>
          </a:solidFill>
          <a:ln w="34925">
            <a:solidFill>
              <a:srgbClr val="00B0F0"/>
            </a:solidFill>
          </a:ln>
        </p:spPr>
        <p:txBody>
          <a:bodyPr wrap="square" rtlCol="0">
            <a:spAutoFit/>
          </a:bodyPr>
          <a:lstStyle/>
          <a:p>
            <a:pPr algn="ctr" defTabSz="1063460">
              <a:defRPr/>
            </a:pPr>
            <a:r>
              <a:rPr lang="en-US" sz="1100" b="1" dirty="0">
                <a:solidFill>
                  <a:srgbClr val="00B0F0"/>
                </a:solidFill>
                <a:latin typeface="Arial" panose="020B0604020202020204" pitchFamily="34" charset="0"/>
                <a:cs typeface="Arial" panose="020B0604020202020204" pitchFamily="34" charset="0"/>
              </a:rPr>
              <a:t>Elevated PFAS Concentrations in Eagle Point Lake</a:t>
            </a:r>
            <a:endParaRPr lang="en-US" sz="11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4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900" dirty="0">
                <a:latin typeface="Arial" panose="020B0604020202020204" pitchFamily="34" charset="0"/>
                <a:cs typeface="Arial" panose="020B0604020202020204" pitchFamily="34" charset="0"/>
              </a:rPr>
              <a:t>Multiple factors may influence elevated concentrations of PFAS in Eagle Point Lake.</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b="1" dirty="0">
                <a:solidFill>
                  <a:srgbClr val="00B0F0"/>
                </a:solidFill>
                <a:latin typeface="Arial" panose="020B0604020202020204" pitchFamily="34" charset="0"/>
                <a:cs typeface="Arial" panose="020B0604020202020204" pitchFamily="34" charset="0"/>
              </a:rPr>
              <a:t>Stability</a:t>
            </a:r>
          </a:p>
          <a:p>
            <a:pPr algn="ctr" defTabSz="1063460" fontAlgn="auto">
              <a:spcBef>
                <a:spcPts val="0"/>
              </a:spcBef>
              <a:spcAft>
                <a:spcPts val="0"/>
              </a:spcAft>
              <a:defRPr/>
            </a:pPr>
            <a:r>
              <a:rPr lang="en-US" sz="900" b="1" dirty="0">
                <a:latin typeface="Arial" panose="020B0604020202020204" pitchFamily="34" charset="0"/>
                <a:cs typeface="Arial" panose="020B0604020202020204" pitchFamily="34" charset="0"/>
              </a:rPr>
              <a:t>Dispersion and Mixing of PFAS-Impacted Waters in Large Water Body</a:t>
            </a:r>
          </a:p>
          <a:p>
            <a:pPr algn="ctr" defTabSz="1063460" fontAlgn="auto">
              <a:spcBef>
                <a:spcPts val="0"/>
              </a:spcBef>
              <a:spcAft>
                <a:spcPts val="0"/>
              </a:spcAft>
              <a:defRPr/>
            </a:pPr>
            <a:r>
              <a:rPr lang="en-US" sz="900" dirty="0">
                <a:latin typeface="Arial" panose="020B0604020202020204" pitchFamily="34" charset="0"/>
                <a:cs typeface="Arial" panose="020B0604020202020204" pitchFamily="34" charset="0"/>
              </a:rPr>
              <a:t>The longer retention time, typical of larger water bodies, may limit temporal variability of PFAS in surface water.</a:t>
            </a:r>
          </a:p>
          <a:p>
            <a:pPr algn="ctr" defTabSz="1063460" fontAlgn="auto">
              <a:spcBef>
                <a:spcPts val="0"/>
              </a:spcBef>
              <a:spcAft>
                <a:spcPts val="0"/>
              </a:spcAft>
              <a:defRPr/>
            </a:pPr>
            <a:endParaRPr lang="en-US" sz="7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b="1" dirty="0">
                <a:solidFill>
                  <a:srgbClr val="00B0F0"/>
                </a:solidFill>
                <a:latin typeface="Arial" panose="020B0604020202020204" pitchFamily="34" charset="0"/>
                <a:cs typeface="Arial" panose="020B0604020202020204" pitchFamily="34" charset="0"/>
              </a:rPr>
              <a:t>Additional Inputs</a:t>
            </a:r>
          </a:p>
          <a:p>
            <a:pPr algn="ctr" defTabSz="1063460">
              <a:defRPr/>
            </a:pPr>
            <a:r>
              <a:rPr lang="en-US" sz="900" b="1" dirty="0">
                <a:latin typeface="Arial" panose="020B0604020202020204" pitchFamily="34" charset="0"/>
                <a:cs typeface="Arial" panose="020B0604020202020204" pitchFamily="34" charset="0"/>
              </a:rPr>
              <a:t>Release of PFAS from Impacted Surficial Sediments</a:t>
            </a:r>
          </a:p>
          <a:p>
            <a:pPr algn="ctr" defTabSz="1063460">
              <a:defRPr/>
            </a:pPr>
            <a:r>
              <a:rPr lang="en-US" sz="900" dirty="0">
                <a:latin typeface="Arial" panose="020B0604020202020204" pitchFamily="34" charset="0"/>
                <a:cs typeface="Arial" panose="020B0604020202020204" pitchFamily="34" charset="0"/>
              </a:rPr>
              <a:t>PFAS-impacted lake and bank sediments not normally submerged may release PFAS to surface water during flooding.</a:t>
            </a:r>
          </a:p>
          <a:p>
            <a:pPr algn="ctr" defTabSz="1063460">
              <a:defRPr/>
            </a:pPr>
            <a:endParaRPr lang="en-US" sz="3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900" b="1" dirty="0">
                <a:latin typeface="Arial" panose="020B0604020202020204" pitchFamily="34" charset="0"/>
                <a:cs typeface="Arial" panose="020B0604020202020204" pitchFamily="34" charset="0"/>
              </a:rPr>
              <a:t>Discharge of PFAS-Impacted Groundwater</a:t>
            </a:r>
          </a:p>
          <a:p>
            <a:pPr algn="ctr" defTabSz="1063460" fontAlgn="auto">
              <a:spcBef>
                <a:spcPts val="0"/>
              </a:spcBef>
              <a:spcAft>
                <a:spcPts val="0"/>
              </a:spcAft>
              <a:defRPr/>
            </a:pPr>
            <a:r>
              <a:rPr lang="en-US" sz="900" dirty="0">
                <a:latin typeface="Arial" panose="020B0604020202020204" pitchFamily="34" charset="0"/>
                <a:cs typeface="Arial" panose="020B0604020202020204" pitchFamily="34" charset="0"/>
              </a:rPr>
              <a:t>Subsurface PFAS-impacted waters likely discharge into Eagle Point Lake.</a:t>
            </a:r>
            <a:endParaRPr lang="en-US" sz="600" b="1"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0" dirty="0">
                <a:latin typeface="Arial" panose="020B0604020202020204" pitchFamily="34" charset="0"/>
                <a:cs typeface="Arial" panose="020B0604020202020204" pitchFamily="34" charset="0"/>
              </a:rPr>
              <a:t>0</a:t>
            </a:r>
          </a:p>
        </p:txBody>
      </p:sp>
      <p:sp>
        <p:nvSpPr>
          <p:cNvPr id="5" name="Rectangle 4">
            <a:extLst>
              <a:ext uri="{FF2B5EF4-FFF2-40B4-BE49-F238E27FC236}">
                <a16:creationId xmlns:a16="http://schemas.microsoft.com/office/drawing/2014/main" id="{E773549E-415A-494F-BE56-E611C24D720D}"/>
              </a:ext>
            </a:extLst>
          </p:cNvPr>
          <p:cNvSpPr/>
          <p:nvPr/>
        </p:nvSpPr>
        <p:spPr>
          <a:xfrm>
            <a:off x="2379956" y="3187256"/>
            <a:ext cx="4768114" cy="181758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24A9670E-1689-4B9B-B0FE-4418527BB685}"/>
              </a:ext>
            </a:extLst>
          </p:cNvPr>
          <p:cNvPicPr>
            <a:picLocks noChangeAspect="1"/>
          </p:cNvPicPr>
          <p:nvPr/>
        </p:nvPicPr>
        <p:blipFill rotWithShape="1">
          <a:blip r:embed="rId3"/>
          <a:srcRect l="924" t="6117" r="35595" b="20386"/>
          <a:stretch/>
        </p:blipFill>
        <p:spPr>
          <a:xfrm>
            <a:off x="7263206" y="1042233"/>
            <a:ext cx="4795987" cy="3548433"/>
          </a:xfrm>
          <a:prstGeom prst="rect">
            <a:avLst/>
          </a:prstGeom>
          <a:ln w="34925">
            <a:solidFill>
              <a:srgbClr val="00B0F0"/>
            </a:solidFill>
          </a:ln>
        </p:spPr>
      </p:pic>
      <p:sp>
        <p:nvSpPr>
          <p:cNvPr id="32" name="Rounded Rectangle 5">
            <a:extLst>
              <a:ext uri="{FF2B5EF4-FFF2-40B4-BE49-F238E27FC236}">
                <a16:creationId xmlns:a16="http://schemas.microsoft.com/office/drawing/2014/main" id="{4B772D45-5886-47F1-B07E-E4423C25963C}"/>
              </a:ext>
            </a:extLst>
          </p:cNvPr>
          <p:cNvSpPr/>
          <p:nvPr/>
        </p:nvSpPr>
        <p:spPr>
          <a:xfrm>
            <a:off x="10646288" y="1066344"/>
            <a:ext cx="1412572" cy="326134"/>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PFOS Heat Map:</a:t>
            </a:r>
          </a:p>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Surface Water</a:t>
            </a:r>
          </a:p>
        </p:txBody>
      </p:sp>
      <p:grpSp>
        <p:nvGrpSpPr>
          <p:cNvPr id="9" name="Group 346">
            <a:extLst>
              <a:ext uri="{FF2B5EF4-FFF2-40B4-BE49-F238E27FC236}">
                <a16:creationId xmlns:a16="http://schemas.microsoft.com/office/drawing/2014/main" id="{2B9DF49F-72B0-4669-B47F-4B4AB2371807}"/>
              </a:ext>
            </a:extLst>
          </p:cNvPr>
          <p:cNvGrpSpPr>
            <a:grpSpLocks/>
          </p:cNvGrpSpPr>
          <p:nvPr/>
        </p:nvGrpSpPr>
        <p:grpSpPr bwMode="auto">
          <a:xfrm>
            <a:off x="36157" y="672478"/>
            <a:ext cx="12091385" cy="6152864"/>
            <a:chOff x="462722" y="2651942"/>
            <a:chExt cx="7010400" cy="8311238"/>
          </a:xfrm>
        </p:grpSpPr>
        <p:sp>
          <p:nvSpPr>
            <p:cNvPr id="10" name="Round Same Side Corner Rectangle 347">
              <a:extLst>
                <a:ext uri="{FF2B5EF4-FFF2-40B4-BE49-F238E27FC236}">
                  <a16:creationId xmlns:a16="http://schemas.microsoft.com/office/drawing/2014/main" id="{D19519CC-BD00-48CB-958F-2D7CF714CDF2}"/>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a:latin typeface="Arial" panose="020B0604020202020204" pitchFamily="34" charset="0"/>
                <a:cs typeface="Arial" panose="020B0604020202020204" pitchFamily="34" charset="0"/>
              </a:endParaRPr>
            </a:p>
          </p:txBody>
        </p:sp>
        <p:sp>
          <p:nvSpPr>
            <p:cNvPr id="11" name="Round Same Side Corner Rectangle 348">
              <a:extLst>
                <a:ext uri="{FF2B5EF4-FFF2-40B4-BE49-F238E27FC236}">
                  <a16:creationId xmlns:a16="http://schemas.microsoft.com/office/drawing/2014/main" id="{80461AB0-D21B-44F1-A684-08E75A092D55}"/>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Site-Wide Surface Water Results: PFAS Impacts</a:t>
              </a:r>
            </a:p>
          </p:txBody>
        </p:sp>
      </p:grpSp>
      <p:sp>
        <p:nvSpPr>
          <p:cNvPr id="24" name="TextBox 23">
            <a:extLst>
              <a:ext uri="{FF2B5EF4-FFF2-40B4-BE49-F238E27FC236}">
                <a16:creationId xmlns:a16="http://schemas.microsoft.com/office/drawing/2014/main" id="{0D85C8C0-9F5F-40E4-89D9-51555DE5D64B}"/>
              </a:ext>
            </a:extLst>
          </p:cNvPr>
          <p:cNvSpPr txBox="1"/>
          <p:nvPr/>
        </p:nvSpPr>
        <p:spPr>
          <a:xfrm>
            <a:off x="75971" y="995420"/>
            <a:ext cx="7100664" cy="2123658"/>
          </a:xfrm>
          <a:prstGeom prst="rect">
            <a:avLst/>
          </a:prstGeom>
          <a:solidFill>
            <a:schemeClr val="bg1"/>
          </a:solidFill>
          <a:ln w="34925">
            <a:solidFill>
              <a:srgbClr val="00B0F0"/>
            </a:solidFill>
          </a:ln>
        </p:spPr>
        <p:txBody>
          <a:bodyPr wrap="square" lIns="91440" tIns="45720" rIns="91440" bIns="45720" rtlCol="0" anchor="t">
            <a:spAutoFit/>
          </a:bodyPr>
          <a:lstStyle/>
          <a:p>
            <a:pPr algn="ctr" defTabSz="1063460" fontAlgn="auto">
              <a:spcBef>
                <a:spcPts val="0"/>
              </a:spcBef>
              <a:spcAft>
                <a:spcPts val="0"/>
              </a:spcAft>
              <a:defRPr/>
            </a:pPr>
            <a:r>
              <a:rPr lang="en-US" sz="1100" b="1" dirty="0">
                <a:solidFill>
                  <a:srgbClr val="00B0F0"/>
                </a:solidFill>
                <a:latin typeface="Arial" panose="020B0604020202020204" pitchFamily="34" charset="0"/>
                <a:cs typeface="Arial" panose="020B0604020202020204" pitchFamily="34" charset="0"/>
              </a:rPr>
              <a:t>Surface Water Impacts in Segment 4</a:t>
            </a:r>
          </a:p>
          <a:p>
            <a:pPr algn="ctr" defTabSz="1063460" fontAlgn="auto">
              <a:spcBef>
                <a:spcPts val="0"/>
              </a:spcBef>
              <a:spcAft>
                <a:spcPts val="0"/>
              </a:spcAft>
              <a:defRPr/>
            </a:pPr>
            <a:endParaRPr lang="en-US" sz="500" dirty="0">
              <a:latin typeface="Arial" panose="020B0604020202020204" pitchFamily="34" charset="0"/>
              <a:cs typeface="Arial" panose="020B0604020202020204" pitchFamily="34" charset="0"/>
            </a:endParaRPr>
          </a:p>
          <a:p>
            <a:pPr algn="ctr" defTabSz="1063460">
              <a:defRPr/>
            </a:pPr>
            <a:r>
              <a:rPr lang="en-US" sz="1000" dirty="0">
                <a:latin typeface="Arial" panose="020B0604020202020204" pitchFamily="34" charset="0"/>
                <a:cs typeface="Arial" panose="020B0604020202020204" pitchFamily="34" charset="0"/>
              </a:rPr>
              <a:t>PFOS concentrations in Post-Confluence Raleigh Creek vary by three orders of magnitude, depending on flow conditions. When Raleigh Creek flows continuously from the Oakdale Disposal Site (ODS) to the Confluence with P1007 at </a:t>
            </a:r>
            <a:r>
              <a:rPr lang="en-US" sz="1000" dirty="0" err="1">
                <a:latin typeface="Arial" panose="020B0604020202020204" pitchFamily="34" charset="0"/>
                <a:cs typeface="Arial" panose="020B0604020202020204" pitchFamily="34" charset="0"/>
              </a:rPr>
              <a:t>Tablyn</a:t>
            </a:r>
            <a:r>
              <a:rPr lang="en-US" sz="1000" dirty="0">
                <a:latin typeface="Arial" panose="020B0604020202020204" pitchFamily="34" charset="0"/>
                <a:cs typeface="Arial" panose="020B0604020202020204" pitchFamily="34" charset="0"/>
              </a:rPr>
              <a:t> Park, PFOS concentrations in Post-Confluence Raleigh Creek are consistently higher. Conversely, during low flow conditions when Raleigh Creek is not connected with P1007, PFOS concentrations in surface water downstream of the Confluence are consistently lower. </a:t>
            </a:r>
          </a:p>
          <a:p>
            <a:pPr algn="ctr" defTabSz="1063460">
              <a:defRPr/>
            </a:pPr>
            <a:endParaRPr lang="en-US" sz="600" dirty="0">
              <a:latin typeface="Arial" panose="020B0604020202020204" pitchFamily="34" charset="0"/>
              <a:cs typeface="Arial" panose="020B0604020202020204" pitchFamily="34" charset="0"/>
            </a:endParaRPr>
          </a:p>
          <a:p>
            <a:pPr algn="ctr" defTabSz="1063460">
              <a:defRPr/>
            </a:pPr>
            <a:r>
              <a:rPr lang="en-US" sz="1000" dirty="0">
                <a:latin typeface="Arial" panose="020B0604020202020204" pitchFamily="34" charset="0"/>
                <a:cs typeface="Arial" panose="020B0604020202020204" pitchFamily="34" charset="0"/>
              </a:rPr>
              <a:t>Though Post-Confluence Raleigh Creek appears to be the primary surface water input into Eagle Point Lake, PFOS concentrations in Eagle Point Lake appear relatively stable under all flow conditions. In addition, PFOS concentrations in Eagle Point Lake (ranging from 0.11 to 1.05 ppb, in exceedance of the MDH Health Based Value of 0.015 ppb) remain elevated even when concentrations in the Post-Confluence Raleigh Creek are up to two orders of magnitude lower, pointing to other PFAS inputs to Eagle Point Lake. Similar to PFOS, concentrations of PFOA and PFBA in Eagle Point Lake also appear relatively stable in comparison to impacts in Post-Confluence Raleigh Creek.</a:t>
            </a:r>
          </a:p>
        </p:txBody>
      </p:sp>
      <p:sp>
        <p:nvSpPr>
          <p:cNvPr id="53" name="TextBox 52">
            <a:extLst>
              <a:ext uri="{FF2B5EF4-FFF2-40B4-BE49-F238E27FC236}">
                <a16:creationId xmlns:a16="http://schemas.microsoft.com/office/drawing/2014/main" id="{DB4A9CFD-BF9C-4B86-9A34-B190EA6EE82D}"/>
              </a:ext>
            </a:extLst>
          </p:cNvPr>
          <p:cNvSpPr txBox="1"/>
          <p:nvPr/>
        </p:nvSpPr>
        <p:spPr>
          <a:xfrm>
            <a:off x="9015358" y="2036673"/>
            <a:ext cx="776301" cy="369332"/>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900" dirty="0">
                <a:ln w="6350">
                  <a:noFill/>
                </a:ln>
                <a:solidFill>
                  <a:srgbClr val="002060"/>
                </a:solidFill>
                <a:effectLst>
                  <a:glow rad="63500">
                    <a:srgbClr val="FFFFFF"/>
                  </a:glow>
                  <a:outerShdw blurRad="50800" dist="38100" dir="2700000" algn="tl" rotWithShape="0">
                    <a:schemeClr val="bg1">
                      <a:alpha val="40000"/>
                    </a:schemeClr>
                  </a:outerShdw>
                </a:effectLst>
              </a:rPr>
              <a:t>P1007 Conveyance</a:t>
            </a:r>
            <a:endParaRPr lang="en-US" sz="5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54" name="TextBox 53">
            <a:extLst>
              <a:ext uri="{FF2B5EF4-FFF2-40B4-BE49-F238E27FC236}">
                <a16:creationId xmlns:a16="http://schemas.microsoft.com/office/drawing/2014/main" id="{7C8899BC-6E9C-47A3-BBE0-E08CF836C3BA}"/>
              </a:ext>
            </a:extLst>
          </p:cNvPr>
          <p:cNvSpPr txBox="1"/>
          <p:nvPr/>
        </p:nvSpPr>
        <p:spPr>
          <a:xfrm>
            <a:off x="10167316" y="2761723"/>
            <a:ext cx="776301" cy="230832"/>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900" dirty="0">
                <a:ln w="6350">
                  <a:noFill/>
                </a:ln>
                <a:solidFill>
                  <a:srgbClr val="002060"/>
                </a:solidFill>
                <a:effectLst>
                  <a:glow rad="63500">
                    <a:srgbClr val="FFFFFF"/>
                  </a:glow>
                  <a:outerShdw blurRad="50800" dist="38100" dir="2700000" algn="tl" rotWithShape="0">
                    <a:schemeClr val="bg1">
                      <a:alpha val="40000"/>
                    </a:schemeClr>
                  </a:outerShdw>
                </a:effectLst>
              </a:rPr>
              <a:t>Lake Elmo</a:t>
            </a:r>
            <a:endParaRPr lang="en-US" sz="5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55" name="TextBox 54">
            <a:extLst>
              <a:ext uri="{FF2B5EF4-FFF2-40B4-BE49-F238E27FC236}">
                <a16:creationId xmlns:a16="http://schemas.microsoft.com/office/drawing/2014/main" id="{9E4691D7-6797-40FB-9743-787110C9364D}"/>
              </a:ext>
            </a:extLst>
          </p:cNvPr>
          <p:cNvSpPr txBox="1"/>
          <p:nvPr/>
        </p:nvSpPr>
        <p:spPr>
          <a:xfrm>
            <a:off x="9878230" y="1954533"/>
            <a:ext cx="776301" cy="230832"/>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900" dirty="0">
                <a:ln w="6350">
                  <a:noFill/>
                </a:ln>
                <a:solidFill>
                  <a:srgbClr val="002060"/>
                </a:solidFill>
                <a:effectLst>
                  <a:glow rad="63500">
                    <a:srgbClr val="FFFFFF"/>
                  </a:glow>
                  <a:outerShdw blurRad="50800" dist="38100" dir="2700000" algn="tl" rotWithShape="0">
                    <a:schemeClr val="bg1">
                      <a:alpha val="40000"/>
                    </a:schemeClr>
                  </a:outerShdw>
                </a:effectLst>
              </a:rPr>
              <a:t>Sunfish Lake</a:t>
            </a:r>
            <a:endParaRPr lang="en-US" sz="5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56" name="TextBox 55">
            <a:extLst>
              <a:ext uri="{FF2B5EF4-FFF2-40B4-BE49-F238E27FC236}">
                <a16:creationId xmlns:a16="http://schemas.microsoft.com/office/drawing/2014/main" id="{ED5E485E-D4AE-42BB-8C7A-6A922C6975E3}"/>
              </a:ext>
            </a:extLst>
          </p:cNvPr>
          <p:cNvSpPr txBox="1"/>
          <p:nvPr/>
        </p:nvSpPr>
        <p:spPr>
          <a:xfrm>
            <a:off x="10760880" y="3471417"/>
            <a:ext cx="776301" cy="369332"/>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900" dirty="0">
                <a:ln w="6350">
                  <a:noFill/>
                </a:ln>
                <a:solidFill>
                  <a:srgbClr val="002060"/>
                </a:solidFill>
                <a:effectLst>
                  <a:glow rad="63500">
                    <a:srgbClr val="FFFFFF"/>
                  </a:glow>
                  <a:outerShdw blurRad="50800" dist="38100" dir="2700000" algn="tl" rotWithShape="0">
                    <a:schemeClr val="bg1">
                      <a:alpha val="40000"/>
                    </a:schemeClr>
                  </a:outerShdw>
                </a:effectLst>
              </a:rPr>
              <a:t>Horseshoe Lake</a:t>
            </a:r>
            <a:endParaRPr lang="en-US" sz="5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57" name="TextBox 56">
            <a:extLst>
              <a:ext uri="{FF2B5EF4-FFF2-40B4-BE49-F238E27FC236}">
                <a16:creationId xmlns:a16="http://schemas.microsoft.com/office/drawing/2014/main" id="{73607549-8C5E-47AB-939F-D6F34F11BE52}"/>
              </a:ext>
            </a:extLst>
          </p:cNvPr>
          <p:cNvSpPr txBox="1"/>
          <p:nvPr/>
        </p:nvSpPr>
        <p:spPr>
          <a:xfrm>
            <a:off x="9088037" y="3131778"/>
            <a:ext cx="776301" cy="369332"/>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900" dirty="0">
                <a:ln w="6350">
                  <a:noFill/>
                </a:ln>
                <a:solidFill>
                  <a:srgbClr val="002060"/>
                </a:solidFill>
                <a:effectLst>
                  <a:glow rad="63500">
                    <a:srgbClr val="FFFFFF"/>
                  </a:glow>
                  <a:outerShdw blurRad="50800" dist="38100" dir="2700000" algn="tl" rotWithShape="0">
                    <a:schemeClr val="bg1">
                      <a:alpha val="40000"/>
                    </a:schemeClr>
                  </a:outerShdw>
                </a:effectLst>
              </a:rPr>
              <a:t>Eagle Point Lake</a:t>
            </a:r>
            <a:endParaRPr lang="en-US" sz="5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58" name="TextBox 57">
            <a:extLst>
              <a:ext uri="{FF2B5EF4-FFF2-40B4-BE49-F238E27FC236}">
                <a16:creationId xmlns:a16="http://schemas.microsoft.com/office/drawing/2014/main" id="{E304A8AB-C52E-4898-BF62-33A1984C13AE}"/>
              </a:ext>
            </a:extLst>
          </p:cNvPr>
          <p:cNvSpPr txBox="1"/>
          <p:nvPr/>
        </p:nvSpPr>
        <p:spPr>
          <a:xfrm>
            <a:off x="8366641" y="1200334"/>
            <a:ext cx="776301" cy="230832"/>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900" dirty="0">
                <a:ln w="6350">
                  <a:noFill/>
                </a:ln>
                <a:solidFill>
                  <a:srgbClr val="002060"/>
                </a:solidFill>
                <a:effectLst>
                  <a:glow rad="63500">
                    <a:srgbClr val="FFFFFF"/>
                  </a:glow>
                  <a:outerShdw blurRad="50800" dist="38100" dir="2700000" algn="tl" rotWithShape="0">
                    <a:schemeClr val="bg1">
                      <a:alpha val="40000"/>
                    </a:schemeClr>
                  </a:outerShdw>
                </a:effectLst>
              </a:rPr>
              <a:t>Tri-Lakes</a:t>
            </a:r>
            <a:endParaRPr lang="en-US" sz="5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59" name="TextBox 58">
            <a:extLst>
              <a:ext uri="{FF2B5EF4-FFF2-40B4-BE49-F238E27FC236}">
                <a16:creationId xmlns:a16="http://schemas.microsoft.com/office/drawing/2014/main" id="{4C9E564F-783E-4585-B68D-FE4D7D6C5379}"/>
              </a:ext>
            </a:extLst>
          </p:cNvPr>
          <p:cNvSpPr txBox="1"/>
          <p:nvPr/>
        </p:nvSpPr>
        <p:spPr>
          <a:xfrm>
            <a:off x="7715480" y="2271189"/>
            <a:ext cx="972234" cy="230832"/>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900" dirty="0">
                <a:ln w="6350">
                  <a:noFill/>
                </a:ln>
                <a:solidFill>
                  <a:srgbClr val="002060"/>
                </a:solidFill>
                <a:effectLst>
                  <a:glow rad="63500">
                    <a:srgbClr val="FFFFFF"/>
                  </a:glow>
                  <a:outerShdw blurRad="50800" dist="38100" dir="2700000" algn="tl" rotWithShape="0">
                    <a:schemeClr val="bg1">
                      <a:alpha val="40000"/>
                    </a:schemeClr>
                  </a:outerShdw>
                </a:effectLst>
              </a:rPr>
              <a:t>Raleigh Creek</a:t>
            </a:r>
            <a:endParaRPr lang="en-US" sz="5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60" name="TextBox 59">
            <a:extLst>
              <a:ext uri="{FF2B5EF4-FFF2-40B4-BE49-F238E27FC236}">
                <a16:creationId xmlns:a16="http://schemas.microsoft.com/office/drawing/2014/main" id="{A55E14D8-23C6-4E6C-BAF1-46230AA86808}"/>
              </a:ext>
            </a:extLst>
          </p:cNvPr>
          <p:cNvSpPr txBox="1"/>
          <p:nvPr/>
        </p:nvSpPr>
        <p:spPr>
          <a:xfrm>
            <a:off x="8990070" y="2468454"/>
            <a:ext cx="972234" cy="230832"/>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900" dirty="0">
                <a:ln w="6350">
                  <a:noFill/>
                </a:ln>
                <a:solidFill>
                  <a:srgbClr val="002060"/>
                </a:solidFill>
                <a:effectLst>
                  <a:glow rad="63500">
                    <a:srgbClr val="FFFFFF"/>
                  </a:glow>
                  <a:outerShdw blurRad="50800" dist="38100" dir="2700000" algn="tl" rotWithShape="0">
                    <a:schemeClr val="bg1">
                      <a:alpha val="40000"/>
                    </a:schemeClr>
                  </a:outerShdw>
                </a:effectLst>
              </a:rPr>
              <a:t>Confluence</a:t>
            </a:r>
            <a:endParaRPr lang="en-US" sz="5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61" name="Star: 5 Points 60">
            <a:extLst>
              <a:ext uri="{FF2B5EF4-FFF2-40B4-BE49-F238E27FC236}">
                <a16:creationId xmlns:a16="http://schemas.microsoft.com/office/drawing/2014/main" id="{F2416AE8-A34A-4512-90B1-71FDCCE985AD}"/>
              </a:ext>
            </a:extLst>
          </p:cNvPr>
          <p:cNvSpPr/>
          <p:nvPr/>
        </p:nvSpPr>
        <p:spPr>
          <a:xfrm>
            <a:off x="8899312" y="2472444"/>
            <a:ext cx="176988" cy="152821"/>
          </a:xfrm>
          <a:prstGeom prst="star5">
            <a:avLst/>
          </a:prstGeom>
          <a:solidFill>
            <a:srgbClr val="223B66"/>
          </a:solidFill>
          <a:ln>
            <a:no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nvGrpSpPr>
          <p:cNvPr id="21" name="Group 20">
            <a:extLst>
              <a:ext uri="{FF2B5EF4-FFF2-40B4-BE49-F238E27FC236}">
                <a16:creationId xmlns:a16="http://schemas.microsoft.com/office/drawing/2014/main" id="{117AEA5C-A324-4F24-B6F6-957CF4B80EAE}"/>
              </a:ext>
            </a:extLst>
          </p:cNvPr>
          <p:cNvGrpSpPr/>
          <p:nvPr/>
        </p:nvGrpSpPr>
        <p:grpSpPr>
          <a:xfrm>
            <a:off x="7351727" y="3600172"/>
            <a:ext cx="860152" cy="938304"/>
            <a:chOff x="7351727" y="3600172"/>
            <a:chExt cx="860152" cy="938304"/>
          </a:xfrm>
        </p:grpSpPr>
        <p:sp>
          <p:nvSpPr>
            <p:cNvPr id="20" name="Rectangle 19">
              <a:extLst>
                <a:ext uri="{FF2B5EF4-FFF2-40B4-BE49-F238E27FC236}">
                  <a16:creationId xmlns:a16="http://schemas.microsoft.com/office/drawing/2014/main" id="{A4624EBF-6E80-4069-8FA7-2701D3D5D9CE}"/>
                </a:ext>
              </a:extLst>
            </p:cNvPr>
            <p:cNvSpPr/>
            <p:nvPr/>
          </p:nvSpPr>
          <p:spPr>
            <a:xfrm>
              <a:off x="7379600" y="3600172"/>
              <a:ext cx="832279" cy="938304"/>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B0CDA098-13FD-4B6E-A2E3-983611C758F8}"/>
                </a:ext>
              </a:extLst>
            </p:cNvPr>
            <p:cNvSpPr txBox="1"/>
            <p:nvPr/>
          </p:nvSpPr>
          <p:spPr>
            <a:xfrm>
              <a:off x="7351727" y="3600172"/>
              <a:ext cx="832279" cy="261610"/>
            </a:xfrm>
            <a:prstGeom prst="rect">
              <a:avLst/>
            </a:prstGeom>
            <a:noFill/>
          </p:spPr>
          <p:txBody>
            <a:bodyPr wrap="none" rtlCol="0">
              <a:spAutoFit/>
            </a:bodyPr>
            <a:lstStyle/>
            <a:p>
              <a:r>
                <a:rPr lang="en-US" sz="1100" b="1" u="sng" dirty="0"/>
                <a:t>PFOS (ppb)</a:t>
              </a:r>
            </a:p>
          </p:txBody>
        </p:sp>
        <p:pic>
          <p:nvPicPr>
            <p:cNvPr id="2" name="Picture 1">
              <a:extLst>
                <a:ext uri="{FF2B5EF4-FFF2-40B4-BE49-F238E27FC236}">
                  <a16:creationId xmlns:a16="http://schemas.microsoft.com/office/drawing/2014/main" id="{FD1DAB0C-95DA-46E4-9D29-0EA46CC1A186}"/>
                </a:ext>
              </a:extLst>
            </p:cNvPr>
            <p:cNvPicPr>
              <a:picLocks noChangeAspect="1"/>
            </p:cNvPicPr>
            <p:nvPr/>
          </p:nvPicPr>
          <p:blipFill rotWithShape="1">
            <a:blip r:embed="rId4"/>
            <a:srcRect l="4981" t="29945" r="1901"/>
            <a:stretch/>
          </p:blipFill>
          <p:spPr>
            <a:xfrm>
              <a:off x="7413625" y="3837574"/>
              <a:ext cx="769679" cy="695836"/>
            </a:xfrm>
            <a:prstGeom prst="rect">
              <a:avLst/>
            </a:prstGeom>
            <a:ln w="15875">
              <a:noFill/>
            </a:ln>
          </p:spPr>
        </p:pic>
      </p:grpSp>
      <p:sp>
        <p:nvSpPr>
          <p:cNvPr id="35" name="Rounded Rectangle 5">
            <a:extLst>
              <a:ext uri="{FF2B5EF4-FFF2-40B4-BE49-F238E27FC236}">
                <a16:creationId xmlns:a16="http://schemas.microsoft.com/office/drawing/2014/main" id="{2F8B8045-DAE3-4317-801B-A016390F3E56}"/>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1C102E33-B4C7-4D86-96E9-B51A2DB77BAF}"/>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4</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a:cs typeface="Arial"/>
              </a:rPr>
              <a:t>November</a:t>
            </a:r>
            <a:r>
              <a:rPr lang="en-US" sz="1600" b="1" dirty="0">
                <a:solidFill>
                  <a:schemeClr val="bg1"/>
                </a:solidFill>
                <a:latin typeface="Arial" panose="020B0604020202020204" pitchFamily="34" charset="0"/>
                <a:cs typeface="Arial" panose="020B0604020202020204" pitchFamily="34" charset="0"/>
              </a:rPr>
              <a:t>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grpSp>
        <p:nvGrpSpPr>
          <p:cNvPr id="3" name="Group 2">
            <a:extLst>
              <a:ext uri="{FF2B5EF4-FFF2-40B4-BE49-F238E27FC236}">
                <a16:creationId xmlns:a16="http://schemas.microsoft.com/office/drawing/2014/main" id="{3C2F9768-18DB-4238-8668-C68E59C2ACA8}"/>
              </a:ext>
            </a:extLst>
          </p:cNvPr>
          <p:cNvGrpSpPr/>
          <p:nvPr/>
        </p:nvGrpSpPr>
        <p:grpSpPr>
          <a:xfrm>
            <a:off x="172874" y="2922710"/>
            <a:ext cx="6963144" cy="2262073"/>
            <a:chOff x="344322" y="2835628"/>
            <a:chExt cx="6963144" cy="2262073"/>
          </a:xfrm>
        </p:grpSpPr>
        <p:grpSp>
          <p:nvGrpSpPr>
            <p:cNvPr id="17" name="Group 16">
              <a:extLst>
                <a:ext uri="{FF2B5EF4-FFF2-40B4-BE49-F238E27FC236}">
                  <a16:creationId xmlns:a16="http://schemas.microsoft.com/office/drawing/2014/main" id="{314E65A0-B053-434A-8E03-8615B4E12A07}"/>
                </a:ext>
              </a:extLst>
            </p:cNvPr>
            <p:cNvGrpSpPr/>
            <p:nvPr/>
          </p:nvGrpSpPr>
          <p:grpSpPr>
            <a:xfrm>
              <a:off x="344322" y="3419367"/>
              <a:ext cx="2179209" cy="1034453"/>
              <a:chOff x="109985" y="3420024"/>
              <a:chExt cx="2179209" cy="1034453"/>
            </a:xfrm>
          </p:grpSpPr>
          <p:pic>
            <p:nvPicPr>
              <p:cNvPr id="8" name="Picture 7">
                <a:extLst>
                  <a:ext uri="{FF2B5EF4-FFF2-40B4-BE49-F238E27FC236}">
                    <a16:creationId xmlns:a16="http://schemas.microsoft.com/office/drawing/2014/main" id="{069B735C-1BCA-4BB8-B773-D2CDE6AC4FAF}"/>
                  </a:ext>
                </a:extLst>
              </p:cNvPr>
              <p:cNvPicPr>
                <a:picLocks noChangeAspect="1"/>
              </p:cNvPicPr>
              <p:nvPr/>
            </p:nvPicPr>
            <p:blipFill rotWithShape="1">
              <a:blip r:embed="rId5"/>
              <a:srcRect r="5695"/>
              <a:stretch/>
            </p:blipFill>
            <p:spPr>
              <a:xfrm>
                <a:off x="956014" y="3938478"/>
                <a:ext cx="1304535" cy="515999"/>
              </a:xfrm>
              <a:prstGeom prst="rect">
                <a:avLst/>
              </a:prstGeom>
            </p:spPr>
          </p:pic>
          <p:sp>
            <p:nvSpPr>
              <p:cNvPr id="16" name="TextBox 15">
                <a:extLst>
                  <a:ext uri="{FF2B5EF4-FFF2-40B4-BE49-F238E27FC236}">
                    <a16:creationId xmlns:a16="http://schemas.microsoft.com/office/drawing/2014/main" id="{6924F890-CB30-4639-B221-621507D3341F}"/>
                  </a:ext>
                </a:extLst>
              </p:cNvPr>
              <p:cNvSpPr txBox="1"/>
              <p:nvPr/>
            </p:nvSpPr>
            <p:spPr>
              <a:xfrm>
                <a:off x="109985" y="3420024"/>
                <a:ext cx="2179209" cy="507831"/>
              </a:xfrm>
              <a:prstGeom prst="rect">
                <a:avLst/>
              </a:prstGeom>
              <a:noFill/>
            </p:spPr>
            <p:txBody>
              <a:bodyPr wrap="square" rtlCol="0">
                <a:spAutoFit/>
              </a:bodyPr>
              <a:lstStyle/>
              <a:p>
                <a:pPr algn="r"/>
                <a:r>
                  <a:rPr lang="en-US" sz="900" b="1" dirty="0">
                    <a:solidFill>
                      <a:schemeClr val="bg2">
                        <a:lumMod val="50000"/>
                      </a:schemeClr>
                    </a:solidFill>
                  </a:rPr>
                  <a:t>Temporal Variation in PFOS:</a:t>
                </a:r>
              </a:p>
              <a:p>
                <a:pPr algn="r"/>
                <a:r>
                  <a:rPr lang="en-US" sz="900" b="1" dirty="0">
                    <a:solidFill>
                      <a:schemeClr val="bg2">
                        <a:lumMod val="50000"/>
                      </a:schemeClr>
                    </a:solidFill>
                  </a:rPr>
                  <a:t>Post-Confluence Raleigh Creek</a:t>
                </a:r>
              </a:p>
              <a:p>
                <a:pPr algn="r"/>
                <a:r>
                  <a:rPr lang="en-US" sz="900" b="1" dirty="0">
                    <a:solidFill>
                      <a:schemeClr val="bg2">
                        <a:lumMod val="50000"/>
                      </a:schemeClr>
                    </a:solidFill>
                  </a:rPr>
                  <a:t>to Eagle Point Lake</a:t>
                </a:r>
              </a:p>
            </p:txBody>
          </p:sp>
        </p:grpSp>
        <p:graphicFrame>
          <p:nvGraphicFramePr>
            <p:cNvPr id="87" name="Chart 86">
              <a:extLst>
                <a:ext uri="{FF2B5EF4-FFF2-40B4-BE49-F238E27FC236}">
                  <a16:creationId xmlns:a16="http://schemas.microsoft.com/office/drawing/2014/main" id="{F96BA19E-395D-47AB-B6C4-3E2EDCCB0223}"/>
                </a:ext>
              </a:extLst>
            </p:cNvPr>
            <p:cNvGraphicFramePr>
              <a:graphicFrameLocks/>
            </p:cNvGraphicFramePr>
            <p:nvPr/>
          </p:nvGraphicFramePr>
          <p:xfrm>
            <a:off x="2420585" y="2835628"/>
            <a:ext cx="4886881" cy="2262073"/>
          </p:xfrm>
          <a:graphic>
            <a:graphicData uri="http://schemas.openxmlformats.org/drawingml/2006/chart">
              <c:chart xmlns:c="http://schemas.openxmlformats.org/drawingml/2006/chart" xmlns:r="http://schemas.openxmlformats.org/officeDocument/2006/relationships" r:id="rId6"/>
            </a:graphicData>
          </a:graphic>
        </p:graphicFrame>
        <p:cxnSp>
          <p:nvCxnSpPr>
            <p:cNvPr id="52" name="Straight Connector 51">
              <a:extLst>
                <a:ext uri="{FF2B5EF4-FFF2-40B4-BE49-F238E27FC236}">
                  <a16:creationId xmlns:a16="http://schemas.microsoft.com/office/drawing/2014/main" id="{9DE07E17-46BC-4DF2-AAF0-58BCEFB0256D}"/>
                </a:ext>
              </a:extLst>
            </p:cNvPr>
            <p:cNvCxnSpPr>
              <a:cxnSpLocks/>
            </p:cNvCxnSpPr>
            <p:nvPr/>
          </p:nvCxnSpPr>
          <p:spPr>
            <a:xfrm>
              <a:off x="3932749" y="3579282"/>
              <a:ext cx="0" cy="1076527"/>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EAFDB38-C86C-43AC-9C94-B168A7F7BBF4}"/>
                </a:ext>
              </a:extLst>
            </p:cNvPr>
            <p:cNvCxnSpPr>
              <a:cxnSpLocks/>
            </p:cNvCxnSpPr>
            <p:nvPr/>
          </p:nvCxnSpPr>
          <p:spPr>
            <a:xfrm>
              <a:off x="4554275" y="3574993"/>
              <a:ext cx="0" cy="1076527"/>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9B15A1-2915-4741-A958-3FC8E612D770}"/>
                </a:ext>
              </a:extLst>
            </p:cNvPr>
            <p:cNvCxnSpPr>
              <a:cxnSpLocks/>
            </p:cNvCxnSpPr>
            <p:nvPr/>
          </p:nvCxnSpPr>
          <p:spPr>
            <a:xfrm>
              <a:off x="5986836" y="3581925"/>
              <a:ext cx="0" cy="1076527"/>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43F5166-ECD3-4DFA-BFB5-BDCDE5E30314}"/>
                </a:ext>
              </a:extLst>
            </p:cNvPr>
            <p:cNvCxnSpPr>
              <a:cxnSpLocks/>
            </p:cNvCxnSpPr>
            <p:nvPr/>
          </p:nvCxnSpPr>
          <p:spPr>
            <a:xfrm>
              <a:off x="6608363" y="3583222"/>
              <a:ext cx="0" cy="1076527"/>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91" name="TextBox 85">
              <a:extLst>
                <a:ext uri="{FF2B5EF4-FFF2-40B4-BE49-F238E27FC236}">
                  <a16:creationId xmlns:a16="http://schemas.microsoft.com/office/drawing/2014/main" id="{11929233-2CBF-49AF-B2CD-F5470B894D0A}"/>
                </a:ext>
              </a:extLst>
            </p:cNvPr>
            <p:cNvSpPr txBox="1"/>
            <p:nvPr/>
          </p:nvSpPr>
          <p:spPr>
            <a:xfrm>
              <a:off x="3272310" y="3439989"/>
              <a:ext cx="493809" cy="25173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800" b="1" dirty="0">
                  <a:solidFill>
                    <a:schemeClr val="bg2">
                      <a:lumMod val="50000"/>
                    </a:schemeClr>
                  </a:solidFill>
                </a:rPr>
                <a:t>Spring</a:t>
              </a:r>
            </a:p>
          </p:txBody>
        </p:sp>
        <p:sp>
          <p:nvSpPr>
            <p:cNvPr id="92" name="TextBox 85">
              <a:extLst>
                <a:ext uri="{FF2B5EF4-FFF2-40B4-BE49-F238E27FC236}">
                  <a16:creationId xmlns:a16="http://schemas.microsoft.com/office/drawing/2014/main" id="{44BE73DC-0527-4EBA-A355-3EA1A65F1DCC}"/>
                </a:ext>
              </a:extLst>
            </p:cNvPr>
            <p:cNvSpPr txBox="1"/>
            <p:nvPr/>
          </p:nvSpPr>
          <p:spPr>
            <a:xfrm>
              <a:off x="3957686" y="3440328"/>
              <a:ext cx="493809" cy="25173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800" b="1" dirty="0">
                  <a:solidFill>
                    <a:schemeClr val="bg2">
                      <a:lumMod val="50000"/>
                    </a:schemeClr>
                  </a:solidFill>
                </a:rPr>
                <a:t>Summer</a:t>
              </a:r>
            </a:p>
          </p:txBody>
        </p:sp>
        <p:sp>
          <p:nvSpPr>
            <p:cNvPr id="93" name="TextBox 85">
              <a:extLst>
                <a:ext uri="{FF2B5EF4-FFF2-40B4-BE49-F238E27FC236}">
                  <a16:creationId xmlns:a16="http://schemas.microsoft.com/office/drawing/2014/main" id="{A7430FC0-9084-43C3-92FB-E1E926D93EDE}"/>
                </a:ext>
              </a:extLst>
            </p:cNvPr>
            <p:cNvSpPr txBox="1"/>
            <p:nvPr/>
          </p:nvSpPr>
          <p:spPr>
            <a:xfrm>
              <a:off x="4555823" y="3442360"/>
              <a:ext cx="493809" cy="25173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800" b="1" dirty="0">
                  <a:solidFill>
                    <a:schemeClr val="bg2">
                      <a:lumMod val="50000"/>
                    </a:schemeClr>
                  </a:solidFill>
                </a:rPr>
                <a:t>Fall</a:t>
              </a:r>
            </a:p>
          </p:txBody>
        </p:sp>
        <p:sp>
          <p:nvSpPr>
            <p:cNvPr id="94" name="TextBox 85">
              <a:extLst>
                <a:ext uri="{FF2B5EF4-FFF2-40B4-BE49-F238E27FC236}">
                  <a16:creationId xmlns:a16="http://schemas.microsoft.com/office/drawing/2014/main" id="{08C7E7AF-1DF1-4E5D-99E2-0906EA7FDFA3}"/>
                </a:ext>
              </a:extLst>
            </p:cNvPr>
            <p:cNvSpPr txBox="1"/>
            <p:nvPr/>
          </p:nvSpPr>
          <p:spPr>
            <a:xfrm>
              <a:off x="6021503" y="3439989"/>
              <a:ext cx="493809" cy="25173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800" b="1" dirty="0">
                  <a:solidFill>
                    <a:schemeClr val="bg2">
                      <a:lumMod val="50000"/>
                    </a:schemeClr>
                  </a:solidFill>
                </a:rPr>
                <a:t>Summer</a:t>
              </a:r>
            </a:p>
          </p:txBody>
        </p:sp>
        <p:sp>
          <p:nvSpPr>
            <p:cNvPr id="95" name="TextBox 85">
              <a:extLst>
                <a:ext uri="{FF2B5EF4-FFF2-40B4-BE49-F238E27FC236}">
                  <a16:creationId xmlns:a16="http://schemas.microsoft.com/office/drawing/2014/main" id="{B7ADEEF8-C1FA-4B04-9586-37F343307BC1}"/>
                </a:ext>
              </a:extLst>
            </p:cNvPr>
            <p:cNvSpPr txBox="1"/>
            <p:nvPr/>
          </p:nvSpPr>
          <p:spPr>
            <a:xfrm>
              <a:off x="5399178" y="3439989"/>
              <a:ext cx="493809" cy="25173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800" b="1" dirty="0">
                  <a:solidFill>
                    <a:schemeClr val="bg2">
                      <a:lumMod val="50000"/>
                    </a:schemeClr>
                  </a:solidFill>
                </a:rPr>
                <a:t>Spring</a:t>
              </a:r>
            </a:p>
          </p:txBody>
        </p:sp>
        <p:sp>
          <p:nvSpPr>
            <p:cNvPr id="96" name="TextBox 85">
              <a:extLst>
                <a:ext uri="{FF2B5EF4-FFF2-40B4-BE49-F238E27FC236}">
                  <a16:creationId xmlns:a16="http://schemas.microsoft.com/office/drawing/2014/main" id="{40B3FF62-74B6-4522-B201-9FD5432A6A8A}"/>
                </a:ext>
              </a:extLst>
            </p:cNvPr>
            <p:cNvSpPr txBox="1"/>
            <p:nvPr/>
          </p:nvSpPr>
          <p:spPr>
            <a:xfrm>
              <a:off x="6646421" y="3439989"/>
              <a:ext cx="493809" cy="25173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800" b="1" dirty="0">
                  <a:solidFill>
                    <a:schemeClr val="bg2">
                      <a:lumMod val="50000"/>
                    </a:schemeClr>
                  </a:solidFill>
                </a:rPr>
                <a:t>Fall</a:t>
              </a:r>
            </a:p>
          </p:txBody>
        </p:sp>
        <p:cxnSp>
          <p:nvCxnSpPr>
            <p:cNvPr id="97" name="Straight Connector 96">
              <a:extLst>
                <a:ext uri="{FF2B5EF4-FFF2-40B4-BE49-F238E27FC236}">
                  <a16:creationId xmlns:a16="http://schemas.microsoft.com/office/drawing/2014/main" id="{5DFD40B5-1DB8-4E00-8539-146069FBE764}"/>
                </a:ext>
              </a:extLst>
            </p:cNvPr>
            <p:cNvCxnSpPr>
              <a:cxnSpLocks/>
            </p:cNvCxnSpPr>
            <p:nvPr/>
          </p:nvCxnSpPr>
          <p:spPr>
            <a:xfrm>
              <a:off x="5098970" y="3450243"/>
              <a:ext cx="0" cy="1197779"/>
            </a:xfrm>
            <a:prstGeom prst="line">
              <a:avLst/>
            </a:prstGeom>
            <a:ln w="19050">
              <a:solidFill>
                <a:schemeClr val="bg2">
                  <a:lumMod val="50000"/>
                </a:schemeClr>
              </a:solidFill>
            </a:ln>
            <a:effectLst>
              <a:glow rad="38100">
                <a:schemeClr val="bg2">
                  <a:lumMod val="75000"/>
                </a:schemeClr>
              </a:glow>
            </a:effectLst>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1990A60A-25ED-435C-BF9F-FB8DFC8DB2B7}"/>
              </a:ext>
            </a:extLst>
          </p:cNvPr>
          <p:cNvGrpSpPr/>
          <p:nvPr/>
        </p:nvGrpSpPr>
        <p:grpSpPr>
          <a:xfrm>
            <a:off x="-86894" y="4851999"/>
            <a:ext cx="6736341" cy="2216776"/>
            <a:chOff x="-86894" y="4876491"/>
            <a:chExt cx="6736341" cy="2216776"/>
          </a:xfrm>
        </p:grpSpPr>
        <p:graphicFrame>
          <p:nvGraphicFramePr>
            <p:cNvPr id="99" name="Chart 98">
              <a:extLst>
                <a:ext uri="{FF2B5EF4-FFF2-40B4-BE49-F238E27FC236}">
                  <a16:creationId xmlns:a16="http://schemas.microsoft.com/office/drawing/2014/main" id="{C4DBDDA9-FEDA-4033-818A-CDA18DC0247F}"/>
                </a:ext>
              </a:extLst>
            </p:cNvPr>
            <p:cNvGraphicFramePr>
              <a:graphicFrameLocks/>
            </p:cNvGraphicFramePr>
            <p:nvPr/>
          </p:nvGraphicFramePr>
          <p:xfrm>
            <a:off x="-86894" y="4876491"/>
            <a:ext cx="4662746" cy="2216776"/>
          </p:xfrm>
          <a:graphic>
            <a:graphicData uri="http://schemas.openxmlformats.org/drawingml/2006/chart">
              <c:chart xmlns:c="http://schemas.openxmlformats.org/drawingml/2006/chart" xmlns:r="http://schemas.openxmlformats.org/officeDocument/2006/relationships" r:id="rId7"/>
            </a:graphicData>
          </a:graphic>
        </p:graphicFrame>
        <p:cxnSp>
          <p:nvCxnSpPr>
            <p:cNvPr id="63" name="Straight Connector 62">
              <a:extLst>
                <a:ext uri="{FF2B5EF4-FFF2-40B4-BE49-F238E27FC236}">
                  <a16:creationId xmlns:a16="http://schemas.microsoft.com/office/drawing/2014/main" id="{43E0B836-3DA6-4C28-8402-9C37163F95EB}"/>
                </a:ext>
              </a:extLst>
            </p:cNvPr>
            <p:cNvCxnSpPr>
              <a:cxnSpLocks/>
            </p:cNvCxnSpPr>
            <p:nvPr/>
          </p:nvCxnSpPr>
          <p:spPr>
            <a:xfrm>
              <a:off x="1332008" y="5449691"/>
              <a:ext cx="0" cy="1165654"/>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190510E-C9E6-4FAE-A31A-F2813A0AF5F6}"/>
                </a:ext>
              </a:extLst>
            </p:cNvPr>
            <p:cNvCxnSpPr>
              <a:cxnSpLocks/>
            </p:cNvCxnSpPr>
            <p:nvPr/>
          </p:nvCxnSpPr>
          <p:spPr>
            <a:xfrm>
              <a:off x="3875100" y="5493074"/>
              <a:ext cx="0" cy="1125453"/>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D25727E-9B8C-4A0A-81C8-C5C3184FC7DC}"/>
                </a:ext>
              </a:extLst>
            </p:cNvPr>
            <p:cNvCxnSpPr>
              <a:cxnSpLocks/>
            </p:cNvCxnSpPr>
            <p:nvPr/>
          </p:nvCxnSpPr>
          <p:spPr>
            <a:xfrm>
              <a:off x="2434060" y="5233131"/>
              <a:ext cx="0" cy="1403073"/>
            </a:xfrm>
            <a:prstGeom prst="line">
              <a:avLst/>
            </a:prstGeom>
            <a:ln w="19050">
              <a:solidFill>
                <a:schemeClr val="bg2">
                  <a:lumMod val="50000"/>
                </a:schemeClr>
              </a:solidFill>
            </a:ln>
            <a:effectLst>
              <a:glow rad="38100">
                <a:schemeClr val="bg2">
                  <a:lumMod val="75000"/>
                </a:schemeClr>
              </a:glow>
            </a:effectLst>
          </p:spPr>
          <p:style>
            <a:lnRef idx="1">
              <a:schemeClr val="accent1"/>
            </a:lnRef>
            <a:fillRef idx="0">
              <a:schemeClr val="accent1"/>
            </a:fillRef>
            <a:effectRef idx="0">
              <a:schemeClr val="accent1"/>
            </a:effectRef>
            <a:fontRef idx="minor">
              <a:schemeClr val="tx1"/>
            </a:fontRef>
          </p:style>
        </p:cxnSp>
        <p:sp>
          <p:nvSpPr>
            <p:cNvPr id="68" name="TextBox 85">
              <a:extLst>
                <a:ext uri="{FF2B5EF4-FFF2-40B4-BE49-F238E27FC236}">
                  <a16:creationId xmlns:a16="http://schemas.microsoft.com/office/drawing/2014/main" id="{E91A37BD-A795-406A-A76C-3DBCC8EFDE3C}"/>
                </a:ext>
              </a:extLst>
            </p:cNvPr>
            <p:cNvSpPr txBox="1"/>
            <p:nvPr/>
          </p:nvSpPr>
          <p:spPr>
            <a:xfrm>
              <a:off x="1357168" y="5460100"/>
              <a:ext cx="493809" cy="25173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800" b="1" dirty="0">
                  <a:solidFill>
                    <a:schemeClr val="bg2">
                      <a:lumMod val="50000"/>
                    </a:schemeClr>
                  </a:solidFill>
                </a:rPr>
                <a:t>Summer</a:t>
              </a:r>
            </a:p>
          </p:txBody>
        </p:sp>
        <p:sp>
          <p:nvSpPr>
            <p:cNvPr id="69" name="TextBox 85">
              <a:extLst>
                <a:ext uri="{FF2B5EF4-FFF2-40B4-BE49-F238E27FC236}">
                  <a16:creationId xmlns:a16="http://schemas.microsoft.com/office/drawing/2014/main" id="{8C58A378-75FC-4FB4-A7FE-BD8FA4F092C8}"/>
                </a:ext>
              </a:extLst>
            </p:cNvPr>
            <p:cNvSpPr txBox="1"/>
            <p:nvPr/>
          </p:nvSpPr>
          <p:spPr>
            <a:xfrm>
              <a:off x="905848" y="5139670"/>
              <a:ext cx="493809" cy="25173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800" b="1" dirty="0">
                  <a:solidFill>
                    <a:schemeClr val="bg2">
                      <a:lumMod val="50000"/>
                    </a:schemeClr>
                  </a:solidFill>
                </a:rPr>
                <a:t>Spring</a:t>
              </a:r>
            </a:p>
          </p:txBody>
        </p:sp>
        <p:sp>
          <p:nvSpPr>
            <p:cNvPr id="71" name="TextBox 85">
              <a:extLst>
                <a:ext uri="{FF2B5EF4-FFF2-40B4-BE49-F238E27FC236}">
                  <a16:creationId xmlns:a16="http://schemas.microsoft.com/office/drawing/2014/main" id="{EABC9E7F-B229-45BE-AE4B-A2FEA2ADA48E}"/>
                </a:ext>
              </a:extLst>
            </p:cNvPr>
            <p:cNvSpPr txBox="1"/>
            <p:nvPr/>
          </p:nvSpPr>
          <p:spPr>
            <a:xfrm>
              <a:off x="3953021" y="5453195"/>
              <a:ext cx="493809" cy="25173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800" b="1" dirty="0">
                  <a:solidFill>
                    <a:schemeClr val="bg2">
                      <a:lumMod val="50000"/>
                    </a:schemeClr>
                  </a:solidFill>
                </a:rPr>
                <a:t>Fall</a:t>
              </a:r>
            </a:p>
          </p:txBody>
        </p:sp>
        <p:sp>
          <p:nvSpPr>
            <p:cNvPr id="72" name="TextBox 85">
              <a:extLst>
                <a:ext uri="{FF2B5EF4-FFF2-40B4-BE49-F238E27FC236}">
                  <a16:creationId xmlns:a16="http://schemas.microsoft.com/office/drawing/2014/main" id="{B4AB9AC6-F150-4BD5-9A8F-1AADFC0EDA00}"/>
                </a:ext>
              </a:extLst>
            </p:cNvPr>
            <p:cNvSpPr txBox="1"/>
            <p:nvPr/>
          </p:nvSpPr>
          <p:spPr>
            <a:xfrm>
              <a:off x="3292965" y="5453195"/>
              <a:ext cx="493809" cy="25173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800" b="1" dirty="0">
                  <a:solidFill>
                    <a:schemeClr val="bg2">
                      <a:lumMod val="50000"/>
                    </a:schemeClr>
                  </a:solidFill>
                </a:rPr>
                <a:t>Summer</a:t>
              </a:r>
            </a:p>
          </p:txBody>
        </p:sp>
        <p:sp>
          <p:nvSpPr>
            <p:cNvPr id="73" name="TextBox 85">
              <a:extLst>
                <a:ext uri="{FF2B5EF4-FFF2-40B4-BE49-F238E27FC236}">
                  <a16:creationId xmlns:a16="http://schemas.microsoft.com/office/drawing/2014/main" id="{2AD9CE9D-6A6A-49F5-98CE-B38B6D65D2D8}"/>
                </a:ext>
              </a:extLst>
            </p:cNvPr>
            <p:cNvSpPr txBox="1"/>
            <p:nvPr/>
          </p:nvSpPr>
          <p:spPr>
            <a:xfrm>
              <a:off x="2646989" y="5453195"/>
              <a:ext cx="493809" cy="25173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800" b="1" dirty="0">
                  <a:solidFill>
                    <a:schemeClr val="bg2">
                      <a:lumMod val="50000"/>
                    </a:schemeClr>
                  </a:solidFill>
                </a:rPr>
                <a:t>Spring</a:t>
              </a:r>
            </a:p>
          </p:txBody>
        </p:sp>
        <p:grpSp>
          <p:nvGrpSpPr>
            <p:cNvPr id="19" name="Group 18">
              <a:extLst>
                <a:ext uri="{FF2B5EF4-FFF2-40B4-BE49-F238E27FC236}">
                  <a16:creationId xmlns:a16="http://schemas.microsoft.com/office/drawing/2014/main" id="{3AD90E5B-8614-4D99-9648-C03C6529757D}"/>
                </a:ext>
              </a:extLst>
            </p:cNvPr>
            <p:cNvGrpSpPr/>
            <p:nvPr/>
          </p:nvGrpSpPr>
          <p:grpSpPr>
            <a:xfrm>
              <a:off x="4470238" y="5385017"/>
              <a:ext cx="2179209" cy="1036088"/>
              <a:chOff x="4424484" y="5347193"/>
              <a:chExt cx="2179209" cy="1036088"/>
            </a:xfrm>
          </p:grpSpPr>
          <p:sp>
            <p:nvSpPr>
              <p:cNvPr id="50" name="TextBox 49">
                <a:extLst>
                  <a:ext uri="{FF2B5EF4-FFF2-40B4-BE49-F238E27FC236}">
                    <a16:creationId xmlns:a16="http://schemas.microsoft.com/office/drawing/2014/main" id="{0C5DE06D-B0F0-4321-81EC-6E5BD3266B30}"/>
                  </a:ext>
                </a:extLst>
              </p:cNvPr>
              <p:cNvSpPr txBox="1"/>
              <p:nvPr/>
            </p:nvSpPr>
            <p:spPr>
              <a:xfrm>
                <a:off x="4424484" y="5347193"/>
                <a:ext cx="2179209" cy="507831"/>
              </a:xfrm>
              <a:prstGeom prst="rect">
                <a:avLst/>
              </a:prstGeom>
              <a:noFill/>
            </p:spPr>
            <p:txBody>
              <a:bodyPr wrap="square" rtlCol="0">
                <a:spAutoFit/>
              </a:bodyPr>
              <a:lstStyle/>
              <a:p>
                <a:r>
                  <a:rPr lang="en-US" sz="900" b="1" dirty="0">
                    <a:solidFill>
                      <a:schemeClr val="bg2">
                        <a:lumMod val="50000"/>
                      </a:schemeClr>
                    </a:solidFill>
                  </a:rPr>
                  <a:t>Temporal Variation in PFOA:</a:t>
                </a:r>
              </a:p>
              <a:p>
                <a:r>
                  <a:rPr lang="en-US" sz="900" b="1" dirty="0">
                    <a:solidFill>
                      <a:schemeClr val="bg2">
                        <a:lumMod val="50000"/>
                      </a:schemeClr>
                    </a:solidFill>
                  </a:rPr>
                  <a:t>Post-Confluence Raleigh Creek</a:t>
                </a:r>
              </a:p>
              <a:p>
                <a:r>
                  <a:rPr lang="en-US" sz="900" b="1" dirty="0">
                    <a:solidFill>
                      <a:schemeClr val="bg2">
                        <a:lumMod val="50000"/>
                      </a:schemeClr>
                    </a:solidFill>
                  </a:rPr>
                  <a:t>to Eagle Point Lake</a:t>
                </a:r>
              </a:p>
            </p:txBody>
          </p:sp>
          <p:pic>
            <p:nvPicPr>
              <p:cNvPr id="18" name="Picture 17">
                <a:extLst>
                  <a:ext uri="{FF2B5EF4-FFF2-40B4-BE49-F238E27FC236}">
                    <a16:creationId xmlns:a16="http://schemas.microsoft.com/office/drawing/2014/main" id="{67AF94EA-FF74-41DF-884D-54649264DF65}"/>
                  </a:ext>
                </a:extLst>
              </p:cNvPr>
              <p:cNvPicPr>
                <a:picLocks noChangeAspect="1"/>
              </p:cNvPicPr>
              <p:nvPr/>
            </p:nvPicPr>
            <p:blipFill rotWithShape="1">
              <a:blip r:embed="rId8"/>
              <a:srcRect l="2425" r="-1"/>
              <a:stretch/>
            </p:blipFill>
            <p:spPr>
              <a:xfrm>
                <a:off x="4515700" y="5854424"/>
                <a:ext cx="1343837" cy="528857"/>
              </a:xfrm>
              <a:prstGeom prst="rect">
                <a:avLst/>
              </a:prstGeom>
            </p:spPr>
          </p:pic>
        </p:grpSp>
        <p:cxnSp>
          <p:nvCxnSpPr>
            <p:cNvPr id="64" name="Straight Connector 63">
              <a:extLst>
                <a:ext uri="{FF2B5EF4-FFF2-40B4-BE49-F238E27FC236}">
                  <a16:creationId xmlns:a16="http://schemas.microsoft.com/office/drawing/2014/main" id="{D20A5A47-AFF3-46C0-A4AC-AAE544E99260}"/>
                </a:ext>
              </a:extLst>
            </p:cNvPr>
            <p:cNvCxnSpPr>
              <a:cxnSpLocks/>
            </p:cNvCxnSpPr>
            <p:nvPr/>
          </p:nvCxnSpPr>
          <p:spPr>
            <a:xfrm>
              <a:off x="3289506" y="5493074"/>
              <a:ext cx="0" cy="112227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DE96136-71F5-4CC4-8D75-A3685753067C}"/>
                </a:ext>
              </a:extLst>
            </p:cNvPr>
            <p:cNvCxnSpPr>
              <a:cxnSpLocks/>
            </p:cNvCxnSpPr>
            <p:nvPr/>
          </p:nvCxnSpPr>
          <p:spPr>
            <a:xfrm>
              <a:off x="1914708" y="5449691"/>
              <a:ext cx="0" cy="117232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15" name="TextBox 85">
              <a:extLst>
                <a:ext uri="{FF2B5EF4-FFF2-40B4-BE49-F238E27FC236}">
                  <a16:creationId xmlns:a16="http://schemas.microsoft.com/office/drawing/2014/main" id="{99C9F373-7660-4BED-A9D7-33457786ACB3}"/>
                </a:ext>
              </a:extLst>
            </p:cNvPr>
            <p:cNvSpPr txBox="1"/>
            <p:nvPr/>
          </p:nvSpPr>
          <p:spPr>
            <a:xfrm>
              <a:off x="1972725" y="5459870"/>
              <a:ext cx="493809" cy="25173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800" b="1" dirty="0">
                  <a:solidFill>
                    <a:schemeClr val="bg2">
                      <a:lumMod val="50000"/>
                    </a:schemeClr>
                  </a:solidFill>
                </a:rPr>
                <a:t>Fall</a:t>
              </a:r>
            </a:p>
          </p:txBody>
        </p:sp>
      </p:grpSp>
    </p:spTree>
    <p:extLst>
      <p:ext uri="{BB962C8B-B14F-4D97-AF65-F5344CB8AC3E}">
        <p14:creationId xmlns:p14="http://schemas.microsoft.com/office/powerpoint/2010/main" val="628185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0D85C8C0-9F5F-40E4-89D9-51555DE5D64B}"/>
              </a:ext>
            </a:extLst>
          </p:cNvPr>
          <p:cNvSpPr txBox="1"/>
          <p:nvPr/>
        </p:nvSpPr>
        <p:spPr>
          <a:xfrm>
            <a:off x="7994023" y="998138"/>
            <a:ext cx="4088371" cy="5787519"/>
          </a:xfrm>
          <a:prstGeom prst="rect">
            <a:avLst/>
          </a:prstGeom>
          <a:noFill/>
          <a:ln w="34925">
            <a:solidFill>
              <a:srgbClr val="00B0F0"/>
            </a:solidFill>
          </a:ln>
        </p:spPr>
        <p:txBody>
          <a:bodyPr wrap="square" lIns="91440" tIns="45720" rIns="91440" bIns="45720" rtlCol="0" anchor="t">
            <a:noAutofit/>
          </a:bodyPr>
          <a:lstStyle/>
          <a:p>
            <a:pPr algn="ctr" defTabSz="1063460" fontAlgn="auto">
              <a:spcBef>
                <a:spcPts val="0"/>
              </a:spcBef>
              <a:spcAft>
                <a:spcPts val="0"/>
              </a:spcAft>
              <a:defRPr/>
            </a:pPr>
            <a:r>
              <a:rPr lang="en-US" sz="1100" b="1" dirty="0">
                <a:solidFill>
                  <a:srgbClr val="00B0F0"/>
                </a:solidFill>
                <a:latin typeface="Arial" panose="020B0604020202020204" pitchFamily="34" charset="0"/>
                <a:cs typeface="Arial" panose="020B0604020202020204" pitchFamily="34" charset="0"/>
              </a:rPr>
              <a:t>PFAS Impacts: Eagle Point Lake</a:t>
            </a:r>
          </a:p>
          <a:p>
            <a:pPr algn="ctr" defTabSz="1063460" fontAlgn="auto">
              <a:spcBef>
                <a:spcPts val="0"/>
              </a:spcBef>
              <a:spcAft>
                <a:spcPts val="0"/>
              </a:spcAft>
              <a:defRPr/>
            </a:pPr>
            <a:endParaRPr lang="en-US" sz="4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00" dirty="0">
                <a:latin typeface="Arial" panose="020B0604020202020204" pitchFamily="34" charset="0"/>
                <a:cs typeface="Arial" panose="020B0604020202020204" pitchFamily="34" charset="0"/>
              </a:rPr>
              <a:t>Post-Confluence Raleigh Creek (when not connected to Pre-Confluence Raleigh Creek) and Farney Creek discharge to Eagle Point Lake and share a PFBA-dominant signature with relatively low concentrations of PFBA, which is typical of the anthropogenic unknown source background or non-source associated PFAS impacts. When Pre-Confluence Raleigh Creek is connected to P1007 Conveyance following high precipitation events, the PFAS signature in Post-Confluence Raleigh Creek shifts to a PFOS dominant (see “Post-Confluence Raleigh Creek: Connected” at left). The PFAS impacts in Eagle Point Lake have elevated concentrations of PFOS, PFOA, and PFBA and a PFOS-dominant signature that are typically comparable to Oakdale Disposal Site (ODS). Though Eagle Point Lake primarily receives surface water from these PFBA-dominant inputs and only infrequently does it receive PFOS dominant surface water (as discussed in Segment 3 slides), the PFOS dominant signature in the lake points to ODS as the primary source of impacts.  </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a:defRPr/>
            </a:pPr>
            <a:r>
              <a:rPr lang="en-US" sz="1050" b="1" dirty="0">
                <a:solidFill>
                  <a:srgbClr val="00B0F0"/>
                </a:solidFill>
                <a:latin typeface="Arial" panose="020B0604020202020204" pitchFamily="34" charset="0"/>
                <a:cs typeface="Arial" panose="020B0604020202020204" pitchFamily="34" charset="0"/>
              </a:rPr>
              <a:t>PFAS Impacts: Disconnected Surface Water Bodies</a:t>
            </a:r>
          </a:p>
          <a:p>
            <a:pPr algn="ctr" defTabSz="1063460" fontAlgn="auto">
              <a:spcBef>
                <a:spcPts val="0"/>
              </a:spcBef>
              <a:spcAft>
                <a:spcPts val="0"/>
              </a:spcAft>
              <a:defRPr/>
            </a:pPr>
            <a:endParaRPr lang="en-US" sz="4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00" dirty="0">
                <a:latin typeface="Arial" panose="020B0604020202020204" pitchFamily="34" charset="0"/>
                <a:cs typeface="Arial" panose="020B0604020202020204" pitchFamily="34" charset="0"/>
              </a:rPr>
              <a:t>PFAS impacts in Brown’s Pond, Margaret Lake, and Goose Lake have a PFBA-dominant signature with relatively low concentrations of PFBA, PFOA, and PFOS. This PFAS signature is typical of anthropogenic background PFAS impacts that are observed elsewhere, suggesting these three water bodies are not directly connected to Eagle Point Lake and do not receive PFAS-impacted groundwater discharge.</a:t>
            </a:r>
          </a:p>
          <a:p>
            <a:pPr algn="ctr" defTabSz="1063460" fontAlgn="auto">
              <a:spcBef>
                <a:spcPts val="0"/>
              </a:spcBef>
              <a:spcAft>
                <a:spcPts val="0"/>
              </a:spcAft>
              <a:defRPr/>
            </a:pPr>
            <a:endParaRPr lang="en-US" sz="10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5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5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5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5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5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5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5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5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5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050"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34E6EDAC-4ABD-4A32-84BD-DC3E795002D7}"/>
              </a:ext>
            </a:extLst>
          </p:cNvPr>
          <p:cNvGrpSpPr/>
          <p:nvPr/>
        </p:nvGrpSpPr>
        <p:grpSpPr>
          <a:xfrm>
            <a:off x="8183991" y="4531711"/>
            <a:ext cx="3594855" cy="2115503"/>
            <a:chOff x="-211931" y="6180829"/>
            <a:chExt cx="3594855" cy="2115503"/>
          </a:xfrm>
        </p:grpSpPr>
        <p:sp>
          <p:nvSpPr>
            <p:cNvPr id="5" name="Rectangle 4">
              <a:extLst>
                <a:ext uri="{FF2B5EF4-FFF2-40B4-BE49-F238E27FC236}">
                  <a16:creationId xmlns:a16="http://schemas.microsoft.com/office/drawing/2014/main" id="{C80A3A7C-3A64-4906-8AFB-B443CF75BE60}"/>
                </a:ext>
              </a:extLst>
            </p:cNvPr>
            <p:cNvSpPr/>
            <p:nvPr/>
          </p:nvSpPr>
          <p:spPr>
            <a:xfrm>
              <a:off x="769204" y="6180829"/>
              <a:ext cx="2613720" cy="1595937"/>
            </a:xfrm>
            <a:prstGeom prst="rect">
              <a:avLst/>
            </a:prstGeom>
            <a:no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7A588BB3-4F13-4B47-AC84-8A312AD5945D}"/>
                </a:ext>
              </a:extLst>
            </p:cNvPr>
            <p:cNvGrpSpPr/>
            <p:nvPr/>
          </p:nvGrpSpPr>
          <p:grpSpPr>
            <a:xfrm>
              <a:off x="-211931" y="6782204"/>
              <a:ext cx="3514360" cy="1514128"/>
              <a:chOff x="-504633" y="5490887"/>
              <a:chExt cx="3514360" cy="1514128"/>
            </a:xfrm>
          </p:grpSpPr>
          <p:sp>
            <p:nvSpPr>
              <p:cNvPr id="54" name="TextBox 53">
                <a:extLst>
                  <a:ext uri="{FF2B5EF4-FFF2-40B4-BE49-F238E27FC236}">
                    <a16:creationId xmlns:a16="http://schemas.microsoft.com/office/drawing/2014/main" id="{32390A5B-A626-4784-8C4F-553296D03610}"/>
                  </a:ext>
                </a:extLst>
              </p:cNvPr>
              <p:cNvSpPr txBox="1"/>
              <p:nvPr/>
            </p:nvSpPr>
            <p:spPr>
              <a:xfrm>
                <a:off x="297355" y="5490887"/>
                <a:ext cx="1915909" cy="261610"/>
              </a:xfrm>
              <a:prstGeom prst="rect">
                <a:avLst/>
              </a:prstGeom>
              <a:noFill/>
            </p:spPr>
            <p:txBody>
              <a:bodyPr wrap="none" rtlCol="0">
                <a:spAutoFit/>
              </a:bodyPr>
              <a:lstStyle/>
              <a:p>
                <a:r>
                  <a:rPr lang="en-US" sz="1100" b="1" dirty="0">
                    <a:solidFill>
                      <a:srgbClr val="00B0F0"/>
                    </a:solidFill>
                    <a:latin typeface="Arial" panose="020B0604020202020204" pitchFamily="34" charset="0"/>
                    <a:cs typeface="Arial" panose="020B0604020202020204" pitchFamily="34" charset="0"/>
                  </a:rPr>
                  <a:t>Typical</a:t>
                </a:r>
                <a:r>
                  <a:rPr lang="en-US" sz="1100" dirty="0">
                    <a:latin typeface="Arial" panose="020B0604020202020204" pitchFamily="34" charset="0"/>
                    <a:cs typeface="Arial" panose="020B0604020202020204" pitchFamily="34" charset="0"/>
                  </a:rPr>
                  <a:t> </a:t>
                </a:r>
                <a:r>
                  <a:rPr lang="en-US" sz="1100" b="1" dirty="0">
                    <a:solidFill>
                      <a:srgbClr val="00B0F0"/>
                    </a:solidFill>
                    <a:latin typeface="Arial" panose="020B0604020202020204" pitchFamily="34" charset="0"/>
                    <a:cs typeface="Arial" panose="020B0604020202020204" pitchFamily="34" charset="0"/>
                  </a:rPr>
                  <a:t>PFAS Distribution</a:t>
                </a:r>
              </a:p>
            </p:txBody>
          </p:sp>
          <p:sp>
            <p:nvSpPr>
              <p:cNvPr id="55" name="TextBox 54">
                <a:extLst>
                  <a:ext uri="{FF2B5EF4-FFF2-40B4-BE49-F238E27FC236}">
                    <a16:creationId xmlns:a16="http://schemas.microsoft.com/office/drawing/2014/main" id="{9BFEC5B2-9EA2-44A6-B146-E7734AC9C6F0}"/>
                  </a:ext>
                </a:extLst>
              </p:cNvPr>
              <p:cNvSpPr txBox="1"/>
              <p:nvPr/>
            </p:nvSpPr>
            <p:spPr>
              <a:xfrm>
                <a:off x="-250168" y="5598956"/>
                <a:ext cx="1122423" cy="400110"/>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ODS</a:t>
                </a:r>
              </a:p>
              <a:p>
                <a:pPr algn="ctr"/>
                <a:r>
                  <a:rPr lang="en-US" sz="1000" dirty="0">
                    <a:latin typeface="Arial" panose="020B0604020202020204" pitchFamily="34" charset="0"/>
                    <a:cs typeface="Arial" panose="020B0604020202020204" pitchFamily="34" charset="0"/>
                  </a:rPr>
                  <a:t>PFOS-Dominant</a:t>
                </a:r>
              </a:p>
            </p:txBody>
          </p:sp>
          <p:sp>
            <p:nvSpPr>
              <p:cNvPr id="56" name="TextBox 55">
                <a:extLst>
                  <a:ext uri="{FF2B5EF4-FFF2-40B4-BE49-F238E27FC236}">
                    <a16:creationId xmlns:a16="http://schemas.microsoft.com/office/drawing/2014/main" id="{1C7ED8F8-7754-49F8-A220-15A447B03DFF}"/>
                  </a:ext>
                </a:extLst>
              </p:cNvPr>
              <p:cNvSpPr txBox="1"/>
              <p:nvPr/>
            </p:nvSpPr>
            <p:spPr>
              <a:xfrm>
                <a:off x="1840861" y="5578426"/>
                <a:ext cx="1107997" cy="400110"/>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WCL</a:t>
                </a:r>
              </a:p>
              <a:p>
                <a:pPr algn="ctr"/>
                <a:r>
                  <a:rPr lang="en-US" sz="1000" dirty="0">
                    <a:latin typeface="Arial" panose="020B0604020202020204" pitchFamily="34" charset="0"/>
                    <a:cs typeface="Arial" panose="020B0604020202020204" pitchFamily="34" charset="0"/>
                  </a:rPr>
                  <a:t>PFBA-Dominant</a:t>
                </a:r>
              </a:p>
            </p:txBody>
          </p:sp>
          <p:pic>
            <p:nvPicPr>
              <p:cNvPr id="57" name="Picture 56">
                <a:extLst>
                  <a:ext uri="{FF2B5EF4-FFF2-40B4-BE49-F238E27FC236}">
                    <a16:creationId xmlns:a16="http://schemas.microsoft.com/office/drawing/2014/main" id="{66305DBC-A145-4B17-AFD4-64198A1EB409}"/>
                  </a:ext>
                </a:extLst>
              </p:cNvPr>
              <p:cNvPicPr>
                <a:picLocks noChangeAspect="1"/>
              </p:cNvPicPr>
              <p:nvPr/>
            </p:nvPicPr>
            <p:blipFill>
              <a:blip r:embed="rId3"/>
              <a:stretch>
                <a:fillRect/>
              </a:stretch>
            </p:blipFill>
            <p:spPr>
              <a:xfrm>
                <a:off x="-504633" y="6821259"/>
                <a:ext cx="1398143" cy="183756"/>
              </a:xfrm>
              <a:prstGeom prst="rect">
                <a:avLst/>
              </a:prstGeom>
              <a:ln w="15875">
                <a:noFill/>
              </a:ln>
            </p:spPr>
          </p:pic>
          <p:graphicFrame>
            <p:nvGraphicFramePr>
              <p:cNvPr id="58" name="Chart 57">
                <a:extLst>
                  <a:ext uri="{FF2B5EF4-FFF2-40B4-BE49-F238E27FC236}">
                    <a16:creationId xmlns:a16="http://schemas.microsoft.com/office/drawing/2014/main" id="{BD5D9432-C596-436A-B275-3735E43DFB94}"/>
                  </a:ext>
                </a:extLst>
              </p:cNvPr>
              <p:cNvGraphicFramePr>
                <a:graphicFrameLocks/>
              </p:cNvGraphicFramePr>
              <p:nvPr>
                <p:extLst>
                  <p:ext uri="{D42A27DB-BD31-4B8C-83A1-F6EECF244321}">
                    <p14:modId xmlns:p14="http://schemas.microsoft.com/office/powerpoint/2010/main" val="2603302626"/>
                  </p:ext>
                </p:extLst>
              </p:nvPr>
            </p:nvGraphicFramePr>
            <p:xfrm>
              <a:off x="-330340" y="5846790"/>
              <a:ext cx="1212976" cy="86205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9" name="Chart 58">
                <a:extLst>
                  <a:ext uri="{FF2B5EF4-FFF2-40B4-BE49-F238E27FC236}">
                    <a16:creationId xmlns:a16="http://schemas.microsoft.com/office/drawing/2014/main" id="{9CB6E142-036D-4B38-89C0-E5567AAB47AC}"/>
                  </a:ext>
                </a:extLst>
              </p:cNvPr>
              <p:cNvGraphicFramePr>
                <a:graphicFrameLocks/>
              </p:cNvGraphicFramePr>
              <p:nvPr/>
            </p:nvGraphicFramePr>
            <p:xfrm>
              <a:off x="1796751" y="5822585"/>
              <a:ext cx="1212976" cy="862059"/>
            </p:xfrm>
            <a:graphic>
              <a:graphicData uri="http://schemas.openxmlformats.org/drawingml/2006/chart">
                <c:chart xmlns:c="http://schemas.openxmlformats.org/drawingml/2006/chart" xmlns:r="http://schemas.openxmlformats.org/officeDocument/2006/relationships" r:id="rId5"/>
              </a:graphicData>
            </a:graphic>
          </p:graphicFrame>
        </p:grpSp>
      </p:grpSp>
      <p:pic>
        <p:nvPicPr>
          <p:cNvPr id="71" name="Picture 70">
            <a:extLst>
              <a:ext uri="{FF2B5EF4-FFF2-40B4-BE49-F238E27FC236}">
                <a16:creationId xmlns:a16="http://schemas.microsoft.com/office/drawing/2014/main" id="{171FEC94-3C9E-446D-995D-D30D293D4D13}"/>
              </a:ext>
            </a:extLst>
          </p:cNvPr>
          <p:cNvPicPr>
            <a:picLocks noChangeAspect="1"/>
          </p:cNvPicPr>
          <p:nvPr/>
        </p:nvPicPr>
        <p:blipFill rotWithShape="1">
          <a:blip r:embed="rId6"/>
          <a:srcRect l="6248" t="4942" r="15087" b="10427"/>
          <a:stretch/>
        </p:blipFill>
        <p:spPr>
          <a:xfrm>
            <a:off x="120239" y="1046311"/>
            <a:ext cx="7789702" cy="5652201"/>
          </a:xfrm>
          <a:prstGeom prst="rect">
            <a:avLst/>
          </a:prstGeom>
          <a:ln w="34925">
            <a:solidFill>
              <a:srgbClr val="00B0F0"/>
            </a:solidFill>
          </a:ln>
        </p:spPr>
      </p:pic>
      <p:grpSp>
        <p:nvGrpSpPr>
          <p:cNvPr id="9" name="Group 346">
            <a:extLst>
              <a:ext uri="{FF2B5EF4-FFF2-40B4-BE49-F238E27FC236}">
                <a16:creationId xmlns:a16="http://schemas.microsoft.com/office/drawing/2014/main" id="{2B9DF49F-72B0-4669-B47F-4B4AB2371807}"/>
              </a:ext>
            </a:extLst>
          </p:cNvPr>
          <p:cNvGrpSpPr>
            <a:grpSpLocks/>
          </p:cNvGrpSpPr>
          <p:nvPr/>
        </p:nvGrpSpPr>
        <p:grpSpPr bwMode="auto">
          <a:xfrm>
            <a:off x="36157" y="672478"/>
            <a:ext cx="12091385" cy="6152864"/>
            <a:chOff x="462722" y="2651942"/>
            <a:chExt cx="7010400" cy="8311238"/>
          </a:xfrm>
        </p:grpSpPr>
        <p:sp>
          <p:nvSpPr>
            <p:cNvPr id="10" name="Round Same Side Corner Rectangle 347">
              <a:extLst>
                <a:ext uri="{FF2B5EF4-FFF2-40B4-BE49-F238E27FC236}">
                  <a16:creationId xmlns:a16="http://schemas.microsoft.com/office/drawing/2014/main" id="{D19519CC-BD00-48CB-958F-2D7CF714CDF2}"/>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a:latin typeface="Arial" panose="020B0604020202020204" pitchFamily="34" charset="0"/>
                <a:cs typeface="Arial" panose="020B0604020202020204" pitchFamily="34" charset="0"/>
              </a:endParaRPr>
            </a:p>
          </p:txBody>
        </p:sp>
        <p:sp>
          <p:nvSpPr>
            <p:cNvPr id="11" name="Round Same Side Corner Rectangle 348">
              <a:extLst>
                <a:ext uri="{FF2B5EF4-FFF2-40B4-BE49-F238E27FC236}">
                  <a16:creationId xmlns:a16="http://schemas.microsoft.com/office/drawing/2014/main" id="{80461AB0-D21B-44F1-A684-08E75A092D55}"/>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a:solidFill>
                    <a:schemeClr val="bg1"/>
                  </a:solidFill>
                  <a:latin typeface="Arial" panose="020B0604020202020204" pitchFamily="34" charset="0"/>
                  <a:cs typeface="Arial" panose="020B0604020202020204" pitchFamily="34" charset="0"/>
                </a:rPr>
                <a:t>Site-Wide Surface Water Results: Distribution of PFAS Impacts</a:t>
              </a:r>
            </a:p>
          </p:txBody>
        </p:sp>
      </p:grpSp>
      <p:grpSp>
        <p:nvGrpSpPr>
          <p:cNvPr id="84" name="Group 83">
            <a:extLst>
              <a:ext uri="{FF2B5EF4-FFF2-40B4-BE49-F238E27FC236}">
                <a16:creationId xmlns:a16="http://schemas.microsoft.com/office/drawing/2014/main" id="{586D5930-0D81-4AAE-B43D-96A1C38D6957}"/>
              </a:ext>
            </a:extLst>
          </p:cNvPr>
          <p:cNvGrpSpPr/>
          <p:nvPr/>
        </p:nvGrpSpPr>
        <p:grpSpPr>
          <a:xfrm>
            <a:off x="656745" y="1061210"/>
            <a:ext cx="7323239" cy="4849974"/>
            <a:chOff x="694845" y="899285"/>
            <a:chExt cx="7323239" cy="4849974"/>
          </a:xfrm>
        </p:grpSpPr>
        <p:grpSp>
          <p:nvGrpSpPr>
            <p:cNvPr id="95" name="Group 94">
              <a:extLst>
                <a:ext uri="{FF2B5EF4-FFF2-40B4-BE49-F238E27FC236}">
                  <a16:creationId xmlns:a16="http://schemas.microsoft.com/office/drawing/2014/main" id="{A5C73FEC-26C1-49F6-A982-C4B1A099C4D5}"/>
                </a:ext>
              </a:extLst>
            </p:cNvPr>
            <p:cNvGrpSpPr/>
            <p:nvPr/>
          </p:nvGrpSpPr>
          <p:grpSpPr>
            <a:xfrm>
              <a:off x="694845" y="899285"/>
              <a:ext cx="7323239" cy="4849974"/>
              <a:chOff x="458528" y="663777"/>
              <a:chExt cx="7323239" cy="4849974"/>
            </a:xfrm>
          </p:grpSpPr>
          <p:sp>
            <p:nvSpPr>
              <p:cNvPr id="96" name="Rounded Rectangle 5">
                <a:extLst>
                  <a:ext uri="{FF2B5EF4-FFF2-40B4-BE49-F238E27FC236}">
                    <a16:creationId xmlns:a16="http://schemas.microsoft.com/office/drawing/2014/main" id="{7907A45F-7C9B-4A5D-B618-745E9ED807A3}"/>
                  </a:ext>
                </a:extLst>
              </p:cNvPr>
              <p:cNvSpPr/>
              <p:nvPr/>
            </p:nvSpPr>
            <p:spPr>
              <a:xfrm>
                <a:off x="5356801" y="663777"/>
                <a:ext cx="2265764" cy="500294"/>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PFAS Distribution Map: </a:t>
                </a:r>
              </a:p>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Site-Wide 2019-2020</a:t>
                </a:r>
              </a:p>
            </p:txBody>
          </p:sp>
          <p:graphicFrame>
            <p:nvGraphicFramePr>
              <p:cNvPr id="99" name="Chart 98">
                <a:extLst>
                  <a:ext uri="{FF2B5EF4-FFF2-40B4-BE49-F238E27FC236}">
                    <a16:creationId xmlns:a16="http://schemas.microsoft.com/office/drawing/2014/main" id="{41A92885-D4DA-4854-AFF4-13F667B892E5}"/>
                  </a:ext>
                </a:extLst>
              </p:cNvPr>
              <p:cNvGraphicFramePr>
                <a:graphicFrameLocks/>
              </p:cNvGraphicFramePr>
              <p:nvPr/>
            </p:nvGraphicFramePr>
            <p:xfrm>
              <a:off x="4165923" y="1734332"/>
              <a:ext cx="850799" cy="77629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00" name="Chart 99">
                <a:extLst>
                  <a:ext uri="{FF2B5EF4-FFF2-40B4-BE49-F238E27FC236}">
                    <a16:creationId xmlns:a16="http://schemas.microsoft.com/office/drawing/2014/main" id="{5284B0EA-D632-4E5F-A91A-E1101E551896}"/>
                  </a:ext>
                </a:extLst>
              </p:cNvPr>
              <p:cNvGraphicFramePr>
                <a:graphicFrameLocks/>
              </p:cNvGraphicFramePr>
              <p:nvPr/>
            </p:nvGraphicFramePr>
            <p:xfrm>
              <a:off x="1604197" y="732655"/>
              <a:ext cx="850800" cy="7762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01" name="Chart 100">
                <a:extLst>
                  <a:ext uri="{FF2B5EF4-FFF2-40B4-BE49-F238E27FC236}">
                    <a16:creationId xmlns:a16="http://schemas.microsoft.com/office/drawing/2014/main" id="{1EAD139B-F989-46D9-91D2-878FEB022E9B}"/>
                  </a:ext>
                </a:extLst>
              </p:cNvPr>
              <p:cNvGraphicFramePr>
                <a:graphicFrameLocks/>
              </p:cNvGraphicFramePr>
              <p:nvPr/>
            </p:nvGraphicFramePr>
            <p:xfrm>
              <a:off x="3110442" y="2543302"/>
              <a:ext cx="850799" cy="778169"/>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02" name="Chart 101">
                <a:extLst>
                  <a:ext uri="{FF2B5EF4-FFF2-40B4-BE49-F238E27FC236}">
                    <a16:creationId xmlns:a16="http://schemas.microsoft.com/office/drawing/2014/main" id="{7E52B5AA-C762-4560-8C92-12225B13F48B}"/>
                  </a:ext>
                </a:extLst>
              </p:cNvPr>
              <p:cNvGraphicFramePr>
                <a:graphicFrameLocks/>
              </p:cNvGraphicFramePr>
              <p:nvPr/>
            </p:nvGraphicFramePr>
            <p:xfrm>
              <a:off x="458528" y="2129987"/>
              <a:ext cx="850800" cy="77556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03" name="Chart 102">
                <a:extLst>
                  <a:ext uri="{FF2B5EF4-FFF2-40B4-BE49-F238E27FC236}">
                    <a16:creationId xmlns:a16="http://schemas.microsoft.com/office/drawing/2014/main" id="{264E34BB-CAB4-42EB-8FE0-8D1CE2DF5207}"/>
                  </a:ext>
                </a:extLst>
              </p:cNvPr>
              <p:cNvGraphicFramePr>
                <a:graphicFrameLocks/>
              </p:cNvGraphicFramePr>
              <p:nvPr/>
            </p:nvGraphicFramePr>
            <p:xfrm>
              <a:off x="1424834" y="2486648"/>
              <a:ext cx="850799" cy="77556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04" name="Chart 103">
                <a:extLst>
                  <a:ext uri="{FF2B5EF4-FFF2-40B4-BE49-F238E27FC236}">
                    <a16:creationId xmlns:a16="http://schemas.microsoft.com/office/drawing/2014/main" id="{DAC734AD-7DA3-4C79-8B2D-761E52A83C6F}"/>
                  </a:ext>
                </a:extLst>
              </p:cNvPr>
              <p:cNvGraphicFramePr>
                <a:graphicFrameLocks/>
              </p:cNvGraphicFramePr>
              <p:nvPr/>
            </p:nvGraphicFramePr>
            <p:xfrm>
              <a:off x="2155394" y="2518246"/>
              <a:ext cx="850799" cy="77816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05" name="Chart 104">
                <a:extLst>
                  <a:ext uri="{FF2B5EF4-FFF2-40B4-BE49-F238E27FC236}">
                    <a16:creationId xmlns:a16="http://schemas.microsoft.com/office/drawing/2014/main" id="{1E0EEB59-8C76-4C6A-9107-76407EB6DCCE}"/>
                  </a:ext>
                </a:extLst>
              </p:cNvPr>
              <p:cNvGraphicFramePr>
                <a:graphicFrameLocks/>
              </p:cNvGraphicFramePr>
              <p:nvPr>
                <p:extLst>
                  <p:ext uri="{D42A27DB-BD31-4B8C-83A1-F6EECF244321}">
                    <p14:modId xmlns:p14="http://schemas.microsoft.com/office/powerpoint/2010/main" val="3870813896"/>
                  </p:ext>
                </p:extLst>
              </p:nvPr>
            </p:nvGraphicFramePr>
            <p:xfrm>
              <a:off x="3324968" y="3235648"/>
              <a:ext cx="850392" cy="7772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06" name="Chart 105">
                <a:extLst>
                  <a:ext uri="{FF2B5EF4-FFF2-40B4-BE49-F238E27FC236}">
                    <a16:creationId xmlns:a16="http://schemas.microsoft.com/office/drawing/2014/main" id="{A1650B25-BF6A-40DA-8C2B-7F9450D9328C}"/>
                  </a:ext>
                </a:extLst>
              </p:cNvPr>
              <p:cNvGraphicFramePr>
                <a:graphicFrameLocks/>
              </p:cNvGraphicFramePr>
              <p:nvPr/>
            </p:nvGraphicFramePr>
            <p:xfrm>
              <a:off x="5344194" y="3907762"/>
              <a:ext cx="854925" cy="770596"/>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07" name="Chart 106">
                <a:extLst>
                  <a:ext uri="{FF2B5EF4-FFF2-40B4-BE49-F238E27FC236}">
                    <a16:creationId xmlns:a16="http://schemas.microsoft.com/office/drawing/2014/main" id="{8C9AEBD4-1DA0-4A66-913A-21610DB9A894}"/>
                  </a:ext>
                </a:extLst>
              </p:cNvPr>
              <p:cNvGraphicFramePr>
                <a:graphicFrameLocks/>
              </p:cNvGraphicFramePr>
              <p:nvPr>
                <p:extLst>
                  <p:ext uri="{D42A27DB-BD31-4B8C-83A1-F6EECF244321}">
                    <p14:modId xmlns:p14="http://schemas.microsoft.com/office/powerpoint/2010/main" val="1418265932"/>
                  </p:ext>
                </p:extLst>
              </p:nvPr>
            </p:nvGraphicFramePr>
            <p:xfrm>
              <a:off x="5877728" y="2916625"/>
              <a:ext cx="850799" cy="778169"/>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108" name="Chart 107">
                <a:extLst>
                  <a:ext uri="{FF2B5EF4-FFF2-40B4-BE49-F238E27FC236}">
                    <a16:creationId xmlns:a16="http://schemas.microsoft.com/office/drawing/2014/main" id="{F1BCE0BF-94B1-4EDA-909C-9F50F0CEB458}"/>
                  </a:ext>
                </a:extLst>
              </p:cNvPr>
              <p:cNvGraphicFramePr>
                <a:graphicFrameLocks/>
              </p:cNvGraphicFramePr>
              <p:nvPr/>
            </p:nvGraphicFramePr>
            <p:xfrm>
              <a:off x="6121862" y="4349064"/>
              <a:ext cx="850799" cy="770596"/>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110" name="Chart 109">
                <a:extLst>
                  <a:ext uri="{FF2B5EF4-FFF2-40B4-BE49-F238E27FC236}">
                    <a16:creationId xmlns:a16="http://schemas.microsoft.com/office/drawing/2014/main" id="{4A40A26A-07D7-41A6-88E1-B69F022DEB0B}"/>
                  </a:ext>
                </a:extLst>
              </p:cNvPr>
              <p:cNvGraphicFramePr>
                <a:graphicFrameLocks/>
              </p:cNvGraphicFramePr>
              <p:nvPr>
                <p:extLst>
                  <p:ext uri="{D42A27DB-BD31-4B8C-83A1-F6EECF244321}">
                    <p14:modId xmlns:p14="http://schemas.microsoft.com/office/powerpoint/2010/main" val="4169641145"/>
                  </p:ext>
                </p:extLst>
              </p:nvPr>
            </p:nvGraphicFramePr>
            <p:xfrm>
              <a:off x="6926842" y="4746001"/>
              <a:ext cx="854925" cy="767750"/>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117" name="Chart 116">
                <a:extLst>
                  <a:ext uri="{FF2B5EF4-FFF2-40B4-BE49-F238E27FC236}">
                    <a16:creationId xmlns:a16="http://schemas.microsoft.com/office/drawing/2014/main" id="{62252BF0-4F7E-4A00-AFDE-2F448AF0FC65}"/>
                  </a:ext>
                </a:extLst>
              </p:cNvPr>
              <p:cNvGraphicFramePr>
                <a:graphicFrameLocks/>
              </p:cNvGraphicFramePr>
              <p:nvPr/>
            </p:nvGraphicFramePr>
            <p:xfrm>
              <a:off x="3952149" y="4100244"/>
              <a:ext cx="846878" cy="778169"/>
            </p:xfrm>
            <a:graphic>
              <a:graphicData uri="http://schemas.openxmlformats.org/drawingml/2006/chart">
                <c:chart xmlns:c="http://schemas.openxmlformats.org/drawingml/2006/chart" xmlns:r="http://schemas.openxmlformats.org/officeDocument/2006/relationships" r:id="rId18"/>
              </a:graphicData>
            </a:graphic>
          </p:graphicFrame>
        </p:grpSp>
        <p:graphicFrame>
          <p:nvGraphicFramePr>
            <p:cNvPr id="92" name="Chart 91">
              <a:extLst>
                <a:ext uri="{FF2B5EF4-FFF2-40B4-BE49-F238E27FC236}">
                  <a16:creationId xmlns:a16="http://schemas.microsoft.com/office/drawing/2014/main" id="{2F75A4DD-4665-430B-9370-0F01E7EF4FD7}"/>
                </a:ext>
              </a:extLst>
            </p:cNvPr>
            <p:cNvGraphicFramePr>
              <a:graphicFrameLocks/>
            </p:cNvGraphicFramePr>
            <p:nvPr/>
          </p:nvGraphicFramePr>
          <p:xfrm>
            <a:off x="2868152" y="1079295"/>
            <a:ext cx="854321" cy="778169"/>
          </p:xfrm>
          <a:graphic>
            <a:graphicData uri="http://schemas.openxmlformats.org/drawingml/2006/chart">
              <c:chart xmlns:c="http://schemas.openxmlformats.org/drawingml/2006/chart" xmlns:r="http://schemas.openxmlformats.org/officeDocument/2006/relationships" r:id="rId19"/>
            </a:graphicData>
          </a:graphic>
        </p:graphicFrame>
      </p:grpSp>
      <p:sp>
        <p:nvSpPr>
          <p:cNvPr id="82" name="TextBox 81">
            <a:extLst>
              <a:ext uri="{FF2B5EF4-FFF2-40B4-BE49-F238E27FC236}">
                <a16:creationId xmlns:a16="http://schemas.microsoft.com/office/drawing/2014/main" id="{42C22ED9-9E6F-4E41-B96F-A9492312532B}"/>
              </a:ext>
            </a:extLst>
          </p:cNvPr>
          <p:cNvSpPr txBox="1"/>
          <p:nvPr/>
        </p:nvSpPr>
        <p:spPr>
          <a:xfrm>
            <a:off x="5226335" y="2036294"/>
            <a:ext cx="1367490" cy="523220"/>
          </a:xfrm>
          <a:prstGeom prst="rect">
            <a:avLst/>
          </a:prstGeom>
          <a:noFill/>
        </p:spPr>
        <p:txBody>
          <a:bodyPr wrap="none" rtlCol="0">
            <a:spAutoFit/>
          </a:bodyPr>
          <a:lstStyle/>
          <a:p>
            <a:r>
              <a:rPr lang="en-US" sz="1400" b="1" dirty="0">
                <a:solidFill>
                  <a:schemeClr val="accent4">
                    <a:lumMod val="75000"/>
                  </a:schemeClr>
                </a:solidFill>
                <a:effectLst>
                  <a:glow rad="88900">
                    <a:schemeClr val="bg1"/>
                  </a:glow>
                </a:effectLst>
              </a:rPr>
              <a:t>Sunfish Lake:</a:t>
            </a:r>
          </a:p>
          <a:p>
            <a:r>
              <a:rPr lang="en-US" sz="1400" b="1" dirty="0">
                <a:solidFill>
                  <a:schemeClr val="accent4">
                    <a:lumMod val="75000"/>
                  </a:schemeClr>
                </a:solidFill>
                <a:effectLst>
                  <a:glow rad="88900">
                    <a:schemeClr val="bg1"/>
                  </a:glow>
                </a:effectLst>
              </a:rPr>
              <a:t>PFBA-Dominant</a:t>
            </a:r>
          </a:p>
        </p:txBody>
      </p:sp>
      <p:sp>
        <p:nvSpPr>
          <p:cNvPr id="83" name="TextBox 82">
            <a:extLst>
              <a:ext uri="{FF2B5EF4-FFF2-40B4-BE49-F238E27FC236}">
                <a16:creationId xmlns:a16="http://schemas.microsoft.com/office/drawing/2014/main" id="{AB4D1686-4D78-4378-A00A-59B7426D7A00}"/>
              </a:ext>
            </a:extLst>
          </p:cNvPr>
          <p:cNvSpPr txBox="1"/>
          <p:nvPr/>
        </p:nvSpPr>
        <p:spPr>
          <a:xfrm>
            <a:off x="2323233" y="5161070"/>
            <a:ext cx="1434367" cy="523220"/>
          </a:xfrm>
          <a:prstGeom prst="rect">
            <a:avLst/>
          </a:prstGeom>
          <a:noFill/>
        </p:spPr>
        <p:txBody>
          <a:bodyPr wrap="none" rtlCol="0">
            <a:spAutoFit/>
          </a:bodyPr>
          <a:lstStyle/>
          <a:p>
            <a:pPr algn="r"/>
            <a:r>
              <a:rPr lang="en-US" sz="1400" b="1" dirty="0">
                <a:solidFill>
                  <a:schemeClr val="accent4">
                    <a:lumMod val="75000"/>
                  </a:schemeClr>
                </a:solidFill>
                <a:effectLst>
                  <a:glow rad="88900">
                    <a:schemeClr val="bg1"/>
                  </a:glow>
                </a:effectLst>
              </a:rPr>
              <a:t>Eagle Point Lake:</a:t>
            </a:r>
          </a:p>
          <a:p>
            <a:pPr algn="r"/>
            <a:r>
              <a:rPr lang="en-US" sz="1400" b="1" dirty="0">
                <a:solidFill>
                  <a:schemeClr val="accent4">
                    <a:lumMod val="75000"/>
                  </a:schemeClr>
                </a:solidFill>
                <a:effectLst>
                  <a:glow rad="88900">
                    <a:schemeClr val="bg1"/>
                  </a:glow>
                </a:effectLst>
              </a:rPr>
              <a:t>PFOS-Dominant</a:t>
            </a:r>
          </a:p>
        </p:txBody>
      </p:sp>
      <p:sp>
        <p:nvSpPr>
          <p:cNvPr id="119" name="TextBox 118">
            <a:extLst>
              <a:ext uri="{FF2B5EF4-FFF2-40B4-BE49-F238E27FC236}">
                <a16:creationId xmlns:a16="http://schemas.microsoft.com/office/drawing/2014/main" id="{008C6BD4-F2C4-4E2B-BC44-D3F8E2286BBD}"/>
              </a:ext>
            </a:extLst>
          </p:cNvPr>
          <p:cNvSpPr txBox="1"/>
          <p:nvPr/>
        </p:nvSpPr>
        <p:spPr>
          <a:xfrm>
            <a:off x="2740869" y="2053872"/>
            <a:ext cx="1796947" cy="461665"/>
          </a:xfrm>
          <a:prstGeom prst="rect">
            <a:avLst/>
          </a:prstGeom>
          <a:noFill/>
        </p:spPr>
        <p:txBody>
          <a:bodyPr wrap="square" rtlCol="0">
            <a:spAutoFit/>
            <a:scene3d>
              <a:camera prst="orthographicFront"/>
              <a:lightRig rig="threePt" dir="t"/>
            </a:scene3d>
            <a:sp3d contourW="12700">
              <a:contourClr>
                <a:schemeClr val="bg1"/>
              </a:contourClr>
            </a:sp3d>
          </a:bodyPr>
          <a:lstStyle/>
          <a:p>
            <a:pPr algn="ctr"/>
            <a:r>
              <a:rPr lang="en-US" sz="1200" b="1" dirty="0">
                <a:solidFill>
                  <a:srgbClr val="FF0000"/>
                </a:solidFill>
                <a:effectLst>
                  <a:glow rad="88900">
                    <a:schemeClr val="bg1"/>
                  </a:glow>
                </a:effectLst>
              </a:rPr>
              <a:t>Washington </a:t>
            </a:r>
          </a:p>
          <a:p>
            <a:pPr algn="ctr"/>
            <a:r>
              <a:rPr lang="en-US" sz="1200" b="1" dirty="0">
                <a:solidFill>
                  <a:srgbClr val="FF0000"/>
                </a:solidFill>
                <a:effectLst>
                  <a:glow rad="88900">
                    <a:schemeClr val="bg1"/>
                  </a:glow>
                </a:effectLst>
              </a:rPr>
              <a:t>County Landfill</a:t>
            </a:r>
          </a:p>
        </p:txBody>
      </p:sp>
      <p:sp>
        <p:nvSpPr>
          <p:cNvPr id="120" name="TextBox 119">
            <a:extLst>
              <a:ext uri="{FF2B5EF4-FFF2-40B4-BE49-F238E27FC236}">
                <a16:creationId xmlns:a16="http://schemas.microsoft.com/office/drawing/2014/main" id="{F1A2E75B-B978-4652-A530-387C70995683}"/>
              </a:ext>
            </a:extLst>
          </p:cNvPr>
          <p:cNvSpPr txBox="1"/>
          <p:nvPr/>
        </p:nvSpPr>
        <p:spPr>
          <a:xfrm>
            <a:off x="91500" y="3472311"/>
            <a:ext cx="1012587" cy="461665"/>
          </a:xfrm>
          <a:prstGeom prst="rect">
            <a:avLst/>
          </a:prstGeom>
          <a:noFill/>
        </p:spPr>
        <p:txBody>
          <a:bodyPr wrap="square" rtlCol="0">
            <a:spAutoFit/>
            <a:scene3d>
              <a:camera prst="orthographicFront"/>
              <a:lightRig rig="threePt" dir="t"/>
            </a:scene3d>
            <a:sp3d contourW="12700">
              <a:contourClr>
                <a:schemeClr val="bg1"/>
              </a:contourClr>
            </a:sp3d>
          </a:bodyPr>
          <a:lstStyle/>
          <a:p>
            <a:r>
              <a:rPr lang="en-US" sz="1200" b="1" dirty="0">
                <a:solidFill>
                  <a:srgbClr val="FF0000"/>
                </a:solidFill>
                <a:effectLst>
                  <a:glow rad="88900">
                    <a:schemeClr val="bg1"/>
                  </a:glow>
                </a:effectLst>
              </a:rPr>
              <a:t>Oakdale</a:t>
            </a:r>
          </a:p>
          <a:p>
            <a:r>
              <a:rPr lang="en-US" sz="1200" b="1" dirty="0">
                <a:solidFill>
                  <a:srgbClr val="FF0000"/>
                </a:solidFill>
                <a:effectLst>
                  <a:glow rad="88900">
                    <a:schemeClr val="bg1"/>
                  </a:glow>
                </a:effectLst>
              </a:rPr>
              <a:t>Disposal Site</a:t>
            </a:r>
          </a:p>
        </p:txBody>
      </p:sp>
      <p:sp>
        <p:nvSpPr>
          <p:cNvPr id="68" name="TextBox 67">
            <a:extLst>
              <a:ext uri="{FF2B5EF4-FFF2-40B4-BE49-F238E27FC236}">
                <a16:creationId xmlns:a16="http://schemas.microsoft.com/office/drawing/2014/main" id="{EE8B685B-C6B5-4606-9496-72ED336FA26F}"/>
              </a:ext>
            </a:extLst>
          </p:cNvPr>
          <p:cNvSpPr txBox="1"/>
          <p:nvPr/>
        </p:nvSpPr>
        <p:spPr>
          <a:xfrm>
            <a:off x="541239" y="2020036"/>
            <a:ext cx="1364669" cy="523220"/>
          </a:xfrm>
          <a:prstGeom prst="rect">
            <a:avLst/>
          </a:prstGeom>
          <a:noFill/>
        </p:spPr>
        <p:txBody>
          <a:bodyPr wrap="none" rtlCol="0">
            <a:spAutoFit/>
          </a:bodyPr>
          <a:lstStyle/>
          <a:p>
            <a:r>
              <a:rPr lang="en-US" sz="1400" b="1" dirty="0">
                <a:solidFill>
                  <a:schemeClr val="accent4">
                    <a:lumMod val="75000"/>
                  </a:schemeClr>
                </a:solidFill>
                <a:effectLst>
                  <a:glow rad="88900">
                    <a:schemeClr val="bg1"/>
                  </a:glow>
                </a:effectLst>
              </a:rPr>
              <a:t>ODS:</a:t>
            </a:r>
          </a:p>
          <a:p>
            <a:r>
              <a:rPr lang="en-US" sz="1400" b="1" dirty="0">
                <a:solidFill>
                  <a:schemeClr val="accent4">
                    <a:lumMod val="75000"/>
                  </a:schemeClr>
                </a:solidFill>
                <a:effectLst>
                  <a:glow rad="88900">
                    <a:schemeClr val="bg1"/>
                  </a:glow>
                </a:effectLst>
              </a:rPr>
              <a:t>PFOS-Dominant</a:t>
            </a:r>
          </a:p>
        </p:txBody>
      </p:sp>
      <p:graphicFrame>
        <p:nvGraphicFramePr>
          <p:cNvPr id="72" name="Chart 71">
            <a:extLst>
              <a:ext uri="{FF2B5EF4-FFF2-40B4-BE49-F238E27FC236}">
                <a16:creationId xmlns:a16="http://schemas.microsoft.com/office/drawing/2014/main" id="{14B53F72-2161-4CD3-B992-C19A520E1EDD}"/>
              </a:ext>
            </a:extLst>
          </p:cNvPr>
          <p:cNvGraphicFramePr>
            <a:graphicFrameLocks/>
          </p:cNvGraphicFramePr>
          <p:nvPr>
            <p:extLst>
              <p:ext uri="{D42A27DB-BD31-4B8C-83A1-F6EECF244321}">
                <p14:modId xmlns:p14="http://schemas.microsoft.com/office/powerpoint/2010/main" val="1794743846"/>
              </p:ext>
            </p:extLst>
          </p:nvPr>
        </p:nvGraphicFramePr>
        <p:xfrm>
          <a:off x="2889589" y="4350936"/>
          <a:ext cx="850799" cy="778169"/>
        </p:xfrm>
        <a:graphic>
          <a:graphicData uri="http://schemas.openxmlformats.org/drawingml/2006/chart">
            <c:chart xmlns:c="http://schemas.openxmlformats.org/drawingml/2006/chart" xmlns:r="http://schemas.openxmlformats.org/officeDocument/2006/relationships" r:id="rId20"/>
          </a:graphicData>
        </a:graphic>
      </p:graphicFrame>
      <p:sp>
        <p:nvSpPr>
          <p:cNvPr id="73" name="TextBox 72">
            <a:extLst>
              <a:ext uri="{FF2B5EF4-FFF2-40B4-BE49-F238E27FC236}">
                <a16:creationId xmlns:a16="http://schemas.microsoft.com/office/drawing/2014/main" id="{CB337429-56EF-4409-BC6A-189C40450623}"/>
              </a:ext>
            </a:extLst>
          </p:cNvPr>
          <p:cNvSpPr txBox="1"/>
          <p:nvPr/>
        </p:nvSpPr>
        <p:spPr>
          <a:xfrm>
            <a:off x="2298022" y="4620084"/>
            <a:ext cx="1125237" cy="253916"/>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Farney Creek</a:t>
            </a:r>
            <a:endParaRPr lang="en-US" sz="7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74" name="TextBox 73">
            <a:extLst>
              <a:ext uri="{FF2B5EF4-FFF2-40B4-BE49-F238E27FC236}">
                <a16:creationId xmlns:a16="http://schemas.microsoft.com/office/drawing/2014/main" id="{228C49C8-F7B8-4205-A7DC-5F0C5C62AA31}"/>
              </a:ext>
            </a:extLst>
          </p:cNvPr>
          <p:cNvSpPr txBox="1"/>
          <p:nvPr/>
        </p:nvSpPr>
        <p:spPr>
          <a:xfrm>
            <a:off x="4140917" y="3749899"/>
            <a:ext cx="1468305" cy="577081"/>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Post-Confluence Raleigh Creek: </a:t>
            </a:r>
          </a:p>
          <a:p>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Not Connected</a:t>
            </a:r>
          </a:p>
        </p:txBody>
      </p:sp>
      <p:sp>
        <p:nvSpPr>
          <p:cNvPr id="75" name="TextBox 74">
            <a:extLst>
              <a:ext uri="{FF2B5EF4-FFF2-40B4-BE49-F238E27FC236}">
                <a16:creationId xmlns:a16="http://schemas.microsoft.com/office/drawing/2014/main" id="{70E5AB88-C71C-4A59-B2F3-9C3456A89E4A}"/>
              </a:ext>
            </a:extLst>
          </p:cNvPr>
          <p:cNvSpPr txBox="1"/>
          <p:nvPr/>
        </p:nvSpPr>
        <p:spPr>
          <a:xfrm>
            <a:off x="3383265" y="2650560"/>
            <a:ext cx="896793" cy="415498"/>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P1007 Conveyance</a:t>
            </a:r>
            <a:endParaRPr lang="en-US" sz="700" dirty="0">
              <a:ln w="6350">
                <a:noFill/>
              </a:ln>
              <a:solidFill>
                <a:srgbClr val="002060"/>
              </a:solidFill>
              <a:effectLst>
                <a:glow rad="63500">
                  <a:srgbClr val="FFFFFF"/>
                </a:glow>
                <a:outerShdw blurRad="50800" dist="38100" dir="2700000" algn="tl" rotWithShape="0">
                  <a:schemeClr val="bg1">
                    <a:alpha val="40000"/>
                  </a:schemeClr>
                </a:outerShdw>
              </a:effectLst>
            </a:endParaRPr>
          </a:p>
        </p:txBody>
      </p:sp>
      <p:sp>
        <p:nvSpPr>
          <p:cNvPr id="76" name="TextBox 75">
            <a:extLst>
              <a:ext uri="{FF2B5EF4-FFF2-40B4-BE49-F238E27FC236}">
                <a16:creationId xmlns:a16="http://schemas.microsoft.com/office/drawing/2014/main" id="{F0EE6352-B15B-4F71-9075-6871BDB4B95E}"/>
              </a:ext>
            </a:extLst>
          </p:cNvPr>
          <p:cNvSpPr txBox="1"/>
          <p:nvPr/>
        </p:nvSpPr>
        <p:spPr>
          <a:xfrm>
            <a:off x="1697249" y="2628420"/>
            <a:ext cx="1468305" cy="415498"/>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Pre-Confluence</a:t>
            </a:r>
          </a:p>
          <a:p>
            <a:pPr algn="ct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Raleigh Creek</a:t>
            </a:r>
          </a:p>
        </p:txBody>
      </p:sp>
      <p:sp>
        <p:nvSpPr>
          <p:cNvPr id="77" name="TextBox 76">
            <a:extLst>
              <a:ext uri="{FF2B5EF4-FFF2-40B4-BE49-F238E27FC236}">
                <a16:creationId xmlns:a16="http://schemas.microsoft.com/office/drawing/2014/main" id="{7BEE5626-FC64-4DC4-8E0A-603022D17C88}"/>
              </a:ext>
            </a:extLst>
          </p:cNvPr>
          <p:cNvSpPr txBox="1"/>
          <p:nvPr/>
        </p:nvSpPr>
        <p:spPr>
          <a:xfrm>
            <a:off x="5585824" y="4220045"/>
            <a:ext cx="806419" cy="253916"/>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Lake Elmo</a:t>
            </a:r>
          </a:p>
        </p:txBody>
      </p:sp>
      <p:sp>
        <p:nvSpPr>
          <p:cNvPr id="78" name="TextBox 77">
            <a:extLst>
              <a:ext uri="{FF2B5EF4-FFF2-40B4-BE49-F238E27FC236}">
                <a16:creationId xmlns:a16="http://schemas.microsoft.com/office/drawing/2014/main" id="{4F4474FE-4FA9-4CBD-B54F-B6FB94B0E482}"/>
              </a:ext>
            </a:extLst>
          </p:cNvPr>
          <p:cNvSpPr txBox="1"/>
          <p:nvPr/>
        </p:nvSpPr>
        <p:spPr>
          <a:xfrm>
            <a:off x="2066045" y="1187799"/>
            <a:ext cx="1468305" cy="253916"/>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Tri-Lakes</a:t>
            </a:r>
          </a:p>
        </p:txBody>
      </p:sp>
      <p:sp>
        <p:nvSpPr>
          <p:cNvPr id="79" name="TextBox 78">
            <a:extLst>
              <a:ext uri="{FF2B5EF4-FFF2-40B4-BE49-F238E27FC236}">
                <a16:creationId xmlns:a16="http://schemas.microsoft.com/office/drawing/2014/main" id="{48E9D337-87C2-466A-922B-4557BDD40189}"/>
              </a:ext>
            </a:extLst>
          </p:cNvPr>
          <p:cNvSpPr txBox="1"/>
          <p:nvPr/>
        </p:nvSpPr>
        <p:spPr>
          <a:xfrm>
            <a:off x="7176552" y="5733540"/>
            <a:ext cx="826006" cy="415498"/>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Horseshoe Lake</a:t>
            </a:r>
          </a:p>
        </p:txBody>
      </p:sp>
      <p:graphicFrame>
        <p:nvGraphicFramePr>
          <p:cNvPr id="122" name="Chart 121">
            <a:extLst>
              <a:ext uri="{FF2B5EF4-FFF2-40B4-BE49-F238E27FC236}">
                <a16:creationId xmlns:a16="http://schemas.microsoft.com/office/drawing/2014/main" id="{D1646F8A-865A-4AAD-9510-79089E3F2BBE}"/>
              </a:ext>
            </a:extLst>
          </p:cNvPr>
          <p:cNvGraphicFramePr>
            <a:graphicFrameLocks/>
          </p:cNvGraphicFramePr>
          <p:nvPr>
            <p:extLst>
              <p:ext uri="{D42A27DB-BD31-4B8C-83A1-F6EECF244321}">
                <p14:modId xmlns:p14="http://schemas.microsoft.com/office/powerpoint/2010/main" val="950014842"/>
              </p:ext>
            </p:extLst>
          </p:nvPr>
        </p:nvGraphicFramePr>
        <p:xfrm>
          <a:off x="9430965" y="5914834"/>
          <a:ext cx="1112105" cy="861951"/>
        </p:xfrm>
        <a:graphic>
          <a:graphicData uri="http://schemas.openxmlformats.org/drawingml/2006/chart">
            <c:chart xmlns:c="http://schemas.openxmlformats.org/drawingml/2006/chart" xmlns:r="http://schemas.openxmlformats.org/officeDocument/2006/relationships" r:id="rId21"/>
          </a:graphicData>
        </a:graphic>
      </p:graphicFrame>
      <p:sp>
        <p:nvSpPr>
          <p:cNvPr id="123" name="TextBox 122">
            <a:extLst>
              <a:ext uri="{FF2B5EF4-FFF2-40B4-BE49-F238E27FC236}">
                <a16:creationId xmlns:a16="http://schemas.microsoft.com/office/drawing/2014/main" id="{FFF70AA8-1A37-4FE9-9497-49CEAD8CC27E}"/>
              </a:ext>
            </a:extLst>
          </p:cNvPr>
          <p:cNvSpPr txBox="1"/>
          <p:nvPr/>
        </p:nvSpPr>
        <p:spPr>
          <a:xfrm>
            <a:off x="9244861" y="5670551"/>
            <a:ext cx="1398144" cy="400110"/>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Low Concentration Widespread PFAS*</a:t>
            </a:r>
          </a:p>
        </p:txBody>
      </p:sp>
      <p:graphicFrame>
        <p:nvGraphicFramePr>
          <p:cNvPr id="124" name="Chart 123">
            <a:extLst>
              <a:ext uri="{FF2B5EF4-FFF2-40B4-BE49-F238E27FC236}">
                <a16:creationId xmlns:a16="http://schemas.microsoft.com/office/drawing/2014/main" id="{AC1CBDDD-7536-4FB8-BD0F-8BBA944269BA}"/>
              </a:ext>
            </a:extLst>
          </p:cNvPr>
          <p:cNvGraphicFramePr>
            <a:graphicFrameLocks/>
          </p:cNvGraphicFramePr>
          <p:nvPr/>
        </p:nvGraphicFramePr>
        <p:xfrm>
          <a:off x="4919690" y="5554609"/>
          <a:ext cx="850392" cy="777240"/>
        </p:xfrm>
        <a:graphic>
          <a:graphicData uri="http://schemas.openxmlformats.org/drawingml/2006/chart">
            <c:chart xmlns:c="http://schemas.openxmlformats.org/drawingml/2006/chart" xmlns:r="http://schemas.openxmlformats.org/officeDocument/2006/relationships" r:id="rId22"/>
          </a:graphicData>
        </a:graphic>
      </p:graphicFrame>
      <p:graphicFrame>
        <p:nvGraphicFramePr>
          <p:cNvPr id="125" name="Chart 124">
            <a:extLst>
              <a:ext uri="{FF2B5EF4-FFF2-40B4-BE49-F238E27FC236}">
                <a16:creationId xmlns:a16="http://schemas.microsoft.com/office/drawing/2014/main" id="{CF02CF55-7ADD-428C-A486-CD30BB4B6F5C}"/>
              </a:ext>
            </a:extLst>
          </p:cNvPr>
          <p:cNvGraphicFramePr>
            <a:graphicFrameLocks/>
          </p:cNvGraphicFramePr>
          <p:nvPr/>
        </p:nvGraphicFramePr>
        <p:xfrm>
          <a:off x="4366434" y="5912131"/>
          <a:ext cx="850392" cy="777240"/>
        </p:xfrm>
        <a:graphic>
          <a:graphicData uri="http://schemas.openxmlformats.org/drawingml/2006/chart">
            <c:chart xmlns:c="http://schemas.openxmlformats.org/drawingml/2006/chart" xmlns:r="http://schemas.openxmlformats.org/officeDocument/2006/relationships" r:id="rId23"/>
          </a:graphicData>
        </a:graphic>
      </p:graphicFrame>
      <p:sp>
        <p:nvSpPr>
          <p:cNvPr id="126" name="TextBox 125">
            <a:extLst>
              <a:ext uri="{FF2B5EF4-FFF2-40B4-BE49-F238E27FC236}">
                <a16:creationId xmlns:a16="http://schemas.microsoft.com/office/drawing/2014/main" id="{C140CDED-BAC2-4071-853C-10AEE4EFA32F}"/>
              </a:ext>
            </a:extLst>
          </p:cNvPr>
          <p:cNvSpPr txBox="1"/>
          <p:nvPr/>
        </p:nvSpPr>
        <p:spPr>
          <a:xfrm>
            <a:off x="5542411" y="5711622"/>
            <a:ext cx="722728" cy="415498"/>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Brown’s Pond</a:t>
            </a:r>
          </a:p>
        </p:txBody>
      </p:sp>
      <p:sp>
        <p:nvSpPr>
          <p:cNvPr id="127" name="TextBox 126">
            <a:extLst>
              <a:ext uri="{FF2B5EF4-FFF2-40B4-BE49-F238E27FC236}">
                <a16:creationId xmlns:a16="http://schemas.microsoft.com/office/drawing/2014/main" id="{54F7566A-5A0E-458B-B2D7-997ECE9A3E5E}"/>
              </a:ext>
            </a:extLst>
          </p:cNvPr>
          <p:cNvSpPr txBox="1"/>
          <p:nvPr/>
        </p:nvSpPr>
        <p:spPr>
          <a:xfrm>
            <a:off x="3882456" y="6175955"/>
            <a:ext cx="711649" cy="415498"/>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Goose Lake</a:t>
            </a:r>
          </a:p>
        </p:txBody>
      </p:sp>
      <p:graphicFrame>
        <p:nvGraphicFramePr>
          <p:cNvPr id="128" name="Chart 127">
            <a:extLst>
              <a:ext uri="{FF2B5EF4-FFF2-40B4-BE49-F238E27FC236}">
                <a16:creationId xmlns:a16="http://schemas.microsoft.com/office/drawing/2014/main" id="{735FFB0A-AF95-4F95-9A19-DE8181A970BD}"/>
              </a:ext>
            </a:extLst>
          </p:cNvPr>
          <p:cNvGraphicFramePr>
            <a:graphicFrameLocks/>
          </p:cNvGraphicFramePr>
          <p:nvPr/>
        </p:nvGraphicFramePr>
        <p:xfrm>
          <a:off x="4682095" y="5096320"/>
          <a:ext cx="850392" cy="777240"/>
        </p:xfrm>
        <a:graphic>
          <a:graphicData uri="http://schemas.openxmlformats.org/drawingml/2006/chart">
            <c:chart xmlns:c="http://schemas.openxmlformats.org/drawingml/2006/chart" xmlns:r="http://schemas.openxmlformats.org/officeDocument/2006/relationships" r:id="rId24"/>
          </a:graphicData>
        </a:graphic>
      </p:graphicFrame>
      <p:graphicFrame>
        <p:nvGraphicFramePr>
          <p:cNvPr id="129" name="Chart 128">
            <a:extLst>
              <a:ext uri="{FF2B5EF4-FFF2-40B4-BE49-F238E27FC236}">
                <a16:creationId xmlns:a16="http://schemas.microsoft.com/office/drawing/2014/main" id="{E999B54D-30A0-413E-BE14-8D4809CE4B24}"/>
              </a:ext>
            </a:extLst>
          </p:cNvPr>
          <p:cNvGraphicFramePr>
            <a:graphicFrameLocks/>
          </p:cNvGraphicFramePr>
          <p:nvPr/>
        </p:nvGraphicFramePr>
        <p:xfrm>
          <a:off x="3771338" y="5078250"/>
          <a:ext cx="846878" cy="778169"/>
        </p:xfrm>
        <a:graphic>
          <a:graphicData uri="http://schemas.openxmlformats.org/drawingml/2006/chart">
            <c:chart xmlns:c="http://schemas.openxmlformats.org/drawingml/2006/chart" xmlns:r="http://schemas.openxmlformats.org/officeDocument/2006/relationships" r:id="rId25"/>
          </a:graphicData>
        </a:graphic>
      </p:graphicFrame>
      <p:sp>
        <p:nvSpPr>
          <p:cNvPr id="130" name="TextBox 129">
            <a:extLst>
              <a:ext uri="{FF2B5EF4-FFF2-40B4-BE49-F238E27FC236}">
                <a16:creationId xmlns:a16="http://schemas.microsoft.com/office/drawing/2014/main" id="{D42A7233-DB38-4E01-96B4-7FD09AFC3BE9}"/>
              </a:ext>
            </a:extLst>
          </p:cNvPr>
          <p:cNvSpPr txBox="1"/>
          <p:nvPr/>
        </p:nvSpPr>
        <p:spPr>
          <a:xfrm>
            <a:off x="10194087" y="6139194"/>
            <a:ext cx="1954643" cy="646331"/>
          </a:xfrm>
          <a:prstGeom prst="rect">
            <a:avLst/>
          </a:prstGeom>
          <a:noFill/>
        </p:spPr>
        <p:txBody>
          <a:bodyPr wrap="square" rtlCol="0">
            <a:spAutoFit/>
          </a:bodyPr>
          <a:lstStyle/>
          <a:p>
            <a:pPr algn="ctr"/>
            <a:r>
              <a:rPr lang="en-US" sz="900" i="1" dirty="0">
                <a:latin typeface="Arial" panose="020B0604020202020204" pitchFamily="34" charset="0"/>
                <a:cs typeface="Arial" panose="020B0604020202020204" pitchFamily="34" charset="0"/>
              </a:rPr>
              <a:t>*Key difference between anthropogenic unknown </a:t>
            </a:r>
            <a:r>
              <a:rPr lang="en-US" sz="900" i="1">
                <a:latin typeface="Arial" panose="020B0604020202020204" pitchFamily="34" charset="0"/>
                <a:cs typeface="Arial" panose="020B0604020202020204" pitchFamily="34" charset="0"/>
              </a:rPr>
              <a:t>source and </a:t>
            </a:r>
            <a:r>
              <a:rPr lang="en-US" sz="900" i="1" dirty="0">
                <a:latin typeface="Arial" panose="020B0604020202020204" pitchFamily="34" charset="0"/>
                <a:cs typeface="Arial" panose="020B0604020202020204" pitchFamily="34" charset="0"/>
              </a:rPr>
              <a:t>WCL PFAS is lower concentrations of PFBA.</a:t>
            </a:r>
          </a:p>
        </p:txBody>
      </p:sp>
      <p:sp>
        <p:nvSpPr>
          <p:cNvPr id="60" name="Rounded Rectangle 5">
            <a:extLst>
              <a:ext uri="{FF2B5EF4-FFF2-40B4-BE49-F238E27FC236}">
                <a16:creationId xmlns:a16="http://schemas.microsoft.com/office/drawing/2014/main" id="{E0654B13-A8A5-43F1-83E0-3BDDA0AA0595}"/>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61" name="Rectangle 60">
            <a:extLst>
              <a:ext uri="{FF2B5EF4-FFF2-40B4-BE49-F238E27FC236}">
                <a16:creationId xmlns:a16="http://schemas.microsoft.com/office/drawing/2014/main" id="{3AA008D2-8E09-4AC1-BF60-A0BAD377AF6D}"/>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4</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a:cs typeface="Arial"/>
              </a:rPr>
              <a:t>November</a:t>
            </a:r>
            <a:r>
              <a:rPr lang="en-US" sz="1600" b="1" dirty="0">
                <a:solidFill>
                  <a:schemeClr val="bg1"/>
                </a:solidFill>
                <a:latin typeface="Arial" panose="020B0604020202020204" pitchFamily="34" charset="0"/>
                <a:cs typeface="Arial" panose="020B0604020202020204" pitchFamily="34" charset="0"/>
              </a:rPr>
              <a:t>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
        <p:nvSpPr>
          <p:cNvPr id="62" name="TextBox 61">
            <a:extLst>
              <a:ext uri="{FF2B5EF4-FFF2-40B4-BE49-F238E27FC236}">
                <a16:creationId xmlns:a16="http://schemas.microsoft.com/office/drawing/2014/main" id="{2D02386C-CEAC-4F2B-8424-C81B0F4FBBC6}"/>
              </a:ext>
            </a:extLst>
          </p:cNvPr>
          <p:cNvSpPr txBox="1"/>
          <p:nvPr/>
        </p:nvSpPr>
        <p:spPr>
          <a:xfrm>
            <a:off x="5303121" y="5186516"/>
            <a:ext cx="722728" cy="415498"/>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Margaret Lake</a:t>
            </a:r>
          </a:p>
        </p:txBody>
      </p:sp>
      <p:graphicFrame>
        <p:nvGraphicFramePr>
          <p:cNvPr id="63" name="Chart 62">
            <a:extLst>
              <a:ext uri="{FF2B5EF4-FFF2-40B4-BE49-F238E27FC236}">
                <a16:creationId xmlns:a16="http://schemas.microsoft.com/office/drawing/2014/main" id="{E94AC69C-D1CE-412E-AFD6-8D4C08924B59}"/>
              </a:ext>
            </a:extLst>
          </p:cNvPr>
          <p:cNvGraphicFramePr>
            <a:graphicFrameLocks/>
          </p:cNvGraphicFramePr>
          <p:nvPr>
            <p:extLst>
              <p:ext uri="{D42A27DB-BD31-4B8C-83A1-F6EECF244321}">
                <p14:modId xmlns:p14="http://schemas.microsoft.com/office/powerpoint/2010/main" val="256792562"/>
              </p:ext>
            </p:extLst>
          </p:nvPr>
        </p:nvGraphicFramePr>
        <p:xfrm>
          <a:off x="2885596" y="3642343"/>
          <a:ext cx="850392" cy="777240"/>
        </p:xfrm>
        <a:graphic>
          <a:graphicData uri="http://schemas.openxmlformats.org/drawingml/2006/chart">
            <c:chart xmlns:c="http://schemas.openxmlformats.org/drawingml/2006/chart" xmlns:r="http://schemas.openxmlformats.org/officeDocument/2006/relationships" r:id="rId26"/>
          </a:graphicData>
        </a:graphic>
      </p:graphicFrame>
      <p:sp>
        <p:nvSpPr>
          <p:cNvPr id="65" name="TextBox 64">
            <a:extLst>
              <a:ext uri="{FF2B5EF4-FFF2-40B4-BE49-F238E27FC236}">
                <a16:creationId xmlns:a16="http://schemas.microsoft.com/office/drawing/2014/main" id="{42D8A209-8D38-475B-82D1-6806160A2E32}"/>
              </a:ext>
            </a:extLst>
          </p:cNvPr>
          <p:cNvSpPr txBox="1"/>
          <p:nvPr/>
        </p:nvSpPr>
        <p:spPr>
          <a:xfrm>
            <a:off x="1625256" y="3785405"/>
            <a:ext cx="1468305" cy="577081"/>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Post-Confluence Raleigh Creek</a:t>
            </a:r>
          </a:p>
          <a:p>
            <a:pPr algn="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Connected</a:t>
            </a:r>
          </a:p>
        </p:txBody>
      </p:sp>
      <p:sp>
        <p:nvSpPr>
          <p:cNvPr id="69" name="TextBox 68">
            <a:extLst>
              <a:ext uri="{FF2B5EF4-FFF2-40B4-BE49-F238E27FC236}">
                <a16:creationId xmlns:a16="http://schemas.microsoft.com/office/drawing/2014/main" id="{2B64F400-F529-45F0-8372-447736D48AA6}"/>
              </a:ext>
            </a:extLst>
          </p:cNvPr>
          <p:cNvSpPr txBox="1"/>
          <p:nvPr/>
        </p:nvSpPr>
        <p:spPr>
          <a:xfrm>
            <a:off x="6130753" y="3218395"/>
            <a:ext cx="1287590" cy="253916"/>
          </a:xfrm>
          <a:prstGeom prst="rect">
            <a:avLst/>
          </a:prstGeom>
          <a:noFill/>
        </p:spPr>
        <p:txBody>
          <a:bodyPr wrap="square">
            <a:spAutoFit/>
          </a:bodyPr>
          <a:lstStyle/>
          <a:p>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Lake Elmo</a:t>
            </a:r>
          </a:p>
        </p:txBody>
      </p:sp>
      <p:sp>
        <p:nvSpPr>
          <p:cNvPr id="66" name="TextBox 65">
            <a:extLst>
              <a:ext uri="{FF2B5EF4-FFF2-40B4-BE49-F238E27FC236}">
                <a16:creationId xmlns:a16="http://schemas.microsoft.com/office/drawing/2014/main" id="{81B9D5BA-F233-4225-B6B9-169DCE3016F4}"/>
              </a:ext>
            </a:extLst>
          </p:cNvPr>
          <p:cNvSpPr txBox="1"/>
          <p:nvPr/>
        </p:nvSpPr>
        <p:spPr>
          <a:xfrm>
            <a:off x="6117593" y="5323985"/>
            <a:ext cx="1121312" cy="577081"/>
          </a:xfrm>
          <a:prstGeom prst="rect">
            <a:avLst/>
          </a:prstGeom>
          <a:noFill/>
        </p:spPr>
        <p:txBody>
          <a:bodyPr wrap="square">
            <a:spAutoFit/>
          </a:bodyPr>
          <a:lstStyle/>
          <a:p>
            <a:pPr algn="ctr"/>
            <a:r>
              <a:rPr lang="en-US" sz="1050" dirty="0">
                <a:ln w="6350">
                  <a:noFill/>
                </a:ln>
                <a:solidFill>
                  <a:srgbClr val="002060"/>
                </a:solidFill>
                <a:effectLst>
                  <a:glow rad="63500">
                    <a:srgbClr val="FFFFFF"/>
                  </a:glow>
                  <a:outerShdw blurRad="50800" dist="38100" dir="2700000" algn="tl" rotWithShape="0">
                    <a:schemeClr val="bg1">
                      <a:alpha val="40000"/>
                    </a:schemeClr>
                  </a:outerShdw>
                </a:effectLst>
              </a:rPr>
              <a:t>Post Lake Elmo and Eagle Point Lake Outlets</a:t>
            </a:r>
          </a:p>
        </p:txBody>
      </p:sp>
    </p:spTree>
    <p:extLst>
      <p:ext uri="{BB962C8B-B14F-4D97-AF65-F5344CB8AC3E}">
        <p14:creationId xmlns:p14="http://schemas.microsoft.com/office/powerpoint/2010/main" val="3239141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348">
            <a:extLst>
              <a:ext uri="{FF2B5EF4-FFF2-40B4-BE49-F238E27FC236}">
                <a16:creationId xmlns:a16="http://schemas.microsoft.com/office/drawing/2014/main" id="{0E4DB2C3-7488-498D-B1A9-7904043214F0}"/>
              </a:ext>
            </a:extLst>
          </p:cNvPr>
          <p:cNvSpPr/>
          <p:nvPr/>
        </p:nvSpPr>
        <p:spPr bwMode="auto">
          <a:xfrm>
            <a:off x="36157" y="672478"/>
            <a:ext cx="12091385"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Site-Wide Surface Sediment Results: PFOS</a:t>
            </a:r>
          </a:p>
        </p:txBody>
      </p:sp>
      <p:sp>
        <p:nvSpPr>
          <p:cNvPr id="7" name="TextBox 6">
            <a:extLst>
              <a:ext uri="{FF2B5EF4-FFF2-40B4-BE49-F238E27FC236}">
                <a16:creationId xmlns:a16="http://schemas.microsoft.com/office/drawing/2014/main" id="{0671476F-8D4B-4C88-82AD-3CB695F01535}"/>
              </a:ext>
            </a:extLst>
          </p:cNvPr>
          <p:cNvSpPr txBox="1"/>
          <p:nvPr/>
        </p:nvSpPr>
        <p:spPr>
          <a:xfrm>
            <a:off x="159751" y="1020482"/>
            <a:ext cx="3810012" cy="2785378"/>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200" b="1" dirty="0">
                <a:solidFill>
                  <a:srgbClr val="00B0F0"/>
                </a:solidFill>
                <a:latin typeface="Arial" panose="020B0604020202020204" pitchFamily="34" charset="0"/>
                <a:cs typeface="Arial" panose="020B0604020202020204" pitchFamily="34" charset="0"/>
              </a:rPr>
              <a:t>Sediment in Segment 4</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a:defRPr/>
            </a:pPr>
            <a:r>
              <a:rPr lang="en-US" sz="1100" dirty="0">
                <a:latin typeface="Arial" panose="020B0604020202020204" pitchFamily="34" charset="0"/>
                <a:cs typeface="Arial" panose="020B0604020202020204" pitchFamily="34" charset="0"/>
              </a:rPr>
              <a:t>PFOS in sediment in Segment 4 is among the highest in the corridor, only lower than Segment 2, which is adjacent to the Oakdale Disposal Site (ODS). Aside from Raleigh Creek (upstream of the Confluence), sediment in Eagle Point Lake is the only location with PFOS concentrations in exceedance of the MPCA 5-Day Site-Specific Sediment Screening Value (SDSV) of 54 ppb. </a:t>
            </a:r>
          </a:p>
          <a:p>
            <a:pPr algn="ctr" defTabSz="1063460">
              <a:defRPr/>
            </a:pPr>
            <a:endParaRPr lang="en-US" sz="900" dirty="0">
              <a:latin typeface="Arial" panose="020B0604020202020204" pitchFamily="34" charset="0"/>
              <a:cs typeface="Arial" panose="020B0604020202020204" pitchFamily="34" charset="0"/>
            </a:endParaRPr>
          </a:p>
          <a:p>
            <a:pPr algn="ctr" defTabSz="1063460">
              <a:defRPr/>
            </a:pPr>
            <a:r>
              <a:rPr lang="en-US" sz="1100" dirty="0">
                <a:latin typeface="Arial" panose="020B0604020202020204" pitchFamily="34" charset="0"/>
                <a:cs typeface="Arial" panose="020B0604020202020204" pitchFamily="34" charset="0"/>
              </a:rPr>
              <a:t>Factors that may contribute to elevated PFOS in sediment in Eagle Point Lake include:</a:t>
            </a:r>
          </a:p>
          <a:p>
            <a:pPr algn="ctr" defTabSz="1063460">
              <a:defRPr/>
            </a:pPr>
            <a:endParaRPr lang="en-US" sz="700" b="1" dirty="0">
              <a:latin typeface="Arial" panose="020B0604020202020204" pitchFamily="34" charset="0"/>
              <a:cs typeface="Arial" panose="020B0604020202020204" pitchFamily="34" charset="0"/>
            </a:endParaRPr>
          </a:p>
          <a:p>
            <a:pPr algn="ctr" defTabSz="1063460">
              <a:defRPr/>
            </a:pPr>
            <a:r>
              <a:rPr lang="en-US" sz="1100" b="1" dirty="0">
                <a:latin typeface="Arial" panose="020B0604020202020204" pitchFamily="34" charset="0"/>
                <a:cs typeface="Arial" panose="020B0604020202020204" pitchFamily="34" charset="0"/>
              </a:rPr>
              <a:t>Total Organic Carbon Content</a:t>
            </a:r>
          </a:p>
          <a:p>
            <a:pPr algn="ctr" defTabSz="1063460">
              <a:defRPr/>
            </a:pPr>
            <a:endParaRPr lang="en-US" sz="300" b="1" dirty="0">
              <a:latin typeface="Arial" panose="020B0604020202020204" pitchFamily="34" charset="0"/>
              <a:cs typeface="Arial" panose="020B0604020202020204" pitchFamily="34" charset="0"/>
            </a:endParaRPr>
          </a:p>
          <a:p>
            <a:pPr algn="ctr" defTabSz="1063460">
              <a:defRPr/>
            </a:pPr>
            <a:r>
              <a:rPr lang="en-US" sz="1100" b="1" dirty="0">
                <a:latin typeface="Arial" panose="020B0604020202020204" pitchFamily="34" charset="0"/>
                <a:cs typeface="Arial" panose="020B0604020202020204" pitchFamily="34" charset="0"/>
              </a:rPr>
              <a:t>Depositional Environment</a:t>
            </a:r>
          </a:p>
          <a:p>
            <a:pPr algn="ctr" defTabSz="1063460">
              <a:defRPr/>
            </a:pPr>
            <a:endParaRPr lang="en-US" sz="300" b="1" dirty="0">
              <a:latin typeface="Arial" panose="020B0604020202020204" pitchFamily="34" charset="0"/>
              <a:cs typeface="Arial" panose="020B0604020202020204" pitchFamily="34" charset="0"/>
            </a:endParaRPr>
          </a:p>
          <a:p>
            <a:pPr algn="ctr" defTabSz="1063460">
              <a:defRPr/>
            </a:pPr>
            <a:r>
              <a:rPr lang="en-US" sz="1100" b="1" dirty="0">
                <a:latin typeface="Arial" panose="020B0604020202020204" pitchFamily="34" charset="0"/>
                <a:cs typeface="Arial" panose="020B0604020202020204" pitchFamily="34" charset="0"/>
              </a:rPr>
              <a:t> PFAS-Impacted Surface Water</a:t>
            </a:r>
          </a:p>
          <a:p>
            <a:pPr algn="ctr" defTabSz="1063460">
              <a:defRPr/>
            </a:pPr>
            <a:endParaRPr lang="en-US" sz="300" b="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48BFF9C-FDCD-46E0-A53E-01995ED75E4A}"/>
              </a:ext>
            </a:extLst>
          </p:cNvPr>
          <p:cNvPicPr>
            <a:picLocks noChangeAspect="1"/>
          </p:cNvPicPr>
          <p:nvPr/>
        </p:nvPicPr>
        <p:blipFill>
          <a:blip r:embed="rId2"/>
          <a:stretch>
            <a:fillRect/>
          </a:stretch>
        </p:blipFill>
        <p:spPr>
          <a:xfrm>
            <a:off x="4065814" y="1204267"/>
            <a:ext cx="7975477" cy="5095764"/>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id="{4561C119-C97F-4DD2-8A03-CA688074B630}"/>
              </a:ext>
            </a:extLst>
          </p:cNvPr>
          <p:cNvPicPr>
            <a:picLocks noChangeAspect="1"/>
          </p:cNvPicPr>
          <p:nvPr/>
        </p:nvPicPr>
        <p:blipFill>
          <a:blip r:embed="rId3"/>
          <a:stretch>
            <a:fillRect/>
          </a:stretch>
        </p:blipFill>
        <p:spPr>
          <a:xfrm>
            <a:off x="227711" y="3868411"/>
            <a:ext cx="4517544" cy="2929156"/>
          </a:xfrm>
          <a:prstGeom prst="rect">
            <a:avLst/>
          </a:prstGeom>
          <a:ln w="22225">
            <a:solidFill>
              <a:schemeClr val="tx1"/>
            </a:solidFill>
          </a:ln>
        </p:spPr>
      </p:pic>
      <p:grpSp>
        <p:nvGrpSpPr>
          <p:cNvPr id="26" name="Group 346">
            <a:extLst>
              <a:ext uri="{FF2B5EF4-FFF2-40B4-BE49-F238E27FC236}">
                <a16:creationId xmlns:a16="http://schemas.microsoft.com/office/drawing/2014/main" id="{FE8F2374-A63D-491D-AF25-CE167D9D3BF3}"/>
              </a:ext>
            </a:extLst>
          </p:cNvPr>
          <p:cNvGrpSpPr>
            <a:grpSpLocks/>
          </p:cNvGrpSpPr>
          <p:nvPr/>
        </p:nvGrpSpPr>
        <p:grpSpPr bwMode="auto">
          <a:xfrm>
            <a:off x="36157" y="672478"/>
            <a:ext cx="12091385" cy="6152864"/>
            <a:chOff x="462722" y="2651942"/>
            <a:chExt cx="7010400" cy="8311238"/>
          </a:xfrm>
        </p:grpSpPr>
        <p:sp>
          <p:nvSpPr>
            <p:cNvPr id="27" name="Round Same Side Corner Rectangle 347">
              <a:extLst>
                <a:ext uri="{FF2B5EF4-FFF2-40B4-BE49-F238E27FC236}">
                  <a16:creationId xmlns:a16="http://schemas.microsoft.com/office/drawing/2014/main" id="{16A04CD7-D937-4130-91E9-C0E70ECB4F6B}"/>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a:latin typeface="Arial" panose="020B0604020202020204" pitchFamily="34" charset="0"/>
                <a:cs typeface="Arial" panose="020B0604020202020204" pitchFamily="34" charset="0"/>
              </a:endParaRPr>
            </a:p>
          </p:txBody>
        </p:sp>
        <p:sp>
          <p:nvSpPr>
            <p:cNvPr id="28" name="Round Same Side Corner Rectangle 348">
              <a:extLst>
                <a:ext uri="{FF2B5EF4-FFF2-40B4-BE49-F238E27FC236}">
                  <a16:creationId xmlns:a16="http://schemas.microsoft.com/office/drawing/2014/main" id="{F31601CB-B75D-4B6C-A568-B9C3202E1360}"/>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Site-Wide Sediment Results: Distribution of PFAS Impacts</a:t>
              </a:r>
            </a:p>
          </p:txBody>
        </p:sp>
      </p:grpSp>
      <p:sp>
        <p:nvSpPr>
          <p:cNvPr id="33" name="Rectangle 32">
            <a:extLst>
              <a:ext uri="{FF2B5EF4-FFF2-40B4-BE49-F238E27FC236}">
                <a16:creationId xmlns:a16="http://schemas.microsoft.com/office/drawing/2014/main" id="{FAF482E2-FE8E-4CC4-A5C5-3B7B1D8E23DB}"/>
              </a:ext>
            </a:extLst>
          </p:cNvPr>
          <p:cNvSpPr/>
          <p:nvPr/>
        </p:nvSpPr>
        <p:spPr>
          <a:xfrm>
            <a:off x="10686180" y="1407205"/>
            <a:ext cx="1292460" cy="1508453"/>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F3D45AA-670F-48C9-B1AC-CFB1610430A3}"/>
              </a:ext>
            </a:extLst>
          </p:cNvPr>
          <p:cNvSpPr txBox="1"/>
          <p:nvPr/>
        </p:nvSpPr>
        <p:spPr>
          <a:xfrm>
            <a:off x="10686180" y="1422445"/>
            <a:ext cx="832279" cy="261610"/>
          </a:xfrm>
          <a:prstGeom prst="rect">
            <a:avLst/>
          </a:prstGeom>
          <a:noFill/>
        </p:spPr>
        <p:txBody>
          <a:bodyPr wrap="none" rtlCol="0">
            <a:spAutoFit/>
          </a:bodyPr>
          <a:lstStyle/>
          <a:p>
            <a:r>
              <a:rPr lang="en-US" sz="1100" b="1" u="sng" dirty="0"/>
              <a:t>PFOS (ppb)</a:t>
            </a:r>
            <a:endParaRPr lang="en-US" sz="1200" b="1" u="sng" dirty="0"/>
          </a:p>
        </p:txBody>
      </p:sp>
      <p:pic>
        <p:nvPicPr>
          <p:cNvPr id="34" name="Picture 33">
            <a:extLst>
              <a:ext uri="{FF2B5EF4-FFF2-40B4-BE49-F238E27FC236}">
                <a16:creationId xmlns:a16="http://schemas.microsoft.com/office/drawing/2014/main" id="{6D343F63-3AB5-4987-AA1C-D5F5B636AEB3}"/>
              </a:ext>
            </a:extLst>
          </p:cNvPr>
          <p:cNvPicPr>
            <a:picLocks noChangeAspect="1"/>
          </p:cNvPicPr>
          <p:nvPr/>
        </p:nvPicPr>
        <p:blipFill>
          <a:blip r:embed="rId4"/>
          <a:stretch>
            <a:fillRect/>
          </a:stretch>
        </p:blipFill>
        <p:spPr>
          <a:xfrm>
            <a:off x="10754849" y="1653574"/>
            <a:ext cx="941297" cy="1231604"/>
          </a:xfrm>
          <a:prstGeom prst="rect">
            <a:avLst/>
          </a:prstGeom>
        </p:spPr>
      </p:pic>
      <p:sp>
        <p:nvSpPr>
          <p:cNvPr id="35" name="Rounded Rectangle 5">
            <a:extLst>
              <a:ext uri="{FF2B5EF4-FFF2-40B4-BE49-F238E27FC236}">
                <a16:creationId xmlns:a16="http://schemas.microsoft.com/office/drawing/2014/main" id="{374C38FE-24A4-486F-8A71-915CE527B634}"/>
              </a:ext>
            </a:extLst>
          </p:cNvPr>
          <p:cNvSpPr/>
          <p:nvPr/>
        </p:nvSpPr>
        <p:spPr>
          <a:xfrm>
            <a:off x="4093357" y="1241773"/>
            <a:ext cx="2798062" cy="4059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PFOS Heat Map:</a:t>
            </a:r>
          </a:p>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Sediment Sampling Locations</a:t>
            </a:r>
          </a:p>
        </p:txBody>
      </p:sp>
      <p:sp>
        <p:nvSpPr>
          <p:cNvPr id="36" name="Rounded Rectangle 5">
            <a:extLst>
              <a:ext uri="{FF2B5EF4-FFF2-40B4-BE49-F238E27FC236}">
                <a16:creationId xmlns:a16="http://schemas.microsoft.com/office/drawing/2014/main" id="{04BD98D2-DE73-4B80-BA9A-E6141F9CB606}"/>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FD10674A-F622-445E-938E-4B198FA37791}"/>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4</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a:cs typeface="Arial"/>
              </a:rPr>
              <a:t>November</a:t>
            </a:r>
            <a:r>
              <a:rPr lang="en-US" sz="1600" b="1" dirty="0">
                <a:solidFill>
                  <a:schemeClr val="bg1"/>
                </a:solidFill>
                <a:latin typeface="Arial" panose="020B0604020202020204" pitchFamily="34" charset="0"/>
                <a:cs typeface="Arial" panose="020B0604020202020204" pitchFamily="34" charset="0"/>
              </a:rPr>
              <a:t>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4115448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6C9E0-F21E-4439-AA4A-9D5A11DAFEB3}"/>
              </a:ext>
            </a:extLst>
          </p:cNvPr>
          <p:cNvPicPr>
            <a:picLocks noChangeAspect="1"/>
          </p:cNvPicPr>
          <p:nvPr/>
        </p:nvPicPr>
        <p:blipFill>
          <a:blip r:embed="rId2"/>
          <a:stretch>
            <a:fillRect/>
          </a:stretch>
        </p:blipFill>
        <p:spPr>
          <a:xfrm>
            <a:off x="5439019" y="2474861"/>
            <a:ext cx="6626552" cy="42321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ound Same Side Corner Rectangle 348">
            <a:extLst>
              <a:ext uri="{FF2B5EF4-FFF2-40B4-BE49-F238E27FC236}">
                <a16:creationId xmlns:a16="http://schemas.microsoft.com/office/drawing/2014/main" id="{53F8D624-D7EC-4879-B319-F3B52791512D}"/>
              </a:ext>
            </a:extLst>
          </p:cNvPr>
          <p:cNvSpPr/>
          <p:nvPr/>
        </p:nvSpPr>
        <p:spPr bwMode="auto">
          <a:xfrm>
            <a:off x="36157" y="672478"/>
            <a:ext cx="12091385"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Surface Sediment Impacts: Total Organic Content</a:t>
            </a:r>
          </a:p>
        </p:txBody>
      </p:sp>
      <p:sp>
        <p:nvSpPr>
          <p:cNvPr id="10" name="TextBox 9">
            <a:extLst>
              <a:ext uri="{FF2B5EF4-FFF2-40B4-BE49-F238E27FC236}">
                <a16:creationId xmlns:a16="http://schemas.microsoft.com/office/drawing/2014/main" id="{58439E61-8F21-4C28-BF25-314CFFD29BF1}"/>
              </a:ext>
            </a:extLst>
          </p:cNvPr>
          <p:cNvSpPr txBox="1"/>
          <p:nvPr/>
        </p:nvSpPr>
        <p:spPr>
          <a:xfrm>
            <a:off x="5122212" y="997798"/>
            <a:ext cx="6943359" cy="1338828"/>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400" b="1" dirty="0">
                <a:solidFill>
                  <a:srgbClr val="00B0F0"/>
                </a:solidFill>
                <a:latin typeface="Arial" panose="020B0604020202020204" pitchFamily="34" charset="0"/>
                <a:cs typeface="Arial" panose="020B0604020202020204" pitchFamily="34" charset="0"/>
              </a:rPr>
              <a:t>Total Organic Content</a:t>
            </a:r>
            <a:endParaRPr lang="en-US" sz="14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7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dirty="0">
                <a:latin typeface="Arial" panose="020B0604020202020204" pitchFamily="34" charset="0"/>
                <a:cs typeface="Arial" panose="020B0604020202020204" pitchFamily="34" charset="0"/>
              </a:rPr>
              <a:t>Total organic content (TOC) may have a causal influence on elevated concentrations of PFAS in sediment. When looking at the statistical relationship between PFAS impacts and TOC, variations in PFOS, PFOA, and </a:t>
            </a:r>
            <a:r>
              <a:rPr lang="en-US" sz="1200" dirty="0" err="1">
                <a:latin typeface="Arial" panose="020B0604020202020204" pitchFamily="34" charset="0"/>
                <a:cs typeface="Arial" panose="020B0604020202020204" pitchFamily="34" charset="0"/>
              </a:rPr>
              <a:t>PFHxS</a:t>
            </a:r>
            <a:r>
              <a:rPr lang="en-US" sz="1200" dirty="0">
                <a:latin typeface="Arial" panose="020B0604020202020204" pitchFamily="34" charset="0"/>
                <a:cs typeface="Arial" panose="020B0604020202020204" pitchFamily="34" charset="0"/>
              </a:rPr>
              <a:t> have a statistically significant, strong positive correlation to TOC. PFOS in particular has a very strong correlation to TOC, pointing to organic content as the primary factor in PFOS spatial variation in sediment in Eagle Point Lake.</a:t>
            </a:r>
          </a:p>
        </p:txBody>
      </p:sp>
      <p:graphicFrame>
        <p:nvGraphicFramePr>
          <p:cNvPr id="11" name="Chart 10">
            <a:extLst>
              <a:ext uri="{FF2B5EF4-FFF2-40B4-BE49-F238E27FC236}">
                <a16:creationId xmlns:a16="http://schemas.microsoft.com/office/drawing/2014/main" id="{FD7A8C42-237C-44BB-836B-B31A27F74C87}"/>
              </a:ext>
            </a:extLst>
          </p:cNvPr>
          <p:cNvGraphicFramePr>
            <a:graphicFrameLocks/>
          </p:cNvGraphicFramePr>
          <p:nvPr/>
        </p:nvGraphicFramePr>
        <p:xfrm>
          <a:off x="74656" y="4281253"/>
          <a:ext cx="4379089" cy="23600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3C86D322-5C6E-4302-B306-6441CA0308A9}"/>
              </a:ext>
            </a:extLst>
          </p:cNvPr>
          <p:cNvGraphicFramePr>
            <a:graphicFrameLocks/>
          </p:cNvGraphicFramePr>
          <p:nvPr/>
        </p:nvGraphicFramePr>
        <p:xfrm>
          <a:off x="36156" y="986002"/>
          <a:ext cx="5095681" cy="3375205"/>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6EE86A0F-2EF3-4F46-813E-08E9E4A242BA}"/>
              </a:ext>
            </a:extLst>
          </p:cNvPr>
          <p:cNvSpPr txBox="1"/>
          <p:nvPr/>
        </p:nvSpPr>
        <p:spPr>
          <a:xfrm>
            <a:off x="4549730" y="3710450"/>
            <a:ext cx="2390083" cy="2475072"/>
          </a:xfrm>
          <a:prstGeom prst="rect">
            <a:avLst/>
          </a:prstGeom>
          <a:solidFill>
            <a:schemeClr val="bg1"/>
          </a:solidFill>
          <a:ln w="34925">
            <a:solidFill>
              <a:srgbClr val="00B0F0"/>
            </a:solidFill>
          </a:ln>
        </p:spPr>
        <p:txBody>
          <a:bodyPr wrap="square" rtlCol="0">
            <a:noAutofit/>
          </a:bodyPr>
          <a:lstStyle/>
          <a:p>
            <a:pPr algn="ctr" defTabSz="1063460" fontAlgn="auto">
              <a:spcBef>
                <a:spcPts val="0"/>
              </a:spcBef>
              <a:spcAft>
                <a:spcPts val="0"/>
              </a:spcAft>
              <a:defRPr/>
            </a:pPr>
            <a:r>
              <a:rPr lang="en-US" sz="1100" b="1" dirty="0">
                <a:solidFill>
                  <a:srgbClr val="00B0F0"/>
                </a:solidFill>
                <a:latin typeface="Arial" panose="020B0604020202020204" pitchFamily="34" charset="0"/>
                <a:cs typeface="Arial" panose="020B0604020202020204" pitchFamily="34" charset="0"/>
              </a:rPr>
              <a:t>Spearman’s Analysis</a:t>
            </a:r>
            <a:endParaRPr lang="en-US" sz="11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5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950" dirty="0">
                <a:latin typeface="Arial" panose="020B0604020202020204" pitchFamily="34" charset="0"/>
                <a:cs typeface="Arial" panose="020B0604020202020204" pitchFamily="34" charset="0"/>
              </a:rPr>
              <a:t>When compared to a traditional best fit analysis, Spearman’s normalizes the data by ranking each variable from low to high (and renumbering them in order) before calculating correlation. As a result, both variables are represented by numbers of the same scale (e.g., 1 - 30 rank versus the full range of PFOS and TOC concentrations), resulting in a calculation of only the statistical strength of one variable’s correlation to another. In this case, a strong positive correlation of PFOS to TOC is shown in the Ranked Spearman’s Correlation graph.</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p:txBody>
      </p:sp>
      <p:sp>
        <p:nvSpPr>
          <p:cNvPr id="14" name="Rounded Rectangle 5">
            <a:extLst>
              <a:ext uri="{FF2B5EF4-FFF2-40B4-BE49-F238E27FC236}">
                <a16:creationId xmlns:a16="http://schemas.microsoft.com/office/drawing/2014/main" id="{5E8D296B-6412-44FA-922D-63FBE2129EBB}"/>
              </a:ext>
            </a:extLst>
          </p:cNvPr>
          <p:cNvSpPr/>
          <p:nvPr/>
        </p:nvSpPr>
        <p:spPr>
          <a:xfrm>
            <a:off x="9974213" y="6288194"/>
            <a:ext cx="2014356" cy="353095"/>
          </a:xfrm>
          <a:prstGeom prst="roundRect">
            <a:avLst/>
          </a:prstGeom>
          <a:solidFill>
            <a:srgbClr val="00B0F0"/>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Eagle Point Lake: PFOS to TOC Heat Map</a:t>
            </a:r>
            <a:endParaRPr lang="en-US" sz="900" b="1" dirty="0">
              <a:solidFill>
                <a:schemeClr val="bg1"/>
              </a:solidFill>
              <a:latin typeface="Arial" panose="020B0604020202020204" pitchFamily="34" charset="0"/>
              <a:cs typeface="Arial" panose="020B0604020202020204" pitchFamily="34" charset="0"/>
            </a:endParaRPr>
          </a:p>
        </p:txBody>
      </p:sp>
      <p:sp>
        <p:nvSpPr>
          <p:cNvPr id="15" name="Rounded Rectangle 5">
            <a:extLst>
              <a:ext uri="{FF2B5EF4-FFF2-40B4-BE49-F238E27FC236}">
                <a16:creationId xmlns:a16="http://schemas.microsoft.com/office/drawing/2014/main" id="{97019302-E996-4F06-8C25-77D537CB01B5}"/>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8B90A578-DE83-4F73-AD10-C2A8940A866F}"/>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4</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a:cs typeface="Arial"/>
              </a:rPr>
              <a:t>November</a:t>
            </a:r>
            <a:r>
              <a:rPr lang="en-US" sz="1600" b="1" dirty="0">
                <a:solidFill>
                  <a:schemeClr val="bg1"/>
                </a:solidFill>
                <a:latin typeface="Arial" panose="020B0604020202020204" pitchFamily="34" charset="0"/>
                <a:cs typeface="Arial" panose="020B0604020202020204" pitchFamily="34" charset="0"/>
              </a:rPr>
              <a:t>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grpSp>
        <p:nvGrpSpPr>
          <p:cNvPr id="18" name="Group 346">
            <a:extLst>
              <a:ext uri="{FF2B5EF4-FFF2-40B4-BE49-F238E27FC236}">
                <a16:creationId xmlns:a16="http://schemas.microsoft.com/office/drawing/2014/main" id="{1C4F8E88-55FF-4CEF-8F4D-13147589AA35}"/>
              </a:ext>
            </a:extLst>
          </p:cNvPr>
          <p:cNvGrpSpPr>
            <a:grpSpLocks/>
          </p:cNvGrpSpPr>
          <p:nvPr/>
        </p:nvGrpSpPr>
        <p:grpSpPr bwMode="auto">
          <a:xfrm>
            <a:off x="36157" y="672478"/>
            <a:ext cx="12091385" cy="6152864"/>
            <a:chOff x="462722" y="2651942"/>
            <a:chExt cx="7010400" cy="8311238"/>
          </a:xfrm>
        </p:grpSpPr>
        <p:sp>
          <p:nvSpPr>
            <p:cNvPr id="19" name="Round Same Side Corner Rectangle 347">
              <a:extLst>
                <a:ext uri="{FF2B5EF4-FFF2-40B4-BE49-F238E27FC236}">
                  <a16:creationId xmlns:a16="http://schemas.microsoft.com/office/drawing/2014/main" id="{241AC6DF-A024-45A6-BDB6-CC0C2284A42B}"/>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a:latin typeface="Arial" panose="020B0604020202020204" pitchFamily="34" charset="0"/>
                <a:cs typeface="Arial" panose="020B0604020202020204" pitchFamily="34" charset="0"/>
              </a:endParaRPr>
            </a:p>
          </p:txBody>
        </p:sp>
        <p:sp>
          <p:nvSpPr>
            <p:cNvPr id="20" name="Round Same Side Corner Rectangle 348">
              <a:extLst>
                <a:ext uri="{FF2B5EF4-FFF2-40B4-BE49-F238E27FC236}">
                  <a16:creationId xmlns:a16="http://schemas.microsoft.com/office/drawing/2014/main" id="{CE6E0E59-BA10-42F7-97DD-CC7A8C62CCA4}"/>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Site-Wide Sediment Results: Distribution of PFAS Impacts</a:t>
              </a:r>
            </a:p>
          </p:txBody>
        </p:sp>
      </p:grpSp>
    </p:spTree>
    <p:extLst>
      <p:ext uri="{BB962C8B-B14F-4D97-AF65-F5344CB8AC3E}">
        <p14:creationId xmlns:p14="http://schemas.microsoft.com/office/powerpoint/2010/main" val="275504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437163-B419-4144-BA14-5EC86D9A1788}"/>
              </a:ext>
            </a:extLst>
          </p:cNvPr>
          <p:cNvPicPr>
            <a:picLocks noChangeAspect="1"/>
          </p:cNvPicPr>
          <p:nvPr/>
        </p:nvPicPr>
        <p:blipFill rotWithShape="1">
          <a:blip r:embed="rId2"/>
          <a:srcRect l="2360" r="1154"/>
          <a:stretch/>
        </p:blipFill>
        <p:spPr>
          <a:xfrm>
            <a:off x="577875" y="1148834"/>
            <a:ext cx="8080509" cy="5355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9" name="Rounded Rectangle 5">
            <a:extLst>
              <a:ext uri="{FF2B5EF4-FFF2-40B4-BE49-F238E27FC236}">
                <a16:creationId xmlns:a16="http://schemas.microsoft.com/office/drawing/2014/main" id="{267D2CE1-7561-456B-86EE-E4F554518523}"/>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119" name="TextBox 118">
            <a:extLst>
              <a:ext uri="{FF2B5EF4-FFF2-40B4-BE49-F238E27FC236}">
                <a16:creationId xmlns:a16="http://schemas.microsoft.com/office/drawing/2014/main" id="{BB90493A-E2CB-4FEF-90CB-C9211FFB0455}"/>
              </a:ext>
            </a:extLst>
          </p:cNvPr>
          <p:cNvSpPr txBox="1"/>
          <p:nvPr/>
        </p:nvSpPr>
        <p:spPr>
          <a:xfrm>
            <a:off x="8911466" y="1198182"/>
            <a:ext cx="3059709" cy="5416868"/>
          </a:xfrm>
          <a:prstGeom prst="rect">
            <a:avLst/>
          </a:prstGeom>
          <a:noFill/>
          <a:ln w="34925">
            <a:noFill/>
          </a:ln>
        </p:spPr>
        <p:txBody>
          <a:bodyPr wrap="square" lIns="91440" tIns="45720" rIns="91440" bIns="45720" rtlCol="0" anchor="t">
            <a:spAutoFit/>
          </a:bodyPr>
          <a:lstStyle/>
          <a:p>
            <a:pPr algn="ctr" defTabSz="1063460" fontAlgn="auto">
              <a:spcBef>
                <a:spcPts val="0"/>
              </a:spcBef>
              <a:spcAft>
                <a:spcPts val="0"/>
              </a:spcAft>
              <a:defRPr/>
            </a:pPr>
            <a:r>
              <a:rPr lang="en-US" sz="1600" b="1" dirty="0">
                <a:solidFill>
                  <a:srgbClr val="00B0F0"/>
                </a:solidFill>
                <a:latin typeface="Arial" panose="020B0604020202020204" pitchFamily="34" charset="0"/>
                <a:cs typeface="Arial" panose="020B0604020202020204" pitchFamily="34" charset="0"/>
              </a:rPr>
              <a:t>Beta Sites*</a:t>
            </a:r>
            <a:endParaRPr lang="en-US" sz="16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600" b="1" u="sng" dirty="0">
              <a:latin typeface="Arial" panose="020B0604020202020204" pitchFamily="34" charset="0"/>
              <a:cs typeface="Arial" panose="020B0604020202020204" pitchFamily="34" charset="0"/>
            </a:endParaRPr>
          </a:p>
          <a:p>
            <a:pPr lvl="0" algn="ctr" defTabSz="1063460">
              <a:defRPr/>
            </a:pPr>
            <a:r>
              <a:rPr lang="en-US" sz="1200" b="1" u="sng" dirty="0">
                <a:solidFill>
                  <a:prstClr val="black"/>
                </a:solidFill>
                <a:latin typeface="Arial"/>
                <a:cs typeface="Arial"/>
              </a:rPr>
              <a:t>Beta Site 3 (BS3)</a:t>
            </a:r>
          </a:p>
          <a:p>
            <a:pPr lvl="0" algn="ctr" defTabSz="1063460">
              <a:defRPr/>
            </a:pPr>
            <a:endParaRPr lang="en-US" sz="600" dirty="0">
              <a:solidFill>
                <a:prstClr val="black"/>
              </a:solidFill>
              <a:latin typeface="Arial" panose="020B0604020202020204" pitchFamily="34" charset="0"/>
              <a:cs typeface="Arial" panose="020B0604020202020204" pitchFamily="34" charset="0"/>
            </a:endParaRPr>
          </a:p>
          <a:p>
            <a:pPr lvl="0" algn="ctr" defTabSz="1063460">
              <a:spcAft>
                <a:spcPts val="300"/>
              </a:spcAft>
              <a:defRPr/>
            </a:pPr>
            <a:r>
              <a:rPr lang="en-US" sz="1050" dirty="0">
                <a:solidFill>
                  <a:prstClr val="black"/>
                </a:solidFill>
                <a:latin typeface="Arial" panose="020B0604020202020204" pitchFamily="34" charset="0"/>
                <a:cs typeface="Arial" panose="020B0604020202020204" pitchFamily="34" charset="0"/>
              </a:rPr>
              <a:t>MW3A: Jordan Aquifer Well</a:t>
            </a:r>
          </a:p>
          <a:p>
            <a:pPr lvl="0" algn="ctr" defTabSz="1063460">
              <a:spcAft>
                <a:spcPts val="300"/>
              </a:spcAft>
              <a:defRPr/>
            </a:pPr>
            <a:r>
              <a:rPr lang="en-US" sz="1050" dirty="0">
                <a:solidFill>
                  <a:prstClr val="black"/>
                </a:solidFill>
                <a:latin typeface="Arial" panose="020B0604020202020204" pitchFamily="34" charset="0"/>
                <a:cs typeface="Arial" panose="020B0604020202020204" pitchFamily="34" charset="0"/>
              </a:rPr>
              <a:t>MW3B: Shakopee Aquifer Well</a:t>
            </a:r>
          </a:p>
          <a:p>
            <a:pPr algn="ctr" defTabSz="1063460">
              <a:defRPr/>
            </a:pPr>
            <a:r>
              <a:rPr lang="en-US" sz="900" dirty="0">
                <a:latin typeface="Arial" panose="020B0604020202020204" pitchFamily="34" charset="0"/>
                <a:cs typeface="Arial" panose="020B0604020202020204" pitchFamily="34" charset="0"/>
              </a:rPr>
              <a:t>(Vertical Aquifer Profile Samples from the Quaternary Aquifer)</a:t>
            </a:r>
          </a:p>
          <a:p>
            <a:pPr algn="ctr" defTabSz="1063460">
              <a:spcAft>
                <a:spcPts val="300"/>
              </a:spcAft>
              <a:defRPr/>
            </a:pPr>
            <a:endParaRPr lang="en-US" sz="1200" b="1" u="sng" dirty="0">
              <a:latin typeface="Arial" panose="020B0604020202020204" pitchFamily="34" charset="0"/>
              <a:cs typeface="Arial" panose="020B0604020202020204" pitchFamily="34" charset="0"/>
            </a:endParaRPr>
          </a:p>
          <a:p>
            <a:pPr algn="ctr" defTabSz="1063460">
              <a:spcAft>
                <a:spcPts val="300"/>
              </a:spcAft>
              <a:defRPr/>
            </a:pPr>
            <a:r>
              <a:rPr lang="en-US" sz="1600" b="1" dirty="0">
                <a:solidFill>
                  <a:srgbClr val="00B0F0"/>
                </a:solidFill>
                <a:latin typeface="Arial" panose="020B0604020202020204" pitchFamily="34" charset="0"/>
                <a:cs typeface="Arial" panose="020B0604020202020204" pitchFamily="34" charset="0"/>
              </a:rPr>
              <a:t>Piezometers</a:t>
            </a:r>
          </a:p>
          <a:p>
            <a:pPr algn="ctr" defTabSz="1063460">
              <a:spcAft>
                <a:spcPts val="300"/>
              </a:spcAft>
              <a:defRPr/>
            </a:pPr>
            <a:r>
              <a:rPr lang="en-US" sz="1100" b="1" u="sng" dirty="0">
                <a:solidFill>
                  <a:prstClr val="black"/>
                </a:solidFill>
                <a:latin typeface="Arial"/>
                <a:cs typeface="Arial"/>
              </a:rPr>
              <a:t>A Through J</a:t>
            </a:r>
          </a:p>
          <a:p>
            <a:pPr algn="ctr" defTabSz="1063460">
              <a:spcAft>
                <a:spcPts val="300"/>
              </a:spcAft>
              <a:defRPr/>
            </a:pPr>
            <a:r>
              <a:rPr lang="en-US" sz="1050" dirty="0">
                <a:latin typeface="Arial" panose="020B0604020202020204" pitchFamily="34" charset="0"/>
                <a:cs typeface="Arial" panose="020B0604020202020204" pitchFamily="34" charset="0"/>
              </a:rPr>
              <a:t>Ten piezometer pairs were installed around Eagle Point Lake.  Each piezometer pair consists of one shallow two-inch well screened to straddle the water table and a second deep well installed 10 feet below the screen of the shallow well. </a:t>
            </a:r>
          </a:p>
          <a:p>
            <a:pPr algn="ctr" defTabSz="1063460">
              <a:spcAft>
                <a:spcPts val="300"/>
              </a:spcAft>
              <a:defRPr/>
            </a:pPr>
            <a:endParaRPr lang="en-US" sz="1050" dirty="0">
              <a:solidFill>
                <a:prstClr val="black"/>
              </a:solidFill>
              <a:latin typeface="Arial" panose="020B0604020202020204" pitchFamily="34" charset="0"/>
              <a:cs typeface="Arial" panose="020B0604020202020204" pitchFamily="34" charset="0"/>
            </a:endParaRPr>
          </a:p>
          <a:p>
            <a:pPr algn="ctr" defTabSz="1063460">
              <a:spcAft>
                <a:spcPts val="300"/>
              </a:spcAft>
              <a:defRPr/>
            </a:pPr>
            <a:r>
              <a:rPr lang="en-US" sz="1100" b="1" u="sng" dirty="0">
                <a:solidFill>
                  <a:prstClr val="black"/>
                </a:solidFill>
                <a:latin typeface="Arial"/>
                <a:cs typeface="Arial"/>
              </a:rPr>
              <a:t>Vertical Aquifer Profile Sampling</a:t>
            </a:r>
          </a:p>
          <a:p>
            <a:pPr algn="ctr" defTabSz="1063460">
              <a:spcAft>
                <a:spcPts val="300"/>
              </a:spcAft>
              <a:defRPr/>
            </a:pPr>
            <a:r>
              <a:rPr lang="en-US" sz="1050" dirty="0">
                <a:solidFill>
                  <a:prstClr val="black"/>
                </a:solidFill>
                <a:latin typeface="Arial" panose="020B0604020202020204" pitchFamily="34" charset="0"/>
                <a:cs typeface="Arial" panose="020B0604020202020204" pitchFamily="34" charset="0"/>
              </a:rPr>
              <a:t>Prior to installation of the piezometer pairs, borings were advanced to the top of bedrock in seven of the ten piezometer pair locations in order to collect Vertical Aquifer Profile (VAP) samples. Three of these seven locations (locations E, F, and J) </a:t>
            </a:r>
            <a:r>
              <a:rPr lang="en-US" sz="1050" dirty="0">
                <a:latin typeface="Arial" panose="020B0604020202020204" pitchFamily="34" charset="0"/>
                <a:cs typeface="Arial" panose="020B0604020202020204" pitchFamily="34" charset="0"/>
              </a:rPr>
              <a:t>included sampling of the St. Peter Aquifer. L</a:t>
            </a:r>
            <a:r>
              <a:rPr lang="en-US" sz="1050" dirty="0">
                <a:solidFill>
                  <a:prstClr val="black"/>
                </a:solidFill>
                <a:latin typeface="Arial" panose="020B0604020202020204" pitchFamily="34" charset="0"/>
                <a:cs typeface="Arial" panose="020B0604020202020204" pitchFamily="34" charset="0"/>
              </a:rPr>
              <a:t>ocations B and D were excluded from VAP sampling due to their proximity to other VAP sampling locations. Location G did not include an additional borehole for VAP sampling since G is co-located with BS3.  </a:t>
            </a:r>
          </a:p>
        </p:txBody>
      </p:sp>
      <p:sp>
        <p:nvSpPr>
          <p:cNvPr id="2" name="Rectangle 1">
            <a:extLst>
              <a:ext uri="{FF2B5EF4-FFF2-40B4-BE49-F238E27FC236}">
                <a16:creationId xmlns:a16="http://schemas.microsoft.com/office/drawing/2014/main" id="{E5930A58-AD2E-46A0-8857-F90F476F2DC5}"/>
              </a:ext>
            </a:extLst>
          </p:cNvPr>
          <p:cNvSpPr/>
          <p:nvPr/>
        </p:nvSpPr>
        <p:spPr>
          <a:xfrm>
            <a:off x="8840134" y="1148834"/>
            <a:ext cx="3205686" cy="5416868"/>
          </a:xfrm>
          <a:prstGeom prst="rect">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3F4E9FC-3F42-450E-B9A7-3F7D703FBCFB}"/>
              </a:ext>
            </a:extLst>
          </p:cNvPr>
          <p:cNvSpPr txBox="1"/>
          <p:nvPr/>
        </p:nvSpPr>
        <p:spPr>
          <a:xfrm>
            <a:off x="4436432" y="1295546"/>
            <a:ext cx="1423954" cy="369332"/>
          </a:xfrm>
          <a:prstGeom prst="rect">
            <a:avLst/>
          </a:prstGeom>
          <a:noFill/>
        </p:spPr>
        <p:txBody>
          <a:bodyPr wrap="square" rtlCol="0">
            <a:spAutoFit/>
          </a:bodyPr>
          <a:lstStyle/>
          <a:p>
            <a:r>
              <a:rPr lang="en-US" dirty="0">
                <a:solidFill>
                  <a:srgbClr val="00B0F0"/>
                </a:solidFill>
                <a:effectLst>
                  <a:glow rad="63500">
                    <a:schemeClr val="bg1"/>
                  </a:glow>
                </a:effectLst>
              </a:rPr>
              <a:t>Segment 4</a:t>
            </a:r>
          </a:p>
        </p:txBody>
      </p:sp>
      <p:sp>
        <p:nvSpPr>
          <p:cNvPr id="42" name="TextBox 41">
            <a:extLst>
              <a:ext uri="{FF2B5EF4-FFF2-40B4-BE49-F238E27FC236}">
                <a16:creationId xmlns:a16="http://schemas.microsoft.com/office/drawing/2014/main" id="{9C885B2D-47CA-4390-B16F-799C2828E10D}"/>
              </a:ext>
            </a:extLst>
          </p:cNvPr>
          <p:cNvSpPr txBox="1"/>
          <p:nvPr/>
        </p:nvSpPr>
        <p:spPr>
          <a:xfrm>
            <a:off x="4461686" y="4244400"/>
            <a:ext cx="1402449"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G/BS3</a:t>
            </a:r>
          </a:p>
        </p:txBody>
      </p:sp>
      <p:sp>
        <p:nvSpPr>
          <p:cNvPr id="43" name="TextBox 42">
            <a:extLst>
              <a:ext uri="{FF2B5EF4-FFF2-40B4-BE49-F238E27FC236}">
                <a16:creationId xmlns:a16="http://schemas.microsoft.com/office/drawing/2014/main" id="{21D1B473-12D2-4C96-9C32-90F43771E2F9}"/>
              </a:ext>
            </a:extLst>
          </p:cNvPr>
          <p:cNvSpPr txBox="1"/>
          <p:nvPr/>
        </p:nvSpPr>
        <p:spPr>
          <a:xfrm>
            <a:off x="5900431" y="2842194"/>
            <a:ext cx="519450"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BS4</a:t>
            </a:r>
          </a:p>
        </p:txBody>
      </p:sp>
      <p:sp>
        <p:nvSpPr>
          <p:cNvPr id="44" name="TextBox 43">
            <a:extLst>
              <a:ext uri="{FF2B5EF4-FFF2-40B4-BE49-F238E27FC236}">
                <a16:creationId xmlns:a16="http://schemas.microsoft.com/office/drawing/2014/main" id="{223A042F-2B7E-407D-9E92-055622C6776E}"/>
              </a:ext>
            </a:extLst>
          </p:cNvPr>
          <p:cNvSpPr txBox="1"/>
          <p:nvPr/>
        </p:nvSpPr>
        <p:spPr>
          <a:xfrm>
            <a:off x="6096000" y="2413702"/>
            <a:ext cx="519450"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BS5</a:t>
            </a:r>
          </a:p>
        </p:txBody>
      </p:sp>
      <p:sp>
        <p:nvSpPr>
          <p:cNvPr id="46" name="TextBox 45">
            <a:extLst>
              <a:ext uri="{FF2B5EF4-FFF2-40B4-BE49-F238E27FC236}">
                <a16:creationId xmlns:a16="http://schemas.microsoft.com/office/drawing/2014/main" id="{5E61008E-A5E3-4797-8956-0E06799E82A1}"/>
              </a:ext>
            </a:extLst>
          </p:cNvPr>
          <p:cNvSpPr txBox="1"/>
          <p:nvPr/>
        </p:nvSpPr>
        <p:spPr>
          <a:xfrm>
            <a:off x="5610772" y="3658924"/>
            <a:ext cx="736207"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BS13</a:t>
            </a:r>
          </a:p>
        </p:txBody>
      </p:sp>
      <p:sp>
        <p:nvSpPr>
          <p:cNvPr id="20" name="Oval 19">
            <a:extLst>
              <a:ext uri="{FF2B5EF4-FFF2-40B4-BE49-F238E27FC236}">
                <a16:creationId xmlns:a16="http://schemas.microsoft.com/office/drawing/2014/main" id="{8A3CC841-A2D7-48FE-9AE7-716EC59D2553}"/>
              </a:ext>
            </a:extLst>
          </p:cNvPr>
          <p:cNvSpPr/>
          <p:nvPr/>
        </p:nvSpPr>
        <p:spPr>
          <a:xfrm>
            <a:off x="4634753" y="4183400"/>
            <a:ext cx="120044" cy="111990"/>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Oval 20">
            <a:extLst>
              <a:ext uri="{FF2B5EF4-FFF2-40B4-BE49-F238E27FC236}">
                <a16:creationId xmlns:a16="http://schemas.microsoft.com/office/drawing/2014/main" id="{839A8E37-1D83-4B30-BF40-DB73FB727128}"/>
              </a:ext>
            </a:extLst>
          </p:cNvPr>
          <p:cNvSpPr/>
          <p:nvPr/>
        </p:nvSpPr>
        <p:spPr>
          <a:xfrm>
            <a:off x="6351633" y="2714385"/>
            <a:ext cx="120044" cy="111990"/>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Oval 21">
            <a:extLst>
              <a:ext uri="{FF2B5EF4-FFF2-40B4-BE49-F238E27FC236}">
                <a16:creationId xmlns:a16="http://schemas.microsoft.com/office/drawing/2014/main" id="{85433D2C-73E3-452E-8086-95BCD2FFADE4}"/>
              </a:ext>
            </a:extLst>
          </p:cNvPr>
          <p:cNvSpPr/>
          <p:nvPr/>
        </p:nvSpPr>
        <p:spPr>
          <a:xfrm>
            <a:off x="6291611" y="3057481"/>
            <a:ext cx="120044" cy="111990"/>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Oval 22">
            <a:extLst>
              <a:ext uri="{FF2B5EF4-FFF2-40B4-BE49-F238E27FC236}">
                <a16:creationId xmlns:a16="http://schemas.microsoft.com/office/drawing/2014/main" id="{2563AA69-BBEB-4C18-B5F0-1996EBA0481B}"/>
              </a:ext>
            </a:extLst>
          </p:cNvPr>
          <p:cNvSpPr/>
          <p:nvPr/>
        </p:nvSpPr>
        <p:spPr>
          <a:xfrm>
            <a:off x="5780387" y="3955357"/>
            <a:ext cx="120044" cy="111990"/>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ound Same Side Corner Rectangle 347">
            <a:extLst>
              <a:ext uri="{FF2B5EF4-FFF2-40B4-BE49-F238E27FC236}">
                <a16:creationId xmlns:a16="http://schemas.microsoft.com/office/drawing/2014/main" id="{0CCAED5F-0650-4A32-AE70-DED1F2F8745D}"/>
              </a:ext>
            </a:extLst>
          </p:cNvPr>
          <p:cNvSpPr/>
          <p:nvPr/>
        </p:nvSpPr>
        <p:spPr bwMode="auto">
          <a:xfrm>
            <a:off x="36157" y="672478"/>
            <a:ext cx="12091385" cy="617108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26" name="Round Same Side Corner Rectangle 348">
            <a:extLst>
              <a:ext uri="{FF2B5EF4-FFF2-40B4-BE49-F238E27FC236}">
                <a16:creationId xmlns:a16="http://schemas.microsoft.com/office/drawing/2014/main" id="{A12800AD-8CE2-4E16-9B39-EE2F8027B0C6}"/>
              </a:ext>
            </a:extLst>
          </p:cNvPr>
          <p:cNvSpPr/>
          <p:nvPr/>
        </p:nvSpPr>
        <p:spPr bwMode="auto">
          <a:xfrm>
            <a:off x="36157" y="672478"/>
            <a:ext cx="12091385"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Subsurface Investigation: Site *Beta Sites and Focused Investigation</a:t>
            </a:r>
          </a:p>
        </p:txBody>
      </p:sp>
      <p:sp>
        <p:nvSpPr>
          <p:cNvPr id="27" name="Rectangle 26">
            <a:extLst>
              <a:ext uri="{FF2B5EF4-FFF2-40B4-BE49-F238E27FC236}">
                <a16:creationId xmlns:a16="http://schemas.microsoft.com/office/drawing/2014/main" id="{5C97090E-A6CA-40F4-8E67-F045B5625265}"/>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4</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November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
        <p:nvSpPr>
          <p:cNvPr id="24" name="TextBox 23">
            <a:extLst>
              <a:ext uri="{FF2B5EF4-FFF2-40B4-BE49-F238E27FC236}">
                <a16:creationId xmlns:a16="http://schemas.microsoft.com/office/drawing/2014/main" id="{A13480EA-AF24-4B14-AA82-B57A75226181}"/>
              </a:ext>
            </a:extLst>
          </p:cNvPr>
          <p:cNvSpPr txBox="1"/>
          <p:nvPr/>
        </p:nvSpPr>
        <p:spPr>
          <a:xfrm>
            <a:off x="1535450" y="2579015"/>
            <a:ext cx="1040263" cy="461665"/>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BS20</a:t>
            </a:r>
          </a:p>
          <a:p>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(new)</a:t>
            </a:r>
          </a:p>
        </p:txBody>
      </p:sp>
      <p:sp>
        <p:nvSpPr>
          <p:cNvPr id="31" name="Oval 30">
            <a:extLst>
              <a:ext uri="{FF2B5EF4-FFF2-40B4-BE49-F238E27FC236}">
                <a16:creationId xmlns:a16="http://schemas.microsoft.com/office/drawing/2014/main" id="{E5888F6B-1BCC-4576-A507-C7B1FC0A7D5A}"/>
              </a:ext>
            </a:extLst>
          </p:cNvPr>
          <p:cNvSpPr/>
          <p:nvPr/>
        </p:nvSpPr>
        <p:spPr>
          <a:xfrm>
            <a:off x="2033864" y="2665484"/>
            <a:ext cx="120044" cy="111990"/>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4" name="TextBox 33">
            <a:extLst>
              <a:ext uri="{FF2B5EF4-FFF2-40B4-BE49-F238E27FC236}">
                <a16:creationId xmlns:a16="http://schemas.microsoft.com/office/drawing/2014/main" id="{E89E3576-9A23-4513-B44F-9FC61A4EB781}"/>
              </a:ext>
            </a:extLst>
          </p:cNvPr>
          <p:cNvSpPr txBox="1"/>
          <p:nvPr/>
        </p:nvSpPr>
        <p:spPr>
          <a:xfrm>
            <a:off x="3979656" y="4212858"/>
            <a:ext cx="272656"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H</a:t>
            </a:r>
          </a:p>
        </p:txBody>
      </p:sp>
      <p:sp>
        <p:nvSpPr>
          <p:cNvPr id="36" name="Oval 35">
            <a:extLst>
              <a:ext uri="{FF2B5EF4-FFF2-40B4-BE49-F238E27FC236}">
                <a16:creationId xmlns:a16="http://schemas.microsoft.com/office/drawing/2014/main" id="{4235A325-D3E3-4C65-90CF-EA76E69EAFCC}"/>
              </a:ext>
            </a:extLst>
          </p:cNvPr>
          <p:cNvSpPr/>
          <p:nvPr/>
        </p:nvSpPr>
        <p:spPr>
          <a:xfrm>
            <a:off x="3417669" y="2527257"/>
            <a:ext cx="120044" cy="111990"/>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Oval 37">
            <a:extLst>
              <a:ext uri="{FF2B5EF4-FFF2-40B4-BE49-F238E27FC236}">
                <a16:creationId xmlns:a16="http://schemas.microsoft.com/office/drawing/2014/main" id="{83ABF5C9-5849-40C6-BAA0-3FC31EFA722D}"/>
              </a:ext>
            </a:extLst>
          </p:cNvPr>
          <p:cNvSpPr/>
          <p:nvPr/>
        </p:nvSpPr>
        <p:spPr>
          <a:xfrm>
            <a:off x="4088279" y="4083568"/>
            <a:ext cx="120044" cy="111990"/>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 name="Oval 40">
            <a:extLst>
              <a:ext uri="{FF2B5EF4-FFF2-40B4-BE49-F238E27FC236}">
                <a16:creationId xmlns:a16="http://schemas.microsoft.com/office/drawing/2014/main" id="{E2313824-0CED-4223-ABA0-1A1EDADC4474}"/>
              </a:ext>
            </a:extLst>
          </p:cNvPr>
          <p:cNvSpPr/>
          <p:nvPr/>
        </p:nvSpPr>
        <p:spPr>
          <a:xfrm>
            <a:off x="3796722" y="2406965"/>
            <a:ext cx="120044" cy="111990"/>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 name="Oval 44">
            <a:extLst>
              <a:ext uri="{FF2B5EF4-FFF2-40B4-BE49-F238E27FC236}">
                <a16:creationId xmlns:a16="http://schemas.microsoft.com/office/drawing/2014/main" id="{D96C6D9D-2981-46EC-8FE1-66A3F7825A7A}"/>
              </a:ext>
            </a:extLst>
          </p:cNvPr>
          <p:cNvSpPr/>
          <p:nvPr/>
        </p:nvSpPr>
        <p:spPr>
          <a:xfrm>
            <a:off x="4046259" y="2545848"/>
            <a:ext cx="120044" cy="111990"/>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Oval 46">
            <a:extLst>
              <a:ext uri="{FF2B5EF4-FFF2-40B4-BE49-F238E27FC236}">
                <a16:creationId xmlns:a16="http://schemas.microsoft.com/office/drawing/2014/main" id="{27728251-D791-4BFE-B334-B8AAF50DC929}"/>
              </a:ext>
            </a:extLst>
          </p:cNvPr>
          <p:cNvSpPr/>
          <p:nvPr/>
        </p:nvSpPr>
        <p:spPr>
          <a:xfrm>
            <a:off x="3847202" y="3551051"/>
            <a:ext cx="120044" cy="111990"/>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Oval 47">
            <a:extLst>
              <a:ext uri="{FF2B5EF4-FFF2-40B4-BE49-F238E27FC236}">
                <a16:creationId xmlns:a16="http://schemas.microsoft.com/office/drawing/2014/main" id="{D25413BB-9F6A-4F2A-A6DA-6E195DA5409E}"/>
              </a:ext>
            </a:extLst>
          </p:cNvPr>
          <p:cNvSpPr/>
          <p:nvPr/>
        </p:nvSpPr>
        <p:spPr>
          <a:xfrm>
            <a:off x="4804135" y="2835275"/>
            <a:ext cx="120044" cy="111990"/>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TextBox 48">
            <a:extLst>
              <a:ext uri="{FF2B5EF4-FFF2-40B4-BE49-F238E27FC236}">
                <a16:creationId xmlns:a16="http://schemas.microsoft.com/office/drawing/2014/main" id="{6E979A8C-371E-47EA-A474-9C55EA54E0E1}"/>
              </a:ext>
            </a:extLst>
          </p:cNvPr>
          <p:cNvSpPr txBox="1"/>
          <p:nvPr/>
        </p:nvSpPr>
        <p:spPr>
          <a:xfrm>
            <a:off x="3655894" y="3475263"/>
            <a:ext cx="288309"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I</a:t>
            </a:r>
          </a:p>
        </p:txBody>
      </p:sp>
      <p:sp>
        <p:nvSpPr>
          <p:cNvPr id="51" name="TextBox 50">
            <a:extLst>
              <a:ext uri="{FF2B5EF4-FFF2-40B4-BE49-F238E27FC236}">
                <a16:creationId xmlns:a16="http://schemas.microsoft.com/office/drawing/2014/main" id="{53C1E5D5-14B5-471B-994E-F3D71F859B22}"/>
              </a:ext>
            </a:extLst>
          </p:cNvPr>
          <p:cNvSpPr txBox="1"/>
          <p:nvPr/>
        </p:nvSpPr>
        <p:spPr>
          <a:xfrm>
            <a:off x="3188394" y="2630106"/>
            <a:ext cx="395212"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A</a:t>
            </a:r>
          </a:p>
        </p:txBody>
      </p:sp>
      <p:sp>
        <p:nvSpPr>
          <p:cNvPr id="52" name="TextBox 51">
            <a:extLst>
              <a:ext uri="{FF2B5EF4-FFF2-40B4-BE49-F238E27FC236}">
                <a16:creationId xmlns:a16="http://schemas.microsoft.com/office/drawing/2014/main" id="{920D0BE8-7BA4-4DA8-A817-6EA0E35C9839}"/>
              </a:ext>
            </a:extLst>
          </p:cNvPr>
          <p:cNvSpPr txBox="1"/>
          <p:nvPr/>
        </p:nvSpPr>
        <p:spPr>
          <a:xfrm>
            <a:off x="3724972" y="2123606"/>
            <a:ext cx="364503"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B</a:t>
            </a:r>
          </a:p>
        </p:txBody>
      </p:sp>
      <p:sp>
        <p:nvSpPr>
          <p:cNvPr id="53" name="TextBox 52">
            <a:extLst>
              <a:ext uri="{FF2B5EF4-FFF2-40B4-BE49-F238E27FC236}">
                <a16:creationId xmlns:a16="http://schemas.microsoft.com/office/drawing/2014/main" id="{AC651C4C-F982-4170-8164-EB22D9B279FB}"/>
              </a:ext>
            </a:extLst>
          </p:cNvPr>
          <p:cNvSpPr txBox="1"/>
          <p:nvPr/>
        </p:nvSpPr>
        <p:spPr>
          <a:xfrm>
            <a:off x="4098516" y="2392759"/>
            <a:ext cx="245976"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C</a:t>
            </a:r>
          </a:p>
        </p:txBody>
      </p:sp>
      <p:sp>
        <p:nvSpPr>
          <p:cNvPr id="54" name="TextBox 53">
            <a:extLst>
              <a:ext uri="{FF2B5EF4-FFF2-40B4-BE49-F238E27FC236}">
                <a16:creationId xmlns:a16="http://schemas.microsoft.com/office/drawing/2014/main" id="{2E9665A5-969C-4E17-8F90-F38311F691F9}"/>
              </a:ext>
            </a:extLst>
          </p:cNvPr>
          <p:cNvSpPr txBox="1"/>
          <p:nvPr/>
        </p:nvSpPr>
        <p:spPr>
          <a:xfrm>
            <a:off x="4516656" y="2901359"/>
            <a:ext cx="1036486"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J</a:t>
            </a:r>
          </a:p>
        </p:txBody>
      </p:sp>
      <p:sp>
        <p:nvSpPr>
          <p:cNvPr id="55" name="TextBox 54">
            <a:extLst>
              <a:ext uri="{FF2B5EF4-FFF2-40B4-BE49-F238E27FC236}">
                <a16:creationId xmlns:a16="http://schemas.microsoft.com/office/drawing/2014/main" id="{BF9C126C-6C93-4024-A19C-66788615842A}"/>
              </a:ext>
            </a:extLst>
          </p:cNvPr>
          <p:cNvSpPr txBox="1"/>
          <p:nvPr/>
        </p:nvSpPr>
        <p:spPr>
          <a:xfrm>
            <a:off x="4804497" y="2630106"/>
            <a:ext cx="395212"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D</a:t>
            </a:r>
          </a:p>
        </p:txBody>
      </p:sp>
      <p:sp>
        <p:nvSpPr>
          <p:cNvPr id="56" name="TextBox 55">
            <a:extLst>
              <a:ext uri="{FF2B5EF4-FFF2-40B4-BE49-F238E27FC236}">
                <a16:creationId xmlns:a16="http://schemas.microsoft.com/office/drawing/2014/main" id="{AF631B84-A09A-46C8-9653-F6034B6A5DC1}"/>
              </a:ext>
            </a:extLst>
          </p:cNvPr>
          <p:cNvSpPr txBox="1"/>
          <p:nvPr/>
        </p:nvSpPr>
        <p:spPr>
          <a:xfrm>
            <a:off x="4835499" y="3195788"/>
            <a:ext cx="475347"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E</a:t>
            </a:r>
          </a:p>
        </p:txBody>
      </p:sp>
      <p:sp>
        <p:nvSpPr>
          <p:cNvPr id="57" name="Oval 56">
            <a:extLst>
              <a:ext uri="{FF2B5EF4-FFF2-40B4-BE49-F238E27FC236}">
                <a16:creationId xmlns:a16="http://schemas.microsoft.com/office/drawing/2014/main" id="{ECB40109-CF60-4AD5-BC2D-51769E0EA0D0}"/>
              </a:ext>
            </a:extLst>
          </p:cNvPr>
          <p:cNvSpPr/>
          <p:nvPr/>
        </p:nvSpPr>
        <p:spPr>
          <a:xfrm>
            <a:off x="4472261" y="2921258"/>
            <a:ext cx="120044" cy="111990"/>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Oval 57">
            <a:extLst>
              <a:ext uri="{FF2B5EF4-FFF2-40B4-BE49-F238E27FC236}">
                <a16:creationId xmlns:a16="http://schemas.microsoft.com/office/drawing/2014/main" id="{F8C4C604-3F0A-4AF0-AD9B-91C0ED044310}"/>
              </a:ext>
            </a:extLst>
          </p:cNvPr>
          <p:cNvSpPr/>
          <p:nvPr/>
        </p:nvSpPr>
        <p:spPr>
          <a:xfrm>
            <a:off x="4755726" y="3278293"/>
            <a:ext cx="120044" cy="111990"/>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Oval 58">
            <a:extLst>
              <a:ext uri="{FF2B5EF4-FFF2-40B4-BE49-F238E27FC236}">
                <a16:creationId xmlns:a16="http://schemas.microsoft.com/office/drawing/2014/main" id="{C3757CD3-36A0-4F77-87B4-5BBD11922578}"/>
              </a:ext>
            </a:extLst>
          </p:cNvPr>
          <p:cNvSpPr/>
          <p:nvPr/>
        </p:nvSpPr>
        <p:spPr>
          <a:xfrm>
            <a:off x="4670072" y="3737013"/>
            <a:ext cx="120044" cy="111990"/>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 name="TextBox 59">
            <a:extLst>
              <a:ext uri="{FF2B5EF4-FFF2-40B4-BE49-F238E27FC236}">
                <a16:creationId xmlns:a16="http://schemas.microsoft.com/office/drawing/2014/main" id="{AFED2CC7-A63D-4FA4-90CC-B18F881B3F43}"/>
              </a:ext>
            </a:extLst>
          </p:cNvPr>
          <p:cNvSpPr txBox="1"/>
          <p:nvPr/>
        </p:nvSpPr>
        <p:spPr>
          <a:xfrm>
            <a:off x="4781483" y="3657997"/>
            <a:ext cx="1402449"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F</a:t>
            </a:r>
          </a:p>
        </p:txBody>
      </p:sp>
      <p:sp>
        <p:nvSpPr>
          <p:cNvPr id="62" name="TextBox 61">
            <a:extLst>
              <a:ext uri="{FF2B5EF4-FFF2-40B4-BE49-F238E27FC236}">
                <a16:creationId xmlns:a16="http://schemas.microsoft.com/office/drawing/2014/main" id="{306B7310-F19F-42C8-8538-EE5A752B3DCA}"/>
              </a:ext>
            </a:extLst>
          </p:cNvPr>
          <p:cNvSpPr txBox="1"/>
          <p:nvPr/>
        </p:nvSpPr>
        <p:spPr>
          <a:xfrm>
            <a:off x="6695093" y="1992801"/>
            <a:ext cx="821340" cy="261610"/>
          </a:xfrm>
          <a:prstGeom prst="rect">
            <a:avLst/>
          </a:prstGeom>
          <a:noFill/>
        </p:spPr>
        <p:txBody>
          <a:bodyPr wrap="square" rtlCol="0">
            <a:spAutoFit/>
          </a:bodyPr>
          <a:lstStyle/>
          <a:p>
            <a:r>
              <a:rPr lang="en-US" sz="1100" dirty="0">
                <a:ln w="6350">
                  <a:noFill/>
                </a:ln>
                <a:solidFill>
                  <a:srgbClr val="002060"/>
                </a:solidFill>
                <a:effectLst>
                  <a:glow rad="63500">
                    <a:srgbClr val="FFFFFF"/>
                  </a:glow>
                  <a:outerShdw blurRad="50800" dist="38100" dir="2700000" algn="tl" rotWithShape="0">
                    <a:schemeClr val="bg1">
                      <a:alpha val="40000"/>
                    </a:schemeClr>
                  </a:outerShdw>
                </a:effectLst>
              </a:rPr>
              <a:t>Lake</a:t>
            </a:r>
            <a:r>
              <a:rPr lang="en-US" sz="600" b="1" dirty="0">
                <a:solidFill>
                  <a:schemeClr val="bg1"/>
                </a:solidFill>
              </a:rPr>
              <a:t> </a:t>
            </a:r>
            <a:r>
              <a:rPr lang="en-US" sz="1100" dirty="0">
                <a:ln w="6350">
                  <a:noFill/>
                </a:ln>
                <a:solidFill>
                  <a:srgbClr val="002060"/>
                </a:solidFill>
                <a:effectLst>
                  <a:glow rad="63500">
                    <a:srgbClr val="FFFFFF"/>
                  </a:glow>
                  <a:outerShdw blurRad="50800" dist="38100" dir="2700000" algn="tl" rotWithShape="0">
                    <a:schemeClr val="bg1">
                      <a:alpha val="40000"/>
                    </a:schemeClr>
                  </a:outerShdw>
                </a:effectLst>
              </a:rPr>
              <a:t>Elmo</a:t>
            </a:r>
          </a:p>
        </p:txBody>
      </p:sp>
      <p:sp>
        <p:nvSpPr>
          <p:cNvPr id="63" name="TextBox 62">
            <a:extLst>
              <a:ext uri="{FF2B5EF4-FFF2-40B4-BE49-F238E27FC236}">
                <a16:creationId xmlns:a16="http://schemas.microsoft.com/office/drawing/2014/main" id="{9B174F70-1DE5-4418-BC4B-E4904068E64A}"/>
              </a:ext>
            </a:extLst>
          </p:cNvPr>
          <p:cNvSpPr txBox="1"/>
          <p:nvPr/>
        </p:nvSpPr>
        <p:spPr>
          <a:xfrm>
            <a:off x="3673770" y="3010147"/>
            <a:ext cx="860479" cy="430887"/>
          </a:xfrm>
          <a:prstGeom prst="rect">
            <a:avLst/>
          </a:prstGeom>
          <a:noFill/>
        </p:spPr>
        <p:txBody>
          <a:bodyPr wrap="square" rtlCol="0">
            <a:spAutoFit/>
          </a:bodyPr>
          <a:lstStyle/>
          <a:p>
            <a:pPr algn="ctr"/>
            <a:r>
              <a:rPr lang="en-US" sz="1100" dirty="0">
                <a:ln w="6350">
                  <a:noFill/>
                </a:ln>
                <a:solidFill>
                  <a:srgbClr val="002060"/>
                </a:solidFill>
                <a:effectLst>
                  <a:glow rad="63500">
                    <a:srgbClr val="FFFFFF"/>
                  </a:glow>
                  <a:outerShdw blurRad="50800" dist="38100" dir="2700000" algn="tl" rotWithShape="0">
                    <a:schemeClr val="bg1">
                      <a:alpha val="40000"/>
                    </a:schemeClr>
                  </a:outerShdw>
                </a:effectLst>
              </a:rPr>
              <a:t>Eagle</a:t>
            </a:r>
            <a:r>
              <a:rPr lang="en-US" sz="600" b="1" dirty="0">
                <a:solidFill>
                  <a:schemeClr val="bg1"/>
                </a:solidFill>
              </a:rPr>
              <a:t> </a:t>
            </a:r>
            <a:r>
              <a:rPr lang="en-US" sz="1100" dirty="0">
                <a:ln w="6350">
                  <a:noFill/>
                </a:ln>
                <a:solidFill>
                  <a:srgbClr val="002060"/>
                </a:solidFill>
                <a:effectLst>
                  <a:glow rad="63500">
                    <a:srgbClr val="FFFFFF"/>
                  </a:glow>
                  <a:outerShdw blurRad="50800" dist="38100" dir="2700000" algn="tl" rotWithShape="0">
                    <a:schemeClr val="bg1">
                      <a:alpha val="40000"/>
                    </a:schemeClr>
                  </a:outerShdw>
                </a:effectLst>
              </a:rPr>
              <a:t>Point Lake</a:t>
            </a:r>
          </a:p>
        </p:txBody>
      </p:sp>
      <p:sp>
        <p:nvSpPr>
          <p:cNvPr id="64" name="Rectangle 63">
            <a:extLst>
              <a:ext uri="{FF2B5EF4-FFF2-40B4-BE49-F238E27FC236}">
                <a16:creationId xmlns:a16="http://schemas.microsoft.com/office/drawing/2014/main" id="{67E6156E-233C-454E-9C51-A00606DCA808}"/>
              </a:ext>
            </a:extLst>
          </p:cNvPr>
          <p:cNvSpPr/>
          <p:nvPr/>
        </p:nvSpPr>
        <p:spPr>
          <a:xfrm>
            <a:off x="2828795" y="1640249"/>
            <a:ext cx="2724347" cy="4336329"/>
          </a:xfrm>
          <a:prstGeom prst="rect">
            <a:avLst/>
          </a:prstGeom>
          <a:noFill/>
          <a:ln w="28575">
            <a:solidFill>
              <a:srgbClr val="00B0F0"/>
            </a:solid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DE764724-8216-45BA-84B1-15C00F79BEE3}"/>
              </a:ext>
            </a:extLst>
          </p:cNvPr>
          <p:cNvSpPr txBox="1"/>
          <p:nvPr/>
        </p:nvSpPr>
        <p:spPr>
          <a:xfrm>
            <a:off x="4020250" y="5254079"/>
            <a:ext cx="1120496" cy="261610"/>
          </a:xfrm>
          <a:prstGeom prst="rect">
            <a:avLst/>
          </a:prstGeom>
          <a:noFill/>
        </p:spPr>
        <p:txBody>
          <a:bodyPr wrap="square" rtlCol="0">
            <a:spAutoFit/>
          </a:bodyPr>
          <a:lstStyle/>
          <a:p>
            <a:pPr algn="ctr"/>
            <a:r>
              <a:rPr lang="en-US" sz="1100" dirty="0">
                <a:ln w="6350">
                  <a:noFill/>
                </a:ln>
                <a:solidFill>
                  <a:srgbClr val="002060"/>
                </a:solidFill>
                <a:effectLst>
                  <a:glow rad="63500">
                    <a:srgbClr val="FFFFFF"/>
                  </a:glow>
                  <a:outerShdw blurRad="50800" dist="38100" dir="2700000" algn="tl" rotWithShape="0">
                    <a:schemeClr val="bg1">
                      <a:alpha val="40000"/>
                    </a:schemeClr>
                  </a:outerShdw>
                </a:effectLst>
              </a:rPr>
              <a:t>Goose Lake</a:t>
            </a:r>
          </a:p>
        </p:txBody>
      </p:sp>
      <p:sp>
        <p:nvSpPr>
          <p:cNvPr id="66" name="TextBox 65">
            <a:extLst>
              <a:ext uri="{FF2B5EF4-FFF2-40B4-BE49-F238E27FC236}">
                <a16:creationId xmlns:a16="http://schemas.microsoft.com/office/drawing/2014/main" id="{EB432FEF-20F6-4F56-92D3-BCAF5B0737B8}"/>
              </a:ext>
            </a:extLst>
          </p:cNvPr>
          <p:cNvSpPr txBox="1"/>
          <p:nvPr/>
        </p:nvSpPr>
        <p:spPr>
          <a:xfrm>
            <a:off x="527792" y="6568508"/>
            <a:ext cx="7387424" cy="246221"/>
          </a:xfrm>
          <a:prstGeom prst="rect">
            <a:avLst/>
          </a:prstGeom>
          <a:noFill/>
        </p:spPr>
        <p:txBody>
          <a:bodyPr wrap="square" rtlCol="0">
            <a:spAutoFit/>
          </a:bodyPr>
          <a:lstStyle/>
          <a:p>
            <a:r>
              <a:rPr lang="en-US" sz="1000" i="1" dirty="0"/>
              <a:t>*Beta Site refers to an investigation area where groundwater sampling and monitoring has been completed from multiple aquifers. </a:t>
            </a:r>
          </a:p>
        </p:txBody>
      </p:sp>
    </p:spTree>
    <p:extLst>
      <p:ext uri="{BB962C8B-B14F-4D97-AF65-F5344CB8AC3E}">
        <p14:creationId xmlns:p14="http://schemas.microsoft.com/office/powerpoint/2010/main" val="28415237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0.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c53ae06-0e09-43a8-a450-916a613a01e1" xsi:nil="true"/>
    <lcf76f155ced4ddcb4097134ff3c332f xmlns="cb77c730-e1f1-4655-b43e-6765c0f428e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8DA686D4D511747B89C610CF01B25D3" ma:contentTypeVersion="18" ma:contentTypeDescription="Create a new document." ma:contentTypeScope="" ma:versionID="1f1d652e42f0d94eb5491142927e0689">
  <xsd:schema xmlns:xsd="http://www.w3.org/2001/XMLSchema" xmlns:xs="http://www.w3.org/2001/XMLSchema" xmlns:p="http://schemas.microsoft.com/office/2006/metadata/properties" xmlns:ns2="cb77c730-e1f1-4655-b43e-6765c0f428e9" xmlns:ns3="fc53ae06-0e09-43a8-a450-916a613a01e1" targetNamespace="http://schemas.microsoft.com/office/2006/metadata/properties" ma:root="true" ma:fieldsID="2a1f186624421b67634d8cfd210bce5b" ns2:_="" ns3:_="">
    <xsd:import namespace="cb77c730-e1f1-4655-b43e-6765c0f428e9"/>
    <xsd:import namespace="fc53ae06-0e09-43a8-a450-916a613a01e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AutoKeyPoints" minOccurs="0"/>
                <xsd:element ref="ns2:MediaServiceKeyPoints" minOccurs="0"/>
                <xsd:element ref="ns2:MediaServiceObjectDetectorVersions" minOccurs="0"/>
                <xsd:element ref="ns2:MediaServiceSearchPropertie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77c730-e1f1-4655-b43e-6765c0f428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166aa50-2606-4bee-b14b-7e98c91f201a"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53ae06-0e09-43a8-a450-916a613a01e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132790bf-0744-4274-a0cf-881cf38c5d8c}" ma:internalName="TaxCatchAll" ma:showField="CatchAllData" ma:web="fc53ae06-0e09-43a8-a450-916a613a01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91E48A-6AE6-4487-A44C-819CE9CD5528}">
  <ds:schemaRefs>
    <ds:schemaRef ds:uri="http://schemas.microsoft.com/sharepoint/v3/contenttype/forms"/>
  </ds:schemaRefs>
</ds:datastoreItem>
</file>

<file path=customXml/itemProps2.xml><?xml version="1.0" encoding="utf-8"?>
<ds:datastoreItem xmlns:ds="http://schemas.openxmlformats.org/officeDocument/2006/customXml" ds:itemID="{324EEE84-C2E7-4CA0-BE2E-4709BEE600A2}">
  <ds:schemaRefs>
    <ds:schemaRef ds:uri="fc53ae06-0e09-43a8-a450-916a613a01e1"/>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cb77c730-e1f1-4655-b43e-6765c0f428e9"/>
    <ds:schemaRef ds:uri="http://schemas.microsoft.com/office/2006/metadata/properties"/>
    <ds:schemaRef ds:uri="http://www.w3.org/XML/1998/namespace"/>
    <ds:schemaRef ds:uri="ef3bce76-00be-47e7-9244-39bc2461b34c"/>
    <ds:schemaRef ds:uri="63f7a10b-2a0e-4ece-a712-46b370132c75"/>
  </ds:schemaRefs>
</ds:datastoreItem>
</file>

<file path=customXml/itemProps3.xml><?xml version="1.0" encoding="utf-8"?>
<ds:datastoreItem xmlns:ds="http://schemas.openxmlformats.org/officeDocument/2006/customXml" ds:itemID="{7B487D27-A150-45D3-9D58-ED990397FE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77c730-e1f1-4655-b43e-6765c0f428e9"/>
    <ds:schemaRef ds:uri="fc53ae06-0e09-43a8-a450-916a613a01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10300</TotalTime>
  <Words>6342</Words>
  <Application>Microsoft Office PowerPoint</Application>
  <PresentationFormat>Widescreen</PresentationFormat>
  <Paragraphs>755</Paragraphs>
  <Slides>16</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Temme, Hanna</dc:creator>
  <cp:lastModifiedBy>Bock, Katy (MPCA)</cp:lastModifiedBy>
  <cp:revision>339</cp:revision>
  <dcterms:created xsi:type="dcterms:W3CDTF">2021-11-08T22:42:04Z</dcterms:created>
  <dcterms:modified xsi:type="dcterms:W3CDTF">2025-07-09T18:07:54Z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0x01010088DA686D4D511747B89C610CF01B25D3</vt:lpwstr>
  </property>
  <property fmtid="{D5CDD505-2E9C-101B-9397-08002B2CF9AE}" pid="3" name="MediaServiceImageTags">
    <vt:lpwstr/>
  </property>
</Properties>
</file>