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notesSlides/notesSlide1.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606" r:id="rId5"/>
    <p:sldId id="438" r:id="rId6"/>
    <p:sldId id="441" r:id="rId7"/>
    <p:sldId id="454" r:id="rId8"/>
    <p:sldId id="603" r:id="rId9"/>
    <p:sldId id="604" r:id="rId10"/>
    <p:sldId id="605" r:id="rId11"/>
    <p:sldId id="457" r:id="rId12"/>
    <p:sldId id="450" r:id="rId13"/>
    <p:sldId id="607" r:id="rId14"/>
    <p:sldId id="599" r:id="rId15"/>
    <p:sldId id="4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mme, Hanna" initials="TH" lastIdx="5" clrIdx="0">
    <p:extLst>
      <p:ext uri="{19B8F6BF-5375-455C-9EA6-DF929625EA0E}">
        <p15:presenceInfo xmlns:p15="http://schemas.microsoft.com/office/powerpoint/2012/main" userId="S::hanna.temme@aecom.com::8ccb6cda-2da4-42bf-b556-fc73d37120f4" providerId="AD"/>
      </p:ext>
    </p:extLst>
  </p:cmAuthor>
  <p:cmAuthor id="2" name="Gorski, Alan" initials="GA" lastIdx="10" clrIdx="1">
    <p:extLst>
      <p:ext uri="{19B8F6BF-5375-455C-9EA6-DF929625EA0E}">
        <p15:presenceInfo xmlns:p15="http://schemas.microsoft.com/office/powerpoint/2012/main" userId="S::Alan.Gorski@aecom.com::9e739bf3-4048-43a3-8c4c-e263ddc51062" providerId="AD"/>
      </p:ext>
    </p:extLst>
  </p:cmAuthor>
  <p:cmAuthor id="3" name="Lanning, Amanda" initials="LA" lastIdx="10" clrIdx="2">
    <p:extLst>
      <p:ext uri="{19B8F6BF-5375-455C-9EA6-DF929625EA0E}">
        <p15:presenceInfo xmlns:p15="http://schemas.microsoft.com/office/powerpoint/2012/main" userId="S::amanda.lanning@aecom.com::f8d2e4c4-14f1-4326-9d1e-d83c7aca2e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70AD47"/>
    <a:srgbClr val="ED7D31"/>
    <a:srgbClr val="4CD545"/>
    <a:srgbClr val="2F528F"/>
    <a:srgbClr val="51D6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1C5F7-F3FB-4067-B882-8F78980E3A26}" v="2" dt="2025-06-27T14:14:26.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03" autoAdjust="0"/>
    <p:restoredTop sz="95214" autoAdjust="0"/>
  </p:normalViewPr>
  <p:slideViewPr>
    <p:cSldViewPr snapToGrid="0">
      <p:cViewPr varScale="1">
        <p:scale>
          <a:sx n="111" d="100"/>
          <a:sy n="111" d="100"/>
        </p:scale>
        <p:origin x="6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mme, Hanna" userId="8ccb6cda-2da4-42bf-b556-fc73d37120f4" providerId="ADAL" clId="{1E31C5F7-F3FB-4067-B882-8F78980E3A26}"/>
    <pc:docChg chg="undo custSel delSld modSld">
      <pc:chgData name="Temme, Hanna" userId="8ccb6cda-2da4-42bf-b556-fc73d37120f4" providerId="ADAL" clId="{1E31C5F7-F3FB-4067-B882-8F78980E3A26}" dt="2025-06-27T14:53:11.947" v="425" actId="20577"/>
      <pc:docMkLst>
        <pc:docMk/>
      </pc:docMkLst>
      <pc:sldChg chg="addSp delSp modSp mod">
        <pc:chgData name="Temme, Hanna" userId="8ccb6cda-2da4-42bf-b556-fc73d37120f4" providerId="ADAL" clId="{1E31C5F7-F3FB-4067-B882-8F78980E3A26}" dt="2025-06-27T14:53:11.947" v="425" actId="20577"/>
        <pc:sldMkLst>
          <pc:docMk/>
          <pc:sldMk cId="3073512958" sldId="454"/>
        </pc:sldMkLst>
        <pc:spChg chg="add mod">
          <ac:chgData name="Temme, Hanna" userId="8ccb6cda-2da4-42bf-b556-fc73d37120f4" providerId="ADAL" clId="{1E31C5F7-F3FB-4067-B882-8F78980E3A26}" dt="2025-06-27T14:15:54.936" v="399" actId="1076"/>
          <ac:spMkLst>
            <pc:docMk/>
            <pc:sldMk cId="3073512958" sldId="454"/>
            <ac:spMk id="2" creationId="{46CC726B-1446-DBE6-93B5-2CB46D178887}"/>
          </ac:spMkLst>
        </pc:spChg>
        <pc:spChg chg="add mod">
          <ac:chgData name="Temme, Hanna" userId="8ccb6cda-2da4-42bf-b556-fc73d37120f4" providerId="ADAL" clId="{1E31C5F7-F3FB-4067-B882-8F78980E3A26}" dt="2025-06-27T14:15:46.859" v="397" actId="1076"/>
          <ac:spMkLst>
            <pc:docMk/>
            <pc:sldMk cId="3073512958" sldId="454"/>
            <ac:spMk id="3" creationId="{3687F772-84ED-7026-C335-176F385B2CD5}"/>
          </ac:spMkLst>
        </pc:spChg>
        <pc:spChg chg="add mod">
          <ac:chgData name="Temme, Hanna" userId="8ccb6cda-2da4-42bf-b556-fc73d37120f4" providerId="ADAL" clId="{1E31C5F7-F3FB-4067-B882-8F78980E3A26}" dt="2025-06-27T14:15:39.214" v="395" actId="255"/>
          <ac:spMkLst>
            <pc:docMk/>
            <pc:sldMk cId="3073512958" sldId="454"/>
            <ac:spMk id="8" creationId="{3A313E4A-C3D3-4B6D-271C-D5A16941045E}"/>
          </ac:spMkLst>
        </pc:spChg>
        <pc:spChg chg="add mod">
          <ac:chgData name="Temme, Hanna" userId="8ccb6cda-2da4-42bf-b556-fc73d37120f4" providerId="ADAL" clId="{1E31C5F7-F3FB-4067-B882-8F78980E3A26}" dt="2025-06-27T14:53:11.947" v="425" actId="20577"/>
          <ac:spMkLst>
            <pc:docMk/>
            <pc:sldMk cId="3073512958" sldId="454"/>
            <ac:spMk id="12" creationId="{D4A81B24-C041-195E-FF8F-E6063A1172A0}"/>
          </ac:spMkLst>
        </pc:spChg>
        <pc:spChg chg="mod">
          <ac:chgData name="Temme, Hanna" userId="8ccb6cda-2da4-42bf-b556-fc73d37120f4" providerId="ADAL" clId="{1E31C5F7-F3FB-4067-B882-8F78980E3A26}" dt="2025-06-27T11:52:04.646" v="301" actId="1035"/>
          <ac:spMkLst>
            <pc:docMk/>
            <pc:sldMk cId="3073512958" sldId="454"/>
            <ac:spMk id="20" creationId="{3FB91D97-19A4-4147-ACED-184DF1023A91}"/>
          </ac:spMkLst>
        </pc:spChg>
        <pc:spChg chg="mod">
          <ac:chgData name="Temme, Hanna" userId="8ccb6cda-2da4-42bf-b556-fc73d37120f4" providerId="ADAL" clId="{1E31C5F7-F3FB-4067-B882-8F78980E3A26}" dt="2025-06-27T11:07:40.130" v="34" actId="20577"/>
          <ac:spMkLst>
            <pc:docMk/>
            <pc:sldMk cId="3073512958" sldId="454"/>
            <ac:spMk id="69" creationId="{326FB5DA-FB13-4199-AA92-6B50C05BEF33}"/>
          </ac:spMkLst>
        </pc:spChg>
        <pc:spChg chg="mod">
          <ac:chgData name="Temme, Hanna" userId="8ccb6cda-2da4-42bf-b556-fc73d37120f4" providerId="ADAL" clId="{1E31C5F7-F3FB-4067-B882-8F78980E3A26}" dt="2025-06-27T14:15:58.521" v="400" actId="1076"/>
          <ac:spMkLst>
            <pc:docMk/>
            <pc:sldMk cId="3073512958" sldId="454"/>
            <ac:spMk id="87" creationId="{17DA6CBB-45EF-4AC0-8534-C97C72B748CC}"/>
          </ac:spMkLst>
        </pc:spChg>
        <pc:spChg chg="del">
          <ac:chgData name="Temme, Hanna" userId="8ccb6cda-2da4-42bf-b556-fc73d37120f4" providerId="ADAL" clId="{1E31C5F7-F3FB-4067-B882-8F78980E3A26}" dt="2025-06-27T14:14:16.164" v="317" actId="478"/>
          <ac:spMkLst>
            <pc:docMk/>
            <pc:sldMk cId="3073512958" sldId="454"/>
            <ac:spMk id="88" creationId="{AB0FDB34-1AFB-4D8F-B276-69D2B8486B6B}"/>
          </ac:spMkLst>
        </pc:spChg>
        <pc:spChg chg="del">
          <ac:chgData name="Temme, Hanna" userId="8ccb6cda-2da4-42bf-b556-fc73d37120f4" providerId="ADAL" clId="{1E31C5F7-F3FB-4067-B882-8F78980E3A26}" dt="2025-06-27T14:14:17.411" v="318" actId="478"/>
          <ac:spMkLst>
            <pc:docMk/>
            <pc:sldMk cId="3073512958" sldId="454"/>
            <ac:spMk id="90" creationId="{0FBA2697-9EF6-4088-8F13-83899A841075}"/>
          </ac:spMkLst>
        </pc:spChg>
        <pc:grpChg chg="mod">
          <ac:chgData name="Temme, Hanna" userId="8ccb6cda-2da4-42bf-b556-fc73d37120f4" providerId="ADAL" clId="{1E31C5F7-F3FB-4067-B882-8F78980E3A26}" dt="2025-06-27T11:52:01.128" v="292" actId="1038"/>
          <ac:grpSpMkLst>
            <pc:docMk/>
            <pc:sldMk cId="3073512958" sldId="454"/>
            <ac:grpSpMk id="4" creationId="{DD02E8D0-6C82-4926-A582-7674CF59867B}"/>
          </ac:grpSpMkLst>
        </pc:grpChg>
        <pc:graphicFrameChg chg="add mod">
          <ac:chgData name="Temme, Hanna" userId="8ccb6cda-2da4-42bf-b556-fc73d37120f4" providerId="ADAL" clId="{1E31C5F7-F3FB-4067-B882-8F78980E3A26}" dt="2025-06-27T14:15:51.059" v="398" actId="1076"/>
          <ac:graphicFrameMkLst>
            <pc:docMk/>
            <pc:sldMk cId="3073512958" sldId="454"/>
            <ac:graphicFrameMk id="5" creationId="{1D9DB23A-B47C-69CA-FAE1-FDF2501C9EDA}"/>
          </ac:graphicFrameMkLst>
        </pc:graphicFrameChg>
        <pc:graphicFrameChg chg="add mod">
          <ac:chgData name="Temme, Hanna" userId="8ccb6cda-2da4-42bf-b556-fc73d37120f4" providerId="ADAL" clId="{1E31C5F7-F3FB-4067-B882-8F78980E3A26}" dt="2025-06-27T14:15:42.884" v="396" actId="1076"/>
          <ac:graphicFrameMkLst>
            <pc:docMk/>
            <pc:sldMk cId="3073512958" sldId="454"/>
            <ac:graphicFrameMk id="6" creationId="{C04166F8-D816-399D-FF6E-BC78845D2106}"/>
          </ac:graphicFrameMkLst>
        </pc:graphicFrameChg>
        <pc:graphicFrameChg chg="add mod">
          <ac:chgData name="Temme, Hanna" userId="8ccb6cda-2da4-42bf-b556-fc73d37120f4" providerId="ADAL" clId="{1E31C5F7-F3FB-4067-B882-8F78980E3A26}" dt="2025-06-27T14:15:09.453" v="391" actId="1035"/>
          <ac:graphicFrameMkLst>
            <pc:docMk/>
            <pc:sldMk cId="3073512958" sldId="454"/>
            <ac:graphicFrameMk id="7" creationId="{05F2FC7E-0A0C-A769-12F7-1EBF712D7B75}"/>
          </ac:graphicFrameMkLst>
        </pc:graphicFrameChg>
        <pc:graphicFrameChg chg="del">
          <ac:chgData name="Temme, Hanna" userId="8ccb6cda-2da4-42bf-b556-fc73d37120f4" providerId="ADAL" clId="{1E31C5F7-F3FB-4067-B882-8F78980E3A26}" dt="2025-06-27T14:14:20.199" v="320" actId="478"/>
          <ac:graphicFrameMkLst>
            <pc:docMk/>
            <pc:sldMk cId="3073512958" sldId="454"/>
            <ac:graphicFrameMk id="44" creationId="{8AF51292-6C70-40BB-8102-D35EEFD20329}"/>
          </ac:graphicFrameMkLst>
        </pc:graphicFrameChg>
        <pc:graphicFrameChg chg="del">
          <ac:chgData name="Temme, Hanna" userId="8ccb6cda-2da4-42bf-b556-fc73d37120f4" providerId="ADAL" clId="{1E31C5F7-F3FB-4067-B882-8F78980E3A26}" dt="2025-06-27T14:14:18.776" v="319" actId="478"/>
          <ac:graphicFrameMkLst>
            <pc:docMk/>
            <pc:sldMk cId="3073512958" sldId="454"/>
            <ac:graphicFrameMk id="47" creationId="{AAEC34A1-8978-4B52-ADD9-66C7098AFAD9}"/>
          </ac:graphicFrameMkLst>
        </pc:graphicFrameChg>
        <pc:picChg chg="mod">
          <ac:chgData name="Temme, Hanna" userId="8ccb6cda-2da4-42bf-b556-fc73d37120f4" providerId="ADAL" clId="{1E31C5F7-F3FB-4067-B882-8F78980E3A26}" dt="2025-06-27T14:15:13.679" v="392" actId="1076"/>
          <ac:picMkLst>
            <pc:docMk/>
            <pc:sldMk cId="3073512958" sldId="454"/>
            <ac:picMk id="48" creationId="{59D43E5F-B470-424C-AC11-DAAE0DEDF407}"/>
          </ac:picMkLst>
        </pc:picChg>
        <pc:cxnChg chg="mod">
          <ac:chgData name="Temme, Hanna" userId="8ccb6cda-2da4-42bf-b556-fc73d37120f4" providerId="ADAL" clId="{1E31C5F7-F3FB-4067-B882-8F78980E3A26}" dt="2025-06-27T11:07:39.986" v="33" actId="20577"/>
          <ac:cxnSpMkLst>
            <pc:docMk/>
            <pc:sldMk cId="3073512958" sldId="454"/>
            <ac:cxnSpMk id="82" creationId="{286B4081-B2AD-45F3-9577-359633CBA998}"/>
          </ac:cxnSpMkLst>
        </pc:cxnChg>
      </pc:sldChg>
      <pc:sldChg chg="del">
        <pc:chgData name="Temme, Hanna" userId="8ccb6cda-2da4-42bf-b556-fc73d37120f4" providerId="ADAL" clId="{1E31C5F7-F3FB-4067-B882-8F78980E3A26}" dt="2025-06-27T13:30:47.528" v="316" actId="47"/>
        <pc:sldMkLst>
          <pc:docMk/>
          <pc:sldMk cId="1751703134" sldId="601"/>
        </pc:sldMkLst>
      </pc:sldChg>
      <pc:sldChg chg="modSp mod">
        <pc:chgData name="Temme, Hanna" userId="8ccb6cda-2da4-42bf-b556-fc73d37120f4" providerId="ADAL" clId="{1E31C5F7-F3FB-4067-B882-8F78980E3A26}" dt="2025-06-27T11:52:30.787" v="315" actId="20577"/>
        <pc:sldMkLst>
          <pc:docMk/>
          <pc:sldMk cId="2751951133" sldId="603"/>
        </pc:sldMkLst>
        <pc:spChg chg="mod">
          <ac:chgData name="Temme, Hanna" userId="8ccb6cda-2da4-42bf-b556-fc73d37120f4" providerId="ADAL" clId="{1E31C5F7-F3FB-4067-B882-8F78980E3A26}" dt="2025-06-27T11:52:30.787" v="315" actId="20577"/>
          <ac:spMkLst>
            <pc:docMk/>
            <pc:sldMk cId="2751951133" sldId="603"/>
            <ac:spMk id="8" creationId="{2056E9EB-9B69-4E4F-B72E-2303FB2F7E3C}"/>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2.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3.xlsx"/></Relationships>
</file>

<file path=ppt/charts/_rels/chart1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NULL"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W33 Quat</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7C05-4D7F-85F0-357759DE618E}"/>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C05-4D7F-85F0-357759DE618E}"/>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7C05-4D7F-85F0-357759DE618E}"/>
              </c:ext>
            </c:extLst>
          </c:dPt>
          <c:cat>
            <c:strRef>
              <c:f>'Source Pies'!$J$42:$J$44</c:f>
              <c:strCache>
                <c:ptCount val="3"/>
                <c:pt idx="0">
                  <c:v>PFOS</c:v>
                </c:pt>
                <c:pt idx="1">
                  <c:v>PFOA</c:v>
                </c:pt>
                <c:pt idx="2">
                  <c:v>PFBA</c:v>
                </c:pt>
              </c:strCache>
            </c:strRef>
          </c:cat>
          <c:val>
            <c:numRef>
              <c:f>'Source Pies'!$L$42:$L$44</c:f>
              <c:numCache>
                <c:formatCode>General</c:formatCode>
                <c:ptCount val="3"/>
                <c:pt idx="0">
                  <c:v>5450</c:v>
                </c:pt>
                <c:pt idx="1">
                  <c:v>1850</c:v>
                </c:pt>
                <c:pt idx="2">
                  <c:v>150</c:v>
                </c:pt>
              </c:numCache>
            </c:numRef>
          </c:val>
          <c:extLst>
            <c:ext xmlns:c16="http://schemas.microsoft.com/office/drawing/2014/chart" uri="{C3380CC4-5D6E-409C-BE32-E72D297353CC}">
              <c16:uniqueId val="{00000006-7C05-4D7F-85F0-357759DE618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w="9525" cap="flat" cmpd="sng" algn="ctr">
      <a:noFill/>
      <a:round/>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EP24 9/16/21</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CF30-4CF9-A565-4D5EA46D6BDD}"/>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CF30-4CF9-A565-4D5EA46D6BDD}"/>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CF30-4CF9-A565-4D5EA46D6BDD}"/>
              </c:ext>
            </c:extLst>
          </c:dPt>
          <c:cat>
            <c:strRef>
              <c:f>'Source Pies'!$J$54:$J$56</c:f>
              <c:strCache>
                <c:ptCount val="3"/>
                <c:pt idx="0">
                  <c:v>PFOS</c:v>
                </c:pt>
                <c:pt idx="1">
                  <c:v>PFOA</c:v>
                </c:pt>
                <c:pt idx="2">
                  <c:v>PFBA</c:v>
                </c:pt>
              </c:strCache>
            </c:strRef>
          </c:cat>
          <c:val>
            <c:numRef>
              <c:f>'Source Pies'!$L$54:$L$56</c:f>
              <c:numCache>
                <c:formatCode>General</c:formatCode>
                <c:ptCount val="3"/>
                <c:pt idx="0">
                  <c:v>1.7999999999999999E-2</c:v>
                </c:pt>
                <c:pt idx="1">
                  <c:v>0.12</c:v>
                </c:pt>
                <c:pt idx="2">
                  <c:v>4.7</c:v>
                </c:pt>
              </c:numCache>
            </c:numRef>
          </c:val>
          <c:extLst>
            <c:ext xmlns:c16="http://schemas.microsoft.com/office/drawing/2014/chart" uri="{C3380CC4-5D6E-409C-BE32-E72D297353CC}">
              <c16:uniqueId val="{00000006-CF30-4CF9-A565-4D5EA46D6B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2"/>
          <c:order val="0"/>
          <c:tx>
            <c:v>RC1 8/15/19</c:v>
          </c:tx>
          <c:spPr>
            <a:ln w="19050">
              <a:solidFill>
                <a:sysClr val="window" lastClr="FFFFFF"/>
              </a:solidFill>
            </a:ln>
          </c:spPr>
          <c:dPt>
            <c:idx val="0"/>
            <c:bubble3D val="0"/>
            <c:spPr>
              <a:solidFill>
                <a:srgbClr val="ED7D31"/>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B59E-4EBE-A6C1-CCCD6B1AAFAC}"/>
              </c:ext>
            </c:extLst>
          </c:dPt>
          <c:dPt>
            <c:idx val="1"/>
            <c:bubble3D val="0"/>
            <c:spPr>
              <a:solidFill>
                <a:srgbClr val="FF0000"/>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B59E-4EBE-A6C1-CCCD6B1AAFAC}"/>
              </c:ext>
            </c:extLst>
          </c:dPt>
          <c:dPt>
            <c:idx val="2"/>
            <c:bubble3D val="0"/>
            <c:spPr>
              <a:solidFill>
                <a:srgbClr val="70AD47"/>
              </a:solidFill>
              <a:ln w="19050">
                <a:solidFill>
                  <a:sysClr val="window" lastClr="FFFFFF"/>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B59E-4EBE-A6C1-CCCD6B1AAFAC}"/>
              </c:ext>
            </c:extLst>
          </c:dPt>
          <c:cat>
            <c:strRef>
              <c:f>'Source Pies'!$J$51:$J$53</c:f>
              <c:strCache>
                <c:ptCount val="3"/>
                <c:pt idx="0">
                  <c:v>PFOS</c:v>
                </c:pt>
                <c:pt idx="1">
                  <c:v>PFOA</c:v>
                </c:pt>
                <c:pt idx="2">
                  <c:v>PFBA</c:v>
                </c:pt>
              </c:strCache>
            </c:strRef>
          </c:cat>
          <c:val>
            <c:numRef>
              <c:f>'Source Pies'!$L$51:$L$53</c:f>
              <c:numCache>
                <c:formatCode>General</c:formatCode>
                <c:ptCount val="3"/>
                <c:pt idx="0">
                  <c:v>1.7799999999999999E-3</c:v>
                </c:pt>
                <c:pt idx="1">
                  <c:v>7.3800000000000003E-3</c:v>
                </c:pt>
                <c:pt idx="2">
                  <c:v>9.1899999999999996E-2</c:v>
                </c:pt>
              </c:numCache>
            </c:numRef>
          </c:val>
          <c:extLst>
            <c:ext xmlns:c16="http://schemas.microsoft.com/office/drawing/2014/chart" uri="{C3380CC4-5D6E-409C-BE32-E72D297353CC}">
              <c16:uniqueId val="{00000006-B59E-4EBE-A6C1-CCCD6B1AAF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200" dirty="0">
                <a:latin typeface="Arial" panose="020B0604020202020204" pitchFamily="34" charset="0"/>
                <a:cs typeface="Arial" panose="020B0604020202020204" pitchFamily="34" charset="0"/>
              </a:rPr>
              <a:t>PFAS Concentrations From</a:t>
            </a:r>
            <a:r>
              <a:rPr lang="en-US" sz="1200" baseline="0" dirty="0">
                <a:latin typeface="Arial" panose="020B0604020202020204" pitchFamily="34" charset="0"/>
                <a:cs typeface="Arial" panose="020B0604020202020204" pitchFamily="34" charset="0"/>
              </a:rPr>
              <a:t> Tri-Lakes to </a:t>
            </a:r>
            <a:r>
              <a:rPr lang="en-US" sz="1200" dirty="0">
                <a:latin typeface="Arial" panose="020B0604020202020204" pitchFamily="34" charset="0"/>
                <a:cs typeface="Arial" panose="020B0604020202020204" pitchFamily="34" charset="0"/>
              </a:rPr>
              <a:t>Confluence</a:t>
            </a:r>
            <a:r>
              <a:rPr lang="en-US" sz="1200" baseline="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'Segment 1'!$G$1</c:f>
              <c:strCache>
                <c:ptCount val="1"/>
                <c:pt idx="0">
                  <c:v>PFOS</c:v>
                </c:pt>
              </c:strCache>
            </c:strRef>
          </c:tx>
          <c:spPr>
            <a:ln w="22225" cap="rnd">
              <a:solidFill>
                <a:schemeClr val="accent2"/>
              </a:solidFill>
              <a:round/>
            </a:ln>
            <a:effectLst/>
          </c:spPr>
          <c:marker>
            <c:symbol val="square"/>
            <c:size val="5"/>
            <c:spPr>
              <a:solidFill>
                <a:schemeClr val="accent2"/>
              </a:solidFill>
              <a:ln w="9525">
                <a:solidFill>
                  <a:schemeClr val="accent2"/>
                </a:solidFill>
              </a:ln>
              <a:effectLst/>
            </c:spPr>
          </c:marker>
          <c:cat>
            <c:numRef>
              <c:f>'Segment 1'!$E$11:$E$21</c:f>
              <c:numCache>
                <c:formatCode>m/d/yyyy</c:formatCode>
                <c:ptCount val="9"/>
                <c:pt idx="0">
                  <c:v>43885</c:v>
                </c:pt>
                <c:pt idx="1">
                  <c:v>43949</c:v>
                </c:pt>
                <c:pt idx="2">
                  <c:v>43950</c:v>
                </c:pt>
                <c:pt idx="3">
                  <c:v>43958</c:v>
                </c:pt>
                <c:pt idx="4">
                  <c:v>44011</c:v>
                </c:pt>
                <c:pt idx="5">
                  <c:v>44040</c:v>
                </c:pt>
                <c:pt idx="6">
                  <c:v>44069</c:v>
                </c:pt>
                <c:pt idx="7">
                  <c:v>44075</c:v>
                </c:pt>
                <c:pt idx="8">
                  <c:v>44095</c:v>
                </c:pt>
              </c:numCache>
            </c:numRef>
          </c:cat>
          <c:val>
            <c:numRef>
              <c:f>'Segment 1'!$G$11:$G$21</c:f>
              <c:numCache>
                <c:formatCode>General</c:formatCode>
                <c:ptCount val="9"/>
                <c:pt idx="0">
                  <c:v>2.0300000000000001E-3</c:v>
                </c:pt>
                <c:pt idx="1">
                  <c:v>2.4599999999999999E-3</c:v>
                </c:pt>
                <c:pt idx="2">
                  <c:v>2.2000000000000001E-3</c:v>
                </c:pt>
                <c:pt idx="3">
                  <c:v>2.14E-3</c:v>
                </c:pt>
                <c:pt idx="4">
                  <c:v>3.7100000000000002E-3</c:v>
                </c:pt>
                <c:pt idx="5">
                  <c:v>2.8300000000000001E-3</c:v>
                </c:pt>
                <c:pt idx="6">
                  <c:v>2.7799999999999999E-3</c:v>
                </c:pt>
                <c:pt idx="7">
                  <c:v>2.5300000000000001E-3</c:v>
                </c:pt>
                <c:pt idx="8">
                  <c:v>3.0999999999999999E-3</c:v>
                </c:pt>
              </c:numCache>
            </c:numRef>
          </c:val>
          <c:smooth val="0"/>
          <c:extLst>
            <c:ext xmlns:c16="http://schemas.microsoft.com/office/drawing/2014/chart" uri="{C3380CC4-5D6E-409C-BE32-E72D297353CC}">
              <c16:uniqueId val="{00000000-4D83-46FE-8781-0A197862F36E}"/>
            </c:ext>
          </c:extLst>
        </c:ser>
        <c:ser>
          <c:idx val="1"/>
          <c:order val="1"/>
          <c:tx>
            <c:strRef>
              <c:f>'Segment 1'!$J$1</c:f>
              <c:strCache>
                <c:ptCount val="1"/>
                <c:pt idx="0">
                  <c:v>PFBA</c:v>
                </c:pt>
              </c:strCache>
            </c:strRef>
          </c:tx>
          <c:spPr>
            <a:ln w="22225" cap="rnd">
              <a:solidFill>
                <a:schemeClr val="accent6"/>
              </a:solidFill>
              <a:round/>
            </a:ln>
            <a:effectLst/>
          </c:spPr>
          <c:marker>
            <c:symbol val="diamond"/>
            <c:size val="5"/>
            <c:spPr>
              <a:solidFill>
                <a:schemeClr val="accent6"/>
              </a:solidFill>
              <a:ln w="9525">
                <a:solidFill>
                  <a:schemeClr val="accent6"/>
                </a:solidFill>
              </a:ln>
              <a:effectLst/>
            </c:spPr>
          </c:marker>
          <c:cat>
            <c:numRef>
              <c:f>'Segment 1'!$E$11:$E$21</c:f>
              <c:numCache>
                <c:formatCode>m/d/yyyy</c:formatCode>
                <c:ptCount val="9"/>
                <c:pt idx="0">
                  <c:v>43885</c:v>
                </c:pt>
                <c:pt idx="1">
                  <c:v>43949</c:v>
                </c:pt>
                <c:pt idx="2">
                  <c:v>43950</c:v>
                </c:pt>
                <c:pt idx="3">
                  <c:v>43958</c:v>
                </c:pt>
                <c:pt idx="4">
                  <c:v>44011</c:v>
                </c:pt>
                <c:pt idx="5">
                  <c:v>44040</c:v>
                </c:pt>
                <c:pt idx="6">
                  <c:v>44069</c:v>
                </c:pt>
                <c:pt idx="7">
                  <c:v>44075</c:v>
                </c:pt>
                <c:pt idx="8">
                  <c:v>44095</c:v>
                </c:pt>
              </c:numCache>
            </c:numRef>
          </c:cat>
          <c:val>
            <c:numRef>
              <c:f>'Segment 1'!$J$11:$J$21</c:f>
              <c:numCache>
                <c:formatCode>General</c:formatCode>
                <c:ptCount val="9"/>
                <c:pt idx="0">
                  <c:v>8.8400000000000006E-2</c:v>
                </c:pt>
                <c:pt idx="1">
                  <c:v>6.7599999999999993E-2</c:v>
                </c:pt>
                <c:pt idx="2">
                  <c:v>8.1100000000000005E-2</c:v>
                </c:pt>
                <c:pt idx="3">
                  <c:v>3.8600000000000002E-2</c:v>
                </c:pt>
                <c:pt idx="4">
                  <c:v>9.6100000000000005E-2</c:v>
                </c:pt>
                <c:pt idx="5">
                  <c:v>7.8200000000000006E-2</c:v>
                </c:pt>
                <c:pt idx="6">
                  <c:v>7.85E-2</c:v>
                </c:pt>
                <c:pt idx="7">
                  <c:v>7.9000000000000001E-2</c:v>
                </c:pt>
                <c:pt idx="8">
                  <c:v>8.6999999999999994E-2</c:v>
                </c:pt>
              </c:numCache>
            </c:numRef>
          </c:val>
          <c:smooth val="0"/>
          <c:extLst>
            <c:ext xmlns:c16="http://schemas.microsoft.com/office/drawing/2014/chart" uri="{C3380CC4-5D6E-409C-BE32-E72D297353CC}">
              <c16:uniqueId val="{00000001-4D83-46FE-8781-0A197862F36E}"/>
            </c:ext>
          </c:extLst>
        </c:ser>
        <c:ser>
          <c:idx val="2"/>
          <c:order val="2"/>
          <c:tx>
            <c:strRef>
              <c:f>'Segment 1'!$P$1</c:f>
              <c:strCache>
                <c:ptCount val="1"/>
                <c:pt idx="0">
                  <c:v>PFOA</c:v>
                </c:pt>
              </c:strCache>
            </c:strRef>
          </c:tx>
          <c:spPr>
            <a:ln w="22225" cap="rnd">
              <a:solidFill>
                <a:srgbClr val="FF0000"/>
              </a:solidFill>
              <a:round/>
            </a:ln>
            <a:effectLst/>
          </c:spPr>
          <c:marker>
            <c:symbol val="circle"/>
            <c:size val="5"/>
            <c:spPr>
              <a:solidFill>
                <a:srgbClr val="FF0000"/>
              </a:solidFill>
              <a:ln w="9525">
                <a:solidFill>
                  <a:srgbClr val="FF0000"/>
                </a:solidFill>
              </a:ln>
              <a:effectLst/>
            </c:spPr>
          </c:marker>
          <c:cat>
            <c:numRef>
              <c:f>'Segment 1'!$E$11:$E$21</c:f>
              <c:numCache>
                <c:formatCode>m/d/yyyy</c:formatCode>
                <c:ptCount val="9"/>
                <c:pt idx="0">
                  <c:v>43885</c:v>
                </c:pt>
                <c:pt idx="1">
                  <c:v>43949</c:v>
                </c:pt>
                <c:pt idx="2">
                  <c:v>43950</c:v>
                </c:pt>
                <c:pt idx="3">
                  <c:v>43958</c:v>
                </c:pt>
                <c:pt idx="4">
                  <c:v>44011</c:v>
                </c:pt>
                <c:pt idx="5">
                  <c:v>44040</c:v>
                </c:pt>
                <c:pt idx="6">
                  <c:v>44069</c:v>
                </c:pt>
                <c:pt idx="7">
                  <c:v>44075</c:v>
                </c:pt>
                <c:pt idx="8">
                  <c:v>44095</c:v>
                </c:pt>
              </c:numCache>
            </c:numRef>
          </c:cat>
          <c:val>
            <c:numRef>
              <c:f>'Segment 1'!$P$11:$P$21</c:f>
              <c:numCache>
                <c:formatCode>General</c:formatCode>
                <c:ptCount val="9"/>
                <c:pt idx="0">
                  <c:v>7.3200000000000001E-3</c:v>
                </c:pt>
                <c:pt idx="1">
                  <c:v>6.0099999999999997E-3</c:v>
                </c:pt>
                <c:pt idx="2">
                  <c:v>6.5599999999999999E-3</c:v>
                </c:pt>
                <c:pt idx="3">
                  <c:v>5.7299999999999999E-3</c:v>
                </c:pt>
                <c:pt idx="4">
                  <c:v>5.77E-3</c:v>
                </c:pt>
                <c:pt idx="5">
                  <c:v>6.9100000000000003E-3</c:v>
                </c:pt>
                <c:pt idx="6">
                  <c:v>7.6699999999999997E-3</c:v>
                </c:pt>
                <c:pt idx="7">
                  <c:v>7.26E-3</c:v>
                </c:pt>
                <c:pt idx="8">
                  <c:v>8.3000000000000001E-3</c:v>
                </c:pt>
              </c:numCache>
            </c:numRef>
          </c:val>
          <c:smooth val="0"/>
          <c:extLst>
            <c:ext xmlns:c16="http://schemas.microsoft.com/office/drawing/2014/chart" uri="{C3380CC4-5D6E-409C-BE32-E72D297353CC}">
              <c16:uniqueId val="{00000002-4D83-46FE-8781-0A197862F36E}"/>
            </c:ext>
          </c:extLst>
        </c:ser>
        <c:ser>
          <c:idx val="3"/>
          <c:order val="3"/>
          <c:tx>
            <c:strRef>
              <c:f>'Segment 1'!$Y$1</c:f>
              <c:strCache>
                <c:ptCount val="1"/>
                <c:pt idx="0">
                  <c:v>PFBS</c:v>
                </c:pt>
              </c:strCache>
            </c:strRef>
          </c:tx>
          <c:spPr>
            <a:ln w="22225" cap="rnd">
              <a:solidFill>
                <a:schemeClr val="accent5"/>
              </a:solidFill>
              <a:round/>
            </a:ln>
            <a:effectLst/>
          </c:spPr>
          <c:marker>
            <c:symbol val="x"/>
            <c:size val="5"/>
            <c:spPr>
              <a:noFill/>
              <a:ln w="9525">
                <a:solidFill>
                  <a:schemeClr val="accent5"/>
                </a:solidFill>
              </a:ln>
              <a:effectLst/>
            </c:spPr>
          </c:marker>
          <c:cat>
            <c:numRef>
              <c:f>'Segment 1'!$E$11:$E$21</c:f>
              <c:numCache>
                <c:formatCode>m/d/yyyy</c:formatCode>
                <c:ptCount val="9"/>
                <c:pt idx="0">
                  <c:v>43885</c:v>
                </c:pt>
                <c:pt idx="1">
                  <c:v>43949</c:v>
                </c:pt>
                <c:pt idx="2">
                  <c:v>43950</c:v>
                </c:pt>
                <c:pt idx="3">
                  <c:v>43958</c:v>
                </c:pt>
                <c:pt idx="4">
                  <c:v>44011</c:v>
                </c:pt>
                <c:pt idx="5">
                  <c:v>44040</c:v>
                </c:pt>
                <c:pt idx="6">
                  <c:v>44069</c:v>
                </c:pt>
                <c:pt idx="7">
                  <c:v>44075</c:v>
                </c:pt>
                <c:pt idx="8">
                  <c:v>44095</c:v>
                </c:pt>
              </c:numCache>
            </c:numRef>
          </c:cat>
          <c:val>
            <c:numRef>
              <c:f>'Segment 1'!$Y$11:$Y$21</c:f>
              <c:numCache>
                <c:formatCode>General</c:formatCode>
                <c:ptCount val="9"/>
                <c:pt idx="0">
                  <c:v>2.6199999999999999E-3</c:v>
                </c:pt>
                <c:pt idx="1">
                  <c:v>1.99E-3</c:v>
                </c:pt>
                <c:pt idx="2">
                  <c:v>2.47E-3</c:v>
                </c:pt>
                <c:pt idx="3">
                  <c:v>1.47E-3</c:v>
                </c:pt>
                <c:pt idx="4">
                  <c:v>2.2100000000000002E-3</c:v>
                </c:pt>
                <c:pt idx="5">
                  <c:v>2.5000000000000001E-3</c:v>
                </c:pt>
                <c:pt idx="6">
                  <c:v>2.7499999999999998E-3</c:v>
                </c:pt>
                <c:pt idx="7">
                  <c:v>2.63E-3</c:v>
                </c:pt>
                <c:pt idx="8">
                  <c:v>2.7000000000000001E-3</c:v>
                </c:pt>
              </c:numCache>
            </c:numRef>
          </c:val>
          <c:smooth val="0"/>
          <c:extLst>
            <c:ext xmlns:c16="http://schemas.microsoft.com/office/drawing/2014/chart" uri="{C3380CC4-5D6E-409C-BE32-E72D297353CC}">
              <c16:uniqueId val="{00000003-4D83-46FE-8781-0A197862F36E}"/>
            </c:ext>
          </c:extLst>
        </c:ser>
        <c:ser>
          <c:idx val="4"/>
          <c:order val="4"/>
          <c:tx>
            <c:strRef>
              <c:f>'Segment 1'!$AA$1</c:f>
              <c:strCache>
                <c:ptCount val="1"/>
                <c:pt idx="0">
                  <c:v>PFHxS</c:v>
                </c:pt>
              </c:strCache>
            </c:strRef>
          </c:tx>
          <c:spPr>
            <a:ln w="22225" cap="rnd">
              <a:solidFill>
                <a:schemeClr val="accent2">
                  <a:lumMod val="60000"/>
                  <a:lumOff val="40000"/>
                </a:schemeClr>
              </a:solidFill>
              <a:round/>
            </a:ln>
            <a:effectLst/>
          </c:spPr>
          <c:marker>
            <c:symbol val="triangle"/>
            <c:size val="5"/>
            <c:spPr>
              <a:solidFill>
                <a:schemeClr val="accent2">
                  <a:lumMod val="60000"/>
                  <a:lumOff val="40000"/>
                </a:schemeClr>
              </a:solidFill>
              <a:ln w="9525">
                <a:solidFill>
                  <a:schemeClr val="accent2">
                    <a:lumMod val="60000"/>
                    <a:lumOff val="40000"/>
                  </a:schemeClr>
                </a:solidFill>
              </a:ln>
              <a:effectLst/>
            </c:spPr>
          </c:marker>
          <c:cat>
            <c:numRef>
              <c:f>'Segment 1'!$E$11:$E$21</c:f>
              <c:numCache>
                <c:formatCode>m/d/yyyy</c:formatCode>
                <c:ptCount val="9"/>
                <c:pt idx="0">
                  <c:v>43885</c:v>
                </c:pt>
                <c:pt idx="1">
                  <c:v>43949</c:v>
                </c:pt>
                <c:pt idx="2">
                  <c:v>43950</c:v>
                </c:pt>
                <c:pt idx="3">
                  <c:v>43958</c:v>
                </c:pt>
                <c:pt idx="4">
                  <c:v>44011</c:v>
                </c:pt>
                <c:pt idx="5">
                  <c:v>44040</c:v>
                </c:pt>
                <c:pt idx="6">
                  <c:v>44069</c:v>
                </c:pt>
                <c:pt idx="7">
                  <c:v>44075</c:v>
                </c:pt>
                <c:pt idx="8">
                  <c:v>44095</c:v>
                </c:pt>
              </c:numCache>
            </c:numRef>
          </c:cat>
          <c:val>
            <c:numRef>
              <c:f>'Segment 1'!$AA$11:$AA$21</c:f>
              <c:numCache>
                <c:formatCode>General</c:formatCode>
                <c:ptCount val="9"/>
                <c:pt idx="0">
                  <c:v>3.15E-3</c:v>
                </c:pt>
                <c:pt idx="1">
                  <c:v>2.64E-3</c:v>
                </c:pt>
                <c:pt idx="2">
                  <c:v>3.0100000000000001E-3</c:v>
                </c:pt>
                <c:pt idx="3">
                  <c:v>2.63E-3</c:v>
                </c:pt>
                <c:pt idx="4">
                  <c:v>2.31E-3</c:v>
                </c:pt>
                <c:pt idx="5">
                  <c:v>2.8600000000000001E-3</c:v>
                </c:pt>
                <c:pt idx="6">
                  <c:v>3.1900000000000001E-3</c:v>
                </c:pt>
                <c:pt idx="7">
                  <c:v>3.1199999999999999E-3</c:v>
                </c:pt>
                <c:pt idx="8">
                  <c:v>2.8E-3</c:v>
                </c:pt>
              </c:numCache>
            </c:numRef>
          </c:val>
          <c:smooth val="0"/>
          <c:extLst>
            <c:ext xmlns:c16="http://schemas.microsoft.com/office/drawing/2014/chart" uri="{C3380CC4-5D6E-409C-BE32-E72D297353CC}">
              <c16:uniqueId val="{00000004-4D83-46FE-8781-0A197862F36E}"/>
            </c:ext>
          </c:extLst>
        </c:ser>
        <c:dLbls>
          <c:showLegendKey val="0"/>
          <c:showVal val="0"/>
          <c:showCatName val="0"/>
          <c:showSerName val="0"/>
          <c:showPercent val="0"/>
          <c:showBubbleSize val="0"/>
        </c:dLbls>
        <c:marker val="1"/>
        <c:smooth val="0"/>
        <c:axId val="1210767544"/>
        <c:axId val="1210758688"/>
      </c:lineChart>
      <c:dateAx>
        <c:axId val="1210767544"/>
        <c:scaling>
          <c:orientation val="minMax"/>
        </c:scaling>
        <c:delete val="0"/>
        <c:axPos val="b"/>
        <c:numFmt formatCode="m/d/yyyy"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10758688"/>
        <c:crossesAt val="1.0000000000000002E-3"/>
        <c:auto val="1"/>
        <c:lblOffset val="100"/>
        <c:baseTimeUnit val="days"/>
      </c:dateAx>
      <c:valAx>
        <c:axId val="1210758688"/>
        <c:scaling>
          <c:logBase val="10"/>
          <c:orientation val="minMax"/>
          <c:max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PFAS Concentration (</a:t>
                </a:r>
                <a:r>
                  <a:rPr lang="en-US" dirty="0">
                    <a:latin typeface="Calibri" panose="020F0502020204030204" pitchFamily="34" charset="0"/>
                    <a:cs typeface="Calibri" panose="020F0502020204030204" pitchFamily="34" charset="0"/>
                  </a:rPr>
                  <a:t>ppb)</a:t>
                </a:r>
                <a:endParaRPr lang="en-US" dirty="0"/>
              </a:p>
            </c:rich>
          </c:tx>
          <c:layout>
            <c:manualLayout>
              <c:xMode val="edge"/>
              <c:yMode val="edge"/>
              <c:x val="3.836597317043533E-2"/>
              <c:y val="0.1146907228847523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107675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WCL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dirty="0"/>
              <a:t>WCL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v>PFBA</c:v>
          </c:tx>
          <c:spPr>
            <a:solidFill>
              <a:schemeClr val="accent6"/>
            </a:solidFill>
            <a:ln>
              <a:noFill/>
            </a:ln>
            <a:effectLst/>
          </c:spPr>
          <c:invertIfNegative val="0"/>
          <c:cat>
            <c:strRef>
              <c:f>Sheet1!$F$5:$F$9</c:f>
              <c:strCache>
                <c:ptCount val="5"/>
                <c:pt idx="0">
                  <c:v>Quaternary (10-17 ft)</c:v>
                </c:pt>
                <c:pt idx="1">
                  <c:v>Quaternary (46-50 ft)</c:v>
                </c:pt>
                <c:pt idx="2">
                  <c:v>St. Peter (94-98 ft)</c:v>
                </c:pt>
                <c:pt idx="3">
                  <c:v>Shakopee (146-150 ft)</c:v>
                </c:pt>
                <c:pt idx="4">
                  <c:v>Oneota (206-210 ft)</c:v>
                </c:pt>
              </c:strCache>
            </c:strRef>
          </c:cat>
          <c:val>
            <c:numRef>
              <c:f>Sheet1!$G$5:$G$9</c:f>
              <c:numCache>
                <c:formatCode>General</c:formatCode>
                <c:ptCount val="5"/>
                <c:pt idx="0">
                  <c:v>5.7299999999999997E-2</c:v>
                </c:pt>
                <c:pt idx="1">
                  <c:v>8.2500000000000004E-2</c:v>
                </c:pt>
                <c:pt idx="2">
                  <c:v>3.34</c:v>
                </c:pt>
                <c:pt idx="3">
                  <c:v>8.67</c:v>
                </c:pt>
                <c:pt idx="4">
                  <c:v>3.97</c:v>
                </c:pt>
              </c:numCache>
            </c:numRef>
          </c:val>
          <c:extLst>
            <c:ext xmlns:c16="http://schemas.microsoft.com/office/drawing/2014/chart" uri="{C3380CC4-5D6E-409C-BE32-E72D297353CC}">
              <c16:uniqueId val="{00000000-6D50-40FD-84E6-81EC5EAD1C3B}"/>
            </c:ext>
          </c:extLst>
        </c:ser>
        <c:ser>
          <c:idx val="1"/>
          <c:order val="1"/>
          <c:tx>
            <c:v>PFOS</c:v>
          </c:tx>
          <c:spPr>
            <a:solidFill>
              <a:schemeClr val="accent2"/>
            </a:solidFill>
            <a:ln>
              <a:noFill/>
            </a:ln>
            <a:effectLst/>
          </c:spPr>
          <c:invertIfNegative val="0"/>
          <c:val>
            <c:numRef>
              <c:f>Sheet1!$V$5:$V$9</c:f>
              <c:numCache>
                <c:formatCode>General</c:formatCode>
                <c:ptCount val="5"/>
                <c:pt idx="0">
                  <c:v>1.1299999999999999E-2</c:v>
                </c:pt>
                <c:pt idx="1">
                  <c:v>8.0800000000000004E-3</c:v>
                </c:pt>
                <c:pt idx="2">
                  <c:v>7.9699999999999997E-3</c:v>
                </c:pt>
                <c:pt idx="3">
                  <c:v>1.35E-2</c:v>
                </c:pt>
                <c:pt idx="4">
                  <c:v>1.3100000000000001E-2</c:v>
                </c:pt>
              </c:numCache>
            </c:numRef>
          </c:val>
          <c:extLst>
            <c:ext xmlns:c16="http://schemas.microsoft.com/office/drawing/2014/chart" uri="{C3380CC4-5D6E-409C-BE32-E72D297353CC}">
              <c16:uniqueId val="{00000001-6D50-40FD-84E6-81EC5EAD1C3B}"/>
            </c:ext>
          </c:extLst>
        </c:ser>
        <c:ser>
          <c:idx val="2"/>
          <c:order val="2"/>
          <c:tx>
            <c:v>PFOA</c:v>
          </c:tx>
          <c:spPr>
            <a:solidFill>
              <a:srgbClr val="FF0000"/>
            </a:solidFill>
            <a:ln>
              <a:noFill/>
            </a:ln>
            <a:effectLst/>
          </c:spPr>
          <c:invertIfNegative val="0"/>
          <c:val>
            <c:numRef>
              <c:f>Sheet1!$K$5:$K$9</c:f>
              <c:numCache>
                <c:formatCode>General</c:formatCode>
                <c:ptCount val="5"/>
                <c:pt idx="0">
                  <c:v>1.7299999999999999E-2</c:v>
                </c:pt>
                <c:pt idx="1">
                  <c:v>1.7999999999999999E-2</c:v>
                </c:pt>
                <c:pt idx="2">
                  <c:v>0.20100000000000001</c:v>
                </c:pt>
                <c:pt idx="3">
                  <c:v>0.47099999999999997</c:v>
                </c:pt>
                <c:pt idx="4">
                  <c:v>0.222</c:v>
                </c:pt>
              </c:numCache>
            </c:numRef>
          </c:val>
          <c:extLst>
            <c:ext xmlns:c16="http://schemas.microsoft.com/office/drawing/2014/chart" uri="{C3380CC4-5D6E-409C-BE32-E72D297353CC}">
              <c16:uniqueId val="{00000002-6D50-40FD-84E6-81EC5EAD1C3B}"/>
            </c:ext>
          </c:extLst>
        </c:ser>
        <c:dLbls>
          <c:showLegendKey val="0"/>
          <c:showVal val="0"/>
          <c:showCatName val="0"/>
          <c:showSerName val="0"/>
          <c:showPercent val="0"/>
          <c:showBubbleSize val="0"/>
        </c:dLbls>
        <c:gapWidth val="219"/>
        <c:axId val="1368706968"/>
        <c:axId val="1368714840"/>
      </c:barChart>
      <c:catAx>
        <c:axId val="1368706968"/>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68714840"/>
        <c:crossesAt val="1.0000000000000002E-3"/>
        <c:auto val="1"/>
        <c:lblAlgn val="ctr"/>
        <c:lblOffset val="100"/>
        <c:noMultiLvlLbl val="0"/>
      </c:catAx>
      <c:valAx>
        <c:axId val="1368714840"/>
        <c:scaling>
          <c:logBase val="10"/>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PFAS Concentration (log)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687069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'BS17'!$D$5</c:f>
              <c:strCache>
                <c:ptCount val="1"/>
                <c:pt idx="0">
                  <c:v>Quaternary (10-17')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60-4B22-9FAE-167BB8E387F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60-4B22-9FAE-167BB8E387F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60-4B22-9FAE-167BB8E387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60-4B22-9FAE-167BB8E387FB}"/>
              </c:ext>
            </c:extLst>
          </c:dPt>
          <c:cat>
            <c:strRef>
              <c:f>'BS17'!$BE$4:$BH$4</c:f>
              <c:strCache>
                <c:ptCount val="4"/>
                <c:pt idx="0">
                  <c:v>Short-chain PFCAs</c:v>
                </c:pt>
                <c:pt idx="1">
                  <c:v>Long-chain PFCAs</c:v>
                </c:pt>
                <c:pt idx="2">
                  <c:v>Short-chain PFSAs</c:v>
                </c:pt>
                <c:pt idx="3">
                  <c:v>Long-chain PFSAs</c:v>
                </c:pt>
              </c:strCache>
            </c:strRef>
          </c:cat>
          <c:val>
            <c:numRef>
              <c:f>'BS17'!$BE$5:$BH$5</c:f>
              <c:numCache>
                <c:formatCode>General</c:formatCode>
                <c:ptCount val="4"/>
                <c:pt idx="0">
                  <c:v>66.01923995083348</c:v>
                </c:pt>
                <c:pt idx="1">
                  <c:v>18.072754238579453</c:v>
                </c:pt>
                <c:pt idx="2">
                  <c:v>2.3973750774575633</c:v>
                </c:pt>
                <c:pt idx="3">
                  <c:v>13.510630733129489</c:v>
                </c:pt>
              </c:numCache>
            </c:numRef>
          </c:val>
          <c:extLst>
            <c:ext xmlns:c16="http://schemas.microsoft.com/office/drawing/2014/chart" uri="{C3380CC4-5D6E-409C-BE32-E72D297353CC}">
              <c16:uniqueId val="{00000008-7760-4B22-9FAE-167BB8E387F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'BS17'!$D$6</c:f>
              <c:strCache>
                <c:ptCount val="1"/>
                <c:pt idx="0">
                  <c:v>Quaternary (46-50')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5F-41B6-B34D-F9126CF481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5F-41B6-B34D-F9126CF481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05F-41B6-B34D-F9126CF481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05F-41B6-B34D-F9126CF481AA}"/>
              </c:ext>
            </c:extLst>
          </c:dPt>
          <c:cat>
            <c:strRef>
              <c:f>'BS17'!$BE$4:$BH$4</c:f>
              <c:strCache>
                <c:ptCount val="4"/>
                <c:pt idx="0">
                  <c:v>Short-chain PFCAs</c:v>
                </c:pt>
                <c:pt idx="1">
                  <c:v>Long-chain PFCAs</c:v>
                </c:pt>
                <c:pt idx="2">
                  <c:v>Short-chain PFSAs</c:v>
                </c:pt>
                <c:pt idx="3">
                  <c:v>Long-chain PFSAs</c:v>
                </c:pt>
              </c:strCache>
            </c:strRef>
          </c:cat>
          <c:val>
            <c:numRef>
              <c:f>'BS17'!$BE$6:$BH$6</c:f>
              <c:numCache>
                <c:formatCode>General</c:formatCode>
                <c:ptCount val="4"/>
                <c:pt idx="0">
                  <c:v>73.708110207404403</c:v>
                </c:pt>
                <c:pt idx="1">
                  <c:v>13.904386338344796</c:v>
                </c:pt>
                <c:pt idx="2">
                  <c:v>2.7305385643760314</c:v>
                </c:pt>
                <c:pt idx="3">
                  <c:v>9.6569648898747502</c:v>
                </c:pt>
              </c:numCache>
            </c:numRef>
          </c:val>
          <c:extLst>
            <c:ext xmlns:c16="http://schemas.microsoft.com/office/drawing/2014/chart" uri="{C3380CC4-5D6E-409C-BE32-E72D297353CC}">
              <c16:uniqueId val="{00000008-D05F-41B6-B34D-F9126CF481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'BS17'!$D$7</c:f>
              <c:strCache>
                <c:ptCount val="1"/>
                <c:pt idx="0">
                  <c:v>St. Peter (94-98')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94-4251-9719-8E225A11F7E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94-4251-9719-8E225A11F7E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94-4251-9719-8E225A11F7E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94-4251-9719-8E225A11F7EC}"/>
              </c:ext>
            </c:extLst>
          </c:dPt>
          <c:cat>
            <c:strRef>
              <c:f>'BS17'!$BE$4:$BH$4</c:f>
              <c:strCache>
                <c:ptCount val="4"/>
                <c:pt idx="0">
                  <c:v>Short-chain PFCAs</c:v>
                </c:pt>
                <c:pt idx="1">
                  <c:v>Long-chain PFCAs</c:v>
                </c:pt>
                <c:pt idx="2">
                  <c:v>Short-chain PFSAs</c:v>
                </c:pt>
                <c:pt idx="3">
                  <c:v>Long-chain PFSAs</c:v>
                </c:pt>
              </c:strCache>
            </c:strRef>
          </c:cat>
          <c:val>
            <c:numRef>
              <c:f>'BS17'!$BE$7:$BH$7</c:f>
              <c:numCache>
                <c:formatCode>General</c:formatCode>
                <c:ptCount val="4"/>
                <c:pt idx="0">
                  <c:v>93.843696728093022</c:v>
                </c:pt>
                <c:pt idx="1">
                  <c:v>5.4327716135791189</c:v>
                </c:pt>
                <c:pt idx="2">
                  <c:v>0.2127159830789436</c:v>
                </c:pt>
                <c:pt idx="3">
                  <c:v>0.51081567524891425</c:v>
                </c:pt>
              </c:numCache>
            </c:numRef>
          </c:val>
          <c:extLst>
            <c:ext xmlns:c16="http://schemas.microsoft.com/office/drawing/2014/chart" uri="{C3380CC4-5D6E-409C-BE32-E72D297353CC}">
              <c16:uniqueId val="{00000008-0494-4251-9719-8E225A11F7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'BS17'!$D$8</c:f>
              <c:strCache>
                <c:ptCount val="1"/>
                <c:pt idx="0">
                  <c:v>Shakopee (146-150')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8EA-479F-A68E-B6373225CA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8EA-479F-A68E-B6373225CA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EA-479F-A68E-B6373225CA0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EA-479F-A68E-B6373225CA0A}"/>
              </c:ext>
            </c:extLst>
          </c:dPt>
          <c:cat>
            <c:strRef>
              <c:f>'BS17'!$BE$4:$BH$4</c:f>
              <c:strCache>
                <c:ptCount val="4"/>
                <c:pt idx="0">
                  <c:v>Short-chain PFCAs</c:v>
                </c:pt>
                <c:pt idx="1">
                  <c:v>Long-chain PFCAs</c:v>
                </c:pt>
                <c:pt idx="2">
                  <c:v>Short-chain PFSAs</c:v>
                </c:pt>
                <c:pt idx="3">
                  <c:v>Long-chain PFSAs</c:v>
                </c:pt>
              </c:strCache>
            </c:strRef>
          </c:cat>
          <c:val>
            <c:numRef>
              <c:f>'BS17'!$BE$8:$BH$8</c:f>
              <c:numCache>
                <c:formatCode>General</c:formatCode>
                <c:ptCount val="4"/>
                <c:pt idx="0">
                  <c:v>94.582266051822543</c:v>
                </c:pt>
                <c:pt idx="1">
                  <c:v>4.9664705244719398</c:v>
                </c:pt>
                <c:pt idx="2">
                  <c:v>0.15489904884181063</c:v>
                </c:pt>
                <c:pt idx="3">
                  <c:v>0.29636437486371198</c:v>
                </c:pt>
              </c:numCache>
            </c:numRef>
          </c:val>
          <c:extLst>
            <c:ext xmlns:c16="http://schemas.microsoft.com/office/drawing/2014/chart" uri="{C3380CC4-5D6E-409C-BE32-E72D297353CC}">
              <c16:uniqueId val="{00000008-98EA-479F-A68E-B6373225CA0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'BS17'!$D$9</c:f>
              <c:strCache>
                <c:ptCount val="1"/>
                <c:pt idx="0">
                  <c:v>Oneota (206-210')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F0-419E-A6DA-52045D5E92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F0-419E-A6DA-52045D5E92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F0-419E-A6DA-52045D5E92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F0-419E-A6DA-52045D5E92E7}"/>
              </c:ext>
            </c:extLst>
          </c:dPt>
          <c:cat>
            <c:strRef>
              <c:f>'BS17'!$BE$4:$BH$4</c:f>
              <c:strCache>
                <c:ptCount val="4"/>
                <c:pt idx="0">
                  <c:v>Short-chain PFCAs</c:v>
                </c:pt>
                <c:pt idx="1">
                  <c:v>Long-chain PFCAs</c:v>
                </c:pt>
                <c:pt idx="2">
                  <c:v>Short-chain PFSAs</c:v>
                </c:pt>
                <c:pt idx="3">
                  <c:v>Long-chain PFSAs</c:v>
                </c:pt>
              </c:strCache>
            </c:strRef>
          </c:cat>
          <c:val>
            <c:numRef>
              <c:f>'BS17'!$BE$9:$BH$9</c:f>
              <c:numCache>
                <c:formatCode>General</c:formatCode>
                <c:ptCount val="4"/>
                <c:pt idx="0">
                  <c:v>94.242040616577938</c:v>
                </c:pt>
                <c:pt idx="1">
                  <c:v>5.1006224137891421</c:v>
                </c:pt>
                <c:pt idx="2">
                  <c:v>0.1753051757532034</c:v>
                </c:pt>
                <c:pt idx="3">
                  <c:v>0.48203179387971262</c:v>
                </c:pt>
              </c:numCache>
            </c:numRef>
          </c:val>
          <c:extLst>
            <c:ext xmlns:c16="http://schemas.microsoft.com/office/drawing/2014/chart" uri="{C3380CC4-5D6E-409C-BE32-E72D297353CC}">
              <c16:uniqueId val="{00000008-3DF0-419E-A6DA-52045D5E92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'Surface Water'!$B$84</c:f>
              <c:strCache>
                <c:ptCount val="1"/>
                <c:pt idx="0">
                  <c:v>RC14-WAT-BULK-01-092120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DB-44D5-AEE8-2631F780BD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DB-44D5-AEE8-2631F780BD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DB-44D5-AEE8-2631F780BD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0DB-44D5-AEE8-2631F780BDE1}"/>
              </c:ext>
            </c:extLst>
          </c:dPt>
          <c:cat>
            <c:strRef>
              <c:f>'Surface Water'!$AX$4:$BD$4</c:f>
              <c:strCache>
                <c:ptCount val="4"/>
                <c:pt idx="0">
                  <c:v>PFBA</c:v>
                </c:pt>
                <c:pt idx="1">
                  <c:v>PFOA</c:v>
                </c:pt>
                <c:pt idx="2">
                  <c:v>PFBS</c:v>
                </c:pt>
                <c:pt idx="3">
                  <c:v>PFOS</c:v>
                </c:pt>
              </c:strCache>
              <c:extLst/>
            </c:strRef>
          </c:cat>
          <c:val>
            <c:numRef>
              <c:f>'Surface Water'!$AX$84:$BD$84</c:f>
              <c:numCache>
                <c:formatCode>General</c:formatCode>
                <c:ptCount val="4"/>
                <c:pt idx="0">
                  <c:v>83.040935672514621</c:v>
                </c:pt>
                <c:pt idx="1">
                  <c:v>8.1871345029239784</c:v>
                </c:pt>
                <c:pt idx="2">
                  <c:v>2.5062656641604013</c:v>
                </c:pt>
                <c:pt idx="3">
                  <c:v>6.2656641604010019</c:v>
                </c:pt>
              </c:numCache>
              <c:extLst/>
            </c:numRef>
          </c:val>
          <c:extLst>
            <c:ext xmlns:c16="http://schemas.microsoft.com/office/drawing/2014/chart" uri="{C3380CC4-5D6E-409C-BE32-E72D297353CC}">
              <c16:uniqueId val="{00000008-50DB-44D5-AEE8-2631F780BDE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'Surface Water'!$B$256</c:f>
              <c:strCache>
                <c:ptCount val="1"/>
                <c:pt idx="0">
                  <c:v>EP24-WAT-BULK-01-091620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3B-4472-BF18-4537C706A4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3B-4472-BF18-4537C706A4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3B-4472-BF18-4537C706A4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3B-4472-BF18-4537C706A439}"/>
              </c:ext>
            </c:extLst>
          </c:dPt>
          <c:cat>
            <c:strRef>
              <c:f>'Surface Water'!$AX$4:$BD$4</c:f>
              <c:strCache>
                <c:ptCount val="4"/>
                <c:pt idx="0">
                  <c:v>PFBA</c:v>
                </c:pt>
                <c:pt idx="1">
                  <c:v>PFOA</c:v>
                </c:pt>
                <c:pt idx="2">
                  <c:v>PFBS</c:v>
                </c:pt>
                <c:pt idx="3">
                  <c:v>PFOS</c:v>
                </c:pt>
              </c:strCache>
              <c:extLst/>
            </c:strRef>
          </c:cat>
          <c:val>
            <c:numRef>
              <c:f>'Surface Water'!$AX$256:$BD$256</c:f>
              <c:numCache>
                <c:formatCode>General</c:formatCode>
                <c:ptCount val="4"/>
                <c:pt idx="0">
                  <c:v>97.016492803776643</c:v>
                </c:pt>
                <c:pt idx="1">
                  <c:v>2.4004080693717933</c:v>
                </c:pt>
                <c:pt idx="2">
                  <c:v>0.15202584439354688</c:v>
                </c:pt>
                <c:pt idx="3">
                  <c:v>0.42007141214006372</c:v>
                </c:pt>
              </c:numCache>
              <c:extLst/>
            </c:numRef>
          </c:val>
          <c:extLst>
            <c:ext xmlns:c16="http://schemas.microsoft.com/office/drawing/2014/chart" uri="{C3380CC4-5D6E-409C-BE32-E72D297353CC}">
              <c16:uniqueId val="{00000008-E33B-4472-BF18-4537C706A4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plotArea>
    <c:plotVisOnly val="1"/>
    <c:dispBlanksAs val="gap"/>
    <c:showDLblsOverMax val="0"/>
    <c:extLst/>
  </c:chart>
  <c:txPr>
    <a:bodyPr/>
    <a:lstStyle/>
    <a:p>
      <a:pPr>
        <a:defRPr>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0.9026</cdr:x>
      <cdr:y>0.36492</cdr:y>
    </cdr:from>
    <cdr:to>
      <cdr:x>0.99099</cdr:x>
      <cdr:y>0.61116</cdr:y>
    </cdr:to>
    <cdr:sp macro="" textlink="">
      <cdr:nvSpPr>
        <cdr:cNvPr id="2" name="Rectangle 1">
          <a:extLst xmlns:a="http://schemas.openxmlformats.org/drawingml/2006/main">
            <a:ext uri="{FF2B5EF4-FFF2-40B4-BE49-F238E27FC236}">
              <a16:creationId xmlns:a16="http://schemas.microsoft.com/office/drawing/2014/main" id="{9438C36D-F510-4028-9008-1962A8E3ACDE}"/>
            </a:ext>
          </a:extLst>
        </cdr:cNvPr>
        <cdr:cNvSpPr/>
      </cdr:nvSpPr>
      <cdr:spPr>
        <a:xfrm xmlns:a="http://schemas.openxmlformats.org/drawingml/2006/main">
          <a:off x="5619790" y="1311777"/>
          <a:ext cx="550310" cy="885154"/>
        </a:xfrm>
        <a:prstGeom xmlns:a="http://schemas.openxmlformats.org/drawingml/2006/main" prst="rect">
          <a:avLst/>
        </a:prstGeom>
        <a:solidFill xmlns:a="http://schemas.openxmlformats.org/drawingml/2006/main">
          <a:schemeClr val="bg1"/>
        </a:solidFill>
        <a:ln xmlns:a="http://schemas.openxmlformats.org/drawingml/2006/main" w="22225">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6312E8-7EF9-4B88-85AB-8227EA26DFCB}" type="datetimeFigureOut">
              <a:rPr lang="en-US" smtClean="0"/>
              <a:t>6/27/2025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566D0-ABCF-47F5-9570-85DEC9773B04}" type="slidenum">
              <a:rPr lang="en-US" smtClean="0"/>
              <a:t>‹#›</a:t>
            </a:fld>
            <a:endParaRPr lang="en-US"/>
          </a:p>
        </p:txBody>
      </p:sp>
    </p:spTree>
    <p:extLst>
      <p:ext uri="{BB962C8B-B14F-4D97-AF65-F5344CB8AC3E}">
        <p14:creationId xmlns:p14="http://schemas.microsoft.com/office/powerpoint/2010/main" val="206493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566D0-ABCF-47F5-9570-85DEC9773B04}" type="slidenum">
              <a:rPr lang="en-US" smtClean="0"/>
              <a:t>11</a:t>
            </a:fld>
            <a:endParaRPr lang="en-US"/>
          </a:p>
        </p:txBody>
      </p:sp>
    </p:spTree>
    <p:extLst>
      <p:ext uri="{BB962C8B-B14F-4D97-AF65-F5344CB8AC3E}">
        <p14:creationId xmlns:p14="http://schemas.microsoft.com/office/powerpoint/2010/main" val="1514255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39CA-0488-4C5B-B1F9-0D00DBF801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0B309-E308-48C3-8D59-87C7728965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027C64-A3F1-46B8-BB98-DAF3546C4D82}"/>
              </a:ext>
            </a:extLst>
          </p:cNvPr>
          <p:cNvSpPr>
            <a:spLocks noGrp="1"/>
          </p:cNvSpPr>
          <p:nvPr>
            <p:ph type="dt" sz="half" idx="10"/>
          </p:nvPr>
        </p:nvSpPr>
        <p:spPr/>
        <p:txBody>
          <a:bodyPr/>
          <a:lstStyle/>
          <a:p>
            <a:fld id="{581EC00F-9FE2-436D-82AF-86A5C2CA3902}" type="datetime1">
              <a:rPr lang="en-US" smtClean="0"/>
              <a:t>6/27/2025</a:t>
            </a:fld>
            <a:endParaRPr lang="en-US"/>
          </a:p>
        </p:txBody>
      </p:sp>
      <p:sp>
        <p:nvSpPr>
          <p:cNvPr id="5" name="Footer Placeholder 4">
            <a:extLst>
              <a:ext uri="{FF2B5EF4-FFF2-40B4-BE49-F238E27FC236}">
                <a16:creationId xmlns:a16="http://schemas.microsoft.com/office/drawing/2014/main" id="{D1F21023-5CF1-4B6D-84BA-883056211FB2}"/>
              </a:ext>
            </a:extLst>
          </p:cNvPr>
          <p:cNvSpPr>
            <a:spLocks noGrp="1"/>
          </p:cNvSpPr>
          <p:nvPr>
            <p:ph type="ftr" sz="quarter" idx="11"/>
          </p:nvPr>
        </p:nvSpPr>
        <p:spPr/>
        <p:txBody>
          <a:bodyPr/>
          <a:lstStyle/>
          <a:p>
            <a:r>
              <a:rPr lang="en-US"/>
              <a:t>Segment 1</a:t>
            </a:r>
          </a:p>
        </p:txBody>
      </p:sp>
      <p:sp>
        <p:nvSpPr>
          <p:cNvPr id="6" name="Slide Number Placeholder 5">
            <a:extLst>
              <a:ext uri="{FF2B5EF4-FFF2-40B4-BE49-F238E27FC236}">
                <a16:creationId xmlns:a16="http://schemas.microsoft.com/office/drawing/2014/main" id="{EE693F07-32CD-4862-B5BE-02126E1DEB42}"/>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850142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ECD6-1C43-4F89-BDBC-F2DDD1972D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09DE27-FE04-46CB-8232-98E94C8C45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7C48C-E40A-40E4-AE17-F695CF535D35}"/>
              </a:ext>
            </a:extLst>
          </p:cNvPr>
          <p:cNvSpPr>
            <a:spLocks noGrp="1"/>
          </p:cNvSpPr>
          <p:nvPr>
            <p:ph type="dt" sz="half" idx="10"/>
          </p:nvPr>
        </p:nvSpPr>
        <p:spPr/>
        <p:txBody>
          <a:bodyPr/>
          <a:lstStyle/>
          <a:p>
            <a:fld id="{1C1199ED-5A38-412C-9F59-620A912EE7FE}" type="datetime1">
              <a:rPr lang="en-US" smtClean="0"/>
              <a:t>6/27/2025</a:t>
            </a:fld>
            <a:endParaRPr lang="en-US"/>
          </a:p>
        </p:txBody>
      </p:sp>
      <p:sp>
        <p:nvSpPr>
          <p:cNvPr id="5" name="Footer Placeholder 4">
            <a:extLst>
              <a:ext uri="{FF2B5EF4-FFF2-40B4-BE49-F238E27FC236}">
                <a16:creationId xmlns:a16="http://schemas.microsoft.com/office/drawing/2014/main" id="{C6A4E30E-EAF4-4C88-8B12-AC2B936B73AD}"/>
              </a:ext>
            </a:extLst>
          </p:cNvPr>
          <p:cNvSpPr>
            <a:spLocks noGrp="1"/>
          </p:cNvSpPr>
          <p:nvPr>
            <p:ph type="ftr" sz="quarter" idx="11"/>
          </p:nvPr>
        </p:nvSpPr>
        <p:spPr/>
        <p:txBody>
          <a:bodyPr/>
          <a:lstStyle/>
          <a:p>
            <a:r>
              <a:rPr lang="en-US"/>
              <a:t>Segment 1</a:t>
            </a:r>
          </a:p>
        </p:txBody>
      </p:sp>
      <p:sp>
        <p:nvSpPr>
          <p:cNvPr id="6" name="Slide Number Placeholder 5">
            <a:extLst>
              <a:ext uri="{FF2B5EF4-FFF2-40B4-BE49-F238E27FC236}">
                <a16:creationId xmlns:a16="http://schemas.microsoft.com/office/drawing/2014/main" id="{FEB4253A-DCBF-4BEE-910E-8C7EB2C7F8B2}"/>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874985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9D806D-CC83-435F-B3E0-85E036369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475BB0-1D06-4803-9E56-F87DF96B14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EC290-298D-41CE-98B3-2F7E63B69C54}"/>
              </a:ext>
            </a:extLst>
          </p:cNvPr>
          <p:cNvSpPr>
            <a:spLocks noGrp="1"/>
          </p:cNvSpPr>
          <p:nvPr>
            <p:ph type="dt" sz="half" idx="10"/>
          </p:nvPr>
        </p:nvSpPr>
        <p:spPr/>
        <p:txBody>
          <a:bodyPr/>
          <a:lstStyle/>
          <a:p>
            <a:fld id="{CEA5D2E7-A53C-4D90-BF85-8A96BAC2196A}" type="datetime1">
              <a:rPr lang="en-US" smtClean="0"/>
              <a:t>6/27/2025</a:t>
            </a:fld>
            <a:endParaRPr lang="en-US"/>
          </a:p>
        </p:txBody>
      </p:sp>
      <p:sp>
        <p:nvSpPr>
          <p:cNvPr id="5" name="Footer Placeholder 4">
            <a:extLst>
              <a:ext uri="{FF2B5EF4-FFF2-40B4-BE49-F238E27FC236}">
                <a16:creationId xmlns:a16="http://schemas.microsoft.com/office/drawing/2014/main" id="{D1365D56-F5C2-46EB-A359-86117410FAFB}"/>
              </a:ext>
            </a:extLst>
          </p:cNvPr>
          <p:cNvSpPr>
            <a:spLocks noGrp="1"/>
          </p:cNvSpPr>
          <p:nvPr>
            <p:ph type="ftr" sz="quarter" idx="11"/>
          </p:nvPr>
        </p:nvSpPr>
        <p:spPr/>
        <p:txBody>
          <a:bodyPr/>
          <a:lstStyle/>
          <a:p>
            <a:r>
              <a:rPr lang="en-US"/>
              <a:t>Segment 1</a:t>
            </a:r>
          </a:p>
        </p:txBody>
      </p:sp>
      <p:sp>
        <p:nvSpPr>
          <p:cNvPr id="6" name="Slide Number Placeholder 5">
            <a:extLst>
              <a:ext uri="{FF2B5EF4-FFF2-40B4-BE49-F238E27FC236}">
                <a16:creationId xmlns:a16="http://schemas.microsoft.com/office/drawing/2014/main" id="{343A2C02-C87B-473A-9747-3DE950E25746}"/>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115236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EA6A-E529-4428-ACA0-16B2A9097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F9011-A320-4916-8947-5693DB9E00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7A1D1-5F9D-47E0-9D65-EA1ED5876069}"/>
              </a:ext>
            </a:extLst>
          </p:cNvPr>
          <p:cNvSpPr>
            <a:spLocks noGrp="1"/>
          </p:cNvSpPr>
          <p:nvPr>
            <p:ph type="dt" sz="half" idx="10"/>
          </p:nvPr>
        </p:nvSpPr>
        <p:spPr/>
        <p:txBody>
          <a:bodyPr/>
          <a:lstStyle/>
          <a:p>
            <a:fld id="{AC8BB438-ADCA-4A38-A63B-63479AF1B492}" type="datetime1">
              <a:rPr lang="en-US" smtClean="0"/>
              <a:t>6/27/2025</a:t>
            </a:fld>
            <a:endParaRPr lang="en-US"/>
          </a:p>
        </p:txBody>
      </p:sp>
      <p:sp>
        <p:nvSpPr>
          <p:cNvPr id="5" name="Footer Placeholder 4">
            <a:extLst>
              <a:ext uri="{FF2B5EF4-FFF2-40B4-BE49-F238E27FC236}">
                <a16:creationId xmlns:a16="http://schemas.microsoft.com/office/drawing/2014/main" id="{730AD4B9-B758-439F-B3C7-22C5D745B0E6}"/>
              </a:ext>
            </a:extLst>
          </p:cNvPr>
          <p:cNvSpPr>
            <a:spLocks noGrp="1"/>
          </p:cNvSpPr>
          <p:nvPr>
            <p:ph type="ftr" sz="quarter" idx="11"/>
          </p:nvPr>
        </p:nvSpPr>
        <p:spPr/>
        <p:txBody>
          <a:bodyPr/>
          <a:lstStyle/>
          <a:p>
            <a:r>
              <a:rPr lang="en-US"/>
              <a:t>Segment 1</a:t>
            </a:r>
          </a:p>
        </p:txBody>
      </p:sp>
      <p:sp>
        <p:nvSpPr>
          <p:cNvPr id="6" name="Slide Number Placeholder 5">
            <a:extLst>
              <a:ext uri="{FF2B5EF4-FFF2-40B4-BE49-F238E27FC236}">
                <a16:creationId xmlns:a16="http://schemas.microsoft.com/office/drawing/2014/main" id="{E97B527C-912A-468D-9153-2AC2DF9A3E81}"/>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113680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6617-3C03-49DA-BA76-01828CBD50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040118-23D2-41B0-947D-1CDC2CF2B2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9A6F01-0749-43A5-A96D-EC2CAECE8B8D}"/>
              </a:ext>
            </a:extLst>
          </p:cNvPr>
          <p:cNvSpPr>
            <a:spLocks noGrp="1"/>
          </p:cNvSpPr>
          <p:nvPr>
            <p:ph type="dt" sz="half" idx="10"/>
          </p:nvPr>
        </p:nvSpPr>
        <p:spPr/>
        <p:txBody>
          <a:bodyPr/>
          <a:lstStyle/>
          <a:p>
            <a:fld id="{1DEB2F9A-13A2-45A4-8172-AF93043B3E57}" type="datetime1">
              <a:rPr lang="en-US" smtClean="0"/>
              <a:t>6/27/2025</a:t>
            </a:fld>
            <a:endParaRPr lang="en-US"/>
          </a:p>
        </p:txBody>
      </p:sp>
      <p:sp>
        <p:nvSpPr>
          <p:cNvPr id="5" name="Footer Placeholder 4">
            <a:extLst>
              <a:ext uri="{FF2B5EF4-FFF2-40B4-BE49-F238E27FC236}">
                <a16:creationId xmlns:a16="http://schemas.microsoft.com/office/drawing/2014/main" id="{982A9180-A166-4DFF-A3CC-95EAFB3F2E8C}"/>
              </a:ext>
            </a:extLst>
          </p:cNvPr>
          <p:cNvSpPr>
            <a:spLocks noGrp="1"/>
          </p:cNvSpPr>
          <p:nvPr>
            <p:ph type="ftr" sz="quarter" idx="11"/>
          </p:nvPr>
        </p:nvSpPr>
        <p:spPr/>
        <p:txBody>
          <a:bodyPr/>
          <a:lstStyle/>
          <a:p>
            <a:r>
              <a:rPr lang="en-US"/>
              <a:t>Segment 1</a:t>
            </a:r>
          </a:p>
        </p:txBody>
      </p:sp>
      <p:sp>
        <p:nvSpPr>
          <p:cNvPr id="6" name="Slide Number Placeholder 5">
            <a:extLst>
              <a:ext uri="{FF2B5EF4-FFF2-40B4-BE49-F238E27FC236}">
                <a16:creationId xmlns:a16="http://schemas.microsoft.com/office/drawing/2014/main" id="{109069A3-BF39-4CAE-BB30-26B627EAD7D4}"/>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2744218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4A97-3649-42D3-BDD9-0749B90993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17487-91F4-43E3-ADEC-403C6E302E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2B3B54-9A37-4655-BA5C-0AAA20C2D6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9FDE8-8EAC-4AAF-8282-76376192325F}"/>
              </a:ext>
            </a:extLst>
          </p:cNvPr>
          <p:cNvSpPr>
            <a:spLocks noGrp="1"/>
          </p:cNvSpPr>
          <p:nvPr>
            <p:ph type="dt" sz="half" idx="10"/>
          </p:nvPr>
        </p:nvSpPr>
        <p:spPr/>
        <p:txBody>
          <a:bodyPr/>
          <a:lstStyle/>
          <a:p>
            <a:fld id="{27327551-B68F-4D46-A79E-549C9159CBE3}" type="datetime1">
              <a:rPr lang="en-US" smtClean="0"/>
              <a:t>6/27/2025</a:t>
            </a:fld>
            <a:endParaRPr lang="en-US"/>
          </a:p>
        </p:txBody>
      </p:sp>
      <p:sp>
        <p:nvSpPr>
          <p:cNvPr id="6" name="Footer Placeholder 5">
            <a:extLst>
              <a:ext uri="{FF2B5EF4-FFF2-40B4-BE49-F238E27FC236}">
                <a16:creationId xmlns:a16="http://schemas.microsoft.com/office/drawing/2014/main" id="{5C18025F-A5CD-4302-94ED-CC5DBF2EA827}"/>
              </a:ext>
            </a:extLst>
          </p:cNvPr>
          <p:cNvSpPr>
            <a:spLocks noGrp="1"/>
          </p:cNvSpPr>
          <p:nvPr>
            <p:ph type="ftr" sz="quarter" idx="11"/>
          </p:nvPr>
        </p:nvSpPr>
        <p:spPr/>
        <p:txBody>
          <a:bodyPr/>
          <a:lstStyle/>
          <a:p>
            <a:r>
              <a:rPr lang="en-US"/>
              <a:t>Segment 1</a:t>
            </a:r>
          </a:p>
        </p:txBody>
      </p:sp>
      <p:sp>
        <p:nvSpPr>
          <p:cNvPr id="7" name="Slide Number Placeholder 6">
            <a:extLst>
              <a:ext uri="{FF2B5EF4-FFF2-40B4-BE49-F238E27FC236}">
                <a16:creationId xmlns:a16="http://schemas.microsoft.com/office/drawing/2014/main" id="{CE708784-46B1-4AA0-A56F-B9EBAF854BE2}"/>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206233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B84E3-A86E-4D56-9C4A-C005B7D8F9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735583-10B4-47D1-82CB-1CAA30D35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E5716D-4C8D-4117-8AF5-7C544E84CA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4E6BE3-0B47-418C-B19E-26B73CF677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7E16B3-5507-468E-9D95-D88A10E6A2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EF0EC6-ECD2-4B3A-8B59-5192DB00032E}"/>
              </a:ext>
            </a:extLst>
          </p:cNvPr>
          <p:cNvSpPr>
            <a:spLocks noGrp="1"/>
          </p:cNvSpPr>
          <p:nvPr>
            <p:ph type="dt" sz="half" idx="10"/>
          </p:nvPr>
        </p:nvSpPr>
        <p:spPr/>
        <p:txBody>
          <a:bodyPr/>
          <a:lstStyle/>
          <a:p>
            <a:fld id="{D6FB2D69-833B-4CE0-B0C2-F92971C8E220}" type="datetime1">
              <a:rPr lang="en-US" smtClean="0"/>
              <a:t>6/27/2025</a:t>
            </a:fld>
            <a:endParaRPr lang="en-US"/>
          </a:p>
        </p:txBody>
      </p:sp>
      <p:sp>
        <p:nvSpPr>
          <p:cNvPr id="8" name="Footer Placeholder 7">
            <a:extLst>
              <a:ext uri="{FF2B5EF4-FFF2-40B4-BE49-F238E27FC236}">
                <a16:creationId xmlns:a16="http://schemas.microsoft.com/office/drawing/2014/main" id="{9D833066-10FC-4854-9F5B-CF3641A4CE57}"/>
              </a:ext>
            </a:extLst>
          </p:cNvPr>
          <p:cNvSpPr>
            <a:spLocks noGrp="1"/>
          </p:cNvSpPr>
          <p:nvPr>
            <p:ph type="ftr" sz="quarter" idx="11"/>
          </p:nvPr>
        </p:nvSpPr>
        <p:spPr/>
        <p:txBody>
          <a:bodyPr/>
          <a:lstStyle/>
          <a:p>
            <a:r>
              <a:rPr lang="en-US"/>
              <a:t>Segment 1</a:t>
            </a:r>
          </a:p>
        </p:txBody>
      </p:sp>
      <p:sp>
        <p:nvSpPr>
          <p:cNvPr id="9" name="Slide Number Placeholder 8">
            <a:extLst>
              <a:ext uri="{FF2B5EF4-FFF2-40B4-BE49-F238E27FC236}">
                <a16:creationId xmlns:a16="http://schemas.microsoft.com/office/drawing/2014/main" id="{3FF44B00-4289-48C3-931D-0B3B4CC34416}"/>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51474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D3AB-BEFD-4DA6-81DC-8E75713674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9A3E9-7E92-4DB6-AA51-B1039EC587B9}"/>
              </a:ext>
            </a:extLst>
          </p:cNvPr>
          <p:cNvSpPr>
            <a:spLocks noGrp="1"/>
          </p:cNvSpPr>
          <p:nvPr>
            <p:ph type="dt" sz="half" idx="10"/>
          </p:nvPr>
        </p:nvSpPr>
        <p:spPr/>
        <p:txBody>
          <a:bodyPr/>
          <a:lstStyle/>
          <a:p>
            <a:fld id="{3DD3852A-0561-4142-A0DE-9B54994B3AB2}" type="datetime1">
              <a:rPr lang="en-US" smtClean="0"/>
              <a:t>6/27/2025</a:t>
            </a:fld>
            <a:endParaRPr lang="en-US"/>
          </a:p>
        </p:txBody>
      </p:sp>
      <p:sp>
        <p:nvSpPr>
          <p:cNvPr id="4" name="Footer Placeholder 3">
            <a:extLst>
              <a:ext uri="{FF2B5EF4-FFF2-40B4-BE49-F238E27FC236}">
                <a16:creationId xmlns:a16="http://schemas.microsoft.com/office/drawing/2014/main" id="{6D626E41-AB94-4571-833F-97C0D34B52C6}"/>
              </a:ext>
            </a:extLst>
          </p:cNvPr>
          <p:cNvSpPr>
            <a:spLocks noGrp="1"/>
          </p:cNvSpPr>
          <p:nvPr>
            <p:ph type="ftr" sz="quarter" idx="11"/>
          </p:nvPr>
        </p:nvSpPr>
        <p:spPr/>
        <p:txBody>
          <a:bodyPr/>
          <a:lstStyle/>
          <a:p>
            <a:r>
              <a:rPr lang="en-US"/>
              <a:t>Segment 1</a:t>
            </a:r>
          </a:p>
        </p:txBody>
      </p:sp>
      <p:sp>
        <p:nvSpPr>
          <p:cNvPr id="5" name="Slide Number Placeholder 4">
            <a:extLst>
              <a:ext uri="{FF2B5EF4-FFF2-40B4-BE49-F238E27FC236}">
                <a16:creationId xmlns:a16="http://schemas.microsoft.com/office/drawing/2014/main" id="{704D0D2D-A2C6-4F8B-BE2F-D524103DFED6}"/>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155464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834D6-4BED-405D-8116-2333F24DCCB2}"/>
              </a:ext>
            </a:extLst>
          </p:cNvPr>
          <p:cNvSpPr>
            <a:spLocks noGrp="1"/>
          </p:cNvSpPr>
          <p:nvPr>
            <p:ph type="dt" sz="half" idx="10"/>
          </p:nvPr>
        </p:nvSpPr>
        <p:spPr/>
        <p:txBody>
          <a:bodyPr/>
          <a:lstStyle/>
          <a:p>
            <a:fld id="{77E7C936-C455-46F8-9369-57B0B7914913}" type="datetime1">
              <a:rPr lang="en-US" smtClean="0"/>
              <a:t>6/27/2025</a:t>
            </a:fld>
            <a:endParaRPr lang="en-US"/>
          </a:p>
        </p:txBody>
      </p:sp>
      <p:sp>
        <p:nvSpPr>
          <p:cNvPr id="3" name="Footer Placeholder 2">
            <a:extLst>
              <a:ext uri="{FF2B5EF4-FFF2-40B4-BE49-F238E27FC236}">
                <a16:creationId xmlns:a16="http://schemas.microsoft.com/office/drawing/2014/main" id="{326E0A7F-2583-495C-9372-A9B4FACF1B04}"/>
              </a:ext>
            </a:extLst>
          </p:cNvPr>
          <p:cNvSpPr>
            <a:spLocks noGrp="1"/>
          </p:cNvSpPr>
          <p:nvPr>
            <p:ph type="ftr" sz="quarter" idx="11"/>
          </p:nvPr>
        </p:nvSpPr>
        <p:spPr/>
        <p:txBody>
          <a:bodyPr/>
          <a:lstStyle/>
          <a:p>
            <a:r>
              <a:rPr lang="en-US"/>
              <a:t>Segment 1</a:t>
            </a:r>
          </a:p>
        </p:txBody>
      </p:sp>
      <p:sp>
        <p:nvSpPr>
          <p:cNvPr id="4" name="Slide Number Placeholder 3">
            <a:extLst>
              <a:ext uri="{FF2B5EF4-FFF2-40B4-BE49-F238E27FC236}">
                <a16:creationId xmlns:a16="http://schemas.microsoft.com/office/drawing/2014/main" id="{66B5A620-DA80-4E64-B19D-1881CE33B2AB}"/>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164461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31C66-C81D-43ED-A91B-4586A6469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777BE-1925-42E3-AB6B-8D7AE27A5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35B838-8DAF-4F41-BCE9-0372C385E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F7764-756F-450B-BC35-D7EBE017EDBA}"/>
              </a:ext>
            </a:extLst>
          </p:cNvPr>
          <p:cNvSpPr>
            <a:spLocks noGrp="1"/>
          </p:cNvSpPr>
          <p:nvPr>
            <p:ph type="dt" sz="half" idx="10"/>
          </p:nvPr>
        </p:nvSpPr>
        <p:spPr/>
        <p:txBody>
          <a:bodyPr/>
          <a:lstStyle/>
          <a:p>
            <a:fld id="{13C5F03A-A3B3-461F-8A70-591E379A4256}" type="datetime1">
              <a:rPr lang="en-US" smtClean="0"/>
              <a:t>6/27/2025</a:t>
            </a:fld>
            <a:endParaRPr lang="en-US"/>
          </a:p>
        </p:txBody>
      </p:sp>
      <p:sp>
        <p:nvSpPr>
          <p:cNvPr id="6" name="Footer Placeholder 5">
            <a:extLst>
              <a:ext uri="{FF2B5EF4-FFF2-40B4-BE49-F238E27FC236}">
                <a16:creationId xmlns:a16="http://schemas.microsoft.com/office/drawing/2014/main" id="{C620CD4C-53E5-4965-B092-AF1E01BB138C}"/>
              </a:ext>
            </a:extLst>
          </p:cNvPr>
          <p:cNvSpPr>
            <a:spLocks noGrp="1"/>
          </p:cNvSpPr>
          <p:nvPr>
            <p:ph type="ftr" sz="quarter" idx="11"/>
          </p:nvPr>
        </p:nvSpPr>
        <p:spPr/>
        <p:txBody>
          <a:bodyPr/>
          <a:lstStyle/>
          <a:p>
            <a:r>
              <a:rPr lang="en-US"/>
              <a:t>Segment 1</a:t>
            </a:r>
          </a:p>
        </p:txBody>
      </p:sp>
      <p:sp>
        <p:nvSpPr>
          <p:cNvPr id="7" name="Slide Number Placeholder 6">
            <a:extLst>
              <a:ext uri="{FF2B5EF4-FFF2-40B4-BE49-F238E27FC236}">
                <a16:creationId xmlns:a16="http://schemas.microsoft.com/office/drawing/2014/main" id="{82632C80-4539-46EA-9DF3-7CC2596A29DC}"/>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3633947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C367-FAC6-4569-A566-977F4FADC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67FF24-BC5A-41AE-B85D-B3780008F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735036-C5B6-4908-84EF-3FD77AE225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D1B02F-6DFD-4493-B105-1FE21A366366}"/>
              </a:ext>
            </a:extLst>
          </p:cNvPr>
          <p:cNvSpPr>
            <a:spLocks noGrp="1"/>
          </p:cNvSpPr>
          <p:nvPr>
            <p:ph type="dt" sz="half" idx="10"/>
          </p:nvPr>
        </p:nvSpPr>
        <p:spPr/>
        <p:txBody>
          <a:bodyPr/>
          <a:lstStyle/>
          <a:p>
            <a:fld id="{8965EEF8-DB00-468C-884B-F071307E2C71}" type="datetime1">
              <a:rPr lang="en-US" smtClean="0"/>
              <a:t>6/27/2025</a:t>
            </a:fld>
            <a:endParaRPr lang="en-US"/>
          </a:p>
        </p:txBody>
      </p:sp>
      <p:sp>
        <p:nvSpPr>
          <p:cNvPr id="6" name="Footer Placeholder 5">
            <a:extLst>
              <a:ext uri="{FF2B5EF4-FFF2-40B4-BE49-F238E27FC236}">
                <a16:creationId xmlns:a16="http://schemas.microsoft.com/office/drawing/2014/main" id="{D7D56076-6271-4A5E-9028-43ADB441F2FA}"/>
              </a:ext>
            </a:extLst>
          </p:cNvPr>
          <p:cNvSpPr>
            <a:spLocks noGrp="1"/>
          </p:cNvSpPr>
          <p:nvPr>
            <p:ph type="ftr" sz="quarter" idx="11"/>
          </p:nvPr>
        </p:nvSpPr>
        <p:spPr/>
        <p:txBody>
          <a:bodyPr/>
          <a:lstStyle/>
          <a:p>
            <a:r>
              <a:rPr lang="en-US"/>
              <a:t>Segment 1</a:t>
            </a:r>
          </a:p>
        </p:txBody>
      </p:sp>
      <p:sp>
        <p:nvSpPr>
          <p:cNvPr id="7" name="Slide Number Placeholder 6">
            <a:extLst>
              <a:ext uri="{FF2B5EF4-FFF2-40B4-BE49-F238E27FC236}">
                <a16:creationId xmlns:a16="http://schemas.microsoft.com/office/drawing/2014/main" id="{F541FC3D-9CCB-41AB-8E26-F213FF408155}"/>
              </a:ext>
            </a:extLst>
          </p:cNvPr>
          <p:cNvSpPr>
            <a:spLocks noGrp="1"/>
          </p:cNvSpPr>
          <p:nvPr>
            <p:ph type="sldNum" sz="quarter" idx="12"/>
          </p:nvPr>
        </p:nvSpPr>
        <p:spPr/>
        <p:txBody>
          <a:bodyPr/>
          <a:lstStyle/>
          <a:p>
            <a:fld id="{21D931CE-7FD9-44EA-9F9D-C303D944AF89}" type="slidenum">
              <a:rPr lang="en-US" smtClean="0"/>
              <a:t>‹#›</a:t>
            </a:fld>
            <a:endParaRPr lang="en-US"/>
          </a:p>
        </p:txBody>
      </p:sp>
    </p:spTree>
    <p:extLst>
      <p:ext uri="{BB962C8B-B14F-4D97-AF65-F5344CB8AC3E}">
        <p14:creationId xmlns:p14="http://schemas.microsoft.com/office/powerpoint/2010/main" val="90316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4F11C2-3B09-475C-A930-67B889266B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96B98F-C639-43ED-9863-E71271D7E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713D6-9344-48FF-9F99-ADA703BA6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E853B3-785F-4FFA-86A4-A7DCD49D3C54}" type="datetime1">
              <a:rPr lang="en-US" smtClean="0"/>
              <a:t>6/27/2025</a:t>
            </a:fld>
            <a:endParaRPr lang="en-US"/>
          </a:p>
        </p:txBody>
      </p:sp>
      <p:sp>
        <p:nvSpPr>
          <p:cNvPr id="5" name="Footer Placeholder 4">
            <a:extLst>
              <a:ext uri="{FF2B5EF4-FFF2-40B4-BE49-F238E27FC236}">
                <a16:creationId xmlns:a16="http://schemas.microsoft.com/office/drawing/2014/main" id="{66FBF6FF-0D94-4098-BFFE-DDD052AA6A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Segment 1</a:t>
            </a:r>
          </a:p>
        </p:txBody>
      </p:sp>
      <p:sp>
        <p:nvSpPr>
          <p:cNvPr id="6" name="Slide Number Placeholder 5">
            <a:extLst>
              <a:ext uri="{FF2B5EF4-FFF2-40B4-BE49-F238E27FC236}">
                <a16:creationId xmlns:a16="http://schemas.microsoft.com/office/drawing/2014/main" id="{B602B43B-7C33-41DD-AD9F-ACA2AB58D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931CE-7FD9-44EA-9F9D-C303D944AF89}" type="slidenum">
              <a:rPr lang="en-US" smtClean="0"/>
              <a:t>‹#›</a:t>
            </a:fld>
            <a:endParaRPr lang="en-US"/>
          </a:p>
        </p:txBody>
      </p:sp>
    </p:spTree>
    <p:extLst>
      <p:ext uri="{BB962C8B-B14F-4D97-AF65-F5344CB8AC3E}">
        <p14:creationId xmlns:p14="http://schemas.microsoft.com/office/powerpoint/2010/main" val="2678054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chart" Target="../charts/chart16.xml"/><Relationship Id="rId1" Type="http://schemas.openxmlformats.org/officeDocument/2006/relationships/slideLayout" Target="../slideLayouts/slideLayout2.xml"/><Relationship Id="rId6" Type="http://schemas.openxmlformats.org/officeDocument/2006/relationships/chart" Target="../charts/chart20.xml"/><Relationship Id="rId11" Type="http://schemas.openxmlformats.org/officeDocument/2006/relationships/image" Target="../media/image42.png"/><Relationship Id="rId5" Type="http://schemas.openxmlformats.org/officeDocument/2006/relationships/chart" Target="../charts/chart19.xml"/><Relationship Id="rId10" Type="http://schemas.openxmlformats.org/officeDocument/2006/relationships/image" Target="../media/image41.png"/><Relationship Id="rId4" Type="http://schemas.openxmlformats.org/officeDocument/2006/relationships/chart" Target="../charts/chart18.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7.png"/><Relationship Id="rId18" Type="http://schemas.openxmlformats.org/officeDocument/2006/relationships/image" Target="../media/image12.png"/><Relationship Id="rId3" Type="http://schemas.openxmlformats.org/officeDocument/2006/relationships/image" Target="../media/image5.png"/><Relationship Id="rId21" Type="http://schemas.openxmlformats.org/officeDocument/2006/relationships/chart" Target="../charts/chart11.xml"/><Relationship Id="rId7" Type="http://schemas.openxmlformats.org/officeDocument/2006/relationships/chart" Target="../charts/chart4.xml"/><Relationship Id="rId12" Type="http://schemas.openxmlformats.org/officeDocument/2006/relationships/chart" Target="../charts/chart9.xml"/><Relationship Id="rId17" Type="http://schemas.openxmlformats.org/officeDocument/2006/relationships/image" Target="../media/image11.png"/><Relationship Id="rId2" Type="http://schemas.openxmlformats.org/officeDocument/2006/relationships/chart" Target="../charts/chart1.xml"/><Relationship Id="rId16" Type="http://schemas.openxmlformats.org/officeDocument/2006/relationships/image" Target="../media/image10.png"/><Relationship Id="rId20" Type="http://schemas.openxmlformats.org/officeDocument/2006/relationships/chart" Target="../charts/chart10.xml"/><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5" Type="http://schemas.openxmlformats.org/officeDocument/2006/relationships/image" Target="../media/image9.png"/><Relationship Id="rId10" Type="http://schemas.openxmlformats.org/officeDocument/2006/relationships/chart" Target="../charts/chart7.xml"/><Relationship Id="rId19"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chart" Target="../charts/chart6.xml"/><Relationship Id="rId14" Type="http://schemas.openxmlformats.org/officeDocument/2006/relationships/image" Target="../media/image8.png"/><Relationship Id="rId22" Type="http://schemas.openxmlformats.org/officeDocument/2006/relationships/chart" Target="../charts/char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chart" Target="../charts/chart1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46">
            <a:extLst>
              <a:ext uri="{FF2B5EF4-FFF2-40B4-BE49-F238E27FC236}">
                <a16:creationId xmlns:a16="http://schemas.microsoft.com/office/drawing/2014/main" id="{470790B8-53D5-4853-8852-B237AEE4A12A}"/>
              </a:ext>
            </a:extLst>
          </p:cNvPr>
          <p:cNvGrpSpPr>
            <a:grpSpLocks/>
          </p:cNvGrpSpPr>
          <p:nvPr/>
        </p:nvGrpSpPr>
        <p:grpSpPr bwMode="auto">
          <a:xfrm>
            <a:off x="26633" y="739152"/>
            <a:ext cx="12091385" cy="6072403"/>
            <a:chOff x="457200" y="2743201"/>
            <a:chExt cx="7010400" cy="8311238"/>
          </a:xfrm>
        </p:grpSpPr>
        <p:sp>
          <p:nvSpPr>
            <p:cNvPr id="14" name="Round Same Side Corner Rectangle 347">
              <a:extLst>
                <a:ext uri="{FF2B5EF4-FFF2-40B4-BE49-F238E27FC236}">
                  <a16:creationId xmlns:a16="http://schemas.microsoft.com/office/drawing/2014/main" id="{F5460723-C361-4729-87CC-A1C3A4ADF483}"/>
                </a:ext>
              </a:extLst>
            </p:cNvPr>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5" name="Round Same Side Corner Rectangle 348">
              <a:extLst>
                <a:ext uri="{FF2B5EF4-FFF2-40B4-BE49-F238E27FC236}">
                  <a16:creationId xmlns:a16="http://schemas.microsoft.com/office/drawing/2014/main" id="{488D4616-B56F-4CE6-9465-434189CF26B2}"/>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044"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Tri-Lakes to </a:t>
              </a:r>
              <a:r>
                <a:rPr lang="en-US" sz="1400" b="1" dirty="0" err="1">
                  <a:solidFill>
                    <a:schemeClr val="bg1"/>
                  </a:solidFill>
                  <a:latin typeface="Arial" panose="020B0604020202020204" pitchFamily="34" charset="0"/>
                  <a:cs typeface="Arial" panose="020B0604020202020204" pitchFamily="34" charset="0"/>
                </a:rPr>
                <a:t>Tablyn</a:t>
              </a:r>
              <a:r>
                <a:rPr lang="en-US" sz="1400" b="1" dirty="0">
                  <a:solidFill>
                    <a:schemeClr val="bg1"/>
                  </a:solidFill>
                  <a:latin typeface="Arial" panose="020B0604020202020204" pitchFamily="34" charset="0"/>
                  <a:cs typeface="Arial" panose="020B0604020202020204" pitchFamily="34" charset="0"/>
                </a:rPr>
                <a:t> Park</a:t>
              </a:r>
            </a:p>
          </p:txBody>
        </p:sp>
      </p:grpSp>
      <p:sp>
        <p:nvSpPr>
          <p:cNvPr id="17" name="Rectangle 16">
            <a:extLst>
              <a:ext uri="{FF2B5EF4-FFF2-40B4-BE49-F238E27FC236}">
                <a16:creationId xmlns:a16="http://schemas.microsoft.com/office/drawing/2014/main" id="{76B8B9D5-BCD6-496F-BF30-9662EC8B2EF6}"/>
              </a:ext>
            </a:extLst>
          </p:cNvPr>
          <p:cNvSpPr/>
          <p:nvPr/>
        </p:nvSpPr>
        <p:spPr>
          <a:xfrm>
            <a:off x="1664713" y="39176"/>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1|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pic>
        <p:nvPicPr>
          <p:cNvPr id="2" name="Picture 1">
            <a:extLst>
              <a:ext uri="{FF2B5EF4-FFF2-40B4-BE49-F238E27FC236}">
                <a16:creationId xmlns:a16="http://schemas.microsoft.com/office/drawing/2014/main" id="{24EFCBA6-0578-4914-9CEA-752B126BEEEC}"/>
              </a:ext>
            </a:extLst>
          </p:cNvPr>
          <p:cNvPicPr>
            <a:picLocks noChangeAspect="1"/>
          </p:cNvPicPr>
          <p:nvPr/>
        </p:nvPicPr>
        <p:blipFill rotWithShape="1">
          <a:blip r:embed="rId2"/>
          <a:srcRect r="1704"/>
          <a:stretch/>
        </p:blipFill>
        <p:spPr>
          <a:xfrm>
            <a:off x="185151" y="1337036"/>
            <a:ext cx="4491021" cy="3247818"/>
          </a:xfrm>
          <a:prstGeom prst="rect">
            <a:avLst/>
          </a:prstGeom>
          <a:ln w="28575">
            <a:solidFill>
              <a:srgbClr val="00B0F0"/>
            </a:solidFill>
          </a:ln>
        </p:spPr>
      </p:pic>
      <p:sp>
        <p:nvSpPr>
          <p:cNvPr id="19" name="Rectangle 18">
            <a:extLst>
              <a:ext uri="{FF2B5EF4-FFF2-40B4-BE49-F238E27FC236}">
                <a16:creationId xmlns:a16="http://schemas.microsoft.com/office/drawing/2014/main" id="{E714A295-B650-440C-8C6E-40B89FA5F6BF}"/>
              </a:ext>
            </a:extLst>
          </p:cNvPr>
          <p:cNvSpPr/>
          <p:nvPr/>
        </p:nvSpPr>
        <p:spPr>
          <a:xfrm>
            <a:off x="952500" y="1387971"/>
            <a:ext cx="1701800" cy="86627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B6925A-84EC-40DA-8C11-E5B6E47E435F}"/>
              </a:ext>
            </a:extLst>
          </p:cNvPr>
          <p:cNvPicPr>
            <a:picLocks noChangeAspect="1"/>
          </p:cNvPicPr>
          <p:nvPr/>
        </p:nvPicPr>
        <p:blipFill>
          <a:blip r:embed="rId3"/>
          <a:stretch>
            <a:fillRect/>
          </a:stretch>
        </p:blipFill>
        <p:spPr>
          <a:xfrm>
            <a:off x="4911649" y="1828371"/>
            <a:ext cx="7078351" cy="4555912"/>
          </a:xfrm>
          <a:prstGeom prst="rect">
            <a:avLst/>
          </a:prstGeom>
          <a:ln w="38100">
            <a:solidFill>
              <a:srgbClr val="00B0F0"/>
            </a:solidFill>
          </a:ln>
        </p:spPr>
      </p:pic>
      <p:sp>
        <p:nvSpPr>
          <p:cNvPr id="3" name="TextBox 2">
            <a:extLst>
              <a:ext uri="{FF2B5EF4-FFF2-40B4-BE49-F238E27FC236}">
                <a16:creationId xmlns:a16="http://schemas.microsoft.com/office/drawing/2014/main" id="{8B8E7B86-25DD-4E87-99F8-A411DC347924}"/>
              </a:ext>
            </a:extLst>
          </p:cNvPr>
          <p:cNvSpPr txBox="1"/>
          <p:nvPr/>
        </p:nvSpPr>
        <p:spPr>
          <a:xfrm>
            <a:off x="2712058" y="1429696"/>
            <a:ext cx="1181221" cy="369332"/>
          </a:xfrm>
          <a:prstGeom prst="rect">
            <a:avLst/>
          </a:prstGeom>
          <a:noFill/>
          <a:ln>
            <a:noFill/>
          </a:ln>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dirty="0">
                <a:solidFill>
                  <a:srgbClr val="00B0F0"/>
                </a:solidFill>
              </a:rPr>
              <a:t>Segment 1</a:t>
            </a:r>
          </a:p>
        </p:txBody>
      </p:sp>
      <p:cxnSp>
        <p:nvCxnSpPr>
          <p:cNvPr id="5" name="Straight Connector 4">
            <a:extLst>
              <a:ext uri="{FF2B5EF4-FFF2-40B4-BE49-F238E27FC236}">
                <a16:creationId xmlns:a16="http://schemas.microsoft.com/office/drawing/2014/main" id="{8BF8CBCD-5BCF-4A76-866B-D225101940CE}"/>
              </a:ext>
            </a:extLst>
          </p:cNvPr>
          <p:cNvCxnSpPr>
            <a:cxnSpLocks/>
            <a:stCxn id="19" idx="3"/>
            <a:endCxn id="10" idx="1"/>
          </p:cNvCxnSpPr>
          <p:nvPr/>
        </p:nvCxnSpPr>
        <p:spPr>
          <a:xfrm>
            <a:off x="2654300" y="1821111"/>
            <a:ext cx="2257349" cy="2285216"/>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8" name="Rounded Rectangle 5">
            <a:extLst>
              <a:ext uri="{FF2B5EF4-FFF2-40B4-BE49-F238E27FC236}">
                <a16:creationId xmlns:a16="http://schemas.microsoft.com/office/drawing/2014/main" id="{8B49DC87-573F-4B80-8F1B-89518EF258F8}"/>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EF4FB92F-BFAE-42F7-A506-F1B6ADCD00CB}"/>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1786507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 Same Side Corner Rectangle 347">
            <a:extLst>
              <a:ext uri="{FF2B5EF4-FFF2-40B4-BE49-F238E27FC236}">
                <a16:creationId xmlns:a16="http://schemas.microsoft.com/office/drawing/2014/main" id="{FC5B3A64-F755-416C-8278-D74ABE2CD28B}"/>
              </a:ext>
            </a:extLst>
          </p:cNvPr>
          <p:cNvSpPr/>
          <p:nvPr/>
        </p:nvSpPr>
        <p:spPr bwMode="auto">
          <a:xfrm>
            <a:off x="35695" y="690234"/>
            <a:ext cx="12119669" cy="6152864"/>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35D87DD9-2563-455F-BF89-AB44FA7E85B1}"/>
              </a:ext>
            </a:extLst>
          </p:cNvPr>
          <p:cNvGrpSpPr/>
          <p:nvPr/>
        </p:nvGrpSpPr>
        <p:grpSpPr>
          <a:xfrm>
            <a:off x="4132432" y="1921698"/>
            <a:ext cx="3923491" cy="2377440"/>
            <a:chOff x="4096981" y="1596529"/>
            <a:chExt cx="3923491" cy="2377440"/>
          </a:xfrm>
        </p:grpSpPr>
        <p:pic>
          <p:nvPicPr>
            <p:cNvPr id="3" name="Picture 2">
              <a:extLst>
                <a:ext uri="{FF2B5EF4-FFF2-40B4-BE49-F238E27FC236}">
                  <a16:creationId xmlns:a16="http://schemas.microsoft.com/office/drawing/2014/main" id="{6291A2A5-E8AC-448B-AE6C-830583514263}"/>
                </a:ext>
              </a:extLst>
            </p:cNvPr>
            <p:cNvPicPr>
              <a:picLocks noChangeAspect="1"/>
            </p:cNvPicPr>
            <p:nvPr/>
          </p:nvPicPr>
          <p:blipFill rotWithShape="1">
            <a:blip r:embed="rId2"/>
            <a:srcRect t="5813"/>
            <a:stretch/>
          </p:blipFill>
          <p:spPr>
            <a:xfrm>
              <a:off x="4103267" y="1596529"/>
              <a:ext cx="3917205" cy="2377440"/>
            </a:xfrm>
            <a:prstGeom prst="rect">
              <a:avLst/>
            </a:prstGeom>
            <a:ln w="28575">
              <a:solidFill>
                <a:srgbClr val="00B0F0"/>
              </a:solidFill>
            </a:ln>
          </p:spPr>
        </p:pic>
        <p:cxnSp>
          <p:nvCxnSpPr>
            <p:cNvPr id="68" name="Straight Connector 67">
              <a:extLst>
                <a:ext uri="{FF2B5EF4-FFF2-40B4-BE49-F238E27FC236}">
                  <a16:creationId xmlns:a16="http://schemas.microsoft.com/office/drawing/2014/main" id="{5303CA7E-34A4-406C-973C-D36B2A3D7AD7}"/>
                </a:ext>
              </a:extLst>
            </p:cNvPr>
            <p:cNvCxnSpPr>
              <a:cxnSpLocks/>
            </p:cNvCxnSpPr>
            <p:nvPr/>
          </p:nvCxnSpPr>
          <p:spPr>
            <a:xfrm>
              <a:off x="6237156" y="1609723"/>
              <a:ext cx="415387" cy="2341908"/>
            </a:xfrm>
            <a:prstGeom prst="line">
              <a:avLst/>
            </a:prstGeom>
            <a:ln w="31750">
              <a:solidFill>
                <a:schemeClr val="bg2">
                  <a:lumMod val="50000"/>
                </a:schemeClr>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714A54C8-062E-4B5A-899F-528E96F7C671}"/>
                </a:ext>
              </a:extLst>
            </p:cNvPr>
            <p:cNvCxnSpPr>
              <a:cxnSpLocks/>
            </p:cNvCxnSpPr>
            <p:nvPr/>
          </p:nvCxnSpPr>
          <p:spPr>
            <a:xfrm>
              <a:off x="6338305" y="2920952"/>
              <a:ext cx="412523" cy="425435"/>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8A35107-01DC-450E-8706-A31B8BDDB735}"/>
                </a:ext>
              </a:extLst>
            </p:cNvPr>
            <p:cNvCxnSpPr>
              <a:cxnSpLocks/>
            </p:cNvCxnSpPr>
            <p:nvPr/>
          </p:nvCxnSpPr>
          <p:spPr>
            <a:xfrm>
              <a:off x="6097158" y="3005878"/>
              <a:ext cx="254289" cy="633498"/>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743078C6-A0E3-4736-8791-16F26AFF1C93}"/>
                </a:ext>
              </a:extLst>
            </p:cNvPr>
            <p:cNvCxnSpPr>
              <a:cxnSpLocks/>
            </p:cNvCxnSpPr>
            <p:nvPr/>
          </p:nvCxnSpPr>
          <p:spPr>
            <a:xfrm>
              <a:off x="6505285" y="2785249"/>
              <a:ext cx="493379" cy="370287"/>
            </a:xfrm>
            <a:prstGeom prst="straightConnector1">
              <a:avLst/>
            </a:prstGeom>
            <a:ln w="47625">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6BB5DE6-2A33-4C1C-81B1-32B6532F0DBC}"/>
                </a:ext>
              </a:extLst>
            </p:cNvPr>
            <p:cNvCxnSpPr>
              <a:cxnSpLocks/>
            </p:cNvCxnSpPr>
            <p:nvPr/>
          </p:nvCxnSpPr>
          <p:spPr>
            <a:xfrm flipH="1">
              <a:off x="5286387" y="2818553"/>
              <a:ext cx="511605" cy="614139"/>
            </a:xfrm>
            <a:prstGeom prst="straightConnector1">
              <a:avLst/>
            </a:prstGeom>
            <a:ln w="47625">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C9D9F101-EE05-482E-807E-0DF44A0FBCBE}"/>
                </a:ext>
              </a:extLst>
            </p:cNvPr>
            <p:cNvCxnSpPr>
              <a:cxnSpLocks/>
            </p:cNvCxnSpPr>
            <p:nvPr/>
          </p:nvCxnSpPr>
          <p:spPr>
            <a:xfrm flipH="1">
              <a:off x="5757452" y="3005878"/>
              <a:ext cx="95839" cy="633498"/>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DA81F40D-7D8F-42F5-A075-47D927A390F8}"/>
                </a:ext>
              </a:extLst>
            </p:cNvPr>
            <p:cNvSpPr/>
            <p:nvPr/>
          </p:nvSpPr>
          <p:spPr>
            <a:xfrm>
              <a:off x="5916436" y="2585505"/>
              <a:ext cx="284389" cy="184504"/>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ounded Rectangle 5">
              <a:extLst>
                <a:ext uri="{FF2B5EF4-FFF2-40B4-BE49-F238E27FC236}">
                  <a16:creationId xmlns:a16="http://schemas.microsoft.com/office/drawing/2014/main" id="{D8175F8A-DB96-4C16-B2D0-6ACAD3998790}"/>
                </a:ext>
              </a:extLst>
            </p:cNvPr>
            <p:cNvSpPr/>
            <p:nvPr/>
          </p:nvSpPr>
          <p:spPr>
            <a:xfrm>
              <a:off x="6383334" y="1625466"/>
              <a:ext cx="1575642" cy="22224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Shakopee Aquifer</a:t>
              </a:r>
            </a:p>
          </p:txBody>
        </p:sp>
        <p:sp>
          <p:nvSpPr>
            <p:cNvPr id="51" name="TextBox 50">
              <a:extLst>
                <a:ext uri="{FF2B5EF4-FFF2-40B4-BE49-F238E27FC236}">
                  <a16:creationId xmlns:a16="http://schemas.microsoft.com/office/drawing/2014/main" id="{77D31DEE-F2AE-4301-99E6-BC82D1CF8311}"/>
                </a:ext>
              </a:extLst>
            </p:cNvPr>
            <p:cNvSpPr txBox="1"/>
            <p:nvPr/>
          </p:nvSpPr>
          <p:spPr>
            <a:xfrm>
              <a:off x="4096981" y="2238696"/>
              <a:ext cx="2526654" cy="338554"/>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600" b="1" dirty="0">
                  <a:solidFill>
                    <a:srgbClr val="C00000"/>
                  </a:solidFill>
                </a:rPr>
                <a:t>Washington County Landfill</a:t>
              </a:r>
            </a:p>
          </p:txBody>
        </p:sp>
      </p:grpSp>
      <p:pic>
        <p:nvPicPr>
          <p:cNvPr id="7" name="Picture 6">
            <a:extLst>
              <a:ext uri="{FF2B5EF4-FFF2-40B4-BE49-F238E27FC236}">
                <a16:creationId xmlns:a16="http://schemas.microsoft.com/office/drawing/2014/main" id="{3DA7F7B0-325A-4A20-ACAC-E4908E44D2AB}"/>
              </a:ext>
            </a:extLst>
          </p:cNvPr>
          <p:cNvPicPr>
            <a:picLocks noChangeAspect="1"/>
          </p:cNvPicPr>
          <p:nvPr/>
        </p:nvPicPr>
        <p:blipFill rotWithShape="1">
          <a:blip r:embed="rId3"/>
          <a:srcRect t="6091"/>
          <a:stretch/>
        </p:blipFill>
        <p:spPr>
          <a:xfrm>
            <a:off x="85614" y="1115180"/>
            <a:ext cx="3935428" cy="2377440"/>
          </a:xfrm>
          <a:prstGeom prst="rect">
            <a:avLst/>
          </a:prstGeom>
          <a:ln w="28575">
            <a:solidFill>
              <a:srgbClr val="00B0F0"/>
            </a:solidFill>
          </a:ln>
        </p:spPr>
      </p:pic>
      <p:sp>
        <p:nvSpPr>
          <p:cNvPr id="45" name="Round Same Side Corner Rectangle 348">
            <a:extLst>
              <a:ext uri="{FF2B5EF4-FFF2-40B4-BE49-F238E27FC236}">
                <a16:creationId xmlns:a16="http://schemas.microsoft.com/office/drawing/2014/main" id="{71A72B44-0117-4BAD-A8B6-D13CAFCA93B3}"/>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Varying Groundwater Flow Regime from Source Area: Segment 1</a:t>
            </a:r>
          </a:p>
        </p:txBody>
      </p:sp>
      <p:sp>
        <p:nvSpPr>
          <p:cNvPr id="36" name="TextBox 35">
            <a:extLst>
              <a:ext uri="{FF2B5EF4-FFF2-40B4-BE49-F238E27FC236}">
                <a16:creationId xmlns:a16="http://schemas.microsoft.com/office/drawing/2014/main" id="{46022FF4-C29C-46C0-A0CF-AE99BD0BC739}"/>
              </a:ext>
            </a:extLst>
          </p:cNvPr>
          <p:cNvSpPr txBox="1"/>
          <p:nvPr/>
        </p:nvSpPr>
        <p:spPr>
          <a:xfrm>
            <a:off x="9987250" y="4806728"/>
            <a:ext cx="853006" cy="553998"/>
          </a:xfrm>
          <a:prstGeom prst="rect">
            <a:avLst/>
          </a:prstGeom>
          <a:noFill/>
        </p:spPr>
        <p:txBody>
          <a:bodyPr wrap="square" rtlCol="0">
            <a:spAutoFit/>
          </a:bodyPr>
          <a:lstStyle/>
          <a:p>
            <a:r>
              <a:rPr lang="en-US" sz="1500" dirty="0">
                <a:solidFill>
                  <a:schemeClr val="bg1"/>
                </a:solidFill>
              </a:rPr>
              <a:t>Lake Elmo</a:t>
            </a:r>
          </a:p>
        </p:txBody>
      </p:sp>
      <p:sp>
        <p:nvSpPr>
          <p:cNvPr id="138" name="TextBox 137">
            <a:extLst>
              <a:ext uri="{FF2B5EF4-FFF2-40B4-BE49-F238E27FC236}">
                <a16:creationId xmlns:a16="http://schemas.microsoft.com/office/drawing/2014/main" id="{3DEC7618-407B-4279-BA8F-F043C9FC09BA}"/>
              </a:ext>
            </a:extLst>
          </p:cNvPr>
          <p:cNvSpPr txBox="1"/>
          <p:nvPr/>
        </p:nvSpPr>
        <p:spPr>
          <a:xfrm>
            <a:off x="8107326" y="3542219"/>
            <a:ext cx="3989862" cy="430887"/>
          </a:xfrm>
          <a:prstGeom prst="rect">
            <a:avLst/>
          </a:prstGeom>
          <a:noFill/>
        </p:spPr>
        <p:txBody>
          <a:bodyPr wrap="square" rtlCol="0">
            <a:spAutoFit/>
          </a:bodyPr>
          <a:lstStyle/>
          <a:p>
            <a:r>
              <a:rPr lang="en-US" sz="1100" i="1" dirty="0">
                <a:latin typeface="Arial" panose="020B0604020202020204" pitchFamily="34" charset="0"/>
                <a:cs typeface="Arial" panose="020B0604020202020204" pitchFamily="34" charset="0"/>
              </a:rPr>
              <a:t>Groundwater contours are modeled based on available well data.</a:t>
            </a:r>
          </a:p>
        </p:txBody>
      </p:sp>
      <p:cxnSp>
        <p:nvCxnSpPr>
          <p:cNvPr id="92" name="Straight Arrow Connector 91">
            <a:extLst>
              <a:ext uri="{FF2B5EF4-FFF2-40B4-BE49-F238E27FC236}">
                <a16:creationId xmlns:a16="http://schemas.microsoft.com/office/drawing/2014/main" id="{05185668-4FBF-43DD-A96F-146A6FCB7128}"/>
              </a:ext>
            </a:extLst>
          </p:cNvPr>
          <p:cNvCxnSpPr>
            <a:cxnSpLocks/>
          </p:cNvCxnSpPr>
          <p:nvPr/>
        </p:nvCxnSpPr>
        <p:spPr>
          <a:xfrm>
            <a:off x="1530717" y="2169725"/>
            <a:ext cx="358645" cy="456034"/>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F7F174E0-FCCF-4DD2-9029-E92846725EDD}"/>
              </a:ext>
            </a:extLst>
          </p:cNvPr>
          <p:cNvCxnSpPr>
            <a:cxnSpLocks/>
          </p:cNvCxnSpPr>
          <p:nvPr/>
        </p:nvCxnSpPr>
        <p:spPr>
          <a:xfrm>
            <a:off x="2217765" y="2440986"/>
            <a:ext cx="443079" cy="369547"/>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422A242E-F4C4-46F2-BC92-8E33B6C5E97A}"/>
              </a:ext>
            </a:extLst>
          </p:cNvPr>
          <p:cNvCxnSpPr>
            <a:cxnSpLocks/>
          </p:cNvCxnSpPr>
          <p:nvPr/>
        </p:nvCxnSpPr>
        <p:spPr>
          <a:xfrm>
            <a:off x="2933617" y="2710185"/>
            <a:ext cx="449882" cy="380954"/>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6B3CB7B5-6A51-4EFA-AB8D-9C6122AECDA2}"/>
              </a:ext>
            </a:extLst>
          </p:cNvPr>
          <p:cNvSpPr/>
          <p:nvPr/>
        </p:nvSpPr>
        <p:spPr>
          <a:xfrm>
            <a:off x="1912062" y="2129358"/>
            <a:ext cx="284389" cy="184504"/>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xtBox 48">
            <a:extLst>
              <a:ext uri="{FF2B5EF4-FFF2-40B4-BE49-F238E27FC236}">
                <a16:creationId xmlns:a16="http://schemas.microsoft.com/office/drawing/2014/main" id="{274ACC8A-971E-449C-9EC8-6B30B89C2480}"/>
              </a:ext>
            </a:extLst>
          </p:cNvPr>
          <p:cNvSpPr txBox="1"/>
          <p:nvPr/>
        </p:nvSpPr>
        <p:spPr>
          <a:xfrm>
            <a:off x="84987" y="1767309"/>
            <a:ext cx="2526654" cy="338554"/>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600" b="1" dirty="0">
                <a:solidFill>
                  <a:srgbClr val="C00000"/>
                </a:solidFill>
              </a:rPr>
              <a:t>Washington County Landfill</a:t>
            </a:r>
          </a:p>
        </p:txBody>
      </p:sp>
      <p:sp>
        <p:nvSpPr>
          <p:cNvPr id="55" name="Rounded Rectangle 5">
            <a:extLst>
              <a:ext uri="{FF2B5EF4-FFF2-40B4-BE49-F238E27FC236}">
                <a16:creationId xmlns:a16="http://schemas.microsoft.com/office/drawing/2014/main" id="{1FB54EBE-3C94-451E-943A-9CF47CD5EBDD}"/>
              </a:ext>
            </a:extLst>
          </p:cNvPr>
          <p:cNvSpPr/>
          <p:nvPr/>
        </p:nvSpPr>
        <p:spPr>
          <a:xfrm>
            <a:off x="2421172" y="1157133"/>
            <a:ext cx="1575642" cy="22224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Quaternary Aquifer</a:t>
            </a:r>
          </a:p>
        </p:txBody>
      </p:sp>
      <p:grpSp>
        <p:nvGrpSpPr>
          <p:cNvPr id="14" name="Group 13">
            <a:extLst>
              <a:ext uri="{FF2B5EF4-FFF2-40B4-BE49-F238E27FC236}">
                <a16:creationId xmlns:a16="http://schemas.microsoft.com/office/drawing/2014/main" id="{F7C0427B-3C66-4887-90E3-75378D0E7C82}"/>
              </a:ext>
            </a:extLst>
          </p:cNvPr>
          <p:cNvGrpSpPr/>
          <p:nvPr/>
        </p:nvGrpSpPr>
        <p:grpSpPr>
          <a:xfrm>
            <a:off x="8162319" y="1110895"/>
            <a:ext cx="3934608" cy="2377440"/>
            <a:chOff x="8162319" y="1110895"/>
            <a:chExt cx="3934608" cy="2377440"/>
          </a:xfrm>
        </p:grpSpPr>
        <p:pic>
          <p:nvPicPr>
            <p:cNvPr id="2" name="Picture 1">
              <a:extLst>
                <a:ext uri="{FF2B5EF4-FFF2-40B4-BE49-F238E27FC236}">
                  <a16:creationId xmlns:a16="http://schemas.microsoft.com/office/drawing/2014/main" id="{08DDCA08-6A69-48EB-BFD1-A335C8747BC0}"/>
                </a:ext>
              </a:extLst>
            </p:cNvPr>
            <p:cNvPicPr>
              <a:picLocks noChangeAspect="1"/>
            </p:cNvPicPr>
            <p:nvPr/>
          </p:nvPicPr>
          <p:blipFill rotWithShape="1">
            <a:blip r:embed="rId4"/>
            <a:srcRect t="5402"/>
            <a:stretch/>
          </p:blipFill>
          <p:spPr>
            <a:xfrm>
              <a:off x="8162319" y="1110895"/>
              <a:ext cx="3934608" cy="2377440"/>
            </a:xfrm>
            <a:prstGeom prst="rect">
              <a:avLst/>
            </a:prstGeom>
            <a:ln w="28575">
              <a:solidFill>
                <a:srgbClr val="00B0F0"/>
              </a:solidFill>
            </a:ln>
          </p:spPr>
        </p:pic>
        <p:cxnSp>
          <p:nvCxnSpPr>
            <p:cNvPr id="69" name="Straight Connector 68">
              <a:extLst>
                <a:ext uri="{FF2B5EF4-FFF2-40B4-BE49-F238E27FC236}">
                  <a16:creationId xmlns:a16="http://schemas.microsoft.com/office/drawing/2014/main" id="{6635257F-7877-44E1-A682-82B302F20A84}"/>
                </a:ext>
              </a:extLst>
            </p:cNvPr>
            <p:cNvCxnSpPr>
              <a:cxnSpLocks/>
            </p:cNvCxnSpPr>
            <p:nvPr/>
          </p:nvCxnSpPr>
          <p:spPr>
            <a:xfrm>
              <a:off x="10300140" y="1146427"/>
              <a:ext cx="415387" cy="2341908"/>
            </a:xfrm>
            <a:prstGeom prst="line">
              <a:avLst/>
            </a:prstGeom>
            <a:ln w="31750">
              <a:solidFill>
                <a:schemeClr val="bg2">
                  <a:lumMod val="50000"/>
                </a:schemeClr>
              </a:solidFill>
              <a:prstDash val="dash"/>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AF1F341A-49FC-4F93-A20F-44B3A9D39D4E}"/>
                </a:ext>
              </a:extLst>
            </p:cNvPr>
            <p:cNvCxnSpPr>
              <a:cxnSpLocks/>
            </p:cNvCxnSpPr>
            <p:nvPr/>
          </p:nvCxnSpPr>
          <p:spPr>
            <a:xfrm>
              <a:off x="10405877" y="2248408"/>
              <a:ext cx="699786" cy="633406"/>
            </a:xfrm>
            <a:prstGeom prst="straightConnector1">
              <a:avLst/>
            </a:prstGeom>
            <a:ln w="47625">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0DB3356F-89FD-4483-8D7A-661D29BC1D5D}"/>
                </a:ext>
              </a:extLst>
            </p:cNvPr>
            <p:cNvCxnSpPr>
              <a:cxnSpLocks/>
            </p:cNvCxnSpPr>
            <p:nvPr/>
          </p:nvCxnSpPr>
          <p:spPr>
            <a:xfrm flipH="1">
              <a:off x="9051566" y="2265834"/>
              <a:ext cx="772227" cy="778881"/>
            </a:xfrm>
            <a:prstGeom prst="straightConnector1">
              <a:avLst/>
            </a:prstGeom>
            <a:ln w="47625">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33B71C5E-4E65-4B66-B415-7FEDAA86BEE8}"/>
                </a:ext>
              </a:extLst>
            </p:cNvPr>
            <p:cNvCxnSpPr>
              <a:cxnSpLocks/>
            </p:cNvCxnSpPr>
            <p:nvPr/>
          </p:nvCxnSpPr>
          <p:spPr>
            <a:xfrm>
              <a:off x="10329938" y="2434325"/>
              <a:ext cx="342156" cy="610390"/>
            </a:xfrm>
            <a:prstGeom prst="straightConnector1">
              <a:avLst/>
            </a:prstGeom>
            <a:ln w="47625">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24C81CA8-540D-455C-9013-9B8480DC05E9}"/>
                </a:ext>
              </a:extLst>
            </p:cNvPr>
            <p:cNvCxnSpPr>
              <a:cxnSpLocks/>
            </p:cNvCxnSpPr>
            <p:nvPr/>
          </p:nvCxnSpPr>
          <p:spPr>
            <a:xfrm flipH="1">
              <a:off x="9921206" y="2472328"/>
              <a:ext cx="113242" cy="720671"/>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148B0735-726E-4228-9070-AED6DB2FB03E}"/>
                </a:ext>
              </a:extLst>
            </p:cNvPr>
            <p:cNvSpPr/>
            <p:nvPr/>
          </p:nvSpPr>
          <p:spPr>
            <a:xfrm>
              <a:off x="9983166" y="2114118"/>
              <a:ext cx="284389" cy="184504"/>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TextBox 52">
              <a:extLst>
                <a:ext uri="{FF2B5EF4-FFF2-40B4-BE49-F238E27FC236}">
                  <a16:creationId xmlns:a16="http://schemas.microsoft.com/office/drawing/2014/main" id="{42F21BAB-D121-477F-86EE-6026F627BBAA}"/>
                </a:ext>
              </a:extLst>
            </p:cNvPr>
            <p:cNvSpPr txBox="1"/>
            <p:nvPr/>
          </p:nvSpPr>
          <p:spPr>
            <a:xfrm>
              <a:off x="8163711" y="1767309"/>
              <a:ext cx="2526654" cy="338554"/>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1600" b="1" dirty="0">
                  <a:solidFill>
                    <a:srgbClr val="C00000"/>
                  </a:solidFill>
                </a:rPr>
                <a:t>Washington County Landfill</a:t>
              </a:r>
            </a:p>
          </p:txBody>
        </p:sp>
        <p:sp>
          <p:nvSpPr>
            <p:cNvPr id="57" name="Rounded Rectangle 5">
              <a:extLst>
                <a:ext uri="{FF2B5EF4-FFF2-40B4-BE49-F238E27FC236}">
                  <a16:creationId xmlns:a16="http://schemas.microsoft.com/office/drawing/2014/main" id="{F3A4748D-23B2-4C8D-992B-BDB26A3B6999}"/>
                </a:ext>
              </a:extLst>
            </p:cNvPr>
            <p:cNvSpPr/>
            <p:nvPr/>
          </p:nvSpPr>
          <p:spPr>
            <a:xfrm>
              <a:off x="10451366" y="1146427"/>
              <a:ext cx="1575642" cy="22224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Jordan Aquifer</a:t>
              </a:r>
            </a:p>
          </p:txBody>
        </p:sp>
      </p:grpSp>
      <p:cxnSp>
        <p:nvCxnSpPr>
          <p:cNvPr id="75" name="Straight Arrow Connector 74">
            <a:extLst>
              <a:ext uri="{FF2B5EF4-FFF2-40B4-BE49-F238E27FC236}">
                <a16:creationId xmlns:a16="http://schemas.microsoft.com/office/drawing/2014/main" id="{FBC17419-1E93-4EBD-A622-486A1DA77F1F}"/>
              </a:ext>
            </a:extLst>
          </p:cNvPr>
          <p:cNvCxnSpPr>
            <a:cxnSpLocks/>
          </p:cNvCxnSpPr>
          <p:nvPr/>
        </p:nvCxnSpPr>
        <p:spPr>
          <a:xfrm>
            <a:off x="2522895" y="2145145"/>
            <a:ext cx="482378" cy="289180"/>
          </a:xfrm>
          <a:prstGeom prst="straightConnector1">
            <a:avLst/>
          </a:prstGeom>
          <a:ln w="476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7294A0C-ACDC-405D-8592-59C65D4E1A4A}"/>
              </a:ext>
            </a:extLst>
          </p:cNvPr>
          <p:cNvSpPr txBox="1"/>
          <p:nvPr/>
        </p:nvSpPr>
        <p:spPr>
          <a:xfrm>
            <a:off x="323051" y="4390628"/>
            <a:ext cx="11680275" cy="2239074"/>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Quaternary Aquifer Flow</a:t>
            </a:r>
          </a:p>
          <a:p>
            <a:pPr algn="ctr" defTabSz="1063460" fontAlgn="auto">
              <a:spcBef>
                <a:spcPts val="0"/>
              </a:spcBef>
              <a:spcAft>
                <a:spcPts val="0"/>
              </a:spcAft>
              <a:defRPr/>
            </a:pPr>
            <a:endParaRPr lang="en-US" sz="1150" b="1" dirty="0">
              <a:solidFill>
                <a:srgbClr val="00B0F0"/>
              </a:solidFill>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Like surface water, flow within the shallow Quaternary Aquifer is to the east, from the Tri-Lakes to WCL to Sunfish Lake and Lake Elmo.  </a:t>
            </a:r>
          </a:p>
          <a:p>
            <a:pPr algn="ctr"/>
            <a:endParaRPr lang="en-US" sz="1200" dirty="0">
              <a:latin typeface="Arial" panose="020B0604020202020204" pitchFamily="34" charset="0"/>
              <a:cs typeface="Arial" panose="020B0604020202020204" pitchFamily="34" charset="0"/>
            </a:endParaRPr>
          </a:p>
          <a:p>
            <a:pPr algn="ctr"/>
            <a:r>
              <a:rPr lang="en-US" sz="1600" b="1" dirty="0">
                <a:solidFill>
                  <a:srgbClr val="00B0F0"/>
                </a:solidFill>
                <a:latin typeface="Arial" panose="020B0604020202020204" pitchFamily="34" charset="0"/>
                <a:cs typeface="Arial" panose="020B0604020202020204" pitchFamily="34" charset="0"/>
              </a:rPr>
              <a:t>Bedrock Aquifer Flow: Expected vs Actual Bedrock Flow</a:t>
            </a:r>
          </a:p>
          <a:p>
            <a:pPr algn="ctr"/>
            <a:r>
              <a:rPr lang="en-US" sz="1200" dirty="0">
                <a:latin typeface="Arial" panose="020B0604020202020204" pitchFamily="34" charset="0"/>
                <a:cs typeface="Arial" panose="020B0604020202020204" pitchFamily="34" charset="0"/>
              </a:rPr>
              <a:t>From what is known about the orientation of the bedrock units, a bedrock groundwater divide running north to south is currently mapped approximately between the Tri-Lakes and Sunfish Lake, immediately east of the WCL. As a result of this bedrock groundwater divide, flow within the deeper bedrock aquifers would be expected to have a western and southern component from the WCL.</a:t>
            </a:r>
          </a:p>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However, the flow direction as modelled by collected well gauging data indicates that subsurface flow is southward and eastward east of WCL.  Due to a lack of wells screened in the Jordan aquifer in Segment 1, the full extent of the eastward flow direction is uncertain at this time.</a:t>
            </a:r>
          </a:p>
        </p:txBody>
      </p:sp>
      <p:pic>
        <p:nvPicPr>
          <p:cNvPr id="13" name="Picture 12">
            <a:extLst>
              <a:ext uri="{FF2B5EF4-FFF2-40B4-BE49-F238E27FC236}">
                <a16:creationId xmlns:a16="http://schemas.microsoft.com/office/drawing/2014/main" id="{DC871CCB-B12C-472C-84C0-2A3EE6DEAC12}"/>
              </a:ext>
            </a:extLst>
          </p:cNvPr>
          <p:cNvPicPr>
            <a:picLocks noChangeAspect="1"/>
          </p:cNvPicPr>
          <p:nvPr/>
        </p:nvPicPr>
        <p:blipFill>
          <a:blip r:embed="rId5"/>
          <a:stretch>
            <a:fillRect/>
          </a:stretch>
        </p:blipFill>
        <p:spPr>
          <a:xfrm>
            <a:off x="4630311" y="1022612"/>
            <a:ext cx="2927539" cy="805423"/>
          </a:xfrm>
          <a:prstGeom prst="rect">
            <a:avLst/>
          </a:prstGeom>
          <a:ln w="15875">
            <a:solidFill>
              <a:schemeClr val="tx1"/>
            </a:solidFill>
          </a:ln>
        </p:spPr>
      </p:pic>
      <p:sp>
        <p:nvSpPr>
          <p:cNvPr id="39" name="Rounded Rectangle 5">
            <a:extLst>
              <a:ext uri="{FF2B5EF4-FFF2-40B4-BE49-F238E27FC236}">
                <a16:creationId xmlns:a16="http://schemas.microsoft.com/office/drawing/2014/main" id="{C78A9639-DE42-4ED6-98DE-F82E59F78832}"/>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6184BDE7-2A6D-4123-B4BF-6A79EF8A2B0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80410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347">
            <a:extLst>
              <a:ext uri="{FF2B5EF4-FFF2-40B4-BE49-F238E27FC236}">
                <a16:creationId xmlns:a16="http://schemas.microsoft.com/office/drawing/2014/main" id="{DC909DDF-4D75-4A42-8E52-B5C213BA58BE}"/>
              </a:ext>
            </a:extLst>
          </p:cNvPr>
          <p:cNvSpPr/>
          <p:nvPr/>
        </p:nvSpPr>
        <p:spPr bwMode="auto">
          <a:xfrm>
            <a:off x="35695" y="672478"/>
            <a:ext cx="12119669" cy="6152864"/>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 name="Round Same Side Corner Rectangle 348">
            <a:extLst>
              <a:ext uri="{FF2B5EF4-FFF2-40B4-BE49-F238E27FC236}">
                <a16:creationId xmlns:a16="http://schemas.microsoft.com/office/drawing/2014/main" id="{AA0CCD2C-19E6-4CBA-9655-8FF8CF8B4569}"/>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Fate and Transport: Surface to Ground and Ground to Surface Preferential PFAS Pathways</a:t>
            </a:r>
          </a:p>
        </p:txBody>
      </p:sp>
      <p:sp>
        <p:nvSpPr>
          <p:cNvPr id="11" name="Rounded Rectangle 5">
            <a:extLst>
              <a:ext uri="{FF2B5EF4-FFF2-40B4-BE49-F238E27FC236}">
                <a16:creationId xmlns:a16="http://schemas.microsoft.com/office/drawing/2014/main" id="{EAA30D09-E49D-4613-8F15-FA7F16AB3243}"/>
              </a:ext>
            </a:extLst>
          </p:cNvPr>
          <p:cNvSpPr/>
          <p:nvPr/>
        </p:nvSpPr>
        <p:spPr>
          <a:xfrm>
            <a:off x="159751" y="32659"/>
            <a:ext cx="4850096"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2F38C1C-F3B3-4CE1-8A41-B2502D301BA0}"/>
              </a:ext>
            </a:extLst>
          </p:cNvPr>
          <p:cNvSpPr/>
          <p:nvPr/>
        </p:nvSpPr>
        <p:spPr>
          <a:xfrm>
            <a:off x="1664713" y="39176"/>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1|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grpSp>
        <p:nvGrpSpPr>
          <p:cNvPr id="88" name="Group 87">
            <a:extLst>
              <a:ext uri="{FF2B5EF4-FFF2-40B4-BE49-F238E27FC236}">
                <a16:creationId xmlns:a16="http://schemas.microsoft.com/office/drawing/2014/main" id="{ECD5AD25-DAE4-4EC3-903B-18B6F7FAFA91}"/>
              </a:ext>
            </a:extLst>
          </p:cNvPr>
          <p:cNvGrpSpPr/>
          <p:nvPr/>
        </p:nvGrpSpPr>
        <p:grpSpPr>
          <a:xfrm>
            <a:off x="110423" y="997293"/>
            <a:ext cx="6193072" cy="4238787"/>
            <a:chOff x="146999" y="1088733"/>
            <a:chExt cx="6193072" cy="4238787"/>
          </a:xfrm>
        </p:grpSpPr>
        <p:grpSp>
          <p:nvGrpSpPr>
            <p:cNvPr id="87" name="Group 86">
              <a:extLst>
                <a:ext uri="{FF2B5EF4-FFF2-40B4-BE49-F238E27FC236}">
                  <a16:creationId xmlns:a16="http://schemas.microsoft.com/office/drawing/2014/main" id="{506B5C3D-C2EA-401A-9085-90D1B3ABEA1C}"/>
                </a:ext>
              </a:extLst>
            </p:cNvPr>
            <p:cNvGrpSpPr/>
            <p:nvPr/>
          </p:nvGrpSpPr>
          <p:grpSpPr>
            <a:xfrm>
              <a:off x="146999" y="1088733"/>
              <a:ext cx="6193072" cy="4238787"/>
              <a:chOff x="146999" y="1088733"/>
              <a:chExt cx="6193072" cy="4238787"/>
            </a:xfrm>
          </p:grpSpPr>
          <p:grpSp>
            <p:nvGrpSpPr>
              <p:cNvPr id="53" name="Group 52">
                <a:extLst>
                  <a:ext uri="{FF2B5EF4-FFF2-40B4-BE49-F238E27FC236}">
                    <a16:creationId xmlns:a16="http://schemas.microsoft.com/office/drawing/2014/main" id="{39A610E2-DDDC-4375-AC9F-CF7CD0E0DD7F}"/>
                  </a:ext>
                </a:extLst>
              </p:cNvPr>
              <p:cNvGrpSpPr/>
              <p:nvPr/>
            </p:nvGrpSpPr>
            <p:grpSpPr>
              <a:xfrm>
                <a:off x="146999" y="1088733"/>
                <a:ext cx="6193072" cy="4238787"/>
                <a:chOff x="1786109" y="1297097"/>
                <a:chExt cx="6193072" cy="4238787"/>
              </a:xfrm>
            </p:grpSpPr>
            <p:pic>
              <p:nvPicPr>
                <p:cNvPr id="26" name="Picture 25">
                  <a:extLst>
                    <a:ext uri="{FF2B5EF4-FFF2-40B4-BE49-F238E27FC236}">
                      <a16:creationId xmlns:a16="http://schemas.microsoft.com/office/drawing/2014/main" id="{69F6B244-7086-4C1E-8C32-EAB93D88FA88}"/>
                    </a:ext>
                  </a:extLst>
                </p:cNvPr>
                <p:cNvPicPr>
                  <a:picLocks noChangeAspect="1"/>
                </p:cNvPicPr>
                <p:nvPr/>
              </p:nvPicPr>
              <p:blipFill rotWithShape="1">
                <a:blip r:embed="rId3"/>
                <a:srcRect t="1684" r="4738" b="1534"/>
                <a:stretch/>
              </p:blipFill>
              <p:spPr>
                <a:xfrm>
                  <a:off x="1786109" y="1297097"/>
                  <a:ext cx="6193072" cy="4238787"/>
                </a:xfrm>
                <a:prstGeom prst="rect">
                  <a:avLst/>
                </a:prstGeom>
                <a:ln w="28575">
                  <a:solidFill>
                    <a:srgbClr val="00B0F0"/>
                  </a:solidFill>
                </a:ln>
              </p:spPr>
            </p:pic>
            <p:cxnSp>
              <p:nvCxnSpPr>
                <p:cNvPr id="42" name="Straight Arrow Connector 41">
                  <a:extLst>
                    <a:ext uri="{FF2B5EF4-FFF2-40B4-BE49-F238E27FC236}">
                      <a16:creationId xmlns:a16="http://schemas.microsoft.com/office/drawing/2014/main" id="{731EF217-BD34-428A-BA67-9D4F77AB14A6}"/>
                    </a:ext>
                  </a:extLst>
                </p:cNvPr>
                <p:cNvCxnSpPr>
                  <a:cxnSpLocks/>
                </p:cNvCxnSpPr>
                <p:nvPr/>
              </p:nvCxnSpPr>
              <p:spPr>
                <a:xfrm>
                  <a:off x="7093845" y="4123793"/>
                  <a:ext cx="362585" cy="374937"/>
                </a:xfrm>
                <a:prstGeom prst="straightConnector1">
                  <a:avLst/>
                </a:prstGeom>
                <a:ln w="47625">
                  <a:solidFill>
                    <a:srgbClr val="2F528F"/>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DC3C067-C598-4A34-B8D6-C0F5448FE27F}"/>
                    </a:ext>
                  </a:extLst>
                </p:cNvPr>
                <p:cNvPicPr>
                  <a:picLocks noChangeAspect="1"/>
                </p:cNvPicPr>
                <p:nvPr/>
              </p:nvPicPr>
              <p:blipFill>
                <a:blip r:embed="rId4"/>
                <a:stretch>
                  <a:fillRect/>
                </a:stretch>
              </p:blipFill>
              <p:spPr>
                <a:xfrm>
                  <a:off x="6966716" y="2360224"/>
                  <a:ext cx="974056" cy="549467"/>
                </a:xfrm>
                <a:prstGeom prst="rect">
                  <a:avLst/>
                </a:prstGeom>
                <a:ln>
                  <a:solidFill>
                    <a:schemeClr val="bg2">
                      <a:lumMod val="25000"/>
                    </a:schemeClr>
                  </a:solidFill>
                </a:ln>
              </p:spPr>
            </p:pic>
            <p:cxnSp>
              <p:nvCxnSpPr>
                <p:cNvPr id="19" name="Straight Arrow Connector 18">
                  <a:extLst>
                    <a:ext uri="{FF2B5EF4-FFF2-40B4-BE49-F238E27FC236}">
                      <a16:creationId xmlns:a16="http://schemas.microsoft.com/office/drawing/2014/main" id="{D4420E08-F5BD-4F59-866F-701DE63B6D48}"/>
                    </a:ext>
                  </a:extLst>
                </p:cNvPr>
                <p:cNvCxnSpPr>
                  <a:cxnSpLocks/>
                </p:cNvCxnSpPr>
                <p:nvPr/>
              </p:nvCxnSpPr>
              <p:spPr>
                <a:xfrm>
                  <a:off x="4586352" y="3410477"/>
                  <a:ext cx="269112" cy="402571"/>
                </a:xfrm>
                <a:prstGeom prst="straightConnector1">
                  <a:avLst/>
                </a:prstGeom>
                <a:ln w="47625">
                  <a:solidFill>
                    <a:srgbClr val="2F528F"/>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BC646F-88F9-4B7B-B5A6-23428D612EFE}"/>
                    </a:ext>
                  </a:extLst>
                </p:cNvPr>
                <p:cNvCxnSpPr>
                  <a:cxnSpLocks/>
                </p:cNvCxnSpPr>
                <p:nvPr/>
              </p:nvCxnSpPr>
              <p:spPr>
                <a:xfrm>
                  <a:off x="5009847" y="3326696"/>
                  <a:ext cx="471170" cy="289857"/>
                </a:xfrm>
                <a:prstGeom prst="straightConnector1">
                  <a:avLst/>
                </a:prstGeom>
                <a:ln w="47625">
                  <a:solidFill>
                    <a:srgbClr val="2F528F"/>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4C36911-7B09-493E-B39B-F47026BDCB3B}"/>
                    </a:ext>
                  </a:extLst>
                </p:cNvPr>
                <p:cNvCxnSpPr>
                  <a:cxnSpLocks/>
                </p:cNvCxnSpPr>
                <p:nvPr/>
              </p:nvCxnSpPr>
              <p:spPr>
                <a:xfrm>
                  <a:off x="5064139" y="3057762"/>
                  <a:ext cx="520287" cy="44860"/>
                </a:xfrm>
                <a:prstGeom prst="straightConnector1">
                  <a:avLst/>
                </a:prstGeom>
                <a:ln w="47625">
                  <a:solidFill>
                    <a:srgbClr val="2F528F"/>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06E6EF7-EEBD-4AED-801A-23D9CE766EA5}"/>
                    </a:ext>
                  </a:extLst>
                </p:cNvPr>
                <p:cNvCxnSpPr>
                  <a:cxnSpLocks/>
                </p:cNvCxnSpPr>
                <p:nvPr/>
              </p:nvCxnSpPr>
              <p:spPr>
                <a:xfrm>
                  <a:off x="3029253" y="2651987"/>
                  <a:ext cx="519268" cy="535873"/>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5E6C627-D3D0-442D-9F76-00AD6E804594}"/>
                    </a:ext>
                  </a:extLst>
                </p:cNvPr>
                <p:cNvCxnSpPr>
                  <a:cxnSpLocks/>
                </p:cNvCxnSpPr>
                <p:nvPr/>
              </p:nvCxnSpPr>
              <p:spPr>
                <a:xfrm>
                  <a:off x="5294991" y="2593229"/>
                  <a:ext cx="673535" cy="340227"/>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CCE2DFE-2215-4338-9E51-F36A8DDF8AE8}"/>
                    </a:ext>
                  </a:extLst>
                </p:cNvPr>
                <p:cNvCxnSpPr>
                  <a:cxnSpLocks/>
                </p:cNvCxnSpPr>
                <p:nvPr/>
              </p:nvCxnSpPr>
              <p:spPr>
                <a:xfrm>
                  <a:off x="4987514" y="3548875"/>
                  <a:ext cx="624885" cy="420254"/>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DF08F8B-30FF-4FFD-B925-05D381B57F3B}"/>
                    </a:ext>
                  </a:extLst>
                </p:cNvPr>
                <p:cNvCxnSpPr>
                  <a:cxnSpLocks/>
                </p:cNvCxnSpPr>
                <p:nvPr/>
              </p:nvCxnSpPr>
              <p:spPr>
                <a:xfrm>
                  <a:off x="5793773" y="3455796"/>
                  <a:ext cx="547783" cy="93079"/>
                </a:xfrm>
                <a:prstGeom prst="straightConnector1">
                  <a:avLst/>
                </a:prstGeom>
                <a:ln w="47625">
                  <a:solidFill>
                    <a:srgbClr val="4CD545"/>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C426A88-EE92-44A8-975B-A689E6C9BD69}"/>
                    </a:ext>
                  </a:extLst>
                </p:cNvPr>
                <p:cNvCxnSpPr>
                  <a:cxnSpLocks/>
                </p:cNvCxnSpPr>
                <p:nvPr/>
              </p:nvCxnSpPr>
              <p:spPr>
                <a:xfrm>
                  <a:off x="7597022" y="4123793"/>
                  <a:ext cx="289198" cy="466369"/>
                </a:xfrm>
                <a:prstGeom prst="straightConnector1">
                  <a:avLst/>
                </a:prstGeom>
                <a:ln w="47625">
                  <a:solidFill>
                    <a:srgbClr val="4CD545"/>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9BDDE9D-54C7-4703-BA89-5AA92634CE2B}"/>
                    </a:ext>
                  </a:extLst>
                </p:cNvPr>
                <p:cNvCxnSpPr>
                  <a:cxnSpLocks/>
                </p:cNvCxnSpPr>
                <p:nvPr/>
              </p:nvCxnSpPr>
              <p:spPr>
                <a:xfrm>
                  <a:off x="7026161" y="4590162"/>
                  <a:ext cx="430269" cy="476341"/>
                </a:xfrm>
                <a:prstGeom prst="straightConnector1">
                  <a:avLst/>
                </a:prstGeom>
                <a:ln w="47625">
                  <a:solidFill>
                    <a:srgbClr val="4CD545"/>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C609246-E18D-4C01-A877-5D1B63A072C3}"/>
                    </a:ext>
                  </a:extLst>
                </p:cNvPr>
                <p:cNvCxnSpPr>
                  <a:cxnSpLocks/>
                </p:cNvCxnSpPr>
                <p:nvPr/>
              </p:nvCxnSpPr>
              <p:spPr>
                <a:xfrm>
                  <a:off x="6041842" y="4344101"/>
                  <a:ext cx="673535" cy="340227"/>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52" name="Picture 51">
                <a:extLst>
                  <a:ext uri="{FF2B5EF4-FFF2-40B4-BE49-F238E27FC236}">
                    <a16:creationId xmlns:a16="http://schemas.microsoft.com/office/drawing/2014/main" id="{CC575DB7-4D23-42ED-BBA0-56D84E92E41E}"/>
                  </a:ext>
                </a:extLst>
              </p:cNvPr>
              <p:cNvPicPr>
                <a:picLocks noChangeAspect="1"/>
              </p:cNvPicPr>
              <p:nvPr/>
            </p:nvPicPr>
            <p:blipFill rotWithShape="1">
              <a:blip r:embed="rId5"/>
              <a:srcRect t="9270"/>
              <a:stretch/>
            </p:blipFill>
            <p:spPr>
              <a:xfrm>
                <a:off x="180462" y="4546400"/>
                <a:ext cx="2281966" cy="720163"/>
              </a:xfrm>
              <a:prstGeom prst="rect">
                <a:avLst/>
              </a:prstGeom>
              <a:ln w="15875">
                <a:solidFill>
                  <a:schemeClr val="tx1"/>
                </a:solidFill>
              </a:ln>
            </p:spPr>
          </p:pic>
        </p:grpSp>
        <p:sp>
          <p:nvSpPr>
            <p:cNvPr id="54" name="Rounded Rectangle 5">
              <a:extLst>
                <a:ext uri="{FF2B5EF4-FFF2-40B4-BE49-F238E27FC236}">
                  <a16:creationId xmlns:a16="http://schemas.microsoft.com/office/drawing/2014/main" id="{59E5E1DC-3370-41D9-882C-5C1FF2EB9044}"/>
                </a:ext>
              </a:extLst>
            </p:cNvPr>
            <p:cNvSpPr/>
            <p:nvPr/>
          </p:nvSpPr>
          <p:spPr>
            <a:xfrm>
              <a:off x="180462" y="1124370"/>
              <a:ext cx="2331566" cy="34654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PFBA Pathway: Surface, Quaternary, and St Peter</a:t>
              </a:r>
            </a:p>
          </p:txBody>
        </p:sp>
        <p:pic>
          <p:nvPicPr>
            <p:cNvPr id="82" name="Picture 81">
              <a:extLst>
                <a:ext uri="{FF2B5EF4-FFF2-40B4-BE49-F238E27FC236}">
                  <a16:creationId xmlns:a16="http://schemas.microsoft.com/office/drawing/2014/main" id="{60781C65-B487-4E28-B670-6DC57D237B92}"/>
                </a:ext>
              </a:extLst>
            </p:cNvPr>
            <p:cNvPicPr>
              <a:picLocks noChangeAspect="1"/>
            </p:cNvPicPr>
            <p:nvPr/>
          </p:nvPicPr>
          <p:blipFill>
            <a:blip r:embed="rId6"/>
            <a:stretch>
              <a:fillRect/>
            </a:stretch>
          </p:blipFill>
          <p:spPr>
            <a:xfrm>
              <a:off x="5408602" y="1123053"/>
              <a:ext cx="859942" cy="992240"/>
            </a:xfrm>
            <a:prstGeom prst="rect">
              <a:avLst/>
            </a:prstGeom>
            <a:ln>
              <a:solidFill>
                <a:schemeClr val="bg2">
                  <a:lumMod val="25000"/>
                </a:schemeClr>
              </a:solidFill>
            </a:ln>
          </p:spPr>
        </p:pic>
      </p:grpSp>
      <p:sp>
        <p:nvSpPr>
          <p:cNvPr id="85" name="TextBox 84">
            <a:extLst>
              <a:ext uri="{FF2B5EF4-FFF2-40B4-BE49-F238E27FC236}">
                <a16:creationId xmlns:a16="http://schemas.microsoft.com/office/drawing/2014/main" id="{280640A4-A9BA-4095-8457-4378ED9510F5}"/>
              </a:ext>
            </a:extLst>
          </p:cNvPr>
          <p:cNvSpPr txBox="1"/>
          <p:nvPr/>
        </p:nvSpPr>
        <p:spPr>
          <a:xfrm>
            <a:off x="103866" y="5307686"/>
            <a:ext cx="6199629" cy="1431161"/>
          </a:xfrm>
          <a:prstGeom prst="rect">
            <a:avLst/>
          </a:prstGeom>
          <a:solidFill>
            <a:schemeClr val="bg1"/>
          </a:solidFill>
          <a:ln w="34925">
            <a:solidFill>
              <a:srgbClr val="00B0F0"/>
            </a:solidFill>
          </a:ln>
        </p:spPr>
        <p:txBody>
          <a:bodyPr wrap="square" numCol="1"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Surface to Ground PFAS Pathway</a:t>
            </a:r>
          </a:p>
          <a:p>
            <a:pPr algn="ctr" defTabSz="1063460" fontAlgn="auto">
              <a:spcBef>
                <a:spcPts val="0"/>
              </a:spcBef>
              <a:spcAft>
                <a:spcPts val="0"/>
              </a:spcAft>
              <a:defRPr/>
            </a:pPr>
            <a:endParaRPr lang="en-US" sz="600" b="1" dirty="0">
              <a:solidFill>
                <a:srgbClr val="00B0F0"/>
              </a:solidFill>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The low PFBA impacts in both surface and shallow subsurface in the Tri-Lakes area suggest the elevated PFBA in the quaternary are the result of surface to ground infiltration from the Washington County Landfill.  The PFBA-dominated impacts in Sunfish Lake are likely the result of eastward moving quaternary groundwater discharging to the lake. </a:t>
            </a:r>
          </a:p>
          <a:p>
            <a:pPr algn="ctr"/>
            <a:endParaRPr lang="en-US" sz="10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Surface water gauging data suggest that Sunfish Lake infiltrates into the subsurface and then discharges to Lake Elmo. This pathway could explain the elevated PFBA in Lake Elmo. </a:t>
            </a:r>
          </a:p>
        </p:txBody>
      </p:sp>
      <p:grpSp>
        <p:nvGrpSpPr>
          <p:cNvPr id="99" name="Group 98">
            <a:extLst>
              <a:ext uri="{FF2B5EF4-FFF2-40B4-BE49-F238E27FC236}">
                <a16:creationId xmlns:a16="http://schemas.microsoft.com/office/drawing/2014/main" id="{AFD046EA-9C14-4885-86ED-578F1AADAB74}"/>
              </a:ext>
            </a:extLst>
          </p:cNvPr>
          <p:cNvGrpSpPr/>
          <p:nvPr/>
        </p:nvGrpSpPr>
        <p:grpSpPr>
          <a:xfrm>
            <a:off x="6397583" y="997493"/>
            <a:ext cx="5693731" cy="4238786"/>
            <a:chOff x="6397583" y="997493"/>
            <a:chExt cx="5693731" cy="4238786"/>
          </a:xfrm>
        </p:grpSpPr>
        <p:grpSp>
          <p:nvGrpSpPr>
            <p:cNvPr id="84" name="Group 83">
              <a:extLst>
                <a:ext uri="{FF2B5EF4-FFF2-40B4-BE49-F238E27FC236}">
                  <a16:creationId xmlns:a16="http://schemas.microsoft.com/office/drawing/2014/main" id="{232D5A05-B914-451E-95D6-5FBD33B3EFCB}"/>
                </a:ext>
              </a:extLst>
            </p:cNvPr>
            <p:cNvGrpSpPr/>
            <p:nvPr/>
          </p:nvGrpSpPr>
          <p:grpSpPr>
            <a:xfrm>
              <a:off x="6397583" y="997493"/>
              <a:ext cx="5693731" cy="4238786"/>
              <a:chOff x="6560151" y="2587962"/>
              <a:chExt cx="5693731" cy="4238786"/>
            </a:xfrm>
          </p:grpSpPr>
          <p:pic>
            <p:nvPicPr>
              <p:cNvPr id="55" name="Picture 54">
                <a:extLst>
                  <a:ext uri="{FF2B5EF4-FFF2-40B4-BE49-F238E27FC236}">
                    <a16:creationId xmlns:a16="http://schemas.microsoft.com/office/drawing/2014/main" id="{0620445B-C599-46DC-8786-07FDB00C6708}"/>
                  </a:ext>
                </a:extLst>
              </p:cNvPr>
              <p:cNvPicPr>
                <a:picLocks noChangeAspect="1"/>
              </p:cNvPicPr>
              <p:nvPr/>
            </p:nvPicPr>
            <p:blipFill rotWithShape="1">
              <a:blip r:embed="rId7"/>
              <a:srcRect l="5167"/>
              <a:stretch/>
            </p:blipFill>
            <p:spPr>
              <a:xfrm>
                <a:off x="6560151" y="2587962"/>
                <a:ext cx="5693731" cy="4238786"/>
              </a:xfrm>
              <a:prstGeom prst="rect">
                <a:avLst/>
              </a:prstGeom>
              <a:ln w="28575">
                <a:solidFill>
                  <a:srgbClr val="00B0F0"/>
                </a:solidFill>
              </a:ln>
            </p:spPr>
          </p:pic>
          <p:cxnSp>
            <p:nvCxnSpPr>
              <p:cNvPr id="60" name="Straight Arrow Connector 59">
                <a:extLst>
                  <a:ext uri="{FF2B5EF4-FFF2-40B4-BE49-F238E27FC236}">
                    <a16:creationId xmlns:a16="http://schemas.microsoft.com/office/drawing/2014/main" id="{6D6AA6DB-E064-4426-A549-8C32578E17CB}"/>
                  </a:ext>
                </a:extLst>
              </p:cNvPr>
              <p:cNvCxnSpPr>
                <a:cxnSpLocks/>
              </p:cNvCxnSpPr>
              <p:nvPr/>
            </p:nvCxnSpPr>
            <p:spPr>
              <a:xfrm>
                <a:off x="8999219" y="4120022"/>
                <a:ext cx="952501" cy="443215"/>
              </a:xfrm>
              <a:prstGeom prst="straightConnector1">
                <a:avLst/>
              </a:prstGeom>
              <a:ln w="47625">
                <a:solidFill>
                  <a:srgbClr val="00B0F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F4117C6-C573-48E3-8BA9-2E3227D06100}"/>
                  </a:ext>
                </a:extLst>
              </p:cNvPr>
              <p:cNvCxnSpPr>
                <a:cxnSpLocks/>
              </p:cNvCxnSpPr>
              <p:nvPr/>
            </p:nvCxnSpPr>
            <p:spPr>
              <a:xfrm>
                <a:off x="8846149" y="4603288"/>
                <a:ext cx="716375" cy="809579"/>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4E8C628-177D-477A-B892-C55952CE8249}"/>
                  </a:ext>
                </a:extLst>
              </p:cNvPr>
              <p:cNvCxnSpPr>
                <a:cxnSpLocks/>
              </p:cNvCxnSpPr>
              <p:nvPr/>
            </p:nvCxnSpPr>
            <p:spPr>
              <a:xfrm flipH="1">
                <a:off x="8063012" y="4468066"/>
                <a:ext cx="232154" cy="857171"/>
              </a:xfrm>
              <a:prstGeom prst="straightConnector1">
                <a:avLst/>
              </a:prstGeom>
              <a:ln w="47625">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A4F7591C-4591-4EE8-94BA-6B5E44275DBA}"/>
                  </a:ext>
                </a:extLst>
              </p:cNvPr>
              <p:cNvCxnSpPr>
                <a:cxnSpLocks/>
              </p:cNvCxnSpPr>
              <p:nvPr/>
            </p:nvCxnSpPr>
            <p:spPr>
              <a:xfrm>
                <a:off x="10707624" y="3831336"/>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26E4DFE-A347-442B-B069-660B28E7FD91}"/>
                  </a:ext>
                </a:extLst>
              </p:cNvPr>
              <p:cNvCxnSpPr>
                <a:cxnSpLocks/>
              </p:cNvCxnSpPr>
              <p:nvPr/>
            </p:nvCxnSpPr>
            <p:spPr>
              <a:xfrm>
                <a:off x="10224789" y="3691128"/>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C8627AA-151D-49AA-9208-BCBABC662535}"/>
                  </a:ext>
                </a:extLst>
              </p:cNvPr>
              <p:cNvCxnSpPr>
                <a:cxnSpLocks/>
              </p:cNvCxnSpPr>
              <p:nvPr/>
            </p:nvCxnSpPr>
            <p:spPr>
              <a:xfrm>
                <a:off x="10468629" y="4042879"/>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pic>
            <p:nvPicPr>
              <p:cNvPr id="80" name="Picture 79">
                <a:extLst>
                  <a:ext uri="{FF2B5EF4-FFF2-40B4-BE49-F238E27FC236}">
                    <a16:creationId xmlns:a16="http://schemas.microsoft.com/office/drawing/2014/main" id="{E7E4EF2E-B1DD-4C33-95CB-4E14BFB537CD}"/>
                  </a:ext>
                </a:extLst>
              </p:cNvPr>
              <p:cNvPicPr>
                <a:picLocks noChangeAspect="1"/>
              </p:cNvPicPr>
              <p:nvPr/>
            </p:nvPicPr>
            <p:blipFill rotWithShape="1">
              <a:blip r:embed="rId8"/>
              <a:srcRect t="9349" r="4034" b="15848"/>
              <a:stretch/>
            </p:blipFill>
            <p:spPr>
              <a:xfrm>
                <a:off x="6622127" y="6231455"/>
                <a:ext cx="2683946" cy="512780"/>
              </a:xfrm>
              <a:prstGeom prst="rect">
                <a:avLst/>
              </a:prstGeom>
              <a:ln w="15875">
                <a:solidFill>
                  <a:schemeClr val="tx1"/>
                </a:solidFill>
              </a:ln>
            </p:spPr>
          </p:pic>
          <p:pic>
            <p:nvPicPr>
              <p:cNvPr id="81" name="Picture 80">
                <a:extLst>
                  <a:ext uri="{FF2B5EF4-FFF2-40B4-BE49-F238E27FC236}">
                    <a16:creationId xmlns:a16="http://schemas.microsoft.com/office/drawing/2014/main" id="{ABFA97B9-3A8D-457C-9A56-C98ED94A684D}"/>
                  </a:ext>
                </a:extLst>
              </p:cNvPr>
              <p:cNvPicPr>
                <a:picLocks noChangeAspect="1"/>
              </p:cNvPicPr>
              <p:nvPr/>
            </p:nvPicPr>
            <p:blipFill>
              <a:blip r:embed="rId9"/>
              <a:stretch>
                <a:fillRect/>
              </a:stretch>
            </p:blipFill>
            <p:spPr>
              <a:xfrm>
                <a:off x="11450366" y="2626108"/>
                <a:ext cx="763994" cy="946689"/>
              </a:xfrm>
              <a:prstGeom prst="rect">
                <a:avLst/>
              </a:prstGeom>
              <a:ln w="9525">
                <a:solidFill>
                  <a:schemeClr val="tx1"/>
                </a:solidFill>
              </a:ln>
            </p:spPr>
          </p:pic>
          <p:sp>
            <p:nvSpPr>
              <p:cNvPr id="83" name="Rounded Rectangle 5">
                <a:extLst>
                  <a:ext uri="{FF2B5EF4-FFF2-40B4-BE49-F238E27FC236}">
                    <a16:creationId xmlns:a16="http://schemas.microsoft.com/office/drawing/2014/main" id="{BC2DC7BF-BDE1-41AB-8093-B1F05D41614A}"/>
                  </a:ext>
                </a:extLst>
              </p:cNvPr>
              <p:cNvSpPr/>
              <p:nvPr/>
            </p:nvSpPr>
            <p:spPr>
              <a:xfrm>
                <a:off x="6609751" y="2623651"/>
                <a:ext cx="2331566" cy="34654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PFBA Pathway: Shakopee Aquifer</a:t>
                </a:r>
              </a:p>
            </p:txBody>
          </p:sp>
        </p:grpSp>
        <p:cxnSp>
          <p:nvCxnSpPr>
            <p:cNvPr id="95" name="Straight Arrow Connector 94">
              <a:extLst>
                <a:ext uri="{FF2B5EF4-FFF2-40B4-BE49-F238E27FC236}">
                  <a16:creationId xmlns:a16="http://schemas.microsoft.com/office/drawing/2014/main" id="{1AF96661-816B-4E70-955A-DA6609956384}"/>
                </a:ext>
              </a:extLst>
            </p:cNvPr>
            <p:cNvCxnSpPr>
              <a:cxnSpLocks/>
            </p:cNvCxnSpPr>
            <p:nvPr/>
          </p:nvCxnSpPr>
          <p:spPr>
            <a:xfrm>
              <a:off x="8647084" y="2568845"/>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F9566F6A-040C-4B40-ADB3-B39F91A8B691}"/>
                </a:ext>
              </a:extLst>
            </p:cNvPr>
            <p:cNvCxnSpPr>
              <a:cxnSpLocks/>
            </p:cNvCxnSpPr>
            <p:nvPr/>
          </p:nvCxnSpPr>
          <p:spPr>
            <a:xfrm>
              <a:off x="8164249" y="2428637"/>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992355D2-83D7-4B32-8100-AD150B0E21DE}"/>
                </a:ext>
              </a:extLst>
            </p:cNvPr>
            <p:cNvCxnSpPr>
              <a:cxnSpLocks/>
            </p:cNvCxnSpPr>
            <p:nvPr/>
          </p:nvCxnSpPr>
          <p:spPr>
            <a:xfrm>
              <a:off x="8408089" y="2780388"/>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C7284634-AF8E-4CE8-A092-7F35B1B29DA6}"/>
              </a:ext>
            </a:extLst>
          </p:cNvPr>
          <p:cNvSpPr txBox="1"/>
          <p:nvPr/>
        </p:nvSpPr>
        <p:spPr>
          <a:xfrm>
            <a:off x="6394402" y="5304689"/>
            <a:ext cx="5693731" cy="1431161"/>
          </a:xfrm>
          <a:prstGeom prst="rect">
            <a:avLst/>
          </a:prstGeom>
          <a:solidFill>
            <a:schemeClr val="bg1"/>
          </a:solidFill>
          <a:ln w="34925">
            <a:solidFill>
              <a:srgbClr val="00B0F0"/>
            </a:solidFill>
          </a:ln>
        </p:spPr>
        <p:txBody>
          <a:bodyPr wrap="square" numCol="1" rtlCol="0">
            <a:spAutoFit/>
          </a:bodyPr>
          <a:lstStyle/>
          <a:p>
            <a:pPr algn="ctr"/>
            <a:r>
              <a:rPr lang="en-US" sz="1100" b="1" dirty="0">
                <a:solidFill>
                  <a:srgbClr val="00B0F0"/>
                </a:solidFill>
                <a:latin typeface="Arial" panose="020B0604020202020204" pitchFamily="34" charset="0"/>
                <a:cs typeface="Arial" panose="020B0604020202020204" pitchFamily="34" charset="0"/>
              </a:rPr>
              <a:t>Shakopee Aquifer Vertical PFAS Pathway</a:t>
            </a:r>
          </a:p>
          <a:p>
            <a:pPr algn="ctr"/>
            <a:endParaRPr lang="en-US" sz="10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Relative to the surface and shallow subsurface, PFBA in the Shakopee aquifer is in lower concentrations. The highest PFBA impacts are closest to the WCL, supporting a vertical PFAS pathway from the surface into the Shakopee aquifer. </a:t>
            </a:r>
          </a:p>
          <a:p>
            <a:pPr algn="ctr"/>
            <a:endParaRPr lang="en-US" sz="600" dirty="0">
              <a:latin typeface="Arial" panose="020B0604020202020204" pitchFamily="34" charset="0"/>
              <a:cs typeface="Arial" panose="020B0604020202020204" pitchFamily="34" charset="0"/>
            </a:endParaRPr>
          </a:p>
          <a:p>
            <a:pPr algn="ctr"/>
            <a:r>
              <a:rPr lang="en-US" sz="1000" dirty="0">
                <a:latin typeface="Arial" panose="020B0604020202020204" pitchFamily="34" charset="0"/>
                <a:cs typeface="Arial" panose="020B0604020202020204" pitchFamily="34" charset="0"/>
              </a:rPr>
              <a:t>The wells northeast of Sunfish Lake are not in the groundwater flow path from WCL. The relative increase in PFBA in these wells is more likely the result of vertical groundwater movement from overlying impacted St Peter or Quaternary aquifers. </a:t>
            </a:r>
          </a:p>
        </p:txBody>
      </p:sp>
      <p:sp>
        <p:nvSpPr>
          <p:cNvPr id="43" name="TextBox 42">
            <a:extLst>
              <a:ext uri="{FF2B5EF4-FFF2-40B4-BE49-F238E27FC236}">
                <a16:creationId xmlns:a16="http://schemas.microsoft.com/office/drawing/2014/main" id="{82E7FB18-3D0B-41C0-BF42-B878D6B40A00}"/>
              </a:ext>
            </a:extLst>
          </p:cNvPr>
          <p:cNvSpPr txBox="1"/>
          <p:nvPr/>
        </p:nvSpPr>
        <p:spPr>
          <a:xfrm>
            <a:off x="10345327" y="3332133"/>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44" name="TextBox 43">
            <a:extLst>
              <a:ext uri="{FF2B5EF4-FFF2-40B4-BE49-F238E27FC236}">
                <a16:creationId xmlns:a16="http://schemas.microsoft.com/office/drawing/2014/main" id="{0F4AC7D0-3806-4671-B542-CE8BD32499BB}"/>
              </a:ext>
            </a:extLst>
          </p:cNvPr>
          <p:cNvSpPr txBox="1"/>
          <p:nvPr/>
        </p:nvSpPr>
        <p:spPr>
          <a:xfrm>
            <a:off x="7612966" y="1486580"/>
            <a:ext cx="720069" cy="253916"/>
          </a:xfrm>
          <a:prstGeom prst="rect">
            <a:avLst/>
          </a:prstGeom>
          <a:noFill/>
        </p:spPr>
        <p:txBody>
          <a:bodyPr wrap="none" rtlCol="0">
            <a:spAutoFit/>
          </a:bodyPr>
          <a:lstStyle/>
          <a:p>
            <a:r>
              <a:rPr lang="en-US" sz="1050" b="1" dirty="0">
                <a:solidFill>
                  <a:schemeClr val="bg1"/>
                </a:solidFill>
              </a:rPr>
              <a:t>Lake Jane</a:t>
            </a:r>
          </a:p>
        </p:txBody>
      </p:sp>
      <p:sp>
        <p:nvSpPr>
          <p:cNvPr id="48" name="TextBox 47">
            <a:extLst>
              <a:ext uri="{FF2B5EF4-FFF2-40B4-BE49-F238E27FC236}">
                <a16:creationId xmlns:a16="http://schemas.microsoft.com/office/drawing/2014/main" id="{46AB0C47-169E-418B-8F52-F1DF4238AE38}"/>
              </a:ext>
            </a:extLst>
          </p:cNvPr>
          <p:cNvSpPr txBox="1"/>
          <p:nvPr/>
        </p:nvSpPr>
        <p:spPr>
          <a:xfrm>
            <a:off x="10981111" y="4274298"/>
            <a:ext cx="750526" cy="253916"/>
          </a:xfrm>
          <a:prstGeom prst="rect">
            <a:avLst/>
          </a:prstGeom>
          <a:noFill/>
        </p:spPr>
        <p:txBody>
          <a:bodyPr wrap="none" rtlCol="0">
            <a:spAutoFit/>
          </a:bodyPr>
          <a:lstStyle/>
          <a:p>
            <a:r>
              <a:rPr lang="en-US" sz="1050" b="1" dirty="0">
                <a:solidFill>
                  <a:schemeClr val="bg1"/>
                </a:solidFill>
              </a:rPr>
              <a:t>Lake Elmo</a:t>
            </a:r>
          </a:p>
        </p:txBody>
      </p:sp>
      <p:sp>
        <p:nvSpPr>
          <p:cNvPr id="50" name="TextBox 49">
            <a:extLst>
              <a:ext uri="{FF2B5EF4-FFF2-40B4-BE49-F238E27FC236}">
                <a16:creationId xmlns:a16="http://schemas.microsoft.com/office/drawing/2014/main" id="{D9FD88D5-3178-4844-BB17-A7FB4585CC65}"/>
              </a:ext>
            </a:extLst>
          </p:cNvPr>
          <p:cNvSpPr txBox="1"/>
          <p:nvPr/>
        </p:nvSpPr>
        <p:spPr>
          <a:xfrm>
            <a:off x="4867205" y="3267372"/>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56" name="TextBox 55">
            <a:extLst>
              <a:ext uri="{FF2B5EF4-FFF2-40B4-BE49-F238E27FC236}">
                <a16:creationId xmlns:a16="http://schemas.microsoft.com/office/drawing/2014/main" id="{19461405-2F2A-42B0-AA7D-A404FE087FFD}"/>
              </a:ext>
            </a:extLst>
          </p:cNvPr>
          <p:cNvSpPr txBox="1"/>
          <p:nvPr/>
        </p:nvSpPr>
        <p:spPr>
          <a:xfrm>
            <a:off x="2325153" y="1717475"/>
            <a:ext cx="720069" cy="253916"/>
          </a:xfrm>
          <a:prstGeom prst="rect">
            <a:avLst/>
          </a:prstGeom>
          <a:noFill/>
        </p:spPr>
        <p:txBody>
          <a:bodyPr wrap="none" rtlCol="0">
            <a:spAutoFit/>
          </a:bodyPr>
          <a:lstStyle/>
          <a:p>
            <a:r>
              <a:rPr lang="en-US" sz="1050" b="1" dirty="0">
                <a:solidFill>
                  <a:schemeClr val="bg1"/>
                </a:solidFill>
              </a:rPr>
              <a:t>Lake Jane</a:t>
            </a:r>
          </a:p>
        </p:txBody>
      </p:sp>
      <p:sp>
        <p:nvSpPr>
          <p:cNvPr id="57" name="TextBox 56">
            <a:extLst>
              <a:ext uri="{FF2B5EF4-FFF2-40B4-BE49-F238E27FC236}">
                <a16:creationId xmlns:a16="http://schemas.microsoft.com/office/drawing/2014/main" id="{B65B03A2-55A7-4ACC-88FD-25EBBB742C16}"/>
              </a:ext>
            </a:extLst>
          </p:cNvPr>
          <p:cNvSpPr txBox="1"/>
          <p:nvPr/>
        </p:nvSpPr>
        <p:spPr>
          <a:xfrm>
            <a:off x="5170810" y="4789618"/>
            <a:ext cx="750526" cy="253916"/>
          </a:xfrm>
          <a:prstGeom prst="rect">
            <a:avLst/>
          </a:prstGeom>
          <a:noFill/>
        </p:spPr>
        <p:txBody>
          <a:bodyPr wrap="none" rtlCol="0">
            <a:spAutoFit/>
          </a:bodyPr>
          <a:lstStyle/>
          <a:p>
            <a:r>
              <a:rPr lang="en-US" sz="1050" b="1" dirty="0">
                <a:solidFill>
                  <a:schemeClr val="bg1"/>
                </a:solidFill>
              </a:rPr>
              <a:t>Lake Elmo</a:t>
            </a:r>
          </a:p>
        </p:txBody>
      </p:sp>
      <p:sp>
        <p:nvSpPr>
          <p:cNvPr id="58" name="TextBox 57">
            <a:extLst>
              <a:ext uri="{FF2B5EF4-FFF2-40B4-BE49-F238E27FC236}">
                <a16:creationId xmlns:a16="http://schemas.microsoft.com/office/drawing/2014/main" id="{C2C300AE-6F03-45FD-9CC1-F6EBB90FE4FD}"/>
              </a:ext>
            </a:extLst>
          </p:cNvPr>
          <p:cNvSpPr txBox="1"/>
          <p:nvPr/>
        </p:nvSpPr>
        <p:spPr>
          <a:xfrm>
            <a:off x="608593" y="1611034"/>
            <a:ext cx="793807" cy="253916"/>
          </a:xfrm>
          <a:prstGeom prst="rect">
            <a:avLst/>
          </a:prstGeom>
          <a:noFill/>
        </p:spPr>
        <p:txBody>
          <a:bodyPr wrap="none" rtlCol="0">
            <a:spAutoFit/>
          </a:bodyPr>
          <a:lstStyle/>
          <a:p>
            <a:r>
              <a:rPr lang="en-US" sz="1050" b="1" dirty="0">
                <a:solidFill>
                  <a:schemeClr val="bg1"/>
                </a:solidFill>
              </a:rPr>
              <a:t>Lake Olson</a:t>
            </a:r>
          </a:p>
        </p:txBody>
      </p:sp>
      <p:sp>
        <p:nvSpPr>
          <p:cNvPr id="59" name="TextBox 58">
            <a:extLst>
              <a:ext uri="{FF2B5EF4-FFF2-40B4-BE49-F238E27FC236}">
                <a16:creationId xmlns:a16="http://schemas.microsoft.com/office/drawing/2014/main" id="{4BB7DAF4-0032-4EE7-A053-CDCB1A265593}"/>
              </a:ext>
            </a:extLst>
          </p:cNvPr>
          <p:cNvSpPr txBox="1"/>
          <p:nvPr/>
        </p:nvSpPr>
        <p:spPr>
          <a:xfrm>
            <a:off x="2914714" y="4211930"/>
            <a:ext cx="1051891" cy="253916"/>
          </a:xfrm>
          <a:prstGeom prst="rect">
            <a:avLst/>
          </a:prstGeom>
          <a:noFill/>
        </p:spPr>
        <p:txBody>
          <a:bodyPr wrap="none" rtlCol="0">
            <a:spAutoFit/>
          </a:bodyPr>
          <a:lstStyle/>
          <a:p>
            <a:r>
              <a:rPr lang="en-US" sz="1050" b="1" dirty="0">
                <a:solidFill>
                  <a:schemeClr val="bg1"/>
                </a:solidFill>
              </a:rPr>
              <a:t>Friedrichs Pond</a:t>
            </a:r>
          </a:p>
        </p:txBody>
      </p:sp>
    </p:spTree>
    <p:extLst>
      <p:ext uri="{BB962C8B-B14F-4D97-AF65-F5344CB8AC3E}">
        <p14:creationId xmlns:p14="http://schemas.microsoft.com/office/powerpoint/2010/main" val="3215962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Same Side Corner Rectangle 347">
            <a:extLst>
              <a:ext uri="{FF2B5EF4-FFF2-40B4-BE49-F238E27FC236}">
                <a16:creationId xmlns:a16="http://schemas.microsoft.com/office/drawing/2014/main" id="{94C6C911-BFF8-4592-ADFE-823B35F903AA}"/>
              </a:ext>
            </a:extLst>
          </p:cNvPr>
          <p:cNvSpPr/>
          <p:nvPr/>
        </p:nvSpPr>
        <p:spPr bwMode="auto">
          <a:xfrm>
            <a:off x="35695"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33" name="Round Same Side Corner Rectangle 348">
            <a:extLst>
              <a:ext uri="{FF2B5EF4-FFF2-40B4-BE49-F238E27FC236}">
                <a16:creationId xmlns:a16="http://schemas.microsoft.com/office/drawing/2014/main" id="{0287070E-DF33-40A8-B9F7-F025A99548A7}"/>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A Closer Look: WCL PFAS Signature Impacts South of WCL at Beta Site 17</a:t>
            </a:r>
          </a:p>
        </p:txBody>
      </p:sp>
      <p:sp>
        <p:nvSpPr>
          <p:cNvPr id="35" name="Rectangle 34">
            <a:extLst>
              <a:ext uri="{FF2B5EF4-FFF2-40B4-BE49-F238E27FC236}">
                <a16:creationId xmlns:a16="http://schemas.microsoft.com/office/drawing/2014/main" id="{238FADDA-3C2E-49B0-815A-5039346A4BD9}"/>
              </a:ext>
            </a:extLst>
          </p:cNvPr>
          <p:cNvSpPr/>
          <p:nvPr/>
        </p:nvSpPr>
        <p:spPr>
          <a:xfrm>
            <a:off x="1664713" y="39176"/>
            <a:ext cx="3596640" cy="600164"/>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Segment 1| Project 1007</a:t>
            </a:r>
            <a:br>
              <a:rPr lang="en-US" sz="2000" b="1" dirty="0">
                <a:solidFill>
                  <a:schemeClr val="bg1"/>
                </a:solidFill>
                <a:latin typeface="Arial" panose="020B0604020202020204" pitchFamily="34" charset="0"/>
                <a:cs typeface="Arial" panose="020B0604020202020204" pitchFamily="34" charset="0"/>
              </a:rPr>
            </a:br>
            <a:r>
              <a:rPr lang="en-US" sz="1400" b="1" dirty="0">
                <a:solidFill>
                  <a:schemeClr val="bg1"/>
                </a:solidFill>
                <a:latin typeface="Arial" panose="020B0604020202020204" pitchFamily="34" charset="0"/>
                <a:cs typeface="Arial" panose="020B0604020202020204" pitchFamily="34" charset="0"/>
              </a:rPr>
              <a:t>Minnesota Pollution Control Agency</a:t>
            </a:r>
            <a:endParaRPr lang="en-US" sz="1400" dirty="0"/>
          </a:p>
        </p:txBody>
      </p:sp>
      <p:grpSp>
        <p:nvGrpSpPr>
          <p:cNvPr id="81" name="Group 80">
            <a:extLst>
              <a:ext uri="{FF2B5EF4-FFF2-40B4-BE49-F238E27FC236}">
                <a16:creationId xmlns:a16="http://schemas.microsoft.com/office/drawing/2014/main" id="{6EACDA2B-1DAC-40EC-8E2B-960147571F86}"/>
              </a:ext>
            </a:extLst>
          </p:cNvPr>
          <p:cNvGrpSpPr/>
          <p:nvPr/>
        </p:nvGrpSpPr>
        <p:grpSpPr>
          <a:xfrm>
            <a:off x="5388179" y="2970523"/>
            <a:ext cx="6226208" cy="3785544"/>
            <a:chOff x="5736624" y="1159210"/>
            <a:chExt cx="6226208" cy="3785544"/>
          </a:xfrm>
        </p:grpSpPr>
        <p:grpSp>
          <p:nvGrpSpPr>
            <p:cNvPr id="5" name="Group 4">
              <a:extLst>
                <a:ext uri="{FF2B5EF4-FFF2-40B4-BE49-F238E27FC236}">
                  <a16:creationId xmlns:a16="http://schemas.microsoft.com/office/drawing/2014/main" id="{6150AE08-1238-4C3B-9D09-B2E60E59B93F}"/>
                </a:ext>
              </a:extLst>
            </p:cNvPr>
            <p:cNvGrpSpPr/>
            <p:nvPr/>
          </p:nvGrpSpPr>
          <p:grpSpPr>
            <a:xfrm>
              <a:off x="5736624" y="1159210"/>
              <a:ext cx="6226208" cy="3594694"/>
              <a:chOff x="6048989" y="1227607"/>
              <a:chExt cx="5387394" cy="2743200"/>
            </a:xfrm>
          </p:grpSpPr>
          <p:graphicFrame>
            <p:nvGraphicFramePr>
              <p:cNvPr id="28" name="Chart 27">
                <a:extLst>
                  <a:ext uri="{FF2B5EF4-FFF2-40B4-BE49-F238E27FC236}">
                    <a16:creationId xmlns:a16="http://schemas.microsoft.com/office/drawing/2014/main" id="{6B12DE62-7833-4F76-9808-13A43159072B}"/>
                  </a:ext>
                </a:extLst>
              </p:cNvPr>
              <p:cNvGraphicFramePr>
                <a:graphicFrameLocks/>
              </p:cNvGraphicFramePr>
              <p:nvPr>
                <p:extLst>
                  <p:ext uri="{D42A27DB-BD31-4B8C-83A1-F6EECF244321}">
                    <p14:modId xmlns:p14="http://schemas.microsoft.com/office/powerpoint/2010/main" val="1835305435"/>
                  </p:ext>
                </p:extLst>
              </p:nvPr>
            </p:nvGraphicFramePr>
            <p:xfrm>
              <a:off x="6048989" y="1227607"/>
              <a:ext cx="5387394"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009FFA3-F990-43B8-B19D-A25CF1C5A959}"/>
                  </a:ext>
                </a:extLst>
              </p:cNvPr>
              <p:cNvSpPr txBox="1"/>
              <p:nvPr/>
            </p:nvSpPr>
            <p:spPr>
              <a:xfrm>
                <a:off x="10680590" y="3009122"/>
                <a:ext cx="298580" cy="338554"/>
              </a:xfrm>
              <a:prstGeom prst="rect">
                <a:avLst/>
              </a:prstGeom>
              <a:noFill/>
            </p:spPr>
            <p:txBody>
              <a:bodyPr wrap="square" rtlCol="0">
                <a:spAutoFit/>
              </a:bodyPr>
              <a:lstStyle/>
              <a:p>
                <a:r>
                  <a:rPr lang="en-US" sz="1600" dirty="0"/>
                  <a:t>*</a:t>
                </a:r>
              </a:p>
            </p:txBody>
          </p:sp>
          <p:sp>
            <p:nvSpPr>
              <p:cNvPr id="18" name="TextBox 17">
                <a:extLst>
                  <a:ext uri="{FF2B5EF4-FFF2-40B4-BE49-F238E27FC236}">
                    <a16:creationId xmlns:a16="http://schemas.microsoft.com/office/drawing/2014/main" id="{85875A95-AD83-44A8-B9D9-F9E17FC9020C}"/>
                  </a:ext>
                </a:extLst>
              </p:cNvPr>
              <p:cNvSpPr txBox="1"/>
              <p:nvPr/>
            </p:nvSpPr>
            <p:spPr>
              <a:xfrm>
                <a:off x="9358148" y="2740550"/>
                <a:ext cx="298580" cy="338554"/>
              </a:xfrm>
              <a:prstGeom prst="rect">
                <a:avLst/>
              </a:prstGeom>
              <a:noFill/>
            </p:spPr>
            <p:txBody>
              <a:bodyPr wrap="square" rtlCol="0">
                <a:spAutoFit/>
              </a:bodyPr>
              <a:lstStyle/>
              <a:p>
                <a:r>
                  <a:rPr lang="en-US" sz="1600" dirty="0"/>
                  <a:t>*</a:t>
                </a:r>
              </a:p>
            </p:txBody>
          </p:sp>
          <p:sp>
            <p:nvSpPr>
              <p:cNvPr id="21" name="TextBox 20">
                <a:extLst>
                  <a:ext uri="{FF2B5EF4-FFF2-40B4-BE49-F238E27FC236}">
                    <a16:creationId xmlns:a16="http://schemas.microsoft.com/office/drawing/2014/main" id="{E9BA7BD4-2A4A-47C9-B8EE-4129D760F6CA}"/>
                  </a:ext>
                </a:extLst>
              </p:cNvPr>
              <p:cNvSpPr txBox="1"/>
              <p:nvPr/>
            </p:nvSpPr>
            <p:spPr>
              <a:xfrm>
                <a:off x="9622517" y="3169068"/>
                <a:ext cx="298580" cy="338554"/>
              </a:xfrm>
              <a:prstGeom prst="rect">
                <a:avLst/>
              </a:prstGeom>
              <a:noFill/>
            </p:spPr>
            <p:txBody>
              <a:bodyPr wrap="square" rtlCol="0">
                <a:spAutoFit/>
              </a:bodyPr>
              <a:lstStyle/>
              <a:p>
                <a:r>
                  <a:rPr lang="en-US" sz="1600" dirty="0"/>
                  <a:t>*</a:t>
                </a:r>
              </a:p>
            </p:txBody>
          </p:sp>
          <p:sp>
            <p:nvSpPr>
              <p:cNvPr id="22" name="TextBox 21">
                <a:extLst>
                  <a:ext uri="{FF2B5EF4-FFF2-40B4-BE49-F238E27FC236}">
                    <a16:creationId xmlns:a16="http://schemas.microsoft.com/office/drawing/2014/main" id="{33DE8C1A-8758-4811-AE44-9894CA791EC7}"/>
                  </a:ext>
                </a:extLst>
              </p:cNvPr>
              <p:cNvSpPr txBox="1"/>
              <p:nvPr/>
            </p:nvSpPr>
            <p:spPr>
              <a:xfrm>
                <a:off x="9380797" y="3569937"/>
                <a:ext cx="298580" cy="338554"/>
              </a:xfrm>
              <a:prstGeom prst="rect">
                <a:avLst/>
              </a:prstGeom>
              <a:noFill/>
            </p:spPr>
            <p:txBody>
              <a:bodyPr wrap="square" rtlCol="0">
                <a:spAutoFit/>
              </a:bodyPr>
              <a:lstStyle/>
              <a:p>
                <a:r>
                  <a:rPr lang="en-US" sz="1600" dirty="0"/>
                  <a:t>*</a:t>
                </a:r>
              </a:p>
            </p:txBody>
          </p:sp>
        </p:grpSp>
        <p:sp>
          <p:nvSpPr>
            <p:cNvPr id="23" name="TextBox 22">
              <a:extLst>
                <a:ext uri="{FF2B5EF4-FFF2-40B4-BE49-F238E27FC236}">
                  <a16:creationId xmlns:a16="http://schemas.microsoft.com/office/drawing/2014/main" id="{632AB4C7-2535-48C7-B3DA-0B262B7E0A4A}"/>
                </a:ext>
              </a:extLst>
            </p:cNvPr>
            <p:cNvSpPr txBox="1"/>
            <p:nvPr/>
          </p:nvSpPr>
          <p:spPr>
            <a:xfrm>
              <a:off x="7324531" y="4452311"/>
              <a:ext cx="3451767" cy="492443"/>
            </a:xfrm>
            <a:prstGeom prst="rect">
              <a:avLst/>
            </a:prstGeom>
            <a:noFill/>
          </p:spPr>
          <p:txBody>
            <a:bodyPr wrap="square" rtlCol="0">
              <a:spAutoFit/>
            </a:bodyPr>
            <a:lstStyle/>
            <a:p>
              <a:r>
                <a:rPr lang="en-US" sz="1300" dirty="0"/>
                <a:t>* Exceeds MDH HBV of 7.0 ppb for PFBA and 0.035 ppb for PFOA  </a:t>
              </a:r>
            </a:p>
          </p:txBody>
        </p:sp>
      </p:grpSp>
      <p:graphicFrame>
        <p:nvGraphicFramePr>
          <p:cNvPr id="24" name="Chart 23">
            <a:extLst>
              <a:ext uri="{FF2B5EF4-FFF2-40B4-BE49-F238E27FC236}">
                <a16:creationId xmlns:a16="http://schemas.microsoft.com/office/drawing/2014/main" id="{4A5BDBA4-18D8-4A06-A538-242AA46DAD7A}"/>
              </a:ext>
            </a:extLst>
          </p:cNvPr>
          <p:cNvGraphicFramePr>
            <a:graphicFrameLocks/>
          </p:cNvGraphicFramePr>
          <p:nvPr>
            <p:extLst>
              <p:ext uri="{D42A27DB-BD31-4B8C-83A1-F6EECF244321}">
                <p14:modId xmlns:p14="http://schemas.microsoft.com/office/powerpoint/2010/main" val="149827600"/>
              </p:ext>
            </p:extLst>
          </p:nvPr>
        </p:nvGraphicFramePr>
        <p:xfrm>
          <a:off x="8782030" y="3387114"/>
          <a:ext cx="1056498" cy="8851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a:extLst>
              <a:ext uri="{FF2B5EF4-FFF2-40B4-BE49-F238E27FC236}">
                <a16:creationId xmlns:a16="http://schemas.microsoft.com/office/drawing/2014/main" id="{756D22D2-E851-4257-AA72-B0B2617256DA}"/>
              </a:ext>
            </a:extLst>
          </p:cNvPr>
          <p:cNvGraphicFramePr>
            <a:graphicFrameLocks/>
          </p:cNvGraphicFramePr>
          <p:nvPr>
            <p:extLst>
              <p:ext uri="{D42A27DB-BD31-4B8C-83A1-F6EECF244321}">
                <p14:modId xmlns:p14="http://schemas.microsoft.com/office/powerpoint/2010/main" val="945594014"/>
              </p:ext>
            </p:extLst>
          </p:nvPr>
        </p:nvGraphicFramePr>
        <p:xfrm>
          <a:off x="8864421" y="4064670"/>
          <a:ext cx="958130" cy="8736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B1C86E16-A73F-4BCB-BE17-7D8608156EF4}"/>
              </a:ext>
            </a:extLst>
          </p:cNvPr>
          <p:cNvGraphicFramePr>
            <a:graphicFrameLocks/>
          </p:cNvGraphicFramePr>
          <p:nvPr>
            <p:extLst>
              <p:ext uri="{D42A27DB-BD31-4B8C-83A1-F6EECF244321}">
                <p14:modId xmlns:p14="http://schemas.microsoft.com/office/powerpoint/2010/main" val="3972327001"/>
              </p:ext>
            </p:extLst>
          </p:nvPr>
        </p:nvGraphicFramePr>
        <p:xfrm>
          <a:off x="10268894" y="4449795"/>
          <a:ext cx="1056498" cy="88515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a:extLst>
              <a:ext uri="{FF2B5EF4-FFF2-40B4-BE49-F238E27FC236}">
                <a16:creationId xmlns:a16="http://schemas.microsoft.com/office/drawing/2014/main" id="{FB900B6B-693E-4D46-B493-1B82CAB7C18D}"/>
              </a:ext>
            </a:extLst>
          </p:cNvPr>
          <p:cNvGraphicFramePr>
            <a:graphicFrameLocks/>
          </p:cNvGraphicFramePr>
          <p:nvPr>
            <p:extLst>
              <p:ext uri="{D42A27DB-BD31-4B8C-83A1-F6EECF244321}">
                <p14:modId xmlns:p14="http://schemas.microsoft.com/office/powerpoint/2010/main" val="2692323564"/>
              </p:ext>
            </p:extLst>
          </p:nvPr>
        </p:nvGraphicFramePr>
        <p:xfrm>
          <a:off x="10797143" y="5134026"/>
          <a:ext cx="1056498" cy="89123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Chart 30">
            <a:extLst>
              <a:ext uri="{FF2B5EF4-FFF2-40B4-BE49-F238E27FC236}">
                <a16:creationId xmlns:a16="http://schemas.microsoft.com/office/drawing/2014/main" id="{7C2F59D8-AAF7-49C8-B257-2256456396AF}"/>
              </a:ext>
            </a:extLst>
          </p:cNvPr>
          <p:cNvGraphicFramePr>
            <a:graphicFrameLocks/>
          </p:cNvGraphicFramePr>
          <p:nvPr>
            <p:extLst>
              <p:ext uri="{D42A27DB-BD31-4B8C-83A1-F6EECF244321}">
                <p14:modId xmlns:p14="http://schemas.microsoft.com/office/powerpoint/2010/main" val="4167640928"/>
              </p:ext>
            </p:extLst>
          </p:nvPr>
        </p:nvGraphicFramePr>
        <p:xfrm>
          <a:off x="10437345" y="5823489"/>
          <a:ext cx="983251" cy="942741"/>
        </p:xfrm>
        <a:graphic>
          <a:graphicData uri="http://schemas.openxmlformats.org/drawingml/2006/chart">
            <c:chart xmlns:c="http://schemas.openxmlformats.org/drawingml/2006/chart" xmlns:r="http://schemas.openxmlformats.org/officeDocument/2006/relationships" r:id="rId7"/>
          </a:graphicData>
        </a:graphic>
      </p:graphicFrame>
      <p:sp>
        <p:nvSpPr>
          <p:cNvPr id="58" name="TextBox 57">
            <a:extLst>
              <a:ext uri="{FF2B5EF4-FFF2-40B4-BE49-F238E27FC236}">
                <a16:creationId xmlns:a16="http://schemas.microsoft.com/office/drawing/2014/main" id="{25966F90-BD20-443B-9CF4-D4BA3FB64182}"/>
              </a:ext>
            </a:extLst>
          </p:cNvPr>
          <p:cNvSpPr txBox="1"/>
          <p:nvPr/>
        </p:nvSpPr>
        <p:spPr>
          <a:xfrm>
            <a:off x="5252363" y="1049514"/>
            <a:ext cx="6804478" cy="1877437"/>
          </a:xfrm>
          <a:prstGeom prst="rect">
            <a:avLst/>
          </a:prstGeom>
          <a:solidFill>
            <a:schemeClr val="bg1"/>
          </a:solidFill>
          <a:ln w="34925">
            <a:solidFill>
              <a:srgbClr val="00B0F0"/>
            </a:solidFill>
          </a:ln>
        </p:spPr>
        <p:txBody>
          <a:bodyPr wrap="square" numCol="1" rtlCol="0">
            <a:spAutoFit/>
          </a:bodyPr>
          <a:lstStyle/>
          <a:p>
            <a:pPr algn="ctr"/>
            <a:r>
              <a:rPr lang="en-US" sz="1600" b="1" dirty="0">
                <a:solidFill>
                  <a:srgbClr val="00B0F0"/>
                </a:solidFill>
                <a:latin typeface="Arial" panose="020B0604020202020204" pitchFamily="34" charset="0"/>
                <a:cs typeface="Arial" panose="020B0604020202020204" pitchFamily="34" charset="0"/>
              </a:rPr>
              <a:t>Beta Site 17</a:t>
            </a:r>
          </a:p>
          <a:p>
            <a:pPr algn="ctr"/>
            <a:endParaRPr lang="en-US" sz="800"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At Stillwater and 34th St N (BS17), groundwater from multiple aquifers was sampled for PFAS during the installation of a monitoring well nest.  This location is outside of the Quaternary flow path from WCL, but within the expected groundwater flow path of the deeper bedrock aquifers from WCL. </a:t>
            </a:r>
          </a:p>
          <a:p>
            <a:pPr algn="ctr"/>
            <a:endParaRPr lang="en-US" sz="1050" dirty="0">
              <a:latin typeface="Arial" panose="020B0604020202020204" pitchFamily="34" charset="0"/>
              <a:cs typeface="Arial" panose="020B0604020202020204" pitchFamily="34" charset="0"/>
            </a:endParaRPr>
          </a:p>
          <a:p>
            <a:pPr algn="ctr"/>
            <a:r>
              <a:rPr lang="en-US" sz="1150" dirty="0">
                <a:latin typeface="Arial" panose="020B0604020202020204" pitchFamily="34" charset="0"/>
                <a:cs typeface="Arial" panose="020B0604020202020204" pitchFamily="34" charset="0"/>
              </a:rPr>
              <a:t>Results from the Quaternary show low levels of PFAS compounds.  The deeper bedrock samples, however, indicate elevated PFBA impacts and a PFAS distribution that matches the “signature” of WCL impacts.  These results provide insight into what is migrating from WCL into the rest of the corridor and might be co-mingling with ODS impacts.  Results from the Jordan aquifer are pending. </a:t>
            </a:r>
          </a:p>
        </p:txBody>
      </p:sp>
      <p:grpSp>
        <p:nvGrpSpPr>
          <p:cNvPr id="80" name="Group 79">
            <a:extLst>
              <a:ext uri="{FF2B5EF4-FFF2-40B4-BE49-F238E27FC236}">
                <a16:creationId xmlns:a16="http://schemas.microsoft.com/office/drawing/2014/main" id="{DAE5C7D4-A0FA-41ED-8B79-BD231B48864B}"/>
              </a:ext>
            </a:extLst>
          </p:cNvPr>
          <p:cNvGrpSpPr>
            <a:grpSpLocks noChangeAspect="1"/>
          </p:cNvGrpSpPr>
          <p:nvPr/>
        </p:nvGrpSpPr>
        <p:grpSpPr>
          <a:xfrm>
            <a:off x="135159" y="1712173"/>
            <a:ext cx="5040607" cy="4213355"/>
            <a:chOff x="12549156" y="4484461"/>
            <a:chExt cx="4859882" cy="4062290"/>
          </a:xfrm>
        </p:grpSpPr>
        <p:pic>
          <p:nvPicPr>
            <p:cNvPr id="7" name="Picture 6">
              <a:extLst>
                <a:ext uri="{FF2B5EF4-FFF2-40B4-BE49-F238E27FC236}">
                  <a16:creationId xmlns:a16="http://schemas.microsoft.com/office/drawing/2014/main" id="{FD46918F-5D4C-4539-99C4-B94FFCFE75BA}"/>
                </a:ext>
              </a:extLst>
            </p:cNvPr>
            <p:cNvPicPr>
              <a:picLocks noChangeAspect="1"/>
            </p:cNvPicPr>
            <p:nvPr/>
          </p:nvPicPr>
          <p:blipFill rotWithShape="1">
            <a:blip r:embed="rId8"/>
            <a:srcRect l="4359" r="15852"/>
            <a:stretch/>
          </p:blipFill>
          <p:spPr>
            <a:xfrm>
              <a:off x="12549156" y="4484461"/>
              <a:ext cx="4859882" cy="4062290"/>
            </a:xfrm>
            <a:prstGeom prst="rect">
              <a:avLst/>
            </a:prstGeom>
            <a:ln w="28575">
              <a:solidFill>
                <a:srgbClr val="00B0F0"/>
              </a:solidFill>
            </a:ln>
          </p:spPr>
        </p:pic>
        <p:pic>
          <p:nvPicPr>
            <p:cNvPr id="59" name="Picture 58">
              <a:extLst>
                <a:ext uri="{FF2B5EF4-FFF2-40B4-BE49-F238E27FC236}">
                  <a16:creationId xmlns:a16="http://schemas.microsoft.com/office/drawing/2014/main" id="{1412E066-B31B-4F74-B8F3-AC1316732491}"/>
                </a:ext>
              </a:extLst>
            </p:cNvPr>
            <p:cNvPicPr>
              <a:picLocks noChangeAspect="1"/>
            </p:cNvPicPr>
            <p:nvPr/>
          </p:nvPicPr>
          <p:blipFill>
            <a:blip r:embed="rId9"/>
            <a:stretch>
              <a:fillRect/>
            </a:stretch>
          </p:blipFill>
          <p:spPr>
            <a:xfrm>
              <a:off x="16603986" y="4497298"/>
              <a:ext cx="763994" cy="946689"/>
            </a:xfrm>
            <a:prstGeom prst="rect">
              <a:avLst/>
            </a:prstGeom>
            <a:ln w="9525">
              <a:solidFill>
                <a:schemeClr val="tx1"/>
              </a:solidFill>
            </a:ln>
          </p:spPr>
        </p:pic>
        <p:sp>
          <p:nvSpPr>
            <p:cNvPr id="60" name="Rounded Rectangle 5">
              <a:extLst>
                <a:ext uri="{FF2B5EF4-FFF2-40B4-BE49-F238E27FC236}">
                  <a16:creationId xmlns:a16="http://schemas.microsoft.com/office/drawing/2014/main" id="{60CE6242-B556-4BEA-B0FB-D6DD94D23F78}"/>
                </a:ext>
              </a:extLst>
            </p:cNvPr>
            <p:cNvSpPr/>
            <p:nvPr/>
          </p:nvSpPr>
          <p:spPr>
            <a:xfrm>
              <a:off x="12613261" y="4523775"/>
              <a:ext cx="2492777" cy="346542"/>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b="1" dirty="0">
                  <a:solidFill>
                    <a:schemeClr val="bg1"/>
                  </a:solidFill>
                  <a:latin typeface="Arial" panose="020B0604020202020204" pitchFamily="34" charset="0"/>
                  <a:cs typeface="Arial" panose="020B0604020202020204" pitchFamily="34" charset="0"/>
                </a:rPr>
                <a:t>PFBA: Shakopee Aquifer and BS17</a:t>
              </a:r>
            </a:p>
          </p:txBody>
        </p:sp>
        <p:sp>
          <p:nvSpPr>
            <p:cNvPr id="61" name="TextBox 60">
              <a:extLst>
                <a:ext uri="{FF2B5EF4-FFF2-40B4-BE49-F238E27FC236}">
                  <a16:creationId xmlns:a16="http://schemas.microsoft.com/office/drawing/2014/main" id="{FE184E07-6126-4B72-989E-6716927FFF5F}"/>
                </a:ext>
              </a:extLst>
            </p:cNvPr>
            <p:cNvSpPr txBox="1"/>
            <p:nvPr/>
          </p:nvSpPr>
          <p:spPr>
            <a:xfrm>
              <a:off x="14385926" y="7224107"/>
              <a:ext cx="606256" cy="338554"/>
            </a:xfrm>
            <a:prstGeom prst="rect">
              <a:avLst/>
            </a:prstGeom>
            <a:noFill/>
          </p:spPr>
          <p:txBody>
            <a:bodyPr wrap="none" rtlCol="0">
              <a:spAutoFit/>
              <a:scene3d>
                <a:camera prst="orthographicFront"/>
                <a:lightRig rig="threePt" dir="t"/>
              </a:scene3d>
              <a:sp3d contourW="12700">
                <a:contourClr>
                  <a:schemeClr val="bg1"/>
                </a:contourClr>
              </a:sp3d>
            </a:bodyPr>
            <a:lstStyle/>
            <a:p>
              <a:r>
                <a:rPr lang="en-US" sz="1600" b="1" dirty="0">
                  <a:solidFill>
                    <a:srgbClr val="FFFF00"/>
                  </a:solidFill>
                </a:rPr>
                <a:t>BS17</a:t>
              </a:r>
            </a:p>
          </p:txBody>
        </p:sp>
        <p:sp>
          <p:nvSpPr>
            <p:cNvPr id="62" name="Rectangle 61">
              <a:extLst>
                <a:ext uri="{FF2B5EF4-FFF2-40B4-BE49-F238E27FC236}">
                  <a16:creationId xmlns:a16="http://schemas.microsoft.com/office/drawing/2014/main" id="{D38C619C-7153-4D36-BBFE-424FBAC326A6}"/>
                </a:ext>
              </a:extLst>
            </p:cNvPr>
            <p:cNvSpPr/>
            <p:nvPr/>
          </p:nvSpPr>
          <p:spPr>
            <a:xfrm>
              <a:off x="14229053" y="5834059"/>
              <a:ext cx="606256" cy="373840"/>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extBox 62">
              <a:extLst>
                <a:ext uri="{FF2B5EF4-FFF2-40B4-BE49-F238E27FC236}">
                  <a16:creationId xmlns:a16="http://schemas.microsoft.com/office/drawing/2014/main" id="{7482D9BA-E33E-4D24-BBDF-6E057F003485}"/>
                </a:ext>
              </a:extLst>
            </p:cNvPr>
            <p:cNvSpPr txBox="1"/>
            <p:nvPr/>
          </p:nvSpPr>
          <p:spPr>
            <a:xfrm>
              <a:off x="12600474" y="5834059"/>
              <a:ext cx="1732520" cy="523220"/>
            </a:xfrm>
            <a:prstGeom prst="rect">
              <a:avLst/>
            </a:prstGeom>
            <a:noFill/>
          </p:spPr>
          <p:txBody>
            <a:bodyPr wrap="square" rtlCol="0">
              <a:spAutoFit/>
              <a:scene3d>
                <a:camera prst="orthographicFront"/>
                <a:lightRig rig="threePt" dir="t"/>
              </a:scene3d>
              <a:sp3d extrusionH="57150" contourW="12700">
                <a:bevelT w="50800" h="38100" prst="riblet"/>
                <a:contourClr>
                  <a:schemeClr val="bg1"/>
                </a:contourClr>
              </a:sp3d>
            </a:bodyPr>
            <a:lstStyle/>
            <a:p>
              <a:pPr algn="ctr"/>
              <a:r>
                <a:rPr lang="en-US" sz="1400" b="1" dirty="0">
                  <a:solidFill>
                    <a:srgbClr val="C00000"/>
                  </a:solidFill>
                </a:rPr>
                <a:t>Washington County Landfill</a:t>
              </a:r>
            </a:p>
          </p:txBody>
        </p:sp>
        <p:cxnSp>
          <p:nvCxnSpPr>
            <p:cNvPr id="64" name="Straight Arrow Connector 63">
              <a:extLst>
                <a:ext uri="{FF2B5EF4-FFF2-40B4-BE49-F238E27FC236}">
                  <a16:creationId xmlns:a16="http://schemas.microsoft.com/office/drawing/2014/main" id="{A5FC4B66-A9B2-4556-A94D-236C2E221DAA}"/>
                </a:ext>
              </a:extLst>
            </p:cNvPr>
            <p:cNvCxnSpPr>
              <a:cxnSpLocks/>
            </p:cNvCxnSpPr>
            <p:nvPr/>
          </p:nvCxnSpPr>
          <p:spPr>
            <a:xfrm flipH="1">
              <a:off x="14104589" y="6317756"/>
              <a:ext cx="240541" cy="723983"/>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B155D64-4199-434C-8900-6B5B91D97557}"/>
                </a:ext>
              </a:extLst>
            </p:cNvPr>
            <p:cNvCxnSpPr>
              <a:cxnSpLocks/>
            </p:cNvCxnSpPr>
            <p:nvPr/>
          </p:nvCxnSpPr>
          <p:spPr>
            <a:xfrm>
              <a:off x="14671728" y="6344434"/>
              <a:ext cx="17326" cy="697305"/>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7223F0F-C106-4AB5-B827-D4C18BF77B63}"/>
                </a:ext>
              </a:extLst>
            </p:cNvPr>
            <p:cNvCxnSpPr>
              <a:cxnSpLocks/>
            </p:cNvCxnSpPr>
            <p:nvPr/>
          </p:nvCxnSpPr>
          <p:spPr>
            <a:xfrm>
              <a:off x="14957531" y="6298890"/>
              <a:ext cx="371548" cy="526452"/>
            </a:xfrm>
            <a:prstGeom prst="straightConnector1">
              <a:avLst/>
            </a:prstGeom>
            <a:ln w="38100">
              <a:solidFill>
                <a:srgbClr val="00B0F0"/>
              </a:solidFill>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42962DAE-1EB7-4367-83C0-A928FF59398E}"/>
                </a:ext>
              </a:extLst>
            </p:cNvPr>
            <p:cNvCxnSpPr>
              <a:cxnSpLocks/>
            </p:cNvCxnSpPr>
            <p:nvPr/>
          </p:nvCxnSpPr>
          <p:spPr>
            <a:xfrm>
              <a:off x="14971459" y="5930720"/>
              <a:ext cx="691262" cy="277179"/>
            </a:xfrm>
            <a:prstGeom prst="straightConnector1">
              <a:avLst/>
            </a:prstGeom>
            <a:ln w="38100">
              <a:solidFill>
                <a:srgbClr val="0070C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22DDA56-2F23-45EF-8073-AED054CC215E}"/>
                </a:ext>
              </a:extLst>
            </p:cNvPr>
            <p:cNvCxnSpPr>
              <a:cxnSpLocks/>
            </p:cNvCxnSpPr>
            <p:nvPr/>
          </p:nvCxnSpPr>
          <p:spPr>
            <a:xfrm>
              <a:off x="15559778" y="5855675"/>
              <a:ext cx="629271" cy="296652"/>
            </a:xfrm>
            <a:prstGeom prst="straightConnector1">
              <a:avLst/>
            </a:prstGeom>
            <a:ln w="38100">
              <a:solidFill>
                <a:srgbClr val="0070C0"/>
              </a:solidFill>
              <a:prstDash val="solid"/>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4D6CDE5-ACA0-4F12-A081-B902A753BA6B}"/>
                </a:ext>
              </a:extLst>
            </p:cNvPr>
            <p:cNvCxnSpPr>
              <a:cxnSpLocks/>
            </p:cNvCxnSpPr>
            <p:nvPr/>
          </p:nvCxnSpPr>
          <p:spPr>
            <a:xfrm>
              <a:off x="14699732" y="5926311"/>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1B4181A3-212C-4B4C-B869-1C851FE97A53}"/>
                </a:ext>
              </a:extLst>
            </p:cNvPr>
            <p:cNvCxnSpPr>
              <a:cxnSpLocks/>
            </p:cNvCxnSpPr>
            <p:nvPr/>
          </p:nvCxnSpPr>
          <p:spPr>
            <a:xfrm>
              <a:off x="14302622" y="5795628"/>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44FD4DFA-B7F8-43DD-AFE2-0EED590CAF99}"/>
                </a:ext>
              </a:extLst>
            </p:cNvPr>
            <p:cNvCxnSpPr>
              <a:cxnSpLocks/>
            </p:cNvCxnSpPr>
            <p:nvPr/>
          </p:nvCxnSpPr>
          <p:spPr>
            <a:xfrm>
              <a:off x="14460737" y="6137854"/>
              <a:ext cx="0" cy="351751"/>
            </a:xfrm>
            <a:prstGeom prst="straightConnector1">
              <a:avLst/>
            </a:prstGeom>
            <a:ln w="34925">
              <a:solidFill>
                <a:srgbClr val="FFFF00"/>
              </a:solidFill>
              <a:prstDash val="sysDot"/>
              <a:tailEnd type="triangle"/>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2457B723-AC62-47E2-975F-47763BB78F28}"/>
                </a:ext>
              </a:extLst>
            </p:cNvPr>
            <p:cNvPicPr>
              <a:picLocks noChangeAspect="1"/>
            </p:cNvPicPr>
            <p:nvPr/>
          </p:nvPicPr>
          <p:blipFill>
            <a:blip r:embed="rId10"/>
            <a:stretch>
              <a:fillRect/>
            </a:stretch>
          </p:blipFill>
          <p:spPr>
            <a:xfrm>
              <a:off x="12629505" y="7858636"/>
              <a:ext cx="2467061" cy="643330"/>
            </a:xfrm>
            <a:prstGeom prst="rect">
              <a:avLst/>
            </a:prstGeom>
            <a:ln>
              <a:solidFill>
                <a:schemeClr val="bg2">
                  <a:lumMod val="25000"/>
                </a:schemeClr>
              </a:solidFill>
            </a:ln>
          </p:spPr>
        </p:pic>
        <p:sp>
          <p:nvSpPr>
            <p:cNvPr id="56" name="Star: 5 Points 55">
              <a:extLst>
                <a:ext uri="{FF2B5EF4-FFF2-40B4-BE49-F238E27FC236}">
                  <a16:creationId xmlns:a16="http://schemas.microsoft.com/office/drawing/2014/main" id="{96322F97-2779-4A10-A3E5-759FC55408BF}"/>
                </a:ext>
              </a:extLst>
            </p:cNvPr>
            <p:cNvSpPr/>
            <p:nvPr/>
          </p:nvSpPr>
          <p:spPr>
            <a:xfrm>
              <a:off x="14229053" y="7352663"/>
              <a:ext cx="201168" cy="204834"/>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2" name="Picture 81">
            <a:extLst>
              <a:ext uri="{FF2B5EF4-FFF2-40B4-BE49-F238E27FC236}">
                <a16:creationId xmlns:a16="http://schemas.microsoft.com/office/drawing/2014/main" id="{9AD868F1-0059-4BCE-8F02-F1FD484AE543}"/>
              </a:ext>
            </a:extLst>
          </p:cNvPr>
          <p:cNvPicPr>
            <a:picLocks noChangeAspect="1"/>
          </p:cNvPicPr>
          <p:nvPr/>
        </p:nvPicPr>
        <p:blipFill>
          <a:blip r:embed="rId11"/>
          <a:stretch>
            <a:fillRect/>
          </a:stretch>
        </p:blipFill>
        <p:spPr>
          <a:xfrm>
            <a:off x="11208552" y="3557893"/>
            <a:ext cx="485775" cy="714375"/>
          </a:xfrm>
          <a:prstGeom prst="rect">
            <a:avLst/>
          </a:prstGeom>
        </p:spPr>
      </p:pic>
      <p:sp>
        <p:nvSpPr>
          <p:cNvPr id="83" name="Rectangle 82">
            <a:extLst>
              <a:ext uri="{FF2B5EF4-FFF2-40B4-BE49-F238E27FC236}">
                <a16:creationId xmlns:a16="http://schemas.microsoft.com/office/drawing/2014/main" id="{D3A5977C-1831-4569-9C65-AFB0DF83D68B}"/>
              </a:ext>
            </a:extLst>
          </p:cNvPr>
          <p:cNvSpPr/>
          <p:nvPr/>
        </p:nvSpPr>
        <p:spPr>
          <a:xfrm>
            <a:off x="5252070" y="3087116"/>
            <a:ext cx="6804771" cy="3679114"/>
          </a:xfrm>
          <a:prstGeom prst="rect">
            <a:avLst/>
          </a:prstGeom>
          <a:noFill/>
          <a:ln w="254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592EBD2F-F3A1-4BA0-A651-DEBFD6D996AF}"/>
              </a:ext>
            </a:extLst>
          </p:cNvPr>
          <p:cNvSpPr txBox="1"/>
          <p:nvPr/>
        </p:nvSpPr>
        <p:spPr>
          <a:xfrm>
            <a:off x="3999407" y="3702733"/>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42" name="TextBox 41">
            <a:extLst>
              <a:ext uri="{FF2B5EF4-FFF2-40B4-BE49-F238E27FC236}">
                <a16:creationId xmlns:a16="http://schemas.microsoft.com/office/drawing/2014/main" id="{68BEBFE7-365B-4F12-A07E-871EAE351C68}"/>
              </a:ext>
            </a:extLst>
          </p:cNvPr>
          <p:cNvSpPr txBox="1"/>
          <p:nvPr/>
        </p:nvSpPr>
        <p:spPr>
          <a:xfrm>
            <a:off x="1355994" y="2158150"/>
            <a:ext cx="720069" cy="253916"/>
          </a:xfrm>
          <a:prstGeom prst="rect">
            <a:avLst/>
          </a:prstGeom>
          <a:noFill/>
        </p:spPr>
        <p:txBody>
          <a:bodyPr wrap="none" rtlCol="0">
            <a:spAutoFit/>
          </a:bodyPr>
          <a:lstStyle/>
          <a:p>
            <a:r>
              <a:rPr lang="en-US" sz="1050" b="1" dirty="0">
                <a:solidFill>
                  <a:schemeClr val="bg1"/>
                </a:solidFill>
              </a:rPr>
              <a:t>Lake Jane</a:t>
            </a:r>
          </a:p>
        </p:txBody>
      </p:sp>
      <p:sp>
        <p:nvSpPr>
          <p:cNvPr id="43" name="Rounded Rectangle 5">
            <a:extLst>
              <a:ext uri="{FF2B5EF4-FFF2-40B4-BE49-F238E27FC236}">
                <a16:creationId xmlns:a16="http://schemas.microsoft.com/office/drawing/2014/main" id="{82A32DA2-2BE2-4C72-A99F-D64303B20AD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24081221-3889-45CF-910C-5A23EEBB673D}"/>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078529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346">
            <a:extLst>
              <a:ext uri="{FF2B5EF4-FFF2-40B4-BE49-F238E27FC236}">
                <a16:creationId xmlns:a16="http://schemas.microsoft.com/office/drawing/2014/main" id="{DE3E4CB5-EC84-40CF-B8C9-43C25986FC5F}"/>
              </a:ext>
            </a:extLst>
          </p:cNvPr>
          <p:cNvGrpSpPr>
            <a:grpSpLocks/>
          </p:cNvGrpSpPr>
          <p:nvPr/>
        </p:nvGrpSpPr>
        <p:grpSpPr bwMode="auto">
          <a:xfrm>
            <a:off x="26633" y="739152"/>
            <a:ext cx="12091385" cy="6072403"/>
            <a:chOff x="457200" y="2743201"/>
            <a:chExt cx="7010400" cy="8311238"/>
          </a:xfrm>
        </p:grpSpPr>
        <p:sp>
          <p:nvSpPr>
            <p:cNvPr id="12" name="Round Same Side Corner Rectangle 347">
              <a:extLst>
                <a:ext uri="{FF2B5EF4-FFF2-40B4-BE49-F238E27FC236}">
                  <a16:creationId xmlns:a16="http://schemas.microsoft.com/office/drawing/2014/main" id="{04231467-2218-4A45-899E-684B93C58E8D}"/>
                </a:ext>
              </a:extLst>
            </p:cNvPr>
            <p:cNvSpPr/>
            <p:nvPr/>
          </p:nvSpPr>
          <p:spPr>
            <a:xfrm>
              <a:off x="457200" y="2743201"/>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3" name="Round Same Side Corner Rectangle 348">
              <a:extLst>
                <a:ext uri="{FF2B5EF4-FFF2-40B4-BE49-F238E27FC236}">
                  <a16:creationId xmlns:a16="http://schemas.microsoft.com/office/drawing/2014/main" id="{43439657-1510-46B9-8CDD-331DAE3451A9}"/>
                </a:ext>
              </a:extLst>
            </p:cNvPr>
            <p:cNvSpPr/>
            <p:nvPr/>
          </p:nvSpPr>
          <p:spPr>
            <a:xfrm>
              <a:off x="457200" y="2743201"/>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286" b="1" dirty="0">
                  <a:solidFill>
                    <a:schemeClr val="bg1"/>
                  </a:solidFill>
                  <a:latin typeface="Arial" panose="020B0604020202020204" pitchFamily="34" charset="0"/>
                  <a:cs typeface="Arial" panose="020B0604020202020204" pitchFamily="34" charset="0"/>
                </a:rPr>
                <a:t>Introduction: Segment 1 Surface Water System</a:t>
              </a:r>
            </a:p>
          </p:txBody>
        </p:sp>
      </p:grpSp>
      <p:sp>
        <p:nvSpPr>
          <p:cNvPr id="10" name="Title 1">
            <a:extLst>
              <a:ext uri="{FF2B5EF4-FFF2-40B4-BE49-F238E27FC236}">
                <a16:creationId xmlns:a16="http://schemas.microsoft.com/office/drawing/2014/main" id="{6A31FF75-22E8-4227-B61C-02F080955510}"/>
              </a:ext>
            </a:extLst>
          </p:cNvPr>
          <p:cNvSpPr txBox="1">
            <a:spLocks/>
          </p:cNvSpPr>
          <p:nvPr/>
        </p:nvSpPr>
        <p:spPr>
          <a:xfrm>
            <a:off x="2337027" y="188232"/>
            <a:ext cx="2507116" cy="444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143" b="1" dirty="0">
                <a:solidFill>
                  <a:schemeClr val="bg1"/>
                </a:solidFill>
                <a:latin typeface="Arial" panose="020B0604020202020204" pitchFamily="34" charset="0"/>
                <a:cs typeface="Arial" panose="020B0604020202020204" pitchFamily="34" charset="0"/>
              </a:rPr>
              <a:t>Segment 1 | Project 1007</a:t>
            </a:r>
            <a:br>
              <a:rPr lang="en-US" sz="1000" b="1" dirty="0">
                <a:solidFill>
                  <a:schemeClr val="bg1"/>
                </a:solidFill>
                <a:latin typeface="Arial" panose="020B0604020202020204" pitchFamily="34" charset="0"/>
                <a:cs typeface="Arial" panose="020B0604020202020204" pitchFamily="34" charset="0"/>
              </a:rPr>
            </a:br>
            <a:r>
              <a:rPr lang="en-US" sz="857" b="1" dirty="0">
                <a:solidFill>
                  <a:schemeClr val="bg1"/>
                </a:solidFill>
                <a:latin typeface="Arial" panose="020B0604020202020204" pitchFamily="34" charset="0"/>
                <a:cs typeface="Arial" panose="020B0604020202020204" pitchFamily="34" charset="0"/>
              </a:rPr>
              <a:t>Minnesota Pollution Control Agency</a:t>
            </a:r>
          </a:p>
        </p:txBody>
      </p:sp>
      <p:sp>
        <p:nvSpPr>
          <p:cNvPr id="14" name="TextBox 13">
            <a:extLst>
              <a:ext uri="{FF2B5EF4-FFF2-40B4-BE49-F238E27FC236}">
                <a16:creationId xmlns:a16="http://schemas.microsoft.com/office/drawing/2014/main" id="{AEC42BF2-A88B-4111-B366-1DA4356AA998}"/>
              </a:ext>
            </a:extLst>
          </p:cNvPr>
          <p:cNvSpPr txBox="1"/>
          <p:nvPr/>
        </p:nvSpPr>
        <p:spPr>
          <a:xfrm>
            <a:off x="7531253" y="1115683"/>
            <a:ext cx="4332413" cy="5262979"/>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Surface and Groundwater Flow Regimes</a:t>
            </a:r>
          </a:p>
          <a:p>
            <a:pPr algn="ctr" defTabSz="1063460" fontAlgn="auto">
              <a:spcBef>
                <a:spcPts val="0"/>
              </a:spcBef>
              <a:spcAft>
                <a:spcPts val="0"/>
              </a:spcAft>
              <a:defRPr/>
            </a:pP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Surface water in Segment 1 begins with the Tri-Lakes which discharge southward through a series of pipes and channels until the confluence with Raleigh Creek at </a:t>
            </a:r>
            <a:r>
              <a:rPr lang="en-US" sz="1200" dirty="0" err="1">
                <a:latin typeface="Arial" panose="020B0604020202020204" pitchFamily="34" charset="0"/>
                <a:cs typeface="Arial" panose="020B0604020202020204" pitchFamily="34" charset="0"/>
              </a:rPr>
              <a:t>Tablyn</a:t>
            </a:r>
            <a:r>
              <a:rPr lang="en-US" sz="1200" dirty="0">
                <a:latin typeface="Arial" panose="020B0604020202020204" pitchFamily="34" charset="0"/>
                <a:cs typeface="Arial" panose="020B0604020202020204" pitchFamily="34" charset="0"/>
              </a:rPr>
              <a:t> Park.  Segment 1 also includes Sunfish Lake, which is likely connected to Lake Elmo through shallow subsurface groundwater infiltration and discharge.</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primary PFAS source area associated with Segment 1 is the Washington County Landfill (WCL).  Historic PFAS releases to the environment from WCL have changed over time, are influenced by a regional groundwater flow divide, and are poorly understood. </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600" b="1" dirty="0">
                <a:solidFill>
                  <a:srgbClr val="00B0F0"/>
                </a:solidFill>
                <a:latin typeface="Arial" panose="020B0604020202020204" pitchFamily="34" charset="0"/>
                <a:cs typeface="Arial" panose="020B0604020202020204" pitchFamily="34" charset="0"/>
              </a:rPr>
              <a:t>Key Questions</a:t>
            </a:r>
          </a:p>
          <a:p>
            <a:pPr algn="ctr" defTabSz="1063460" fontAlgn="auto">
              <a:spcBef>
                <a:spcPts val="0"/>
              </a:spcBef>
              <a:spcAft>
                <a:spcPts val="0"/>
              </a:spcAft>
              <a:defRPr/>
            </a:pP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Are surface water impacts continuing from WCL to the confluence with Raleigh Creek?</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Do historically impacted sediments downstream of WCL present a current secondary source to surface water?</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Is WCL an active source of groundwater impacts, and if so, where are the groundwater impacts migrating?  Are they discharging to other surface water bodies or migrating downward to deeper aquifers?</a:t>
            </a:r>
          </a:p>
        </p:txBody>
      </p:sp>
      <p:pic>
        <p:nvPicPr>
          <p:cNvPr id="6" name="Picture 5">
            <a:extLst>
              <a:ext uri="{FF2B5EF4-FFF2-40B4-BE49-F238E27FC236}">
                <a16:creationId xmlns:a16="http://schemas.microsoft.com/office/drawing/2014/main" id="{55DD95CC-D550-4843-A5C9-97F2E405F6B8}"/>
              </a:ext>
            </a:extLst>
          </p:cNvPr>
          <p:cNvPicPr>
            <a:picLocks noChangeAspect="1"/>
          </p:cNvPicPr>
          <p:nvPr/>
        </p:nvPicPr>
        <p:blipFill>
          <a:blip r:embed="rId2"/>
          <a:stretch>
            <a:fillRect/>
          </a:stretch>
        </p:blipFill>
        <p:spPr>
          <a:xfrm>
            <a:off x="137267" y="1115683"/>
            <a:ext cx="7283352" cy="4687859"/>
          </a:xfrm>
          <a:prstGeom prst="rect">
            <a:avLst/>
          </a:prstGeom>
        </p:spPr>
      </p:pic>
      <p:sp>
        <p:nvSpPr>
          <p:cNvPr id="3" name="Rectangle 2">
            <a:extLst>
              <a:ext uri="{FF2B5EF4-FFF2-40B4-BE49-F238E27FC236}">
                <a16:creationId xmlns:a16="http://schemas.microsoft.com/office/drawing/2014/main" id="{49D73483-39DD-49CB-AFE4-7109138CA69A}"/>
              </a:ext>
            </a:extLst>
          </p:cNvPr>
          <p:cNvSpPr/>
          <p:nvPr/>
        </p:nvSpPr>
        <p:spPr>
          <a:xfrm>
            <a:off x="2011680" y="4705004"/>
            <a:ext cx="789709" cy="58189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105A189-BAD8-487C-AECF-671EB6EE8AF8}"/>
              </a:ext>
            </a:extLst>
          </p:cNvPr>
          <p:cNvPicPr>
            <a:picLocks noChangeAspect="1"/>
          </p:cNvPicPr>
          <p:nvPr/>
        </p:nvPicPr>
        <p:blipFill rotWithShape="1">
          <a:blip r:embed="rId3"/>
          <a:srcRect l="9499" t="16293" r="6139"/>
          <a:stretch/>
        </p:blipFill>
        <p:spPr>
          <a:xfrm>
            <a:off x="3731659" y="5057085"/>
            <a:ext cx="2364342" cy="1692538"/>
          </a:xfrm>
          <a:prstGeom prst="rect">
            <a:avLst/>
          </a:prstGeom>
          <a:ln w="44450">
            <a:solidFill>
              <a:srgbClr val="00B0F0"/>
            </a:solidFill>
          </a:ln>
        </p:spPr>
      </p:pic>
      <p:cxnSp>
        <p:nvCxnSpPr>
          <p:cNvPr id="8" name="Straight Connector 7">
            <a:extLst>
              <a:ext uri="{FF2B5EF4-FFF2-40B4-BE49-F238E27FC236}">
                <a16:creationId xmlns:a16="http://schemas.microsoft.com/office/drawing/2014/main" id="{7BFFA70B-74F9-4594-9E8A-652608779DC3}"/>
              </a:ext>
            </a:extLst>
          </p:cNvPr>
          <p:cNvCxnSpPr>
            <a:cxnSpLocks/>
            <a:stCxn id="3" idx="3"/>
            <a:endCxn id="4" idx="1"/>
          </p:cNvCxnSpPr>
          <p:nvPr/>
        </p:nvCxnSpPr>
        <p:spPr>
          <a:xfrm>
            <a:off x="2801389" y="4995950"/>
            <a:ext cx="930270" cy="907404"/>
          </a:xfrm>
          <a:prstGeom prst="line">
            <a:avLst/>
          </a:prstGeom>
          <a:ln w="254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0C7C3BA-F2FB-4A29-A570-15421B6E6347}"/>
              </a:ext>
            </a:extLst>
          </p:cNvPr>
          <p:cNvSpPr txBox="1"/>
          <p:nvPr/>
        </p:nvSpPr>
        <p:spPr>
          <a:xfrm>
            <a:off x="457398" y="5931104"/>
            <a:ext cx="2843495" cy="738664"/>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050" b="1" dirty="0">
                <a:solidFill>
                  <a:srgbClr val="00B0F0"/>
                </a:solidFill>
                <a:latin typeface="Arial" panose="020B0604020202020204" pitchFamily="34" charset="0"/>
                <a:cs typeface="Arial" panose="020B0604020202020204" pitchFamily="34" charset="0"/>
              </a:rPr>
              <a:t>Confluence with Raleigh Creek</a:t>
            </a:r>
            <a:endParaRPr lang="en-US" sz="105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050" dirty="0">
                <a:latin typeface="Arial" panose="020B0604020202020204" pitchFamily="34" charset="0"/>
                <a:cs typeface="Arial" panose="020B0604020202020204" pitchFamily="34" charset="0"/>
              </a:rPr>
              <a:t>The Tri-Lakes are channelized and piped to the south until </a:t>
            </a:r>
            <a:r>
              <a:rPr lang="en-US" sz="1050" dirty="0" err="1">
                <a:latin typeface="Arial" panose="020B0604020202020204" pitchFamily="34" charset="0"/>
                <a:cs typeface="Arial" panose="020B0604020202020204" pitchFamily="34" charset="0"/>
              </a:rPr>
              <a:t>Tablyn</a:t>
            </a:r>
            <a:r>
              <a:rPr lang="en-US" sz="1050" dirty="0">
                <a:latin typeface="Arial" panose="020B0604020202020204" pitchFamily="34" charset="0"/>
                <a:cs typeface="Arial" panose="020B0604020202020204" pitchFamily="34" charset="0"/>
              </a:rPr>
              <a:t> Park where the flow path joins with Raleigh Creek. </a:t>
            </a:r>
          </a:p>
        </p:txBody>
      </p:sp>
      <p:sp>
        <p:nvSpPr>
          <p:cNvPr id="15" name="Rounded Rectangle 5">
            <a:extLst>
              <a:ext uri="{FF2B5EF4-FFF2-40B4-BE49-F238E27FC236}">
                <a16:creationId xmlns:a16="http://schemas.microsoft.com/office/drawing/2014/main" id="{8F61A35A-25D0-4D47-B865-AF8ED519BD08}"/>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2C5B8BD-8261-4A6D-A143-20C26C9ECD22}"/>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32316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346">
            <a:extLst>
              <a:ext uri="{FF2B5EF4-FFF2-40B4-BE49-F238E27FC236}">
                <a16:creationId xmlns:a16="http://schemas.microsoft.com/office/drawing/2014/main" id="{62714578-2FC5-47AD-891D-67255B33AAF5}"/>
              </a:ext>
            </a:extLst>
          </p:cNvPr>
          <p:cNvGrpSpPr>
            <a:grpSpLocks/>
          </p:cNvGrpSpPr>
          <p:nvPr/>
        </p:nvGrpSpPr>
        <p:grpSpPr bwMode="auto">
          <a:xfrm>
            <a:off x="46701" y="696779"/>
            <a:ext cx="12091385" cy="6072403"/>
            <a:chOff x="462722" y="2651942"/>
            <a:chExt cx="7010400" cy="8311238"/>
          </a:xfrm>
        </p:grpSpPr>
        <p:sp>
          <p:nvSpPr>
            <p:cNvPr id="107" name="Round Same Side Corner Rectangle 347">
              <a:extLst>
                <a:ext uri="{FF2B5EF4-FFF2-40B4-BE49-F238E27FC236}">
                  <a16:creationId xmlns:a16="http://schemas.microsoft.com/office/drawing/2014/main" id="{83DA6813-D3EF-4DC9-81CE-5828600AE2FB}"/>
                </a:ext>
              </a:extLst>
            </p:cNvPr>
            <p:cNvSpPr/>
            <p:nvPr/>
          </p:nvSpPr>
          <p:spPr>
            <a:xfrm>
              <a:off x="462722" y="2651942"/>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08" name="Round Same Side Corner Rectangle 348">
              <a:extLst>
                <a:ext uri="{FF2B5EF4-FFF2-40B4-BE49-F238E27FC236}">
                  <a16:creationId xmlns:a16="http://schemas.microsoft.com/office/drawing/2014/main" id="{4F74C8FA-B46A-44C5-A260-DF95C1C7DA4E}"/>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Project 1007: Historic and Current Surface Water Flow from WCL</a:t>
              </a:r>
              <a:endParaRPr lang="en-US" sz="1286" b="1" dirty="0">
                <a:solidFill>
                  <a:schemeClr val="bg1"/>
                </a:solidFill>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id="{B11371B5-51CA-4DD2-A659-159317422C95}"/>
              </a:ext>
            </a:extLst>
          </p:cNvPr>
          <p:cNvSpPr txBox="1"/>
          <p:nvPr/>
        </p:nvSpPr>
        <p:spPr>
          <a:xfrm>
            <a:off x="319197" y="1036528"/>
            <a:ext cx="6311671" cy="286232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Washington County Landfill History</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From 1969 to 1975, WCL accepted PFAS-containing waste including wastewater treatment plant sludge, incinerator scrubber sludge and ash, and iron oxide sludge. As part of a larger flood mitigation infrastructure project completed in 1987 (P1007), a series of pipes and channels were constructed between the Tri-Lakes and </a:t>
            </a:r>
            <a:r>
              <a:rPr lang="en-US" sz="1200" dirty="0" err="1">
                <a:latin typeface="Arial" panose="020B0604020202020204" pitchFamily="34" charset="0"/>
                <a:cs typeface="Arial" panose="020B0604020202020204" pitchFamily="34" charset="0"/>
              </a:rPr>
              <a:t>Tablyn</a:t>
            </a:r>
            <a:r>
              <a:rPr lang="en-US" sz="1200" dirty="0">
                <a:latin typeface="Arial" panose="020B0604020202020204" pitchFamily="34" charset="0"/>
                <a:cs typeface="Arial" panose="020B0604020202020204" pitchFamily="34" charset="0"/>
              </a:rPr>
              <a:t> Park to direct overflow from the Tri-Lakes away from the regularly-flooded residential area southward towards Raleigh Creek. </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In 1988 in order to dewater the area, the WCL began directly discharging untreated gradient control well effluent into P1007 via a stormwater sewer connection. As a result, PFAS-impacted waters from WCL were discharged to P1007 system until the piped connection was sealed off in 1995.</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Prior to and after this connection, PFAS-impacted waters from WCL likely migrated either via surface runoff to the east-southeast or vertically into the subsurface.</a:t>
            </a:r>
          </a:p>
        </p:txBody>
      </p:sp>
      <p:grpSp>
        <p:nvGrpSpPr>
          <p:cNvPr id="110" name="Group 109">
            <a:extLst>
              <a:ext uri="{FF2B5EF4-FFF2-40B4-BE49-F238E27FC236}">
                <a16:creationId xmlns:a16="http://schemas.microsoft.com/office/drawing/2014/main" id="{64A0512E-96D7-4C12-A6BF-EBDAAD9C8D98}"/>
              </a:ext>
            </a:extLst>
          </p:cNvPr>
          <p:cNvGrpSpPr/>
          <p:nvPr/>
        </p:nvGrpSpPr>
        <p:grpSpPr>
          <a:xfrm>
            <a:off x="149000" y="4048436"/>
            <a:ext cx="9630759" cy="2720746"/>
            <a:chOff x="234725" y="4086536"/>
            <a:chExt cx="9630759" cy="2720746"/>
          </a:xfrm>
        </p:grpSpPr>
        <p:cxnSp>
          <p:nvCxnSpPr>
            <p:cNvPr id="55" name="Straight Connector 54">
              <a:extLst>
                <a:ext uri="{FF2B5EF4-FFF2-40B4-BE49-F238E27FC236}">
                  <a16:creationId xmlns:a16="http://schemas.microsoft.com/office/drawing/2014/main" id="{28162CEA-72E0-4700-89EF-F509D7A4827E}"/>
                </a:ext>
              </a:extLst>
            </p:cNvPr>
            <p:cNvCxnSpPr/>
            <p:nvPr/>
          </p:nvCxnSpPr>
          <p:spPr>
            <a:xfrm flipV="1">
              <a:off x="9705527" y="5660910"/>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3CB2C572-E479-4821-BCF2-833C139ADFEC}"/>
                </a:ext>
              </a:extLst>
            </p:cNvPr>
            <p:cNvGrpSpPr/>
            <p:nvPr/>
          </p:nvGrpSpPr>
          <p:grpSpPr>
            <a:xfrm>
              <a:off x="234725" y="4086536"/>
              <a:ext cx="9630759" cy="2720746"/>
              <a:chOff x="1739675" y="4247630"/>
              <a:chExt cx="9630759" cy="2720746"/>
            </a:xfrm>
          </p:grpSpPr>
          <p:grpSp>
            <p:nvGrpSpPr>
              <p:cNvPr id="52" name="Group 51">
                <a:extLst>
                  <a:ext uri="{FF2B5EF4-FFF2-40B4-BE49-F238E27FC236}">
                    <a16:creationId xmlns:a16="http://schemas.microsoft.com/office/drawing/2014/main" id="{72B5E26D-C56E-4089-A042-E1A9F85E1B44}"/>
                  </a:ext>
                </a:extLst>
              </p:cNvPr>
              <p:cNvGrpSpPr/>
              <p:nvPr/>
            </p:nvGrpSpPr>
            <p:grpSpPr>
              <a:xfrm>
                <a:off x="1739675" y="4247630"/>
                <a:ext cx="9535504" cy="2720746"/>
                <a:chOff x="1848532" y="4206809"/>
                <a:chExt cx="9535504" cy="2720746"/>
              </a:xfrm>
            </p:grpSpPr>
            <p:sp>
              <p:nvSpPr>
                <p:cNvPr id="10" name="TextBox 9">
                  <a:extLst>
                    <a:ext uri="{FF2B5EF4-FFF2-40B4-BE49-F238E27FC236}">
                      <a16:creationId xmlns:a16="http://schemas.microsoft.com/office/drawing/2014/main" id="{16738CE9-6112-4E6E-9E91-C675657CF56A}"/>
                    </a:ext>
                  </a:extLst>
                </p:cNvPr>
                <p:cNvSpPr txBox="1"/>
                <p:nvPr/>
              </p:nvSpPr>
              <p:spPr>
                <a:xfrm>
                  <a:off x="1877627" y="5941655"/>
                  <a:ext cx="1632058" cy="646331"/>
                </a:xfrm>
                <a:prstGeom prst="rect">
                  <a:avLst/>
                </a:prstGeom>
                <a:noFill/>
              </p:spPr>
              <p:txBody>
                <a:bodyPr wrap="square" rtlCol="0">
                  <a:spAutoFit/>
                </a:bodyPr>
                <a:lstStyle/>
                <a:p>
                  <a:pPr algn="r"/>
                  <a:r>
                    <a:rPr lang="en-US" b="1" dirty="0"/>
                    <a:t>Preferential PFAS Pathway:</a:t>
                  </a:r>
                </a:p>
              </p:txBody>
            </p:sp>
            <p:sp>
              <p:nvSpPr>
                <p:cNvPr id="12" name="TextBox 11">
                  <a:extLst>
                    <a:ext uri="{FF2B5EF4-FFF2-40B4-BE49-F238E27FC236}">
                      <a16:creationId xmlns:a16="http://schemas.microsoft.com/office/drawing/2014/main" id="{08680B8E-E4A5-4950-910C-5DC76BD02147}"/>
                    </a:ext>
                  </a:extLst>
                </p:cNvPr>
                <p:cNvSpPr txBox="1"/>
                <p:nvPr/>
              </p:nvSpPr>
              <p:spPr>
                <a:xfrm>
                  <a:off x="1848532" y="4719733"/>
                  <a:ext cx="1945538" cy="369332"/>
                </a:xfrm>
                <a:prstGeom prst="rect">
                  <a:avLst/>
                </a:prstGeom>
                <a:noFill/>
              </p:spPr>
              <p:txBody>
                <a:bodyPr wrap="square" rtlCol="0">
                  <a:spAutoFit/>
                </a:bodyPr>
                <a:lstStyle/>
                <a:p>
                  <a:r>
                    <a:rPr lang="en-US" b="1" dirty="0"/>
                    <a:t>Activities at WCL</a:t>
                  </a:r>
                </a:p>
              </p:txBody>
            </p:sp>
            <p:grpSp>
              <p:nvGrpSpPr>
                <p:cNvPr id="39" name="Group 38">
                  <a:extLst>
                    <a:ext uri="{FF2B5EF4-FFF2-40B4-BE49-F238E27FC236}">
                      <a16:creationId xmlns:a16="http://schemas.microsoft.com/office/drawing/2014/main" id="{8D6B6BB2-5FA3-4C14-BF0E-7C12BE9709D7}"/>
                    </a:ext>
                  </a:extLst>
                </p:cNvPr>
                <p:cNvGrpSpPr/>
                <p:nvPr/>
              </p:nvGrpSpPr>
              <p:grpSpPr>
                <a:xfrm>
                  <a:off x="3433658" y="4206809"/>
                  <a:ext cx="7887483" cy="1636145"/>
                  <a:chOff x="2345090" y="4484387"/>
                  <a:chExt cx="7887483" cy="1636145"/>
                </a:xfrm>
              </p:grpSpPr>
              <p:sp>
                <p:nvSpPr>
                  <p:cNvPr id="4" name="TextBox 3">
                    <a:extLst>
                      <a:ext uri="{FF2B5EF4-FFF2-40B4-BE49-F238E27FC236}">
                        <a16:creationId xmlns:a16="http://schemas.microsoft.com/office/drawing/2014/main" id="{D5F71D06-301C-4017-8A8D-462F2DA547BA}"/>
                      </a:ext>
                    </a:extLst>
                  </p:cNvPr>
                  <p:cNvSpPr txBox="1"/>
                  <p:nvPr/>
                </p:nvSpPr>
                <p:spPr>
                  <a:xfrm>
                    <a:off x="2483322" y="4865928"/>
                    <a:ext cx="1741714" cy="553998"/>
                  </a:xfrm>
                  <a:prstGeom prst="rect">
                    <a:avLst/>
                  </a:prstGeom>
                  <a:noFill/>
                </p:spPr>
                <p:txBody>
                  <a:bodyPr wrap="square" rtlCol="0">
                    <a:spAutoFit/>
                  </a:bodyPr>
                  <a:lstStyle/>
                  <a:p>
                    <a:pPr algn="ctr"/>
                    <a:r>
                      <a:rPr lang="en-US" sz="1500" dirty="0"/>
                      <a:t>Accepted PFAS- Containing Waste</a:t>
                    </a:r>
                  </a:p>
                </p:txBody>
              </p:sp>
              <p:sp>
                <p:nvSpPr>
                  <p:cNvPr id="13" name="TextBox 12">
                    <a:extLst>
                      <a:ext uri="{FF2B5EF4-FFF2-40B4-BE49-F238E27FC236}">
                        <a16:creationId xmlns:a16="http://schemas.microsoft.com/office/drawing/2014/main" id="{D8771A34-6F8B-4C51-A3E0-3A0BFF6010B9}"/>
                      </a:ext>
                    </a:extLst>
                  </p:cNvPr>
                  <p:cNvSpPr txBox="1"/>
                  <p:nvPr/>
                </p:nvSpPr>
                <p:spPr>
                  <a:xfrm>
                    <a:off x="5112613" y="4543498"/>
                    <a:ext cx="1881690" cy="784830"/>
                  </a:xfrm>
                  <a:prstGeom prst="rect">
                    <a:avLst/>
                  </a:prstGeom>
                  <a:noFill/>
                </p:spPr>
                <p:txBody>
                  <a:bodyPr wrap="square" rtlCol="0">
                    <a:spAutoFit/>
                  </a:bodyPr>
                  <a:lstStyle/>
                  <a:p>
                    <a:pPr algn="ctr"/>
                    <a:r>
                      <a:rPr lang="en-US" sz="1500" dirty="0"/>
                      <a:t>Installation of Remediation System to Remove VOCs</a:t>
                    </a:r>
                  </a:p>
                </p:txBody>
              </p:sp>
              <p:sp>
                <p:nvSpPr>
                  <p:cNvPr id="18" name="TextBox 17">
                    <a:extLst>
                      <a:ext uri="{FF2B5EF4-FFF2-40B4-BE49-F238E27FC236}">
                        <a16:creationId xmlns:a16="http://schemas.microsoft.com/office/drawing/2014/main" id="{CA4F165A-09FC-4BDE-A452-DBC81BE37ED9}"/>
                      </a:ext>
                    </a:extLst>
                  </p:cNvPr>
                  <p:cNvSpPr txBox="1"/>
                  <p:nvPr/>
                </p:nvSpPr>
                <p:spPr>
                  <a:xfrm>
                    <a:off x="3422281" y="4484387"/>
                    <a:ext cx="1504251" cy="323165"/>
                  </a:xfrm>
                  <a:prstGeom prst="rect">
                    <a:avLst/>
                  </a:prstGeom>
                  <a:noFill/>
                </p:spPr>
                <p:txBody>
                  <a:bodyPr wrap="square" rtlCol="0">
                    <a:spAutoFit/>
                  </a:bodyPr>
                  <a:lstStyle/>
                  <a:p>
                    <a:pPr algn="ctr"/>
                    <a:r>
                      <a:rPr lang="en-US" sz="1500" dirty="0"/>
                      <a:t>Landfill Closed</a:t>
                    </a:r>
                  </a:p>
                </p:txBody>
              </p:sp>
              <p:grpSp>
                <p:nvGrpSpPr>
                  <p:cNvPr id="30" name="Group 29">
                    <a:extLst>
                      <a:ext uri="{FF2B5EF4-FFF2-40B4-BE49-F238E27FC236}">
                        <a16:creationId xmlns:a16="http://schemas.microsoft.com/office/drawing/2014/main" id="{4CA63B28-7E35-4D3A-9385-B5F3F7B851F8}"/>
                      </a:ext>
                    </a:extLst>
                  </p:cNvPr>
                  <p:cNvGrpSpPr/>
                  <p:nvPr/>
                </p:nvGrpSpPr>
                <p:grpSpPr>
                  <a:xfrm>
                    <a:off x="2345090" y="5590370"/>
                    <a:ext cx="7887483" cy="530162"/>
                    <a:chOff x="2345090" y="5590370"/>
                    <a:chExt cx="7887483" cy="530162"/>
                  </a:xfrm>
                </p:grpSpPr>
                <p:cxnSp>
                  <p:nvCxnSpPr>
                    <p:cNvPr id="3" name="Straight Connector 2">
                      <a:extLst>
                        <a:ext uri="{FF2B5EF4-FFF2-40B4-BE49-F238E27FC236}">
                          <a16:creationId xmlns:a16="http://schemas.microsoft.com/office/drawing/2014/main" id="{28E10FEA-B9DE-45B5-8DD4-048029D6F953}"/>
                        </a:ext>
                      </a:extLst>
                    </p:cNvPr>
                    <p:cNvCxnSpPr>
                      <a:cxnSpLocks/>
                    </p:cNvCxnSpPr>
                    <p:nvPr/>
                  </p:nvCxnSpPr>
                  <p:spPr>
                    <a:xfrm>
                      <a:off x="2421117" y="6091867"/>
                      <a:ext cx="7811456" cy="2866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0C97F50-486D-43C2-902C-C24CF3EB0A09}"/>
                        </a:ext>
                      </a:extLst>
                    </p:cNvPr>
                    <p:cNvCxnSpPr>
                      <a:cxnSpLocks/>
                    </p:cNvCxnSpPr>
                    <p:nvPr/>
                  </p:nvCxnSpPr>
                  <p:spPr>
                    <a:xfrm flipV="1">
                      <a:off x="2623459"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5C9BDB-E39F-4B54-AA99-E8636669BE6E}"/>
                        </a:ext>
                      </a:extLst>
                    </p:cNvPr>
                    <p:cNvCxnSpPr>
                      <a:cxnSpLocks/>
                    </p:cNvCxnSpPr>
                    <p:nvPr/>
                  </p:nvCxnSpPr>
                  <p:spPr>
                    <a:xfrm flipV="1">
                      <a:off x="4169229"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3AE4FA-5E3D-42CD-9BA7-7237C81C1FF9}"/>
                        </a:ext>
                      </a:extLst>
                    </p:cNvPr>
                    <p:cNvSpPr txBox="1"/>
                    <p:nvPr/>
                  </p:nvSpPr>
                  <p:spPr>
                    <a:xfrm>
                      <a:off x="2345090" y="5590370"/>
                      <a:ext cx="702904" cy="335282"/>
                    </a:xfrm>
                    <a:prstGeom prst="rect">
                      <a:avLst/>
                    </a:prstGeom>
                    <a:noFill/>
                  </p:spPr>
                  <p:txBody>
                    <a:bodyPr wrap="square" rtlCol="0">
                      <a:spAutoFit/>
                    </a:bodyPr>
                    <a:lstStyle/>
                    <a:p>
                      <a:r>
                        <a:rPr lang="en-US" sz="1500" dirty="0"/>
                        <a:t>1969</a:t>
                      </a:r>
                    </a:p>
                  </p:txBody>
                </p:sp>
                <p:sp>
                  <p:nvSpPr>
                    <p:cNvPr id="17" name="TextBox 16">
                      <a:extLst>
                        <a:ext uri="{FF2B5EF4-FFF2-40B4-BE49-F238E27FC236}">
                          <a16:creationId xmlns:a16="http://schemas.microsoft.com/office/drawing/2014/main" id="{30820CEA-DA22-4878-85E7-D578D351E38B}"/>
                        </a:ext>
                      </a:extLst>
                    </p:cNvPr>
                    <p:cNvSpPr txBox="1"/>
                    <p:nvPr/>
                  </p:nvSpPr>
                  <p:spPr>
                    <a:xfrm>
                      <a:off x="3880165" y="5602487"/>
                      <a:ext cx="1061343" cy="323165"/>
                    </a:xfrm>
                    <a:prstGeom prst="rect">
                      <a:avLst/>
                    </a:prstGeom>
                    <a:noFill/>
                  </p:spPr>
                  <p:txBody>
                    <a:bodyPr wrap="square" rtlCol="0">
                      <a:spAutoFit/>
                    </a:bodyPr>
                    <a:lstStyle/>
                    <a:p>
                      <a:r>
                        <a:rPr lang="en-US" sz="1500" dirty="0"/>
                        <a:t>1975</a:t>
                      </a:r>
                    </a:p>
                  </p:txBody>
                </p:sp>
                <p:cxnSp>
                  <p:nvCxnSpPr>
                    <p:cNvPr id="19" name="Straight Connector 18">
                      <a:extLst>
                        <a:ext uri="{FF2B5EF4-FFF2-40B4-BE49-F238E27FC236}">
                          <a16:creationId xmlns:a16="http://schemas.microsoft.com/office/drawing/2014/main" id="{8B4EFC8B-2D66-454A-AD6D-29C0FA4861FE}"/>
                        </a:ext>
                      </a:extLst>
                    </p:cNvPr>
                    <p:cNvCxnSpPr/>
                    <p:nvPr/>
                  </p:nvCxnSpPr>
                  <p:spPr>
                    <a:xfrm flipV="1">
                      <a:off x="5954489"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EF3B7E-C1DC-4F98-86B6-24CA97C643EF}"/>
                        </a:ext>
                      </a:extLst>
                    </p:cNvPr>
                    <p:cNvSpPr txBox="1"/>
                    <p:nvPr/>
                  </p:nvSpPr>
                  <p:spPr>
                    <a:xfrm>
                      <a:off x="5683076" y="5602487"/>
                      <a:ext cx="1061343" cy="323165"/>
                    </a:xfrm>
                    <a:prstGeom prst="rect">
                      <a:avLst/>
                    </a:prstGeom>
                    <a:noFill/>
                  </p:spPr>
                  <p:txBody>
                    <a:bodyPr wrap="square" rtlCol="0">
                      <a:spAutoFit/>
                    </a:bodyPr>
                    <a:lstStyle/>
                    <a:p>
                      <a:r>
                        <a:rPr lang="en-US" sz="1500" dirty="0"/>
                        <a:t>1983</a:t>
                      </a:r>
                    </a:p>
                  </p:txBody>
                </p:sp>
                <p:sp>
                  <p:nvSpPr>
                    <p:cNvPr id="21" name="TextBox 20">
                      <a:extLst>
                        <a:ext uri="{FF2B5EF4-FFF2-40B4-BE49-F238E27FC236}">
                          <a16:creationId xmlns:a16="http://schemas.microsoft.com/office/drawing/2014/main" id="{435A5AFC-509C-41EE-80BA-A533E9BDE307}"/>
                        </a:ext>
                      </a:extLst>
                    </p:cNvPr>
                    <p:cNvSpPr txBox="1"/>
                    <p:nvPr/>
                  </p:nvSpPr>
                  <p:spPr>
                    <a:xfrm>
                      <a:off x="6843065" y="5602487"/>
                      <a:ext cx="642258" cy="323165"/>
                    </a:xfrm>
                    <a:prstGeom prst="rect">
                      <a:avLst/>
                    </a:prstGeom>
                    <a:noFill/>
                  </p:spPr>
                  <p:txBody>
                    <a:bodyPr wrap="square" rtlCol="0">
                      <a:spAutoFit/>
                    </a:bodyPr>
                    <a:lstStyle/>
                    <a:p>
                      <a:r>
                        <a:rPr lang="en-US" sz="1500" dirty="0"/>
                        <a:t>1988</a:t>
                      </a:r>
                    </a:p>
                  </p:txBody>
                </p:sp>
                <p:sp>
                  <p:nvSpPr>
                    <p:cNvPr id="22" name="TextBox 21">
                      <a:extLst>
                        <a:ext uri="{FF2B5EF4-FFF2-40B4-BE49-F238E27FC236}">
                          <a16:creationId xmlns:a16="http://schemas.microsoft.com/office/drawing/2014/main" id="{E520596B-EC55-48F2-AC51-C6BAB3F88175}"/>
                        </a:ext>
                      </a:extLst>
                    </p:cNvPr>
                    <p:cNvSpPr txBox="1"/>
                    <p:nvPr/>
                  </p:nvSpPr>
                  <p:spPr>
                    <a:xfrm>
                      <a:off x="8436433" y="5602487"/>
                      <a:ext cx="642258" cy="323165"/>
                    </a:xfrm>
                    <a:prstGeom prst="rect">
                      <a:avLst/>
                    </a:prstGeom>
                    <a:noFill/>
                  </p:spPr>
                  <p:txBody>
                    <a:bodyPr wrap="square" rtlCol="0">
                      <a:spAutoFit/>
                    </a:bodyPr>
                    <a:lstStyle/>
                    <a:p>
                      <a:r>
                        <a:rPr lang="en-US" sz="1500" dirty="0"/>
                        <a:t>1995</a:t>
                      </a:r>
                    </a:p>
                  </p:txBody>
                </p:sp>
                <p:cxnSp>
                  <p:nvCxnSpPr>
                    <p:cNvPr id="23" name="Straight Connector 22">
                      <a:extLst>
                        <a:ext uri="{FF2B5EF4-FFF2-40B4-BE49-F238E27FC236}">
                          <a16:creationId xmlns:a16="http://schemas.microsoft.com/office/drawing/2014/main" id="{36537CD7-8A8F-427C-AB82-746FE8DCE7E6}"/>
                        </a:ext>
                      </a:extLst>
                    </p:cNvPr>
                    <p:cNvCxnSpPr/>
                    <p:nvPr/>
                  </p:nvCxnSpPr>
                  <p:spPr>
                    <a:xfrm flipV="1">
                      <a:off x="7179134"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72900A0-70E9-4C02-A60F-FBABC4F9C9DE}"/>
                        </a:ext>
                      </a:extLst>
                    </p:cNvPr>
                    <p:cNvCxnSpPr/>
                    <p:nvPr/>
                  </p:nvCxnSpPr>
                  <p:spPr>
                    <a:xfrm flipV="1">
                      <a:off x="8746676" y="5887309"/>
                      <a:ext cx="0" cy="1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1" name="Right Brace 30">
                    <a:extLst>
                      <a:ext uri="{FF2B5EF4-FFF2-40B4-BE49-F238E27FC236}">
                        <a16:creationId xmlns:a16="http://schemas.microsoft.com/office/drawing/2014/main" id="{1AD737E8-DBC7-4C47-9A45-77E1DD6ACE72}"/>
                      </a:ext>
                    </a:extLst>
                  </p:cNvPr>
                  <p:cNvSpPr/>
                  <p:nvPr/>
                </p:nvSpPr>
                <p:spPr>
                  <a:xfrm rot="16200000">
                    <a:off x="7796514" y="4689728"/>
                    <a:ext cx="312655" cy="164632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E0AC8847-00C3-48CA-838F-8FCF2306F45F}"/>
                      </a:ext>
                    </a:extLst>
                  </p:cNvPr>
                  <p:cNvCxnSpPr>
                    <a:cxnSpLocks/>
                  </p:cNvCxnSpPr>
                  <p:nvPr/>
                </p:nvCxnSpPr>
                <p:spPr>
                  <a:xfrm>
                    <a:off x="5943386" y="5316583"/>
                    <a:ext cx="0" cy="3397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A685448-13F1-4B2B-A96F-232D183D2FD7}"/>
                      </a:ext>
                    </a:extLst>
                  </p:cNvPr>
                  <p:cNvCxnSpPr>
                    <a:cxnSpLocks/>
                  </p:cNvCxnSpPr>
                  <p:nvPr/>
                </p:nvCxnSpPr>
                <p:spPr>
                  <a:xfrm flipH="1">
                    <a:off x="4169015" y="4816470"/>
                    <a:ext cx="214" cy="762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Brace 36">
                    <a:extLst>
                      <a:ext uri="{FF2B5EF4-FFF2-40B4-BE49-F238E27FC236}">
                        <a16:creationId xmlns:a16="http://schemas.microsoft.com/office/drawing/2014/main" id="{186A6A00-13C1-4D79-AFFE-B93C4C7FA617}"/>
                      </a:ext>
                    </a:extLst>
                  </p:cNvPr>
                  <p:cNvSpPr/>
                  <p:nvPr/>
                </p:nvSpPr>
                <p:spPr>
                  <a:xfrm rot="16200000">
                    <a:off x="3226503" y="4781358"/>
                    <a:ext cx="211555" cy="152646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TextBox 14">
                    <a:extLst>
                      <a:ext uri="{FF2B5EF4-FFF2-40B4-BE49-F238E27FC236}">
                        <a16:creationId xmlns:a16="http://schemas.microsoft.com/office/drawing/2014/main" id="{7BB5BCD1-35C7-4564-8F0B-DBBE8067414A}"/>
                      </a:ext>
                    </a:extLst>
                  </p:cNvPr>
                  <p:cNvSpPr txBox="1"/>
                  <p:nvPr/>
                </p:nvSpPr>
                <p:spPr>
                  <a:xfrm>
                    <a:off x="6843065" y="5030008"/>
                    <a:ext cx="2521064" cy="323165"/>
                  </a:xfrm>
                  <a:prstGeom prst="rect">
                    <a:avLst/>
                  </a:prstGeom>
                  <a:noFill/>
                </p:spPr>
                <p:txBody>
                  <a:bodyPr wrap="square" rtlCol="0">
                    <a:spAutoFit/>
                  </a:bodyPr>
                  <a:lstStyle/>
                  <a:p>
                    <a:pPr algn="ctr"/>
                    <a:r>
                      <a:rPr lang="en-US" sz="1500" dirty="0"/>
                      <a:t>Effluent Discharge to P1007 </a:t>
                    </a:r>
                  </a:p>
                </p:txBody>
              </p:sp>
            </p:grpSp>
            <p:cxnSp>
              <p:nvCxnSpPr>
                <p:cNvPr id="41" name="Straight Arrow Connector 40">
                  <a:extLst>
                    <a:ext uri="{FF2B5EF4-FFF2-40B4-BE49-F238E27FC236}">
                      <a16:creationId xmlns:a16="http://schemas.microsoft.com/office/drawing/2014/main" id="{804FB80D-174F-47EE-9E36-4A834466F6BF}"/>
                    </a:ext>
                  </a:extLst>
                </p:cNvPr>
                <p:cNvCxnSpPr>
                  <a:cxnSpLocks/>
                </p:cNvCxnSpPr>
                <p:nvPr/>
              </p:nvCxnSpPr>
              <p:spPr>
                <a:xfrm>
                  <a:off x="5320478" y="6573383"/>
                  <a:ext cx="6063558" cy="29206"/>
                </a:xfrm>
                <a:prstGeom prst="straightConnector1">
                  <a:avLst/>
                </a:prstGeom>
                <a:ln w="1016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7D56D4-98B5-4A52-85D0-821F3B63082A}"/>
                    </a:ext>
                  </a:extLst>
                </p:cNvPr>
                <p:cNvCxnSpPr>
                  <a:cxnSpLocks/>
                </p:cNvCxnSpPr>
                <p:nvPr/>
              </p:nvCxnSpPr>
              <p:spPr>
                <a:xfrm>
                  <a:off x="3563198" y="6572802"/>
                  <a:ext cx="1897701" cy="0"/>
                </a:xfrm>
                <a:prstGeom prst="line">
                  <a:avLst/>
                </a:prstGeom>
                <a:ln w="984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572F7A2-B873-4E06-9209-E921860D402A}"/>
                    </a:ext>
                  </a:extLst>
                </p:cNvPr>
                <p:cNvCxnSpPr>
                  <a:cxnSpLocks/>
                </p:cNvCxnSpPr>
                <p:nvPr/>
              </p:nvCxnSpPr>
              <p:spPr>
                <a:xfrm>
                  <a:off x="8271111" y="5919126"/>
                  <a:ext cx="1547408" cy="5247"/>
                </a:xfrm>
                <a:prstGeom prst="line">
                  <a:avLst/>
                </a:prstGeom>
                <a:ln w="1016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5A48CC3-2B9C-469A-956D-5BE134287C65}"/>
                    </a:ext>
                  </a:extLst>
                </p:cNvPr>
                <p:cNvSpPr txBox="1"/>
                <p:nvPr/>
              </p:nvSpPr>
              <p:spPr>
                <a:xfrm>
                  <a:off x="3712027" y="6619778"/>
                  <a:ext cx="5398549" cy="307777"/>
                </a:xfrm>
                <a:prstGeom prst="rect">
                  <a:avLst/>
                </a:prstGeom>
                <a:noFill/>
              </p:spPr>
              <p:txBody>
                <a:bodyPr wrap="square" rtlCol="0">
                  <a:spAutoFit/>
                </a:bodyPr>
                <a:lstStyle/>
                <a:p>
                  <a:pPr algn="r"/>
                  <a:r>
                    <a:rPr lang="en-US" sz="1400" dirty="0"/>
                    <a:t>Groundwater Infiltration and General Runoff</a:t>
                  </a:r>
                </a:p>
              </p:txBody>
            </p:sp>
            <p:sp>
              <p:nvSpPr>
                <p:cNvPr id="51" name="TextBox 50">
                  <a:extLst>
                    <a:ext uri="{FF2B5EF4-FFF2-40B4-BE49-F238E27FC236}">
                      <a16:creationId xmlns:a16="http://schemas.microsoft.com/office/drawing/2014/main" id="{19E54C16-A062-48F7-B6BB-14539C77260F}"/>
                    </a:ext>
                  </a:extLst>
                </p:cNvPr>
                <p:cNvSpPr txBox="1"/>
                <p:nvPr/>
              </p:nvSpPr>
              <p:spPr>
                <a:xfrm>
                  <a:off x="8008111" y="6225553"/>
                  <a:ext cx="2066595" cy="307777"/>
                </a:xfrm>
                <a:prstGeom prst="rect">
                  <a:avLst/>
                </a:prstGeom>
                <a:noFill/>
              </p:spPr>
              <p:txBody>
                <a:bodyPr wrap="square" rtlCol="0">
                  <a:spAutoFit/>
                </a:bodyPr>
                <a:lstStyle/>
                <a:p>
                  <a:r>
                    <a:rPr lang="en-US" sz="1400" dirty="0"/>
                    <a:t>Surface Water via P1007</a:t>
                  </a:r>
                </a:p>
              </p:txBody>
            </p:sp>
          </p:grpSp>
          <p:sp>
            <p:nvSpPr>
              <p:cNvPr id="56" name="TextBox 55">
                <a:extLst>
                  <a:ext uri="{FF2B5EF4-FFF2-40B4-BE49-F238E27FC236}">
                    <a16:creationId xmlns:a16="http://schemas.microsoft.com/office/drawing/2014/main" id="{3A51763B-9789-4A3D-BD32-C72D909B13D9}"/>
                  </a:ext>
                </a:extLst>
              </p:cNvPr>
              <p:cNvSpPr txBox="1"/>
              <p:nvPr/>
            </p:nvSpPr>
            <p:spPr>
              <a:xfrm>
                <a:off x="10546082" y="5387310"/>
                <a:ext cx="824352" cy="323165"/>
              </a:xfrm>
              <a:prstGeom prst="rect">
                <a:avLst/>
              </a:prstGeom>
              <a:noFill/>
            </p:spPr>
            <p:txBody>
              <a:bodyPr wrap="square" rtlCol="0">
                <a:spAutoFit/>
              </a:bodyPr>
              <a:lstStyle/>
              <a:p>
                <a:r>
                  <a:rPr lang="en-US" sz="1500" dirty="0"/>
                  <a:t>Present</a:t>
                </a:r>
              </a:p>
            </p:txBody>
          </p:sp>
          <p:sp>
            <p:nvSpPr>
              <p:cNvPr id="58" name="Right Brace 57">
                <a:extLst>
                  <a:ext uri="{FF2B5EF4-FFF2-40B4-BE49-F238E27FC236}">
                    <a16:creationId xmlns:a16="http://schemas.microsoft.com/office/drawing/2014/main" id="{AAC58A75-A022-4D9A-B4CF-53A128562A59}"/>
                  </a:ext>
                </a:extLst>
              </p:cNvPr>
              <p:cNvSpPr/>
              <p:nvPr/>
            </p:nvSpPr>
            <p:spPr>
              <a:xfrm rot="5400000">
                <a:off x="8779114" y="5352466"/>
                <a:ext cx="312655" cy="15641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09" name="Group 108">
            <a:extLst>
              <a:ext uri="{FF2B5EF4-FFF2-40B4-BE49-F238E27FC236}">
                <a16:creationId xmlns:a16="http://schemas.microsoft.com/office/drawing/2014/main" id="{1E38DF15-9243-4BC3-BACD-DCE26014D58F}"/>
              </a:ext>
            </a:extLst>
          </p:cNvPr>
          <p:cNvGrpSpPr/>
          <p:nvPr/>
        </p:nvGrpSpPr>
        <p:grpSpPr>
          <a:xfrm>
            <a:off x="7058025" y="1082979"/>
            <a:ext cx="5015942" cy="3424424"/>
            <a:chOff x="6594815" y="510922"/>
            <a:chExt cx="5015942" cy="3424424"/>
          </a:xfrm>
        </p:grpSpPr>
        <p:pic>
          <p:nvPicPr>
            <p:cNvPr id="83" name="Picture 82">
              <a:extLst>
                <a:ext uri="{FF2B5EF4-FFF2-40B4-BE49-F238E27FC236}">
                  <a16:creationId xmlns:a16="http://schemas.microsoft.com/office/drawing/2014/main" id="{3CEDDF97-D49F-41D3-B4E7-A0D6A2630D61}"/>
                </a:ext>
              </a:extLst>
            </p:cNvPr>
            <p:cNvPicPr>
              <a:picLocks noChangeAspect="1"/>
            </p:cNvPicPr>
            <p:nvPr/>
          </p:nvPicPr>
          <p:blipFill rotWithShape="1">
            <a:blip r:embed="rId2"/>
            <a:srcRect l="2702" r="976" b="5122"/>
            <a:stretch/>
          </p:blipFill>
          <p:spPr>
            <a:xfrm>
              <a:off x="6594815" y="510922"/>
              <a:ext cx="5015942" cy="3424424"/>
            </a:xfrm>
            <a:prstGeom prst="rect">
              <a:avLst/>
            </a:prstGeom>
            <a:ln w="34925">
              <a:solidFill>
                <a:srgbClr val="00B0F0"/>
              </a:solidFill>
            </a:ln>
          </p:spPr>
        </p:pic>
        <p:cxnSp>
          <p:nvCxnSpPr>
            <p:cNvPr id="62" name="Connector: Elbow 61">
              <a:extLst>
                <a:ext uri="{FF2B5EF4-FFF2-40B4-BE49-F238E27FC236}">
                  <a16:creationId xmlns:a16="http://schemas.microsoft.com/office/drawing/2014/main" id="{4FF0A38C-2572-4B68-B469-6990902CE1F5}"/>
                </a:ext>
              </a:extLst>
            </p:cNvPr>
            <p:cNvCxnSpPr>
              <a:cxnSpLocks/>
            </p:cNvCxnSpPr>
            <p:nvPr/>
          </p:nvCxnSpPr>
          <p:spPr>
            <a:xfrm rot="10800000" flipV="1">
              <a:off x="8206646" y="2022473"/>
              <a:ext cx="578038" cy="428812"/>
            </a:xfrm>
            <a:prstGeom prst="bentConnector3">
              <a:avLst/>
            </a:prstGeom>
            <a:ln w="15875">
              <a:solidFill>
                <a:srgbClr val="00B0F0"/>
              </a:solidFill>
              <a:prstDash val="solid"/>
              <a:tailEnd type="triangle" w="lg"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19A0444-8195-45DB-944C-F2FFC9D8420E}"/>
                </a:ext>
              </a:extLst>
            </p:cNvPr>
            <p:cNvCxnSpPr>
              <a:cxnSpLocks/>
            </p:cNvCxnSpPr>
            <p:nvPr/>
          </p:nvCxnSpPr>
          <p:spPr>
            <a:xfrm>
              <a:off x="9327243" y="2080289"/>
              <a:ext cx="390266" cy="150240"/>
            </a:xfrm>
            <a:prstGeom prst="straightConnector1">
              <a:avLst/>
            </a:prstGeom>
            <a:ln>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91C4083-D477-43DB-A57D-4C33E5398962}"/>
                </a:ext>
              </a:extLst>
            </p:cNvPr>
            <p:cNvCxnSpPr>
              <a:cxnSpLocks/>
            </p:cNvCxnSpPr>
            <p:nvPr/>
          </p:nvCxnSpPr>
          <p:spPr>
            <a:xfrm>
              <a:off x="9188952" y="2111107"/>
              <a:ext cx="395125" cy="369899"/>
            </a:xfrm>
            <a:prstGeom prst="straightConnector1">
              <a:avLst/>
            </a:prstGeom>
            <a:ln>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C267BC5F-FDA3-432C-9990-1C453CDE35E8}"/>
                </a:ext>
              </a:extLst>
            </p:cNvPr>
            <p:cNvCxnSpPr>
              <a:cxnSpLocks/>
            </p:cNvCxnSpPr>
            <p:nvPr/>
          </p:nvCxnSpPr>
          <p:spPr>
            <a:xfrm>
              <a:off x="9080272" y="2230529"/>
              <a:ext cx="108680" cy="380235"/>
            </a:xfrm>
            <a:prstGeom prst="straightConnector1">
              <a:avLst/>
            </a:prstGeom>
            <a:ln>
              <a:solidFill>
                <a:srgbClr val="00B0F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5">
              <a:extLst>
                <a:ext uri="{FF2B5EF4-FFF2-40B4-BE49-F238E27FC236}">
                  <a16:creationId xmlns:a16="http://schemas.microsoft.com/office/drawing/2014/main" id="{F9D70C7C-3808-490F-A36B-DC0DB57AD190}"/>
                </a:ext>
              </a:extLst>
            </p:cNvPr>
            <p:cNvSpPr/>
            <p:nvPr/>
          </p:nvSpPr>
          <p:spPr>
            <a:xfrm>
              <a:off x="9408872" y="613273"/>
              <a:ext cx="2182179"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Preferential PFAS Pathways</a:t>
              </a:r>
            </a:p>
          </p:txBody>
        </p:sp>
        <p:grpSp>
          <p:nvGrpSpPr>
            <p:cNvPr id="99" name="Group 98">
              <a:extLst>
                <a:ext uri="{FF2B5EF4-FFF2-40B4-BE49-F238E27FC236}">
                  <a16:creationId xmlns:a16="http://schemas.microsoft.com/office/drawing/2014/main" id="{095129F6-3E05-47D2-AC22-FA5BDBC8E9ED}"/>
                </a:ext>
              </a:extLst>
            </p:cNvPr>
            <p:cNvGrpSpPr/>
            <p:nvPr/>
          </p:nvGrpSpPr>
          <p:grpSpPr>
            <a:xfrm>
              <a:off x="9224636" y="3163397"/>
              <a:ext cx="2363254" cy="722850"/>
              <a:chOff x="1373629" y="13550931"/>
              <a:chExt cx="2363254" cy="722850"/>
            </a:xfrm>
          </p:grpSpPr>
          <p:sp>
            <p:nvSpPr>
              <p:cNvPr id="100" name="Rectangle 99">
                <a:extLst>
                  <a:ext uri="{FF2B5EF4-FFF2-40B4-BE49-F238E27FC236}">
                    <a16:creationId xmlns:a16="http://schemas.microsoft.com/office/drawing/2014/main" id="{987D62F5-4448-43F8-AE95-E21451DECAB8}"/>
                  </a:ext>
                </a:extLst>
              </p:cNvPr>
              <p:cNvSpPr/>
              <p:nvPr/>
            </p:nvSpPr>
            <p:spPr>
              <a:xfrm>
                <a:off x="1373629" y="13550931"/>
                <a:ext cx="2363254" cy="72285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200" dirty="0">
                    <a:solidFill>
                      <a:schemeClr val="tx1"/>
                    </a:solidFill>
                  </a:rPr>
                  <a:t>Known surface water flow path (1988-1995)</a:t>
                </a:r>
              </a:p>
              <a:p>
                <a:pPr lvl="1"/>
                <a:r>
                  <a:rPr lang="en-US" sz="1200" dirty="0">
                    <a:solidFill>
                      <a:schemeClr val="tx1"/>
                    </a:solidFill>
                  </a:rPr>
                  <a:t>Inferred runoff direction</a:t>
                </a:r>
              </a:p>
            </p:txBody>
          </p:sp>
          <p:sp>
            <p:nvSpPr>
              <p:cNvPr id="101" name="Freeform: Shape 100">
                <a:extLst>
                  <a:ext uri="{FF2B5EF4-FFF2-40B4-BE49-F238E27FC236}">
                    <a16:creationId xmlns:a16="http://schemas.microsoft.com/office/drawing/2014/main" id="{6F5D2664-6A96-4B3D-B99A-B28AF0880D23}"/>
                  </a:ext>
                </a:extLst>
              </p:cNvPr>
              <p:cNvSpPr/>
              <p:nvPr/>
            </p:nvSpPr>
            <p:spPr>
              <a:xfrm rot="18081088">
                <a:off x="1580388" y="13529592"/>
                <a:ext cx="123189" cy="419574"/>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sp>
            <p:nvSpPr>
              <p:cNvPr id="102" name="Freeform: Shape 101">
                <a:extLst>
                  <a:ext uri="{FF2B5EF4-FFF2-40B4-BE49-F238E27FC236}">
                    <a16:creationId xmlns:a16="http://schemas.microsoft.com/office/drawing/2014/main" id="{0AACB1C6-A022-4690-B7D0-EE4C02648358}"/>
                  </a:ext>
                </a:extLst>
              </p:cNvPr>
              <p:cNvSpPr/>
              <p:nvPr/>
            </p:nvSpPr>
            <p:spPr>
              <a:xfrm rot="18081088">
                <a:off x="1573470" y="13871272"/>
                <a:ext cx="137026" cy="411145"/>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3267075"/>
                  <a:gd name="connsiteY0" fmla="*/ 0 h 1171575"/>
                  <a:gd name="connsiteX1" fmla="*/ 266700 w 3267075"/>
                  <a:gd name="connsiteY1" fmla="*/ 133350 h 1171575"/>
                  <a:gd name="connsiteX2" fmla="*/ 1019175 w 3267075"/>
                  <a:gd name="connsiteY2" fmla="*/ 257175 h 1171575"/>
                  <a:gd name="connsiteX3" fmla="*/ 1371600 w 3267075"/>
                  <a:gd name="connsiteY3" fmla="*/ 314325 h 1171575"/>
                  <a:gd name="connsiteX4" fmla="*/ 1638300 w 3267075"/>
                  <a:gd name="connsiteY4" fmla="*/ 447675 h 1171575"/>
                  <a:gd name="connsiteX5" fmla="*/ 2057400 w 3267075"/>
                  <a:gd name="connsiteY5" fmla="*/ 723900 h 1171575"/>
                  <a:gd name="connsiteX6" fmla="*/ 2247900 w 3267075"/>
                  <a:gd name="connsiteY6" fmla="*/ 990600 h 1171575"/>
                  <a:gd name="connsiteX7" fmla="*/ 2476500 w 3267075"/>
                  <a:gd name="connsiteY7" fmla="*/ 1104900 h 1171575"/>
                  <a:gd name="connsiteX8" fmla="*/ 2638425 w 3267075"/>
                  <a:gd name="connsiteY8" fmla="*/ 1171575 h 1171575"/>
                  <a:gd name="connsiteX9" fmla="*/ 2952750 w 3267075"/>
                  <a:gd name="connsiteY9" fmla="*/ 1162050 h 1171575"/>
                  <a:gd name="connsiteX10" fmla="*/ 3267075 w 3267075"/>
                  <a:gd name="connsiteY10" fmla="*/ 1162050 h 1171575"/>
                  <a:gd name="connsiteX0" fmla="*/ 0 w 3683456"/>
                  <a:gd name="connsiteY0" fmla="*/ 0 h 1040298"/>
                  <a:gd name="connsiteX1" fmla="*/ 683081 w 3683456"/>
                  <a:gd name="connsiteY1" fmla="*/ 2073 h 1040298"/>
                  <a:gd name="connsiteX2" fmla="*/ 1435556 w 3683456"/>
                  <a:gd name="connsiteY2" fmla="*/ 125898 h 1040298"/>
                  <a:gd name="connsiteX3" fmla="*/ 1787981 w 3683456"/>
                  <a:gd name="connsiteY3" fmla="*/ 183048 h 1040298"/>
                  <a:gd name="connsiteX4" fmla="*/ 2054681 w 3683456"/>
                  <a:gd name="connsiteY4" fmla="*/ 316398 h 1040298"/>
                  <a:gd name="connsiteX5" fmla="*/ 2473781 w 3683456"/>
                  <a:gd name="connsiteY5" fmla="*/ 592623 h 1040298"/>
                  <a:gd name="connsiteX6" fmla="*/ 2664281 w 3683456"/>
                  <a:gd name="connsiteY6" fmla="*/ 859323 h 1040298"/>
                  <a:gd name="connsiteX7" fmla="*/ 2892881 w 3683456"/>
                  <a:gd name="connsiteY7" fmla="*/ 973623 h 1040298"/>
                  <a:gd name="connsiteX8" fmla="*/ 3054806 w 3683456"/>
                  <a:gd name="connsiteY8" fmla="*/ 1040298 h 1040298"/>
                  <a:gd name="connsiteX9" fmla="*/ 3369131 w 3683456"/>
                  <a:gd name="connsiteY9" fmla="*/ 1030773 h 1040298"/>
                  <a:gd name="connsiteX10" fmla="*/ 3683456 w 3683456"/>
                  <a:gd name="connsiteY10" fmla="*/ 1030773 h 1040298"/>
                  <a:gd name="connsiteX0" fmla="*/ 0 w 3683456"/>
                  <a:gd name="connsiteY0" fmla="*/ 25246 h 1065544"/>
                  <a:gd name="connsiteX1" fmla="*/ 683081 w 3683456"/>
                  <a:gd name="connsiteY1" fmla="*/ 27319 h 1065544"/>
                  <a:gd name="connsiteX2" fmla="*/ 1435556 w 3683456"/>
                  <a:gd name="connsiteY2" fmla="*/ 151144 h 1065544"/>
                  <a:gd name="connsiteX3" fmla="*/ 1787981 w 3683456"/>
                  <a:gd name="connsiteY3" fmla="*/ 208294 h 1065544"/>
                  <a:gd name="connsiteX4" fmla="*/ 2054681 w 3683456"/>
                  <a:gd name="connsiteY4" fmla="*/ 341644 h 1065544"/>
                  <a:gd name="connsiteX5" fmla="*/ 2473781 w 3683456"/>
                  <a:gd name="connsiteY5" fmla="*/ 617869 h 1065544"/>
                  <a:gd name="connsiteX6" fmla="*/ 2664281 w 3683456"/>
                  <a:gd name="connsiteY6" fmla="*/ 884569 h 1065544"/>
                  <a:gd name="connsiteX7" fmla="*/ 2892881 w 3683456"/>
                  <a:gd name="connsiteY7" fmla="*/ 998869 h 1065544"/>
                  <a:gd name="connsiteX8" fmla="*/ 3054806 w 3683456"/>
                  <a:gd name="connsiteY8" fmla="*/ 1065544 h 1065544"/>
                  <a:gd name="connsiteX9" fmla="*/ 3369131 w 3683456"/>
                  <a:gd name="connsiteY9" fmla="*/ 1056019 h 1065544"/>
                  <a:gd name="connsiteX10" fmla="*/ 3683456 w 3683456"/>
                  <a:gd name="connsiteY10" fmla="*/ 1056019 h 1065544"/>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435556 w 3683456"/>
                  <a:gd name="connsiteY2" fmla="*/ 24052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297672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054681 w 3683456"/>
                  <a:gd name="connsiteY4" fmla="*/ 431022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787981 w 3683456"/>
                  <a:gd name="connsiteY3" fmla="*/ 108049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114624 h 1154922"/>
                  <a:gd name="connsiteX1" fmla="*/ 772305 w 3683456"/>
                  <a:gd name="connsiteY1" fmla="*/ 6 h 1154922"/>
                  <a:gd name="connsiteX2" fmla="*/ 1376073 w 3683456"/>
                  <a:gd name="connsiteY2" fmla="*/ 400972 h 1154922"/>
                  <a:gd name="connsiteX3" fmla="*/ 1832593 w 3683456"/>
                  <a:gd name="connsiteY3" fmla="*/ 122636 h 1154922"/>
                  <a:gd name="connsiteX4" fmla="*/ 2277742 w 3683456"/>
                  <a:gd name="connsiteY4" fmla="*/ 445608 h 1154922"/>
                  <a:gd name="connsiteX5" fmla="*/ 2473781 w 3683456"/>
                  <a:gd name="connsiteY5" fmla="*/ 707247 h 1154922"/>
                  <a:gd name="connsiteX6" fmla="*/ 2664281 w 3683456"/>
                  <a:gd name="connsiteY6" fmla="*/ 973947 h 1154922"/>
                  <a:gd name="connsiteX7" fmla="*/ 2892881 w 3683456"/>
                  <a:gd name="connsiteY7" fmla="*/ 1088247 h 1154922"/>
                  <a:gd name="connsiteX8" fmla="*/ 3054806 w 3683456"/>
                  <a:gd name="connsiteY8" fmla="*/ 1154922 h 1154922"/>
                  <a:gd name="connsiteX9" fmla="*/ 3369131 w 3683456"/>
                  <a:gd name="connsiteY9" fmla="*/ 1145397 h 1154922"/>
                  <a:gd name="connsiteX10" fmla="*/ 3683456 w 3683456"/>
                  <a:gd name="connsiteY10" fmla="*/ 1145397 h 115492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892881 w 3683456"/>
                  <a:gd name="connsiteY7" fmla="*/ 1044507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111182"/>
                  <a:gd name="connsiteX1" fmla="*/ 772305 w 3683456"/>
                  <a:gd name="connsiteY1" fmla="*/ 25 h 1111182"/>
                  <a:gd name="connsiteX2" fmla="*/ 1376073 w 3683456"/>
                  <a:gd name="connsiteY2" fmla="*/ 357232 h 1111182"/>
                  <a:gd name="connsiteX3" fmla="*/ 1832593 w 3683456"/>
                  <a:gd name="connsiteY3" fmla="*/ 78896 h 1111182"/>
                  <a:gd name="connsiteX4" fmla="*/ 2277742 w 3683456"/>
                  <a:gd name="connsiteY4" fmla="*/ 401868 h 1111182"/>
                  <a:gd name="connsiteX5" fmla="*/ 2473781 w 3683456"/>
                  <a:gd name="connsiteY5" fmla="*/ 663507 h 1111182"/>
                  <a:gd name="connsiteX6" fmla="*/ 2664281 w 3683456"/>
                  <a:gd name="connsiteY6" fmla="*/ 930207 h 1111182"/>
                  <a:gd name="connsiteX7" fmla="*/ 2788786 w 3683456"/>
                  <a:gd name="connsiteY7" fmla="*/ 1102852 h 1111182"/>
                  <a:gd name="connsiteX8" fmla="*/ 3054806 w 3683456"/>
                  <a:gd name="connsiteY8" fmla="*/ 1111182 h 1111182"/>
                  <a:gd name="connsiteX9" fmla="*/ 3369131 w 3683456"/>
                  <a:gd name="connsiteY9" fmla="*/ 1101657 h 1111182"/>
                  <a:gd name="connsiteX10" fmla="*/ 3683456 w 3683456"/>
                  <a:gd name="connsiteY10" fmla="*/ 1101657 h 1111182"/>
                  <a:gd name="connsiteX0" fmla="*/ 0 w 3683456"/>
                  <a:gd name="connsiteY0" fmla="*/ 70884 h 1349626"/>
                  <a:gd name="connsiteX1" fmla="*/ 772305 w 3683456"/>
                  <a:gd name="connsiteY1" fmla="*/ 25 h 1349626"/>
                  <a:gd name="connsiteX2" fmla="*/ 1376073 w 3683456"/>
                  <a:gd name="connsiteY2" fmla="*/ 357232 h 1349626"/>
                  <a:gd name="connsiteX3" fmla="*/ 1832593 w 3683456"/>
                  <a:gd name="connsiteY3" fmla="*/ 78896 h 1349626"/>
                  <a:gd name="connsiteX4" fmla="*/ 2277742 w 3683456"/>
                  <a:gd name="connsiteY4" fmla="*/ 401868 h 1349626"/>
                  <a:gd name="connsiteX5" fmla="*/ 2473781 w 3683456"/>
                  <a:gd name="connsiteY5" fmla="*/ 663507 h 1349626"/>
                  <a:gd name="connsiteX6" fmla="*/ 2664281 w 3683456"/>
                  <a:gd name="connsiteY6" fmla="*/ 930207 h 1349626"/>
                  <a:gd name="connsiteX7" fmla="*/ 2788786 w 3683456"/>
                  <a:gd name="connsiteY7" fmla="*/ 1102852 h 1349626"/>
                  <a:gd name="connsiteX8" fmla="*/ 3054806 w 3683456"/>
                  <a:gd name="connsiteY8" fmla="*/ 1111182 h 1349626"/>
                  <a:gd name="connsiteX9" fmla="*/ 3250165 w 3683456"/>
                  <a:gd name="connsiteY9" fmla="*/ 1349626 h 1349626"/>
                  <a:gd name="connsiteX10" fmla="*/ 3683456 w 3683456"/>
                  <a:gd name="connsiteY10" fmla="*/ 1101657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2788786 w 3832164"/>
                  <a:gd name="connsiteY7" fmla="*/ 1102852 h 1349626"/>
                  <a:gd name="connsiteX8" fmla="*/ 3054806 w 3832164"/>
                  <a:gd name="connsiteY8" fmla="*/ 1111182 h 1349626"/>
                  <a:gd name="connsiteX9" fmla="*/ 3250165 w 3832164"/>
                  <a:gd name="connsiteY9" fmla="*/ 1349626 h 1349626"/>
                  <a:gd name="connsiteX10" fmla="*/ 3832164 w 3832164"/>
                  <a:gd name="connsiteY10"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054806 w 3832164"/>
                  <a:gd name="connsiteY7" fmla="*/ 1111182 h 1349626"/>
                  <a:gd name="connsiteX8" fmla="*/ 3250165 w 3832164"/>
                  <a:gd name="connsiteY8" fmla="*/ 1349626 h 1349626"/>
                  <a:gd name="connsiteX9" fmla="*/ 3832164 w 3832164"/>
                  <a:gd name="connsiteY9" fmla="*/ 1247522 h 1349626"/>
                  <a:gd name="connsiteX0" fmla="*/ 0 w 3832164"/>
                  <a:gd name="connsiteY0" fmla="*/ 70884 h 1349626"/>
                  <a:gd name="connsiteX1" fmla="*/ 772305 w 3832164"/>
                  <a:gd name="connsiteY1" fmla="*/ 25 h 1349626"/>
                  <a:gd name="connsiteX2" fmla="*/ 1376073 w 3832164"/>
                  <a:gd name="connsiteY2" fmla="*/ 357232 h 1349626"/>
                  <a:gd name="connsiteX3" fmla="*/ 1832593 w 3832164"/>
                  <a:gd name="connsiteY3" fmla="*/ 78896 h 1349626"/>
                  <a:gd name="connsiteX4" fmla="*/ 2277742 w 3832164"/>
                  <a:gd name="connsiteY4" fmla="*/ 401868 h 1349626"/>
                  <a:gd name="connsiteX5" fmla="*/ 2473781 w 3832164"/>
                  <a:gd name="connsiteY5" fmla="*/ 663507 h 1349626"/>
                  <a:gd name="connsiteX6" fmla="*/ 2664281 w 3832164"/>
                  <a:gd name="connsiteY6" fmla="*/ 930207 h 1349626"/>
                  <a:gd name="connsiteX7" fmla="*/ 3250165 w 3832164"/>
                  <a:gd name="connsiteY7" fmla="*/ 1349626 h 1349626"/>
                  <a:gd name="connsiteX8" fmla="*/ 3832164 w 3832164"/>
                  <a:gd name="connsiteY8" fmla="*/ 1247522 h 1349626"/>
                  <a:gd name="connsiteX0" fmla="*/ 0 w 3832164"/>
                  <a:gd name="connsiteY0" fmla="*/ 70884 h 1247522"/>
                  <a:gd name="connsiteX1" fmla="*/ 772305 w 3832164"/>
                  <a:gd name="connsiteY1" fmla="*/ 25 h 1247522"/>
                  <a:gd name="connsiteX2" fmla="*/ 1376073 w 3832164"/>
                  <a:gd name="connsiteY2" fmla="*/ 357232 h 1247522"/>
                  <a:gd name="connsiteX3" fmla="*/ 1832593 w 3832164"/>
                  <a:gd name="connsiteY3" fmla="*/ 78896 h 1247522"/>
                  <a:gd name="connsiteX4" fmla="*/ 2277742 w 3832164"/>
                  <a:gd name="connsiteY4" fmla="*/ 401868 h 1247522"/>
                  <a:gd name="connsiteX5" fmla="*/ 2473781 w 3832164"/>
                  <a:gd name="connsiteY5" fmla="*/ 663507 h 1247522"/>
                  <a:gd name="connsiteX6" fmla="*/ 2664281 w 3832164"/>
                  <a:gd name="connsiteY6" fmla="*/ 930207 h 1247522"/>
                  <a:gd name="connsiteX7" fmla="*/ 3832164 w 3832164"/>
                  <a:gd name="connsiteY7" fmla="*/ 1247522 h 1247522"/>
                  <a:gd name="connsiteX0" fmla="*/ 0 w 3832164"/>
                  <a:gd name="connsiteY0" fmla="*/ 70884 h 1247522"/>
                  <a:gd name="connsiteX1" fmla="*/ 772305 w 3832164"/>
                  <a:gd name="connsiteY1" fmla="*/ 25 h 1247522"/>
                  <a:gd name="connsiteX2" fmla="*/ 1376073 w 3832164"/>
                  <a:gd name="connsiteY2" fmla="*/ 357232 h 1247522"/>
                  <a:gd name="connsiteX3" fmla="*/ 2277742 w 3832164"/>
                  <a:gd name="connsiteY3" fmla="*/ 401868 h 1247522"/>
                  <a:gd name="connsiteX4" fmla="*/ 2473781 w 3832164"/>
                  <a:gd name="connsiteY4" fmla="*/ 663507 h 1247522"/>
                  <a:gd name="connsiteX5" fmla="*/ 2664281 w 3832164"/>
                  <a:gd name="connsiteY5" fmla="*/ 930207 h 1247522"/>
                  <a:gd name="connsiteX6" fmla="*/ 3832164 w 3832164"/>
                  <a:gd name="connsiteY6" fmla="*/ 1247522 h 1247522"/>
                  <a:gd name="connsiteX0" fmla="*/ 0 w 3832164"/>
                  <a:gd name="connsiteY0" fmla="*/ 0 h 1176638"/>
                  <a:gd name="connsiteX1" fmla="*/ 1376073 w 3832164"/>
                  <a:gd name="connsiteY1" fmla="*/ 286348 h 1176638"/>
                  <a:gd name="connsiteX2" fmla="*/ 2277742 w 3832164"/>
                  <a:gd name="connsiteY2" fmla="*/ 330984 h 1176638"/>
                  <a:gd name="connsiteX3" fmla="*/ 2473781 w 3832164"/>
                  <a:gd name="connsiteY3" fmla="*/ 592623 h 1176638"/>
                  <a:gd name="connsiteX4" fmla="*/ 2664281 w 3832164"/>
                  <a:gd name="connsiteY4" fmla="*/ 859323 h 1176638"/>
                  <a:gd name="connsiteX5" fmla="*/ 3832164 w 3832164"/>
                  <a:gd name="connsiteY5" fmla="*/ 1176638 h 1176638"/>
                  <a:gd name="connsiteX0" fmla="*/ 0 w 2456091"/>
                  <a:gd name="connsiteY0" fmla="*/ 0 h 890290"/>
                  <a:gd name="connsiteX1" fmla="*/ 901669 w 2456091"/>
                  <a:gd name="connsiteY1" fmla="*/ 44636 h 890290"/>
                  <a:gd name="connsiteX2" fmla="*/ 1097708 w 2456091"/>
                  <a:gd name="connsiteY2" fmla="*/ 306275 h 890290"/>
                  <a:gd name="connsiteX3" fmla="*/ 1288208 w 2456091"/>
                  <a:gd name="connsiteY3" fmla="*/ 572975 h 890290"/>
                  <a:gd name="connsiteX4" fmla="*/ 2456091 w 2456091"/>
                  <a:gd name="connsiteY4" fmla="*/ 890290 h 890290"/>
                  <a:gd name="connsiteX0" fmla="*/ 0 w 2371969"/>
                  <a:gd name="connsiteY0" fmla="*/ 0 h 883630"/>
                  <a:gd name="connsiteX1" fmla="*/ 817547 w 2371969"/>
                  <a:gd name="connsiteY1" fmla="*/ 37976 h 883630"/>
                  <a:gd name="connsiteX2" fmla="*/ 1013586 w 2371969"/>
                  <a:gd name="connsiteY2" fmla="*/ 299615 h 883630"/>
                  <a:gd name="connsiteX3" fmla="*/ 1204086 w 2371969"/>
                  <a:gd name="connsiteY3" fmla="*/ 566315 h 883630"/>
                  <a:gd name="connsiteX4" fmla="*/ 2371969 w 2371969"/>
                  <a:gd name="connsiteY4" fmla="*/ 883630 h 883630"/>
                  <a:gd name="connsiteX0" fmla="*/ 1411693 w 1554422"/>
                  <a:gd name="connsiteY0" fmla="*/ 75248 h 845654"/>
                  <a:gd name="connsiteX1" fmla="*/ 0 w 1554422"/>
                  <a:gd name="connsiteY1" fmla="*/ 0 h 845654"/>
                  <a:gd name="connsiteX2" fmla="*/ 196039 w 1554422"/>
                  <a:gd name="connsiteY2" fmla="*/ 261639 h 845654"/>
                  <a:gd name="connsiteX3" fmla="*/ 386539 w 1554422"/>
                  <a:gd name="connsiteY3" fmla="*/ 528339 h 845654"/>
                  <a:gd name="connsiteX4" fmla="*/ 1554422 w 1554422"/>
                  <a:gd name="connsiteY4" fmla="*/ 845654 h 845654"/>
                  <a:gd name="connsiteX0" fmla="*/ 1215654 w 1358383"/>
                  <a:gd name="connsiteY0" fmla="*/ 0 h 770406"/>
                  <a:gd name="connsiteX1" fmla="*/ 1107856 w 1358383"/>
                  <a:gd name="connsiteY1" fmla="*/ 231124 h 770406"/>
                  <a:gd name="connsiteX2" fmla="*/ 0 w 1358383"/>
                  <a:gd name="connsiteY2" fmla="*/ 186391 h 770406"/>
                  <a:gd name="connsiteX3" fmla="*/ 190500 w 1358383"/>
                  <a:gd name="connsiteY3" fmla="*/ 453091 h 770406"/>
                  <a:gd name="connsiteX4" fmla="*/ 1358383 w 1358383"/>
                  <a:gd name="connsiteY4" fmla="*/ 770406 h 770406"/>
                  <a:gd name="connsiteX0" fmla="*/ 1025154 w 1167883"/>
                  <a:gd name="connsiteY0" fmla="*/ 0 h 770406"/>
                  <a:gd name="connsiteX1" fmla="*/ 917356 w 1167883"/>
                  <a:gd name="connsiteY1" fmla="*/ 231124 h 770406"/>
                  <a:gd name="connsiteX2" fmla="*/ 1008242 w 1167883"/>
                  <a:gd name="connsiteY2" fmla="*/ 439481 h 770406"/>
                  <a:gd name="connsiteX3" fmla="*/ 0 w 1167883"/>
                  <a:gd name="connsiteY3" fmla="*/ 453091 h 770406"/>
                  <a:gd name="connsiteX4" fmla="*/ 1167883 w 1167883"/>
                  <a:gd name="connsiteY4" fmla="*/ 770406 h 770406"/>
                  <a:gd name="connsiteX0" fmla="*/ 107798 w 323447"/>
                  <a:gd name="connsiteY0" fmla="*/ 0 h 770406"/>
                  <a:gd name="connsiteX1" fmla="*/ 0 w 323447"/>
                  <a:gd name="connsiteY1" fmla="*/ 231124 h 770406"/>
                  <a:gd name="connsiteX2" fmla="*/ 90886 w 323447"/>
                  <a:gd name="connsiteY2" fmla="*/ 439481 h 770406"/>
                  <a:gd name="connsiteX3" fmla="*/ 323447 w 323447"/>
                  <a:gd name="connsiteY3" fmla="*/ 592957 h 770406"/>
                  <a:gd name="connsiteX4" fmla="*/ 250527 w 323447"/>
                  <a:gd name="connsiteY4" fmla="*/ 770406 h 770406"/>
                  <a:gd name="connsiteX0" fmla="*/ 107798 w 860413"/>
                  <a:gd name="connsiteY0" fmla="*/ 0 h 1070118"/>
                  <a:gd name="connsiteX1" fmla="*/ 0 w 860413"/>
                  <a:gd name="connsiteY1" fmla="*/ 231124 h 1070118"/>
                  <a:gd name="connsiteX2" fmla="*/ 90886 w 860413"/>
                  <a:gd name="connsiteY2" fmla="*/ 439481 h 1070118"/>
                  <a:gd name="connsiteX3" fmla="*/ 323447 w 860413"/>
                  <a:gd name="connsiteY3" fmla="*/ 592957 h 1070118"/>
                  <a:gd name="connsiteX4" fmla="*/ 860413 w 860413"/>
                  <a:gd name="connsiteY4" fmla="*/ 1070118 h 1070118"/>
                  <a:gd name="connsiteX0" fmla="*/ 107798 w 755260"/>
                  <a:gd name="connsiteY0" fmla="*/ 0 h 790387"/>
                  <a:gd name="connsiteX1" fmla="*/ 0 w 755260"/>
                  <a:gd name="connsiteY1" fmla="*/ 231124 h 790387"/>
                  <a:gd name="connsiteX2" fmla="*/ 90886 w 755260"/>
                  <a:gd name="connsiteY2" fmla="*/ 439481 h 790387"/>
                  <a:gd name="connsiteX3" fmla="*/ 323447 w 755260"/>
                  <a:gd name="connsiteY3" fmla="*/ 592957 h 790387"/>
                  <a:gd name="connsiteX4" fmla="*/ 755260 w 755260"/>
                  <a:gd name="connsiteY4" fmla="*/ 790387 h 790387"/>
                  <a:gd name="connsiteX0" fmla="*/ 16912 w 664374"/>
                  <a:gd name="connsiteY0" fmla="*/ 0 h 790387"/>
                  <a:gd name="connsiteX1" fmla="*/ 0 w 664374"/>
                  <a:gd name="connsiteY1" fmla="*/ 439481 h 790387"/>
                  <a:gd name="connsiteX2" fmla="*/ 232561 w 664374"/>
                  <a:gd name="connsiteY2" fmla="*/ 592957 h 790387"/>
                  <a:gd name="connsiteX3" fmla="*/ 664374 w 664374"/>
                  <a:gd name="connsiteY3" fmla="*/ 790387 h 790387"/>
                  <a:gd name="connsiteX0" fmla="*/ 143095 w 790557"/>
                  <a:gd name="connsiteY0" fmla="*/ 0 h 790387"/>
                  <a:gd name="connsiteX1" fmla="*/ 0 w 790557"/>
                  <a:gd name="connsiteY1" fmla="*/ 292955 h 790387"/>
                  <a:gd name="connsiteX2" fmla="*/ 358744 w 790557"/>
                  <a:gd name="connsiteY2" fmla="*/ 592957 h 790387"/>
                  <a:gd name="connsiteX3" fmla="*/ 790557 w 790557"/>
                  <a:gd name="connsiteY3" fmla="*/ 790387 h 790387"/>
                  <a:gd name="connsiteX0" fmla="*/ 143095 w 958801"/>
                  <a:gd name="connsiteY0" fmla="*/ 0 h 876970"/>
                  <a:gd name="connsiteX1" fmla="*/ 0 w 958801"/>
                  <a:gd name="connsiteY1" fmla="*/ 292955 h 876970"/>
                  <a:gd name="connsiteX2" fmla="*/ 358744 w 958801"/>
                  <a:gd name="connsiteY2" fmla="*/ 592957 h 876970"/>
                  <a:gd name="connsiteX3" fmla="*/ 958801 w 958801"/>
                  <a:gd name="connsiteY3" fmla="*/ 876970 h 876970"/>
                  <a:gd name="connsiteX0" fmla="*/ 0 w 815706"/>
                  <a:gd name="connsiteY0" fmla="*/ 0 h 876970"/>
                  <a:gd name="connsiteX1" fmla="*/ 215649 w 815706"/>
                  <a:gd name="connsiteY1" fmla="*/ 592957 h 876970"/>
                  <a:gd name="connsiteX2" fmla="*/ 815706 w 815706"/>
                  <a:gd name="connsiteY2" fmla="*/ 876970 h 876970"/>
                  <a:gd name="connsiteX0" fmla="*/ 247023 w 1062729"/>
                  <a:gd name="connsiteY0" fmla="*/ 0 h 876970"/>
                  <a:gd name="connsiteX1" fmla="*/ 0 w 1062729"/>
                  <a:gd name="connsiteY1" fmla="*/ 233303 h 876970"/>
                  <a:gd name="connsiteX2" fmla="*/ 1062729 w 1062729"/>
                  <a:gd name="connsiteY2" fmla="*/ 876970 h 876970"/>
                  <a:gd name="connsiteX0" fmla="*/ 247023 w 515934"/>
                  <a:gd name="connsiteY0" fmla="*/ 0 h 543957"/>
                  <a:gd name="connsiteX1" fmla="*/ 0 w 515934"/>
                  <a:gd name="connsiteY1" fmla="*/ 233303 h 543957"/>
                  <a:gd name="connsiteX2" fmla="*/ 515934 w 515934"/>
                  <a:gd name="connsiteY2" fmla="*/ 543957 h 543957"/>
                  <a:gd name="connsiteX0" fmla="*/ 0 w 268911"/>
                  <a:gd name="connsiteY0" fmla="*/ 0 h 543957"/>
                  <a:gd name="connsiteX1" fmla="*/ 26374 w 268911"/>
                  <a:gd name="connsiteY1" fmla="*/ 233303 h 543957"/>
                  <a:gd name="connsiteX2" fmla="*/ 268911 w 268911"/>
                  <a:gd name="connsiteY2" fmla="*/ 543957 h 543957"/>
                  <a:gd name="connsiteX0" fmla="*/ 0 w 268911"/>
                  <a:gd name="connsiteY0" fmla="*/ 0 h 543957"/>
                  <a:gd name="connsiteX1" fmla="*/ 72386 w 268911"/>
                  <a:gd name="connsiteY1" fmla="*/ 206662 h 543957"/>
                  <a:gd name="connsiteX2" fmla="*/ 268911 w 268911"/>
                  <a:gd name="connsiteY2" fmla="*/ 543957 h 543957"/>
                  <a:gd name="connsiteX0" fmla="*/ 0 w 268911"/>
                  <a:gd name="connsiteY0" fmla="*/ 0 h 543957"/>
                  <a:gd name="connsiteX1" fmla="*/ 268911 w 268911"/>
                  <a:gd name="connsiteY1" fmla="*/ 543957 h 543957"/>
                  <a:gd name="connsiteX0" fmla="*/ 0 w 192224"/>
                  <a:gd name="connsiteY0" fmla="*/ 0 h 384111"/>
                  <a:gd name="connsiteX1" fmla="*/ 192224 w 192224"/>
                  <a:gd name="connsiteY1" fmla="*/ 384111 h 384111"/>
                </a:gdLst>
                <a:ahLst/>
                <a:cxnLst>
                  <a:cxn ang="0">
                    <a:pos x="connsiteX0" y="connsiteY0"/>
                  </a:cxn>
                  <a:cxn ang="0">
                    <a:pos x="connsiteX1" y="connsiteY1"/>
                  </a:cxn>
                </a:cxnLst>
                <a:rect l="l" t="t" r="r" b="b"/>
                <a:pathLst>
                  <a:path w="192224" h="384111">
                    <a:moveTo>
                      <a:pt x="0" y="0"/>
                    </a:moveTo>
                    <a:lnTo>
                      <a:pt x="192224" y="384111"/>
                    </a:lnTo>
                  </a:path>
                </a:pathLst>
              </a:custGeom>
              <a:noFill/>
              <a:ln w="21590" cap="flat" cmpd="sng" algn="ctr">
                <a:solidFill>
                  <a:srgbClr val="00B0F0"/>
                </a:solidFill>
                <a:prstDash val="dash"/>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Calibri"/>
                  <a:ea typeface="+mn-ea"/>
                  <a:cs typeface="+mn-cs"/>
                </a:endParaRPr>
              </a:p>
            </p:txBody>
          </p:sp>
        </p:grpSp>
      </p:grpSp>
      <p:sp>
        <p:nvSpPr>
          <p:cNvPr id="59" name="Rounded Rectangle 5">
            <a:extLst>
              <a:ext uri="{FF2B5EF4-FFF2-40B4-BE49-F238E27FC236}">
                <a16:creationId xmlns:a16="http://schemas.microsoft.com/office/drawing/2014/main" id="{E9F8D917-5C50-4A66-9802-2C803B9F3ED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42366DFE-7ACB-4E04-B70F-8ED0DA2B811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4216824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8" y="672478"/>
            <a:ext cx="12119686"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Comparison of Two Source Areas: Oakdale Disposal Site V.S. WCL</a:t>
              </a:r>
            </a:p>
          </p:txBody>
        </p:sp>
      </p:grpSp>
      <p:sp>
        <p:nvSpPr>
          <p:cNvPr id="19" name="TextBox 18">
            <a:extLst>
              <a:ext uri="{FF2B5EF4-FFF2-40B4-BE49-F238E27FC236}">
                <a16:creationId xmlns:a16="http://schemas.microsoft.com/office/drawing/2014/main" id="{7D589BD3-E25F-4118-9DFF-BF6701279E34}"/>
              </a:ext>
            </a:extLst>
          </p:cNvPr>
          <p:cNvSpPr txBox="1"/>
          <p:nvPr/>
        </p:nvSpPr>
        <p:spPr>
          <a:xfrm>
            <a:off x="120161" y="1045040"/>
            <a:ext cx="3659516" cy="5632311"/>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Disposal Site-Specific PFAS-Containing Waste</a:t>
            </a: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Oakdale Disposal Site (ODS) accepted liquid and solid industrial waste, while the Washington County Landfill (WCL) accepted wastewater treatment plant sludge, incinerator scrubber sludge and ash, and iron oxide sludge. The PFAS contamination associated with these two historic waste streams has a different ratio of PFAS compounds, resulting in a PFAS “signature” that</a:t>
            </a:r>
            <a:r>
              <a:rPr lang="en-US" sz="1200" dirty="0">
                <a:solidFill>
                  <a:srgbClr val="FF0000"/>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may be unique to each source area. </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PFAS signature associated with ODS is generally PFOS-dominant, while the PFAS signature from WCL is generally PFBA-dominant. As a result, analysis of the PFBA:PFOS ratio or the relative distribution of key compounds can be used to evaluate a possible PFAS source contribution at different locations.</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FB91D97-19A4-4147-ACED-184DF1023A91}"/>
              </a:ext>
            </a:extLst>
          </p:cNvPr>
          <p:cNvSpPr txBox="1"/>
          <p:nvPr/>
        </p:nvSpPr>
        <p:spPr>
          <a:xfrm>
            <a:off x="3881969" y="5155226"/>
            <a:ext cx="8208158" cy="1631216"/>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100" b="1" dirty="0">
                <a:solidFill>
                  <a:srgbClr val="00B0F0"/>
                </a:solidFill>
                <a:latin typeface="Arial" panose="020B0604020202020204" pitchFamily="34" charset="0"/>
                <a:cs typeface="Arial" panose="020B0604020202020204" pitchFamily="34" charset="0"/>
              </a:rPr>
              <a:t>Important Points to Consider about PFBA</a:t>
            </a: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PFBA is found across the site in low concentrations in surface and groundwater due to atmospheric deposition and widespread use. This is consistent with studies in Minnesota and elsewhere. This PFAS does still have an anthropogenic source but it is unknown at this time.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100" dirty="0">
                <a:latin typeface="Arial" panose="020B0604020202020204" pitchFamily="34" charset="0"/>
                <a:cs typeface="Arial" panose="020B0604020202020204" pitchFamily="34" charset="0"/>
              </a:rPr>
              <a:t>PFBA moves faster in groundwater than PFOS and other longer-chain PFAS chemicals due to its smaller molecular size, more hydrophilic nature, and water solubility. This aspect of PFBA makes the compound both more ubiquitous in nature and present in greater relative amounts in the leading edges of plumes. </a:t>
            </a:r>
          </a:p>
          <a:p>
            <a:pPr algn="ctr" defTabSz="1063460" fontAlgn="auto">
              <a:spcBef>
                <a:spcPts val="0"/>
              </a:spcBef>
              <a:spcAft>
                <a:spcPts val="0"/>
              </a:spcAft>
              <a:defRPr/>
            </a:pPr>
            <a:endParaRPr lang="en-US" sz="600" dirty="0">
              <a:latin typeface="Arial" panose="020B0604020202020204" pitchFamily="34" charset="0"/>
              <a:cs typeface="Arial" panose="020B0604020202020204" pitchFamily="34" charset="0"/>
            </a:endParaRPr>
          </a:p>
          <a:p>
            <a:pPr algn="ctr" defTabSz="1063460">
              <a:defRPr/>
            </a:pPr>
            <a:r>
              <a:rPr lang="en-US" sz="1100" dirty="0">
                <a:latin typeface="Arial" panose="020B0604020202020204" pitchFamily="34" charset="0"/>
                <a:cs typeface="Arial" panose="020B0604020202020204" pitchFamily="34" charset="0"/>
              </a:rPr>
              <a:t>PFBA-dominated contamination that is </a:t>
            </a:r>
            <a:r>
              <a:rPr lang="en-US" sz="1100" u="sng" dirty="0">
                <a:latin typeface="Arial" panose="020B0604020202020204" pitchFamily="34" charset="0"/>
                <a:cs typeface="Arial" panose="020B0604020202020204" pitchFamily="34" charset="0"/>
              </a:rPr>
              <a:t>also</a:t>
            </a:r>
            <a:r>
              <a:rPr lang="en-US" sz="1100" dirty="0">
                <a:latin typeface="Arial" panose="020B0604020202020204" pitchFamily="34" charset="0"/>
                <a:cs typeface="Arial" panose="020B0604020202020204" pitchFamily="34" charset="0"/>
              </a:rPr>
              <a:t> relatively low in other key PFAS compounds could be “background” PFAS impacts.</a:t>
            </a:r>
          </a:p>
        </p:txBody>
      </p:sp>
      <p:graphicFrame>
        <p:nvGraphicFramePr>
          <p:cNvPr id="46" name="Chart 45">
            <a:extLst>
              <a:ext uri="{FF2B5EF4-FFF2-40B4-BE49-F238E27FC236}">
                <a16:creationId xmlns:a16="http://schemas.microsoft.com/office/drawing/2014/main" id="{2A81D33C-CA78-443A-9CFA-0D0C878FC317}"/>
              </a:ext>
            </a:extLst>
          </p:cNvPr>
          <p:cNvGraphicFramePr>
            <a:graphicFrameLocks/>
          </p:cNvGraphicFramePr>
          <p:nvPr>
            <p:extLst>
              <p:ext uri="{D42A27DB-BD31-4B8C-83A1-F6EECF244321}">
                <p14:modId xmlns:p14="http://schemas.microsoft.com/office/powerpoint/2010/main" val="3681201746"/>
              </p:ext>
            </p:extLst>
          </p:nvPr>
        </p:nvGraphicFramePr>
        <p:xfrm>
          <a:off x="11256200" y="4062621"/>
          <a:ext cx="899643" cy="810705"/>
        </p:xfrm>
        <a:graphic>
          <a:graphicData uri="http://schemas.openxmlformats.org/drawingml/2006/chart">
            <c:chart xmlns:c="http://schemas.openxmlformats.org/drawingml/2006/chart" xmlns:r="http://schemas.openxmlformats.org/officeDocument/2006/relationships" r:id="rId2"/>
          </a:graphicData>
        </a:graphic>
      </p:graphicFrame>
      <p:pic>
        <p:nvPicPr>
          <p:cNvPr id="48" name="Picture 47">
            <a:extLst>
              <a:ext uri="{FF2B5EF4-FFF2-40B4-BE49-F238E27FC236}">
                <a16:creationId xmlns:a16="http://schemas.microsoft.com/office/drawing/2014/main" id="{59D43E5F-B470-424C-AC11-DAAE0DEDF407}"/>
              </a:ext>
            </a:extLst>
          </p:cNvPr>
          <p:cNvPicPr>
            <a:picLocks noChangeAspect="1"/>
          </p:cNvPicPr>
          <p:nvPr/>
        </p:nvPicPr>
        <p:blipFill>
          <a:blip r:embed="rId3"/>
          <a:stretch>
            <a:fillRect/>
          </a:stretch>
        </p:blipFill>
        <p:spPr>
          <a:xfrm>
            <a:off x="164077" y="6422734"/>
            <a:ext cx="2066925" cy="219075"/>
          </a:xfrm>
          <a:prstGeom prst="rect">
            <a:avLst/>
          </a:prstGeom>
        </p:spPr>
      </p:pic>
      <p:grpSp>
        <p:nvGrpSpPr>
          <p:cNvPr id="4" name="Group 3">
            <a:extLst>
              <a:ext uri="{FF2B5EF4-FFF2-40B4-BE49-F238E27FC236}">
                <a16:creationId xmlns:a16="http://schemas.microsoft.com/office/drawing/2014/main" id="{DD02E8D0-6C82-4926-A582-7674CF59867B}"/>
              </a:ext>
            </a:extLst>
          </p:cNvPr>
          <p:cNvGrpSpPr>
            <a:grpSpLocks noChangeAspect="1"/>
          </p:cNvGrpSpPr>
          <p:nvPr/>
        </p:nvGrpSpPr>
        <p:grpSpPr>
          <a:xfrm>
            <a:off x="4019321" y="1018761"/>
            <a:ext cx="7853630" cy="4221751"/>
            <a:chOff x="3868032" y="1010076"/>
            <a:chExt cx="8136701" cy="4373917"/>
          </a:xfrm>
        </p:grpSpPr>
        <p:pic>
          <p:nvPicPr>
            <p:cNvPr id="89" name="Picture 88">
              <a:extLst>
                <a:ext uri="{FF2B5EF4-FFF2-40B4-BE49-F238E27FC236}">
                  <a16:creationId xmlns:a16="http://schemas.microsoft.com/office/drawing/2014/main" id="{D9275AF9-311C-4E0C-9468-8761761D5E06}"/>
                </a:ext>
              </a:extLst>
            </p:cNvPr>
            <p:cNvPicPr>
              <a:picLocks noChangeAspect="1"/>
            </p:cNvPicPr>
            <p:nvPr/>
          </p:nvPicPr>
          <p:blipFill rotWithShape="1">
            <a:blip r:embed="rId4">
              <a:alphaModFix/>
            </a:blip>
            <a:srcRect l="1127" t="1264"/>
            <a:stretch/>
          </p:blipFill>
          <p:spPr>
            <a:xfrm>
              <a:off x="3868032" y="1010076"/>
              <a:ext cx="8136701" cy="4225980"/>
            </a:xfrm>
            <a:prstGeom prst="rect">
              <a:avLst/>
            </a:prstGeom>
            <a:ln w="34925">
              <a:solidFill>
                <a:srgbClr val="00B0F0"/>
              </a:solidFill>
            </a:ln>
          </p:spPr>
        </p:pic>
        <p:graphicFrame>
          <p:nvGraphicFramePr>
            <p:cNvPr id="22" name="Chart 21">
              <a:extLst>
                <a:ext uri="{FF2B5EF4-FFF2-40B4-BE49-F238E27FC236}">
                  <a16:creationId xmlns:a16="http://schemas.microsoft.com/office/drawing/2014/main" id="{28765493-AC4C-4420-A22A-C6B3544E0879}"/>
                </a:ext>
              </a:extLst>
            </p:cNvPr>
            <p:cNvGraphicFramePr>
              <a:graphicFrameLocks/>
            </p:cNvGraphicFramePr>
            <p:nvPr>
              <p:extLst>
                <p:ext uri="{D42A27DB-BD31-4B8C-83A1-F6EECF244321}">
                  <p14:modId xmlns:p14="http://schemas.microsoft.com/office/powerpoint/2010/main" val="1901382567"/>
                </p:ext>
              </p:extLst>
            </p:nvPr>
          </p:nvGraphicFramePr>
          <p:xfrm>
            <a:off x="5567832" y="3802301"/>
            <a:ext cx="899643" cy="8107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a:extLst>
                <a:ext uri="{FF2B5EF4-FFF2-40B4-BE49-F238E27FC236}">
                  <a16:creationId xmlns:a16="http://schemas.microsoft.com/office/drawing/2014/main" id="{9FAC83A5-0BC3-4139-9ACD-F789E484A8D7}"/>
                </a:ext>
              </a:extLst>
            </p:cNvPr>
            <p:cNvGraphicFramePr>
              <a:graphicFrameLocks/>
            </p:cNvGraphicFramePr>
            <p:nvPr>
              <p:extLst>
                <p:ext uri="{D42A27DB-BD31-4B8C-83A1-F6EECF244321}">
                  <p14:modId xmlns:p14="http://schemas.microsoft.com/office/powerpoint/2010/main" val="1310060771"/>
                </p:ext>
              </p:extLst>
            </p:nvPr>
          </p:nvGraphicFramePr>
          <p:xfrm>
            <a:off x="7276645" y="3902604"/>
            <a:ext cx="899643" cy="8107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a:extLst>
                <a:ext uri="{FF2B5EF4-FFF2-40B4-BE49-F238E27FC236}">
                  <a16:creationId xmlns:a16="http://schemas.microsoft.com/office/drawing/2014/main" id="{E82FF198-11DF-4B13-A700-F98A47032F3B}"/>
                </a:ext>
              </a:extLst>
            </p:cNvPr>
            <p:cNvGraphicFramePr>
              <a:graphicFrameLocks/>
            </p:cNvGraphicFramePr>
            <p:nvPr>
              <p:extLst>
                <p:ext uri="{D42A27DB-BD31-4B8C-83A1-F6EECF244321}">
                  <p14:modId xmlns:p14="http://schemas.microsoft.com/office/powerpoint/2010/main" val="1816966800"/>
                </p:ext>
              </p:extLst>
            </p:nvPr>
          </p:nvGraphicFramePr>
          <p:xfrm>
            <a:off x="10367038" y="4573288"/>
            <a:ext cx="899643" cy="8107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7" name="Chart 26">
              <a:extLst>
                <a:ext uri="{FF2B5EF4-FFF2-40B4-BE49-F238E27FC236}">
                  <a16:creationId xmlns:a16="http://schemas.microsoft.com/office/drawing/2014/main" id="{725C48DF-0968-4C09-A6ED-5D46BF1C25A3}"/>
                </a:ext>
              </a:extLst>
            </p:cNvPr>
            <p:cNvGraphicFramePr>
              <a:graphicFrameLocks/>
            </p:cNvGraphicFramePr>
            <p:nvPr>
              <p:extLst>
                <p:ext uri="{D42A27DB-BD31-4B8C-83A1-F6EECF244321}">
                  <p14:modId xmlns:p14="http://schemas.microsoft.com/office/powerpoint/2010/main" val="1567628369"/>
                </p:ext>
              </p:extLst>
            </p:nvPr>
          </p:nvGraphicFramePr>
          <p:xfrm>
            <a:off x="9201642" y="3091899"/>
            <a:ext cx="899643" cy="81070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Chart 59">
              <a:extLst>
                <a:ext uri="{FF2B5EF4-FFF2-40B4-BE49-F238E27FC236}">
                  <a16:creationId xmlns:a16="http://schemas.microsoft.com/office/drawing/2014/main" id="{795D8F1C-4467-43E7-8E17-3D4DFCAA680D}"/>
                </a:ext>
              </a:extLst>
            </p:cNvPr>
            <p:cNvGraphicFramePr>
              <a:graphicFrameLocks/>
            </p:cNvGraphicFramePr>
            <p:nvPr>
              <p:extLst>
                <p:ext uri="{D42A27DB-BD31-4B8C-83A1-F6EECF244321}">
                  <p14:modId xmlns:p14="http://schemas.microsoft.com/office/powerpoint/2010/main" val="1910795722"/>
                </p:ext>
              </p:extLst>
            </p:nvPr>
          </p:nvGraphicFramePr>
          <p:xfrm>
            <a:off x="8580644" y="4340616"/>
            <a:ext cx="899643" cy="812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1" name="Chart 60">
              <a:extLst>
                <a:ext uri="{FF2B5EF4-FFF2-40B4-BE49-F238E27FC236}">
                  <a16:creationId xmlns:a16="http://schemas.microsoft.com/office/drawing/2014/main" id="{1805CE7C-F821-4EAE-AD74-CEF228737B60}"/>
                </a:ext>
              </a:extLst>
            </p:cNvPr>
            <p:cNvGraphicFramePr>
              <a:graphicFrameLocks/>
            </p:cNvGraphicFramePr>
            <p:nvPr>
              <p:extLst>
                <p:ext uri="{D42A27DB-BD31-4B8C-83A1-F6EECF244321}">
                  <p14:modId xmlns:p14="http://schemas.microsoft.com/office/powerpoint/2010/main" val="2666031802"/>
                </p:ext>
              </p:extLst>
            </p:nvPr>
          </p:nvGraphicFramePr>
          <p:xfrm>
            <a:off x="8315817" y="3116078"/>
            <a:ext cx="899643" cy="810705"/>
          </p:xfrm>
          <a:graphic>
            <a:graphicData uri="http://schemas.openxmlformats.org/drawingml/2006/chart">
              <c:chart xmlns:c="http://schemas.openxmlformats.org/drawingml/2006/chart" xmlns:r="http://schemas.openxmlformats.org/officeDocument/2006/relationships" r:id="rId10"/>
            </a:graphicData>
          </a:graphic>
        </p:graphicFrame>
        <p:cxnSp>
          <p:nvCxnSpPr>
            <p:cNvPr id="62" name="Straight Arrow Connector 61">
              <a:extLst>
                <a:ext uri="{FF2B5EF4-FFF2-40B4-BE49-F238E27FC236}">
                  <a16:creationId xmlns:a16="http://schemas.microsoft.com/office/drawing/2014/main" id="{7089E40F-CD75-4F3A-B20A-0FB5D1A20038}"/>
                </a:ext>
              </a:extLst>
            </p:cNvPr>
            <p:cNvCxnSpPr>
              <a:cxnSpLocks/>
            </p:cNvCxnSpPr>
            <p:nvPr/>
          </p:nvCxnSpPr>
          <p:spPr>
            <a:xfrm flipH="1">
              <a:off x="5317283" y="3423699"/>
              <a:ext cx="302333" cy="4484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84E3014-9A27-4832-9B3E-C771BCB5AE7D}"/>
                </a:ext>
              </a:extLst>
            </p:cNvPr>
            <p:cNvCxnSpPr>
              <a:cxnSpLocks/>
            </p:cNvCxnSpPr>
            <p:nvPr/>
          </p:nvCxnSpPr>
          <p:spPr>
            <a:xfrm>
              <a:off x="5751518" y="3423699"/>
              <a:ext cx="733339" cy="50308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73C70C5-D727-4F3E-B041-FFF7096D49CA}"/>
                </a:ext>
              </a:extLst>
            </p:cNvPr>
            <p:cNvSpPr txBox="1"/>
            <p:nvPr/>
          </p:nvSpPr>
          <p:spPr>
            <a:xfrm>
              <a:off x="4050880" y="3070540"/>
              <a:ext cx="2240357" cy="400110"/>
            </a:xfrm>
            <a:prstGeom prst="rect">
              <a:avLst/>
            </a:prstGeom>
            <a:noFill/>
            <a:ln>
              <a:noFill/>
            </a:ln>
            <a:effectLst>
              <a:outerShdw blurRad="50800" dist="38100" algn="l" rotWithShape="0">
                <a:schemeClr val="bg1">
                  <a:alpha val="40000"/>
                </a:schemeClr>
              </a:outerShdw>
            </a:effectLst>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ODS PFAS Signature</a:t>
              </a:r>
            </a:p>
          </p:txBody>
        </p:sp>
        <p:sp>
          <p:nvSpPr>
            <p:cNvPr id="65" name="TextBox 64">
              <a:extLst>
                <a:ext uri="{FF2B5EF4-FFF2-40B4-BE49-F238E27FC236}">
                  <a16:creationId xmlns:a16="http://schemas.microsoft.com/office/drawing/2014/main" id="{98A89907-446A-40D8-8273-23F02CD85203}"/>
                </a:ext>
              </a:extLst>
            </p:cNvPr>
            <p:cNvSpPr txBox="1"/>
            <p:nvPr/>
          </p:nvSpPr>
          <p:spPr>
            <a:xfrm>
              <a:off x="9412651" y="1552127"/>
              <a:ext cx="1339810" cy="707886"/>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WCL PFAS Signature</a:t>
              </a:r>
            </a:p>
          </p:txBody>
        </p:sp>
        <p:cxnSp>
          <p:nvCxnSpPr>
            <p:cNvPr id="66" name="Straight Arrow Connector 65">
              <a:extLst>
                <a:ext uri="{FF2B5EF4-FFF2-40B4-BE49-F238E27FC236}">
                  <a16:creationId xmlns:a16="http://schemas.microsoft.com/office/drawing/2014/main" id="{8AB55902-B25E-4C18-B63B-C57A2B7CFF9D}"/>
                </a:ext>
              </a:extLst>
            </p:cNvPr>
            <p:cNvCxnSpPr>
              <a:cxnSpLocks/>
            </p:cNvCxnSpPr>
            <p:nvPr/>
          </p:nvCxnSpPr>
          <p:spPr>
            <a:xfrm flipH="1">
              <a:off x="10043649" y="2287479"/>
              <a:ext cx="29219" cy="55688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EE7118F8-C843-4654-8B08-B76109DD7A7D}"/>
                </a:ext>
              </a:extLst>
            </p:cNvPr>
            <p:cNvCxnSpPr>
              <a:cxnSpLocks/>
            </p:cNvCxnSpPr>
            <p:nvPr/>
          </p:nvCxnSpPr>
          <p:spPr>
            <a:xfrm>
              <a:off x="8144198" y="3798859"/>
              <a:ext cx="621440" cy="7559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Chart 67">
              <a:extLst>
                <a:ext uri="{FF2B5EF4-FFF2-40B4-BE49-F238E27FC236}">
                  <a16:creationId xmlns:a16="http://schemas.microsoft.com/office/drawing/2014/main" id="{239D968F-48F1-4B5D-A28C-CEB0467A525C}"/>
                </a:ext>
              </a:extLst>
            </p:cNvPr>
            <p:cNvGraphicFramePr>
              <a:graphicFrameLocks/>
            </p:cNvGraphicFramePr>
            <p:nvPr>
              <p:extLst>
                <p:ext uri="{D42A27DB-BD31-4B8C-83A1-F6EECF244321}">
                  <p14:modId xmlns:p14="http://schemas.microsoft.com/office/powerpoint/2010/main" val="3337738655"/>
                </p:ext>
              </p:extLst>
            </p:nvPr>
          </p:nvGraphicFramePr>
          <p:xfrm>
            <a:off x="10682469" y="2574784"/>
            <a:ext cx="973975" cy="812199"/>
          </p:xfrm>
          <a:graphic>
            <a:graphicData uri="http://schemas.openxmlformats.org/drawingml/2006/chart">
              <c:chart xmlns:c="http://schemas.openxmlformats.org/drawingml/2006/chart" xmlns:r="http://schemas.openxmlformats.org/officeDocument/2006/relationships" r:id="rId11"/>
            </a:graphicData>
          </a:graphic>
        </p:graphicFrame>
        <p:sp>
          <p:nvSpPr>
            <p:cNvPr id="69" name="TextBox 68">
              <a:extLst>
                <a:ext uri="{FF2B5EF4-FFF2-40B4-BE49-F238E27FC236}">
                  <a16:creationId xmlns:a16="http://schemas.microsoft.com/office/drawing/2014/main" id="{326FB5DA-FB13-4199-AA92-6B50C05BEF33}"/>
                </a:ext>
              </a:extLst>
            </p:cNvPr>
            <p:cNvSpPr txBox="1"/>
            <p:nvPr/>
          </p:nvSpPr>
          <p:spPr>
            <a:xfrm>
              <a:off x="6616198" y="2986568"/>
              <a:ext cx="1809995" cy="1323439"/>
            </a:xfrm>
            <a:prstGeom prst="rect">
              <a:avLst/>
            </a:prstGeom>
            <a:noFill/>
            <a:ln>
              <a:noFill/>
            </a:ln>
            <a:effectLst>
              <a:outerShdw blurRad="50800" dist="38100" algn="l" rotWithShape="0">
                <a:schemeClr val="bg1">
                  <a:alpha val="40000"/>
                </a:schemeClr>
              </a:outerShdw>
            </a:effectLst>
          </p:spPr>
          <p:txBody>
            <a:bodyPr wrap="square" rtlCol="0">
              <a:spAutoFit/>
              <a:scene3d>
                <a:camera prst="orthographicFront"/>
                <a:lightRig rig="threePt" dir="t"/>
              </a:scene3d>
              <a:sp3d extrusionH="57150" contourW="12700">
                <a:bevelT w="38100" h="38100" prst="relaxedInset"/>
                <a:contourClr>
                  <a:schemeClr val="bg1"/>
                </a:contourClr>
              </a:sp3d>
            </a:bodyPr>
            <a:lstStyle/>
            <a:p>
              <a:pPr algn="ctr"/>
              <a:r>
                <a:rPr lang="en-US" sz="2000" dirty="0">
                  <a:ln w="6350">
                    <a:noFill/>
                  </a:ln>
                  <a:solidFill>
                    <a:srgbClr val="00B0F0"/>
                  </a:solidFill>
                  <a:effectLst>
                    <a:outerShdw blurRad="50800" dist="38100" dir="2700000" algn="tl" rotWithShape="0">
                      <a:schemeClr val="bg1">
                        <a:alpha val="40000"/>
                      </a:schemeClr>
                    </a:outerShdw>
                  </a:effectLst>
                </a:rPr>
                <a:t>Low Concentration Widespread PFAS</a:t>
              </a:r>
            </a:p>
          </p:txBody>
        </p:sp>
        <p:sp>
          <p:nvSpPr>
            <p:cNvPr id="70" name="Oval 69">
              <a:extLst>
                <a:ext uri="{FF2B5EF4-FFF2-40B4-BE49-F238E27FC236}">
                  <a16:creationId xmlns:a16="http://schemas.microsoft.com/office/drawing/2014/main" id="{8990DEFF-8053-4BEB-BEA1-8FB5F02B2006}"/>
                </a:ext>
              </a:extLst>
            </p:cNvPr>
            <p:cNvSpPr/>
            <p:nvPr/>
          </p:nvSpPr>
          <p:spPr>
            <a:xfrm>
              <a:off x="9076713" y="3091232"/>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D0CC6EB8-7A5D-4E52-A593-02FC0C5C794F}"/>
                </a:ext>
              </a:extLst>
            </p:cNvPr>
            <p:cNvCxnSpPr>
              <a:cxnSpLocks/>
            </p:cNvCxnSpPr>
            <p:nvPr/>
          </p:nvCxnSpPr>
          <p:spPr>
            <a:xfrm flipH="1">
              <a:off x="9215460" y="2287479"/>
              <a:ext cx="716341" cy="93438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FC60704-5AB4-4D40-A011-BB31779EB926}"/>
                </a:ext>
              </a:extLst>
            </p:cNvPr>
            <p:cNvSpPr/>
            <p:nvPr/>
          </p:nvSpPr>
          <p:spPr>
            <a:xfrm>
              <a:off x="9598996" y="3008551"/>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20564957-8948-4866-BA40-915F5409F3EA}"/>
                </a:ext>
              </a:extLst>
            </p:cNvPr>
            <p:cNvSpPr/>
            <p:nvPr/>
          </p:nvSpPr>
          <p:spPr>
            <a:xfrm>
              <a:off x="4675984" y="4358969"/>
              <a:ext cx="73152" cy="7315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165A5C23-898B-457D-BAE6-805D1DE959C5}"/>
                </a:ext>
              </a:extLst>
            </p:cNvPr>
            <p:cNvSpPr/>
            <p:nvPr/>
          </p:nvSpPr>
          <p:spPr>
            <a:xfrm>
              <a:off x="6288087" y="438021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44EF28-B07E-4541-A43D-CFA0B8261A31}"/>
                </a:ext>
              </a:extLst>
            </p:cNvPr>
            <p:cNvSpPr/>
            <p:nvPr/>
          </p:nvSpPr>
          <p:spPr>
            <a:xfrm>
              <a:off x="5247009" y="4270640"/>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8" name="Chart 77">
              <a:extLst>
                <a:ext uri="{FF2B5EF4-FFF2-40B4-BE49-F238E27FC236}">
                  <a16:creationId xmlns:a16="http://schemas.microsoft.com/office/drawing/2014/main" id="{8C5D0CC7-8E37-4696-9035-A46411E61B6F}"/>
                </a:ext>
              </a:extLst>
            </p:cNvPr>
            <p:cNvGraphicFramePr>
              <a:graphicFrameLocks/>
            </p:cNvGraphicFramePr>
            <p:nvPr>
              <p:extLst>
                <p:ext uri="{D42A27DB-BD31-4B8C-83A1-F6EECF244321}">
                  <p14:modId xmlns:p14="http://schemas.microsoft.com/office/powerpoint/2010/main" val="1021338567"/>
                </p:ext>
              </p:extLst>
            </p:nvPr>
          </p:nvGraphicFramePr>
          <p:xfrm>
            <a:off x="4577114" y="3529910"/>
            <a:ext cx="898230" cy="810705"/>
          </p:xfrm>
          <a:graphic>
            <a:graphicData uri="http://schemas.openxmlformats.org/drawingml/2006/chart">
              <c:chart xmlns:c="http://schemas.openxmlformats.org/drawingml/2006/chart" xmlns:r="http://schemas.openxmlformats.org/officeDocument/2006/relationships" r:id="rId12"/>
            </a:graphicData>
          </a:graphic>
        </p:graphicFrame>
        <p:sp>
          <p:nvSpPr>
            <p:cNvPr id="79" name="Rectangle 78">
              <a:extLst>
                <a:ext uri="{FF2B5EF4-FFF2-40B4-BE49-F238E27FC236}">
                  <a16:creationId xmlns:a16="http://schemas.microsoft.com/office/drawing/2014/main" id="{C399C908-EA02-4326-90AC-52D61098E103}"/>
                </a:ext>
              </a:extLst>
            </p:cNvPr>
            <p:cNvSpPr/>
            <p:nvPr/>
          </p:nvSpPr>
          <p:spPr>
            <a:xfrm>
              <a:off x="10694429" y="307246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34EA880-B6E7-4072-B883-22F63866FBCA}"/>
                </a:ext>
              </a:extLst>
            </p:cNvPr>
            <p:cNvSpPr/>
            <p:nvPr/>
          </p:nvSpPr>
          <p:spPr>
            <a:xfrm>
              <a:off x="7347589" y="2146287"/>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258FA57-4B72-4352-83E9-862D2169718F}"/>
                </a:ext>
              </a:extLst>
            </p:cNvPr>
            <p:cNvSpPr/>
            <p:nvPr/>
          </p:nvSpPr>
          <p:spPr>
            <a:xfrm>
              <a:off x="8504478" y="4704199"/>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286B4081-B2AD-45F3-9577-359633CBA998}"/>
                </a:ext>
              </a:extLst>
            </p:cNvPr>
            <p:cNvCxnSpPr>
              <a:cxnSpLocks/>
              <a:stCxn id="69" idx="0"/>
            </p:cNvCxnSpPr>
            <p:nvPr/>
          </p:nvCxnSpPr>
          <p:spPr>
            <a:xfrm flipH="1" flipV="1">
              <a:off x="7201364" y="2414218"/>
              <a:ext cx="319832" cy="57235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D3D4E12-A3EA-4FA1-9A02-83576384F50D}"/>
                </a:ext>
              </a:extLst>
            </p:cNvPr>
            <p:cNvCxnSpPr>
              <a:cxnSpLocks/>
            </p:cNvCxnSpPr>
            <p:nvPr/>
          </p:nvCxnSpPr>
          <p:spPr>
            <a:xfrm flipH="1">
              <a:off x="5663210" y="3413904"/>
              <a:ext cx="43715" cy="96478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17BD57F2-B07F-4A52-8533-3FB5ED85C8DC}"/>
                </a:ext>
              </a:extLst>
            </p:cNvPr>
            <p:cNvCxnSpPr>
              <a:cxnSpLocks/>
            </p:cNvCxnSpPr>
            <p:nvPr/>
          </p:nvCxnSpPr>
          <p:spPr>
            <a:xfrm>
              <a:off x="10184716" y="2287479"/>
              <a:ext cx="711884" cy="46386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5">
              <a:extLst>
                <a:ext uri="{FF2B5EF4-FFF2-40B4-BE49-F238E27FC236}">
                  <a16:creationId xmlns:a16="http://schemas.microsoft.com/office/drawing/2014/main" id="{B20ECFB3-3FA8-43C8-B7EE-E9C7ADE9F8E9}"/>
                </a:ext>
              </a:extLst>
            </p:cNvPr>
            <p:cNvSpPr/>
            <p:nvPr/>
          </p:nvSpPr>
          <p:spPr>
            <a:xfrm>
              <a:off x="3935139" y="1058547"/>
              <a:ext cx="2419750"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dirty="0">
                  <a:solidFill>
                    <a:schemeClr val="bg1"/>
                  </a:solidFill>
                  <a:latin typeface="Arial" panose="020B0604020202020204" pitchFamily="34" charset="0"/>
                  <a:cs typeface="Arial" panose="020B0604020202020204" pitchFamily="34" charset="0"/>
                </a:rPr>
                <a:t>PFAS Distribution by Source Area</a:t>
              </a:r>
            </a:p>
          </p:txBody>
        </p:sp>
        <p:pic>
          <p:nvPicPr>
            <p:cNvPr id="86" name="Picture 85">
              <a:extLst>
                <a:ext uri="{FF2B5EF4-FFF2-40B4-BE49-F238E27FC236}">
                  <a16:creationId xmlns:a16="http://schemas.microsoft.com/office/drawing/2014/main" id="{367081F1-02BE-474A-9BAD-E1F4A2CB47AF}"/>
                </a:ext>
              </a:extLst>
            </p:cNvPr>
            <p:cNvPicPr>
              <a:picLocks noChangeAspect="1"/>
            </p:cNvPicPr>
            <p:nvPr/>
          </p:nvPicPr>
          <p:blipFill rotWithShape="1">
            <a:blip r:embed="rId13"/>
            <a:srcRect r="21831" b="-8272"/>
            <a:stretch/>
          </p:blipFill>
          <p:spPr>
            <a:xfrm>
              <a:off x="10165666" y="4825813"/>
              <a:ext cx="1786957" cy="360950"/>
            </a:xfrm>
            <a:prstGeom prst="rect">
              <a:avLst/>
            </a:prstGeom>
          </p:spPr>
        </p:pic>
        <p:pic>
          <p:nvPicPr>
            <p:cNvPr id="53" name="Picture 52">
              <a:extLst>
                <a:ext uri="{FF2B5EF4-FFF2-40B4-BE49-F238E27FC236}">
                  <a16:creationId xmlns:a16="http://schemas.microsoft.com/office/drawing/2014/main" id="{8BCCA6B9-9EDD-448B-A528-E21A8829081C}"/>
                </a:ext>
              </a:extLst>
            </p:cNvPr>
            <p:cNvPicPr>
              <a:picLocks noChangeAspect="1"/>
            </p:cNvPicPr>
            <p:nvPr/>
          </p:nvPicPr>
          <p:blipFill>
            <a:blip r:embed="rId14"/>
            <a:stretch>
              <a:fillRect/>
            </a:stretch>
          </p:blipFill>
          <p:spPr>
            <a:xfrm>
              <a:off x="5104807" y="4274796"/>
              <a:ext cx="896190" cy="810838"/>
            </a:xfrm>
            <a:prstGeom prst="rect">
              <a:avLst/>
            </a:prstGeom>
          </p:spPr>
        </p:pic>
        <p:pic>
          <p:nvPicPr>
            <p:cNvPr id="54" name="Picture 53">
              <a:extLst>
                <a:ext uri="{FF2B5EF4-FFF2-40B4-BE49-F238E27FC236}">
                  <a16:creationId xmlns:a16="http://schemas.microsoft.com/office/drawing/2014/main" id="{7A6D16CB-4741-42D4-B444-6E9F2B2CA14E}"/>
                </a:ext>
              </a:extLst>
            </p:cNvPr>
            <p:cNvPicPr>
              <a:picLocks noChangeAspect="1"/>
            </p:cNvPicPr>
            <p:nvPr/>
          </p:nvPicPr>
          <p:blipFill>
            <a:blip r:embed="rId15"/>
            <a:stretch>
              <a:fillRect/>
            </a:stretch>
          </p:blipFill>
          <p:spPr>
            <a:xfrm>
              <a:off x="4570903" y="3523534"/>
              <a:ext cx="896190" cy="810838"/>
            </a:xfrm>
            <a:prstGeom prst="rect">
              <a:avLst/>
            </a:prstGeom>
          </p:spPr>
        </p:pic>
        <p:pic>
          <p:nvPicPr>
            <p:cNvPr id="55" name="Picture 54">
              <a:extLst>
                <a:ext uri="{FF2B5EF4-FFF2-40B4-BE49-F238E27FC236}">
                  <a16:creationId xmlns:a16="http://schemas.microsoft.com/office/drawing/2014/main" id="{4D2F72E2-5E49-4157-8FF3-AE2663395F15}"/>
                </a:ext>
              </a:extLst>
            </p:cNvPr>
            <p:cNvPicPr>
              <a:picLocks noChangeAspect="1"/>
            </p:cNvPicPr>
            <p:nvPr/>
          </p:nvPicPr>
          <p:blipFill>
            <a:blip r:embed="rId16"/>
            <a:stretch>
              <a:fillRect/>
            </a:stretch>
          </p:blipFill>
          <p:spPr>
            <a:xfrm>
              <a:off x="6314510" y="3771423"/>
              <a:ext cx="896190" cy="810838"/>
            </a:xfrm>
            <a:prstGeom prst="rect">
              <a:avLst/>
            </a:prstGeom>
          </p:spPr>
        </p:pic>
        <p:pic>
          <p:nvPicPr>
            <p:cNvPr id="56" name="Picture 55">
              <a:extLst>
                <a:ext uri="{FF2B5EF4-FFF2-40B4-BE49-F238E27FC236}">
                  <a16:creationId xmlns:a16="http://schemas.microsoft.com/office/drawing/2014/main" id="{7CDB86D0-68EF-4480-8ADD-7C37752EC0E4}"/>
                </a:ext>
              </a:extLst>
            </p:cNvPr>
            <p:cNvPicPr>
              <a:picLocks noChangeAspect="1"/>
            </p:cNvPicPr>
            <p:nvPr/>
          </p:nvPicPr>
          <p:blipFill>
            <a:blip r:embed="rId17"/>
            <a:stretch>
              <a:fillRect/>
            </a:stretch>
          </p:blipFill>
          <p:spPr>
            <a:xfrm>
              <a:off x="6478383" y="1775295"/>
              <a:ext cx="902286" cy="810838"/>
            </a:xfrm>
            <a:prstGeom prst="rect">
              <a:avLst/>
            </a:prstGeom>
          </p:spPr>
        </p:pic>
        <p:pic>
          <p:nvPicPr>
            <p:cNvPr id="57" name="Picture 56">
              <a:extLst>
                <a:ext uri="{FF2B5EF4-FFF2-40B4-BE49-F238E27FC236}">
                  <a16:creationId xmlns:a16="http://schemas.microsoft.com/office/drawing/2014/main" id="{A0E44E48-BB80-43E9-A81D-F7089731CD76}"/>
                </a:ext>
              </a:extLst>
            </p:cNvPr>
            <p:cNvPicPr>
              <a:picLocks noChangeAspect="1"/>
            </p:cNvPicPr>
            <p:nvPr/>
          </p:nvPicPr>
          <p:blipFill>
            <a:blip r:embed="rId18"/>
            <a:stretch>
              <a:fillRect/>
            </a:stretch>
          </p:blipFill>
          <p:spPr>
            <a:xfrm>
              <a:off x="9463117" y="2893188"/>
              <a:ext cx="981541" cy="810838"/>
            </a:xfrm>
            <a:prstGeom prst="rect">
              <a:avLst/>
            </a:prstGeom>
          </p:spPr>
        </p:pic>
        <p:pic>
          <p:nvPicPr>
            <p:cNvPr id="58" name="Picture 57">
              <a:extLst>
                <a:ext uri="{FF2B5EF4-FFF2-40B4-BE49-F238E27FC236}">
                  <a16:creationId xmlns:a16="http://schemas.microsoft.com/office/drawing/2014/main" id="{BA523452-FBBB-434D-818C-6A24AF4DC80B}"/>
                </a:ext>
              </a:extLst>
            </p:cNvPr>
            <p:cNvPicPr>
              <a:picLocks noChangeAspect="1"/>
            </p:cNvPicPr>
            <p:nvPr/>
          </p:nvPicPr>
          <p:blipFill>
            <a:blip r:embed="rId19"/>
            <a:stretch>
              <a:fillRect/>
            </a:stretch>
          </p:blipFill>
          <p:spPr>
            <a:xfrm>
              <a:off x="8648347" y="3100118"/>
              <a:ext cx="896190" cy="810838"/>
            </a:xfrm>
            <a:prstGeom prst="rect">
              <a:avLst/>
            </a:prstGeom>
          </p:spPr>
        </p:pic>
      </p:grpSp>
      <p:sp>
        <p:nvSpPr>
          <p:cNvPr id="87" name="TextBox 86">
            <a:extLst>
              <a:ext uri="{FF2B5EF4-FFF2-40B4-BE49-F238E27FC236}">
                <a16:creationId xmlns:a16="http://schemas.microsoft.com/office/drawing/2014/main" id="{17DA6CBB-45EF-4AC0-8534-C97C72B748CC}"/>
              </a:ext>
            </a:extLst>
          </p:cNvPr>
          <p:cNvSpPr txBox="1"/>
          <p:nvPr/>
        </p:nvSpPr>
        <p:spPr>
          <a:xfrm>
            <a:off x="364894" y="4415863"/>
            <a:ext cx="3168624" cy="276999"/>
          </a:xfrm>
          <a:prstGeom prst="rect">
            <a:avLst/>
          </a:prstGeom>
          <a:noFill/>
        </p:spPr>
        <p:txBody>
          <a:bodyPr wrap="none" rtlCol="0">
            <a:spAutoFit/>
          </a:bodyPr>
          <a:lstStyle/>
          <a:p>
            <a:r>
              <a:rPr lang="en-US" sz="1200" b="1" dirty="0">
                <a:solidFill>
                  <a:srgbClr val="00B0F0"/>
                </a:solidFill>
                <a:latin typeface="Arial" panose="020B0604020202020204" pitchFamily="34" charset="0"/>
                <a:cs typeface="Arial" panose="020B0604020202020204" pitchFamily="34" charset="0"/>
              </a:rPr>
              <a:t>Typical</a:t>
            </a:r>
            <a:r>
              <a:rPr lang="en-US" sz="1200" dirty="0">
                <a:latin typeface="Arial" panose="020B0604020202020204" pitchFamily="34" charset="0"/>
                <a:cs typeface="Arial" panose="020B0604020202020204" pitchFamily="34" charset="0"/>
              </a:rPr>
              <a:t> </a:t>
            </a:r>
            <a:r>
              <a:rPr lang="en-US" sz="1200" b="1" dirty="0">
                <a:solidFill>
                  <a:srgbClr val="00B0F0"/>
                </a:solidFill>
                <a:latin typeface="Arial" panose="020B0604020202020204" pitchFamily="34" charset="0"/>
                <a:cs typeface="Arial" panose="020B0604020202020204" pitchFamily="34" charset="0"/>
              </a:rPr>
              <a:t>PFAS Distribution: ODS </a:t>
            </a:r>
            <a:r>
              <a:rPr lang="en-US" sz="1200" b="1" dirty="0" err="1">
                <a:solidFill>
                  <a:srgbClr val="00B0F0"/>
                </a:solidFill>
                <a:latin typeface="Arial" panose="020B0604020202020204" pitchFamily="34" charset="0"/>
                <a:cs typeface="Arial" panose="020B0604020202020204" pitchFamily="34" charset="0"/>
              </a:rPr>
              <a:t>v.s</a:t>
            </a:r>
            <a:r>
              <a:rPr lang="en-US" sz="1200" b="1" dirty="0">
                <a:solidFill>
                  <a:srgbClr val="00B0F0"/>
                </a:solidFill>
                <a:latin typeface="Arial" panose="020B0604020202020204" pitchFamily="34" charset="0"/>
                <a:cs typeface="Arial" panose="020B0604020202020204" pitchFamily="34" charset="0"/>
              </a:rPr>
              <a:t>. WCL</a:t>
            </a:r>
          </a:p>
        </p:txBody>
      </p:sp>
      <p:sp>
        <p:nvSpPr>
          <p:cNvPr id="59" name="Rounded Rectangle 5">
            <a:extLst>
              <a:ext uri="{FF2B5EF4-FFF2-40B4-BE49-F238E27FC236}">
                <a16:creationId xmlns:a16="http://schemas.microsoft.com/office/drawing/2014/main" id="{BEB4148B-011F-4198-922A-A58F83FB82FB}"/>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73" name="Rectangle 72">
            <a:extLst>
              <a:ext uri="{FF2B5EF4-FFF2-40B4-BE49-F238E27FC236}">
                <a16:creationId xmlns:a16="http://schemas.microsoft.com/office/drawing/2014/main" id="{F084D5C9-AD8E-47B0-9AE7-1BED6F237A2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
        <p:nvSpPr>
          <p:cNvPr id="2" name="TextBox 1">
            <a:extLst>
              <a:ext uri="{FF2B5EF4-FFF2-40B4-BE49-F238E27FC236}">
                <a16:creationId xmlns:a16="http://schemas.microsoft.com/office/drawing/2014/main" id="{46CC726B-1446-DBE6-93B5-2CB46D178887}"/>
              </a:ext>
            </a:extLst>
          </p:cNvPr>
          <p:cNvSpPr txBox="1"/>
          <p:nvPr/>
        </p:nvSpPr>
        <p:spPr>
          <a:xfrm>
            <a:off x="186175" y="4636069"/>
            <a:ext cx="1220206"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ODS</a:t>
            </a:r>
          </a:p>
          <a:p>
            <a:pPr algn="ctr"/>
            <a:r>
              <a:rPr lang="en-US" sz="1100" dirty="0">
                <a:latin typeface="Arial" panose="020B0604020202020204" pitchFamily="34" charset="0"/>
                <a:cs typeface="Arial" panose="020B0604020202020204" pitchFamily="34" charset="0"/>
              </a:rPr>
              <a:t>PFOS-Dominant</a:t>
            </a:r>
          </a:p>
        </p:txBody>
      </p:sp>
      <p:sp>
        <p:nvSpPr>
          <p:cNvPr id="3" name="TextBox 2">
            <a:extLst>
              <a:ext uri="{FF2B5EF4-FFF2-40B4-BE49-F238E27FC236}">
                <a16:creationId xmlns:a16="http://schemas.microsoft.com/office/drawing/2014/main" id="{3687F772-84ED-7026-C335-176F385B2CD5}"/>
              </a:ext>
            </a:extLst>
          </p:cNvPr>
          <p:cNvSpPr txBox="1"/>
          <p:nvPr/>
        </p:nvSpPr>
        <p:spPr>
          <a:xfrm>
            <a:off x="2550364" y="4721211"/>
            <a:ext cx="1205778" cy="430887"/>
          </a:xfrm>
          <a:prstGeom prst="rect">
            <a:avLst/>
          </a:prstGeom>
          <a:noFill/>
        </p:spPr>
        <p:txBody>
          <a:bodyPr wrap="none" rtlCol="0">
            <a:spAutoFit/>
          </a:bodyPr>
          <a:lstStyle/>
          <a:p>
            <a:pPr algn="ctr"/>
            <a:r>
              <a:rPr lang="en-US" sz="1100" dirty="0">
                <a:latin typeface="Arial" panose="020B0604020202020204" pitchFamily="34" charset="0"/>
                <a:cs typeface="Arial" panose="020B0604020202020204" pitchFamily="34" charset="0"/>
              </a:rPr>
              <a:t>WCL</a:t>
            </a:r>
          </a:p>
          <a:p>
            <a:pPr algn="ctr"/>
            <a:r>
              <a:rPr lang="en-US" sz="1100" dirty="0">
                <a:latin typeface="Arial" panose="020B0604020202020204" pitchFamily="34" charset="0"/>
                <a:cs typeface="Arial" panose="020B0604020202020204" pitchFamily="34" charset="0"/>
              </a:rPr>
              <a:t>PFBA-Dominant</a:t>
            </a:r>
          </a:p>
        </p:txBody>
      </p:sp>
      <p:graphicFrame>
        <p:nvGraphicFramePr>
          <p:cNvPr id="5" name="Chart 4">
            <a:extLst>
              <a:ext uri="{FF2B5EF4-FFF2-40B4-BE49-F238E27FC236}">
                <a16:creationId xmlns:a16="http://schemas.microsoft.com/office/drawing/2014/main" id="{1D9DB23A-B47C-69CA-FAE1-FDF2501C9EDA}"/>
              </a:ext>
            </a:extLst>
          </p:cNvPr>
          <p:cNvGraphicFramePr>
            <a:graphicFrameLocks/>
          </p:cNvGraphicFramePr>
          <p:nvPr>
            <p:extLst>
              <p:ext uri="{D42A27DB-BD31-4B8C-83A1-F6EECF244321}">
                <p14:modId xmlns:p14="http://schemas.microsoft.com/office/powerpoint/2010/main" val="899070257"/>
              </p:ext>
            </p:extLst>
          </p:nvPr>
        </p:nvGraphicFramePr>
        <p:xfrm>
          <a:off x="242954" y="5040619"/>
          <a:ext cx="1057411" cy="906202"/>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6" name="Chart 5">
            <a:extLst>
              <a:ext uri="{FF2B5EF4-FFF2-40B4-BE49-F238E27FC236}">
                <a16:creationId xmlns:a16="http://schemas.microsoft.com/office/drawing/2014/main" id="{C04166F8-D816-399D-FF6E-BC78845D2106}"/>
              </a:ext>
            </a:extLst>
          </p:cNvPr>
          <p:cNvGraphicFramePr>
            <a:graphicFrameLocks/>
          </p:cNvGraphicFramePr>
          <p:nvPr>
            <p:extLst>
              <p:ext uri="{D42A27DB-BD31-4B8C-83A1-F6EECF244321}">
                <p14:modId xmlns:p14="http://schemas.microsoft.com/office/powerpoint/2010/main" val="1190119596"/>
              </p:ext>
            </p:extLst>
          </p:nvPr>
        </p:nvGraphicFramePr>
        <p:xfrm>
          <a:off x="2586877" y="5035455"/>
          <a:ext cx="1057411" cy="906202"/>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7" name="Chart 6">
            <a:extLst>
              <a:ext uri="{FF2B5EF4-FFF2-40B4-BE49-F238E27FC236}">
                <a16:creationId xmlns:a16="http://schemas.microsoft.com/office/drawing/2014/main" id="{05F2FC7E-0A0C-A769-12F7-1EBF712D7B75}"/>
              </a:ext>
            </a:extLst>
          </p:cNvPr>
          <p:cNvGraphicFramePr>
            <a:graphicFrameLocks/>
          </p:cNvGraphicFramePr>
          <p:nvPr>
            <p:extLst>
              <p:ext uri="{D42A27DB-BD31-4B8C-83A1-F6EECF244321}">
                <p14:modId xmlns:p14="http://schemas.microsoft.com/office/powerpoint/2010/main" val="1611364089"/>
              </p:ext>
            </p:extLst>
          </p:nvPr>
        </p:nvGraphicFramePr>
        <p:xfrm>
          <a:off x="1441482" y="5182833"/>
          <a:ext cx="1062711" cy="906203"/>
        </p:xfrm>
        <a:graphic>
          <a:graphicData uri="http://schemas.openxmlformats.org/drawingml/2006/chart">
            <c:chart xmlns:c="http://schemas.openxmlformats.org/drawingml/2006/chart" xmlns:r="http://schemas.openxmlformats.org/officeDocument/2006/relationships" r:id="rId22"/>
          </a:graphicData>
        </a:graphic>
      </p:graphicFrame>
      <p:sp>
        <p:nvSpPr>
          <p:cNvPr id="8" name="TextBox 7">
            <a:extLst>
              <a:ext uri="{FF2B5EF4-FFF2-40B4-BE49-F238E27FC236}">
                <a16:creationId xmlns:a16="http://schemas.microsoft.com/office/drawing/2014/main" id="{3A313E4A-C3D3-4B6D-271C-D5A16941045E}"/>
              </a:ext>
            </a:extLst>
          </p:cNvPr>
          <p:cNvSpPr txBox="1"/>
          <p:nvPr/>
        </p:nvSpPr>
        <p:spPr>
          <a:xfrm>
            <a:off x="1159248" y="4869202"/>
            <a:ext cx="1629139" cy="430887"/>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Low Concentration Widespread PFAS*</a:t>
            </a:r>
          </a:p>
        </p:txBody>
      </p:sp>
      <p:sp>
        <p:nvSpPr>
          <p:cNvPr id="12" name="TextBox 11">
            <a:extLst>
              <a:ext uri="{FF2B5EF4-FFF2-40B4-BE49-F238E27FC236}">
                <a16:creationId xmlns:a16="http://schemas.microsoft.com/office/drawing/2014/main" id="{D4A81B24-C041-195E-FF8F-E6063A1172A0}"/>
              </a:ext>
            </a:extLst>
          </p:cNvPr>
          <p:cNvSpPr txBox="1"/>
          <p:nvPr/>
        </p:nvSpPr>
        <p:spPr>
          <a:xfrm>
            <a:off x="1938901" y="5915297"/>
            <a:ext cx="1884692" cy="707886"/>
          </a:xfrm>
          <a:prstGeom prst="rect">
            <a:avLst/>
          </a:prstGeom>
          <a:noFill/>
        </p:spPr>
        <p:txBody>
          <a:bodyPr wrap="square" rtlCol="0">
            <a:spAutoFit/>
          </a:bodyPr>
          <a:lstStyle/>
          <a:p>
            <a:pPr algn="ctr"/>
            <a:r>
              <a:rPr lang="en-US" sz="1000" i="1" dirty="0">
                <a:latin typeface="Arial" panose="020B0604020202020204" pitchFamily="34" charset="0"/>
                <a:cs typeface="Arial" panose="020B0604020202020204" pitchFamily="34" charset="0"/>
              </a:rPr>
              <a:t>*Key difference between unknown anthropogenic </a:t>
            </a:r>
            <a:r>
              <a:rPr lang="en-US" sz="1000" i="1">
                <a:latin typeface="Arial" panose="020B0604020202020204" pitchFamily="34" charset="0"/>
                <a:cs typeface="Arial" panose="020B0604020202020204" pitchFamily="34" charset="0"/>
              </a:rPr>
              <a:t>source and </a:t>
            </a:r>
            <a:r>
              <a:rPr lang="en-US" sz="1000" i="1" dirty="0">
                <a:latin typeface="Arial" panose="020B0604020202020204" pitchFamily="34" charset="0"/>
                <a:cs typeface="Arial" panose="020B0604020202020204" pitchFamily="34" charset="0"/>
              </a:rPr>
              <a:t>WCL is lower concentrations.</a:t>
            </a:r>
          </a:p>
        </p:txBody>
      </p:sp>
    </p:spTree>
    <p:extLst>
      <p:ext uri="{BB962C8B-B14F-4D97-AF65-F5344CB8AC3E}">
        <p14:creationId xmlns:p14="http://schemas.microsoft.com/office/powerpoint/2010/main" val="3073512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ound Same Side Corner Rectangle 347">
            <a:extLst>
              <a:ext uri="{FF2B5EF4-FFF2-40B4-BE49-F238E27FC236}">
                <a16:creationId xmlns:a16="http://schemas.microsoft.com/office/drawing/2014/main" id="{AE187EA3-6C6F-48D4-A6EB-D038C7EE9602}"/>
              </a:ext>
            </a:extLst>
          </p:cNvPr>
          <p:cNvSpPr/>
          <p:nvPr/>
        </p:nvSpPr>
        <p:spPr bwMode="auto">
          <a:xfrm>
            <a:off x="26551" y="672478"/>
            <a:ext cx="12119669" cy="6152864"/>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2056E9EB-9B69-4E4F-B72E-2303FB2F7E3C}"/>
              </a:ext>
            </a:extLst>
          </p:cNvPr>
          <p:cNvSpPr>
            <a:spLocks noGrp="1"/>
          </p:cNvSpPr>
          <p:nvPr>
            <p:ph idx="1"/>
          </p:nvPr>
        </p:nvSpPr>
        <p:spPr>
          <a:xfrm>
            <a:off x="163250" y="1086465"/>
            <a:ext cx="4817678" cy="4933235"/>
          </a:xfrm>
          <a:ln w="34925">
            <a:solidFill>
              <a:srgbClr val="00B0F0"/>
            </a:solidFill>
          </a:ln>
        </p:spPr>
        <p:txBody>
          <a:bodyPr>
            <a:noAutofit/>
          </a:bodyPr>
          <a:lstStyle/>
          <a:p>
            <a:pPr marL="0" indent="0" algn="ctr">
              <a:buNone/>
            </a:pPr>
            <a:r>
              <a:rPr lang="en-US" sz="1200" b="1" dirty="0">
                <a:solidFill>
                  <a:srgbClr val="00B0F0"/>
                </a:solidFill>
                <a:latin typeface="Arial" panose="020B0604020202020204" pitchFamily="34" charset="0"/>
                <a:cs typeface="Arial" panose="020B0604020202020204" pitchFamily="34" charset="0"/>
              </a:rPr>
              <a:t>Tri-Lakes to Confluence: P1007 Flow Path</a:t>
            </a:r>
          </a:p>
          <a:p>
            <a:r>
              <a:rPr lang="en-US" sz="1200" dirty="0">
                <a:latin typeface="Arial" panose="020B0604020202020204" pitchFamily="34" charset="0"/>
                <a:cs typeface="Arial" panose="020B0604020202020204" pitchFamily="34" charset="0"/>
              </a:rPr>
              <a:t>The distribution and concentrations of PFAS compounds are consistent in surface water from the Tri-Lakes to the confluence with Raleigh Creek (P1007).</a:t>
            </a:r>
          </a:p>
          <a:p>
            <a:r>
              <a:rPr lang="en-US" sz="1200" dirty="0">
                <a:latin typeface="Arial" panose="020B0604020202020204" pitchFamily="34" charset="0"/>
                <a:cs typeface="Arial" panose="020B0604020202020204" pitchFamily="34" charset="0"/>
              </a:rPr>
              <a:t>Concentrations of PFBA in surface water are similar to those measured in an </a:t>
            </a:r>
            <a:r>
              <a:rPr lang="en-US" sz="1200" dirty="0" err="1">
                <a:latin typeface="Arial" panose="020B0604020202020204" pitchFamily="34" charset="0"/>
                <a:cs typeface="Arial" panose="020B0604020202020204" pitchFamily="34" charset="0"/>
              </a:rPr>
              <a:t>athropogenic</a:t>
            </a:r>
            <a:r>
              <a:rPr lang="en-US" sz="1200" dirty="0">
                <a:latin typeface="Arial" panose="020B0604020202020204" pitchFamily="34" charset="0"/>
                <a:cs typeface="Arial" panose="020B0604020202020204" pitchFamily="34" charset="0"/>
              </a:rPr>
              <a:t> background study of PFAS in lakes in Minnesota, suggesting these detections could be a product of atmospheric deposition and the ability for PFBA to move faster and farther in the environment. </a:t>
            </a:r>
          </a:p>
          <a:p>
            <a:r>
              <a:rPr lang="en-US" sz="1200" dirty="0">
                <a:latin typeface="Arial" panose="020B0604020202020204" pitchFamily="34" charset="0"/>
                <a:cs typeface="Arial" panose="020B0604020202020204" pitchFamily="34" charset="0"/>
              </a:rPr>
              <a:t>PFOS and PFOA concentrations in surface water in Segment 1 are elevated over the widespread background concentrations, but lower than the overall corridor by at least an order of magnitude.</a:t>
            </a:r>
          </a:p>
          <a:p>
            <a:r>
              <a:rPr lang="en-US" sz="1200" dirty="0">
                <a:latin typeface="Arial" panose="020B0604020202020204" pitchFamily="34" charset="0"/>
                <a:cs typeface="Arial" panose="020B0604020202020204" pitchFamily="34" charset="0"/>
              </a:rPr>
              <a:t>There appears to be no effect on PFAS concentrations related to seasonal variation in Segment 1 surface water in the P1007 flow path.</a:t>
            </a:r>
          </a:p>
        </p:txBody>
      </p:sp>
      <p:graphicFrame>
        <p:nvGraphicFramePr>
          <p:cNvPr id="70" name="Chart 69">
            <a:extLst>
              <a:ext uri="{FF2B5EF4-FFF2-40B4-BE49-F238E27FC236}">
                <a16:creationId xmlns:a16="http://schemas.microsoft.com/office/drawing/2014/main" id="{9580634B-2BDD-49C6-B3FC-F7EC6CB2C9D7}"/>
              </a:ext>
            </a:extLst>
          </p:cNvPr>
          <p:cNvGraphicFramePr>
            <a:graphicFrameLocks/>
          </p:cNvGraphicFramePr>
          <p:nvPr>
            <p:extLst>
              <p:ext uri="{D42A27DB-BD31-4B8C-83A1-F6EECF244321}">
                <p14:modId xmlns:p14="http://schemas.microsoft.com/office/powerpoint/2010/main" val="3397391297"/>
              </p:ext>
            </p:extLst>
          </p:nvPr>
        </p:nvGraphicFramePr>
        <p:xfrm>
          <a:off x="26551" y="4205106"/>
          <a:ext cx="4912026" cy="1708734"/>
        </p:xfrm>
        <a:graphic>
          <a:graphicData uri="http://schemas.openxmlformats.org/drawingml/2006/chart">
            <c:chart xmlns:c="http://schemas.openxmlformats.org/drawingml/2006/chart" xmlns:r="http://schemas.openxmlformats.org/officeDocument/2006/relationships" r:id="rId2"/>
          </a:graphicData>
        </a:graphic>
      </p:graphicFrame>
      <p:sp>
        <p:nvSpPr>
          <p:cNvPr id="60" name="TextBox 59">
            <a:extLst>
              <a:ext uri="{FF2B5EF4-FFF2-40B4-BE49-F238E27FC236}">
                <a16:creationId xmlns:a16="http://schemas.microsoft.com/office/drawing/2014/main" id="{0EB99D43-951E-4DA7-85D2-A72EF0696505}"/>
              </a:ext>
            </a:extLst>
          </p:cNvPr>
          <p:cNvSpPr txBox="1"/>
          <p:nvPr/>
        </p:nvSpPr>
        <p:spPr>
          <a:xfrm>
            <a:off x="159752" y="6134259"/>
            <a:ext cx="8048600" cy="646331"/>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Sunfish Lake Compared to Tri-Lakes</a:t>
            </a: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While PFOS concentrations were generally very similar in Sunfish Lake and P1007 surface water, PFOA and PFBA were one and two orders of magnitude greater in Sunfish Lake compared to P1007, respectively.  </a:t>
            </a:r>
          </a:p>
        </p:txBody>
      </p:sp>
      <p:sp>
        <p:nvSpPr>
          <p:cNvPr id="61" name="Round Same Side Corner Rectangle 348">
            <a:extLst>
              <a:ext uri="{FF2B5EF4-FFF2-40B4-BE49-F238E27FC236}">
                <a16:creationId xmlns:a16="http://schemas.microsoft.com/office/drawing/2014/main" id="{300523B0-B73C-40F7-9672-DC384621D588}"/>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Surface Water Results: Tri-Lakes and Sunfish Lake</a:t>
            </a:r>
          </a:p>
        </p:txBody>
      </p:sp>
      <p:grpSp>
        <p:nvGrpSpPr>
          <p:cNvPr id="123" name="Group 122">
            <a:extLst>
              <a:ext uri="{FF2B5EF4-FFF2-40B4-BE49-F238E27FC236}">
                <a16:creationId xmlns:a16="http://schemas.microsoft.com/office/drawing/2014/main" id="{AD3B04F5-BCD0-4E02-8C1D-020618F3653F}"/>
              </a:ext>
            </a:extLst>
          </p:cNvPr>
          <p:cNvGrpSpPr/>
          <p:nvPr/>
        </p:nvGrpSpPr>
        <p:grpSpPr>
          <a:xfrm>
            <a:off x="5068449" y="1105926"/>
            <a:ext cx="7111107" cy="4756706"/>
            <a:chOff x="5079335" y="975299"/>
            <a:chExt cx="7111107" cy="4756706"/>
          </a:xfrm>
        </p:grpSpPr>
        <p:pic>
          <p:nvPicPr>
            <p:cNvPr id="122" name="Picture 121">
              <a:extLst>
                <a:ext uri="{FF2B5EF4-FFF2-40B4-BE49-F238E27FC236}">
                  <a16:creationId xmlns:a16="http://schemas.microsoft.com/office/drawing/2014/main" id="{A67BD77D-25EA-466E-9C49-B1DB604FAB7A}"/>
                </a:ext>
              </a:extLst>
            </p:cNvPr>
            <p:cNvPicPr>
              <a:picLocks noChangeAspect="1"/>
            </p:cNvPicPr>
            <p:nvPr/>
          </p:nvPicPr>
          <p:blipFill rotWithShape="1">
            <a:blip r:embed="rId3"/>
            <a:srcRect t="765"/>
            <a:stretch/>
          </p:blipFill>
          <p:spPr>
            <a:xfrm>
              <a:off x="5079335" y="975299"/>
              <a:ext cx="7031731" cy="4756706"/>
            </a:xfrm>
            <a:prstGeom prst="rect">
              <a:avLst/>
            </a:prstGeom>
            <a:ln w="34925">
              <a:solidFill>
                <a:srgbClr val="00B0F0"/>
              </a:solidFill>
            </a:ln>
          </p:spPr>
        </p:pic>
        <p:grpSp>
          <p:nvGrpSpPr>
            <p:cNvPr id="120" name="Group 119">
              <a:extLst>
                <a:ext uri="{FF2B5EF4-FFF2-40B4-BE49-F238E27FC236}">
                  <a16:creationId xmlns:a16="http://schemas.microsoft.com/office/drawing/2014/main" id="{76F6A811-7BBB-4EC0-A648-77BE6F8E91E3}"/>
                </a:ext>
              </a:extLst>
            </p:cNvPr>
            <p:cNvGrpSpPr/>
            <p:nvPr/>
          </p:nvGrpSpPr>
          <p:grpSpPr>
            <a:xfrm>
              <a:off x="5149532" y="1013528"/>
              <a:ext cx="7040910" cy="4701682"/>
              <a:chOff x="5164046" y="1086098"/>
              <a:chExt cx="7040910" cy="4701682"/>
            </a:xfrm>
          </p:grpSpPr>
          <p:grpSp>
            <p:nvGrpSpPr>
              <p:cNvPr id="10" name="Group 9">
                <a:extLst>
                  <a:ext uri="{FF2B5EF4-FFF2-40B4-BE49-F238E27FC236}">
                    <a16:creationId xmlns:a16="http://schemas.microsoft.com/office/drawing/2014/main" id="{FC777B8D-10FA-4AAB-9401-B8667DE484A0}"/>
                  </a:ext>
                </a:extLst>
              </p:cNvPr>
              <p:cNvGrpSpPr/>
              <p:nvPr/>
            </p:nvGrpSpPr>
            <p:grpSpPr>
              <a:xfrm>
                <a:off x="5289297" y="1456028"/>
                <a:ext cx="5818337" cy="4189476"/>
                <a:chOff x="5289297" y="1456028"/>
                <a:chExt cx="5818337" cy="4189476"/>
              </a:xfrm>
            </p:grpSpPr>
            <p:grpSp>
              <p:nvGrpSpPr>
                <p:cNvPr id="15" name="Group 14">
                  <a:extLst>
                    <a:ext uri="{FF2B5EF4-FFF2-40B4-BE49-F238E27FC236}">
                      <a16:creationId xmlns:a16="http://schemas.microsoft.com/office/drawing/2014/main" id="{6F89B393-2C80-43A4-8B29-4951551BF45F}"/>
                    </a:ext>
                  </a:extLst>
                </p:cNvPr>
                <p:cNvGrpSpPr/>
                <p:nvPr/>
              </p:nvGrpSpPr>
              <p:grpSpPr>
                <a:xfrm>
                  <a:off x="5289297" y="2117286"/>
                  <a:ext cx="896112" cy="896112"/>
                  <a:chOff x="4811394" y="1970160"/>
                  <a:chExt cx="896112" cy="896112"/>
                </a:xfrm>
              </p:grpSpPr>
              <p:sp>
                <p:nvSpPr>
                  <p:cNvPr id="48" name="Oval 47">
                    <a:extLst>
                      <a:ext uri="{FF2B5EF4-FFF2-40B4-BE49-F238E27FC236}">
                        <a16:creationId xmlns:a16="http://schemas.microsoft.com/office/drawing/2014/main" id="{82CEE091-E342-4A8C-A79B-24E82435A00D}"/>
                      </a:ext>
                    </a:extLst>
                  </p:cNvPr>
                  <p:cNvSpPr>
                    <a:spLocks noChangeAspect="1"/>
                  </p:cNvSpPr>
                  <p:nvPr/>
                </p:nvSpPr>
                <p:spPr>
                  <a:xfrm>
                    <a:off x="4811394" y="1970160"/>
                    <a:ext cx="896112" cy="8961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16783752-B523-414E-8341-3FDEE5D1C5EE}"/>
                      </a:ext>
                    </a:extLst>
                  </p:cNvPr>
                  <p:cNvSpPr>
                    <a:spLocks noChangeAspect="1"/>
                  </p:cNvSpPr>
                  <p:nvPr/>
                </p:nvSpPr>
                <p:spPr>
                  <a:xfrm>
                    <a:off x="5019436" y="2185915"/>
                    <a:ext cx="466344" cy="4663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AE5795B-3691-4E37-9555-F50D3B8EA75B}"/>
                      </a:ext>
                    </a:extLst>
                  </p:cNvPr>
                  <p:cNvSpPr>
                    <a:spLocks noChangeAspect="1"/>
                  </p:cNvSpPr>
                  <p:nvPr/>
                </p:nvSpPr>
                <p:spPr>
                  <a:xfrm>
                    <a:off x="5202316" y="2377396"/>
                    <a:ext cx="100584" cy="1005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F345D80-F234-4D87-BF65-D65D66734799}"/>
                    </a:ext>
                  </a:extLst>
                </p:cNvPr>
                <p:cNvGrpSpPr/>
                <p:nvPr/>
              </p:nvGrpSpPr>
              <p:grpSpPr>
                <a:xfrm>
                  <a:off x="7004942" y="1858061"/>
                  <a:ext cx="1005840" cy="1005840"/>
                  <a:chOff x="6552874" y="1987746"/>
                  <a:chExt cx="1005840" cy="1005840"/>
                </a:xfrm>
              </p:grpSpPr>
              <p:sp>
                <p:nvSpPr>
                  <p:cNvPr id="56" name="Oval 55">
                    <a:extLst>
                      <a:ext uri="{FF2B5EF4-FFF2-40B4-BE49-F238E27FC236}">
                        <a16:creationId xmlns:a16="http://schemas.microsoft.com/office/drawing/2014/main" id="{CF1319DB-A2F5-46BA-9B15-5550852C57D0}"/>
                      </a:ext>
                    </a:extLst>
                  </p:cNvPr>
                  <p:cNvSpPr>
                    <a:spLocks noChangeAspect="1"/>
                  </p:cNvSpPr>
                  <p:nvPr/>
                </p:nvSpPr>
                <p:spPr>
                  <a:xfrm>
                    <a:off x="6552874" y="1987746"/>
                    <a:ext cx="1005840" cy="10058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C08B5EC2-46CB-4A74-81E5-2402D3C7E191}"/>
                      </a:ext>
                    </a:extLst>
                  </p:cNvPr>
                  <p:cNvSpPr>
                    <a:spLocks noChangeAspect="1"/>
                  </p:cNvSpPr>
                  <p:nvPr/>
                </p:nvSpPr>
                <p:spPr>
                  <a:xfrm>
                    <a:off x="6831870" y="2250683"/>
                    <a:ext cx="466344" cy="46634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6A1BE47-52DD-4D40-A391-075F03848763}"/>
                      </a:ext>
                    </a:extLst>
                  </p:cNvPr>
                  <p:cNvSpPr>
                    <a:spLocks noChangeAspect="1"/>
                  </p:cNvSpPr>
                  <p:nvPr/>
                </p:nvSpPr>
                <p:spPr>
                  <a:xfrm>
                    <a:off x="6999173" y="2430153"/>
                    <a:ext cx="118872" cy="118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611FC996-6453-41F7-90BE-7376716635F6}"/>
                    </a:ext>
                  </a:extLst>
                </p:cNvPr>
                <p:cNvGrpSpPr/>
                <p:nvPr/>
              </p:nvGrpSpPr>
              <p:grpSpPr>
                <a:xfrm>
                  <a:off x="7837925" y="4691335"/>
                  <a:ext cx="859536" cy="859536"/>
                  <a:chOff x="7538257" y="4925795"/>
                  <a:chExt cx="859536" cy="859536"/>
                </a:xfrm>
              </p:grpSpPr>
              <p:sp>
                <p:nvSpPr>
                  <p:cNvPr id="67" name="Oval 66">
                    <a:extLst>
                      <a:ext uri="{FF2B5EF4-FFF2-40B4-BE49-F238E27FC236}">
                        <a16:creationId xmlns:a16="http://schemas.microsoft.com/office/drawing/2014/main" id="{8F0303C7-2F40-4211-A764-39AAE8B850E3}"/>
                      </a:ext>
                    </a:extLst>
                  </p:cNvPr>
                  <p:cNvSpPr>
                    <a:spLocks noChangeAspect="1"/>
                  </p:cNvSpPr>
                  <p:nvPr/>
                </p:nvSpPr>
                <p:spPr>
                  <a:xfrm>
                    <a:off x="7538257" y="4925795"/>
                    <a:ext cx="859536" cy="8595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a:extLst>
                      <a:ext uri="{FF2B5EF4-FFF2-40B4-BE49-F238E27FC236}">
                        <a16:creationId xmlns:a16="http://schemas.microsoft.com/office/drawing/2014/main" id="{6083E86C-25D6-48EE-B0D1-F0BC521C7DFE}"/>
                      </a:ext>
                    </a:extLst>
                  </p:cNvPr>
                  <p:cNvSpPr>
                    <a:spLocks noChangeAspect="1"/>
                  </p:cNvSpPr>
                  <p:nvPr/>
                </p:nvSpPr>
                <p:spPr>
                  <a:xfrm>
                    <a:off x="7778003" y="5152459"/>
                    <a:ext cx="384048" cy="384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37CE8B67-916D-480C-A206-1AEE461CD417}"/>
                      </a:ext>
                    </a:extLst>
                  </p:cNvPr>
                  <p:cNvSpPr>
                    <a:spLocks noChangeAspect="1"/>
                  </p:cNvSpPr>
                  <p:nvPr/>
                </p:nvSpPr>
                <p:spPr>
                  <a:xfrm>
                    <a:off x="7862081" y="5237698"/>
                    <a:ext cx="210312" cy="2103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B6E867B6-3D5E-4284-9D94-32BF57C949CA}"/>
                    </a:ext>
                  </a:extLst>
                </p:cNvPr>
                <p:cNvGrpSpPr/>
                <p:nvPr/>
              </p:nvGrpSpPr>
              <p:grpSpPr>
                <a:xfrm>
                  <a:off x="6813924" y="3535838"/>
                  <a:ext cx="850392" cy="850392"/>
                  <a:chOff x="6784525" y="4076395"/>
                  <a:chExt cx="850392" cy="850392"/>
                </a:xfrm>
              </p:grpSpPr>
              <p:sp>
                <p:nvSpPr>
                  <p:cNvPr id="65" name="Oval 64">
                    <a:extLst>
                      <a:ext uri="{FF2B5EF4-FFF2-40B4-BE49-F238E27FC236}">
                        <a16:creationId xmlns:a16="http://schemas.microsoft.com/office/drawing/2014/main" id="{17C6DD73-551F-40C0-8D2B-930F13BCAE53}"/>
                      </a:ext>
                    </a:extLst>
                  </p:cNvPr>
                  <p:cNvSpPr>
                    <a:spLocks noChangeAspect="1"/>
                  </p:cNvSpPr>
                  <p:nvPr/>
                </p:nvSpPr>
                <p:spPr>
                  <a:xfrm>
                    <a:off x="6784525" y="4076395"/>
                    <a:ext cx="850392" cy="85039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7ACB36CE-716D-484D-A73C-CEFDB6E139A3}"/>
                      </a:ext>
                    </a:extLst>
                  </p:cNvPr>
                  <p:cNvSpPr>
                    <a:spLocks noChangeAspect="1"/>
                  </p:cNvSpPr>
                  <p:nvPr/>
                </p:nvSpPr>
                <p:spPr>
                  <a:xfrm>
                    <a:off x="7004649" y="4292794"/>
                    <a:ext cx="420624" cy="4206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8AE9ED9-AD1D-4B43-923D-6F92DB4D3402}"/>
                      </a:ext>
                    </a:extLst>
                  </p:cNvPr>
                  <p:cNvSpPr>
                    <a:spLocks noChangeAspect="1"/>
                  </p:cNvSpPr>
                  <p:nvPr/>
                </p:nvSpPr>
                <p:spPr>
                  <a:xfrm>
                    <a:off x="7096089" y="4384234"/>
                    <a:ext cx="237744" cy="2377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B18610BA-75B2-4AF4-9186-3FEDC635654B}"/>
                    </a:ext>
                  </a:extLst>
                </p:cNvPr>
                <p:cNvGrpSpPr/>
                <p:nvPr/>
              </p:nvGrpSpPr>
              <p:grpSpPr>
                <a:xfrm>
                  <a:off x="9534866" y="1456028"/>
                  <a:ext cx="1572768" cy="1572768"/>
                  <a:chOff x="9196757" y="2196786"/>
                  <a:chExt cx="1572768" cy="1572768"/>
                </a:xfrm>
              </p:grpSpPr>
              <p:sp>
                <p:nvSpPr>
                  <p:cNvPr id="93" name="Oval 92">
                    <a:extLst>
                      <a:ext uri="{FF2B5EF4-FFF2-40B4-BE49-F238E27FC236}">
                        <a16:creationId xmlns:a16="http://schemas.microsoft.com/office/drawing/2014/main" id="{47D01887-E88F-431F-934A-EEA3949331E0}"/>
                      </a:ext>
                    </a:extLst>
                  </p:cNvPr>
                  <p:cNvSpPr>
                    <a:spLocks noChangeAspect="1"/>
                  </p:cNvSpPr>
                  <p:nvPr/>
                </p:nvSpPr>
                <p:spPr>
                  <a:xfrm>
                    <a:off x="9196757" y="2196786"/>
                    <a:ext cx="1572768" cy="1572768"/>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86505388-E17E-4D2C-8E7F-C95F7958B344}"/>
                      </a:ext>
                    </a:extLst>
                  </p:cNvPr>
                  <p:cNvSpPr>
                    <a:spLocks noChangeAspect="1"/>
                  </p:cNvSpPr>
                  <p:nvPr/>
                </p:nvSpPr>
                <p:spPr>
                  <a:xfrm>
                    <a:off x="9530513" y="2544156"/>
                    <a:ext cx="905256" cy="90525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401E2A10-2079-4B0C-A705-04F1EB004168}"/>
                      </a:ext>
                    </a:extLst>
                  </p:cNvPr>
                  <p:cNvSpPr>
                    <a:spLocks noChangeAspect="1"/>
                  </p:cNvSpPr>
                  <p:nvPr/>
                </p:nvSpPr>
                <p:spPr>
                  <a:xfrm>
                    <a:off x="9896654" y="2894504"/>
                    <a:ext cx="192024" cy="1920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97">
                  <a:extLst>
                    <a:ext uri="{FF2B5EF4-FFF2-40B4-BE49-F238E27FC236}">
                      <a16:creationId xmlns:a16="http://schemas.microsoft.com/office/drawing/2014/main" id="{0777A304-0AE9-483C-AF07-82D70E9F73E5}"/>
                    </a:ext>
                  </a:extLst>
                </p:cNvPr>
                <p:cNvGrpSpPr/>
                <p:nvPr/>
              </p:nvGrpSpPr>
              <p:grpSpPr>
                <a:xfrm>
                  <a:off x="9411041" y="4008728"/>
                  <a:ext cx="1636776" cy="1636776"/>
                  <a:chOff x="9196757" y="2196786"/>
                  <a:chExt cx="1636776" cy="1636776"/>
                </a:xfrm>
              </p:grpSpPr>
              <p:sp>
                <p:nvSpPr>
                  <p:cNvPr id="99" name="Oval 98">
                    <a:extLst>
                      <a:ext uri="{FF2B5EF4-FFF2-40B4-BE49-F238E27FC236}">
                        <a16:creationId xmlns:a16="http://schemas.microsoft.com/office/drawing/2014/main" id="{7A7B7585-6C01-44E7-AB05-0FB5E85E89C0}"/>
                      </a:ext>
                    </a:extLst>
                  </p:cNvPr>
                  <p:cNvSpPr>
                    <a:spLocks noChangeAspect="1"/>
                  </p:cNvSpPr>
                  <p:nvPr/>
                </p:nvSpPr>
                <p:spPr>
                  <a:xfrm>
                    <a:off x="9196757" y="2196786"/>
                    <a:ext cx="1636776" cy="1636776"/>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D367F795-1363-40CD-B91E-D89563A984EA}"/>
                      </a:ext>
                    </a:extLst>
                  </p:cNvPr>
                  <p:cNvSpPr>
                    <a:spLocks noChangeAspect="1"/>
                  </p:cNvSpPr>
                  <p:nvPr/>
                </p:nvSpPr>
                <p:spPr>
                  <a:xfrm>
                    <a:off x="9587663" y="2591781"/>
                    <a:ext cx="850392" cy="8503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D7F36946-2C17-49E0-875E-F051B14D5AA3}"/>
                      </a:ext>
                    </a:extLst>
                  </p:cNvPr>
                  <p:cNvSpPr>
                    <a:spLocks noChangeAspect="1"/>
                  </p:cNvSpPr>
                  <p:nvPr/>
                </p:nvSpPr>
                <p:spPr>
                  <a:xfrm>
                    <a:off x="9925229" y="2894504"/>
                    <a:ext cx="210312" cy="2103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Rectangle 8">
                <a:extLst>
                  <a:ext uri="{FF2B5EF4-FFF2-40B4-BE49-F238E27FC236}">
                    <a16:creationId xmlns:a16="http://schemas.microsoft.com/office/drawing/2014/main" id="{F214AE4D-5AD2-4579-AABB-7BC4A1FBF10C}"/>
                  </a:ext>
                </a:extLst>
              </p:cNvPr>
              <p:cNvSpPr/>
              <p:nvPr/>
            </p:nvSpPr>
            <p:spPr>
              <a:xfrm>
                <a:off x="5164046" y="5408764"/>
                <a:ext cx="2406985" cy="379016"/>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BF7592F-A534-4D53-9045-A1F9062B6076}"/>
                  </a:ext>
                </a:extLst>
              </p:cNvPr>
              <p:cNvGrpSpPr/>
              <p:nvPr/>
            </p:nvGrpSpPr>
            <p:grpSpPr>
              <a:xfrm>
                <a:off x="5204153" y="5443222"/>
                <a:ext cx="2571861" cy="331864"/>
                <a:chOff x="5434299" y="6301637"/>
                <a:chExt cx="2571861" cy="331864"/>
              </a:xfrm>
            </p:grpSpPr>
            <p:grpSp>
              <p:nvGrpSpPr>
                <p:cNvPr id="5" name="Group 4">
                  <a:extLst>
                    <a:ext uri="{FF2B5EF4-FFF2-40B4-BE49-F238E27FC236}">
                      <a16:creationId xmlns:a16="http://schemas.microsoft.com/office/drawing/2014/main" id="{1AB9234F-4B62-48C0-ABE1-CA7BFA641C05}"/>
                    </a:ext>
                  </a:extLst>
                </p:cNvPr>
                <p:cNvGrpSpPr/>
                <p:nvPr/>
              </p:nvGrpSpPr>
              <p:grpSpPr>
                <a:xfrm>
                  <a:off x="7048712" y="6310336"/>
                  <a:ext cx="957448" cy="323165"/>
                  <a:chOff x="7048712" y="6310336"/>
                  <a:chExt cx="957448" cy="323165"/>
                </a:xfrm>
              </p:grpSpPr>
              <p:sp>
                <p:nvSpPr>
                  <p:cNvPr id="102" name="TextBox 101">
                    <a:extLst>
                      <a:ext uri="{FF2B5EF4-FFF2-40B4-BE49-F238E27FC236}">
                        <a16:creationId xmlns:a16="http://schemas.microsoft.com/office/drawing/2014/main" id="{03C8603F-F478-45CC-9235-F46537D632D9}"/>
                      </a:ext>
                    </a:extLst>
                  </p:cNvPr>
                  <p:cNvSpPr txBox="1"/>
                  <p:nvPr/>
                </p:nvSpPr>
                <p:spPr>
                  <a:xfrm>
                    <a:off x="7111649" y="6310336"/>
                    <a:ext cx="894511" cy="323165"/>
                  </a:xfrm>
                  <a:prstGeom prst="rect">
                    <a:avLst/>
                  </a:prstGeom>
                  <a:noFill/>
                </p:spPr>
                <p:txBody>
                  <a:bodyPr wrap="square" rtlCol="0">
                    <a:spAutoFit/>
                  </a:bodyPr>
                  <a:lstStyle/>
                  <a:p>
                    <a:pPr algn="ctr"/>
                    <a:r>
                      <a:rPr lang="en-US" sz="1500" dirty="0"/>
                      <a:t>PFBA</a:t>
                    </a:r>
                  </a:p>
                </p:txBody>
              </p:sp>
              <p:sp>
                <p:nvSpPr>
                  <p:cNvPr id="91" name="Oval 90">
                    <a:extLst>
                      <a:ext uri="{FF2B5EF4-FFF2-40B4-BE49-F238E27FC236}">
                        <a16:creationId xmlns:a16="http://schemas.microsoft.com/office/drawing/2014/main" id="{AF1BC6CC-62CA-4DF7-9337-128BF9502338}"/>
                      </a:ext>
                    </a:extLst>
                  </p:cNvPr>
                  <p:cNvSpPr>
                    <a:spLocks noChangeAspect="1"/>
                  </p:cNvSpPr>
                  <p:nvPr/>
                </p:nvSpPr>
                <p:spPr>
                  <a:xfrm>
                    <a:off x="7048712" y="6339780"/>
                    <a:ext cx="274320" cy="274320"/>
                  </a:xfrm>
                  <a:prstGeom prst="ellipse">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BA7D1278-4CEF-4EA2-9EF3-DBB3A8430CD3}"/>
                    </a:ext>
                  </a:extLst>
                </p:cNvPr>
                <p:cNvGrpSpPr/>
                <p:nvPr/>
              </p:nvGrpSpPr>
              <p:grpSpPr>
                <a:xfrm>
                  <a:off x="6254587" y="6310335"/>
                  <a:ext cx="957448" cy="323165"/>
                  <a:chOff x="7048712" y="6310336"/>
                  <a:chExt cx="957448" cy="323165"/>
                </a:xfrm>
              </p:grpSpPr>
              <p:sp>
                <p:nvSpPr>
                  <p:cNvPr id="107" name="TextBox 106">
                    <a:extLst>
                      <a:ext uri="{FF2B5EF4-FFF2-40B4-BE49-F238E27FC236}">
                        <a16:creationId xmlns:a16="http://schemas.microsoft.com/office/drawing/2014/main" id="{1D3B4E8A-7283-4EF8-87EF-29C9471F691D}"/>
                      </a:ext>
                    </a:extLst>
                  </p:cNvPr>
                  <p:cNvSpPr txBox="1"/>
                  <p:nvPr/>
                </p:nvSpPr>
                <p:spPr>
                  <a:xfrm>
                    <a:off x="7111649" y="6310336"/>
                    <a:ext cx="894511" cy="323165"/>
                  </a:xfrm>
                  <a:prstGeom prst="rect">
                    <a:avLst/>
                  </a:prstGeom>
                  <a:noFill/>
                </p:spPr>
                <p:txBody>
                  <a:bodyPr wrap="square" rtlCol="0">
                    <a:spAutoFit/>
                  </a:bodyPr>
                  <a:lstStyle/>
                  <a:p>
                    <a:pPr algn="ctr"/>
                    <a:r>
                      <a:rPr lang="en-US" sz="1500" dirty="0"/>
                      <a:t>PFOA</a:t>
                    </a:r>
                  </a:p>
                </p:txBody>
              </p:sp>
              <p:sp>
                <p:nvSpPr>
                  <p:cNvPr id="106" name="Oval 105">
                    <a:extLst>
                      <a:ext uri="{FF2B5EF4-FFF2-40B4-BE49-F238E27FC236}">
                        <a16:creationId xmlns:a16="http://schemas.microsoft.com/office/drawing/2014/main" id="{DEC7BB26-E2C0-42DE-AE53-673B4F3E7A40}"/>
                      </a:ext>
                    </a:extLst>
                  </p:cNvPr>
                  <p:cNvSpPr>
                    <a:spLocks noChangeAspect="1"/>
                  </p:cNvSpPr>
                  <p:nvPr/>
                </p:nvSpPr>
                <p:spPr>
                  <a:xfrm>
                    <a:off x="7048712" y="6339780"/>
                    <a:ext cx="274320" cy="2743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 name="Group 107">
                  <a:extLst>
                    <a:ext uri="{FF2B5EF4-FFF2-40B4-BE49-F238E27FC236}">
                      <a16:creationId xmlns:a16="http://schemas.microsoft.com/office/drawing/2014/main" id="{FB202F80-1E41-41C0-8AFA-528C3BE7AD90}"/>
                    </a:ext>
                  </a:extLst>
                </p:cNvPr>
                <p:cNvGrpSpPr/>
                <p:nvPr/>
              </p:nvGrpSpPr>
              <p:grpSpPr>
                <a:xfrm>
                  <a:off x="5434299" y="6301637"/>
                  <a:ext cx="957448" cy="323165"/>
                  <a:chOff x="7048712" y="6310336"/>
                  <a:chExt cx="957448" cy="323165"/>
                </a:xfrm>
              </p:grpSpPr>
              <p:sp>
                <p:nvSpPr>
                  <p:cNvPr id="109" name="Oval 108">
                    <a:extLst>
                      <a:ext uri="{FF2B5EF4-FFF2-40B4-BE49-F238E27FC236}">
                        <a16:creationId xmlns:a16="http://schemas.microsoft.com/office/drawing/2014/main" id="{6FA3692B-1CAA-4AE6-96B0-CC81D2BA7BB8}"/>
                      </a:ext>
                    </a:extLst>
                  </p:cNvPr>
                  <p:cNvSpPr>
                    <a:spLocks noChangeAspect="1"/>
                  </p:cNvSpPr>
                  <p:nvPr/>
                </p:nvSpPr>
                <p:spPr>
                  <a:xfrm>
                    <a:off x="7048712" y="6339780"/>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87D92432-CE00-4AB1-ABB9-F28C1AAD9C74}"/>
                      </a:ext>
                    </a:extLst>
                  </p:cNvPr>
                  <p:cNvSpPr txBox="1"/>
                  <p:nvPr/>
                </p:nvSpPr>
                <p:spPr>
                  <a:xfrm>
                    <a:off x="7111649" y="6310336"/>
                    <a:ext cx="894511" cy="323165"/>
                  </a:xfrm>
                  <a:prstGeom prst="rect">
                    <a:avLst/>
                  </a:prstGeom>
                  <a:noFill/>
                </p:spPr>
                <p:txBody>
                  <a:bodyPr wrap="square" rtlCol="0">
                    <a:spAutoFit/>
                  </a:bodyPr>
                  <a:lstStyle/>
                  <a:p>
                    <a:pPr algn="ctr"/>
                    <a:r>
                      <a:rPr lang="en-US" sz="1500" dirty="0"/>
                      <a:t>PFOS</a:t>
                    </a:r>
                  </a:p>
                </p:txBody>
              </p:sp>
            </p:grpSp>
          </p:grpSp>
          <p:sp>
            <p:nvSpPr>
              <p:cNvPr id="111" name="Rounded Rectangle 5">
                <a:extLst>
                  <a:ext uri="{FF2B5EF4-FFF2-40B4-BE49-F238E27FC236}">
                    <a16:creationId xmlns:a16="http://schemas.microsoft.com/office/drawing/2014/main" id="{30DC502B-C381-4B82-AB73-10E1BE930078}"/>
                  </a:ext>
                </a:extLst>
              </p:cNvPr>
              <p:cNvSpPr/>
              <p:nvPr/>
            </p:nvSpPr>
            <p:spPr>
              <a:xfrm>
                <a:off x="8739845" y="1086098"/>
                <a:ext cx="3241137" cy="29189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100" dirty="0">
                    <a:solidFill>
                      <a:schemeClr val="bg1"/>
                    </a:solidFill>
                    <a:latin typeface="Arial" panose="020B0604020202020204" pitchFamily="34" charset="0"/>
                    <a:cs typeface="Arial" panose="020B0604020202020204" pitchFamily="34" charset="0"/>
                  </a:rPr>
                  <a:t>PFOS, PFOA, and PFBA Log Concentrations</a:t>
                </a:r>
              </a:p>
            </p:txBody>
          </p:sp>
          <p:sp>
            <p:nvSpPr>
              <p:cNvPr id="2" name="TextBox 1">
                <a:extLst>
                  <a:ext uri="{FF2B5EF4-FFF2-40B4-BE49-F238E27FC236}">
                    <a16:creationId xmlns:a16="http://schemas.microsoft.com/office/drawing/2014/main" id="{DA22C9F4-A6EA-4245-A5DF-D36DAB99DD83}"/>
                  </a:ext>
                </a:extLst>
              </p:cNvPr>
              <p:cNvSpPr txBox="1"/>
              <p:nvPr/>
            </p:nvSpPr>
            <p:spPr>
              <a:xfrm>
                <a:off x="5504296" y="4119163"/>
                <a:ext cx="837089" cy="400110"/>
              </a:xfrm>
              <a:prstGeom prst="rect">
                <a:avLst/>
              </a:prstGeom>
              <a:noFill/>
            </p:spPr>
            <p:txBody>
              <a:bodyPr wrap="none" rtlCol="0">
                <a:spAutoFit/>
                <a:scene3d>
                  <a:camera prst="orthographicFront"/>
                  <a:lightRig rig="threePt" dir="t"/>
                </a:scene3d>
                <a:sp3d extrusionH="57150" contourW="12700">
                  <a:bevelT w="38100" h="38100" prst="relaxedIns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P1007</a:t>
                </a:r>
              </a:p>
            </p:txBody>
          </p:sp>
          <p:sp>
            <p:nvSpPr>
              <p:cNvPr id="74" name="TextBox 73">
                <a:extLst>
                  <a:ext uri="{FF2B5EF4-FFF2-40B4-BE49-F238E27FC236}">
                    <a16:creationId xmlns:a16="http://schemas.microsoft.com/office/drawing/2014/main" id="{2646226E-010E-47D4-AE3E-FC79770C8AD8}"/>
                  </a:ext>
                </a:extLst>
              </p:cNvPr>
              <p:cNvSpPr txBox="1"/>
              <p:nvPr/>
            </p:nvSpPr>
            <p:spPr>
              <a:xfrm>
                <a:off x="10734810" y="3057586"/>
                <a:ext cx="1470146" cy="400110"/>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sz="2000" dirty="0">
                    <a:ln w="6350">
                      <a:noFill/>
                    </a:ln>
                    <a:solidFill>
                      <a:srgbClr val="00B0F0"/>
                    </a:solidFill>
                    <a:effectLst>
                      <a:outerShdw blurRad="50800" dist="38100" dir="2700000" algn="tl" rotWithShape="0">
                        <a:schemeClr val="bg1">
                          <a:alpha val="40000"/>
                        </a:schemeClr>
                      </a:outerShdw>
                    </a:effectLst>
                  </a:rPr>
                  <a:t>Sunfish</a:t>
                </a:r>
                <a:r>
                  <a:rPr lang="en-US" sz="2000" dirty="0">
                    <a:solidFill>
                      <a:srgbClr val="00B0F0"/>
                    </a:solidFill>
                  </a:rPr>
                  <a:t> Lake</a:t>
                </a:r>
              </a:p>
            </p:txBody>
          </p:sp>
          <p:cxnSp>
            <p:nvCxnSpPr>
              <p:cNvPr id="75" name="Straight Arrow Connector 74">
                <a:extLst>
                  <a:ext uri="{FF2B5EF4-FFF2-40B4-BE49-F238E27FC236}">
                    <a16:creationId xmlns:a16="http://schemas.microsoft.com/office/drawing/2014/main" id="{A8D65C10-63E5-4162-A7AF-F8F031DF5A2D}"/>
                  </a:ext>
                </a:extLst>
              </p:cNvPr>
              <p:cNvCxnSpPr>
                <a:cxnSpLocks/>
                <a:stCxn id="2" idx="0"/>
                <a:endCxn id="48" idx="4"/>
              </p:cNvCxnSpPr>
              <p:nvPr/>
            </p:nvCxnSpPr>
            <p:spPr>
              <a:xfrm flipH="1" flipV="1">
                <a:off x="5737353" y="3013398"/>
                <a:ext cx="185488" cy="110576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F85CBF5-59FC-4D5E-A557-8C3CC02B8E20}"/>
                  </a:ext>
                </a:extLst>
              </p:cNvPr>
              <p:cNvCxnSpPr>
                <a:cxnSpLocks/>
                <a:stCxn id="2" idx="0"/>
                <a:endCxn id="65" idx="2"/>
              </p:cNvCxnSpPr>
              <p:nvPr/>
            </p:nvCxnSpPr>
            <p:spPr>
              <a:xfrm flipV="1">
                <a:off x="5922841" y="3961034"/>
                <a:ext cx="891083" cy="15812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AB756343-31D3-4FF9-8C08-1EC73F36E055}"/>
                  </a:ext>
                </a:extLst>
              </p:cNvPr>
              <p:cNvCxnSpPr>
                <a:cxnSpLocks/>
                <a:stCxn id="2" idx="0"/>
                <a:endCxn id="56" idx="3"/>
              </p:cNvCxnSpPr>
              <p:nvPr/>
            </p:nvCxnSpPr>
            <p:spPr>
              <a:xfrm flipV="1">
                <a:off x="5922841" y="2716599"/>
                <a:ext cx="1229403" cy="140256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DC9BE15-1BA5-42B8-8530-E5807D6FFE71}"/>
                  </a:ext>
                </a:extLst>
              </p:cNvPr>
              <p:cNvCxnSpPr>
                <a:cxnSpLocks/>
                <a:stCxn id="74" idx="0"/>
                <a:endCxn id="93" idx="6"/>
              </p:cNvCxnSpPr>
              <p:nvPr/>
            </p:nvCxnSpPr>
            <p:spPr>
              <a:xfrm flipH="1" flipV="1">
                <a:off x="11107634" y="2242412"/>
                <a:ext cx="362249" cy="815174"/>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44D1BAA-AB0F-41C5-BDF9-542638566AFF}"/>
                  </a:ext>
                </a:extLst>
              </p:cNvPr>
              <p:cNvCxnSpPr>
                <a:cxnSpLocks/>
                <a:stCxn id="74" idx="2"/>
                <a:endCxn id="99" idx="7"/>
              </p:cNvCxnSpPr>
              <p:nvPr/>
            </p:nvCxnSpPr>
            <p:spPr>
              <a:xfrm flipH="1">
                <a:off x="10808117" y="3457696"/>
                <a:ext cx="661766" cy="79073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FDF7022F-CF51-4B32-864E-C85FD56B6BD4}"/>
                  </a:ext>
                </a:extLst>
              </p:cNvPr>
              <p:cNvSpPr/>
              <p:nvPr/>
            </p:nvSpPr>
            <p:spPr>
              <a:xfrm>
                <a:off x="9866387" y="3115715"/>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Rectangle 102">
                <a:extLst>
                  <a:ext uri="{FF2B5EF4-FFF2-40B4-BE49-F238E27FC236}">
                    <a16:creationId xmlns:a16="http://schemas.microsoft.com/office/drawing/2014/main" id="{96DE0372-DE92-40D5-87B0-989586B6E955}"/>
                  </a:ext>
                </a:extLst>
              </p:cNvPr>
              <p:cNvSpPr/>
              <p:nvPr/>
            </p:nvSpPr>
            <p:spPr>
              <a:xfrm>
                <a:off x="11186625" y="4144234"/>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266DA088-AE9E-4BB0-8ED7-4F6C4552CD70}"/>
                  </a:ext>
                </a:extLst>
              </p:cNvPr>
              <p:cNvSpPr/>
              <p:nvPr/>
            </p:nvSpPr>
            <p:spPr>
              <a:xfrm>
                <a:off x="7451241" y="4930086"/>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a:extLst>
                  <a:ext uri="{FF2B5EF4-FFF2-40B4-BE49-F238E27FC236}">
                    <a16:creationId xmlns:a16="http://schemas.microsoft.com/office/drawing/2014/main" id="{6EB96C62-BB37-4ADA-82A5-85E06E81B635}"/>
                  </a:ext>
                </a:extLst>
              </p:cNvPr>
              <p:cNvSpPr/>
              <p:nvPr/>
            </p:nvSpPr>
            <p:spPr>
              <a:xfrm>
                <a:off x="7636253" y="4356004"/>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6C7464E9-2BC4-45F2-B8B8-72655F6F07C7}"/>
                  </a:ext>
                </a:extLst>
              </p:cNvPr>
              <p:cNvSpPr/>
              <p:nvPr/>
            </p:nvSpPr>
            <p:spPr>
              <a:xfrm>
                <a:off x="6238841" y="2134575"/>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114">
                <a:extLst>
                  <a:ext uri="{FF2B5EF4-FFF2-40B4-BE49-F238E27FC236}">
                    <a16:creationId xmlns:a16="http://schemas.microsoft.com/office/drawing/2014/main" id="{787D05BF-AA11-40A6-A6A4-92C4258516E3}"/>
                  </a:ext>
                </a:extLst>
              </p:cNvPr>
              <p:cNvSpPr/>
              <p:nvPr/>
            </p:nvSpPr>
            <p:spPr>
              <a:xfrm>
                <a:off x="6919950" y="2077827"/>
                <a:ext cx="73152" cy="7315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7" name="Straight Arrow Connector 116">
                <a:extLst>
                  <a:ext uri="{FF2B5EF4-FFF2-40B4-BE49-F238E27FC236}">
                    <a16:creationId xmlns:a16="http://schemas.microsoft.com/office/drawing/2014/main" id="{03517D9B-5851-4A03-BAF5-F0451500047E}"/>
                  </a:ext>
                </a:extLst>
              </p:cNvPr>
              <p:cNvCxnSpPr>
                <a:cxnSpLocks/>
                <a:stCxn id="2" idx="0"/>
                <a:endCxn id="67" idx="1"/>
              </p:cNvCxnSpPr>
              <p:nvPr/>
            </p:nvCxnSpPr>
            <p:spPr>
              <a:xfrm>
                <a:off x="5922841" y="4119163"/>
                <a:ext cx="2040960" cy="69804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A57021B1-D9EE-47D1-8D33-52E70854A0B0}"/>
              </a:ext>
            </a:extLst>
          </p:cNvPr>
          <p:cNvGrpSpPr/>
          <p:nvPr/>
        </p:nvGrpSpPr>
        <p:grpSpPr>
          <a:xfrm>
            <a:off x="8106908" y="5434164"/>
            <a:ext cx="3874074" cy="1392150"/>
            <a:chOff x="1702091" y="5423364"/>
            <a:chExt cx="3874074" cy="1392150"/>
          </a:xfrm>
        </p:grpSpPr>
        <p:sp>
          <p:nvSpPr>
            <p:cNvPr id="76" name="Oval 75">
              <a:extLst>
                <a:ext uri="{FF2B5EF4-FFF2-40B4-BE49-F238E27FC236}">
                  <a16:creationId xmlns:a16="http://schemas.microsoft.com/office/drawing/2014/main" id="{6EB8A371-C55E-4440-8F31-62AC369BACF3}"/>
                </a:ext>
              </a:extLst>
            </p:cNvPr>
            <p:cNvSpPr>
              <a:spLocks noChangeAspect="1"/>
            </p:cNvSpPr>
            <p:nvPr/>
          </p:nvSpPr>
          <p:spPr>
            <a:xfrm>
              <a:off x="2130507" y="6008900"/>
              <a:ext cx="137160" cy="13716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110BD05C-90B1-44F0-B711-876756666931}"/>
                </a:ext>
              </a:extLst>
            </p:cNvPr>
            <p:cNvSpPr>
              <a:spLocks noChangeAspect="1"/>
            </p:cNvSpPr>
            <p:nvPr/>
          </p:nvSpPr>
          <p:spPr>
            <a:xfrm>
              <a:off x="2556128" y="5862334"/>
              <a:ext cx="457200" cy="4572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61B7917A-CC12-498C-A84C-512394EBF182}"/>
                </a:ext>
              </a:extLst>
            </p:cNvPr>
            <p:cNvSpPr>
              <a:spLocks noChangeAspect="1"/>
            </p:cNvSpPr>
            <p:nvPr/>
          </p:nvSpPr>
          <p:spPr>
            <a:xfrm>
              <a:off x="3214303" y="5708213"/>
              <a:ext cx="914400" cy="9144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53A5BE5-4007-455A-A44A-99246569503B}"/>
                </a:ext>
              </a:extLst>
            </p:cNvPr>
            <p:cNvSpPr>
              <a:spLocks noChangeAspect="1"/>
            </p:cNvSpPr>
            <p:nvPr/>
          </p:nvSpPr>
          <p:spPr>
            <a:xfrm>
              <a:off x="4204565" y="5423364"/>
              <a:ext cx="1371600" cy="13716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a:extLst>
                <a:ext uri="{FF2B5EF4-FFF2-40B4-BE49-F238E27FC236}">
                  <a16:creationId xmlns:a16="http://schemas.microsoft.com/office/drawing/2014/main" id="{DE3E19F3-7A42-4D5D-8648-02BB24A538B2}"/>
                </a:ext>
              </a:extLst>
            </p:cNvPr>
            <p:cNvSpPr txBox="1"/>
            <p:nvPr/>
          </p:nvSpPr>
          <p:spPr>
            <a:xfrm>
              <a:off x="4528595" y="5913134"/>
              <a:ext cx="884748" cy="323165"/>
            </a:xfrm>
            <a:prstGeom prst="rect">
              <a:avLst/>
            </a:prstGeom>
            <a:noFill/>
            <a:ln>
              <a:noFill/>
            </a:ln>
          </p:spPr>
          <p:txBody>
            <a:bodyPr wrap="square" rtlCol="0">
              <a:spAutoFit/>
            </a:bodyPr>
            <a:lstStyle/>
            <a:p>
              <a:r>
                <a:rPr lang="en-US" sz="1500" dirty="0">
                  <a:solidFill>
                    <a:schemeClr val="bg1"/>
                  </a:solidFill>
                </a:rPr>
                <a:t>1 </a:t>
              </a:r>
              <a:r>
                <a:rPr lang="en-US" sz="1500" dirty="0">
                  <a:solidFill>
                    <a:schemeClr val="bg1"/>
                  </a:solidFill>
                  <a:latin typeface="Calibri" panose="020F0502020204030204" pitchFamily="34" charset="0"/>
                  <a:cs typeface="Calibri" panose="020F0502020204030204" pitchFamily="34" charset="0"/>
                </a:rPr>
                <a:t>ppb</a:t>
              </a:r>
              <a:r>
                <a:rPr lang="en-US" sz="1500" dirty="0">
                  <a:solidFill>
                    <a:schemeClr val="bg1"/>
                  </a:solidFill>
                </a:rPr>
                <a:t>  </a:t>
              </a:r>
            </a:p>
          </p:txBody>
        </p:sp>
        <p:sp>
          <p:nvSpPr>
            <p:cNvPr id="82" name="TextBox 81">
              <a:extLst>
                <a:ext uri="{FF2B5EF4-FFF2-40B4-BE49-F238E27FC236}">
                  <a16:creationId xmlns:a16="http://schemas.microsoft.com/office/drawing/2014/main" id="{C8119D60-B4AE-4CA1-8458-59A4A08D2927}"/>
                </a:ext>
              </a:extLst>
            </p:cNvPr>
            <p:cNvSpPr txBox="1"/>
            <p:nvPr/>
          </p:nvSpPr>
          <p:spPr>
            <a:xfrm>
              <a:off x="3230247" y="5967672"/>
              <a:ext cx="1080539" cy="323165"/>
            </a:xfrm>
            <a:prstGeom prst="rect">
              <a:avLst/>
            </a:prstGeom>
            <a:noFill/>
            <a:ln>
              <a:noFill/>
            </a:ln>
          </p:spPr>
          <p:txBody>
            <a:bodyPr wrap="square" rtlCol="0">
              <a:spAutoFit/>
            </a:bodyPr>
            <a:lstStyle/>
            <a:p>
              <a:r>
                <a:rPr lang="en-US" sz="1500" dirty="0">
                  <a:solidFill>
                    <a:schemeClr val="bg1"/>
                  </a:solidFill>
                </a:rPr>
                <a:t>0.1 </a:t>
              </a:r>
              <a:r>
                <a:rPr lang="en-US" sz="1500" dirty="0">
                  <a:solidFill>
                    <a:schemeClr val="bg1"/>
                  </a:solidFill>
                  <a:latin typeface="Calibri" panose="020F0502020204030204" pitchFamily="34" charset="0"/>
                  <a:cs typeface="Calibri" panose="020F0502020204030204" pitchFamily="34" charset="0"/>
                </a:rPr>
                <a:t>ppb</a:t>
              </a:r>
              <a:r>
                <a:rPr lang="en-US" sz="1500" dirty="0">
                  <a:solidFill>
                    <a:schemeClr val="bg1"/>
                  </a:solidFill>
                </a:rPr>
                <a:t>  </a:t>
              </a:r>
            </a:p>
          </p:txBody>
        </p:sp>
        <p:sp>
          <p:nvSpPr>
            <p:cNvPr id="83" name="TextBox 82">
              <a:extLst>
                <a:ext uri="{FF2B5EF4-FFF2-40B4-BE49-F238E27FC236}">
                  <a16:creationId xmlns:a16="http://schemas.microsoft.com/office/drawing/2014/main" id="{2C4C5A11-5245-4162-A144-5FBB036A0152}"/>
                </a:ext>
              </a:extLst>
            </p:cNvPr>
            <p:cNvSpPr txBox="1"/>
            <p:nvPr/>
          </p:nvSpPr>
          <p:spPr>
            <a:xfrm>
              <a:off x="2420428" y="6261516"/>
              <a:ext cx="744910" cy="553998"/>
            </a:xfrm>
            <a:prstGeom prst="rect">
              <a:avLst/>
            </a:prstGeom>
            <a:noFill/>
            <a:ln>
              <a:noFill/>
            </a:ln>
          </p:spPr>
          <p:txBody>
            <a:bodyPr wrap="square" rtlCol="0">
              <a:spAutoFit/>
            </a:bodyPr>
            <a:lstStyle/>
            <a:p>
              <a:pPr algn="ctr"/>
              <a:r>
                <a:rPr lang="en-US" sz="1500" dirty="0"/>
                <a:t>0.01 </a:t>
              </a:r>
              <a:r>
                <a:rPr lang="en-US" sz="1500" dirty="0">
                  <a:latin typeface="Calibri" panose="020F0502020204030204" pitchFamily="34" charset="0"/>
                  <a:cs typeface="Calibri" panose="020F0502020204030204" pitchFamily="34" charset="0"/>
                </a:rPr>
                <a:t>ppb</a:t>
              </a:r>
              <a:r>
                <a:rPr lang="en-US" sz="1500" dirty="0"/>
                <a:t>  </a:t>
              </a:r>
            </a:p>
          </p:txBody>
        </p:sp>
        <p:sp>
          <p:nvSpPr>
            <p:cNvPr id="84" name="TextBox 83">
              <a:extLst>
                <a:ext uri="{FF2B5EF4-FFF2-40B4-BE49-F238E27FC236}">
                  <a16:creationId xmlns:a16="http://schemas.microsoft.com/office/drawing/2014/main" id="{DB1CB957-CE7C-4A6E-83D3-CEA98241DF76}"/>
                </a:ext>
              </a:extLst>
            </p:cNvPr>
            <p:cNvSpPr txBox="1"/>
            <p:nvPr/>
          </p:nvSpPr>
          <p:spPr>
            <a:xfrm>
              <a:off x="1702091" y="6256693"/>
              <a:ext cx="894511" cy="553998"/>
            </a:xfrm>
            <a:prstGeom prst="rect">
              <a:avLst/>
            </a:prstGeom>
            <a:noFill/>
            <a:ln>
              <a:noFill/>
            </a:ln>
          </p:spPr>
          <p:txBody>
            <a:bodyPr wrap="square" rtlCol="0">
              <a:spAutoFit/>
            </a:bodyPr>
            <a:lstStyle/>
            <a:p>
              <a:pPr algn="ctr"/>
              <a:r>
                <a:rPr lang="en-US" sz="1500" dirty="0"/>
                <a:t>0.001 </a:t>
              </a:r>
              <a:r>
                <a:rPr lang="en-US" sz="1500" dirty="0">
                  <a:latin typeface="Calibri" panose="020F0502020204030204" pitchFamily="34" charset="0"/>
                  <a:cs typeface="Calibri" panose="020F0502020204030204" pitchFamily="34" charset="0"/>
                </a:rPr>
                <a:t>ppb</a:t>
              </a:r>
              <a:r>
                <a:rPr lang="en-US" sz="1500" dirty="0"/>
                <a:t>  </a:t>
              </a:r>
            </a:p>
          </p:txBody>
        </p:sp>
      </p:grpSp>
      <p:sp>
        <p:nvSpPr>
          <p:cNvPr id="90" name="Rounded Rectangle 5">
            <a:extLst>
              <a:ext uri="{FF2B5EF4-FFF2-40B4-BE49-F238E27FC236}">
                <a16:creationId xmlns:a16="http://schemas.microsoft.com/office/drawing/2014/main" id="{33383693-9446-4CC4-8D30-6472BCE56E5F}"/>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25A18BD6-6673-4863-AC49-ECFC334B7B23}"/>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75195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Surface Water Results: PFBA and PFOS</a:t>
              </a:r>
            </a:p>
          </p:txBody>
        </p:sp>
      </p:grpSp>
      <p:pic>
        <p:nvPicPr>
          <p:cNvPr id="15" name="Picture 14">
            <a:extLst>
              <a:ext uri="{FF2B5EF4-FFF2-40B4-BE49-F238E27FC236}">
                <a16:creationId xmlns:a16="http://schemas.microsoft.com/office/drawing/2014/main" id="{847193F9-3943-43C7-87B6-A20340878525}"/>
              </a:ext>
            </a:extLst>
          </p:cNvPr>
          <p:cNvPicPr>
            <a:picLocks noChangeAspect="1"/>
          </p:cNvPicPr>
          <p:nvPr/>
        </p:nvPicPr>
        <p:blipFill rotWithShape="1">
          <a:blip r:embed="rId2"/>
          <a:srcRect l="987" t="14618" r="2126" b="1906"/>
          <a:stretch/>
        </p:blipFill>
        <p:spPr>
          <a:xfrm>
            <a:off x="91890" y="1004290"/>
            <a:ext cx="6210325" cy="3546079"/>
          </a:xfrm>
          <a:prstGeom prst="rect">
            <a:avLst/>
          </a:prstGeom>
          <a:ln w="34925">
            <a:solidFill>
              <a:srgbClr val="00B0F0"/>
            </a:solidFill>
          </a:ln>
        </p:spPr>
      </p:pic>
      <p:graphicFrame>
        <p:nvGraphicFramePr>
          <p:cNvPr id="14" name="Chart 13">
            <a:extLst>
              <a:ext uri="{FF2B5EF4-FFF2-40B4-BE49-F238E27FC236}">
                <a16:creationId xmlns:a16="http://schemas.microsoft.com/office/drawing/2014/main" id="{2D893F70-0D6A-4BED-8D20-3A72222006A2}"/>
              </a:ext>
            </a:extLst>
          </p:cNvPr>
          <p:cNvGraphicFramePr>
            <a:graphicFrameLocks/>
          </p:cNvGraphicFramePr>
          <p:nvPr/>
        </p:nvGraphicFramePr>
        <p:xfrm>
          <a:off x="8817429" y="4207930"/>
          <a:ext cx="2232607" cy="2286000"/>
        </p:xfrm>
        <a:graphic>
          <a:graphicData uri="http://schemas.openxmlformats.org/drawingml/2006/chart">
            <c:chart xmlns:c="http://schemas.openxmlformats.org/drawingml/2006/chart" xmlns:r="http://schemas.openxmlformats.org/officeDocument/2006/relationships" r:id="rId3"/>
          </a:graphicData>
        </a:graphic>
      </p:graphicFrame>
      <p:sp>
        <p:nvSpPr>
          <p:cNvPr id="20" name="Rounded Rectangle 5">
            <a:extLst>
              <a:ext uri="{FF2B5EF4-FFF2-40B4-BE49-F238E27FC236}">
                <a16:creationId xmlns:a16="http://schemas.microsoft.com/office/drawing/2014/main" id="{6B8B046A-57FA-4361-AB59-BE107800A159}"/>
              </a:ext>
            </a:extLst>
          </p:cNvPr>
          <p:cNvSpPr/>
          <p:nvPr/>
        </p:nvSpPr>
        <p:spPr>
          <a:xfrm>
            <a:off x="121651" y="1051043"/>
            <a:ext cx="2182179"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PFBA in Surface Water</a:t>
            </a:r>
          </a:p>
        </p:txBody>
      </p:sp>
      <p:pic>
        <p:nvPicPr>
          <p:cNvPr id="16" name="Picture 15">
            <a:extLst>
              <a:ext uri="{FF2B5EF4-FFF2-40B4-BE49-F238E27FC236}">
                <a16:creationId xmlns:a16="http://schemas.microsoft.com/office/drawing/2014/main" id="{03457BEB-2704-40C4-8FDE-0B1F03D5252E}"/>
              </a:ext>
            </a:extLst>
          </p:cNvPr>
          <p:cNvPicPr>
            <a:picLocks noChangeAspect="1"/>
          </p:cNvPicPr>
          <p:nvPr/>
        </p:nvPicPr>
        <p:blipFill rotWithShape="1">
          <a:blip r:embed="rId4"/>
          <a:srcRect l="281" t="10107" b="15438"/>
          <a:stretch/>
        </p:blipFill>
        <p:spPr>
          <a:xfrm>
            <a:off x="5825611" y="3262477"/>
            <a:ext cx="6210325" cy="3486361"/>
          </a:xfrm>
          <a:prstGeom prst="rect">
            <a:avLst/>
          </a:prstGeom>
          <a:ln w="34925">
            <a:solidFill>
              <a:srgbClr val="00B0F0"/>
            </a:solidFill>
          </a:ln>
        </p:spPr>
      </p:pic>
      <p:sp>
        <p:nvSpPr>
          <p:cNvPr id="24" name="Rounded Rectangle 5">
            <a:extLst>
              <a:ext uri="{FF2B5EF4-FFF2-40B4-BE49-F238E27FC236}">
                <a16:creationId xmlns:a16="http://schemas.microsoft.com/office/drawing/2014/main" id="{38342A53-8D43-4C89-B4C7-4BD2D6212550}"/>
              </a:ext>
            </a:extLst>
          </p:cNvPr>
          <p:cNvSpPr/>
          <p:nvPr/>
        </p:nvSpPr>
        <p:spPr>
          <a:xfrm>
            <a:off x="5837002" y="3289418"/>
            <a:ext cx="2182179"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in Surface Water</a:t>
            </a:r>
          </a:p>
        </p:txBody>
      </p:sp>
      <p:sp>
        <p:nvSpPr>
          <p:cNvPr id="25" name="TextBox 24">
            <a:extLst>
              <a:ext uri="{FF2B5EF4-FFF2-40B4-BE49-F238E27FC236}">
                <a16:creationId xmlns:a16="http://schemas.microsoft.com/office/drawing/2014/main" id="{0C631CFE-8663-4EA2-B1A8-9FAB9CA31D97}"/>
              </a:ext>
            </a:extLst>
          </p:cNvPr>
          <p:cNvSpPr txBox="1"/>
          <p:nvPr/>
        </p:nvSpPr>
        <p:spPr>
          <a:xfrm>
            <a:off x="110260" y="4626026"/>
            <a:ext cx="5641248" cy="212365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Elevated PFBA Impacts – Sunfish Lake</a:t>
            </a:r>
          </a:p>
          <a:p>
            <a:pPr algn="ctr" defTabSz="1063460" fontAlgn="auto">
              <a:spcBef>
                <a:spcPts val="0"/>
              </a:spcBef>
              <a:spcAft>
                <a:spcPts val="0"/>
              </a:spcAft>
              <a:defRPr/>
            </a:pPr>
            <a:r>
              <a:rPr lang="en-US" sz="1300" dirty="0">
                <a:latin typeface="Arial" panose="020B0604020202020204" pitchFamily="34" charset="0"/>
                <a:cs typeface="Arial" panose="020B0604020202020204" pitchFamily="34" charset="0"/>
              </a:rPr>
              <a:t>When compared to Raleigh Creek and other major lakes in the corridor, PFBA in Sunfish Lake is up to two orders of magnitude greater than the Tri-Lakes and an order of magnitude greater than Raleigh Creek. The lack of PFBA impacts in the Tri-Lakes points to the WCL as the source of these elevated impacts in Sunfish Lake.</a:t>
            </a:r>
          </a:p>
          <a:p>
            <a:pPr algn="ctr" defTabSz="1063460" fontAlgn="auto">
              <a:spcBef>
                <a:spcPts val="0"/>
              </a:spcBef>
              <a:spcAft>
                <a:spcPts val="0"/>
              </a:spcAft>
              <a:defRPr/>
            </a:pPr>
            <a:endParaRPr lang="en-US" sz="13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300" dirty="0">
                <a:latin typeface="Arial" panose="020B0604020202020204" pitchFamily="34" charset="0"/>
                <a:cs typeface="Arial" panose="020B0604020202020204" pitchFamily="34" charset="0"/>
              </a:rPr>
              <a:t>Elevated PFBA impacts in Lake Elmo, which are nearly an order of magnitude greater than those in Eagle Point Lake, suggest a groundwater-surface water connection with both Sunfish Lake and WCL</a:t>
            </a:r>
            <a:r>
              <a:rPr lang="en-US" sz="1400" dirty="0">
                <a:latin typeface="Arial" panose="020B0604020202020204" pitchFamily="34" charset="0"/>
                <a:cs typeface="Arial" panose="020B0604020202020204" pitchFamily="34" charset="0"/>
              </a:rPr>
              <a:t>.  </a:t>
            </a:r>
          </a:p>
        </p:txBody>
      </p:sp>
      <p:sp>
        <p:nvSpPr>
          <p:cNvPr id="27" name="TextBox 26">
            <a:extLst>
              <a:ext uri="{FF2B5EF4-FFF2-40B4-BE49-F238E27FC236}">
                <a16:creationId xmlns:a16="http://schemas.microsoft.com/office/drawing/2014/main" id="{2D9D6C44-4408-4368-949C-822DDA351435}"/>
              </a:ext>
            </a:extLst>
          </p:cNvPr>
          <p:cNvSpPr txBox="1"/>
          <p:nvPr/>
        </p:nvSpPr>
        <p:spPr>
          <a:xfrm>
            <a:off x="6394688" y="1107781"/>
            <a:ext cx="5641248" cy="1815882"/>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Low PFOS Impacts – Segment 1</a:t>
            </a:r>
          </a:p>
          <a:p>
            <a:pPr algn="ctr" defTabSz="1063460" fontAlgn="auto">
              <a:spcBef>
                <a:spcPts val="0"/>
              </a:spcBef>
              <a:spcAft>
                <a:spcPts val="0"/>
              </a:spcAft>
              <a:defRPr/>
            </a:pPr>
            <a:r>
              <a:rPr lang="en-US" sz="1400" dirty="0">
                <a:latin typeface="Arial" panose="020B0604020202020204" pitchFamily="34" charset="0"/>
                <a:cs typeface="Arial" panose="020B0604020202020204" pitchFamily="34" charset="0"/>
              </a:rPr>
              <a:t>When compared to Raleigh Creek and other major lakes in the corridor, PFOS concentrations in Segment 1 are among the lowest. PFOS impacts in Sunfish Lake and Lake Olson are over three orders of magnitude lower than those in Raleigh Creek. </a:t>
            </a:r>
          </a:p>
          <a:p>
            <a:pPr algn="ctr" defTabSz="1063460" fontAlgn="auto">
              <a:spcBef>
                <a:spcPts val="0"/>
              </a:spcBef>
              <a:spcAft>
                <a:spcPts val="0"/>
              </a:spcAft>
              <a:defRPr/>
            </a:pPr>
            <a:endParaRPr lang="en-US" sz="14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400" dirty="0">
                <a:latin typeface="Arial" panose="020B0604020202020204" pitchFamily="34" charset="0"/>
                <a:cs typeface="Arial" panose="020B0604020202020204" pitchFamily="34" charset="0"/>
              </a:rPr>
              <a:t>The low PFOS to PFBA ratio in Sunfish Lake surface water is similar to the WCL PFAS signature. </a:t>
            </a:r>
          </a:p>
        </p:txBody>
      </p:sp>
      <p:pic>
        <p:nvPicPr>
          <p:cNvPr id="4" name="Picture 3">
            <a:extLst>
              <a:ext uri="{FF2B5EF4-FFF2-40B4-BE49-F238E27FC236}">
                <a16:creationId xmlns:a16="http://schemas.microsoft.com/office/drawing/2014/main" id="{D4AA65DF-0033-4197-8622-AAC9C7BD7ABC}"/>
              </a:ext>
            </a:extLst>
          </p:cNvPr>
          <p:cNvPicPr>
            <a:picLocks noChangeAspect="1"/>
          </p:cNvPicPr>
          <p:nvPr/>
        </p:nvPicPr>
        <p:blipFill>
          <a:blip r:embed="rId5"/>
          <a:stretch>
            <a:fillRect/>
          </a:stretch>
        </p:blipFill>
        <p:spPr>
          <a:xfrm>
            <a:off x="5888583" y="5821423"/>
            <a:ext cx="773774" cy="911057"/>
          </a:xfrm>
          <a:prstGeom prst="rect">
            <a:avLst/>
          </a:prstGeom>
          <a:ln>
            <a:solidFill>
              <a:schemeClr val="bg2">
                <a:lumMod val="25000"/>
              </a:schemeClr>
            </a:solidFill>
          </a:ln>
        </p:spPr>
      </p:pic>
      <p:pic>
        <p:nvPicPr>
          <p:cNvPr id="5" name="Picture 4">
            <a:extLst>
              <a:ext uri="{FF2B5EF4-FFF2-40B4-BE49-F238E27FC236}">
                <a16:creationId xmlns:a16="http://schemas.microsoft.com/office/drawing/2014/main" id="{B7A7562E-3721-4C7F-94E0-66C22D890764}"/>
              </a:ext>
            </a:extLst>
          </p:cNvPr>
          <p:cNvPicPr>
            <a:picLocks noChangeAspect="1"/>
          </p:cNvPicPr>
          <p:nvPr/>
        </p:nvPicPr>
        <p:blipFill rotWithShape="1">
          <a:blip r:embed="rId6"/>
          <a:srcRect r="3028" b="5747"/>
          <a:stretch/>
        </p:blipFill>
        <p:spPr>
          <a:xfrm>
            <a:off x="121651" y="3593176"/>
            <a:ext cx="721767" cy="910944"/>
          </a:xfrm>
          <a:prstGeom prst="rect">
            <a:avLst/>
          </a:prstGeom>
          <a:ln>
            <a:solidFill>
              <a:schemeClr val="bg2">
                <a:lumMod val="25000"/>
              </a:schemeClr>
            </a:solidFill>
          </a:ln>
        </p:spPr>
      </p:pic>
      <p:sp>
        <p:nvSpPr>
          <p:cNvPr id="2" name="TextBox 1">
            <a:extLst>
              <a:ext uri="{FF2B5EF4-FFF2-40B4-BE49-F238E27FC236}">
                <a16:creationId xmlns:a16="http://schemas.microsoft.com/office/drawing/2014/main" id="{926BDC06-723D-429E-9EE2-1861C0C64CC8}"/>
              </a:ext>
            </a:extLst>
          </p:cNvPr>
          <p:cNvSpPr txBox="1"/>
          <p:nvPr/>
        </p:nvSpPr>
        <p:spPr>
          <a:xfrm>
            <a:off x="2512249" y="1017520"/>
            <a:ext cx="684803" cy="253916"/>
          </a:xfrm>
          <a:prstGeom prst="rect">
            <a:avLst/>
          </a:prstGeom>
          <a:noFill/>
        </p:spPr>
        <p:txBody>
          <a:bodyPr wrap="none" rtlCol="0">
            <a:spAutoFit/>
          </a:bodyPr>
          <a:lstStyle/>
          <a:p>
            <a:r>
              <a:rPr lang="en-US" sz="1050" b="1" dirty="0">
                <a:solidFill>
                  <a:schemeClr val="bg1"/>
                </a:solidFill>
              </a:rPr>
              <a:t>Tri-Lakes</a:t>
            </a:r>
          </a:p>
        </p:txBody>
      </p:sp>
      <p:sp>
        <p:nvSpPr>
          <p:cNvPr id="21" name="TextBox 20">
            <a:extLst>
              <a:ext uri="{FF2B5EF4-FFF2-40B4-BE49-F238E27FC236}">
                <a16:creationId xmlns:a16="http://schemas.microsoft.com/office/drawing/2014/main" id="{035433E4-AE27-4B32-B4E5-2250B037C751}"/>
              </a:ext>
            </a:extLst>
          </p:cNvPr>
          <p:cNvSpPr txBox="1"/>
          <p:nvPr/>
        </p:nvSpPr>
        <p:spPr>
          <a:xfrm>
            <a:off x="10661012" y="4377162"/>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2" name="TextBox 21">
            <a:extLst>
              <a:ext uri="{FF2B5EF4-FFF2-40B4-BE49-F238E27FC236}">
                <a16:creationId xmlns:a16="http://schemas.microsoft.com/office/drawing/2014/main" id="{CF3C9937-8F88-41E7-AE7C-DA33D3F6C180}"/>
              </a:ext>
            </a:extLst>
          </p:cNvPr>
          <p:cNvSpPr txBox="1"/>
          <p:nvPr/>
        </p:nvSpPr>
        <p:spPr>
          <a:xfrm>
            <a:off x="4964485" y="2099047"/>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6" name="TextBox 25">
            <a:extLst>
              <a:ext uri="{FF2B5EF4-FFF2-40B4-BE49-F238E27FC236}">
                <a16:creationId xmlns:a16="http://schemas.microsoft.com/office/drawing/2014/main" id="{CCA6FFAE-351F-4F22-86CB-DAD57C93AFD9}"/>
              </a:ext>
            </a:extLst>
          </p:cNvPr>
          <p:cNvSpPr txBox="1"/>
          <p:nvPr/>
        </p:nvSpPr>
        <p:spPr>
          <a:xfrm>
            <a:off x="8203704" y="3259064"/>
            <a:ext cx="684803" cy="253916"/>
          </a:xfrm>
          <a:prstGeom prst="rect">
            <a:avLst/>
          </a:prstGeom>
          <a:noFill/>
        </p:spPr>
        <p:txBody>
          <a:bodyPr wrap="none" rtlCol="0">
            <a:spAutoFit/>
          </a:bodyPr>
          <a:lstStyle/>
          <a:p>
            <a:r>
              <a:rPr lang="en-US" sz="1050" b="1" dirty="0">
                <a:solidFill>
                  <a:schemeClr val="bg1"/>
                </a:solidFill>
              </a:rPr>
              <a:t>Tri-Lakes</a:t>
            </a:r>
          </a:p>
        </p:txBody>
      </p:sp>
      <p:sp>
        <p:nvSpPr>
          <p:cNvPr id="28" name="TextBox 27">
            <a:extLst>
              <a:ext uri="{FF2B5EF4-FFF2-40B4-BE49-F238E27FC236}">
                <a16:creationId xmlns:a16="http://schemas.microsoft.com/office/drawing/2014/main" id="{7BE4146F-81AD-49D4-8E38-DBE34DA69AC0}"/>
              </a:ext>
            </a:extLst>
          </p:cNvPr>
          <p:cNvSpPr txBox="1"/>
          <p:nvPr/>
        </p:nvSpPr>
        <p:spPr>
          <a:xfrm>
            <a:off x="7860632" y="4981611"/>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29" name="TextBox 28">
            <a:extLst>
              <a:ext uri="{FF2B5EF4-FFF2-40B4-BE49-F238E27FC236}">
                <a16:creationId xmlns:a16="http://schemas.microsoft.com/office/drawing/2014/main" id="{39A9E239-8428-4287-842A-B77C1A14D740}"/>
              </a:ext>
            </a:extLst>
          </p:cNvPr>
          <p:cNvSpPr txBox="1"/>
          <p:nvPr/>
        </p:nvSpPr>
        <p:spPr>
          <a:xfrm>
            <a:off x="2123440" y="2789016"/>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30" name="TextBox 29">
            <a:extLst>
              <a:ext uri="{FF2B5EF4-FFF2-40B4-BE49-F238E27FC236}">
                <a16:creationId xmlns:a16="http://schemas.microsoft.com/office/drawing/2014/main" id="{D4E28183-E389-4551-9CD3-39C74BF24801}"/>
              </a:ext>
            </a:extLst>
          </p:cNvPr>
          <p:cNvSpPr txBox="1"/>
          <p:nvPr/>
        </p:nvSpPr>
        <p:spPr>
          <a:xfrm>
            <a:off x="8802362" y="6470181"/>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31" name="TextBox 30">
            <a:extLst>
              <a:ext uri="{FF2B5EF4-FFF2-40B4-BE49-F238E27FC236}">
                <a16:creationId xmlns:a16="http://schemas.microsoft.com/office/drawing/2014/main" id="{31E6DF39-B0A4-46BC-A916-16466AD94E24}"/>
              </a:ext>
            </a:extLst>
          </p:cNvPr>
          <p:cNvSpPr txBox="1"/>
          <p:nvPr/>
        </p:nvSpPr>
        <p:spPr>
          <a:xfrm>
            <a:off x="3159507" y="4305018"/>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32" name="TextBox 31">
            <a:extLst>
              <a:ext uri="{FF2B5EF4-FFF2-40B4-BE49-F238E27FC236}">
                <a16:creationId xmlns:a16="http://schemas.microsoft.com/office/drawing/2014/main" id="{FC797B89-ECCA-4CC5-A5E0-7B127B7C7C28}"/>
              </a:ext>
            </a:extLst>
          </p:cNvPr>
          <p:cNvSpPr txBox="1"/>
          <p:nvPr/>
        </p:nvSpPr>
        <p:spPr>
          <a:xfrm>
            <a:off x="10894024" y="5732983"/>
            <a:ext cx="750526" cy="253916"/>
          </a:xfrm>
          <a:prstGeom prst="rect">
            <a:avLst/>
          </a:prstGeom>
          <a:noFill/>
        </p:spPr>
        <p:txBody>
          <a:bodyPr wrap="none" rtlCol="0">
            <a:spAutoFit/>
          </a:bodyPr>
          <a:lstStyle/>
          <a:p>
            <a:r>
              <a:rPr lang="en-US" sz="1050" b="1" dirty="0">
                <a:solidFill>
                  <a:schemeClr val="bg1"/>
                </a:solidFill>
              </a:rPr>
              <a:t>Lake Elmo</a:t>
            </a:r>
          </a:p>
        </p:txBody>
      </p:sp>
      <p:sp>
        <p:nvSpPr>
          <p:cNvPr id="33" name="Rounded Rectangle 5">
            <a:extLst>
              <a:ext uri="{FF2B5EF4-FFF2-40B4-BE49-F238E27FC236}">
                <a16:creationId xmlns:a16="http://schemas.microsoft.com/office/drawing/2014/main" id="{18EB8C6E-4007-4563-ACBC-FF414A6AA56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1AAA0B84-AD63-428C-9A07-3A1F2E56E09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14886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346">
            <a:extLst>
              <a:ext uri="{FF2B5EF4-FFF2-40B4-BE49-F238E27FC236}">
                <a16:creationId xmlns:a16="http://schemas.microsoft.com/office/drawing/2014/main" id="{2B9DF49F-72B0-4669-B47F-4B4AB2371807}"/>
              </a:ext>
            </a:extLst>
          </p:cNvPr>
          <p:cNvGrpSpPr>
            <a:grpSpLocks/>
          </p:cNvGrpSpPr>
          <p:nvPr/>
        </p:nvGrpSpPr>
        <p:grpSpPr bwMode="auto">
          <a:xfrm>
            <a:off x="36157" y="672478"/>
            <a:ext cx="12091385" cy="6152864"/>
            <a:chOff x="462722" y="2651942"/>
            <a:chExt cx="7010400" cy="8311238"/>
          </a:xfrm>
        </p:grpSpPr>
        <p:sp>
          <p:nvSpPr>
            <p:cNvPr id="10" name="Round Same Side Corner Rectangle 347">
              <a:extLst>
                <a:ext uri="{FF2B5EF4-FFF2-40B4-BE49-F238E27FC236}">
                  <a16:creationId xmlns:a16="http://schemas.microsoft.com/office/drawing/2014/main" id="{D19519CC-BD00-48CB-958F-2D7CF714CDF2}"/>
                </a:ext>
              </a:extLst>
            </p:cNvPr>
            <p:cNvSpPr/>
            <p:nvPr/>
          </p:nvSpPr>
          <p:spPr>
            <a:xfrm>
              <a:off x="462722" y="2651942"/>
              <a:ext cx="7010400" cy="8311238"/>
            </a:xfrm>
            <a:prstGeom prst="round2SameRect">
              <a:avLst>
                <a:gd name="adj1" fmla="val 1523"/>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11" name="Round Same Side Corner Rectangle 348">
              <a:extLst>
                <a:ext uri="{FF2B5EF4-FFF2-40B4-BE49-F238E27FC236}">
                  <a16:creationId xmlns:a16="http://schemas.microsoft.com/office/drawing/2014/main" id="{80461AB0-D21B-44F1-A684-08E75A092D55}"/>
                </a:ext>
              </a:extLst>
            </p:cNvPr>
            <p:cNvSpPr/>
            <p:nvPr/>
          </p:nvSpPr>
          <p:spPr>
            <a:xfrm>
              <a:off x="462722" y="2651942"/>
              <a:ext cx="7010400" cy="378743"/>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Site-Wide Surface Sediment Results: PFBA and PFOS</a:t>
              </a:r>
            </a:p>
          </p:txBody>
        </p:sp>
      </p:grpSp>
      <p:pic>
        <p:nvPicPr>
          <p:cNvPr id="19" name="Picture 18">
            <a:extLst>
              <a:ext uri="{FF2B5EF4-FFF2-40B4-BE49-F238E27FC236}">
                <a16:creationId xmlns:a16="http://schemas.microsoft.com/office/drawing/2014/main" id="{10881E4D-C224-487B-8F99-0A29ECFF8F4A}"/>
              </a:ext>
            </a:extLst>
          </p:cNvPr>
          <p:cNvPicPr>
            <a:picLocks noChangeAspect="1"/>
          </p:cNvPicPr>
          <p:nvPr/>
        </p:nvPicPr>
        <p:blipFill rotWithShape="1">
          <a:blip r:embed="rId2"/>
          <a:srcRect l="859" t="12820" b="13007"/>
          <a:stretch/>
        </p:blipFill>
        <p:spPr>
          <a:xfrm>
            <a:off x="6005561" y="3429000"/>
            <a:ext cx="6030375" cy="3255264"/>
          </a:xfrm>
          <a:prstGeom prst="rect">
            <a:avLst/>
          </a:prstGeom>
          <a:ln w="34925">
            <a:solidFill>
              <a:srgbClr val="00B0F0"/>
            </a:solidFill>
          </a:ln>
        </p:spPr>
      </p:pic>
      <p:pic>
        <p:nvPicPr>
          <p:cNvPr id="6" name="Picture 5">
            <a:extLst>
              <a:ext uri="{FF2B5EF4-FFF2-40B4-BE49-F238E27FC236}">
                <a16:creationId xmlns:a16="http://schemas.microsoft.com/office/drawing/2014/main" id="{3684BEE9-E45B-421B-975E-4479E020813F}"/>
              </a:ext>
            </a:extLst>
          </p:cNvPr>
          <p:cNvPicPr>
            <a:picLocks noChangeAspect="1"/>
          </p:cNvPicPr>
          <p:nvPr/>
        </p:nvPicPr>
        <p:blipFill rotWithShape="1">
          <a:blip r:embed="rId3"/>
          <a:srcRect t="12720" b="13755"/>
          <a:stretch/>
        </p:blipFill>
        <p:spPr>
          <a:xfrm>
            <a:off x="94219" y="1027432"/>
            <a:ext cx="6410102" cy="3426058"/>
          </a:xfrm>
          <a:prstGeom prst="rect">
            <a:avLst/>
          </a:prstGeom>
          <a:ln w="34925">
            <a:solidFill>
              <a:srgbClr val="00B0F0"/>
            </a:solidFill>
          </a:ln>
        </p:spPr>
      </p:pic>
      <p:graphicFrame>
        <p:nvGraphicFramePr>
          <p:cNvPr id="14" name="Chart 13">
            <a:extLst>
              <a:ext uri="{FF2B5EF4-FFF2-40B4-BE49-F238E27FC236}">
                <a16:creationId xmlns:a16="http://schemas.microsoft.com/office/drawing/2014/main" id="{2D893F70-0D6A-4BED-8D20-3A72222006A2}"/>
              </a:ext>
            </a:extLst>
          </p:cNvPr>
          <p:cNvGraphicFramePr>
            <a:graphicFrameLocks/>
          </p:cNvGraphicFramePr>
          <p:nvPr/>
        </p:nvGraphicFramePr>
        <p:xfrm>
          <a:off x="8817429" y="4207930"/>
          <a:ext cx="2232607" cy="2286000"/>
        </p:xfrm>
        <a:graphic>
          <a:graphicData uri="http://schemas.openxmlformats.org/drawingml/2006/chart">
            <c:chart xmlns:c="http://schemas.openxmlformats.org/drawingml/2006/chart" xmlns:r="http://schemas.openxmlformats.org/officeDocument/2006/relationships" r:id="rId4"/>
          </a:graphicData>
        </a:graphic>
      </p:graphicFrame>
      <p:sp>
        <p:nvSpPr>
          <p:cNvPr id="20" name="Rounded Rectangle 5">
            <a:extLst>
              <a:ext uri="{FF2B5EF4-FFF2-40B4-BE49-F238E27FC236}">
                <a16:creationId xmlns:a16="http://schemas.microsoft.com/office/drawing/2014/main" id="{6B8B046A-57FA-4361-AB59-BE107800A159}"/>
              </a:ext>
            </a:extLst>
          </p:cNvPr>
          <p:cNvSpPr/>
          <p:nvPr/>
        </p:nvSpPr>
        <p:spPr>
          <a:xfrm>
            <a:off x="121651" y="1051043"/>
            <a:ext cx="2182179"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PFBA in Sediment</a:t>
            </a:r>
          </a:p>
        </p:txBody>
      </p:sp>
      <p:sp>
        <p:nvSpPr>
          <p:cNvPr id="24" name="Rounded Rectangle 5">
            <a:extLst>
              <a:ext uri="{FF2B5EF4-FFF2-40B4-BE49-F238E27FC236}">
                <a16:creationId xmlns:a16="http://schemas.microsoft.com/office/drawing/2014/main" id="{38342A53-8D43-4C89-B4C7-4BD2D6212550}"/>
              </a:ext>
            </a:extLst>
          </p:cNvPr>
          <p:cNvSpPr/>
          <p:nvPr/>
        </p:nvSpPr>
        <p:spPr>
          <a:xfrm>
            <a:off x="9761299" y="3482813"/>
            <a:ext cx="2182179" cy="406289"/>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in Sediment</a:t>
            </a:r>
          </a:p>
        </p:txBody>
      </p:sp>
      <p:sp>
        <p:nvSpPr>
          <p:cNvPr id="25" name="TextBox 24">
            <a:extLst>
              <a:ext uri="{FF2B5EF4-FFF2-40B4-BE49-F238E27FC236}">
                <a16:creationId xmlns:a16="http://schemas.microsoft.com/office/drawing/2014/main" id="{0C631CFE-8663-4EA2-B1A8-9FAB9CA31D97}"/>
              </a:ext>
            </a:extLst>
          </p:cNvPr>
          <p:cNvSpPr txBox="1"/>
          <p:nvPr/>
        </p:nvSpPr>
        <p:spPr>
          <a:xfrm>
            <a:off x="75345" y="4614005"/>
            <a:ext cx="5849496" cy="2031325"/>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PFBA Impacts – Segment 1</a:t>
            </a:r>
          </a:p>
          <a:p>
            <a:pPr algn="ctr" defTabSz="1063460" fontAlgn="auto">
              <a:spcBef>
                <a:spcPts val="0"/>
              </a:spcBef>
              <a:spcAft>
                <a:spcPts val="0"/>
              </a:spcAft>
              <a:defRPr/>
            </a:pPr>
            <a:endParaRPr lang="en-US" sz="9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lack of elevated PFBA sediment impacts in locations between the historical WCL connection with Project 1007 and the confluence suggest that the seven years of gradient control well discharges from WCL did not leave lasting PFAS impacts in the sediment. </a:t>
            </a:r>
          </a:p>
          <a:p>
            <a:pPr algn="ctr" defTabSz="1063460" fontAlgn="auto">
              <a:spcBef>
                <a:spcPts val="0"/>
              </a:spcBef>
              <a:spcAft>
                <a:spcPts val="0"/>
              </a:spcAft>
              <a:defRPr/>
            </a:pPr>
            <a:endParaRPr lang="en-US" sz="7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Elevated PFBA sediment impacts in Sunfish Lake and the northern portion of Lake Elmo, like surface water, could indicate a connection to WCL PFAS impacts through the shallow subsurface. The PFBA impacts, though elevated, are still well below the established Site-Specific Sediment Screening Value (SDSV) of 280,000 ppb</a:t>
            </a:r>
            <a:r>
              <a:rPr lang="en-US" sz="1150" dirty="0">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2D9D6C44-4408-4368-949C-822DDA351435}"/>
              </a:ext>
            </a:extLst>
          </p:cNvPr>
          <p:cNvSpPr txBox="1"/>
          <p:nvPr/>
        </p:nvSpPr>
        <p:spPr>
          <a:xfrm>
            <a:off x="6584155" y="1131773"/>
            <a:ext cx="5473553" cy="200054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Low PFOS Impacts – Segment 1</a:t>
            </a:r>
          </a:p>
          <a:p>
            <a:pPr algn="ctr" defTabSz="1063460" fontAlgn="auto">
              <a:spcBef>
                <a:spcPts val="0"/>
              </a:spcBef>
              <a:spcAft>
                <a:spcPts val="0"/>
              </a:spcAft>
              <a:defRPr/>
            </a:pPr>
            <a:endParaRPr lang="en-US" sz="1400" b="1" dirty="0">
              <a:solidFill>
                <a:srgbClr val="00B0F0"/>
              </a:solidFill>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When compared to Raleigh Creek and other major lakes in the corridor, sediment PFOS concentrations in Segment 1 are among the lowest. PFOS impacts in Raleigh Creek are between three and four orders of magnitude greater than Sunfish Lake.  PFOS in the Tri-Lakes sediment is below detection limits.</a:t>
            </a:r>
          </a:p>
          <a:p>
            <a:pPr algn="ctr" defTabSz="1063460"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algn="ctr" defTabSz="1063460" fontAlgn="auto">
              <a:spcBef>
                <a:spcPts val="0"/>
              </a:spcBef>
              <a:spcAft>
                <a:spcPts val="0"/>
              </a:spcAft>
              <a:defRPr/>
            </a:pPr>
            <a:r>
              <a:rPr lang="en-US" sz="1200" dirty="0">
                <a:latin typeface="Arial" panose="020B0604020202020204" pitchFamily="34" charset="0"/>
                <a:cs typeface="Arial" panose="020B0604020202020204" pitchFamily="34" charset="0"/>
              </a:rPr>
              <a:t>The low PFOS to PFBA ratio in Sunfish Lake sediment is similar to the WCL PFAS signature. </a:t>
            </a:r>
          </a:p>
        </p:txBody>
      </p:sp>
      <p:pic>
        <p:nvPicPr>
          <p:cNvPr id="7" name="Picture 6">
            <a:extLst>
              <a:ext uri="{FF2B5EF4-FFF2-40B4-BE49-F238E27FC236}">
                <a16:creationId xmlns:a16="http://schemas.microsoft.com/office/drawing/2014/main" id="{88D4F6A4-DDE4-496A-9A85-8EDB21AC3144}"/>
              </a:ext>
            </a:extLst>
          </p:cNvPr>
          <p:cNvPicPr>
            <a:picLocks noChangeAspect="1"/>
          </p:cNvPicPr>
          <p:nvPr/>
        </p:nvPicPr>
        <p:blipFill>
          <a:blip r:embed="rId5"/>
          <a:stretch>
            <a:fillRect/>
          </a:stretch>
        </p:blipFill>
        <p:spPr>
          <a:xfrm>
            <a:off x="5735356" y="1066412"/>
            <a:ext cx="721287" cy="1161804"/>
          </a:xfrm>
          <a:prstGeom prst="rect">
            <a:avLst/>
          </a:prstGeom>
          <a:ln>
            <a:solidFill>
              <a:schemeClr val="bg2">
                <a:lumMod val="25000"/>
              </a:schemeClr>
            </a:solidFill>
          </a:ln>
        </p:spPr>
      </p:pic>
      <p:pic>
        <p:nvPicPr>
          <p:cNvPr id="28" name="Picture 27">
            <a:extLst>
              <a:ext uri="{FF2B5EF4-FFF2-40B4-BE49-F238E27FC236}">
                <a16:creationId xmlns:a16="http://schemas.microsoft.com/office/drawing/2014/main" id="{6ADAFEB5-E888-435C-8188-237073963D2C}"/>
              </a:ext>
            </a:extLst>
          </p:cNvPr>
          <p:cNvPicPr>
            <a:picLocks noChangeAspect="1"/>
          </p:cNvPicPr>
          <p:nvPr/>
        </p:nvPicPr>
        <p:blipFill>
          <a:blip r:embed="rId6"/>
          <a:stretch>
            <a:fillRect/>
          </a:stretch>
        </p:blipFill>
        <p:spPr>
          <a:xfrm>
            <a:off x="6032993" y="5494916"/>
            <a:ext cx="721287" cy="1166236"/>
          </a:xfrm>
          <a:prstGeom prst="rect">
            <a:avLst/>
          </a:prstGeom>
          <a:ln>
            <a:solidFill>
              <a:schemeClr val="bg2">
                <a:lumMod val="25000"/>
              </a:schemeClr>
            </a:solidFill>
          </a:ln>
        </p:spPr>
      </p:pic>
      <p:sp>
        <p:nvSpPr>
          <p:cNvPr id="16" name="TextBox 15">
            <a:extLst>
              <a:ext uri="{FF2B5EF4-FFF2-40B4-BE49-F238E27FC236}">
                <a16:creationId xmlns:a16="http://schemas.microsoft.com/office/drawing/2014/main" id="{23CB6A53-0F65-49BC-B974-9581ABF11103}"/>
              </a:ext>
            </a:extLst>
          </p:cNvPr>
          <p:cNvSpPr txBox="1"/>
          <p:nvPr/>
        </p:nvSpPr>
        <p:spPr>
          <a:xfrm>
            <a:off x="10661012" y="4377162"/>
            <a:ext cx="881973" cy="253916"/>
          </a:xfrm>
          <a:prstGeom prst="rect">
            <a:avLst/>
          </a:prstGeom>
          <a:noFill/>
        </p:spPr>
        <p:txBody>
          <a:bodyPr wrap="none" rtlCol="0">
            <a:spAutoFit/>
          </a:bodyPr>
          <a:lstStyle/>
          <a:p>
            <a:r>
              <a:rPr lang="en-US" sz="1050" b="1" dirty="0">
                <a:solidFill>
                  <a:schemeClr val="bg1"/>
                </a:solidFill>
              </a:rPr>
              <a:t>Sunfish Lake</a:t>
            </a:r>
          </a:p>
        </p:txBody>
      </p:sp>
      <p:sp>
        <p:nvSpPr>
          <p:cNvPr id="21" name="TextBox 20">
            <a:extLst>
              <a:ext uri="{FF2B5EF4-FFF2-40B4-BE49-F238E27FC236}">
                <a16:creationId xmlns:a16="http://schemas.microsoft.com/office/drawing/2014/main" id="{6D645B6E-7910-432E-944A-17EA0F810CB9}"/>
              </a:ext>
            </a:extLst>
          </p:cNvPr>
          <p:cNvSpPr txBox="1"/>
          <p:nvPr/>
        </p:nvSpPr>
        <p:spPr>
          <a:xfrm>
            <a:off x="8247246" y="3433237"/>
            <a:ext cx="684803" cy="253916"/>
          </a:xfrm>
          <a:prstGeom prst="rect">
            <a:avLst/>
          </a:prstGeom>
          <a:noFill/>
        </p:spPr>
        <p:txBody>
          <a:bodyPr wrap="none" rtlCol="0">
            <a:spAutoFit/>
          </a:bodyPr>
          <a:lstStyle/>
          <a:p>
            <a:r>
              <a:rPr lang="en-US" sz="1050" b="1" dirty="0">
                <a:solidFill>
                  <a:schemeClr val="bg1"/>
                </a:solidFill>
              </a:rPr>
              <a:t>Tri-Lakes</a:t>
            </a:r>
          </a:p>
        </p:txBody>
      </p:sp>
      <p:sp>
        <p:nvSpPr>
          <p:cNvPr id="22" name="TextBox 21">
            <a:extLst>
              <a:ext uri="{FF2B5EF4-FFF2-40B4-BE49-F238E27FC236}">
                <a16:creationId xmlns:a16="http://schemas.microsoft.com/office/drawing/2014/main" id="{F006E573-7626-468D-92A0-7AB8B1849BBC}"/>
              </a:ext>
            </a:extLst>
          </p:cNvPr>
          <p:cNvSpPr txBox="1"/>
          <p:nvPr/>
        </p:nvSpPr>
        <p:spPr>
          <a:xfrm>
            <a:off x="7860632" y="5134011"/>
            <a:ext cx="944489" cy="253916"/>
          </a:xfrm>
          <a:prstGeom prst="rect">
            <a:avLst/>
          </a:prstGeom>
          <a:noFill/>
        </p:spPr>
        <p:txBody>
          <a:bodyPr wrap="none" rtlCol="0">
            <a:spAutoFit/>
          </a:bodyPr>
          <a:lstStyle/>
          <a:p>
            <a:r>
              <a:rPr lang="en-US" sz="1050" b="1" dirty="0">
                <a:solidFill>
                  <a:schemeClr val="bg1"/>
                </a:solidFill>
              </a:rPr>
              <a:t>Raleigh Creek</a:t>
            </a:r>
          </a:p>
        </p:txBody>
      </p:sp>
      <p:sp>
        <p:nvSpPr>
          <p:cNvPr id="23" name="TextBox 22">
            <a:extLst>
              <a:ext uri="{FF2B5EF4-FFF2-40B4-BE49-F238E27FC236}">
                <a16:creationId xmlns:a16="http://schemas.microsoft.com/office/drawing/2014/main" id="{5D5E9471-6C11-4AE1-84F9-F5F623A539EF}"/>
              </a:ext>
            </a:extLst>
          </p:cNvPr>
          <p:cNvSpPr txBox="1"/>
          <p:nvPr/>
        </p:nvSpPr>
        <p:spPr>
          <a:xfrm>
            <a:off x="8802362" y="6470181"/>
            <a:ext cx="1093569" cy="253916"/>
          </a:xfrm>
          <a:prstGeom prst="rect">
            <a:avLst/>
          </a:prstGeom>
          <a:noFill/>
        </p:spPr>
        <p:txBody>
          <a:bodyPr wrap="none" rtlCol="0">
            <a:spAutoFit/>
          </a:bodyPr>
          <a:lstStyle/>
          <a:p>
            <a:r>
              <a:rPr lang="en-US" sz="1050" b="1" dirty="0">
                <a:solidFill>
                  <a:schemeClr val="bg1"/>
                </a:solidFill>
              </a:rPr>
              <a:t>Eagle Point Lake</a:t>
            </a:r>
          </a:p>
        </p:txBody>
      </p:sp>
      <p:sp>
        <p:nvSpPr>
          <p:cNvPr id="26" name="TextBox 25">
            <a:extLst>
              <a:ext uri="{FF2B5EF4-FFF2-40B4-BE49-F238E27FC236}">
                <a16:creationId xmlns:a16="http://schemas.microsoft.com/office/drawing/2014/main" id="{E77C4FF1-62A3-40C0-99BD-62D14732FB64}"/>
              </a:ext>
            </a:extLst>
          </p:cNvPr>
          <p:cNvSpPr txBox="1"/>
          <p:nvPr/>
        </p:nvSpPr>
        <p:spPr>
          <a:xfrm>
            <a:off x="10894024" y="5732983"/>
            <a:ext cx="750526" cy="253916"/>
          </a:xfrm>
          <a:prstGeom prst="rect">
            <a:avLst/>
          </a:prstGeom>
          <a:noFill/>
        </p:spPr>
        <p:txBody>
          <a:bodyPr wrap="none" rtlCol="0">
            <a:spAutoFit/>
          </a:bodyPr>
          <a:lstStyle/>
          <a:p>
            <a:r>
              <a:rPr lang="en-US" sz="1050" b="1" dirty="0">
                <a:solidFill>
                  <a:schemeClr val="bg1"/>
                </a:solidFill>
              </a:rPr>
              <a:t>Lake Elmo</a:t>
            </a:r>
          </a:p>
        </p:txBody>
      </p:sp>
      <p:sp>
        <p:nvSpPr>
          <p:cNvPr id="29" name="TextBox 28">
            <a:extLst>
              <a:ext uri="{FF2B5EF4-FFF2-40B4-BE49-F238E27FC236}">
                <a16:creationId xmlns:a16="http://schemas.microsoft.com/office/drawing/2014/main" id="{84CF6B58-B167-4AD6-9F5A-DA3F8B56EEAB}"/>
              </a:ext>
            </a:extLst>
          </p:cNvPr>
          <p:cNvSpPr txBox="1"/>
          <p:nvPr/>
        </p:nvSpPr>
        <p:spPr>
          <a:xfrm>
            <a:off x="5009847" y="2293239"/>
            <a:ext cx="158631" cy="253916"/>
          </a:xfrm>
          <a:prstGeom prst="rect">
            <a:avLst/>
          </a:prstGeom>
          <a:noFill/>
        </p:spPr>
        <p:txBody>
          <a:bodyPr wrap="none" rtlCol="0">
            <a:spAutoFit/>
          </a:bodyPr>
          <a:lstStyle/>
          <a:p>
            <a:r>
              <a:rPr lang="en-US" sz="1050" b="1" dirty="0">
                <a:solidFill>
                  <a:schemeClr val="bg1"/>
                </a:solidFill>
              </a:rPr>
              <a:t>Sunfish Lake</a:t>
            </a:r>
          </a:p>
        </p:txBody>
      </p:sp>
      <p:sp>
        <p:nvSpPr>
          <p:cNvPr id="30" name="TextBox 29">
            <a:extLst>
              <a:ext uri="{FF2B5EF4-FFF2-40B4-BE49-F238E27FC236}">
                <a16:creationId xmlns:a16="http://schemas.microsoft.com/office/drawing/2014/main" id="{2D351C18-D5FA-412C-B770-6F317AE04AEC}"/>
              </a:ext>
            </a:extLst>
          </p:cNvPr>
          <p:cNvSpPr txBox="1"/>
          <p:nvPr/>
        </p:nvSpPr>
        <p:spPr>
          <a:xfrm>
            <a:off x="2584799" y="1092703"/>
            <a:ext cx="123168" cy="253916"/>
          </a:xfrm>
          <a:prstGeom prst="rect">
            <a:avLst/>
          </a:prstGeom>
          <a:noFill/>
        </p:spPr>
        <p:txBody>
          <a:bodyPr wrap="none" rtlCol="0">
            <a:spAutoFit/>
          </a:bodyPr>
          <a:lstStyle/>
          <a:p>
            <a:r>
              <a:rPr lang="en-US" sz="1050" b="1" dirty="0">
                <a:solidFill>
                  <a:schemeClr val="bg1"/>
                </a:solidFill>
              </a:rPr>
              <a:t>Tri-Lakes</a:t>
            </a:r>
          </a:p>
        </p:txBody>
      </p:sp>
      <p:sp>
        <p:nvSpPr>
          <p:cNvPr id="31" name="TextBox 30">
            <a:extLst>
              <a:ext uri="{FF2B5EF4-FFF2-40B4-BE49-F238E27FC236}">
                <a16:creationId xmlns:a16="http://schemas.microsoft.com/office/drawing/2014/main" id="{19F388C5-B5E1-4F4E-9A81-9125349CB4CC}"/>
              </a:ext>
            </a:extLst>
          </p:cNvPr>
          <p:cNvSpPr txBox="1"/>
          <p:nvPr/>
        </p:nvSpPr>
        <p:spPr>
          <a:xfrm>
            <a:off x="2293459" y="2848011"/>
            <a:ext cx="169875" cy="253916"/>
          </a:xfrm>
          <a:prstGeom prst="rect">
            <a:avLst/>
          </a:prstGeom>
          <a:noFill/>
        </p:spPr>
        <p:txBody>
          <a:bodyPr wrap="none" rtlCol="0">
            <a:spAutoFit/>
          </a:bodyPr>
          <a:lstStyle/>
          <a:p>
            <a:r>
              <a:rPr lang="en-US" sz="1050" b="1" dirty="0">
                <a:solidFill>
                  <a:schemeClr val="bg1"/>
                </a:solidFill>
              </a:rPr>
              <a:t>Raleigh Creek</a:t>
            </a:r>
          </a:p>
        </p:txBody>
      </p:sp>
      <p:sp>
        <p:nvSpPr>
          <p:cNvPr id="32" name="TextBox 31">
            <a:extLst>
              <a:ext uri="{FF2B5EF4-FFF2-40B4-BE49-F238E27FC236}">
                <a16:creationId xmlns:a16="http://schemas.microsoft.com/office/drawing/2014/main" id="{BBC60657-C4CC-4066-ABA2-714FE48C3329}"/>
              </a:ext>
            </a:extLst>
          </p:cNvPr>
          <p:cNvSpPr txBox="1"/>
          <p:nvPr/>
        </p:nvSpPr>
        <p:spPr>
          <a:xfrm>
            <a:off x="3200926" y="4232712"/>
            <a:ext cx="196688" cy="253916"/>
          </a:xfrm>
          <a:prstGeom prst="rect">
            <a:avLst/>
          </a:prstGeom>
          <a:noFill/>
        </p:spPr>
        <p:txBody>
          <a:bodyPr wrap="none" rtlCol="0">
            <a:spAutoFit/>
          </a:bodyPr>
          <a:lstStyle/>
          <a:p>
            <a:r>
              <a:rPr lang="en-US" sz="1050" b="1" dirty="0">
                <a:solidFill>
                  <a:schemeClr val="bg1"/>
                </a:solidFill>
              </a:rPr>
              <a:t>Eagle Point Lake</a:t>
            </a:r>
          </a:p>
        </p:txBody>
      </p:sp>
      <p:sp>
        <p:nvSpPr>
          <p:cNvPr id="33" name="TextBox 32">
            <a:extLst>
              <a:ext uri="{FF2B5EF4-FFF2-40B4-BE49-F238E27FC236}">
                <a16:creationId xmlns:a16="http://schemas.microsoft.com/office/drawing/2014/main" id="{6A74BA7E-B875-4426-88F1-4B998919F093}"/>
              </a:ext>
            </a:extLst>
          </p:cNvPr>
          <p:cNvSpPr txBox="1"/>
          <p:nvPr/>
        </p:nvSpPr>
        <p:spPr>
          <a:xfrm>
            <a:off x="5667862" y="3433237"/>
            <a:ext cx="134987" cy="253916"/>
          </a:xfrm>
          <a:prstGeom prst="rect">
            <a:avLst/>
          </a:prstGeom>
          <a:noFill/>
        </p:spPr>
        <p:txBody>
          <a:bodyPr wrap="none" rtlCol="0">
            <a:spAutoFit/>
          </a:bodyPr>
          <a:lstStyle/>
          <a:p>
            <a:r>
              <a:rPr lang="en-US" sz="1050" b="1" dirty="0">
                <a:solidFill>
                  <a:schemeClr val="bg1"/>
                </a:solidFill>
              </a:rPr>
              <a:t>Lake Elmo</a:t>
            </a:r>
          </a:p>
        </p:txBody>
      </p:sp>
      <p:sp>
        <p:nvSpPr>
          <p:cNvPr id="34" name="Rounded Rectangle 5">
            <a:extLst>
              <a:ext uri="{FF2B5EF4-FFF2-40B4-BE49-F238E27FC236}">
                <a16:creationId xmlns:a16="http://schemas.microsoft.com/office/drawing/2014/main" id="{B0CBEADC-6500-433D-A582-A601165F7A97}"/>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6F64D1A0-145E-437D-AFEA-DA6A685777BE}"/>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175200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 Same Side Corner Rectangle 347">
            <a:extLst>
              <a:ext uri="{FF2B5EF4-FFF2-40B4-BE49-F238E27FC236}">
                <a16:creationId xmlns:a16="http://schemas.microsoft.com/office/drawing/2014/main" id="{5D956C5D-62C1-4169-AF9C-3FC16E8F4602}"/>
              </a:ext>
            </a:extLst>
          </p:cNvPr>
          <p:cNvSpPr/>
          <p:nvPr/>
        </p:nvSpPr>
        <p:spPr bwMode="auto">
          <a:xfrm>
            <a:off x="36157" y="672478"/>
            <a:ext cx="12091385" cy="6152864"/>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7" name="Round Same Side Corner Rectangle 348">
            <a:extLst>
              <a:ext uri="{FF2B5EF4-FFF2-40B4-BE49-F238E27FC236}">
                <a16:creationId xmlns:a16="http://schemas.microsoft.com/office/drawing/2014/main" id="{8411F7D2-E012-4314-AA6A-5BB2973B5F81}"/>
              </a:ext>
            </a:extLst>
          </p:cNvPr>
          <p:cNvSpPr/>
          <p:nvPr/>
        </p:nvSpPr>
        <p:spPr bwMode="auto">
          <a:xfrm>
            <a:off x="36157" y="672478"/>
            <a:ext cx="12091385"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From the Surface to the Subsurface: Water Flow Paths</a:t>
            </a:r>
          </a:p>
        </p:txBody>
      </p:sp>
      <p:grpSp>
        <p:nvGrpSpPr>
          <p:cNvPr id="31" name="Group 30">
            <a:extLst>
              <a:ext uri="{FF2B5EF4-FFF2-40B4-BE49-F238E27FC236}">
                <a16:creationId xmlns:a16="http://schemas.microsoft.com/office/drawing/2014/main" id="{058722FF-0971-4478-A5A3-B8127441819A}"/>
              </a:ext>
            </a:extLst>
          </p:cNvPr>
          <p:cNvGrpSpPr/>
          <p:nvPr/>
        </p:nvGrpSpPr>
        <p:grpSpPr>
          <a:xfrm>
            <a:off x="3822574" y="1181110"/>
            <a:ext cx="6276974" cy="5373343"/>
            <a:chOff x="5861464" y="1276350"/>
            <a:chExt cx="6041096" cy="4914900"/>
          </a:xfrm>
        </p:grpSpPr>
        <p:pic>
          <p:nvPicPr>
            <p:cNvPr id="3" name="Picture 2">
              <a:extLst>
                <a:ext uri="{FF2B5EF4-FFF2-40B4-BE49-F238E27FC236}">
                  <a16:creationId xmlns:a16="http://schemas.microsoft.com/office/drawing/2014/main" id="{728B6547-8B83-44DC-B2F1-217BAFDA6EC5}"/>
                </a:ext>
              </a:extLst>
            </p:cNvPr>
            <p:cNvPicPr>
              <a:picLocks noChangeAspect="1"/>
            </p:cNvPicPr>
            <p:nvPr/>
          </p:nvPicPr>
          <p:blipFill rotWithShape="1">
            <a:blip r:embed="rId2"/>
            <a:srcRect l="23560" t="3307" r="2792" b="10909"/>
            <a:stretch/>
          </p:blipFill>
          <p:spPr>
            <a:xfrm>
              <a:off x="5873235" y="1280146"/>
              <a:ext cx="6029325" cy="4905376"/>
            </a:xfrm>
            <a:prstGeom prst="rect">
              <a:avLst/>
            </a:prstGeom>
            <a:ln w="25400">
              <a:solidFill>
                <a:schemeClr val="bg2">
                  <a:lumMod val="25000"/>
                </a:schemeClr>
              </a:solidFill>
            </a:ln>
          </p:spPr>
        </p:pic>
        <p:sp>
          <p:nvSpPr>
            <p:cNvPr id="4" name="TextBox 3">
              <a:extLst>
                <a:ext uri="{FF2B5EF4-FFF2-40B4-BE49-F238E27FC236}">
                  <a16:creationId xmlns:a16="http://schemas.microsoft.com/office/drawing/2014/main" id="{ED412575-6CE4-47D3-9DCE-772D63E7B09C}"/>
                </a:ext>
              </a:extLst>
            </p:cNvPr>
            <p:cNvSpPr txBox="1"/>
            <p:nvPr/>
          </p:nvSpPr>
          <p:spPr>
            <a:xfrm>
              <a:off x="7717341" y="1534778"/>
              <a:ext cx="1098506"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Lake Jane</a:t>
              </a:r>
            </a:p>
          </p:txBody>
        </p:sp>
        <p:sp>
          <p:nvSpPr>
            <p:cNvPr id="14" name="TextBox 13">
              <a:extLst>
                <a:ext uri="{FF2B5EF4-FFF2-40B4-BE49-F238E27FC236}">
                  <a16:creationId xmlns:a16="http://schemas.microsoft.com/office/drawing/2014/main" id="{C0F73611-E07B-4459-93B0-427B974F86CB}"/>
                </a:ext>
              </a:extLst>
            </p:cNvPr>
            <p:cNvSpPr txBox="1"/>
            <p:nvPr/>
          </p:nvSpPr>
          <p:spPr>
            <a:xfrm>
              <a:off x="10620813" y="4765018"/>
              <a:ext cx="1148199"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Lake Elmo</a:t>
              </a:r>
            </a:p>
          </p:txBody>
        </p:sp>
        <p:sp>
          <p:nvSpPr>
            <p:cNvPr id="16" name="Freeform: Shape 15">
              <a:extLst>
                <a:ext uri="{FF2B5EF4-FFF2-40B4-BE49-F238E27FC236}">
                  <a16:creationId xmlns:a16="http://schemas.microsoft.com/office/drawing/2014/main" id="{1D5BE7AA-C8E6-4ECC-843C-A91AE6671B88}"/>
                </a:ext>
              </a:extLst>
            </p:cNvPr>
            <p:cNvSpPr/>
            <p:nvPr/>
          </p:nvSpPr>
          <p:spPr>
            <a:xfrm>
              <a:off x="7467600" y="1314275"/>
              <a:ext cx="1355552" cy="749474"/>
            </a:xfrm>
            <a:custGeom>
              <a:avLst/>
              <a:gdLst>
                <a:gd name="connsiteX0" fmla="*/ 0 w 1314450"/>
                <a:gd name="connsiteY0" fmla="*/ 57150 h 146050"/>
                <a:gd name="connsiteX1" fmla="*/ 12700 w 1314450"/>
                <a:gd name="connsiteY1" fmla="*/ 114300 h 146050"/>
                <a:gd name="connsiteX2" fmla="*/ 101600 w 1314450"/>
                <a:gd name="connsiteY2" fmla="*/ 101600 h 146050"/>
                <a:gd name="connsiteX3" fmla="*/ 273050 w 1314450"/>
                <a:gd name="connsiteY3" fmla="*/ 133350 h 146050"/>
                <a:gd name="connsiteX4" fmla="*/ 317500 w 1314450"/>
                <a:gd name="connsiteY4" fmla="*/ 146050 h 146050"/>
                <a:gd name="connsiteX5" fmla="*/ 374650 w 1314450"/>
                <a:gd name="connsiteY5" fmla="*/ 114300 h 146050"/>
                <a:gd name="connsiteX6" fmla="*/ 488950 w 1314450"/>
                <a:gd name="connsiteY6" fmla="*/ 101600 h 146050"/>
                <a:gd name="connsiteX7" fmla="*/ 685800 w 1314450"/>
                <a:gd name="connsiteY7" fmla="*/ 127000 h 146050"/>
                <a:gd name="connsiteX8" fmla="*/ 863600 w 1314450"/>
                <a:gd name="connsiteY8" fmla="*/ 127000 h 146050"/>
                <a:gd name="connsiteX9" fmla="*/ 1060450 w 1314450"/>
                <a:gd name="connsiteY9" fmla="*/ 76200 h 146050"/>
                <a:gd name="connsiteX10" fmla="*/ 1314450 w 1314450"/>
                <a:gd name="connsiteY10" fmla="*/ 19050 h 146050"/>
                <a:gd name="connsiteX11" fmla="*/ 1276350 w 1314450"/>
                <a:gd name="connsiteY11" fmla="*/ 0 h 146050"/>
                <a:gd name="connsiteX0" fmla="*/ 0 w 1390650"/>
                <a:gd name="connsiteY0" fmla="*/ 330200 h 419100"/>
                <a:gd name="connsiteX1" fmla="*/ 12700 w 1390650"/>
                <a:gd name="connsiteY1" fmla="*/ 387350 h 419100"/>
                <a:gd name="connsiteX2" fmla="*/ 101600 w 1390650"/>
                <a:gd name="connsiteY2" fmla="*/ 374650 h 419100"/>
                <a:gd name="connsiteX3" fmla="*/ 273050 w 1390650"/>
                <a:gd name="connsiteY3" fmla="*/ 406400 h 419100"/>
                <a:gd name="connsiteX4" fmla="*/ 317500 w 1390650"/>
                <a:gd name="connsiteY4" fmla="*/ 419100 h 419100"/>
                <a:gd name="connsiteX5" fmla="*/ 374650 w 1390650"/>
                <a:gd name="connsiteY5" fmla="*/ 387350 h 419100"/>
                <a:gd name="connsiteX6" fmla="*/ 488950 w 1390650"/>
                <a:gd name="connsiteY6" fmla="*/ 374650 h 419100"/>
                <a:gd name="connsiteX7" fmla="*/ 685800 w 1390650"/>
                <a:gd name="connsiteY7" fmla="*/ 400050 h 419100"/>
                <a:gd name="connsiteX8" fmla="*/ 863600 w 1390650"/>
                <a:gd name="connsiteY8" fmla="*/ 400050 h 419100"/>
                <a:gd name="connsiteX9" fmla="*/ 1060450 w 1390650"/>
                <a:gd name="connsiteY9" fmla="*/ 349250 h 419100"/>
                <a:gd name="connsiteX10" fmla="*/ 1314450 w 1390650"/>
                <a:gd name="connsiteY10" fmla="*/ 292100 h 419100"/>
                <a:gd name="connsiteX11" fmla="*/ 1390650 w 1390650"/>
                <a:gd name="connsiteY11" fmla="*/ 0 h 419100"/>
                <a:gd name="connsiteX0" fmla="*/ 0 w 1390650"/>
                <a:gd name="connsiteY0" fmla="*/ 330200 h 419100"/>
                <a:gd name="connsiteX1" fmla="*/ 12700 w 1390650"/>
                <a:gd name="connsiteY1" fmla="*/ 387350 h 419100"/>
                <a:gd name="connsiteX2" fmla="*/ 101600 w 1390650"/>
                <a:gd name="connsiteY2" fmla="*/ 374650 h 419100"/>
                <a:gd name="connsiteX3" fmla="*/ 273050 w 1390650"/>
                <a:gd name="connsiteY3" fmla="*/ 406400 h 419100"/>
                <a:gd name="connsiteX4" fmla="*/ 317500 w 1390650"/>
                <a:gd name="connsiteY4" fmla="*/ 419100 h 419100"/>
                <a:gd name="connsiteX5" fmla="*/ 374650 w 1390650"/>
                <a:gd name="connsiteY5" fmla="*/ 387350 h 419100"/>
                <a:gd name="connsiteX6" fmla="*/ 488950 w 1390650"/>
                <a:gd name="connsiteY6" fmla="*/ 374650 h 419100"/>
                <a:gd name="connsiteX7" fmla="*/ 685800 w 1390650"/>
                <a:gd name="connsiteY7" fmla="*/ 400050 h 419100"/>
                <a:gd name="connsiteX8" fmla="*/ 863600 w 1390650"/>
                <a:gd name="connsiteY8" fmla="*/ 400050 h 419100"/>
                <a:gd name="connsiteX9" fmla="*/ 1060450 w 1390650"/>
                <a:gd name="connsiteY9" fmla="*/ 349250 h 419100"/>
                <a:gd name="connsiteX10" fmla="*/ 1289050 w 1390650"/>
                <a:gd name="connsiteY10" fmla="*/ 279400 h 419100"/>
                <a:gd name="connsiteX11" fmla="*/ 1390650 w 1390650"/>
                <a:gd name="connsiteY11" fmla="*/ 0 h 419100"/>
                <a:gd name="connsiteX0" fmla="*/ 0 w 1352550"/>
                <a:gd name="connsiteY0" fmla="*/ 260350 h 349250"/>
                <a:gd name="connsiteX1" fmla="*/ 12700 w 1352550"/>
                <a:gd name="connsiteY1" fmla="*/ 317500 h 349250"/>
                <a:gd name="connsiteX2" fmla="*/ 101600 w 1352550"/>
                <a:gd name="connsiteY2" fmla="*/ 304800 h 349250"/>
                <a:gd name="connsiteX3" fmla="*/ 273050 w 1352550"/>
                <a:gd name="connsiteY3" fmla="*/ 336550 h 349250"/>
                <a:gd name="connsiteX4" fmla="*/ 317500 w 1352550"/>
                <a:gd name="connsiteY4" fmla="*/ 349250 h 349250"/>
                <a:gd name="connsiteX5" fmla="*/ 374650 w 1352550"/>
                <a:gd name="connsiteY5" fmla="*/ 317500 h 349250"/>
                <a:gd name="connsiteX6" fmla="*/ 488950 w 1352550"/>
                <a:gd name="connsiteY6" fmla="*/ 304800 h 349250"/>
                <a:gd name="connsiteX7" fmla="*/ 685800 w 1352550"/>
                <a:gd name="connsiteY7" fmla="*/ 330200 h 349250"/>
                <a:gd name="connsiteX8" fmla="*/ 863600 w 1352550"/>
                <a:gd name="connsiteY8" fmla="*/ 330200 h 349250"/>
                <a:gd name="connsiteX9" fmla="*/ 1060450 w 1352550"/>
                <a:gd name="connsiteY9" fmla="*/ 279400 h 349250"/>
                <a:gd name="connsiteX10" fmla="*/ 1289050 w 1352550"/>
                <a:gd name="connsiteY10" fmla="*/ 209550 h 349250"/>
                <a:gd name="connsiteX11" fmla="*/ 1352550 w 1352550"/>
                <a:gd name="connsiteY11" fmla="*/ 0 h 349250"/>
                <a:gd name="connsiteX0" fmla="*/ 0 w 1355552"/>
                <a:gd name="connsiteY0" fmla="*/ 260350 h 349250"/>
                <a:gd name="connsiteX1" fmla="*/ 12700 w 1355552"/>
                <a:gd name="connsiteY1" fmla="*/ 317500 h 349250"/>
                <a:gd name="connsiteX2" fmla="*/ 101600 w 1355552"/>
                <a:gd name="connsiteY2" fmla="*/ 304800 h 349250"/>
                <a:gd name="connsiteX3" fmla="*/ 273050 w 1355552"/>
                <a:gd name="connsiteY3" fmla="*/ 336550 h 349250"/>
                <a:gd name="connsiteX4" fmla="*/ 317500 w 1355552"/>
                <a:gd name="connsiteY4" fmla="*/ 349250 h 349250"/>
                <a:gd name="connsiteX5" fmla="*/ 374650 w 1355552"/>
                <a:gd name="connsiteY5" fmla="*/ 317500 h 349250"/>
                <a:gd name="connsiteX6" fmla="*/ 488950 w 1355552"/>
                <a:gd name="connsiteY6" fmla="*/ 304800 h 349250"/>
                <a:gd name="connsiteX7" fmla="*/ 685800 w 1355552"/>
                <a:gd name="connsiteY7" fmla="*/ 330200 h 349250"/>
                <a:gd name="connsiteX8" fmla="*/ 863600 w 1355552"/>
                <a:gd name="connsiteY8" fmla="*/ 330200 h 349250"/>
                <a:gd name="connsiteX9" fmla="*/ 1060450 w 1355552"/>
                <a:gd name="connsiteY9" fmla="*/ 279400 h 349250"/>
                <a:gd name="connsiteX10" fmla="*/ 1289050 w 1355552"/>
                <a:gd name="connsiteY10" fmla="*/ 209550 h 349250"/>
                <a:gd name="connsiteX11" fmla="*/ 1352550 w 1355552"/>
                <a:gd name="connsiteY11" fmla="*/ 0 h 349250"/>
                <a:gd name="connsiteX0" fmla="*/ 0 w 1357253"/>
                <a:gd name="connsiteY0" fmla="*/ 277824 h 366724"/>
                <a:gd name="connsiteX1" fmla="*/ 12700 w 1357253"/>
                <a:gd name="connsiteY1" fmla="*/ 334974 h 366724"/>
                <a:gd name="connsiteX2" fmla="*/ 101600 w 1357253"/>
                <a:gd name="connsiteY2" fmla="*/ 322274 h 366724"/>
                <a:gd name="connsiteX3" fmla="*/ 273050 w 1357253"/>
                <a:gd name="connsiteY3" fmla="*/ 354024 h 366724"/>
                <a:gd name="connsiteX4" fmla="*/ 317500 w 1357253"/>
                <a:gd name="connsiteY4" fmla="*/ 366724 h 366724"/>
                <a:gd name="connsiteX5" fmla="*/ 374650 w 1357253"/>
                <a:gd name="connsiteY5" fmla="*/ 334974 h 366724"/>
                <a:gd name="connsiteX6" fmla="*/ 488950 w 1357253"/>
                <a:gd name="connsiteY6" fmla="*/ 322274 h 366724"/>
                <a:gd name="connsiteX7" fmla="*/ 685800 w 1357253"/>
                <a:gd name="connsiteY7" fmla="*/ 347674 h 366724"/>
                <a:gd name="connsiteX8" fmla="*/ 863600 w 1357253"/>
                <a:gd name="connsiteY8" fmla="*/ 347674 h 366724"/>
                <a:gd name="connsiteX9" fmla="*/ 1060450 w 1357253"/>
                <a:gd name="connsiteY9" fmla="*/ 296874 h 366724"/>
                <a:gd name="connsiteX10" fmla="*/ 1289050 w 1357253"/>
                <a:gd name="connsiteY10" fmla="*/ 227024 h 366724"/>
                <a:gd name="connsiteX11" fmla="*/ 1352550 w 1357253"/>
                <a:gd name="connsiteY11" fmla="*/ 17474 h 366724"/>
                <a:gd name="connsiteX12" fmla="*/ 1352550 w 1357253"/>
                <a:gd name="connsiteY12" fmla="*/ 11124 h 366724"/>
                <a:gd name="connsiteX0" fmla="*/ 0 w 1355552"/>
                <a:gd name="connsiteY0" fmla="*/ 450850 h 539750"/>
                <a:gd name="connsiteX1" fmla="*/ 12700 w 1355552"/>
                <a:gd name="connsiteY1" fmla="*/ 508000 h 539750"/>
                <a:gd name="connsiteX2" fmla="*/ 101600 w 1355552"/>
                <a:gd name="connsiteY2" fmla="*/ 495300 h 539750"/>
                <a:gd name="connsiteX3" fmla="*/ 273050 w 1355552"/>
                <a:gd name="connsiteY3" fmla="*/ 527050 h 539750"/>
                <a:gd name="connsiteX4" fmla="*/ 317500 w 1355552"/>
                <a:gd name="connsiteY4" fmla="*/ 539750 h 539750"/>
                <a:gd name="connsiteX5" fmla="*/ 374650 w 1355552"/>
                <a:gd name="connsiteY5" fmla="*/ 508000 h 539750"/>
                <a:gd name="connsiteX6" fmla="*/ 488950 w 1355552"/>
                <a:gd name="connsiteY6" fmla="*/ 495300 h 539750"/>
                <a:gd name="connsiteX7" fmla="*/ 685800 w 1355552"/>
                <a:gd name="connsiteY7" fmla="*/ 520700 h 539750"/>
                <a:gd name="connsiteX8" fmla="*/ 863600 w 1355552"/>
                <a:gd name="connsiteY8" fmla="*/ 520700 h 539750"/>
                <a:gd name="connsiteX9" fmla="*/ 1060450 w 1355552"/>
                <a:gd name="connsiteY9" fmla="*/ 469900 h 539750"/>
                <a:gd name="connsiteX10" fmla="*/ 1289050 w 1355552"/>
                <a:gd name="connsiteY10" fmla="*/ 400050 h 539750"/>
                <a:gd name="connsiteX11" fmla="*/ 1352550 w 1355552"/>
                <a:gd name="connsiteY11" fmla="*/ 190500 h 539750"/>
                <a:gd name="connsiteX12" fmla="*/ 1263650 w 1355552"/>
                <a:gd name="connsiteY12" fmla="*/ 0 h 539750"/>
                <a:gd name="connsiteX0" fmla="*/ 0 w 1355552"/>
                <a:gd name="connsiteY0" fmla="*/ 476250 h 565150"/>
                <a:gd name="connsiteX1" fmla="*/ 12700 w 1355552"/>
                <a:gd name="connsiteY1" fmla="*/ 533400 h 565150"/>
                <a:gd name="connsiteX2" fmla="*/ 101600 w 1355552"/>
                <a:gd name="connsiteY2" fmla="*/ 520700 h 565150"/>
                <a:gd name="connsiteX3" fmla="*/ 273050 w 1355552"/>
                <a:gd name="connsiteY3" fmla="*/ 552450 h 565150"/>
                <a:gd name="connsiteX4" fmla="*/ 317500 w 1355552"/>
                <a:gd name="connsiteY4" fmla="*/ 565150 h 565150"/>
                <a:gd name="connsiteX5" fmla="*/ 374650 w 1355552"/>
                <a:gd name="connsiteY5" fmla="*/ 533400 h 565150"/>
                <a:gd name="connsiteX6" fmla="*/ 488950 w 1355552"/>
                <a:gd name="connsiteY6" fmla="*/ 520700 h 565150"/>
                <a:gd name="connsiteX7" fmla="*/ 685800 w 1355552"/>
                <a:gd name="connsiteY7" fmla="*/ 546100 h 565150"/>
                <a:gd name="connsiteX8" fmla="*/ 863600 w 1355552"/>
                <a:gd name="connsiteY8" fmla="*/ 546100 h 565150"/>
                <a:gd name="connsiteX9" fmla="*/ 1060450 w 1355552"/>
                <a:gd name="connsiteY9" fmla="*/ 495300 h 565150"/>
                <a:gd name="connsiteX10" fmla="*/ 1289050 w 1355552"/>
                <a:gd name="connsiteY10" fmla="*/ 425450 h 565150"/>
                <a:gd name="connsiteX11" fmla="*/ 1352550 w 1355552"/>
                <a:gd name="connsiteY11" fmla="*/ 215900 h 565150"/>
                <a:gd name="connsiteX12" fmla="*/ 1263650 w 1355552"/>
                <a:gd name="connsiteY12" fmla="*/ 25400 h 565150"/>
                <a:gd name="connsiteX13" fmla="*/ 1301750 w 1355552"/>
                <a:gd name="connsiteY13" fmla="*/ 0 h 565150"/>
                <a:gd name="connsiteX0" fmla="*/ 0 w 1355552"/>
                <a:gd name="connsiteY0" fmla="*/ 478131 h 567031"/>
                <a:gd name="connsiteX1" fmla="*/ 12700 w 1355552"/>
                <a:gd name="connsiteY1" fmla="*/ 535281 h 567031"/>
                <a:gd name="connsiteX2" fmla="*/ 101600 w 1355552"/>
                <a:gd name="connsiteY2" fmla="*/ 522581 h 567031"/>
                <a:gd name="connsiteX3" fmla="*/ 273050 w 1355552"/>
                <a:gd name="connsiteY3" fmla="*/ 554331 h 567031"/>
                <a:gd name="connsiteX4" fmla="*/ 317500 w 1355552"/>
                <a:gd name="connsiteY4" fmla="*/ 567031 h 567031"/>
                <a:gd name="connsiteX5" fmla="*/ 374650 w 1355552"/>
                <a:gd name="connsiteY5" fmla="*/ 535281 h 567031"/>
                <a:gd name="connsiteX6" fmla="*/ 488950 w 1355552"/>
                <a:gd name="connsiteY6" fmla="*/ 522581 h 567031"/>
                <a:gd name="connsiteX7" fmla="*/ 685800 w 1355552"/>
                <a:gd name="connsiteY7" fmla="*/ 547981 h 567031"/>
                <a:gd name="connsiteX8" fmla="*/ 863600 w 1355552"/>
                <a:gd name="connsiteY8" fmla="*/ 547981 h 567031"/>
                <a:gd name="connsiteX9" fmla="*/ 1060450 w 1355552"/>
                <a:gd name="connsiteY9" fmla="*/ 497181 h 567031"/>
                <a:gd name="connsiteX10" fmla="*/ 1289050 w 1355552"/>
                <a:gd name="connsiteY10" fmla="*/ 427331 h 567031"/>
                <a:gd name="connsiteX11" fmla="*/ 1352550 w 1355552"/>
                <a:gd name="connsiteY11" fmla="*/ 217781 h 567031"/>
                <a:gd name="connsiteX12" fmla="*/ 1263650 w 1355552"/>
                <a:gd name="connsiteY12" fmla="*/ 27281 h 567031"/>
                <a:gd name="connsiteX13" fmla="*/ 1301750 w 1355552"/>
                <a:gd name="connsiteY13" fmla="*/ 1881 h 567031"/>
                <a:gd name="connsiteX14" fmla="*/ 1282700 w 1355552"/>
                <a:gd name="connsiteY14" fmla="*/ 1881 h 567031"/>
                <a:gd name="connsiteX0" fmla="*/ 0 w 1355552"/>
                <a:gd name="connsiteY0" fmla="*/ 478131 h 567031"/>
                <a:gd name="connsiteX1" fmla="*/ 12700 w 1355552"/>
                <a:gd name="connsiteY1" fmla="*/ 535281 h 567031"/>
                <a:gd name="connsiteX2" fmla="*/ 101600 w 1355552"/>
                <a:gd name="connsiteY2" fmla="*/ 522581 h 567031"/>
                <a:gd name="connsiteX3" fmla="*/ 273050 w 1355552"/>
                <a:gd name="connsiteY3" fmla="*/ 554331 h 567031"/>
                <a:gd name="connsiteX4" fmla="*/ 317500 w 1355552"/>
                <a:gd name="connsiteY4" fmla="*/ 567031 h 567031"/>
                <a:gd name="connsiteX5" fmla="*/ 374650 w 1355552"/>
                <a:gd name="connsiteY5" fmla="*/ 535281 h 567031"/>
                <a:gd name="connsiteX6" fmla="*/ 488950 w 1355552"/>
                <a:gd name="connsiteY6" fmla="*/ 522581 h 567031"/>
                <a:gd name="connsiteX7" fmla="*/ 685800 w 1355552"/>
                <a:gd name="connsiteY7" fmla="*/ 547981 h 567031"/>
                <a:gd name="connsiteX8" fmla="*/ 863600 w 1355552"/>
                <a:gd name="connsiteY8" fmla="*/ 547981 h 567031"/>
                <a:gd name="connsiteX9" fmla="*/ 1060450 w 1355552"/>
                <a:gd name="connsiteY9" fmla="*/ 497181 h 567031"/>
                <a:gd name="connsiteX10" fmla="*/ 1289050 w 1355552"/>
                <a:gd name="connsiteY10" fmla="*/ 427331 h 567031"/>
                <a:gd name="connsiteX11" fmla="*/ 1352550 w 1355552"/>
                <a:gd name="connsiteY11" fmla="*/ 217781 h 567031"/>
                <a:gd name="connsiteX12" fmla="*/ 1263650 w 1355552"/>
                <a:gd name="connsiteY12" fmla="*/ 27281 h 567031"/>
                <a:gd name="connsiteX13" fmla="*/ 1301750 w 1355552"/>
                <a:gd name="connsiteY13" fmla="*/ 1881 h 567031"/>
                <a:gd name="connsiteX14" fmla="*/ 1282700 w 1355552"/>
                <a:gd name="connsiteY14" fmla="*/ 1881 h 567031"/>
                <a:gd name="connsiteX15" fmla="*/ 1257300 w 1355552"/>
                <a:gd name="connsiteY15" fmla="*/ 1882 h 567031"/>
                <a:gd name="connsiteX0" fmla="*/ 0 w 1355552"/>
                <a:gd name="connsiteY0" fmla="*/ 478131 h 567031"/>
                <a:gd name="connsiteX1" fmla="*/ 12700 w 1355552"/>
                <a:gd name="connsiteY1" fmla="*/ 535281 h 567031"/>
                <a:gd name="connsiteX2" fmla="*/ 101600 w 1355552"/>
                <a:gd name="connsiteY2" fmla="*/ 522581 h 567031"/>
                <a:gd name="connsiteX3" fmla="*/ 273050 w 1355552"/>
                <a:gd name="connsiteY3" fmla="*/ 554331 h 567031"/>
                <a:gd name="connsiteX4" fmla="*/ 317500 w 1355552"/>
                <a:gd name="connsiteY4" fmla="*/ 567031 h 567031"/>
                <a:gd name="connsiteX5" fmla="*/ 374650 w 1355552"/>
                <a:gd name="connsiteY5" fmla="*/ 535281 h 567031"/>
                <a:gd name="connsiteX6" fmla="*/ 488950 w 1355552"/>
                <a:gd name="connsiteY6" fmla="*/ 522581 h 567031"/>
                <a:gd name="connsiteX7" fmla="*/ 685800 w 1355552"/>
                <a:gd name="connsiteY7" fmla="*/ 547981 h 567031"/>
                <a:gd name="connsiteX8" fmla="*/ 863600 w 1355552"/>
                <a:gd name="connsiteY8" fmla="*/ 547981 h 567031"/>
                <a:gd name="connsiteX9" fmla="*/ 1060450 w 1355552"/>
                <a:gd name="connsiteY9" fmla="*/ 497181 h 567031"/>
                <a:gd name="connsiteX10" fmla="*/ 1289050 w 1355552"/>
                <a:gd name="connsiteY10" fmla="*/ 427331 h 567031"/>
                <a:gd name="connsiteX11" fmla="*/ 1352550 w 1355552"/>
                <a:gd name="connsiteY11" fmla="*/ 217781 h 567031"/>
                <a:gd name="connsiteX12" fmla="*/ 1263650 w 1355552"/>
                <a:gd name="connsiteY12" fmla="*/ 27281 h 567031"/>
                <a:gd name="connsiteX13" fmla="*/ 1301750 w 1355552"/>
                <a:gd name="connsiteY13" fmla="*/ 1881 h 567031"/>
                <a:gd name="connsiteX14" fmla="*/ 1282700 w 1355552"/>
                <a:gd name="connsiteY14" fmla="*/ 1881 h 567031"/>
                <a:gd name="connsiteX15" fmla="*/ 215900 w 1355552"/>
                <a:gd name="connsiteY15" fmla="*/ 65382 h 567031"/>
                <a:gd name="connsiteX0" fmla="*/ 0 w 1355552"/>
                <a:gd name="connsiteY0" fmla="*/ 590550 h 679450"/>
                <a:gd name="connsiteX1" fmla="*/ 12700 w 1355552"/>
                <a:gd name="connsiteY1" fmla="*/ 647700 h 679450"/>
                <a:gd name="connsiteX2" fmla="*/ 101600 w 1355552"/>
                <a:gd name="connsiteY2" fmla="*/ 635000 h 679450"/>
                <a:gd name="connsiteX3" fmla="*/ 273050 w 1355552"/>
                <a:gd name="connsiteY3" fmla="*/ 666750 h 679450"/>
                <a:gd name="connsiteX4" fmla="*/ 317500 w 1355552"/>
                <a:gd name="connsiteY4" fmla="*/ 679450 h 679450"/>
                <a:gd name="connsiteX5" fmla="*/ 374650 w 1355552"/>
                <a:gd name="connsiteY5" fmla="*/ 647700 h 679450"/>
                <a:gd name="connsiteX6" fmla="*/ 488950 w 1355552"/>
                <a:gd name="connsiteY6" fmla="*/ 635000 h 679450"/>
                <a:gd name="connsiteX7" fmla="*/ 685800 w 1355552"/>
                <a:gd name="connsiteY7" fmla="*/ 660400 h 679450"/>
                <a:gd name="connsiteX8" fmla="*/ 863600 w 1355552"/>
                <a:gd name="connsiteY8" fmla="*/ 660400 h 679450"/>
                <a:gd name="connsiteX9" fmla="*/ 1060450 w 1355552"/>
                <a:gd name="connsiteY9" fmla="*/ 609600 h 679450"/>
                <a:gd name="connsiteX10" fmla="*/ 1289050 w 1355552"/>
                <a:gd name="connsiteY10" fmla="*/ 539750 h 679450"/>
                <a:gd name="connsiteX11" fmla="*/ 1352550 w 1355552"/>
                <a:gd name="connsiteY11" fmla="*/ 330200 h 679450"/>
                <a:gd name="connsiteX12" fmla="*/ 1263650 w 1355552"/>
                <a:gd name="connsiteY12" fmla="*/ 139700 h 679450"/>
                <a:gd name="connsiteX13" fmla="*/ 1301750 w 1355552"/>
                <a:gd name="connsiteY13" fmla="*/ 114300 h 679450"/>
                <a:gd name="connsiteX14" fmla="*/ 539750 w 1355552"/>
                <a:gd name="connsiteY14" fmla="*/ 0 h 679450"/>
                <a:gd name="connsiteX15" fmla="*/ 215900 w 1355552"/>
                <a:gd name="connsiteY15" fmla="*/ 177801 h 679450"/>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717550 w 1355552"/>
                <a:gd name="connsiteY13" fmla="*/ 174 h 749474"/>
                <a:gd name="connsiteX14" fmla="*/ 539750 w 1355552"/>
                <a:gd name="connsiteY14" fmla="*/ 70024 h 749474"/>
                <a:gd name="connsiteX15" fmla="*/ 215900 w 1355552"/>
                <a:gd name="connsiteY15" fmla="*/ 2478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054100 w 1355552"/>
                <a:gd name="connsiteY13" fmla="*/ 108125 h 749474"/>
                <a:gd name="connsiteX14" fmla="*/ 717550 w 1355552"/>
                <a:gd name="connsiteY14" fmla="*/ 174 h 749474"/>
                <a:gd name="connsiteX15" fmla="*/ 539750 w 1355552"/>
                <a:gd name="connsiteY15" fmla="*/ 70024 h 749474"/>
                <a:gd name="connsiteX16" fmla="*/ 215900 w 1355552"/>
                <a:gd name="connsiteY16" fmla="*/ 2478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215900 w 1355552"/>
                <a:gd name="connsiteY16" fmla="*/ 2478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18" fmla="*/ 298450 w 1355552"/>
                <a:gd name="connsiteY18" fmla="*/ 2097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18" fmla="*/ 298450 w 1355552"/>
                <a:gd name="connsiteY18" fmla="*/ 209725 h 749474"/>
                <a:gd name="connsiteX19" fmla="*/ 285750 w 1355552"/>
                <a:gd name="connsiteY19" fmla="*/ 2097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18" fmla="*/ 298450 w 1355552"/>
                <a:gd name="connsiteY18" fmla="*/ 209725 h 749474"/>
                <a:gd name="connsiteX19" fmla="*/ 285750 w 1355552"/>
                <a:gd name="connsiteY19" fmla="*/ 209725 h 749474"/>
                <a:gd name="connsiteX20" fmla="*/ 279400 w 1355552"/>
                <a:gd name="connsiteY20" fmla="*/ 1970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18" fmla="*/ 298450 w 1355552"/>
                <a:gd name="connsiteY18" fmla="*/ 209725 h 749474"/>
                <a:gd name="connsiteX19" fmla="*/ 285750 w 1355552"/>
                <a:gd name="connsiteY19" fmla="*/ 209725 h 749474"/>
                <a:gd name="connsiteX20" fmla="*/ 19050 w 1355552"/>
                <a:gd name="connsiteY20" fmla="*/ 6669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18" fmla="*/ 298450 w 1355552"/>
                <a:gd name="connsiteY18" fmla="*/ 209725 h 749474"/>
                <a:gd name="connsiteX19" fmla="*/ 127000 w 1355552"/>
                <a:gd name="connsiteY19" fmla="*/ 571675 h 749474"/>
                <a:gd name="connsiteX20" fmla="*/ 19050 w 1355552"/>
                <a:gd name="connsiteY20" fmla="*/ 6669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317500 w 1355552"/>
                <a:gd name="connsiteY17" fmla="*/ 209725 h 749474"/>
                <a:gd name="connsiteX18" fmla="*/ 152400 w 1355552"/>
                <a:gd name="connsiteY18" fmla="*/ 419275 h 749474"/>
                <a:gd name="connsiteX19" fmla="*/ 127000 w 1355552"/>
                <a:gd name="connsiteY19" fmla="*/ 571675 h 749474"/>
                <a:gd name="connsiteX20" fmla="*/ 19050 w 1355552"/>
                <a:gd name="connsiteY20" fmla="*/ 6669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311150 w 1355552"/>
                <a:gd name="connsiteY16" fmla="*/ 216075 h 749474"/>
                <a:gd name="connsiteX17" fmla="*/ 196850 w 1355552"/>
                <a:gd name="connsiteY17" fmla="*/ 304975 h 749474"/>
                <a:gd name="connsiteX18" fmla="*/ 152400 w 1355552"/>
                <a:gd name="connsiteY18" fmla="*/ 419275 h 749474"/>
                <a:gd name="connsiteX19" fmla="*/ 127000 w 1355552"/>
                <a:gd name="connsiteY19" fmla="*/ 571675 h 749474"/>
                <a:gd name="connsiteX20" fmla="*/ 19050 w 1355552"/>
                <a:gd name="connsiteY20" fmla="*/ 666925 h 749474"/>
                <a:gd name="connsiteX0" fmla="*/ 0 w 1355552"/>
                <a:gd name="connsiteY0" fmla="*/ 660574 h 749474"/>
                <a:gd name="connsiteX1" fmla="*/ 12700 w 1355552"/>
                <a:gd name="connsiteY1" fmla="*/ 717724 h 749474"/>
                <a:gd name="connsiteX2" fmla="*/ 101600 w 1355552"/>
                <a:gd name="connsiteY2" fmla="*/ 705024 h 749474"/>
                <a:gd name="connsiteX3" fmla="*/ 273050 w 1355552"/>
                <a:gd name="connsiteY3" fmla="*/ 736774 h 749474"/>
                <a:gd name="connsiteX4" fmla="*/ 317500 w 1355552"/>
                <a:gd name="connsiteY4" fmla="*/ 749474 h 749474"/>
                <a:gd name="connsiteX5" fmla="*/ 374650 w 1355552"/>
                <a:gd name="connsiteY5" fmla="*/ 717724 h 749474"/>
                <a:gd name="connsiteX6" fmla="*/ 488950 w 1355552"/>
                <a:gd name="connsiteY6" fmla="*/ 705024 h 749474"/>
                <a:gd name="connsiteX7" fmla="*/ 685800 w 1355552"/>
                <a:gd name="connsiteY7" fmla="*/ 730424 h 749474"/>
                <a:gd name="connsiteX8" fmla="*/ 863600 w 1355552"/>
                <a:gd name="connsiteY8" fmla="*/ 730424 h 749474"/>
                <a:gd name="connsiteX9" fmla="*/ 1060450 w 1355552"/>
                <a:gd name="connsiteY9" fmla="*/ 679624 h 749474"/>
                <a:gd name="connsiteX10" fmla="*/ 1289050 w 1355552"/>
                <a:gd name="connsiteY10" fmla="*/ 609774 h 749474"/>
                <a:gd name="connsiteX11" fmla="*/ 1352550 w 1355552"/>
                <a:gd name="connsiteY11" fmla="*/ 400224 h 749474"/>
                <a:gd name="connsiteX12" fmla="*/ 1263650 w 1355552"/>
                <a:gd name="connsiteY12" fmla="*/ 209724 h 749474"/>
                <a:gd name="connsiteX13" fmla="*/ 1104900 w 1355552"/>
                <a:gd name="connsiteY13" fmla="*/ 76375 h 749474"/>
                <a:gd name="connsiteX14" fmla="*/ 717550 w 1355552"/>
                <a:gd name="connsiteY14" fmla="*/ 174 h 749474"/>
                <a:gd name="connsiteX15" fmla="*/ 539750 w 1355552"/>
                <a:gd name="connsiteY15" fmla="*/ 70024 h 749474"/>
                <a:gd name="connsiteX16" fmla="*/ 241300 w 1355552"/>
                <a:gd name="connsiteY16" fmla="*/ 241475 h 749474"/>
                <a:gd name="connsiteX17" fmla="*/ 196850 w 1355552"/>
                <a:gd name="connsiteY17" fmla="*/ 304975 h 749474"/>
                <a:gd name="connsiteX18" fmla="*/ 152400 w 1355552"/>
                <a:gd name="connsiteY18" fmla="*/ 419275 h 749474"/>
                <a:gd name="connsiteX19" fmla="*/ 127000 w 1355552"/>
                <a:gd name="connsiteY19" fmla="*/ 571675 h 749474"/>
                <a:gd name="connsiteX20" fmla="*/ 19050 w 1355552"/>
                <a:gd name="connsiteY20" fmla="*/ 666925 h 749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5552" h="749474">
                  <a:moveTo>
                    <a:pt x="0" y="660574"/>
                  </a:moveTo>
                  <a:lnTo>
                    <a:pt x="12700" y="717724"/>
                  </a:lnTo>
                  <a:lnTo>
                    <a:pt x="101600" y="705024"/>
                  </a:lnTo>
                  <a:lnTo>
                    <a:pt x="273050" y="736774"/>
                  </a:lnTo>
                  <a:lnTo>
                    <a:pt x="317500" y="749474"/>
                  </a:lnTo>
                  <a:lnTo>
                    <a:pt x="374650" y="717724"/>
                  </a:lnTo>
                  <a:lnTo>
                    <a:pt x="488950" y="705024"/>
                  </a:lnTo>
                  <a:lnTo>
                    <a:pt x="685800" y="730424"/>
                  </a:lnTo>
                  <a:lnTo>
                    <a:pt x="863600" y="730424"/>
                  </a:lnTo>
                  <a:lnTo>
                    <a:pt x="1060450" y="679624"/>
                  </a:lnTo>
                  <a:lnTo>
                    <a:pt x="1289050" y="609774"/>
                  </a:lnTo>
                  <a:cubicBezTo>
                    <a:pt x="1310217" y="539924"/>
                    <a:pt x="1369483" y="489124"/>
                    <a:pt x="1352550" y="400224"/>
                  </a:cubicBezTo>
                  <a:cubicBezTo>
                    <a:pt x="1363133" y="364241"/>
                    <a:pt x="1263650" y="211047"/>
                    <a:pt x="1263650" y="209724"/>
                  </a:cubicBezTo>
                  <a:cubicBezTo>
                    <a:pt x="1213908" y="161041"/>
                    <a:pt x="1195917" y="111300"/>
                    <a:pt x="1104900" y="76375"/>
                  </a:cubicBezTo>
                  <a:cubicBezTo>
                    <a:pt x="1013883" y="41450"/>
                    <a:pt x="803275" y="6524"/>
                    <a:pt x="717550" y="174"/>
                  </a:cubicBezTo>
                  <a:cubicBezTo>
                    <a:pt x="720725" y="-4059"/>
                    <a:pt x="543719" y="70024"/>
                    <a:pt x="539750" y="70024"/>
                  </a:cubicBezTo>
                  <a:lnTo>
                    <a:pt x="241300" y="241475"/>
                  </a:lnTo>
                  <a:cubicBezTo>
                    <a:pt x="204258" y="264758"/>
                    <a:pt x="195527" y="306298"/>
                    <a:pt x="196850" y="304975"/>
                  </a:cubicBezTo>
                  <a:cubicBezTo>
                    <a:pt x="194733" y="303917"/>
                    <a:pt x="156369" y="419275"/>
                    <a:pt x="152400" y="419275"/>
                  </a:cubicBezTo>
                  <a:lnTo>
                    <a:pt x="127000" y="571675"/>
                  </a:lnTo>
                  <a:cubicBezTo>
                    <a:pt x="123825" y="569558"/>
                    <a:pt x="20373" y="669571"/>
                    <a:pt x="19050" y="666925"/>
                  </a:cubicBezTo>
                </a:path>
              </a:pathLst>
            </a:custGeom>
            <a:noFill/>
            <a:ln w="25400">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1AAF885-9477-4F5B-A2D2-0D4EE19C116F}"/>
                </a:ext>
              </a:extLst>
            </p:cNvPr>
            <p:cNvSpPr/>
            <p:nvPr/>
          </p:nvSpPr>
          <p:spPr>
            <a:xfrm>
              <a:off x="6203950" y="1276350"/>
              <a:ext cx="666750" cy="838200"/>
            </a:xfrm>
            <a:custGeom>
              <a:avLst/>
              <a:gdLst>
                <a:gd name="connsiteX0" fmla="*/ 387350 w 666750"/>
                <a:gd name="connsiteY0" fmla="*/ 0 h 838200"/>
                <a:gd name="connsiteX1" fmla="*/ 330200 w 666750"/>
                <a:gd name="connsiteY1" fmla="*/ 38100 h 838200"/>
                <a:gd name="connsiteX2" fmla="*/ 374650 w 666750"/>
                <a:gd name="connsiteY2" fmla="*/ 69850 h 838200"/>
                <a:gd name="connsiteX3" fmla="*/ 463550 w 666750"/>
                <a:gd name="connsiteY3" fmla="*/ 63500 h 838200"/>
                <a:gd name="connsiteX4" fmla="*/ 533400 w 666750"/>
                <a:gd name="connsiteY4" fmla="*/ 6350 h 838200"/>
                <a:gd name="connsiteX5" fmla="*/ 565150 w 666750"/>
                <a:gd name="connsiteY5" fmla="*/ 107950 h 838200"/>
                <a:gd name="connsiteX6" fmla="*/ 552450 w 666750"/>
                <a:gd name="connsiteY6" fmla="*/ 190500 h 838200"/>
                <a:gd name="connsiteX7" fmla="*/ 539750 w 666750"/>
                <a:gd name="connsiteY7" fmla="*/ 247650 h 838200"/>
                <a:gd name="connsiteX8" fmla="*/ 514350 w 666750"/>
                <a:gd name="connsiteY8" fmla="*/ 279400 h 838200"/>
                <a:gd name="connsiteX9" fmla="*/ 533400 w 666750"/>
                <a:gd name="connsiteY9" fmla="*/ 336550 h 838200"/>
                <a:gd name="connsiteX10" fmla="*/ 565150 w 666750"/>
                <a:gd name="connsiteY10" fmla="*/ 381000 h 838200"/>
                <a:gd name="connsiteX11" fmla="*/ 603250 w 666750"/>
                <a:gd name="connsiteY11" fmla="*/ 419100 h 838200"/>
                <a:gd name="connsiteX12" fmla="*/ 666750 w 666750"/>
                <a:gd name="connsiteY12" fmla="*/ 558800 h 838200"/>
                <a:gd name="connsiteX13" fmla="*/ 666750 w 666750"/>
                <a:gd name="connsiteY13" fmla="*/ 558800 h 838200"/>
                <a:gd name="connsiteX14" fmla="*/ 635000 w 666750"/>
                <a:gd name="connsiteY14" fmla="*/ 635000 h 838200"/>
                <a:gd name="connsiteX15" fmla="*/ 622300 w 666750"/>
                <a:gd name="connsiteY15" fmla="*/ 641350 h 838200"/>
                <a:gd name="connsiteX16" fmla="*/ 654050 w 666750"/>
                <a:gd name="connsiteY16" fmla="*/ 736600 h 838200"/>
                <a:gd name="connsiteX17" fmla="*/ 654050 w 666750"/>
                <a:gd name="connsiteY17" fmla="*/ 736600 h 838200"/>
                <a:gd name="connsiteX18" fmla="*/ 654050 w 666750"/>
                <a:gd name="connsiteY18" fmla="*/ 806450 h 838200"/>
                <a:gd name="connsiteX19" fmla="*/ 609600 w 666750"/>
                <a:gd name="connsiteY19" fmla="*/ 838200 h 838200"/>
                <a:gd name="connsiteX20" fmla="*/ 577850 w 666750"/>
                <a:gd name="connsiteY20" fmla="*/ 787400 h 838200"/>
                <a:gd name="connsiteX21" fmla="*/ 546100 w 666750"/>
                <a:gd name="connsiteY21" fmla="*/ 774700 h 838200"/>
                <a:gd name="connsiteX22" fmla="*/ 495300 w 666750"/>
                <a:gd name="connsiteY22" fmla="*/ 793750 h 838200"/>
                <a:gd name="connsiteX23" fmla="*/ 457200 w 666750"/>
                <a:gd name="connsiteY23" fmla="*/ 749300 h 838200"/>
                <a:gd name="connsiteX24" fmla="*/ 495300 w 666750"/>
                <a:gd name="connsiteY24" fmla="*/ 685800 h 838200"/>
                <a:gd name="connsiteX25" fmla="*/ 495300 w 666750"/>
                <a:gd name="connsiteY25" fmla="*/ 654050 h 838200"/>
                <a:gd name="connsiteX26" fmla="*/ 450850 w 666750"/>
                <a:gd name="connsiteY26" fmla="*/ 666750 h 838200"/>
                <a:gd name="connsiteX27" fmla="*/ 381000 w 666750"/>
                <a:gd name="connsiteY27" fmla="*/ 654050 h 838200"/>
                <a:gd name="connsiteX28" fmla="*/ 336550 w 666750"/>
                <a:gd name="connsiteY28" fmla="*/ 609600 h 838200"/>
                <a:gd name="connsiteX29" fmla="*/ 298450 w 666750"/>
                <a:gd name="connsiteY29" fmla="*/ 565150 h 838200"/>
                <a:gd name="connsiteX30" fmla="*/ 266700 w 666750"/>
                <a:gd name="connsiteY30" fmla="*/ 565150 h 838200"/>
                <a:gd name="connsiteX31" fmla="*/ 171450 w 666750"/>
                <a:gd name="connsiteY31" fmla="*/ 476250 h 838200"/>
                <a:gd name="connsiteX32" fmla="*/ 139700 w 666750"/>
                <a:gd name="connsiteY32" fmla="*/ 488950 h 838200"/>
                <a:gd name="connsiteX33" fmla="*/ 82550 w 666750"/>
                <a:gd name="connsiteY33" fmla="*/ 450850 h 838200"/>
                <a:gd name="connsiteX34" fmla="*/ 44450 w 666750"/>
                <a:gd name="connsiteY34" fmla="*/ 292100 h 838200"/>
                <a:gd name="connsiteX35" fmla="*/ 44450 w 666750"/>
                <a:gd name="connsiteY35" fmla="*/ 266700 h 838200"/>
                <a:gd name="connsiteX36" fmla="*/ 6350 w 666750"/>
                <a:gd name="connsiteY36" fmla="*/ 190500 h 838200"/>
                <a:gd name="connsiteX37" fmla="*/ 6350 w 666750"/>
                <a:gd name="connsiteY37" fmla="*/ 133350 h 838200"/>
                <a:gd name="connsiteX38" fmla="*/ 12700 w 666750"/>
                <a:gd name="connsiteY38" fmla="*/ 88900 h 838200"/>
                <a:gd name="connsiteX39" fmla="*/ 12700 w 666750"/>
                <a:gd name="connsiteY39" fmla="*/ 44450 h 838200"/>
                <a:gd name="connsiteX40" fmla="*/ 0 w 666750"/>
                <a:gd name="connsiteY40" fmla="*/ 1270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66750" h="838200">
                  <a:moveTo>
                    <a:pt x="387350" y="0"/>
                  </a:moveTo>
                  <a:lnTo>
                    <a:pt x="330200" y="38100"/>
                  </a:lnTo>
                  <a:lnTo>
                    <a:pt x="374650" y="69850"/>
                  </a:lnTo>
                  <a:lnTo>
                    <a:pt x="463550" y="63500"/>
                  </a:lnTo>
                  <a:lnTo>
                    <a:pt x="533400" y="6350"/>
                  </a:lnTo>
                  <a:lnTo>
                    <a:pt x="565150" y="107950"/>
                  </a:lnTo>
                  <a:lnTo>
                    <a:pt x="552450" y="190500"/>
                  </a:lnTo>
                  <a:lnTo>
                    <a:pt x="539750" y="247650"/>
                  </a:lnTo>
                  <a:lnTo>
                    <a:pt x="514350" y="279400"/>
                  </a:lnTo>
                  <a:lnTo>
                    <a:pt x="533400" y="336550"/>
                  </a:lnTo>
                  <a:lnTo>
                    <a:pt x="565150" y="381000"/>
                  </a:lnTo>
                  <a:lnTo>
                    <a:pt x="603250" y="419100"/>
                  </a:lnTo>
                  <a:lnTo>
                    <a:pt x="666750" y="558800"/>
                  </a:lnTo>
                  <a:lnTo>
                    <a:pt x="666750" y="558800"/>
                  </a:lnTo>
                  <a:lnTo>
                    <a:pt x="635000" y="635000"/>
                  </a:lnTo>
                  <a:lnTo>
                    <a:pt x="622300" y="641350"/>
                  </a:lnTo>
                  <a:lnTo>
                    <a:pt x="654050" y="736600"/>
                  </a:lnTo>
                  <a:lnTo>
                    <a:pt x="654050" y="736600"/>
                  </a:lnTo>
                  <a:lnTo>
                    <a:pt x="654050" y="806450"/>
                  </a:lnTo>
                  <a:lnTo>
                    <a:pt x="609600" y="838200"/>
                  </a:lnTo>
                  <a:lnTo>
                    <a:pt x="577850" y="787400"/>
                  </a:lnTo>
                  <a:lnTo>
                    <a:pt x="546100" y="774700"/>
                  </a:lnTo>
                  <a:lnTo>
                    <a:pt x="495300" y="793750"/>
                  </a:lnTo>
                  <a:lnTo>
                    <a:pt x="457200" y="749300"/>
                  </a:lnTo>
                  <a:lnTo>
                    <a:pt x="495300" y="685800"/>
                  </a:lnTo>
                  <a:lnTo>
                    <a:pt x="495300" y="654050"/>
                  </a:lnTo>
                  <a:lnTo>
                    <a:pt x="450850" y="666750"/>
                  </a:lnTo>
                  <a:lnTo>
                    <a:pt x="381000" y="654050"/>
                  </a:lnTo>
                  <a:lnTo>
                    <a:pt x="336550" y="609600"/>
                  </a:lnTo>
                  <a:lnTo>
                    <a:pt x="298450" y="565150"/>
                  </a:lnTo>
                  <a:lnTo>
                    <a:pt x="266700" y="565150"/>
                  </a:lnTo>
                  <a:lnTo>
                    <a:pt x="171450" y="476250"/>
                  </a:lnTo>
                  <a:lnTo>
                    <a:pt x="139700" y="488950"/>
                  </a:lnTo>
                  <a:lnTo>
                    <a:pt x="82550" y="450850"/>
                  </a:lnTo>
                  <a:lnTo>
                    <a:pt x="44450" y="292100"/>
                  </a:lnTo>
                  <a:lnTo>
                    <a:pt x="44450" y="266700"/>
                  </a:lnTo>
                  <a:lnTo>
                    <a:pt x="6350" y="190500"/>
                  </a:lnTo>
                  <a:lnTo>
                    <a:pt x="6350" y="133350"/>
                  </a:lnTo>
                  <a:lnTo>
                    <a:pt x="12700" y="88900"/>
                  </a:lnTo>
                  <a:lnTo>
                    <a:pt x="12700" y="44450"/>
                  </a:lnTo>
                  <a:lnTo>
                    <a:pt x="0" y="12700"/>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6D3AE11-613A-403B-921C-75EF4C735D3E}"/>
                </a:ext>
              </a:extLst>
            </p:cNvPr>
            <p:cNvSpPr txBox="1"/>
            <p:nvPr/>
          </p:nvSpPr>
          <p:spPr>
            <a:xfrm>
              <a:off x="6038138" y="1534777"/>
              <a:ext cx="1218732"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Lake Olson</a:t>
              </a:r>
            </a:p>
          </p:txBody>
        </p:sp>
        <p:sp>
          <p:nvSpPr>
            <p:cNvPr id="18" name="Freeform: Shape 17">
              <a:extLst>
                <a:ext uri="{FF2B5EF4-FFF2-40B4-BE49-F238E27FC236}">
                  <a16:creationId xmlns:a16="http://schemas.microsoft.com/office/drawing/2014/main" id="{4D4D7675-A9E7-4578-8686-A2D139183BF8}"/>
                </a:ext>
              </a:extLst>
            </p:cNvPr>
            <p:cNvSpPr/>
            <p:nvPr/>
          </p:nvSpPr>
          <p:spPr>
            <a:xfrm>
              <a:off x="8547099" y="5245100"/>
              <a:ext cx="1277009" cy="946150"/>
            </a:xfrm>
            <a:custGeom>
              <a:avLst/>
              <a:gdLst>
                <a:gd name="connsiteX0" fmla="*/ 107950 w 800100"/>
                <a:gd name="connsiteY0" fmla="*/ 539750 h 939800"/>
                <a:gd name="connsiteX1" fmla="*/ 254000 w 800100"/>
                <a:gd name="connsiteY1" fmla="*/ 406400 h 939800"/>
                <a:gd name="connsiteX2" fmla="*/ 241300 w 800100"/>
                <a:gd name="connsiteY2" fmla="*/ 285750 h 939800"/>
                <a:gd name="connsiteX3" fmla="*/ 215900 w 800100"/>
                <a:gd name="connsiteY3" fmla="*/ 222250 h 939800"/>
                <a:gd name="connsiteX4" fmla="*/ 12700 w 800100"/>
                <a:gd name="connsiteY4" fmla="*/ 76200 h 939800"/>
                <a:gd name="connsiteX5" fmla="*/ 0 w 800100"/>
                <a:gd name="connsiteY5" fmla="*/ 38100 h 939800"/>
                <a:gd name="connsiteX6" fmla="*/ 6350 w 800100"/>
                <a:gd name="connsiteY6" fmla="*/ 0 h 939800"/>
                <a:gd name="connsiteX7" fmla="*/ 190500 w 800100"/>
                <a:gd name="connsiteY7" fmla="*/ 95250 h 939800"/>
                <a:gd name="connsiteX8" fmla="*/ 279400 w 800100"/>
                <a:gd name="connsiteY8" fmla="*/ 228600 h 939800"/>
                <a:gd name="connsiteX9" fmla="*/ 304800 w 800100"/>
                <a:gd name="connsiteY9" fmla="*/ 298450 h 939800"/>
                <a:gd name="connsiteX10" fmla="*/ 298450 w 800100"/>
                <a:gd name="connsiteY10" fmla="*/ 425450 h 939800"/>
                <a:gd name="connsiteX11" fmla="*/ 298450 w 800100"/>
                <a:gd name="connsiteY11" fmla="*/ 469900 h 939800"/>
                <a:gd name="connsiteX12" fmla="*/ 374650 w 800100"/>
                <a:gd name="connsiteY12" fmla="*/ 558800 h 939800"/>
                <a:gd name="connsiteX13" fmla="*/ 342900 w 800100"/>
                <a:gd name="connsiteY13" fmla="*/ 577850 h 939800"/>
                <a:gd name="connsiteX14" fmla="*/ 374650 w 800100"/>
                <a:gd name="connsiteY14" fmla="*/ 635000 h 939800"/>
                <a:gd name="connsiteX15" fmla="*/ 431800 w 800100"/>
                <a:gd name="connsiteY15" fmla="*/ 635000 h 939800"/>
                <a:gd name="connsiteX16" fmla="*/ 501650 w 800100"/>
                <a:gd name="connsiteY16" fmla="*/ 552450 h 939800"/>
                <a:gd name="connsiteX17" fmla="*/ 596900 w 800100"/>
                <a:gd name="connsiteY17" fmla="*/ 533400 h 939800"/>
                <a:gd name="connsiteX18" fmla="*/ 654050 w 800100"/>
                <a:gd name="connsiteY18" fmla="*/ 571500 h 939800"/>
                <a:gd name="connsiteX19" fmla="*/ 654050 w 800100"/>
                <a:gd name="connsiteY19" fmla="*/ 571500 h 939800"/>
                <a:gd name="connsiteX20" fmla="*/ 679450 w 800100"/>
                <a:gd name="connsiteY20" fmla="*/ 654050 h 939800"/>
                <a:gd name="connsiteX21" fmla="*/ 793750 w 800100"/>
                <a:gd name="connsiteY21" fmla="*/ 692150 h 939800"/>
                <a:gd name="connsiteX22" fmla="*/ 793750 w 800100"/>
                <a:gd name="connsiteY22" fmla="*/ 755650 h 939800"/>
                <a:gd name="connsiteX23" fmla="*/ 749300 w 800100"/>
                <a:gd name="connsiteY23" fmla="*/ 812800 h 939800"/>
                <a:gd name="connsiteX24" fmla="*/ 749300 w 800100"/>
                <a:gd name="connsiteY24" fmla="*/ 850900 h 939800"/>
                <a:gd name="connsiteX25" fmla="*/ 774700 w 800100"/>
                <a:gd name="connsiteY25" fmla="*/ 901700 h 939800"/>
                <a:gd name="connsiteX26" fmla="*/ 800100 w 800100"/>
                <a:gd name="connsiteY26" fmla="*/ 939800 h 939800"/>
                <a:gd name="connsiteX27" fmla="*/ 800100 w 800100"/>
                <a:gd name="connsiteY27" fmla="*/ 939800 h 939800"/>
                <a:gd name="connsiteX28" fmla="*/ 387350 w 800100"/>
                <a:gd name="connsiteY28" fmla="*/ 939800 h 939800"/>
                <a:gd name="connsiteX29" fmla="*/ 425450 w 800100"/>
                <a:gd name="connsiteY29" fmla="*/ 914400 h 939800"/>
                <a:gd name="connsiteX30" fmla="*/ 400050 w 800100"/>
                <a:gd name="connsiteY30" fmla="*/ 850900 h 939800"/>
                <a:gd name="connsiteX31" fmla="*/ 400050 w 800100"/>
                <a:gd name="connsiteY31" fmla="*/ 787400 h 939800"/>
                <a:gd name="connsiteX32" fmla="*/ 317500 w 800100"/>
                <a:gd name="connsiteY32" fmla="*/ 711200 h 939800"/>
                <a:gd name="connsiteX33" fmla="*/ 285750 w 800100"/>
                <a:gd name="connsiteY33" fmla="*/ 654050 h 939800"/>
                <a:gd name="connsiteX34" fmla="*/ 247650 w 800100"/>
                <a:gd name="connsiteY34" fmla="*/ 615950 h 939800"/>
                <a:gd name="connsiteX35" fmla="*/ 146050 w 800100"/>
                <a:gd name="connsiteY35" fmla="*/ 590550 h 939800"/>
                <a:gd name="connsiteX36" fmla="*/ 107950 w 800100"/>
                <a:gd name="connsiteY36" fmla="*/ 539750 h 939800"/>
                <a:gd name="connsiteX0" fmla="*/ 107950 w 1149350"/>
                <a:gd name="connsiteY0" fmla="*/ 539750 h 939800"/>
                <a:gd name="connsiteX1" fmla="*/ 254000 w 1149350"/>
                <a:gd name="connsiteY1" fmla="*/ 406400 h 939800"/>
                <a:gd name="connsiteX2" fmla="*/ 241300 w 1149350"/>
                <a:gd name="connsiteY2" fmla="*/ 285750 h 939800"/>
                <a:gd name="connsiteX3" fmla="*/ 215900 w 1149350"/>
                <a:gd name="connsiteY3" fmla="*/ 222250 h 939800"/>
                <a:gd name="connsiteX4" fmla="*/ 12700 w 1149350"/>
                <a:gd name="connsiteY4" fmla="*/ 76200 h 939800"/>
                <a:gd name="connsiteX5" fmla="*/ 0 w 1149350"/>
                <a:gd name="connsiteY5" fmla="*/ 38100 h 939800"/>
                <a:gd name="connsiteX6" fmla="*/ 6350 w 1149350"/>
                <a:gd name="connsiteY6" fmla="*/ 0 h 939800"/>
                <a:gd name="connsiteX7" fmla="*/ 190500 w 1149350"/>
                <a:gd name="connsiteY7" fmla="*/ 95250 h 939800"/>
                <a:gd name="connsiteX8" fmla="*/ 279400 w 1149350"/>
                <a:gd name="connsiteY8" fmla="*/ 228600 h 939800"/>
                <a:gd name="connsiteX9" fmla="*/ 304800 w 1149350"/>
                <a:gd name="connsiteY9" fmla="*/ 298450 h 939800"/>
                <a:gd name="connsiteX10" fmla="*/ 298450 w 1149350"/>
                <a:gd name="connsiteY10" fmla="*/ 425450 h 939800"/>
                <a:gd name="connsiteX11" fmla="*/ 298450 w 1149350"/>
                <a:gd name="connsiteY11" fmla="*/ 469900 h 939800"/>
                <a:gd name="connsiteX12" fmla="*/ 374650 w 1149350"/>
                <a:gd name="connsiteY12" fmla="*/ 558800 h 939800"/>
                <a:gd name="connsiteX13" fmla="*/ 342900 w 1149350"/>
                <a:gd name="connsiteY13" fmla="*/ 577850 h 939800"/>
                <a:gd name="connsiteX14" fmla="*/ 374650 w 1149350"/>
                <a:gd name="connsiteY14" fmla="*/ 635000 h 939800"/>
                <a:gd name="connsiteX15" fmla="*/ 431800 w 1149350"/>
                <a:gd name="connsiteY15" fmla="*/ 635000 h 939800"/>
                <a:gd name="connsiteX16" fmla="*/ 501650 w 1149350"/>
                <a:gd name="connsiteY16" fmla="*/ 552450 h 939800"/>
                <a:gd name="connsiteX17" fmla="*/ 596900 w 1149350"/>
                <a:gd name="connsiteY17" fmla="*/ 533400 h 939800"/>
                <a:gd name="connsiteX18" fmla="*/ 654050 w 1149350"/>
                <a:gd name="connsiteY18" fmla="*/ 571500 h 939800"/>
                <a:gd name="connsiteX19" fmla="*/ 654050 w 1149350"/>
                <a:gd name="connsiteY19" fmla="*/ 571500 h 939800"/>
                <a:gd name="connsiteX20" fmla="*/ 679450 w 1149350"/>
                <a:gd name="connsiteY20" fmla="*/ 654050 h 939800"/>
                <a:gd name="connsiteX21" fmla="*/ 1149350 w 1149350"/>
                <a:gd name="connsiteY21" fmla="*/ 806450 h 939800"/>
                <a:gd name="connsiteX22" fmla="*/ 793750 w 1149350"/>
                <a:gd name="connsiteY22" fmla="*/ 755650 h 939800"/>
                <a:gd name="connsiteX23" fmla="*/ 749300 w 1149350"/>
                <a:gd name="connsiteY23" fmla="*/ 812800 h 939800"/>
                <a:gd name="connsiteX24" fmla="*/ 749300 w 1149350"/>
                <a:gd name="connsiteY24" fmla="*/ 850900 h 939800"/>
                <a:gd name="connsiteX25" fmla="*/ 774700 w 1149350"/>
                <a:gd name="connsiteY25" fmla="*/ 901700 h 939800"/>
                <a:gd name="connsiteX26" fmla="*/ 800100 w 1149350"/>
                <a:gd name="connsiteY26" fmla="*/ 939800 h 939800"/>
                <a:gd name="connsiteX27" fmla="*/ 800100 w 1149350"/>
                <a:gd name="connsiteY27" fmla="*/ 939800 h 939800"/>
                <a:gd name="connsiteX28" fmla="*/ 387350 w 1149350"/>
                <a:gd name="connsiteY28" fmla="*/ 939800 h 939800"/>
                <a:gd name="connsiteX29" fmla="*/ 425450 w 1149350"/>
                <a:gd name="connsiteY29" fmla="*/ 914400 h 939800"/>
                <a:gd name="connsiteX30" fmla="*/ 400050 w 1149350"/>
                <a:gd name="connsiteY30" fmla="*/ 850900 h 939800"/>
                <a:gd name="connsiteX31" fmla="*/ 400050 w 1149350"/>
                <a:gd name="connsiteY31" fmla="*/ 787400 h 939800"/>
                <a:gd name="connsiteX32" fmla="*/ 317500 w 1149350"/>
                <a:gd name="connsiteY32" fmla="*/ 711200 h 939800"/>
                <a:gd name="connsiteX33" fmla="*/ 285750 w 1149350"/>
                <a:gd name="connsiteY33" fmla="*/ 654050 h 939800"/>
                <a:gd name="connsiteX34" fmla="*/ 247650 w 1149350"/>
                <a:gd name="connsiteY34" fmla="*/ 615950 h 939800"/>
                <a:gd name="connsiteX35" fmla="*/ 146050 w 1149350"/>
                <a:gd name="connsiteY35" fmla="*/ 590550 h 939800"/>
                <a:gd name="connsiteX36" fmla="*/ 107950 w 1149350"/>
                <a:gd name="connsiteY36" fmla="*/ 539750 h 939800"/>
                <a:gd name="connsiteX0" fmla="*/ 107950 w 1149350"/>
                <a:gd name="connsiteY0" fmla="*/ 539750 h 939800"/>
                <a:gd name="connsiteX1" fmla="*/ 254000 w 1149350"/>
                <a:gd name="connsiteY1" fmla="*/ 406400 h 939800"/>
                <a:gd name="connsiteX2" fmla="*/ 241300 w 1149350"/>
                <a:gd name="connsiteY2" fmla="*/ 285750 h 939800"/>
                <a:gd name="connsiteX3" fmla="*/ 215900 w 1149350"/>
                <a:gd name="connsiteY3" fmla="*/ 222250 h 939800"/>
                <a:gd name="connsiteX4" fmla="*/ 12700 w 1149350"/>
                <a:gd name="connsiteY4" fmla="*/ 76200 h 939800"/>
                <a:gd name="connsiteX5" fmla="*/ 0 w 1149350"/>
                <a:gd name="connsiteY5" fmla="*/ 38100 h 939800"/>
                <a:gd name="connsiteX6" fmla="*/ 6350 w 1149350"/>
                <a:gd name="connsiteY6" fmla="*/ 0 h 939800"/>
                <a:gd name="connsiteX7" fmla="*/ 190500 w 1149350"/>
                <a:gd name="connsiteY7" fmla="*/ 95250 h 939800"/>
                <a:gd name="connsiteX8" fmla="*/ 279400 w 1149350"/>
                <a:gd name="connsiteY8" fmla="*/ 228600 h 939800"/>
                <a:gd name="connsiteX9" fmla="*/ 304800 w 1149350"/>
                <a:gd name="connsiteY9" fmla="*/ 298450 h 939800"/>
                <a:gd name="connsiteX10" fmla="*/ 298450 w 1149350"/>
                <a:gd name="connsiteY10" fmla="*/ 425450 h 939800"/>
                <a:gd name="connsiteX11" fmla="*/ 298450 w 1149350"/>
                <a:gd name="connsiteY11" fmla="*/ 469900 h 939800"/>
                <a:gd name="connsiteX12" fmla="*/ 374650 w 1149350"/>
                <a:gd name="connsiteY12" fmla="*/ 558800 h 939800"/>
                <a:gd name="connsiteX13" fmla="*/ 342900 w 1149350"/>
                <a:gd name="connsiteY13" fmla="*/ 577850 h 939800"/>
                <a:gd name="connsiteX14" fmla="*/ 374650 w 1149350"/>
                <a:gd name="connsiteY14" fmla="*/ 635000 h 939800"/>
                <a:gd name="connsiteX15" fmla="*/ 431800 w 1149350"/>
                <a:gd name="connsiteY15" fmla="*/ 635000 h 939800"/>
                <a:gd name="connsiteX16" fmla="*/ 501650 w 1149350"/>
                <a:gd name="connsiteY16" fmla="*/ 552450 h 939800"/>
                <a:gd name="connsiteX17" fmla="*/ 596900 w 1149350"/>
                <a:gd name="connsiteY17" fmla="*/ 533400 h 939800"/>
                <a:gd name="connsiteX18" fmla="*/ 654050 w 1149350"/>
                <a:gd name="connsiteY18" fmla="*/ 571500 h 939800"/>
                <a:gd name="connsiteX19" fmla="*/ 654050 w 1149350"/>
                <a:gd name="connsiteY19" fmla="*/ 571500 h 939800"/>
                <a:gd name="connsiteX20" fmla="*/ 679450 w 1149350"/>
                <a:gd name="connsiteY20" fmla="*/ 654050 h 939800"/>
                <a:gd name="connsiteX21" fmla="*/ 1149350 w 1149350"/>
                <a:gd name="connsiteY21" fmla="*/ 806450 h 939800"/>
                <a:gd name="connsiteX22" fmla="*/ 793750 w 1149350"/>
                <a:gd name="connsiteY22" fmla="*/ 755650 h 939800"/>
                <a:gd name="connsiteX23" fmla="*/ 749300 w 1149350"/>
                <a:gd name="connsiteY23" fmla="*/ 812800 h 939800"/>
                <a:gd name="connsiteX24" fmla="*/ 749300 w 1149350"/>
                <a:gd name="connsiteY24" fmla="*/ 850900 h 939800"/>
                <a:gd name="connsiteX25" fmla="*/ 774700 w 1149350"/>
                <a:gd name="connsiteY25" fmla="*/ 901700 h 939800"/>
                <a:gd name="connsiteX26" fmla="*/ 800100 w 1149350"/>
                <a:gd name="connsiteY26" fmla="*/ 939800 h 939800"/>
                <a:gd name="connsiteX27" fmla="*/ 800100 w 1149350"/>
                <a:gd name="connsiteY27" fmla="*/ 939800 h 939800"/>
                <a:gd name="connsiteX28" fmla="*/ 387350 w 1149350"/>
                <a:gd name="connsiteY28" fmla="*/ 939800 h 939800"/>
                <a:gd name="connsiteX29" fmla="*/ 425450 w 1149350"/>
                <a:gd name="connsiteY29" fmla="*/ 914400 h 939800"/>
                <a:gd name="connsiteX30" fmla="*/ 400050 w 1149350"/>
                <a:gd name="connsiteY30" fmla="*/ 850900 h 939800"/>
                <a:gd name="connsiteX31" fmla="*/ 400050 w 1149350"/>
                <a:gd name="connsiteY31" fmla="*/ 787400 h 939800"/>
                <a:gd name="connsiteX32" fmla="*/ 317500 w 1149350"/>
                <a:gd name="connsiteY32" fmla="*/ 711200 h 939800"/>
                <a:gd name="connsiteX33" fmla="*/ 285750 w 1149350"/>
                <a:gd name="connsiteY33" fmla="*/ 654050 h 939800"/>
                <a:gd name="connsiteX34" fmla="*/ 247650 w 1149350"/>
                <a:gd name="connsiteY34" fmla="*/ 615950 h 939800"/>
                <a:gd name="connsiteX35" fmla="*/ 146050 w 1149350"/>
                <a:gd name="connsiteY35" fmla="*/ 590550 h 939800"/>
                <a:gd name="connsiteX36" fmla="*/ 107950 w 1149350"/>
                <a:gd name="connsiteY36" fmla="*/ 539750 h 939800"/>
                <a:gd name="connsiteX0" fmla="*/ 107950 w 1149350"/>
                <a:gd name="connsiteY0" fmla="*/ 539750 h 939800"/>
                <a:gd name="connsiteX1" fmla="*/ 254000 w 1149350"/>
                <a:gd name="connsiteY1" fmla="*/ 406400 h 939800"/>
                <a:gd name="connsiteX2" fmla="*/ 241300 w 1149350"/>
                <a:gd name="connsiteY2" fmla="*/ 285750 h 939800"/>
                <a:gd name="connsiteX3" fmla="*/ 215900 w 1149350"/>
                <a:gd name="connsiteY3" fmla="*/ 222250 h 939800"/>
                <a:gd name="connsiteX4" fmla="*/ 12700 w 1149350"/>
                <a:gd name="connsiteY4" fmla="*/ 76200 h 939800"/>
                <a:gd name="connsiteX5" fmla="*/ 0 w 1149350"/>
                <a:gd name="connsiteY5" fmla="*/ 38100 h 939800"/>
                <a:gd name="connsiteX6" fmla="*/ 6350 w 1149350"/>
                <a:gd name="connsiteY6" fmla="*/ 0 h 939800"/>
                <a:gd name="connsiteX7" fmla="*/ 190500 w 1149350"/>
                <a:gd name="connsiteY7" fmla="*/ 95250 h 939800"/>
                <a:gd name="connsiteX8" fmla="*/ 279400 w 1149350"/>
                <a:gd name="connsiteY8" fmla="*/ 228600 h 939800"/>
                <a:gd name="connsiteX9" fmla="*/ 304800 w 1149350"/>
                <a:gd name="connsiteY9" fmla="*/ 298450 h 939800"/>
                <a:gd name="connsiteX10" fmla="*/ 298450 w 1149350"/>
                <a:gd name="connsiteY10" fmla="*/ 425450 h 939800"/>
                <a:gd name="connsiteX11" fmla="*/ 298450 w 1149350"/>
                <a:gd name="connsiteY11" fmla="*/ 469900 h 939800"/>
                <a:gd name="connsiteX12" fmla="*/ 374650 w 1149350"/>
                <a:gd name="connsiteY12" fmla="*/ 558800 h 939800"/>
                <a:gd name="connsiteX13" fmla="*/ 342900 w 1149350"/>
                <a:gd name="connsiteY13" fmla="*/ 577850 h 939800"/>
                <a:gd name="connsiteX14" fmla="*/ 374650 w 1149350"/>
                <a:gd name="connsiteY14" fmla="*/ 635000 h 939800"/>
                <a:gd name="connsiteX15" fmla="*/ 431800 w 1149350"/>
                <a:gd name="connsiteY15" fmla="*/ 635000 h 939800"/>
                <a:gd name="connsiteX16" fmla="*/ 501650 w 1149350"/>
                <a:gd name="connsiteY16" fmla="*/ 552450 h 939800"/>
                <a:gd name="connsiteX17" fmla="*/ 596900 w 1149350"/>
                <a:gd name="connsiteY17" fmla="*/ 533400 h 939800"/>
                <a:gd name="connsiteX18" fmla="*/ 654050 w 1149350"/>
                <a:gd name="connsiteY18" fmla="*/ 571500 h 939800"/>
                <a:gd name="connsiteX19" fmla="*/ 654050 w 1149350"/>
                <a:gd name="connsiteY19" fmla="*/ 571500 h 939800"/>
                <a:gd name="connsiteX20" fmla="*/ 876300 w 1149350"/>
                <a:gd name="connsiteY20" fmla="*/ 539750 h 939800"/>
                <a:gd name="connsiteX21" fmla="*/ 1149350 w 1149350"/>
                <a:gd name="connsiteY21" fmla="*/ 806450 h 939800"/>
                <a:gd name="connsiteX22" fmla="*/ 793750 w 1149350"/>
                <a:gd name="connsiteY22" fmla="*/ 755650 h 939800"/>
                <a:gd name="connsiteX23" fmla="*/ 749300 w 1149350"/>
                <a:gd name="connsiteY23" fmla="*/ 812800 h 939800"/>
                <a:gd name="connsiteX24" fmla="*/ 749300 w 1149350"/>
                <a:gd name="connsiteY24" fmla="*/ 850900 h 939800"/>
                <a:gd name="connsiteX25" fmla="*/ 774700 w 1149350"/>
                <a:gd name="connsiteY25" fmla="*/ 901700 h 939800"/>
                <a:gd name="connsiteX26" fmla="*/ 800100 w 1149350"/>
                <a:gd name="connsiteY26" fmla="*/ 939800 h 939800"/>
                <a:gd name="connsiteX27" fmla="*/ 800100 w 1149350"/>
                <a:gd name="connsiteY27" fmla="*/ 939800 h 939800"/>
                <a:gd name="connsiteX28" fmla="*/ 387350 w 1149350"/>
                <a:gd name="connsiteY28" fmla="*/ 939800 h 939800"/>
                <a:gd name="connsiteX29" fmla="*/ 425450 w 1149350"/>
                <a:gd name="connsiteY29" fmla="*/ 914400 h 939800"/>
                <a:gd name="connsiteX30" fmla="*/ 400050 w 1149350"/>
                <a:gd name="connsiteY30" fmla="*/ 850900 h 939800"/>
                <a:gd name="connsiteX31" fmla="*/ 400050 w 1149350"/>
                <a:gd name="connsiteY31" fmla="*/ 787400 h 939800"/>
                <a:gd name="connsiteX32" fmla="*/ 317500 w 1149350"/>
                <a:gd name="connsiteY32" fmla="*/ 711200 h 939800"/>
                <a:gd name="connsiteX33" fmla="*/ 285750 w 1149350"/>
                <a:gd name="connsiteY33" fmla="*/ 654050 h 939800"/>
                <a:gd name="connsiteX34" fmla="*/ 247650 w 1149350"/>
                <a:gd name="connsiteY34" fmla="*/ 615950 h 939800"/>
                <a:gd name="connsiteX35" fmla="*/ 146050 w 1149350"/>
                <a:gd name="connsiteY35" fmla="*/ 590550 h 939800"/>
                <a:gd name="connsiteX36" fmla="*/ 107950 w 1149350"/>
                <a:gd name="connsiteY36" fmla="*/ 539750 h 939800"/>
                <a:gd name="connsiteX0" fmla="*/ 107950 w 1149350"/>
                <a:gd name="connsiteY0" fmla="*/ 539750 h 939800"/>
                <a:gd name="connsiteX1" fmla="*/ 254000 w 1149350"/>
                <a:gd name="connsiteY1" fmla="*/ 406400 h 939800"/>
                <a:gd name="connsiteX2" fmla="*/ 241300 w 1149350"/>
                <a:gd name="connsiteY2" fmla="*/ 285750 h 939800"/>
                <a:gd name="connsiteX3" fmla="*/ 215900 w 1149350"/>
                <a:gd name="connsiteY3" fmla="*/ 222250 h 939800"/>
                <a:gd name="connsiteX4" fmla="*/ 12700 w 1149350"/>
                <a:gd name="connsiteY4" fmla="*/ 76200 h 939800"/>
                <a:gd name="connsiteX5" fmla="*/ 0 w 1149350"/>
                <a:gd name="connsiteY5" fmla="*/ 38100 h 939800"/>
                <a:gd name="connsiteX6" fmla="*/ 6350 w 1149350"/>
                <a:gd name="connsiteY6" fmla="*/ 0 h 939800"/>
                <a:gd name="connsiteX7" fmla="*/ 190500 w 1149350"/>
                <a:gd name="connsiteY7" fmla="*/ 95250 h 939800"/>
                <a:gd name="connsiteX8" fmla="*/ 279400 w 1149350"/>
                <a:gd name="connsiteY8" fmla="*/ 228600 h 939800"/>
                <a:gd name="connsiteX9" fmla="*/ 304800 w 1149350"/>
                <a:gd name="connsiteY9" fmla="*/ 298450 h 939800"/>
                <a:gd name="connsiteX10" fmla="*/ 298450 w 1149350"/>
                <a:gd name="connsiteY10" fmla="*/ 425450 h 939800"/>
                <a:gd name="connsiteX11" fmla="*/ 298450 w 1149350"/>
                <a:gd name="connsiteY11" fmla="*/ 469900 h 939800"/>
                <a:gd name="connsiteX12" fmla="*/ 374650 w 1149350"/>
                <a:gd name="connsiteY12" fmla="*/ 558800 h 939800"/>
                <a:gd name="connsiteX13" fmla="*/ 342900 w 1149350"/>
                <a:gd name="connsiteY13" fmla="*/ 577850 h 939800"/>
                <a:gd name="connsiteX14" fmla="*/ 374650 w 1149350"/>
                <a:gd name="connsiteY14" fmla="*/ 635000 h 939800"/>
                <a:gd name="connsiteX15" fmla="*/ 431800 w 1149350"/>
                <a:gd name="connsiteY15" fmla="*/ 635000 h 939800"/>
                <a:gd name="connsiteX16" fmla="*/ 501650 w 1149350"/>
                <a:gd name="connsiteY16" fmla="*/ 552450 h 939800"/>
                <a:gd name="connsiteX17" fmla="*/ 596900 w 1149350"/>
                <a:gd name="connsiteY17" fmla="*/ 533400 h 939800"/>
                <a:gd name="connsiteX18" fmla="*/ 654050 w 1149350"/>
                <a:gd name="connsiteY18" fmla="*/ 571500 h 939800"/>
                <a:gd name="connsiteX19" fmla="*/ 654050 w 1149350"/>
                <a:gd name="connsiteY19" fmla="*/ 571500 h 939800"/>
                <a:gd name="connsiteX20" fmla="*/ 876300 w 1149350"/>
                <a:gd name="connsiteY20" fmla="*/ 539750 h 939800"/>
                <a:gd name="connsiteX21" fmla="*/ 1149350 w 1149350"/>
                <a:gd name="connsiteY21" fmla="*/ 806450 h 939800"/>
                <a:gd name="connsiteX22" fmla="*/ 793750 w 1149350"/>
                <a:gd name="connsiteY22" fmla="*/ 755650 h 939800"/>
                <a:gd name="connsiteX23" fmla="*/ 749300 w 1149350"/>
                <a:gd name="connsiteY23" fmla="*/ 812800 h 939800"/>
                <a:gd name="connsiteX24" fmla="*/ 749300 w 1149350"/>
                <a:gd name="connsiteY24" fmla="*/ 850900 h 939800"/>
                <a:gd name="connsiteX25" fmla="*/ 774700 w 1149350"/>
                <a:gd name="connsiteY25" fmla="*/ 901700 h 939800"/>
                <a:gd name="connsiteX26" fmla="*/ 800100 w 1149350"/>
                <a:gd name="connsiteY26" fmla="*/ 939800 h 939800"/>
                <a:gd name="connsiteX27" fmla="*/ 800100 w 1149350"/>
                <a:gd name="connsiteY27" fmla="*/ 939800 h 939800"/>
                <a:gd name="connsiteX28" fmla="*/ 387350 w 1149350"/>
                <a:gd name="connsiteY28" fmla="*/ 939800 h 939800"/>
                <a:gd name="connsiteX29" fmla="*/ 425450 w 1149350"/>
                <a:gd name="connsiteY29" fmla="*/ 914400 h 939800"/>
                <a:gd name="connsiteX30" fmla="*/ 400050 w 1149350"/>
                <a:gd name="connsiteY30" fmla="*/ 850900 h 939800"/>
                <a:gd name="connsiteX31" fmla="*/ 400050 w 1149350"/>
                <a:gd name="connsiteY31" fmla="*/ 787400 h 939800"/>
                <a:gd name="connsiteX32" fmla="*/ 317500 w 1149350"/>
                <a:gd name="connsiteY32" fmla="*/ 711200 h 939800"/>
                <a:gd name="connsiteX33" fmla="*/ 285750 w 1149350"/>
                <a:gd name="connsiteY33" fmla="*/ 654050 h 939800"/>
                <a:gd name="connsiteX34" fmla="*/ 247650 w 1149350"/>
                <a:gd name="connsiteY34" fmla="*/ 615950 h 939800"/>
                <a:gd name="connsiteX35" fmla="*/ 146050 w 1149350"/>
                <a:gd name="connsiteY35" fmla="*/ 590550 h 939800"/>
                <a:gd name="connsiteX36" fmla="*/ 107950 w 1149350"/>
                <a:gd name="connsiteY36" fmla="*/ 539750 h 939800"/>
                <a:gd name="connsiteX0" fmla="*/ 107950 w 1149350"/>
                <a:gd name="connsiteY0" fmla="*/ 539750 h 939800"/>
                <a:gd name="connsiteX1" fmla="*/ 254000 w 1149350"/>
                <a:gd name="connsiteY1" fmla="*/ 406400 h 939800"/>
                <a:gd name="connsiteX2" fmla="*/ 241300 w 1149350"/>
                <a:gd name="connsiteY2" fmla="*/ 285750 h 939800"/>
                <a:gd name="connsiteX3" fmla="*/ 215900 w 1149350"/>
                <a:gd name="connsiteY3" fmla="*/ 222250 h 939800"/>
                <a:gd name="connsiteX4" fmla="*/ 12700 w 1149350"/>
                <a:gd name="connsiteY4" fmla="*/ 76200 h 939800"/>
                <a:gd name="connsiteX5" fmla="*/ 0 w 1149350"/>
                <a:gd name="connsiteY5" fmla="*/ 38100 h 939800"/>
                <a:gd name="connsiteX6" fmla="*/ 6350 w 1149350"/>
                <a:gd name="connsiteY6" fmla="*/ 0 h 939800"/>
                <a:gd name="connsiteX7" fmla="*/ 190500 w 1149350"/>
                <a:gd name="connsiteY7" fmla="*/ 95250 h 939800"/>
                <a:gd name="connsiteX8" fmla="*/ 279400 w 1149350"/>
                <a:gd name="connsiteY8" fmla="*/ 228600 h 939800"/>
                <a:gd name="connsiteX9" fmla="*/ 304800 w 1149350"/>
                <a:gd name="connsiteY9" fmla="*/ 298450 h 939800"/>
                <a:gd name="connsiteX10" fmla="*/ 298450 w 1149350"/>
                <a:gd name="connsiteY10" fmla="*/ 425450 h 939800"/>
                <a:gd name="connsiteX11" fmla="*/ 298450 w 1149350"/>
                <a:gd name="connsiteY11" fmla="*/ 469900 h 939800"/>
                <a:gd name="connsiteX12" fmla="*/ 374650 w 1149350"/>
                <a:gd name="connsiteY12" fmla="*/ 558800 h 939800"/>
                <a:gd name="connsiteX13" fmla="*/ 342900 w 1149350"/>
                <a:gd name="connsiteY13" fmla="*/ 577850 h 939800"/>
                <a:gd name="connsiteX14" fmla="*/ 374650 w 1149350"/>
                <a:gd name="connsiteY14" fmla="*/ 635000 h 939800"/>
                <a:gd name="connsiteX15" fmla="*/ 431800 w 1149350"/>
                <a:gd name="connsiteY15" fmla="*/ 635000 h 939800"/>
                <a:gd name="connsiteX16" fmla="*/ 501650 w 1149350"/>
                <a:gd name="connsiteY16" fmla="*/ 552450 h 939800"/>
                <a:gd name="connsiteX17" fmla="*/ 596900 w 1149350"/>
                <a:gd name="connsiteY17" fmla="*/ 533400 h 939800"/>
                <a:gd name="connsiteX18" fmla="*/ 654050 w 1149350"/>
                <a:gd name="connsiteY18" fmla="*/ 571500 h 939800"/>
                <a:gd name="connsiteX19" fmla="*/ 692150 w 1149350"/>
                <a:gd name="connsiteY19" fmla="*/ 558800 h 939800"/>
                <a:gd name="connsiteX20" fmla="*/ 876300 w 1149350"/>
                <a:gd name="connsiteY20" fmla="*/ 539750 h 939800"/>
                <a:gd name="connsiteX21" fmla="*/ 1149350 w 1149350"/>
                <a:gd name="connsiteY21" fmla="*/ 806450 h 939800"/>
                <a:gd name="connsiteX22" fmla="*/ 793750 w 1149350"/>
                <a:gd name="connsiteY22" fmla="*/ 755650 h 939800"/>
                <a:gd name="connsiteX23" fmla="*/ 749300 w 1149350"/>
                <a:gd name="connsiteY23" fmla="*/ 812800 h 939800"/>
                <a:gd name="connsiteX24" fmla="*/ 749300 w 1149350"/>
                <a:gd name="connsiteY24" fmla="*/ 850900 h 939800"/>
                <a:gd name="connsiteX25" fmla="*/ 774700 w 1149350"/>
                <a:gd name="connsiteY25" fmla="*/ 901700 h 939800"/>
                <a:gd name="connsiteX26" fmla="*/ 800100 w 1149350"/>
                <a:gd name="connsiteY26" fmla="*/ 939800 h 939800"/>
                <a:gd name="connsiteX27" fmla="*/ 800100 w 1149350"/>
                <a:gd name="connsiteY27" fmla="*/ 939800 h 939800"/>
                <a:gd name="connsiteX28" fmla="*/ 387350 w 1149350"/>
                <a:gd name="connsiteY28" fmla="*/ 939800 h 939800"/>
                <a:gd name="connsiteX29" fmla="*/ 425450 w 1149350"/>
                <a:gd name="connsiteY29" fmla="*/ 914400 h 939800"/>
                <a:gd name="connsiteX30" fmla="*/ 400050 w 1149350"/>
                <a:gd name="connsiteY30" fmla="*/ 850900 h 939800"/>
                <a:gd name="connsiteX31" fmla="*/ 400050 w 1149350"/>
                <a:gd name="connsiteY31" fmla="*/ 787400 h 939800"/>
                <a:gd name="connsiteX32" fmla="*/ 317500 w 1149350"/>
                <a:gd name="connsiteY32" fmla="*/ 711200 h 939800"/>
                <a:gd name="connsiteX33" fmla="*/ 285750 w 1149350"/>
                <a:gd name="connsiteY33" fmla="*/ 654050 h 939800"/>
                <a:gd name="connsiteX34" fmla="*/ 247650 w 1149350"/>
                <a:gd name="connsiteY34" fmla="*/ 615950 h 939800"/>
                <a:gd name="connsiteX35" fmla="*/ 146050 w 1149350"/>
                <a:gd name="connsiteY35" fmla="*/ 590550 h 939800"/>
                <a:gd name="connsiteX36" fmla="*/ 107950 w 1149350"/>
                <a:gd name="connsiteY36" fmla="*/ 539750 h 939800"/>
                <a:gd name="connsiteX0" fmla="*/ 107950 w 1168400"/>
                <a:gd name="connsiteY0" fmla="*/ 539750 h 971550"/>
                <a:gd name="connsiteX1" fmla="*/ 254000 w 1168400"/>
                <a:gd name="connsiteY1" fmla="*/ 406400 h 971550"/>
                <a:gd name="connsiteX2" fmla="*/ 241300 w 1168400"/>
                <a:gd name="connsiteY2" fmla="*/ 285750 h 971550"/>
                <a:gd name="connsiteX3" fmla="*/ 215900 w 1168400"/>
                <a:gd name="connsiteY3" fmla="*/ 222250 h 971550"/>
                <a:gd name="connsiteX4" fmla="*/ 12700 w 1168400"/>
                <a:gd name="connsiteY4" fmla="*/ 76200 h 971550"/>
                <a:gd name="connsiteX5" fmla="*/ 0 w 1168400"/>
                <a:gd name="connsiteY5" fmla="*/ 38100 h 971550"/>
                <a:gd name="connsiteX6" fmla="*/ 6350 w 1168400"/>
                <a:gd name="connsiteY6" fmla="*/ 0 h 971550"/>
                <a:gd name="connsiteX7" fmla="*/ 190500 w 1168400"/>
                <a:gd name="connsiteY7" fmla="*/ 95250 h 971550"/>
                <a:gd name="connsiteX8" fmla="*/ 279400 w 1168400"/>
                <a:gd name="connsiteY8" fmla="*/ 228600 h 971550"/>
                <a:gd name="connsiteX9" fmla="*/ 304800 w 1168400"/>
                <a:gd name="connsiteY9" fmla="*/ 298450 h 971550"/>
                <a:gd name="connsiteX10" fmla="*/ 298450 w 1168400"/>
                <a:gd name="connsiteY10" fmla="*/ 425450 h 971550"/>
                <a:gd name="connsiteX11" fmla="*/ 298450 w 1168400"/>
                <a:gd name="connsiteY11" fmla="*/ 469900 h 971550"/>
                <a:gd name="connsiteX12" fmla="*/ 374650 w 1168400"/>
                <a:gd name="connsiteY12" fmla="*/ 558800 h 971550"/>
                <a:gd name="connsiteX13" fmla="*/ 342900 w 1168400"/>
                <a:gd name="connsiteY13" fmla="*/ 577850 h 971550"/>
                <a:gd name="connsiteX14" fmla="*/ 374650 w 1168400"/>
                <a:gd name="connsiteY14" fmla="*/ 635000 h 971550"/>
                <a:gd name="connsiteX15" fmla="*/ 431800 w 1168400"/>
                <a:gd name="connsiteY15" fmla="*/ 635000 h 971550"/>
                <a:gd name="connsiteX16" fmla="*/ 501650 w 1168400"/>
                <a:gd name="connsiteY16" fmla="*/ 552450 h 971550"/>
                <a:gd name="connsiteX17" fmla="*/ 596900 w 1168400"/>
                <a:gd name="connsiteY17" fmla="*/ 533400 h 971550"/>
                <a:gd name="connsiteX18" fmla="*/ 654050 w 1168400"/>
                <a:gd name="connsiteY18" fmla="*/ 571500 h 971550"/>
                <a:gd name="connsiteX19" fmla="*/ 692150 w 1168400"/>
                <a:gd name="connsiteY19" fmla="*/ 558800 h 971550"/>
                <a:gd name="connsiteX20" fmla="*/ 876300 w 1168400"/>
                <a:gd name="connsiteY20" fmla="*/ 539750 h 971550"/>
                <a:gd name="connsiteX21" fmla="*/ 1149350 w 1168400"/>
                <a:gd name="connsiteY21" fmla="*/ 806450 h 971550"/>
                <a:gd name="connsiteX22" fmla="*/ 1168400 w 1168400"/>
                <a:gd name="connsiteY22" fmla="*/ 971550 h 971550"/>
                <a:gd name="connsiteX23" fmla="*/ 749300 w 1168400"/>
                <a:gd name="connsiteY23" fmla="*/ 812800 h 971550"/>
                <a:gd name="connsiteX24" fmla="*/ 749300 w 1168400"/>
                <a:gd name="connsiteY24" fmla="*/ 850900 h 971550"/>
                <a:gd name="connsiteX25" fmla="*/ 774700 w 1168400"/>
                <a:gd name="connsiteY25" fmla="*/ 901700 h 971550"/>
                <a:gd name="connsiteX26" fmla="*/ 800100 w 1168400"/>
                <a:gd name="connsiteY26" fmla="*/ 939800 h 971550"/>
                <a:gd name="connsiteX27" fmla="*/ 800100 w 1168400"/>
                <a:gd name="connsiteY27" fmla="*/ 939800 h 971550"/>
                <a:gd name="connsiteX28" fmla="*/ 387350 w 1168400"/>
                <a:gd name="connsiteY28" fmla="*/ 939800 h 971550"/>
                <a:gd name="connsiteX29" fmla="*/ 425450 w 1168400"/>
                <a:gd name="connsiteY29" fmla="*/ 914400 h 971550"/>
                <a:gd name="connsiteX30" fmla="*/ 400050 w 1168400"/>
                <a:gd name="connsiteY30" fmla="*/ 850900 h 971550"/>
                <a:gd name="connsiteX31" fmla="*/ 400050 w 1168400"/>
                <a:gd name="connsiteY31" fmla="*/ 787400 h 971550"/>
                <a:gd name="connsiteX32" fmla="*/ 317500 w 1168400"/>
                <a:gd name="connsiteY32" fmla="*/ 711200 h 971550"/>
                <a:gd name="connsiteX33" fmla="*/ 285750 w 1168400"/>
                <a:gd name="connsiteY33" fmla="*/ 654050 h 971550"/>
                <a:gd name="connsiteX34" fmla="*/ 247650 w 1168400"/>
                <a:gd name="connsiteY34" fmla="*/ 615950 h 971550"/>
                <a:gd name="connsiteX35" fmla="*/ 146050 w 1168400"/>
                <a:gd name="connsiteY35" fmla="*/ 590550 h 971550"/>
                <a:gd name="connsiteX36" fmla="*/ 107950 w 1168400"/>
                <a:gd name="connsiteY36" fmla="*/ 539750 h 971550"/>
                <a:gd name="connsiteX0" fmla="*/ 107950 w 1270000"/>
                <a:gd name="connsiteY0" fmla="*/ 539750 h 971550"/>
                <a:gd name="connsiteX1" fmla="*/ 254000 w 1270000"/>
                <a:gd name="connsiteY1" fmla="*/ 406400 h 971550"/>
                <a:gd name="connsiteX2" fmla="*/ 241300 w 1270000"/>
                <a:gd name="connsiteY2" fmla="*/ 285750 h 971550"/>
                <a:gd name="connsiteX3" fmla="*/ 215900 w 1270000"/>
                <a:gd name="connsiteY3" fmla="*/ 222250 h 971550"/>
                <a:gd name="connsiteX4" fmla="*/ 12700 w 1270000"/>
                <a:gd name="connsiteY4" fmla="*/ 76200 h 971550"/>
                <a:gd name="connsiteX5" fmla="*/ 0 w 1270000"/>
                <a:gd name="connsiteY5" fmla="*/ 38100 h 971550"/>
                <a:gd name="connsiteX6" fmla="*/ 6350 w 1270000"/>
                <a:gd name="connsiteY6" fmla="*/ 0 h 971550"/>
                <a:gd name="connsiteX7" fmla="*/ 190500 w 1270000"/>
                <a:gd name="connsiteY7" fmla="*/ 95250 h 971550"/>
                <a:gd name="connsiteX8" fmla="*/ 279400 w 1270000"/>
                <a:gd name="connsiteY8" fmla="*/ 228600 h 971550"/>
                <a:gd name="connsiteX9" fmla="*/ 304800 w 1270000"/>
                <a:gd name="connsiteY9" fmla="*/ 298450 h 971550"/>
                <a:gd name="connsiteX10" fmla="*/ 298450 w 1270000"/>
                <a:gd name="connsiteY10" fmla="*/ 425450 h 971550"/>
                <a:gd name="connsiteX11" fmla="*/ 298450 w 1270000"/>
                <a:gd name="connsiteY11" fmla="*/ 469900 h 971550"/>
                <a:gd name="connsiteX12" fmla="*/ 374650 w 1270000"/>
                <a:gd name="connsiteY12" fmla="*/ 558800 h 971550"/>
                <a:gd name="connsiteX13" fmla="*/ 342900 w 1270000"/>
                <a:gd name="connsiteY13" fmla="*/ 577850 h 971550"/>
                <a:gd name="connsiteX14" fmla="*/ 374650 w 1270000"/>
                <a:gd name="connsiteY14" fmla="*/ 635000 h 971550"/>
                <a:gd name="connsiteX15" fmla="*/ 431800 w 1270000"/>
                <a:gd name="connsiteY15" fmla="*/ 635000 h 971550"/>
                <a:gd name="connsiteX16" fmla="*/ 501650 w 1270000"/>
                <a:gd name="connsiteY16" fmla="*/ 552450 h 971550"/>
                <a:gd name="connsiteX17" fmla="*/ 596900 w 1270000"/>
                <a:gd name="connsiteY17" fmla="*/ 533400 h 971550"/>
                <a:gd name="connsiteX18" fmla="*/ 654050 w 1270000"/>
                <a:gd name="connsiteY18" fmla="*/ 571500 h 971550"/>
                <a:gd name="connsiteX19" fmla="*/ 692150 w 1270000"/>
                <a:gd name="connsiteY19" fmla="*/ 558800 h 971550"/>
                <a:gd name="connsiteX20" fmla="*/ 876300 w 1270000"/>
                <a:gd name="connsiteY20" fmla="*/ 539750 h 971550"/>
                <a:gd name="connsiteX21" fmla="*/ 1270000 w 1270000"/>
                <a:gd name="connsiteY21" fmla="*/ 920750 h 971550"/>
                <a:gd name="connsiteX22" fmla="*/ 1168400 w 1270000"/>
                <a:gd name="connsiteY22" fmla="*/ 971550 h 971550"/>
                <a:gd name="connsiteX23" fmla="*/ 749300 w 1270000"/>
                <a:gd name="connsiteY23" fmla="*/ 812800 h 971550"/>
                <a:gd name="connsiteX24" fmla="*/ 749300 w 1270000"/>
                <a:gd name="connsiteY24" fmla="*/ 850900 h 971550"/>
                <a:gd name="connsiteX25" fmla="*/ 774700 w 1270000"/>
                <a:gd name="connsiteY25" fmla="*/ 901700 h 971550"/>
                <a:gd name="connsiteX26" fmla="*/ 800100 w 1270000"/>
                <a:gd name="connsiteY26" fmla="*/ 939800 h 971550"/>
                <a:gd name="connsiteX27" fmla="*/ 800100 w 1270000"/>
                <a:gd name="connsiteY27" fmla="*/ 939800 h 971550"/>
                <a:gd name="connsiteX28" fmla="*/ 387350 w 1270000"/>
                <a:gd name="connsiteY28" fmla="*/ 939800 h 971550"/>
                <a:gd name="connsiteX29" fmla="*/ 425450 w 1270000"/>
                <a:gd name="connsiteY29" fmla="*/ 914400 h 971550"/>
                <a:gd name="connsiteX30" fmla="*/ 400050 w 1270000"/>
                <a:gd name="connsiteY30" fmla="*/ 850900 h 971550"/>
                <a:gd name="connsiteX31" fmla="*/ 400050 w 1270000"/>
                <a:gd name="connsiteY31" fmla="*/ 787400 h 971550"/>
                <a:gd name="connsiteX32" fmla="*/ 317500 w 1270000"/>
                <a:gd name="connsiteY32" fmla="*/ 711200 h 971550"/>
                <a:gd name="connsiteX33" fmla="*/ 285750 w 1270000"/>
                <a:gd name="connsiteY33" fmla="*/ 654050 h 971550"/>
                <a:gd name="connsiteX34" fmla="*/ 247650 w 1270000"/>
                <a:gd name="connsiteY34" fmla="*/ 615950 h 971550"/>
                <a:gd name="connsiteX35" fmla="*/ 146050 w 1270000"/>
                <a:gd name="connsiteY35" fmla="*/ 590550 h 971550"/>
                <a:gd name="connsiteX36" fmla="*/ 107950 w 1270000"/>
                <a:gd name="connsiteY36" fmla="*/ 539750 h 971550"/>
                <a:gd name="connsiteX0" fmla="*/ 107950 w 1270000"/>
                <a:gd name="connsiteY0" fmla="*/ 539750 h 971550"/>
                <a:gd name="connsiteX1" fmla="*/ 254000 w 1270000"/>
                <a:gd name="connsiteY1" fmla="*/ 406400 h 971550"/>
                <a:gd name="connsiteX2" fmla="*/ 241300 w 1270000"/>
                <a:gd name="connsiteY2" fmla="*/ 285750 h 971550"/>
                <a:gd name="connsiteX3" fmla="*/ 215900 w 1270000"/>
                <a:gd name="connsiteY3" fmla="*/ 222250 h 971550"/>
                <a:gd name="connsiteX4" fmla="*/ 12700 w 1270000"/>
                <a:gd name="connsiteY4" fmla="*/ 76200 h 971550"/>
                <a:gd name="connsiteX5" fmla="*/ 0 w 1270000"/>
                <a:gd name="connsiteY5" fmla="*/ 38100 h 971550"/>
                <a:gd name="connsiteX6" fmla="*/ 6350 w 1270000"/>
                <a:gd name="connsiteY6" fmla="*/ 0 h 971550"/>
                <a:gd name="connsiteX7" fmla="*/ 190500 w 1270000"/>
                <a:gd name="connsiteY7" fmla="*/ 95250 h 971550"/>
                <a:gd name="connsiteX8" fmla="*/ 279400 w 1270000"/>
                <a:gd name="connsiteY8" fmla="*/ 228600 h 971550"/>
                <a:gd name="connsiteX9" fmla="*/ 304800 w 1270000"/>
                <a:gd name="connsiteY9" fmla="*/ 298450 h 971550"/>
                <a:gd name="connsiteX10" fmla="*/ 298450 w 1270000"/>
                <a:gd name="connsiteY10" fmla="*/ 425450 h 971550"/>
                <a:gd name="connsiteX11" fmla="*/ 298450 w 1270000"/>
                <a:gd name="connsiteY11" fmla="*/ 469900 h 971550"/>
                <a:gd name="connsiteX12" fmla="*/ 374650 w 1270000"/>
                <a:gd name="connsiteY12" fmla="*/ 558800 h 971550"/>
                <a:gd name="connsiteX13" fmla="*/ 342900 w 1270000"/>
                <a:gd name="connsiteY13" fmla="*/ 577850 h 971550"/>
                <a:gd name="connsiteX14" fmla="*/ 374650 w 1270000"/>
                <a:gd name="connsiteY14" fmla="*/ 635000 h 971550"/>
                <a:gd name="connsiteX15" fmla="*/ 431800 w 1270000"/>
                <a:gd name="connsiteY15" fmla="*/ 635000 h 971550"/>
                <a:gd name="connsiteX16" fmla="*/ 501650 w 1270000"/>
                <a:gd name="connsiteY16" fmla="*/ 552450 h 971550"/>
                <a:gd name="connsiteX17" fmla="*/ 596900 w 1270000"/>
                <a:gd name="connsiteY17" fmla="*/ 533400 h 971550"/>
                <a:gd name="connsiteX18" fmla="*/ 654050 w 1270000"/>
                <a:gd name="connsiteY18" fmla="*/ 571500 h 971550"/>
                <a:gd name="connsiteX19" fmla="*/ 692150 w 1270000"/>
                <a:gd name="connsiteY19" fmla="*/ 558800 h 971550"/>
                <a:gd name="connsiteX20" fmla="*/ 876300 w 1270000"/>
                <a:gd name="connsiteY20" fmla="*/ 539750 h 971550"/>
                <a:gd name="connsiteX21" fmla="*/ 1270000 w 1270000"/>
                <a:gd name="connsiteY21" fmla="*/ 920750 h 971550"/>
                <a:gd name="connsiteX22" fmla="*/ 1168400 w 1270000"/>
                <a:gd name="connsiteY22" fmla="*/ 971550 h 971550"/>
                <a:gd name="connsiteX23" fmla="*/ 749300 w 1270000"/>
                <a:gd name="connsiteY23" fmla="*/ 812800 h 971550"/>
                <a:gd name="connsiteX24" fmla="*/ 749300 w 1270000"/>
                <a:gd name="connsiteY24" fmla="*/ 850900 h 971550"/>
                <a:gd name="connsiteX25" fmla="*/ 774700 w 1270000"/>
                <a:gd name="connsiteY25" fmla="*/ 901700 h 971550"/>
                <a:gd name="connsiteX26" fmla="*/ 800100 w 1270000"/>
                <a:gd name="connsiteY26" fmla="*/ 939800 h 971550"/>
                <a:gd name="connsiteX27" fmla="*/ 800100 w 1270000"/>
                <a:gd name="connsiteY27" fmla="*/ 939800 h 971550"/>
                <a:gd name="connsiteX28" fmla="*/ 387350 w 1270000"/>
                <a:gd name="connsiteY28" fmla="*/ 939800 h 971550"/>
                <a:gd name="connsiteX29" fmla="*/ 425450 w 1270000"/>
                <a:gd name="connsiteY29" fmla="*/ 914400 h 971550"/>
                <a:gd name="connsiteX30" fmla="*/ 400050 w 1270000"/>
                <a:gd name="connsiteY30" fmla="*/ 850900 h 971550"/>
                <a:gd name="connsiteX31" fmla="*/ 400050 w 1270000"/>
                <a:gd name="connsiteY31" fmla="*/ 787400 h 971550"/>
                <a:gd name="connsiteX32" fmla="*/ 317500 w 1270000"/>
                <a:gd name="connsiteY32" fmla="*/ 711200 h 971550"/>
                <a:gd name="connsiteX33" fmla="*/ 285750 w 1270000"/>
                <a:gd name="connsiteY33" fmla="*/ 654050 h 971550"/>
                <a:gd name="connsiteX34" fmla="*/ 247650 w 1270000"/>
                <a:gd name="connsiteY34" fmla="*/ 615950 h 971550"/>
                <a:gd name="connsiteX35" fmla="*/ 146050 w 1270000"/>
                <a:gd name="connsiteY35" fmla="*/ 590550 h 971550"/>
                <a:gd name="connsiteX36" fmla="*/ 107950 w 1270000"/>
                <a:gd name="connsiteY36" fmla="*/ 539750 h 971550"/>
                <a:gd name="connsiteX0" fmla="*/ 107950 w 1273430"/>
                <a:gd name="connsiteY0" fmla="*/ 539750 h 971550"/>
                <a:gd name="connsiteX1" fmla="*/ 254000 w 1273430"/>
                <a:gd name="connsiteY1" fmla="*/ 406400 h 971550"/>
                <a:gd name="connsiteX2" fmla="*/ 241300 w 1273430"/>
                <a:gd name="connsiteY2" fmla="*/ 285750 h 971550"/>
                <a:gd name="connsiteX3" fmla="*/ 215900 w 1273430"/>
                <a:gd name="connsiteY3" fmla="*/ 222250 h 971550"/>
                <a:gd name="connsiteX4" fmla="*/ 12700 w 1273430"/>
                <a:gd name="connsiteY4" fmla="*/ 76200 h 971550"/>
                <a:gd name="connsiteX5" fmla="*/ 0 w 1273430"/>
                <a:gd name="connsiteY5" fmla="*/ 38100 h 971550"/>
                <a:gd name="connsiteX6" fmla="*/ 6350 w 1273430"/>
                <a:gd name="connsiteY6" fmla="*/ 0 h 971550"/>
                <a:gd name="connsiteX7" fmla="*/ 190500 w 1273430"/>
                <a:gd name="connsiteY7" fmla="*/ 95250 h 971550"/>
                <a:gd name="connsiteX8" fmla="*/ 279400 w 1273430"/>
                <a:gd name="connsiteY8" fmla="*/ 228600 h 971550"/>
                <a:gd name="connsiteX9" fmla="*/ 304800 w 1273430"/>
                <a:gd name="connsiteY9" fmla="*/ 298450 h 971550"/>
                <a:gd name="connsiteX10" fmla="*/ 298450 w 1273430"/>
                <a:gd name="connsiteY10" fmla="*/ 425450 h 971550"/>
                <a:gd name="connsiteX11" fmla="*/ 298450 w 1273430"/>
                <a:gd name="connsiteY11" fmla="*/ 469900 h 971550"/>
                <a:gd name="connsiteX12" fmla="*/ 374650 w 1273430"/>
                <a:gd name="connsiteY12" fmla="*/ 558800 h 971550"/>
                <a:gd name="connsiteX13" fmla="*/ 342900 w 1273430"/>
                <a:gd name="connsiteY13" fmla="*/ 577850 h 971550"/>
                <a:gd name="connsiteX14" fmla="*/ 374650 w 1273430"/>
                <a:gd name="connsiteY14" fmla="*/ 635000 h 971550"/>
                <a:gd name="connsiteX15" fmla="*/ 431800 w 1273430"/>
                <a:gd name="connsiteY15" fmla="*/ 635000 h 971550"/>
                <a:gd name="connsiteX16" fmla="*/ 501650 w 1273430"/>
                <a:gd name="connsiteY16" fmla="*/ 552450 h 971550"/>
                <a:gd name="connsiteX17" fmla="*/ 596900 w 1273430"/>
                <a:gd name="connsiteY17" fmla="*/ 533400 h 971550"/>
                <a:gd name="connsiteX18" fmla="*/ 654050 w 1273430"/>
                <a:gd name="connsiteY18" fmla="*/ 571500 h 971550"/>
                <a:gd name="connsiteX19" fmla="*/ 692150 w 1273430"/>
                <a:gd name="connsiteY19" fmla="*/ 558800 h 971550"/>
                <a:gd name="connsiteX20" fmla="*/ 876300 w 1273430"/>
                <a:gd name="connsiteY20" fmla="*/ 539750 h 971550"/>
                <a:gd name="connsiteX21" fmla="*/ 1212850 w 1273430"/>
                <a:gd name="connsiteY21" fmla="*/ 850900 h 971550"/>
                <a:gd name="connsiteX22" fmla="*/ 1270000 w 1273430"/>
                <a:gd name="connsiteY22" fmla="*/ 920750 h 971550"/>
                <a:gd name="connsiteX23" fmla="*/ 1168400 w 1273430"/>
                <a:gd name="connsiteY23" fmla="*/ 971550 h 971550"/>
                <a:gd name="connsiteX24" fmla="*/ 749300 w 1273430"/>
                <a:gd name="connsiteY24" fmla="*/ 812800 h 971550"/>
                <a:gd name="connsiteX25" fmla="*/ 749300 w 1273430"/>
                <a:gd name="connsiteY25" fmla="*/ 850900 h 971550"/>
                <a:gd name="connsiteX26" fmla="*/ 774700 w 1273430"/>
                <a:gd name="connsiteY26" fmla="*/ 901700 h 971550"/>
                <a:gd name="connsiteX27" fmla="*/ 800100 w 1273430"/>
                <a:gd name="connsiteY27" fmla="*/ 939800 h 971550"/>
                <a:gd name="connsiteX28" fmla="*/ 800100 w 1273430"/>
                <a:gd name="connsiteY28" fmla="*/ 939800 h 971550"/>
                <a:gd name="connsiteX29" fmla="*/ 387350 w 1273430"/>
                <a:gd name="connsiteY29" fmla="*/ 939800 h 971550"/>
                <a:gd name="connsiteX30" fmla="*/ 425450 w 1273430"/>
                <a:gd name="connsiteY30" fmla="*/ 914400 h 971550"/>
                <a:gd name="connsiteX31" fmla="*/ 400050 w 1273430"/>
                <a:gd name="connsiteY31" fmla="*/ 850900 h 971550"/>
                <a:gd name="connsiteX32" fmla="*/ 400050 w 1273430"/>
                <a:gd name="connsiteY32" fmla="*/ 787400 h 971550"/>
                <a:gd name="connsiteX33" fmla="*/ 317500 w 1273430"/>
                <a:gd name="connsiteY33" fmla="*/ 711200 h 971550"/>
                <a:gd name="connsiteX34" fmla="*/ 285750 w 1273430"/>
                <a:gd name="connsiteY34" fmla="*/ 654050 h 971550"/>
                <a:gd name="connsiteX35" fmla="*/ 247650 w 1273430"/>
                <a:gd name="connsiteY35" fmla="*/ 615950 h 971550"/>
                <a:gd name="connsiteX36" fmla="*/ 146050 w 1273430"/>
                <a:gd name="connsiteY36" fmla="*/ 590550 h 971550"/>
                <a:gd name="connsiteX37" fmla="*/ 107950 w 1273430"/>
                <a:gd name="connsiteY37" fmla="*/ 539750 h 971550"/>
                <a:gd name="connsiteX0" fmla="*/ 107950 w 1270731"/>
                <a:gd name="connsiteY0" fmla="*/ 539750 h 971550"/>
                <a:gd name="connsiteX1" fmla="*/ 254000 w 1270731"/>
                <a:gd name="connsiteY1" fmla="*/ 406400 h 971550"/>
                <a:gd name="connsiteX2" fmla="*/ 241300 w 1270731"/>
                <a:gd name="connsiteY2" fmla="*/ 285750 h 971550"/>
                <a:gd name="connsiteX3" fmla="*/ 215900 w 1270731"/>
                <a:gd name="connsiteY3" fmla="*/ 222250 h 971550"/>
                <a:gd name="connsiteX4" fmla="*/ 12700 w 1270731"/>
                <a:gd name="connsiteY4" fmla="*/ 76200 h 971550"/>
                <a:gd name="connsiteX5" fmla="*/ 0 w 1270731"/>
                <a:gd name="connsiteY5" fmla="*/ 38100 h 971550"/>
                <a:gd name="connsiteX6" fmla="*/ 6350 w 1270731"/>
                <a:gd name="connsiteY6" fmla="*/ 0 h 971550"/>
                <a:gd name="connsiteX7" fmla="*/ 190500 w 1270731"/>
                <a:gd name="connsiteY7" fmla="*/ 95250 h 971550"/>
                <a:gd name="connsiteX8" fmla="*/ 279400 w 1270731"/>
                <a:gd name="connsiteY8" fmla="*/ 228600 h 971550"/>
                <a:gd name="connsiteX9" fmla="*/ 304800 w 1270731"/>
                <a:gd name="connsiteY9" fmla="*/ 298450 h 971550"/>
                <a:gd name="connsiteX10" fmla="*/ 298450 w 1270731"/>
                <a:gd name="connsiteY10" fmla="*/ 425450 h 971550"/>
                <a:gd name="connsiteX11" fmla="*/ 298450 w 1270731"/>
                <a:gd name="connsiteY11" fmla="*/ 469900 h 971550"/>
                <a:gd name="connsiteX12" fmla="*/ 374650 w 1270731"/>
                <a:gd name="connsiteY12" fmla="*/ 558800 h 971550"/>
                <a:gd name="connsiteX13" fmla="*/ 342900 w 1270731"/>
                <a:gd name="connsiteY13" fmla="*/ 577850 h 971550"/>
                <a:gd name="connsiteX14" fmla="*/ 374650 w 1270731"/>
                <a:gd name="connsiteY14" fmla="*/ 635000 h 971550"/>
                <a:gd name="connsiteX15" fmla="*/ 431800 w 1270731"/>
                <a:gd name="connsiteY15" fmla="*/ 635000 h 971550"/>
                <a:gd name="connsiteX16" fmla="*/ 501650 w 1270731"/>
                <a:gd name="connsiteY16" fmla="*/ 552450 h 971550"/>
                <a:gd name="connsiteX17" fmla="*/ 596900 w 1270731"/>
                <a:gd name="connsiteY17" fmla="*/ 533400 h 971550"/>
                <a:gd name="connsiteX18" fmla="*/ 654050 w 1270731"/>
                <a:gd name="connsiteY18" fmla="*/ 571500 h 971550"/>
                <a:gd name="connsiteX19" fmla="*/ 692150 w 1270731"/>
                <a:gd name="connsiteY19" fmla="*/ 558800 h 971550"/>
                <a:gd name="connsiteX20" fmla="*/ 876300 w 1270731"/>
                <a:gd name="connsiteY20" fmla="*/ 539750 h 971550"/>
                <a:gd name="connsiteX21" fmla="*/ 1162050 w 1270731"/>
                <a:gd name="connsiteY21" fmla="*/ 850900 h 971550"/>
                <a:gd name="connsiteX22" fmla="*/ 1270000 w 1270731"/>
                <a:gd name="connsiteY22" fmla="*/ 920750 h 971550"/>
                <a:gd name="connsiteX23" fmla="*/ 1168400 w 1270731"/>
                <a:gd name="connsiteY23" fmla="*/ 971550 h 971550"/>
                <a:gd name="connsiteX24" fmla="*/ 749300 w 1270731"/>
                <a:gd name="connsiteY24" fmla="*/ 812800 h 971550"/>
                <a:gd name="connsiteX25" fmla="*/ 749300 w 1270731"/>
                <a:gd name="connsiteY25" fmla="*/ 850900 h 971550"/>
                <a:gd name="connsiteX26" fmla="*/ 774700 w 1270731"/>
                <a:gd name="connsiteY26" fmla="*/ 901700 h 971550"/>
                <a:gd name="connsiteX27" fmla="*/ 800100 w 1270731"/>
                <a:gd name="connsiteY27" fmla="*/ 939800 h 971550"/>
                <a:gd name="connsiteX28" fmla="*/ 800100 w 1270731"/>
                <a:gd name="connsiteY28" fmla="*/ 939800 h 971550"/>
                <a:gd name="connsiteX29" fmla="*/ 387350 w 1270731"/>
                <a:gd name="connsiteY29" fmla="*/ 939800 h 971550"/>
                <a:gd name="connsiteX30" fmla="*/ 425450 w 1270731"/>
                <a:gd name="connsiteY30" fmla="*/ 914400 h 971550"/>
                <a:gd name="connsiteX31" fmla="*/ 400050 w 1270731"/>
                <a:gd name="connsiteY31" fmla="*/ 850900 h 971550"/>
                <a:gd name="connsiteX32" fmla="*/ 400050 w 1270731"/>
                <a:gd name="connsiteY32" fmla="*/ 787400 h 971550"/>
                <a:gd name="connsiteX33" fmla="*/ 317500 w 1270731"/>
                <a:gd name="connsiteY33" fmla="*/ 711200 h 971550"/>
                <a:gd name="connsiteX34" fmla="*/ 285750 w 1270731"/>
                <a:gd name="connsiteY34" fmla="*/ 654050 h 971550"/>
                <a:gd name="connsiteX35" fmla="*/ 247650 w 1270731"/>
                <a:gd name="connsiteY35" fmla="*/ 615950 h 971550"/>
                <a:gd name="connsiteX36" fmla="*/ 146050 w 1270731"/>
                <a:gd name="connsiteY36" fmla="*/ 590550 h 971550"/>
                <a:gd name="connsiteX37" fmla="*/ 107950 w 1270731"/>
                <a:gd name="connsiteY37" fmla="*/ 539750 h 971550"/>
                <a:gd name="connsiteX0" fmla="*/ 107950 w 1270731"/>
                <a:gd name="connsiteY0" fmla="*/ 539750 h 971550"/>
                <a:gd name="connsiteX1" fmla="*/ 254000 w 1270731"/>
                <a:gd name="connsiteY1" fmla="*/ 406400 h 971550"/>
                <a:gd name="connsiteX2" fmla="*/ 241300 w 1270731"/>
                <a:gd name="connsiteY2" fmla="*/ 285750 h 971550"/>
                <a:gd name="connsiteX3" fmla="*/ 215900 w 1270731"/>
                <a:gd name="connsiteY3" fmla="*/ 222250 h 971550"/>
                <a:gd name="connsiteX4" fmla="*/ 12700 w 1270731"/>
                <a:gd name="connsiteY4" fmla="*/ 76200 h 971550"/>
                <a:gd name="connsiteX5" fmla="*/ 0 w 1270731"/>
                <a:gd name="connsiteY5" fmla="*/ 38100 h 971550"/>
                <a:gd name="connsiteX6" fmla="*/ 6350 w 1270731"/>
                <a:gd name="connsiteY6" fmla="*/ 0 h 971550"/>
                <a:gd name="connsiteX7" fmla="*/ 190500 w 1270731"/>
                <a:gd name="connsiteY7" fmla="*/ 95250 h 971550"/>
                <a:gd name="connsiteX8" fmla="*/ 279400 w 1270731"/>
                <a:gd name="connsiteY8" fmla="*/ 228600 h 971550"/>
                <a:gd name="connsiteX9" fmla="*/ 304800 w 1270731"/>
                <a:gd name="connsiteY9" fmla="*/ 298450 h 971550"/>
                <a:gd name="connsiteX10" fmla="*/ 298450 w 1270731"/>
                <a:gd name="connsiteY10" fmla="*/ 425450 h 971550"/>
                <a:gd name="connsiteX11" fmla="*/ 298450 w 1270731"/>
                <a:gd name="connsiteY11" fmla="*/ 469900 h 971550"/>
                <a:gd name="connsiteX12" fmla="*/ 374650 w 1270731"/>
                <a:gd name="connsiteY12" fmla="*/ 558800 h 971550"/>
                <a:gd name="connsiteX13" fmla="*/ 342900 w 1270731"/>
                <a:gd name="connsiteY13" fmla="*/ 577850 h 971550"/>
                <a:gd name="connsiteX14" fmla="*/ 374650 w 1270731"/>
                <a:gd name="connsiteY14" fmla="*/ 635000 h 971550"/>
                <a:gd name="connsiteX15" fmla="*/ 431800 w 1270731"/>
                <a:gd name="connsiteY15" fmla="*/ 635000 h 971550"/>
                <a:gd name="connsiteX16" fmla="*/ 501650 w 1270731"/>
                <a:gd name="connsiteY16" fmla="*/ 552450 h 971550"/>
                <a:gd name="connsiteX17" fmla="*/ 596900 w 1270731"/>
                <a:gd name="connsiteY17" fmla="*/ 533400 h 971550"/>
                <a:gd name="connsiteX18" fmla="*/ 654050 w 1270731"/>
                <a:gd name="connsiteY18" fmla="*/ 571500 h 971550"/>
                <a:gd name="connsiteX19" fmla="*/ 692150 w 1270731"/>
                <a:gd name="connsiteY19" fmla="*/ 558800 h 971550"/>
                <a:gd name="connsiteX20" fmla="*/ 876300 w 1270731"/>
                <a:gd name="connsiteY20" fmla="*/ 539750 h 971550"/>
                <a:gd name="connsiteX21" fmla="*/ 1162050 w 1270731"/>
                <a:gd name="connsiteY21" fmla="*/ 850900 h 971550"/>
                <a:gd name="connsiteX22" fmla="*/ 1270000 w 1270731"/>
                <a:gd name="connsiteY22" fmla="*/ 882650 h 971550"/>
                <a:gd name="connsiteX23" fmla="*/ 1168400 w 1270731"/>
                <a:gd name="connsiteY23" fmla="*/ 971550 h 971550"/>
                <a:gd name="connsiteX24" fmla="*/ 749300 w 1270731"/>
                <a:gd name="connsiteY24" fmla="*/ 812800 h 971550"/>
                <a:gd name="connsiteX25" fmla="*/ 749300 w 1270731"/>
                <a:gd name="connsiteY25" fmla="*/ 850900 h 971550"/>
                <a:gd name="connsiteX26" fmla="*/ 774700 w 1270731"/>
                <a:gd name="connsiteY26" fmla="*/ 901700 h 971550"/>
                <a:gd name="connsiteX27" fmla="*/ 800100 w 1270731"/>
                <a:gd name="connsiteY27" fmla="*/ 939800 h 971550"/>
                <a:gd name="connsiteX28" fmla="*/ 800100 w 1270731"/>
                <a:gd name="connsiteY28" fmla="*/ 939800 h 971550"/>
                <a:gd name="connsiteX29" fmla="*/ 387350 w 1270731"/>
                <a:gd name="connsiteY29" fmla="*/ 939800 h 971550"/>
                <a:gd name="connsiteX30" fmla="*/ 425450 w 1270731"/>
                <a:gd name="connsiteY30" fmla="*/ 914400 h 971550"/>
                <a:gd name="connsiteX31" fmla="*/ 400050 w 1270731"/>
                <a:gd name="connsiteY31" fmla="*/ 850900 h 971550"/>
                <a:gd name="connsiteX32" fmla="*/ 400050 w 1270731"/>
                <a:gd name="connsiteY32" fmla="*/ 787400 h 971550"/>
                <a:gd name="connsiteX33" fmla="*/ 317500 w 1270731"/>
                <a:gd name="connsiteY33" fmla="*/ 711200 h 971550"/>
                <a:gd name="connsiteX34" fmla="*/ 285750 w 1270731"/>
                <a:gd name="connsiteY34" fmla="*/ 654050 h 971550"/>
                <a:gd name="connsiteX35" fmla="*/ 247650 w 1270731"/>
                <a:gd name="connsiteY35" fmla="*/ 615950 h 971550"/>
                <a:gd name="connsiteX36" fmla="*/ 146050 w 1270731"/>
                <a:gd name="connsiteY36" fmla="*/ 590550 h 971550"/>
                <a:gd name="connsiteX37" fmla="*/ 107950 w 1270731"/>
                <a:gd name="connsiteY37" fmla="*/ 539750 h 971550"/>
                <a:gd name="connsiteX0" fmla="*/ 107950 w 1270731"/>
                <a:gd name="connsiteY0" fmla="*/ 539750 h 971550"/>
                <a:gd name="connsiteX1" fmla="*/ 254000 w 1270731"/>
                <a:gd name="connsiteY1" fmla="*/ 406400 h 971550"/>
                <a:gd name="connsiteX2" fmla="*/ 241300 w 1270731"/>
                <a:gd name="connsiteY2" fmla="*/ 285750 h 971550"/>
                <a:gd name="connsiteX3" fmla="*/ 215900 w 1270731"/>
                <a:gd name="connsiteY3" fmla="*/ 222250 h 971550"/>
                <a:gd name="connsiteX4" fmla="*/ 12700 w 1270731"/>
                <a:gd name="connsiteY4" fmla="*/ 76200 h 971550"/>
                <a:gd name="connsiteX5" fmla="*/ 0 w 1270731"/>
                <a:gd name="connsiteY5" fmla="*/ 38100 h 971550"/>
                <a:gd name="connsiteX6" fmla="*/ 6350 w 1270731"/>
                <a:gd name="connsiteY6" fmla="*/ 0 h 971550"/>
                <a:gd name="connsiteX7" fmla="*/ 190500 w 1270731"/>
                <a:gd name="connsiteY7" fmla="*/ 95250 h 971550"/>
                <a:gd name="connsiteX8" fmla="*/ 279400 w 1270731"/>
                <a:gd name="connsiteY8" fmla="*/ 228600 h 971550"/>
                <a:gd name="connsiteX9" fmla="*/ 304800 w 1270731"/>
                <a:gd name="connsiteY9" fmla="*/ 298450 h 971550"/>
                <a:gd name="connsiteX10" fmla="*/ 298450 w 1270731"/>
                <a:gd name="connsiteY10" fmla="*/ 425450 h 971550"/>
                <a:gd name="connsiteX11" fmla="*/ 298450 w 1270731"/>
                <a:gd name="connsiteY11" fmla="*/ 469900 h 971550"/>
                <a:gd name="connsiteX12" fmla="*/ 374650 w 1270731"/>
                <a:gd name="connsiteY12" fmla="*/ 558800 h 971550"/>
                <a:gd name="connsiteX13" fmla="*/ 342900 w 1270731"/>
                <a:gd name="connsiteY13" fmla="*/ 577850 h 971550"/>
                <a:gd name="connsiteX14" fmla="*/ 374650 w 1270731"/>
                <a:gd name="connsiteY14" fmla="*/ 635000 h 971550"/>
                <a:gd name="connsiteX15" fmla="*/ 431800 w 1270731"/>
                <a:gd name="connsiteY15" fmla="*/ 635000 h 971550"/>
                <a:gd name="connsiteX16" fmla="*/ 501650 w 1270731"/>
                <a:gd name="connsiteY16" fmla="*/ 552450 h 971550"/>
                <a:gd name="connsiteX17" fmla="*/ 596900 w 1270731"/>
                <a:gd name="connsiteY17" fmla="*/ 533400 h 971550"/>
                <a:gd name="connsiteX18" fmla="*/ 654050 w 1270731"/>
                <a:gd name="connsiteY18" fmla="*/ 571500 h 971550"/>
                <a:gd name="connsiteX19" fmla="*/ 692150 w 1270731"/>
                <a:gd name="connsiteY19" fmla="*/ 558800 h 971550"/>
                <a:gd name="connsiteX20" fmla="*/ 876300 w 1270731"/>
                <a:gd name="connsiteY20" fmla="*/ 539750 h 971550"/>
                <a:gd name="connsiteX21" fmla="*/ 1162050 w 1270731"/>
                <a:gd name="connsiteY21" fmla="*/ 850900 h 971550"/>
                <a:gd name="connsiteX22" fmla="*/ 1270000 w 1270731"/>
                <a:gd name="connsiteY22" fmla="*/ 882650 h 971550"/>
                <a:gd name="connsiteX23" fmla="*/ 1168400 w 1270731"/>
                <a:gd name="connsiteY23" fmla="*/ 971550 h 971550"/>
                <a:gd name="connsiteX24" fmla="*/ 749300 w 1270731"/>
                <a:gd name="connsiteY24" fmla="*/ 812800 h 971550"/>
                <a:gd name="connsiteX25" fmla="*/ 869950 w 1270731"/>
                <a:gd name="connsiteY25" fmla="*/ 876300 h 971550"/>
                <a:gd name="connsiteX26" fmla="*/ 774700 w 1270731"/>
                <a:gd name="connsiteY26" fmla="*/ 901700 h 971550"/>
                <a:gd name="connsiteX27" fmla="*/ 800100 w 1270731"/>
                <a:gd name="connsiteY27" fmla="*/ 939800 h 971550"/>
                <a:gd name="connsiteX28" fmla="*/ 800100 w 1270731"/>
                <a:gd name="connsiteY28" fmla="*/ 939800 h 971550"/>
                <a:gd name="connsiteX29" fmla="*/ 387350 w 1270731"/>
                <a:gd name="connsiteY29" fmla="*/ 939800 h 971550"/>
                <a:gd name="connsiteX30" fmla="*/ 425450 w 1270731"/>
                <a:gd name="connsiteY30" fmla="*/ 914400 h 971550"/>
                <a:gd name="connsiteX31" fmla="*/ 400050 w 1270731"/>
                <a:gd name="connsiteY31" fmla="*/ 850900 h 971550"/>
                <a:gd name="connsiteX32" fmla="*/ 400050 w 1270731"/>
                <a:gd name="connsiteY32" fmla="*/ 787400 h 971550"/>
                <a:gd name="connsiteX33" fmla="*/ 317500 w 1270731"/>
                <a:gd name="connsiteY33" fmla="*/ 711200 h 971550"/>
                <a:gd name="connsiteX34" fmla="*/ 285750 w 1270731"/>
                <a:gd name="connsiteY34" fmla="*/ 654050 h 971550"/>
                <a:gd name="connsiteX35" fmla="*/ 247650 w 1270731"/>
                <a:gd name="connsiteY35" fmla="*/ 615950 h 971550"/>
                <a:gd name="connsiteX36" fmla="*/ 146050 w 1270731"/>
                <a:gd name="connsiteY36" fmla="*/ 590550 h 971550"/>
                <a:gd name="connsiteX37" fmla="*/ 107950 w 1270731"/>
                <a:gd name="connsiteY37" fmla="*/ 539750 h 971550"/>
                <a:gd name="connsiteX0" fmla="*/ 107950 w 1270731"/>
                <a:gd name="connsiteY0" fmla="*/ 539750 h 971550"/>
                <a:gd name="connsiteX1" fmla="*/ 254000 w 1270731"/>
                <a:gd name="connsiteY1" fmla="*/ 406400 h 971550"/>
                <a:gd name="connsiteX2" fmla="*/ 241300 w 1270731"/>
                <a:gd name="connsiteY2" fmla="*/ 285750 h 971550"/>
                <a:gd name="connsiteX3" fmla="*/ 215900 w 1270731"/>
                <a:gd name="connsiteY3" fmla="*/ 222250 h 971550"/>
                <a:gd name="connsiteX4" fmla="*/ 12700 w 1270731"/>
                <a:gd name="connsiteY4" fmla="*/ 76200 h 971550"/>
                <a:gd name="connsiteX5" fmla="*/ 0 w 1270731"/>
                <a:gd name="connsiteY5" fmla="*/ 38100 h 971550"/>
                <a:gd name="connsiteX6" fmla="*/ 6350 w 1270731"/>
                <a:gd name="connsiteY6" fmla="*/ 0 h 971550"/>
                <a:gd name="connsiteX7" fmla="*/ 190500 w 1270731"/>
                <a:gd name="connsiteY7" fmla="*/ 95250 h 971550"/>
                <a:gd name="connsiteX8" fmla="*/ 279400 w 1270731"/>
                <a:gd name="connsiteY8" fmla="*/ 228600 h 971550"/>
                <a:gd name="connsiteX9" fmla="*/ 304800 w 1270731"/>
                <a:gd name="connsiteY9" fmla="*/ 298450 h 971550"/>
                <a:gd name="connsiteX10" fmla="*/ 298450 w 1270731"/>
                <a:gd name="connsiteY10" fmla="*/ 425450 h 971550"/>
                <a:gd name="connsiteX11" fmla="*/ 298450 w 1270731"/>
                <a:gd name="connsiteY11" fmla="*/ 469900 h 971550"/>
                <a:gd name="connsiteX12" fmla="*/ 374650 w 1270731"/>
                <a:gd name="connsiteY12" fmla="*/ 558800 h 971550"/>
                <a:gd name="connsiteX13" fmla="*/ 342900 w 1270731"/>
                <a:gd name="connsiteY13" fmla="*/ 577850 h 971550"/>
                <a:gd name="connsiteX14" fmla="*/ 374650 w 1270731"/>
                <a:gd name="connsiteY14" fmla="*/ 635000 h 971550"/>
                <a:gd name="connsiteX15" fmla="*/ 431800 w 1270731"/>
                <a:gd name="connsiteY15" fmla="*/ 635000 h 971550"/>
                <a:gd name="connsiteX16" fmla="*/ 501650 w 1270731"/>
                <a:gd name="connsiteY16" fmla="*/ 552450 h 971550"/>
                <a:gd name="connsiteX17" fmla="*/ 596900 w 1270731"/>
                <a:gd name="connsiteY17" fmla="*/ 533400 h 971550"/>
                <a:gd name="connsiteX18" fmla="*/ 654050 w 1270731"/>
                <a:gd name="connsiteY18" fmla="*/ 571500 h 971550"/>
                <a:gd name="connsiteX19" fmla="*/ 692150 w 1270731"/>
                <a:gd name="connsiteY19" fmla="*/ 558800 h 971550"/>
                <a:gd name="connsiteX20" fmla="*/ 876300 w 1270731"/>
                <a:gd name="connsiteY20" fmla="*/ 539750 h 971550"/>
                <a:gd name="connsiteX21" fmla="*/ 1162050 w 1270731"/>
                <a:gd name="connsiteY21" fmla="*/ 850900 h 971550"/>
                <a:gd name="connsiteX22" fmla="*/ 1270000 w 1270731"/>
                <a:gd name="connsiteY22" fmla="*/ 882650 h 971550"/>
                <a:gd name="connsiteX23" fmla="*/ 1168400 w 1270731"/>
                <a:gd name="connsiteY23" fmla="*/ 971550 h 971550"/>
                <a:gd name="connsiteX24" fmla="*/ 876300 w 1270731"/>
                <a:gd name="connsiteY24" fmla="*/ 749300 h 971550"/>
                <a:gd name="connsiteX25" fmla="*/ 869950 w 1270731"/>
                <a:gd name="connsiteY25" fmla="*/ 876300 h 971550"/>
                <a:gd name="connsiteX26" fmla="*/ 774700 w 1270731"/>
                <a:gd name="connsiteY26" fmla="*/ 901700 h 971550"/>
                <a:gd name="connsiteX27" fmla="*/ 800100 w 1270731"/>
                <a:gd name="connsiteY27" fmla="*/ 939800 h 971550"/>
                <a:gd name="connsiteX28" fmla="*/ 800100 w 1270731"/>
                <a:gd name="connsiteY28" fmla="*/ 939800 h 971550"/>
                <a:gd name="connsiteX29" fmla="*/ 387350 w 1270731"/>
                <a:gd name="connsiteY29" fmla="*/ 939800 h 971550"/>
                <a:gd name="connsiteX30" fmla="*/ 425450 w 1270731"/>
                <a:gd name="connsiteY30" fmla="*/ 914400 h 971550"/>
                <a:gd name="connsiteX31" fmla="*/ 400050 w 1270731"/>
                <a:gd name="connsiteY31" fmla="*/ 850900 h 971550"/>
                <a:gd name="connsiteX32" fmla="*/ 400050 w 1270731"/>
                <a:gd name="connsiteY32" fmla="*/ 787400 h 971550"/>
                <a:gd name="connsiteX33" fmla="*/ 317500 w 1270731"/>
                <a:gd name="connsiteY33" fmla="*/ 711200 h 971550"/>
                <a:gd name="connsiteX34" fmla="*/ 285750 w 1270731"/>
                <a:gd name="connsiteY34" fmla="*/ 654050 h 971550"/>
                <a:gd name="connsiteX35" fmla="*/ 247650 w 1270731"/>
                <a:gd name="connsiteY35" fmla="*/ 615950 h 971550"/>
                <a:gd name="connsiteX36" fmla="*/ 146050 w 1270731"/>
                <a:gd name="connsiteY36" fmla="*/ 590550 h 971550"/>
                <a:gd name="connsiteX37" fmla="*/ 107950 w 1270731"/>
                <a:gd name="connsiteY37" fmla="*/ 539750 h 971550"/>
                <a:gd name="connsiteX0" fmla="*/ 107950 w 1270731"/>
                <a:gd name="connsiteY0" fmla="*/ 539750 h 971550"/>
                <a:gd name="connsiteX1" fmla="*/ 254000 w 1270731"/>
                <a:gd name="connsiteY1" fmla="*/ 406400 h 971550"/>
                <a:gd name="connsiteX2" fmla="*/ 241300 w 1270731"/>
                <a:gd name="connsiteY2" fmla="*/ 285750 h 971550"/>
                <a:gd name="connsiteX3" fmla="*/ 215900 w 1270731"/>
                <a:gd name="connsiteY3" fmla="*/ 222250 h 971550"/>
                <a:gd name="connsiteX4" fmla="*/ 12700 w 1270731"/>
                <a:gd name="connsiteY4" fmla="*/ 76200 h 971550"/>
                <a:gd name="connsiteX5" fmla="*/ 0 w 1270731"/>
                <a:gd name="connsiteY5" fmla="*/ 38100 h 971550"/>
                <a:gd name="connsiteX6" fmla="*/ 6350 w 1270731"/>
                <a:gd name="connsiteY6" fmla="*/ 0 h 971550"/>
                <a:gd name="connsiteX7" fmla="*/ 190500 w 1270731"/>
                <a:gd name="connsiteY7" fmla="*/ 95250 h 971550"/>
                <a:gd name="connsiteX8" fmla="*/ 279400 w 1270731"/>
                <a:gd name="connsiteY8" fmla="*/ 228600 h 971550"/>
                <a:gd name="connsiteX9" fmla="*/ 304800 w 1270731"/>
                <a:gd name="connsiteY9" fmla="*/ 298450 h 971550"/>
                <a:gd name="connsiteX10" fmla="*/ 298450 w 1270731"/>
                <a:gd name="connsiteY10" fmla="*/ 425450 h 971550"/>
                <a:gd name="connsiteX11" fmla="*/ 298450 w 1270731"/>
                <a:gd name="connsiteY11" fmla="*/ 469900 h 971550"/>
                <a:gd name="connsiteX12" fmla="*/ 374650 w 1270731"/>
                <a:gd name="connsiteY12" fmla="*/ 558800 h 971550"/>
                <a:gd name="connsiteX13" fmla="*/ 342900 w 1270731"/>
                <a:gd name="connsiteY13" fmla="*/ 577850 h 971550"/>
                <a:gd name="connsiteX14" fmla="*/ 374650 w 1270731"/>
                <a:gd name="connsiteY14" fmla="*/ 635000 h 971550"/>
                <a:gd name="connsiteX15" fmla="*/ 431800 w 1270731"/>
                <a:gd name="connsiteY15" fmla="*/ 635000 h 971550"/>
                <a:gd name="connsiteX16" fmla="*/ 501650 w 1270731"/>
                <a:gd name="connsiteY16" fmla="*/ 552450 h 971550"/>
                <a:gd name="connsiteX17" fmla="*/ 596900 w 1270731"/>
                <a:gd name="connsiteY17" fmla="*/ 533400 h 971550"/>
                <a:gd name="connsiteX18" fmla="*/ 654050 w 1270731"/>
                <a:gd name="connsiteY18" fmla="*/ 571500 h 971550"/>
                <a:gd name="connsiteX19" fmla="*/ 692150 w 1270731"/>
                <a:gd name="connsiteY19" fmla="*/ 558800 h 971550"/>
                <a:gd name="connsiteX20" fmla="*/ 876300 w 1270731"/>
                <a:gd name="connsiteY20" fmla="*/ 539750 h 971550"/>
                <a:gd name="connsiteX21" fmla="*/ 1162050 w 1270731"/>
                <a:gd name="connsiteY21" fmla="*/ 850900 h 971550"/>
                <a:gd name="connsiteX22" fmla="*/ 1270000 w 1270731"/>
                <a:gd name="connsiteY22" fmla="*/ 882650 h 971550"/>
                <a:gd name="connsiteX23" fmla="*/ 1168400 w 1270731"/>
                <a:gd name="connsiteY23" fmla="*/ 971550 h 971550"/>
                <a:gd name="connsiteX24" fmla="*/ 876300 w 1270731"/>
                <a:gd name="connsiteY24" fmla="*/ 749300 h 971550"/>
                <a:gd name="connsiteX25" fmla="*/ 869950 w 1270731"/>
                <a:gd name="connsiteY25" fmla="*/ 876300 h 971550"/>
                <a:gd name="connsiteX26" fmla="*/ 920750 w 1270731"/>
                <a:gd name="connsiteY26" fmla="*/ 958850 h 971550"/>
                <a:gd name="connsiteX27" fmla="*/ 800100 w 1270731"/>
                <a:gd name="connsiteY27" fmla="*/ 939800 h 971550"/>
                <a:gd name="connsiteX28" fmla="*/ 800100 w 1270731"/>
                <a:gd name="connsiteY28" fmla="*/ 939800 h 971550"/>
                <a:gd name="connsiteX29" fmla="*/ 387350 w 1270731"/>
                <a:gd name="connsiteY29" fmla="*/ 939800 h 971550"/>
                <a:gd name="connsiteX30" fmla="*/ 425450 w 1270731"/>
                <a:gd name="connsiteY30" fmla="*/ 914400 h 971550"/>
                <a:gd name="connsiteX31" fmla="*/ 400050 w 1270731"/>
                <a:gd name="connsiteY31" fmla="*/ 850900 h 971550"/>
                <a:gd name="connsiteX32" fmla="*/ 400050 w 1270731"/>
                <a:gd name="connsiteY32" fmla="*/ 787400 h 971550"/>
                <a:gd name="connsiteX33" fmla="*/ 317500 w 1270731"/>
                <a:gd name="connsiteY33" fmla="*/ 711200 h 971550"/>
                <a:gd name="connsiteX34" fmla="*/ 285750 w 1270731"/>
                <a:gd name="connsiteY34" fmla="*/ 654050 h 971550"/>
                <a:gd name="connsiteX35" fmla="*/ 247650 w 1270731"/>
                <a:gd name="connsiteY35" fmla="*/ 615950 h 971550"/>
                <a:gd name="connsiteX36" fmla="*/ 146050 w 1270731"/>
                <a:gd name="connsiteY36" fmla="*/ 590550 h 971550"/>
                <a:gd name="connsiteX37" fmla="*/ 107950 w 1270731"/>
                <a:gd name="connsiteY37" fmla="*/ 539750 h 971550"/>
                <a:gd name="connsiteX0" fmla="*/ 107950 w 1270731"/>
                <a:gd name="connsiteY0" fmla="*/ 539750 h 958850"/>
                <a:gd name="connsiteX1" fmla="*/ 254000 w 1270731"/>
                <a:gd name="connsiteY1" fmla="*/ 406400 h 958850"/>
                <a:gd name="connsiteX2" fmla="*/ 241300 w 1270731"/>
                <a:gd name="connsiteY2" fmla="*/ 285750 h 958850"/>
                <a:gd name="connsiteX3" fmla="*/ 215900 w 1270731"/>
                <a:gd name="connsiteY3" fmla="*/ 222250 h 958850"/>
                <a:gd name="connsiteX4" fmla="*/ 12700 w 1270731"/>
                <a:gd name="connsiteY4" fmla="*/ 76200 h 958850"/>
                <a:gd name="connsiteX5" fmla="*/ 0 w 1270731"/>
                <a:gd name="connsiteY5" fmla="*/ 38100 h 958850"/>
                <a:gd name="connsiteX6" fmla="*/ 6350 w 1270731"/>
                <a:gd name="connsiteY6" fmla="*/ 0 h 958850"/>
                <a:gd name="connsiteX7" fmla="*/ 190500 w 1270731"/>
                <a:gd name="connsiteY7" fmla="*/ 95250 h 958850"/>
                <a:gd name="connsiteX8" fmla="*/ 279400 w 1270731"/>
                <a:gd name="connsiteY8" fmla="*/ 228600 h 958850"/>
                <a:gd name="connsiteX9" fmla="*/ 304800 w 1270731"/>
                <a:gd name="connsiteY9" fmla="*/ 298450 h 958850"/>
                <a:gd name="connsiteX10" fmla="*/ 298450 w 1270731"/>
                <a:gd name="connsiteY10" fmla="*/ 425450 h 958850"/>
                <a:gd name="connsiteX11" fmla="*/ 298450 w 1270731"/>
                <a:gd name="connsiteY11" fmla="*/ 469900 h 958850"/>
                <a:gd name="connsiteX12" fmla="*/ 374650 w 1270731"/>
                <a:gd name="connsiteY12" fmla="*/ 558800 h 958850"/>
                <a:gd name="connsiteX13" fmla="*/ 342900 w 1270731"/>
                <a:gd name="connsiteY13" fmla="*/ 577850 h 958850"/>
                <a:gd name="connsiteX14" fmla="*/ 374650 w 1270731"/>
                <a:gd name="connsiteY14" fmla="*/ 635000 h 958850"/>
                <a:gd name="connsiteX15" fmla="*/ 431800 w 1270731"/>
                <a:gd name="connsiteY15" fmla="*/ 635000 h 958850"/>
                <a:gd name="connsiteX16" fmla="*/ 501650 w 1270731"/>
                <a:gd name="connsiteY16" fmla="*/ 552450 h 958850"/>
                <a:gd name="connsiteX17" fmla="*/ 596900 w 1270731"/>
                <a:gd name="connsiteY17" fmla="*/ 533400 h 958850"/>
                <a:gd name="connsiteX18" fmla="*/ 654050 w 1270731"/>
                <a:gd name="connsiteY18" fmla="*/ 571500 h 958850"/>
                <a:gd name="connsiteX19" fmla="*/ 692150 w 1270731"/>
                <a:gd name="connsiteY19" fmla="*/ 558800 h 958850"/>
                <a:gd name="connsiteX20" fmla="*/ 876300 w 1270731"/>
                <a:gd name="connsiteY20" fmla="*/ 539750 h 958850"/>
                <a:gd name="connsiteX21" fmla="*/ 1162050 w 1270731"/>
                <a:gd name="connsiteY21" fmla="*/ 850900 h 958850"/>
                <a:gd name="connsiteX22" fmla="*/ 1270000 w 1270731"/>
                <a:gd name="connsiteY22" fmla="*/ 882650 h 958850"/>
                <a:gd name="connsiteX23" fmla="*/ 1143000 w 1270731"/>
                <a:gd name="connsiteY23" fmla="*/ 946150 h 958850"/>
                <a:gd name="connsiteX24" fmla="*/ 876300 w 1270731"/>
                <a:gd name="connsiteY24" fmla="*/ 749300 h 958850"/>
                <a:gd name="connsiteX25" fmla="*/ 869950 w 1270731"/>
                <a:gd name="connsiteY25" fmla="*/ 876300 h 958850"/>
                <a:gd name="connsiteX26" fmla="*/ 920750 w 1270731"/>
                <a:gd name="connsiteY26" fmla="*/ 958850 h 958850"/>
                <a:gd name="connsiteX27" fmla="*/ 800100 w 1270731"/>
                <a:gd name="connsiteY27" fmla="*/ 939800 h 958850"/>
                <a:gd name="connsiteX28" fmla="*/ 800100 w 1270731"/>
                <a:gd name="connsiteY28" fmla="*/ 939800 h 958850"/>
                <a:gd name="connsiteX29" fmla="*/ 387350 w 1270731"/>
                <a:gd name="connsiteY29" fmla="*/ 939800 h 958850"/>
                <a:gd name="connsiteX30" fmla="*/ 425450 w 1270731"/>
                <a:gd name="connsiteY30" fmla="*/ 914400 h 958850"/>
                <a:gd name="connsiteX31" fmla="*/ 400050 w 1270731"/>
                <a:gd name="connsiteY31" fmla="*/ 850900 h 958850"/>
                <a:gd name="connsiteX32" fmla="*/ 400050 w 1270731"/>
                <a:gd name="connsiteY32" fmla="*/ 787400 h 958850"/>
                <a:gd name="connsiteX33" fmla="*/ 317500 w 1270731"/>
                <a:gd name="connsiteY33" fmla="*/ 711200 h 958850"/>
                <a:gd name="connsiteX34" fmla="*/ 285750 w 1270731"/>
                <a:gd name="connsiteY34" fmla="*/ 654050 h 958850"/>
                <a:gd name="connsiteX35" fmla="*/ 247650 w 1270731"/>
                <a:gd name="connsiteY35" fmla="*/ 615950 h 958850"/>
                <a:gd name="connsiteX36" fmla="*/ 146050 w 1270731"/>
                <a:gd name="connsiteY36" fmla="*/ 590550 h 958850"/>
                <a:gd name="connsiteX37" fmla="*/ 107950 w 1270731"/>
                <a:gd name="connsiteY37" fmla="*/ 539750 h 958850"/>
                <a:gd name="connsiteX0" fmla="*/ 107950 w 1277009"/>
                <a:gd name="connsiteY0" fmla="*/ 539750 h 958850"/>
                <a:gd name="connsiteX1" fmla="*/ 254000 w 1277009"/>
                <a:gd name="connsiteY1" fmla="*/ 406400 h 958850"/>
                <a:gd name="connsiteX2" fmla="*/ 241300 w 1277009"/>
                <a:gd name="connsiteY2" fmla="*/ 285750 h 958850"/>
                <a:gd name="connsiteX3" fmla="*/ 215900 w 1277009"/>
                <a:gd name="connsiteY3" fmla="*/ 222250 h 958850"/>
                <a:gd name="connsiteX4" fmla="*/ 12700 w 1277009"/>
                <a:gd name="connsiteY4" fmla="*/ 76200 h 958850"/>
                <a:gd name="connsiteX5" fmla="*/ 0 w 1277009"/>
                <a:gd name="connsiteY5" fmla="*/ 38100 h 958850"/>
                <a:gd name="connsiteX6" fmla="*/ 6350 w 1277009"/>
                <a:gd name="connsiteY6" fmla="*/ 0 h 958850"/>
                <a:gd name="connsiteX7" fmla="*/ 190500 w 1277009"/>
                <a:gd name="connsiteY7" fmla="*/ 95250 h 958850"/>
                <a:gd name="connsiteX8" fmla="*/ 279400 w 1277009"/>
                <a:gd name="connsiteY8" fmla="*/ 228600 h 958850"/>
                <a:gd name="connsiteX9" fmla="*/ 304800 w 1277009"/>
                <a:gd name="connsiteY9" fmla="*/ 298450 h 958850"/>
                <a:gd name="connsiteX10" fmla="*/ 298450 w 1277009"/>
                <a:gd name="connsiteY10" fmla="*/ 425450 h 958850"/>
                <a:gd name="connsiteX11" fmla="*/ 298450 w 1277009"/>
                <a:gd name="connsiteY11" fmla="*/ 469900 h 958850"/>
                <a:gd name="connsiteX12" fmla="*/ 374650 w 1277009"/>
                <a:gd name="connsiteY12" fmla="*/ 558800 h 958850"/>
                <a:gd name="connsiteX13" fmla="*/ 342900 w 1277009"/>
                <a:gd name="connsiteY13" fmla="*/ 577850 h 958850"/>
                <a:gd name="connsiteX14" fmla="*/ 374650 w 1277009"/>
                <a:gd name="connsiteY14" fmla="*/ 635000 h 958850"/>
                <a:gd name="connsiteX15" fmla="*/ 431800 w 1277009"/>
                <a:gd name="connsiteY15" fmla="*/ 635000 h 958850"/>
                <a:gd name="connsiteX16" fmla="*/ 501650 w 1277009"/>
                <a:gd name="connsiteY16" fmla="*/ 552450 h 958850"/>
                <a:gd name="connsiteX17" fmla="*/ 596900 w 1277009"/>
                <a:gd name="connsiteY17" fmla="*/ 533400 h 958850"/>
                <a:gd name="connsiteX18" fmla="*/ 654050 w 1277009"/>
                <a:gd name="connsiteY18" fmla="*/ 571500 h 958850"/>
                <a:gd name="connsiteX19" fmla="*/ 692150 w 1277009"/>
                <a:gd name="connsiteY19" fmla="*/ 558800 h 958850"/>
                <a:gd name="connsiteX20" fmla="*/ 876300 w 1277009"/>
                <a:gd name="connsiteY20" fmla="*/ 539750 h 958850"/>
                <a:gd name="connsiteX21" fmla="*/ 1162050 w 1277009"/>
                <a:gd name="connsiteY21" fmla="*/ 850900 h 958850"/>
                <a:gd name="connsiteX22" fmla="*/ 1276350 w 1277009"/>
                <a:gd name="connsiteY22" fmla="*/ 939800 h 958850"/>
                <a:gd name="connsiteX23" fmla="*/ 1143000 w 1277009"/>
                <a:gd name="connsiteY23" fmla="*/ 946150 h 958850"/>
                <a:gd name="connsiteX24" fmla="*/ 876300 w 1277009"/>
                <a:gd name="connsiteY24" fmla="*/ 749300 h 958850"/>
                <a:gd name="connsiteX25" fmla="*/ 869950 w 1277009"/>
                <a:gd name="connsiteY25" fmla="*/ 876300 h 958850"/>
                <a:gd name="connsiteX26" fmla="*/ 920750 w 1277009"/>
                <a:gd name="connsiteY26" fmla="*/ 958850 h 958850"/>
                <a:gd name="connsiteX27" fmla="*/ 800100 w 1277009"/>
                <a:gd name="connsiteY27" fmla="*/ 939800 h 958850"/>
                <a:gd name="connsiteX28" fmla="*/ 800100 w 1277009"/>
                <a:gd name="connsiteY28" fmla="*/ 939800 h 958850"/>
                <a:gd name="connsiteX29" fmla="*/ 387350 w 1277009"/>
                <a:gd name="connsiteY29" fmla="*/ 939800 h 958850"/>
                <a:gd name="connsiteX30" fmla="*/ 425450 w 1277009"/>
                <a:gd name="connsiteY30" fmla="*/ 914400 h 958850"/>
                <a:gd name="connsiteX31" fmla="*/ 400050 w 1277009"/>
                <a:gd name="connsiteY31" fmla="*/ 850900 h 958850"/>
                <a:gd name="connsiteX32" fmla="*/ 400050 w 1277009"/>
                <a:gd name="connsiteY32" fmla="*/ 787400 h 958850"/>
                <a:gd name="connsiteX33" fmla="*/ 317500 w 1277009"/>
                <a:gd name="connsiteY33" fmla="*/ 711200 h 958850"/>
                <a:gd name="connsiteX34" fmla="*/ 285750 w 1277009"/>
                <a:gd name="connsiteY34" fmla="*/ 654050 h 958850"/>
                <a:gd name="connsiteX35" fmla="*/ 247650 w 1277009"/>
                <a:gd name="connsiteY35" fmla="*/ 615950 h 958850"/>
                <a:gd name="connsiteX36" fmla="*/ 146050 w 1277009"/>
                <a:gd name="connsiteY36" fmla="*/ 590550 h 958850"/>
                <a:gd name="connsiteX37" fmla="*/ 107950 w 1277009"/>
                <a:gd name="connsiteY37" fmla="*/ 539750 h 958850"/>
                <a:gd name="connsiteX0" fmla="*/ 800100 w 1277009"/>
                <a:gd name="connsiteY0" fmla="*/ 939800 h 1031240"/>
                <a:gd name="connsiteX1" fmla="*/ 387350 w 1277009"/>
                <a:gd name="connsiteY1" fmla="*/ 939800 h 1031240"/>
                <a:gd name="connsiteX2" fmla="*/ 425450 w 1277009"/>
                <a:gd name="connsiteY2" fmla="*/ 914400 h 1031240"/>
                <a:gd name="connsiteX3" fmla="*/ 400050 w 1277009"/>
                <a:gd name="connsiteY3" fmla="*/ 850900 h 1031240"/>
                <a:gd name="connsiteX4" fmla="*/ 400050 w 1277009"/>
                <a:gd name="connsiteY4" fmla="*/ 787400 h 1031240"/>
                <a:gd name="connsiteX5" fmla="*/ 317500 w 1277009"/>
                <a:gd name="connsiteY5" fmla="*/ 711200 h 1031240"/>
                <a:gd name="connsiteX6" fmla="*/ 285750 w 1277009"/>
                <a:gd name="connsiteY6" fmla="*/ 654050 h 1031240"/>
                <a:gd name="connsiteX7" fmla="*/ 247650 w 1277009"/>
                <a:gd name="connsiteY7" fmla="*/ 615950 h 1031240"/>
                <a:gd name="connsiteX8" fmla="*/ 146050 w 1277009"/>
                <a:gd name="connsiteY8" fmla="*/ 590550 h 1031240"/>
                <a:gd name="connsiteX9" fmla="*/ 107950 w 1277009"/>
                <a:gd name="connsiteY9" fmla="*/ 539750 h 1031240"/>
                <a:gd name="connsiteX10" fmla="*/ 254000 w 1277009"/>
                <a:gd name="connsiteY10" fmla="*/ 406400 h 1031240"/>
                <a:gd name="connsiteX11" fmla="*/ 241300 w 1277009"/>
                <a:gd name="connsiteY11" fmla="*/ 285750 h 1031240"/>
                <a:gd name="connsiteX12" fmla="*/ 215900 w 1277009"/>
                <a:gd name="connsiteY12" fmla="*/ 222250 h 1031240"/>
                <a:gd name="connsiteX13" fmla="*/ 12700 w 1277009"/>
                <a:gd name="connsiteY13" fmla="*/ 76200 h 1031240"/>
                <a:gd name="connsiteX14" fmla="*/ 0 w 1277009"/>
                <a:gd name="connsiteY14" fmla="*/ 38100 h 1031240"/>
                <a:gd name="connsiteX15" fmla="*/ 6350 w 1277009"/>
                <a:gd name="connsiteY15" fmla="*/ 0 h 1031240"/>
                <a:gd name="connsiteX16" fmla="*/ 190500 w 1277009"/>
                <a:gd name="connsiteY16" fmla="*/ 95250 h 1031240"/>
                <a:gd name="connsiteX17" fmla="*/ 279400 w 1277009"/>
                <a:gd name="connsiteY17" fmla="*/ 228600 h 1031240"/>
                <a:gd name="connsiteX18" fmla="*/ 304800 w 1277009"/>
                <a:gd name="connsiteY18" fmla="*/ 298450 h 1031240"/>
                <a:gd name="connsiteX19" fmla="*/ 298450 w 1277009"/>
                <a:gd name="connsiteY19" fmla="*/ 425450 h 1031240"/>
                <a:gd name="connsiteX20" fmla="*/ 298450 w 1277009"/>
                <a:gd name="connsiteY20" fmla="*/ 469900 h 1031240"/>
                <a:gd name="connsiteX21" fmla="*/ 374650 w 1277009"/>
                <a:gd name="connsiteY21" fmla="*/ 558800 h 1031240"/>
                <a:gd name="connsiteX22" fmla="*/ 342900 w 1277009"/>
                <a:gd name="connsiteY22" fmla="*/ 577850 h 1031240"/>
                <a:gd name="connsiteX23" fmla="*/ 374650 w 1277009"/>
                <a:gd name="connsiteY23" fmla="*/ 635000 h 1031240"/>
                <a:gd name="connsiteX24" fmla="*/ 431800 w 1277009"/>
                <a:gd name="connsiteY24" fmla="*/ 635000 h 1031240"/>
                <a:gd name="connsiteX25" fmla="*/ 501650 w 1277009"/>
                <a:gd name="connsiteY25" fmla="*/ 552450 h 1031240"/>
                <a:gd name="connsiteX26" fmla="*/ 596900 w 1277009"/>
                <a:gd name="connsiteY26" fmla="*/ 533400 h 1031240"/>
                <a:gd name="connsiteX27" fmla="*/ 654050 w 1277009"/>
                <a:gd name="connsiteY27" fmla="*/ 571500 h 1031240"/>
                <a:gd name="connsiteX28" fmla="*/ 692150 w 1277009"/>
                <a:gd name="connsiteY28" fmla="*/ 558800 h 1031240"/>
                <a:gd name="connsiteX29" fmla="*/ 876300 w 1277009"/>
                <a:gd name="connsiteY29" fmla="*/ 539750 h 1031240"/>
                <a:gd name="connsiteX30" fmla="*/ 1162050 w 1277009"/>
                <a:gd name="connsiteY30" fmla="*/ 850900 h 1031240"/>
                <a:gd name="connsiteX31" fmla="*/ 1276350 w 1277009"/>
                <a:gd name="connsiteY31" fmla="*/ 939800 h 1031240"/>
                <a:gd name="connsiteX32" fmla="*/ 1143000 w 1277009"/>
                <a:gd name="connsiteY32" fmla="*/ 946150 h 1031240"/>
                <a:gd name="connsiteX33" fmla="*/ 876300 w 1277009"/>
                <a:gd name="connsiteY33" fmla="*/ 749300 h 1031240"/>
                <a:gd name="connsiteX34" fmla="*/ 869950 w 1277009"/>
                <a:gd name="connsiteY34" fmla="*/ 876300 h 1031240"/>
                <a:gd name="connsiteX35" fmla="*/ 920750 w 1277009"/>
                <a:gd name="connsiteY35" fmla="*/ 958850 h 1031240"/>
                <a:gd name="connsiteX36" fmla="*/ 800100 w 1277009"/>
                <a:gd name="connsiteY36" fmla="*/ 939800 h 1031240"/>
                <a:gd name="connsiteX37" fmla="*/ 891540 w 1277009"/>
                <a:gd name="connsiteY37" fmla="*/ 1031240 h 1031240"/>
                <a:gd name="connsiteX0" fmla="*/ 800100 w 1277009"/>
                <a:gd name="connsiteY0" fmla="*/ 939800 h 1238250"/>
                <a:gd name="connsiteX1" fmla="*/ 387350 w 1277009"/>
                <a:gd name="connsiteY1" fmla="*/ 939800 h 1238250"/>
                <a:gd name="connsiteX2" fmla="*/ 425450 w 1277009"/>
                <a:gd name="connsiteY2" fmla="*/ 914400 h 1238250"/>
                <a:gd name="connsiteX3" fmla="*/ 400050 w 1277009"/>
                <a:gd name="connsiteY3" fmla="*/ 850900 h 1238250"/>
                <a:gd name="connsiteX4" fmla="*/ 400050 w 1277009"/>
                <a:gd name="connsiteY4" fmla="*/ 787400 h 1238250"/>
                <a:gd name="connsiteX5" fmla="*/ 317500 w 1277009"/>
                <a:gd name="connsiteY5" fmla="*/ 711200 h 1238250"/>
                <a:gd name="connsiteX6" fmla="*/ 285750 w 1277009"/>
                <a:gd name="connsiteY6" fmla="*/ 654050 h 1238250"/>
                <a:gd name="connsiteX7" fmla="*/ 247650 w 1277009"/>
                <a:gd name="connsiteY7" fmla="*/ 615950 h 1238250"/>
                <a:gd name="connsiteX8" fmla="*/ 146050 w 1277009"/>
                <a:gd name="connsiteY8" fmla="*/ 590550 h 1238250"/>
                <a:gd name="connsiteX9" fmla="*/ 107950 w 1277009"/>
                <a:gd name="connsiteY9" fmla="*/ 539750 h 1238250"/>
                <a:gd name="connsiteX10" fmla="*/ 254000 w 1277009"/>
                <a:gd name="connsiteY10" fmla="*/ 406400 h 1238250"/>
                <a:gd name="connsiteX11" fmla="*/ 241300 w 1277009"/>
                <a:gd name="connsiteY11" fmla="*/ 285750 h 1238250"/>
                <a:gd name="connsiteX12" fmla="*/ 215900 w 1277009"/>
                <a:gd name="connsiteY12" fmla="*/ 222250 h 1238250"/>
                <a:gd name="connsiteX13" fmla="*/ 12700 w 1277009"/>
                <a:gd name="connsiteY13" fmla="*/ 76200 h 1238250"/>
                <a:gd name="connsiteX14" fmla="*/ 0 w 1277009"/>
                <a:gd name="connsiteY14" fmla="*/ 38100 h 1238250"/>
                <a:gd name="connsiteX15" fmla="*/ 6350 w 1277009"/>
                <a:gd name="connsiteY15" fmla="*/ 0 h 1238250"/>
                <a:gd name="connsiteX16" fmla="*/ 190500 w 1277009"/>
                <a:gd name="connsiteY16" fmla="*/ 95250 h 1238250"/>
                <a:gd name="connsiteX17" fmla="*/ 279400 w 1277009"/>
                <a:gd name="connsiteY17" fmla="*/ 228600 h 1238250"/>
                <a:gd name="connsiteX18" fmla="*/ 304800 w 1277009"/>
                <a:gd name="connsiteY18" fmla="*/ 298450 h 1238250"/>
                <a:gd name="connsiteX19" fmla="*/ 298450 w 1277009"/>
                <a:gd name="connsiteY19" fmla="*/ 425450 h 1238250"/>
                <a:gd name="connsiteX20" fmla="*/ 298450 w 1277009"/>
                <a:gd name="connsiteY20" fmla="*/ 469900 h 1238250"/>
                <a:gd name="connsiteX21" fmla="*/ 374650 w 1277009"/>
                <a:gd name="connsiteY21" fmla="*/ 558800 h 1238250"/>
                <a:gd name="connsiteX22" fmla="*/ 342900 w 1277009"/>
                <a:gd name="connsiteY22" fmla="*/ 577850 h 1238250"/>
                <a:gd name="connsiteX23" fmla="*/ 374650 w 1277009"/>
                <a:gd name="connsiteY23" fmla="*/ 635000 h 1238250"/>
                <a:gd name="connsiteX24" fmla="*/ 431800 w 1277009"/>
                <a:gd name="connsiteY24" fmla="*/ 635000 h 1238250"/>
                <a:gd name="connsiteX25" fmla="*/ 501650 w 1277009"/>
                <a:gd name="connsiteY25" fmla="*/ 552450 h 1238250"/>
                <a:gd name="connsiteX26" fmla="*/ 596900 w 1277009"/>
                <a:gd name="connsiteY26" fmla="*/ 533400 h 1238250"/>
                <a:gd name="connsiteX27" fmla="*/ 654050 w 1277009"/>
                <a:gd name="connsiteY27" fmla="*/ 571500 h 1238250"/>
                <a:gd name="connsiteX28" fmla="*/ 692150 w 1277009"/>
                <a:gd name="connsiteY28" fmla="*/ 558800 h 1238250"/>
                <a:gd name="connsiteX29" fmla="*/ 876300 w 1277009"/>
                <a:gd name="connsiteY29" fmla="*/ 539750 h 1238250"/>
                <a:gd name="connsiteX30" fmla="*/ 1162050 w 1277009"/>
                <a:gd name="connsiteY30" fmla="*/ 850900 h 1238250"/>
                <a:gd name="connsiteX31" fmla="*/ 1276350 w 1277009"/>
                <a:gd name="connsiteY31" fmla="*/ 939800 h 1238250"/>
                <a:gd name="connsiteX32" fmla="*/ 1143000 w 1277009"/>
                <a:gd name="connsiteY32" fmla="*/ 946150 h 1238250"/>
                <a:gd name="connsiteX33" fmla="*/ 876300 w 1277009"/>
                <a:gd name="connsiteY33" fmla="*/ 749300 h 1238250"/>
                <a:gd name="connsiteX34" fmla="*/ 869950 w 1277009"/>
                <a:gd name="connsiteY34" fmla="*/ 876300 h 1238250"/>
                <a:gd name="connsiteX35" fmla="*/ 920750 w 1277009"/>
                <a:gd name="connsiteY35" fmla="*/ 958850 h 1238250"/>
                <a:gd name="connsiteX36" fmla="*/ 698500 w 1277009"/>
                <a:gd name="connsiteY36" fmla="*/ 1238250 h 1238250"/>
                <a:gd name="connsiteX37" fmla="*/ 891540 w 1277009"/>
                <a:gd name="connsiteY37" fmla="*/ 1031240 h 1238250"/>
                <a:gd name="connsiteX0" fmla="*/ 800100 w 1277009"/>
                <a:gd name="connsiteY0" fmla="*/ 939800 h 1031240"/>
                <a:gd name="connsiteX1" fmla="*/ 387350 w 1277009"/>
                <a:gd name="connsiteY1" fmla="*/ 939800 h 1031240"/>
                <a:gd name="connsiteX2" fmla="*/ 425450 w 1277009"/>
                <a:gd name="connsiteY2" fmla="*/ 914400 h 1031240"/>
                <a:gd name="connsiteX3" fmla="*/ 400050 w 1277009"/>
                <a:gd name="connsiteY3" fmla="*/ 850900 h 1031240"/>
                <a:gd name="connsiteX4" fmla="*/ 400050 w 1277009"/>
                <a:gd name="connsiteY4" fmla="*/ 787400 h 1031240"/>
                <a:gd name="connsiteX5" fmla="*/ 317500 w 1277009"/>
                <a:gd name="connsiteY5" fmla="*/ 711200 h 1031240"/>
                <a:gd name="connsiteX6" fmla="*/ 285750 w 1277009"/>
                <a:gd name="connsiteY6" fmla="*/ 654050 h 1031240"/>
                <a:gd name="connsiteX7" fmla="*/ 247650 w 1277009"/>
                <a:gd name="connsiteY7" fmla="*/ 615950 h 1031240"/>
                <a:gd name="connsiteX8" fmla="*/ 146050 w 1277009"/>
                <a:gd name="connsiteY8" fmla="*/ 590550 h 1031240"/>
                <a:gd name="connsiteX9" fmla="*/ 107950 w 1277009"/>
                <a:gd name="connsiteY9" fmla="*/ 539750 h 1031240"/>
                <a:gd name="connsiteX10" fmla="*/ 254000 w 1277009"/>
                <a:gd name="connsiteY10" fmla="*/ 406400 h 1031240"/>
                <a:gd name="connsiteX11" fmla="*/ 241300 w 1277009"/>
                <a:gd name="connsiteY11" fmla="*/ 285750 h 1031240"/>
                <a:gd name="connsiteX12" fmla="*/ 215900 w 1277009"/>
                <a:gd name="connsiteY12" fmla="*/ 222250 h 1031240"/>
                <a:gd name="connsiteX13" fmla="*/ 12700 w 1277009"/>
                <a:gd name="connsiteY13" fmla="*/ 76200 h 1031240"/>
                <a:gd name="connsiteX14" fmla="*/ 0 w 1277009"/>
                <a:gd name="connsiteY14" fmla="*/ 38100 h 1031240"/>
                <a:gd name="connsiteX15" fmla="*/ 6350 w 1277009"/>
                <a:gd name="connsiteY15" fmla="*/ 0 h 1031240"/>
                <a:gd name="connsiteX16" fmla="*/ 190500 w 1277009"/>
                <a:gd name="connsiteY16" fmla="*/ 95250 h 1031240"/>
                <a:gd name="connsiteX17" fmla="*/ 279400 w 1277009"/>
                <a:gd name="connsiteY17" fmla="*/ 228600 h 1031240"/>
                <a:gd name="connsiteX18" fmla="*/ 304800 w 1277009"/>
                <a:gd name="connsiteY18" fmla="*/ 298450 h 1031240"/>
                <a:gd name="connsiteX19" fmla="*/ 298450 w 1277009"/>
                <a:gd name="connsiteY19" fmla="*/ 425450 h 1031240"/>
                <a:gd name="connsiteX20" fmla="*/ 298450 w 1277009"/>
                <a:gd name="connsiteY20" fmla="*/ 469900 h 1031240"/>
                <a:gd name="connsiteX21" fmla="*/ 374650 w 1277009"/>
                <a:gd name="connsiteY21" fmla="*/ 558800 h 1031240"/>
                <a:gd name="connsiteX22" fmla="*/ 342900 w 1277009"/>
                <a:gd name="connsiteY22" fmla="*/ 577850 h 1031240"/>
                <a:gd name="connsiteX23" fmla="*/ 374650 w 1277009"/>
                <a:gd name="connsiteY23" fmla="*/ 635000 h 1031240"/>
                <a:gd name="connsiteX24" fmla="*/ 431800 w 1277009"/>
                <a:gd name="connsiteY24" fmla="*/ 635000 h 1031240"/>
                <a:gd name="connsiteX25" fmla="*/ 501650 w 1277009"/>
                <a:gd name="connsiteY25" fmla="*/ 552450 h 1031240"/>
                <a:gd name="connsiteX26" fmla="*/ 596900 w 1277009"/>
                <a:gd name="connsiteY26" fmla="*/ 533400 h 1031240"/>
                <a:gd name="connsiteX27" fmla="*/ 654050 w 1277009"/>
                <a:gd name="connsiteY27" fmla="*/ 571500 h 1031240"/>
                <a:gd name="connsiteX28" fmla="*/ 692150 w 1277009"/>
                <a:gd name="connsiteY28" fmla="*/ 558800 h 1031240"/>
                <a:gd name="connsiteX29" fmla="*/ 876300 w 1277009"/>
                <a:gd name="connsiteY29" fmla="*/ 539750 h 1031240"/>
                <a:gd name="connsiteX30" fmla="*/ 1162050 w 1277009"/>
                <a:gd name="connsiteY30" fmla="*/ 850900 h 1031240"/>
                <a:gd name="connsiteX31" fmla="*/ 1276350 w 1277009"/>
                <a:gd name="connsiteY31" fmla="*/ 939800 h 1031240"/>
                <a:gd name="connsiteX32" fmla="*/ 1143000 w 1277009"/>
                <a:gd name="connsiteY32" fmla="*/ 946150 h 1031240"/>
                <a:gd name="connsiteX33" fmla="*/ 876300 w 1277009"/>
                <a:gd name="connsiteY33" fmla="*/ 749300 h 1031240"/>
                <a:gd name="connsiteX34" fmla="*/ 869950 w 1277009"/>
                <a:gd name="connsiteY34" fmla="*/ 876300 h 1031240"/>
                <a:gd name="connsiteX35" fmla="*/ 920750 w 1277009"/>
                <a:gd name="connsiteY35" fmla="*/ 958850 h 1031240"/>
                <a:gd name="connsiteX36" fmla="*/ 891540 w 1277009"/>
                <a:gd name="connsiteY36" fmla="*/ 1031240 h 1031240"/>
                <a:gd name="connsiteX0" fmla="*/ 800100 w 1277009"/>
                <a:gd name="connsiteY0" fmla="*/ 939800 h 958850"/>
                <a:gd name="connsiteX1" fmla="*/ 387350 w 1277009"/>
                <a:gd name="connsiteY1" fmla="*/ 939800 h 958850"/>
                <a:gd name="connsiteX2" fmla="*/ 425450 w 1277009"/>
                <a:gd name="connsiteY2" fmla="*/ 914400 h 958850"/>
                <a:gd name="connsiteX3" fmla="*/ 400050 w 1277009"/>
                <a:gd name="connsiteY3" fmla="*/ 850900 h 958850"/>
                <a:gd name="connsiteX4" fmla="*/ 400050 w 1277009"/>
                <a:gd name="connsiteY4" fmla="*/ 787400 h 958850"/>
                <a:gd name="connsiteX5" fmla="*/ 317500 w 1277009"/>
                <a:gd name="connsiteY5" fmla="*/ 711200 h 958850"/>
                <a:gd name="connsiteX6" fmla="*/ 285750 w 1277009"/>
                <a:gd name="connsiteY6" fmla="*/ 654050 h 958850"/>
                <a:gd name="connsiteX7" fmla="*/ 247650 w 1277009"/>
                <a:gd name="connsiteY7" fmla="*/ 615950 h 958850"/>
                <a:gd name="connsiteX8" fmla="*/ 146050 w 1277009"/>
                <a:gd name="connsiteY8" fmla="*/ 590550 h 958850"/>
                <a:gd name="connsiteX9" fmla="*/ 107950 w 1277009"/>
                <a:gd name="connsiteY9" fmla="*/ 539750 h 958850"/>
                <a:gd name="connsiteX10" fmla="*/ 254000 w 1277009"/>
                <a:gd name="connsiteY10" fmla="*/ 406400 h 958850"/>
                <a:gd name="connsiteX11" fmla="*/ 241300 w 1277009"/>
                <a:gd name="connsiteY11" fmla="*/ 285750 h 958850"/>
                <a:gd name="connsiteX12" fmla="*/ 215900 w 1277009"/>
                <a:gd name="connsiteY12" fmla="*/ 222250 h 958850"/>
                <a:gd name="connsiteX13" fmla="*/ 12700 w 1277009"/>
                <a:gd name="connsiteY13" fmla="*/ 76200 h 958850"/>
                <a:gd name="connsiteX14" fmla="*/ 0 w 1277009"/>
                <a:gd name="connsiteY14" fmla="*/ 38100 h 958850"/>
                <a:gd name="connsiteX15" fmla="*/ 6350 w 1277009"/>
                <a:gd name="connsiteY15" fmla="*/ 0 h 958850"/>
                <a:gd name="connsiteX16" fmla="*/ 190500 w 1277009"/>
                <a:gd name="connsiteY16" fmla="*/ 95250 h 958850"/>
                <a:gd name="connsiteX17" fmla="*/ 279400 w 1277009"/>
                <a:gd name="connsiteY17" fmla="*/ 228600 h 958850"/>
                <a:gd name="connsiteX18" fmla="*/ 304800 w 1277009"/>
                <a:gd name="connsiteY18" fmla="*/ 298450 h 958850"/>
                <a:gd name="connsiteX19" fmla="*/ 298450 w 1277009"/>
                <a:gd name="connsiteY19" fmla="*/ 425450 h 958850"/>
                <a:gd name="connsiteX20" fmla="*/ 298450 w 1277009"/>
                <a:gd name="connsiteY20" fmla="*/ 469900 h 958850"/>
                <a:gd name="connsiteX21" fmla="*/ 374650 w 1277009"/>
                <a:gd name="connsiteY21" fmla="*/ 558800 h 958850"/>
                <a:gd name="connsiteX22" fmla="*/ 342900 w 1277009"/>
                <a:gd name="connsiteY22" fmla="*/ 577850 h 958850"/>
                <a:gd name="connsiteX23" fmla="*/ 374650 w 1277009"/>
                <a:gd name="connsiteY23" fmla="*/ 635000 h 958850"/>
                <a:gd name="connsiteX24" fmla="*/ 431800 w 1277009"/>
                <a:gd name="connsiteY24" fmla="*/ 635000 h 958850"/>
                <a:gd name="connsiteX25" fmla="*/ 501650 w 1277009"/>
                <a:gd name="connsiteY25" fmla="*/ 552450 h 958850"/>
                <a:gd name="connsiteX26" fmla="*/ 596900 w 1277009"/>
                <a:gd name="connsiteY26" fmla="*/ 533400 h 958850"/>
                <a:gd name="connsiteX27" fmla="*/ 654050 w 1277009"/>
                <a:gd name="connsiteY27" fmla="*/ 571500 h 958850"/>
                <a:gd name="connsiteX28" fmla="*/ 692150 w 1277009"/>
                <a:gd name="connsiteY28" fmla="*/ 558800 h 958850"/>
                <a:gd name="connsiteX29" fmla="*/ 876300 w 1277009"/>
                <a:gd name="connsiteY29" fmla="*/ 539750 h 958850"/>
                <a:gd name="connsiteX30" fmla="*/ 1162050 w 1277009"/>
                <a:gd name="connsiteY30" fmla="*/ 850900 h 958850"/>
                <a:gd name="connsiteX31" fmla="*/ 1276350 w 1277009"/>
                <a:gd name="connsiteY31" fmla="*/ 939800 h 958850"/>
                <a:gd name="connsiteX32" fmla="*/ 1143000 w 1277009"/>
                <a:gd name="connsiteY32" fmla="*/ 946150 h 958850"/>
                <a:gd name="connsiteX33" fmla="*/ 876300 w 1277009"/>
                <a:gd name="connsiteY33" fmla="*/ 749300 h 958850"/>
                <a:gd name="connsiteX34" fmla="*/ 869950 w 1277009"/>
                <a:gd name="connsiteY34" fmla="*/ 876300 h 958850"/>
                <a:gd name="connsiteX35" fmla="*/ 920750 w 1277009"/>
                <a:gd name="connsiteY35" fmla="*/ 958850 h 958850"/>
                <a:gd name="connsiteX0" fmla="*/ 800100 w 1277009"/>
                <a:gd name="connsiteY0" fmla="*/ 939800 h 946150"/>
                <a:gd name="connsiteX1" fmla="*/ 387350 w 1277009"/>
                <a:gd name="connsiteY1" fmla="*/ 939800 h 946150"/>
                <a:gd name="connsiteX2" fmla="*/ 425450 w 1277009"/>
                <a:gd name="connsiteY2" fmla="*/ 914400 h 946150"/>
                <a:gd name="connsiteX3" fmla="*/ 400050 w 1277009"/>
                <a:gd name="connsiteY3" fmla="*/ 850900 h 946150"/>
                <a:gd name="connsiteX4" fmla="*/ 400050 w 1277009"/>
                <a:gd name="connsiteY4" fmla="*/ 787400 h 946150"/>
                <a:gd name="connsiteX5" fmla="*/ 317500 w 1277009"/>
                <a:gd name="connsiteY5" fmla="*/ 711200 h 946150"/>
                <a:gd name="connsiteX6" fmla="*/ 285750 w 1277009"/>
                <a:gd name="connsiteY6" fmla="*/ 654050 h 946150"/>
                <a:gd name="connsiteX7" fmla="*/ 247650 w 1277009"/>
                <a:gd name="connsiteY7" fmla="*/ 615950 h 946150"/>
                <a:gd name="connsiteX8" fmla="*/ 146050 w 1277009"/>
                <a:gd name="connsiteY8" fmla="*/ 590550 h 946150"/>
                <a:gd name="connsiteX9" fmla="*/ 107950 w 1277009"/>
                <a:gd name="connsiteY9" fmla="*/ 539750 h 946150"/>
                <a:gd name="connsiteX10" fmla="*/ 254000 w 1277009"/>
                <a:gd name="connsiteY10" fmla="*/ 406400 h 946150"/>
                <a:gd name="connsiteX11" fmla="*/ 241300 w 1277009"/>
                <a:gd name="connsiteY11" fmla="*/ 285750 h 946150"/>
                <a:gd name="connsiteX12" fmla="*/ 215900 w 1277009"/>
                <a:gd name="connsiteY12" fmla="*/ 222250 h 946150"/>
                <a:gd name="connsiteX13" fmla="*/ 12700 w 1277009"/>
                <a:gd name="connsiteY13" fmla="*/ 76200 h 946150"/>
                <a:gd name="connsiteX14" fmla="*/ 0 w 1277009"/>
                <a:gd name="connsiteY14" fmla="*/ 38100 h 946150"/>
                <a:gd name="connsiteX15" fmla="*/ 6350 w 1277009"/>
                <a:gd name="connsiteY15" fmla="*/ 0 h 946150"/>
                <a:gd name="connsiteX16" fmla="*/ 190500 w 1277009"/>
                <a:gd name="connsiteY16" fmla="*/ 95250 h 946150"/>
                <a:gd name="connsiteX17" fmla="*/ 279400 w 1277009"/>
                <a:gd name="connsiteY17" fmla="*/ 228600 h 946150"/>
                <a:gd name="connsiteX18" fmla="*/ 304800 w 1277009"/>
                <a:gd name="connsiteY18" fmla="*/ 298450 h 946150"/>
                <a:gd name="connsiteX19" fmla="*/ 298450 w 1277009"/>
                <a:gd name="connsiteY19" fmla="*/ 425450 h 946150"/>
                <a:gd name="connsiteX20" fmla="*/ 298450 w 1277009"/>
                <a:gd name="connsiteY20" fmla="*/ 469900 h 946150"/>
                <a:gd name="connsiteX21" fmla="*/ 374650 w 1277009"/>
                <a:gd name="connsiteY21" fmla="*/ 558800 h 946150"/>
                <a:gd name="connsiteX22" fmla="*/ 342900 w 1277009"/>
                <a:gd name="connsiteY22" fmla="*/ 577850 h 946150"/>
                <a:gd name="connsiteX23" fmla="*/ 374650 w 1277009"/>
                <a:gd name="connsiteY23" fmla="*/ 635000 h 946150"/>
                <a:gd name="connsiteX24" fmla="*/ 431800 w 1277009"/>
                <a:gd name="connsiteY24" fmla="*/ 635000 h 946150"/>
                <a:gd name="connsiteX25" fmla="*/ 501650 w 1277009"/>
                <a:gd name="connsiteY25" fmla="*/ 552450 h 946150"/>
                <a:gd name="connsiteX26" fmla="*/ 596900 w 1277009"/>
                <a:gd name="connsiteY26" fmla="*/ 533400 h 946150"/>
                <a:gd name="connsiteX27" fmla="*/ 654050 w 1277009"/>
                <a:gd name="connsiteY27" fmla="*/ 571500 h 946150"/>
                <a:gd name="connsiteX28" fmla="*/ 692150 w 1277009"/>
                <a:gd name="connsiteY28" fmla="*/ 558800 h 946150"/>
                <a:gd name="connsiteX29" fmla="*/ 876300 w 1277009"/>
                <a:gd name="connsiteY29" fmla="*/ 539750 h 946150"/>
                <a:gd name="connsiteX30" fmla="*/ 1162050 w 1277009"/>
                <a:gd name="connsiteY30" fmla="*/ 850900 h 946150"/>
                <a:gd name="connsiteX31" fmla="*/ 1276350 w 1277009"/>
                <a:gd name="connsiteY31" fmla="*/ 939800 h 946150"/>
                <a:gd name="connsiteX32" fmla="*/ 1143000 w 1277009"/>
                <a:gd name="connsiteY32" fmla="*/ 946150 h 946150"/>
                <a:gd name="connsiteX33" fmla="*/ 876300 w 1277009"/>
                <a:gd name="connsiteY33" fmla="*/ 749300 h 946150"/>
                <a:gd name="connsiteX34" fmla="*/ 869950 w 1277009"/>
                <a:gd name="connsiteY34" fmla="*/ 876300 h 946150"/>
                <a:gd name="connsiteX0" fmla="*/ 800100 w 1277009"/>
                <a:gd name="connsiteY0" fmla="*/ 939800 h 946150"/>
                <a:gd name="connsiteX1" fmla="*/ 387350 w 1277009"/>
                <a:gd name="connsiteY1" fmla="*/ 939800 h 946150"/>
                <a:gd name="connsiteX2" fmla="*/ 425450 w 1277009"/>
                <a:gd name="connsiteY2" fmla="*/ 914400 h 946150"/>
                <a:gd name="connsiteX3" fmla="*/ 400050 w 1277009"/>
                <a:gd name="connsiteY3" fmla="*/ 850900 h 946150"/>
                <a:gd name="connsiteX4" fmla="*/ 400050 w 1277009"/>
                <a:gd name="connsiteY4" fmla="*/ 787400 h 946150"/>
                <a:gd name="connsiteX5" fmla="*/ 317500 w 1277009"/>
                <a:gd name="connsiteY5" fmla="*/ 711200 h 946150"/>
                <a:gd name="connsiteX6" fmla="*/ 285750 w 1277009"/>
                <a:gd name="connsiteY6" fmla="*/ 654050 h 946150"/>
                <a:gd name="connsiteX7" fmla="*/ 247650 w 1277009"/>
                <a:gd name="connsiteY7" fmla="*/ 615950 h 946150"/>
                <a:gd name="connsiteX8" fmla="*/ 146050 w 1277009"/>
                <a:gd name="connsiteY8" fmla="*/ 590550 h 946150"/>
                <a:gd name="connsiteX9" fmla="*/ 107950 w 1277009"/>
                <a:gd name="connsiteY9" fmla="*/ 539750 h 946150"/>
                <a:gd name="connsiteX10" fmla="*/ 254000 w 1277009"/>
                <a:gd name="connsiteY10" fmla="*/ 406400 h 946150"/>
                <a:gd name="connsiteX11" fmla="*/ 241300 w 1277009"/>
                <a:gd name="connsiteY11" fmla="*/ 285750 h 946150"/>
                <a:gd name="connsiteX12" fmla="*/ 215900 w 1277009"/>
                <a:gd name="connsiteY12" fmla="*/ 222250 h 946150"/>
                <a:gd name="connsiteX13" fmla="*/ 12700 w 1277009"/>
                <a:gd name="connsiteY13" fmla="*/ 76200 h 946150"/>
                <a:gd name="connsiteX14" fmla="*/ 0 w 1277009"/>
                <a:gd name="connsiteY14" fmla="*/ 38100 h 946150"/>
                <a:gd name="connsiteX15" fmla="*/ 6350 w 1277009"/>
                <a:gd name="connsiteY15" fmla="*/ 0 h 946150"/>
                <a:gd name="connsiteX16" fmla="*/ 190500 w 1277009"/>
                <a:gd name="connsiteY16" fmla="*/ 95250 h 946150"/>
                <a:gd name="connsiteX17" fmla="*/ 279400 w 1277009"/>
                <a:gd name="connsiteY17" fmla="*/ 228600 h 946150"/>
                <a:gd name="connsiteX18" fmla="*/ 304800 w 1277009"/>
                <a:gd name="connsiteY18" fmla="*/ 298450 h 946150"/>
                <a:gd name="connsiteX19" fmla="*/ 298450 w 1277009"/>
                <a:gd name="connsiteY19" fmla="*/ 425450 h 946150"/>
                <a:gd name="connsiteX20" fmla="*/ 298450 w 1277009"/>
                <a:gd name="connsiteY20" fmla="*/ 469900 h 946150"/>
                <a:gd name="connsiteX21" fmla="*/ 374650 w 1277009"/>
                <a:gd name="connsiteY21" fmla="*/ 558800 h 946150"/>
                <a:gd name="connsiteX22" fmla="*/ 342900 w 1277009"/>
                <a:gd name="connsiteY22" fmla="*/ 577850 h 946150"/>
                <a:gd name="connsiteX23" fmla="*/ 374650 w 1277009"/>
                <a:gd name="connsiteY23" fmla="*/ 635000 h 946150"/>
                <a:gd name="connsiteX24" fmla="*/ 431800 w 1277009"/>
                <a:gd name="connsiteY24" fmla="*/ 635000 h 946150"/>
                <a:gd name="connsiteX25" fmla="*/ 501650 w 1277009"/>
                <a:gd name="connsiteY25" fmla="*/ 552450 h 946150"/>
                <a:gd name="connsiteX26" fmla="*/ 596900 w 1277009"/>
                <a:gd name="connsiteY26" fmla="*/ 533400 h 946150"/>
                <a:gd name="connsiteX27" fmla="*/ 654050 w 1277009"/>
                <a:gd name="connsiteY27" fmla="*/ 571500 h 946150"/>
                <a:gd name="connsiteX28" fmla="*/ 692150 w 1277009"/>
                <a:gd name="connsiteY28" fmla="*/ 558800 h 946150"/>
                <a:gd name="connsiteX29" fmla="*/ 876300 w 1277009"/>
                <a:gd name="connsiteY29" fmla="*/ 539750 h 946150"/>
                <a:gd name="connsiteX30" fmla="*/ 1162050 w 1277009"/>
                <a:gd name="connsiteY30" fmla="*/ 850900 h 946150"/>
                <a:gd name="connsiteX31" fmla="*/ 1276350 w 1277009"/>
                <a:gd name="connsiteY31" fmla="*/ 939800 h 946150"/>
                <a:gd name="connsiteX32" fmla="*/ 1143000 w 1277009"/>
                <a:gd name="connsiteY32" fmla="*/ 946150 h 946150"/>
                <a:gd name="connsiteX33" fmla="*/ 876300 w 1277009"/>
                <a:gd name="connsiteY33" fmla="*/ 749300 h 946150"/>
                <a:gd name="connsiteX34" fmla="*/ 863600 w 1277009"/>
                <a:gd name="connsiteY34" fmla="*/ 914400 h 946150"/>
                <a:gd name="connsiteX0" fmla="*/ 800100 w 1277009"/>
                <a:gd name="connsiteY0" fmla="*/ 939800 h 946150"/>
                <a:gd name="connsiteX1" fmla="*/ 387350 w 1277009"/>
                <a:gd name="connsiteY1" fmla="*/ 939800 h 946150"/>
                <a:gd name="connsiteX2" fmla="*/ 425450 w 1277009"/>
                <a:gd name="connsiteY2" fmla="*/ 914400 h 946150"/>
                <a:gd name="connsiteX3" fmla="*/ 400050 w 1277009"/>
                <a:gd name="connsiteY3" fmla="*/ 850900 h 946150"/>
                <a:gd name="connsiteX4" fmla="*/ 400050 w 1277009"/>
                <a:gd name="connsiteY4" fmla="*/ 787400 h 946150"/>
                <a:gd name="connsiteX5" fmla="*/ 317500 w 1277009"/>
                <a:gd name="connsiteY5" fmla="*/ 711200 h 946150"/>
                <a:gd name="connsiteX6" fmla="*/ 285750 w 1277009"/>
                <a:gd name="connsiteY6" fmla="*/ 654050 h 946150"/>
                <a:gd name="connsiteX7" fmla="*/ 247650 w 1277009"/>
                <a:gd name="connsiteY7" fmla="*/ 615950 h 946150"/>
                <a:gd name="connsiteX8" fmla="*/ 146050 w 1277009"/>
                <a:gd name="connsiteY8" fmla="*/ 590550 h 946150"/>
                <a:gd name="connsiteX9" fmla="*/ 107950 w 1277009"/>
                <a:gd name="connsiteY9" fmla="*/ 539750 h 946150"/>
                <a:gd name="connsiteX10" fmla="*/ 254000 w 1277009"/>
                <a:gd name="connsiteY10" fmla="*/ 406400 h 946150"/>
                <a:gd name="connsiteX11" fmla="*/ 241300 w 1277009"/>
                <a:gd name="connsiteY11" fmla="*/ 285750 h 946150"/>
                <a:gd name="connsiteX12" fmla="*/ 215900 w 1277009"/>
                <a:gd name="connsiteY12" fmla="*/ 222250 h 946150"/>
                <a:gd name="connsiteX13" fmla="*/ 12700 w 1277009"/>
                <a:gd name="connsiteY13" fmla="*/ 76200 h 946150"/>
                <a:gd name="connsiteX14" fmla="*/ 0 w 1277009"/>
                <a:gd name="connsiteY14" fmla="*/ 38100 h 946150"/>
                <a:gd name="connsiteX15" fmla="*/ 6350 w 1277009"/>
                <a:gd name="connsiteY15" fmla="*/ 0 h 946150"/>
                <a:gd name="connsiteX16" fmla="*/ 190500 w 1277009"/>
                <a:gd name="connsiteY16" fmla="*/ 95250 h 946150"/>
                <a:gd name="connsiteX17" fmla="*/ 279400 w 1277009"/>
                <a:gd name="connsiteY17" fmla="*/ 228600 h 946150"/>
                <a:gd name="connsiteX18" fmla="*/ 304800 w 1277009"/>
                <a:gd name="connsiteY18" fmla="*/ 298450 h 946150"/>
                <a:gd name="connsiteX19" fmla="*/ 298450 w 1277009"/>
                <a:gd name="connsiteY19" fmla="*/ 425450 h 946150"/>
                <a:gd name="connsiteX20" fmla="*/ 298450 w 1277009"/>
                <a:gd name="connsiteY20" fmla="*/ 469900 h 946150"/>
                <a:gd name="connsiteX21" fmla="*/ 374650 w 1277009"/>
                <a:gd name="connsiteY21" fmla="*/ 558800 h 946150"/>
                <a:gd name="connsiteX22" fmla="*/ 342900 w 1277009"/>
                <a:gd name="connsiteY22" fmla="*/ 577850 h 946150"/>
                <a:gd name="connsiteX23" fmla="*/ 374650 w 1277009"/>
                <a:gd name="connsiteY23" fmla="*/ 635000 h 946150"/>
                <a:gd name="connsiteX24" fmla="*/ 431800 w 1277009"/>
                <a:gd name="connsiteY24" fmla="*/ 635000 h 946150"/>
                <a:gd name="connsiteX25" fmla="*/ 501650 w 1277009"/>
                <a:gd name="connsiteY25" fmla="*/ 552450 h 946150"/>
                <a:gd name="connsiteX26" fmla="*/ 596900 w 1277009"/>
                <a:gd name="connsiteY26" fmla="*/ 533400 h 946150"/>
                <a:gd name="connsiteX27" fmla="*/ 654050 w 1277009"/>
                <a:gd name="connsiteY27" fmla="*/ 571500 h 946150"/>
                <a:gd name="connsiteX28" fmla="*/ 692150 w 1277009"/>
                <a:gd name="connsiteY28" fmla="*/ 558800 h 946150"/>
                <a:gd name="connsiteX29" fmla="*/ 876300 w 1277009"/>
                <a:gd name="connsiteY29" fmla="*/ 539750 h 946150"/>
                <a:gd name="connsiteX30" fmla="*/ 1162050 w 1277009"/>
                <a:gd name="connsiteY30" fmla="*/ 850900 h 946150"/>
                <a:gd name="connsiteX31" fmla="*/ 1276350 w 1277009"/>
                <a:gd name="connsiteY31" fmla="*/ 939800 h 946150"/>
                <a:gd name="connsiteX32" fmla="*/ 1143000 w 1277009"/>
                <a:gd name="connsiteY32" fmla="*/ 946150 h 946150"/>
                <a:gd name="connsiteX33" fmla="*/ 876300 w 1277009"/>
                <a:gd name="connsiteY33" fmla="*/ 749300 h 946150"/>
                <a:gd name="connsiteX34" fmla="*/ 863600 w 1277009"/>
                <a:gd name="connsiteY34" fmla="*/ 914400 h 946150"/>
                <a:gd name="connsiteX35" fmla="*/ 869951 w 1277009"/>
                <a:gd name="connsiteY35" fmla="*/ 927100 h 946150"/>
                <a:gd name="connsiteX0" fmla="*/ 800100 w 1277009"/>
                <a:gd name="connsiteY0" fmla="*/ 939800 h 946150"/>
                <a:gd name="connsiteX1" fmla="*/ 387350 w 1277009"/>
                <a:gd name="connsiteY1" fmla="*/ 939800 h 946150"/>
                <a:gd name="connsiteX2" fmla="*/ 425450 w 1277009"/>
                <a:gd name="connsiteY2" fmla="*/ 914400 h 946150"/>
                <a:gd name="connsiteX3" fmla="*/ 400050 w 1277009"/>
                <a:gd name="connsiteY3" fmla="*/ 850900 h 946150"/>
                <a:gd name="connsiteX4" fmla="*/ 400050 w 1277009"/>
                <a:gd name="connsiteY4" fmla="*/ 787400 h 946150"/>
                <a:gd name="connsiteX5" fmla="*/ 317500 w 1277009"/>
                <a:gd name="connsiteY5" fmla="*/ 711200 h 946150"/>
                <a:gd name="connsiteX6" fmla="*/ 285750 w 1277009"/>
                <a:gd name="connsiteY6" fmla="*/ 654050 h 946150"/>
                <a:gd name="connsiteX7" fmla="*/ 247650 w 1277009"/>
                <a:gd name="connsiteY7" fmla="*/ 615950 h 946150"/>
                <a:gd name="connsiteX8" fmla="*/ 146050 w 1277009"/>
                <a:gd name="connsiteY8" fmla="*/ 590550 h 946150"/>
                <a:gd name="connsiteX9" fmla="*/ 107950 w 1277009"/>
                <a:gd name="connsiteY9" fmla="*/ 539750 h 946150"/>
                <a:gd name="connsiteX10" fmla="*/ 254000 w 1277009"/>
                <a:gd name="connsiteY10" fmla="*/ 406400 h 946150"/>
                <a:gd name="connsiteX11" fmla="*/ 241300 w 1277009"/>
                <a:gd name="connsiteY11" fmla="*/ 285750 h 946150"/>
                <a:gd name="connsiteX12" fmla="*/ 215900 w 1277009"/>
                <a:gd name="connsiteY12" fmla="*/ 222250 h 946150"/>
                <a:gd name="connsiteX13" fmla="*/ 12700 w 1277009"/>
                <a:gd name="connsiteY13" fmla="*/ 76200 h 946150"/>
                <a:gd name="connsiteX14" fmla="*/ 0 w 1277009"/>
                <a:gd name="connsiteY14" fmla="*/ 38100 h 946150"/>
                <a:gd name="connsiteX15" fmla="*/ 6350 w 1277009"/>
                <a:gd name="connsiteY15" fmla="*/ 0 h 946150"/>
                <a:gd name="connsiteX16" fmla="*/ 190500 w 1277009"/>
                <a:gd name="connsiteY16" fmla="*/ 95250 h 946150"/>
                <a:gd name="connsiteX17" fmla="*/ 279400 w 1277009"/>
                <a:gd name="connsiteY17" fmla="*/ 228600 h 946150"/>
                <a:gd name="connsiteX18" fmla="*/ 304800 w 1277009"/>
                <a:gd name="connsiteY18" fmla="*/ 298450 h 946150"/>
                <a:gd name="connsiteX19" fmla="*/ 298450 w 1277009"/>
                <a:gd name="connsiteY19" fmla="*/ 425450 h 946150"/>
                <a:gd name="connsiteX20" fmla="*/ 298450 w 1277009"/>
                <a:gd name="connsiteY20" fmla="*/ 469900 h 946150"/>
                <a:gd name="connsiteX21" fmla="*/ 374650 w 1277009"/>
                <a:gd name="connsiteY21" fmla="*/ 558800 h 946150"/>
                <a:gd name="connsiteX22" fmla="*/ 342900 w 1277009"/>
                <a:gd name="connsiteY22" fmla="*/ 577850 h 946150"/>
                <a:gd name="connsiteX23" fmla="*/ 374650 w 1277009"/>
                <a:gd name="connsiteY23" fmla="*/ 635000 h 946150"/>
                <a:gd name="connsiteX24" fmla="*/ 431800 w 1277009"/>
                <a:gd name="connsiteY24" fmla="*/ 635000 h 946150"/>
                <a:gd name="connsiteX25" fmla="*/ 501650 w 1277009"/>
                <a:gd name="connsiteY25" fmla="*/ 552450 h 946150"/>
                <a:gd name="connsiteX26" fmla="*/ 596900 w 1277009"/>
                <a:gd name="connsiteY26" fmla="*/ 533400 h 946150"/>
                <a:gd name="connsiteX27" fmla="*/ 654050 w 1277009"/>
                <a:gd name="connsiteY27" fmla="*/ 571500 h 946150"/>
                <a:gd name="connsiteX28" fmla="*/ 692150 w 1277009"/>
                <a:gd name="connsiteY28" fmla="*/ 558800 h 946150"/>
                <a:gd name="connsiteX29" fmla="*/ 876300 w 1277009"/>
                <a:gd name="connsiteY29" fmla="*/ 539750 h 946150"/>
                <a:gd name="connsiteX30" fmla="*/ 1162050 w 1277009"/>
                <a:gd name="connsiteY30" fmla="*/ 850900 h 946150"/>
                <a:gd name="connsiteX31" fmla="*/ 1276350 w 1277009"/>
                <a:gd name="connsiteY31" fmla="*/ 939800 h 946150"/>
                <a:gd name="connsiteX32" fmla="*/ 1143000 w 1277009"/>
                <a:gd name="connsiteY32" fmla="*/ 946150 h 946150"/>
                <a:gd name="connsiteX33" fmla="*/ 876300 w 1277009"/>
                <a:gd name="connsiteY33" fmla="*/ 749300 h 946150"/>
                <a:gd name="connsiteX34" fmla="*/ 863600 w 1277009"/>
                <a:gd name="connsiteY34" fmla="*/ 914400 h 946150"/>
                <a:gd name="connsiteX35" fmla="*/ 908051 w 1277009"/>
                <a:gd name="connsiteY35" fmla="*/ 927100 h 946150"/>
                <a:gd name="connsiteX0" fmla="*/ 387350 w 1277009"/>
                <a:gd name="connsiteY0" fmla="*/ 939800 h 946150"/>
                <a:gd name="connsiteX1" fmla="*/ 425450 w 1277009"/>
                <a:gd name="connsiteY1" fmla="*/ 914400 h 946150"/>
                <a:gd name="connsiteX2" fmla="*/ 400050 w 1277009"/>
                <a:gd name="connsiteY2" fmla="*/ 850900 h 946150"/>
                <a:gd name="connsiteX3" fmla="*/ 400050 w 1277009"/>
                <a:gd name="connsiteY3" fmla="*/ 787400 h 946150"/>
                <a:gd name="connsiteX4" fmla="*/ 317500 w 1277009"/>
                <a:gd name="connsiteY4" fmla="*/ 711200 h 946150"/>
                <a:gd name="connsiteX5" fmla="*/ 285750 w 1277009"/>
                <a:gd name="connsiteY5" fmla="*/ 654050 h 946150"/>
                <a:gd name="connsiteX6" fmla="*/ 247650 w 1277009"/>
                <a:gd name="connsiteY6" fmla="*/ 615950 h 946150"/>
                <a:gd name="connsiteX7" fmla="*/ 146050 w 1277009"/>
                <a:gd name="connsiteY7" fmla="*/ 590550 h 946150"/>
                <a:gd name="connsiteX8" fmla="*/ 107950 w 1277009"/>
                <a:gd name="connsiteY8" fmla="*/ 539750 h 946150"/>
                <a:gd name="connsiteX9" fmla="*/ 254000 w 1277009"/>
                <a:gd name="connsiteY9" fmla="*/ 406400 h 946150"/>
                <a:gd name="connsiteX10" fmla="*/ 241300 w 1277009"/>
                <a:gd name="connsiteY10" fmla="*/ 285750 h 946150"/>
                <a:gd name="connsiteX11" fmla="*/ 215900 w 1277009"/>
                <a:gd name="connsiteY11" fmla="*/ 222250 h 946150"/>
                <a:gd name="connsiteX12" fmla="*/ 12700 w 1277009"/>
                <a:gd name="connsiteY12" fmla="*/ 76200 h 946150"/>
                <a:gd name="connsiteX13" fmla="*/ 0 w 1277009"/>
                <a:gd name="connsiteY13" fmla="*/ 38100 h 946150"/>
                <a:gd name="connsiteX14" fmla="*/ 6350 w 1277009"/>
                <a:gd name="connsiteY14" fmla="*/ 0 h 946150"/>
                <a:gd name="connsiteX15" fmla="*/ 190500 w 1277009"/>
                <a:gd name="connsiteY15" fmla="*/ 95250 h 946150"/>
                <a:gd name="connsiteX16" fmla="*/ 279400 w 1277009"/>
                <a:gd name="connsiteY16" fmla="*/ 228600 h 946150"/>
                <a:gd name="connsiteX17" fmla="*/ 304800 w 1277009"/>
                <a:gd name="connsiteY17" fmla="*/ 298450 h 946150"/>
                <a:gd name="connsiteX18" fmla="*/ 298450 w 1277009"/>
                <a:gd name="connsiteY18" fmla="*/ 425450 h 946150"/>
                <a:gd name="connsiteX19" fmla="*/ 298450 w 1277009"/>
                <a:gd name="connsiteY19" fmla="*/ 469900 h 946150"/>
                <a:gd name="connsiteX20" fmla="*/ 374650 w 1277009"/>
                <a:gd name="connsiteY20" fmla="*/ 558800 h 946150"/>
                <a:gd name="connsiteX21" fmla="*/ 342900 w 1277009"/>
                <a:gd name="connsiteY21" fmla="*/ 577850 h 946150"/>
                <a:gd name="connsiteX22" fmla="*/ 374650 w 1277009"/>
                <a:gd name="connsiteY22" fmla="*/ 635000 h 946150"/>
                <a:gd name="connsiteX23" fmla="*/ 431800 w 1277009"/>
                <a:gd name="connsiteY23" fmla="*/ 635000 h 946150"/>
                <a:gd name="connsiteX24" fmla="*/ 501650 w 1277009"/>
                <a:gd name="connsiteY24" fmla="*/ 552450 h 946150"/>
                <a:gd name="connsiteX25" fmla="*/ 596900 w 1277009"/>
                <a:gd name="connsiteY25" fmla="*/ 533400 h 946150"/>
                <a:gd name="connsiteX26" fmla="*/ 654050 w 1277009"/>
                <a:gd name="connsiteY26" fmla="*/ 571500 h 946150"/>
                <a:gd name="connsiteX27" fmla="*/ 692150 w 1277009"/>
                <a:gd name="connsiteY27" fmla="*/ 558800 h 946150"/>
                <a:gd name="connsiteX28" fmla="*/ 876300 w 1277009"/>
                <a:gd name="connsiteY28" fmla="*/ 539750 h 946150"/>
                <a:gd name="connsiteX29" fmla="*/ 1162050 w 1277009"/>
                <a:gd name="connsiteY29" fmla="*/ 850900 h 946150"/>
                <a:gd name="connsiteX30" fmla="*/ 1276350 w 1277009"/>
                <a:gd name="connsiteY30" fmla="*/ 939800 h 946150"/>
                <a:gd name="connsiteX31" fmla="*/ 1143000 w 1277009"/>
                <a:gd name="connsiteY31" fmla="*/ 946150 h 946150"/>
                <a:gd name="connsiteX32" fmla="*/ 876300 w 1277009"/>
                <a:gd name="connsiteY32" fmla="*/ 749300 h 946150"/>
                <a:gd name="connsiteX33" fmla="*/ 863600 w 1277009"/>
                <a:gd name="connsiteY33" fmla="*/ 914400 h 946150"/>
                <a:gd name="connsiteX34" fmla="*/ 908051 w 1277009"/>
                <a:gd name="connsiteY34" fmla="*/ 927100 h 946150"/>
                <a:gd name="connsiteX0" fmla="*/ 387350 w 1277009"/>
                <a:gd name="connsiteY0" fmla="*/ 939800 h 946150"/>
                <a:gd name="connsiteX1" fmla="*/ 425450 w 1277009"/>
                <a:gd name="connsiteY1" fmla="*/ 914400 h 946150"/>
                <a:gd name="connsiteX2" fmla="*/ 400050 w 1277009"/>
                <a:gd name="connsiteY2" fmla="*/ 850900 h 946150"/>
                <a:gd name="connsiteX3" fmla="*/ 400050 w 1277009"/>
                <a:gd name="connsiteY3" fmla="*/ 787400 h 946150"/>
                <a:gd name="connsiteX4" fmla="*/ 317500 w 1277009"/>
                <a:gd name="connsiteY4" fmla="*/ 711200 h 946150"/>
                <a:gd name="connsiteX5" fmla="*/ 285750 w 1277009"/>
                <a:gd name="connsiteY5" fmla="*/ 654050 h 946150"/>
                <a:gd name="connsiteX6" fmla="*/ 247650 w 1277009"/>
                <a:gd name="connsiteY6" fmla="*/ 615950 h 946150"/>
                <a:gd name="connsiteX7" fmla="*/ 146050 w 1277009"/>
                <a:gd name="connsiteY7" fmla="*/ 590550 h 946150"/>
                <a:gd name="connsiteX8" fmla="*/ 107950 w 1277009"/>
                <a:gd name="connsiteY8" fmla="*/ 539750 h 946150"/>
                <a:gd name="connsiteX9" fmla="*/ 254000 w 1277009"/>
                <a:gd name="connsiteY9" fmla="*/ 406400 h 946150"/>
                <a:gd name="connsiteX10" fmla="*/ 241300 w 1277009"/>
                <a:gd name="connsiteY10" fmla="*/ 285750 h 946150"/>
                <a:gd name="connsiteX11" fmla="*/ 215900 w 1277009"/>
                <a:gd name="connsiteY11" fmla="*/ 222250 h 946150"/>
                <a:gd name="connsiteX12" fmla="*/ 12700 w 1277009"/>
                <a:gd name="connsiteY12" fmla="*/ 76200 h 946150"/>
                <a:gd name="connsiteX13" fmla="*/ 0 w 1277009"/>
                <a:gd name="connsiteY13" fmla="*/ 38100 h 946150"/>
                <a:gd name="connsiteX14" fmla="*/ 6350 w 1277009"/>
                <a:gd name="connsiteY14" fmla="*/ 0 h 946150"/>
                <a:gd name="connsiteX15" fmla="*/ 190500 w 1277009"/>
                <a:gd name="connsiteY15" fmla="*/ 95250 h 946150"/>
                <a:gd name="connsiteX16" fmla="*/ 279400 w 1277009"/>
                <a:gd name="connsiteY16" fmla="*/ 228600 h 946150"/>
                <a:gd name="connsiteX17" fmla="*/ 304800 w 1277009"/>
                <a:gd name="connsiteY17" fmla="*/ 298450 h 946150"/>
                <a:gd name="connsiteX18" fmla="*/ 298450 w 1277009"/>
                <a:gd name="connsiteY18" fmla="*/ 425450 h 946150"/>
                <a:gd name="connsiteX19" fmla="*/ 298450 w 1277009"/>
                <a:gd name="connsiteY19" fmla="*/ 469900 h 946150"/>
                <a:gd name="connsiteX20" fmla="*/ 374650 w 1277009"/>
                <a:gd name="connsiteY20" fmla="*/ 558800 h 946150"/>
                <a:gd name="connsiteX21" fmla="*/ 342900 w 1277009"/>
                <a:gd name="connsiteY21" fmla="*/ 577850 h 946150"/>
                <a:gd name="connsiteX22" fmla="*/ 374650 w 1277009"/>
                <a:gd name="connsiteY22" fmla="*/ 635000 h 946150"/>
                <a:gd name="connsiteX23" fmla="*/ 431800 w 1277009"/>
                <a:gd name="connsiteY23" fmla="*/ 635000 h 946150"/>
                <a:gd name="connsiteX24" fmla="*/ 501650 w 1277009"/>
                <a:gd name="connsiteY24" fmla="*/ 552450 h 946150"/>
                <a:gd name="connsiteX25" fmla="*/ 596900 w 1277009"/>
                <a:gd name="connsiteY25" fmla="*/ 533400 h 946150"/>
                <a:gd name="connsiteX26" fmla="*/ 654050 w 1277009"/>
                <a:gd name="connsiteY26" fmla="*/ 571500 h 946150"/>
                <a:gd name="connsiteX27" fmla="*/ 692150 w 1277009"/>
                <a:gd name="connsiteY27" fmla="*/ 558800 h 946150"/>
                <a:gd name="connsiteX28" fmla="*/ 876300 w 1277009"/>
                <a:gd name="connsiteY28" fmla="*/ 539750 h 946150"/>
                <a:gd name="connsiteX29" fmla="*/ 1162050 w 1277009"/>
                <a:gd name="connsiteY29" fmla="*/ 850900 h 946150"/>
                <a:gd name="connsiteX30" fmla="*/ 1276350 w 1277009"/>
                <a:gd name="connsiteY30" fmla="*/ 939800 h 946150"/>
                <a:gd name="connsiteX31" fmla="*/ 1143000 w 1277009"/>
                <a:gd name="connsiteY31" fmla="*/ 946150 h 946150"/>
                <a:gd name="connsiteX32" fmla="*/ 876300 w 1277009"/>
                <a:gd name="connsiteY32" fmla="*/ 749300 h 946150"/>
                <a:gd name="connsiteX33" fmla="*/ 863600 w 1277009"/>
                <a:gd name="connsiteY33" fmla="*/ 914400 h 946150"/>
                <a:gd name="connsiteX34" fmla="*/ 908051 w 1277009"/>
                <a:gd name="connsiteY34" fmla="*/ 927100 h 946150"/>
                <a:gd name="connsiteX0" fmla="*/ 387350 w 1277009"/>
                <a:gd name="connsiteY0" fmla="*/ 939800 h 946150"/>
                <a:gd name="connsiteX1" fmla="*/ 495300 w 1277009"/>
                <a:gd name="connsiteY1" fmla="*/ 946150 h 946150"/>
                <a:gd name="connsiteX2" fmla="*/ 400050 w 1277009"/>
                <a:gd name="connsiteY2" fmla="*/ 850900 h 946150"/>
                <a:gd name="connsiteX3" fmla="*/ 400050 w 1277009"/>
                <a:gd name="connsiteY3" fmla="*/ 787400 h 946150"/>
                <a:gd name="connsiteX4" fmla="*/ 317500 w 1277009"/>
                <a:gd name="connsiteY4" fmla="*/ 711200 h 946150"/>
                <a:gd name="connsiteX5" fmla="*/ 285750 w 1277009"/>
                <a:gd name="connsiteY5" fmla="*/ 654050 h 946150"/>
                <a:gd name="connsiteX6" fmla="*/ 247650 w 1277009"/>
                <a:gd name="connsiteY6" fmla="*/ 615950 h 946150"/>
                <a:gd name="connsiteX7" fmla="*/ 146050 w 1277009"/>
                <a:gd name="connsiteY7" fmla="*/ 590550 h 946150"/>
                <a:gd name="connsiteX8" fmla="*/ 107950 w 1277009"/>
                <a:gd name="connsiteY8" fmla="*/ 539750 h 946150"/>
                <a:gd name="connsiteX9" fmla="*/ 254000 w 1277009"/>
                <a:gd name="connsiteY9" fmla="*/ 406400 h 946150"/>
                <a:gd name="connsiteX10" fmla="*/ 241300 w 1277009"/>
                <a:gd name="connsiteY10" fmla="*/ 285750 h 946150"/>
                <a:gd name="connsiteX11" fmla="*/ 215900 w 1277009"/>
                <a:gd name="connsiteY11" fmla="*/ 222250 h 946150"/>
                <a:gd name="connsiteX12" fmla="*/ 12700 w 1277009"/>
                <a:gd name="connsiteY12" fmla="*/ 76200 h 946150"/>
                <a:gd name="connsiteX13" fmla="*/ 0 w 1277009"/>
                <a:gd name="connsiteY13" fmla="*/ 38100 h 946150"/>
                <a:gd name="connsiteX14" fmla="*/ 6350 w 1277009"/>
                <a:gd name="connsiteY14" fmla="*/ 0 h 946150"/>
                <a:gd name="connsiteX15" fmla="*/ 190500 w 1277009"/>
                <a:gd name="connsiteY15" fmla="*/ 95250 h 946150"/>
                <a:gd name="connsiteX16" fmla="*/ 279400 w 1277009"/>
                <a:gd name="connsiteY16" fmla="*/ 228600 h 946150"/>
                <a:gd name="connsiteX17" fmla="*/ 304800 w 1277009"/>
                <a:gd name="connsiteY17" fmla="*/ 298450 h 946150"/>
                <a:gd name="connsiteX18" fmla="*/ 298450 w 1277009"/>
                <a:gd name="connsiteY18" fmla="*/ 425450 h 946150"/>
                <a:gd name="connsiteX19" fmla="*/ 298450 w 1277009"/>
                <a:gd name="connsiteY19" fmla="*/ 469900 h 946150"/>
                <a:gd name="connsiteX20" fmla="*/ 374650 w 1277009"/>
                <a:gd name="connsiteY20" fmla="*/ 558800 h 946150"/>
                <a:gd name="connsiteX21" fmla="*/ 342900 w 1277009"/>
                <a:gd name="connsiteY21" fmla="*/ 577850 h 946150"/>
                <a:gd name="connsiteX22" fmla="*/ 374650 w 1277009"/>
                <a:gd name="connsiteY22" fmla="*/ 635000 h 946150"/>
                <a:gd name="connsiteX23" fmla="*/ 431800 w 1277009"/>
                <a:gd name="connsiteY23" fmla="*/ 635000 h 946150"/>
                <a:gd name="connsiteX24" fmla="*/ 501650 w 1277009"/>
                <a:gd name="connsiteY24" fmla="*/ 552450 h 946150"/>
                <a:gd name="connsiteX25" fmla="*/ 596900 w 1277009"/>
                <a:gd name="connsiteY25" fmla="*/ 533400 h 946150"/>
                <a:gd name="connsiteX26" fmla="*/ 654050 w 1277009"/>
                <a:gd name="connsiteY26" fmla="*/ 571500 h 946150"/>
                <a:gd name="connsiteX27" fmla="*/ 692150 w 1277009"/>
                <a:gd name="connsiteY27" fmla="*/ 558800 h 946150"/>
                <a:gd name="connsiteX28" fmla="*/ 876300 w 1277009"/>
                <a:gd name="connsiteY28" fmla="*/ 539750 h 946150"/>
                <a:gd name="connsiteX29" fmla="*/ 1162050 w 1277009"/>
                <a:gd name="connsiteY29" fmla="*/ 850900 h 946150"/>
                <a:gd name="connsiteX30" fmla="*/ 1276350 w 1277009"/>
                <a:gd name="connsiteY30" fmla="*/ 939800 h 946150"/>
                <a:gd name="connsiteX31" fmla="*/ 1143000 w 1277009"/>
                <a:gd name="connsiteY31" fmla="*/ 946150 h 946150"/>
                <a:gd name="connsiteX32" fmla="*/ 876300 w 1277009"/>
                <a:gd name="connsiteY32" fmla="*/ 749300 h 946150"/>
                <a:gd name="connsiteX33" fmla="*/ 863600 w 1277009"/>
                <a:gd name="connsiteY33" fmla="*/ 914400 h 946150"/>
                <a:gd name="connsiteX34" fmla="*/ 908051 w 1277009"/>
                <a:gd name="connsiteY34" fmla="*/ 927100 h 946150"/>
                <a:gd name="connsiteX0" fmla="*/ 495300 w 1277009"/>
                <a:gd name="connsiteY0" fmla="*/ 946150 h 946150"/>
                <a:gd name="connsiteX1" fmla="*/ 400050 w 1277009"/>
                <a:gd name="connsiteY1" fmla="*/ 850900 h 946150"/>
                <a:gd name="connsiteX2" fmla="*/ 400050 w 1277009"/>
                <a:gd name="connsiteY2" fmla="*/ 787400 h 946150"/>
                <a:gd name="connsiteX3" fmla="*/ 317500 w 1277009"/>
                <a:gd name="connsiteY3" fmla="*/ 711200 h 946150"/>
                <a:gd name="connsiteX4" fmla="*/ 285750 w 1277009"/>
                <a:gd name="connsiteY4" fmla="*/ 654050 h 946150"/>
                <a:gd name="connsiteX5" fmla="*/ 247650 w 1277009"/>
                <a:gd name="connsiteY5" fmla="*/ 615950 h 946150"/>
                <a:gd name="connsiteX6" fmla="*/ 146050 w 1277009"/>
                <a:gd name="connsiteY6" fmla="*/ 590550 h 946150"/>
                <a:gd name="connsiteX7" fmla="*/ 107950 w 1277009"/>
                <a:gd name="connsiteY7" fmla="*/ 539750 h 946150"/>
                <a:gd name="connsiteX8" fmla="*/ 254000 w 1277009"/>
                <a:gd name="connsiteY8" fmla="*/ 406400 h 946150"/>
                <a:gd name="connsiteX9" fmla="*/ 241300 w 1277009"/>
                <a:gd name="connsiteY9" fmla="*/ 285750 h 946150"/>
                <a:gd name="connsiteX10" fmla="*/ 215900 w 1277009"/>
                <a:gd name="connsiteY10" fmla="*/ 222250 h 946150"/>
                <a:gd name="connsiteX11" fmla="*/ 12700 w 1277009"/>
                <a:gd name="connsiteY11" fmla="*/ 76200 h 946150"/>
                <a:gd name="connsiteX12" fmla="*/ 0 w 1277009"/>
                <a:gd name="connsiteY12" fmla="*/ 38100 h 946150"/>
                <a:gd name="connsiteX13" fmla="*/ 6350 w 1277009"/>
                <a:gd name="connsiteY13" fmla="*/ 0 h 946150"/>
                <a:gd name="connsiteX14" fmla="*/ 190500 w 1277009"/>
                <a:gd name="connsiteY14" fmla="*/ 95250 h 946150"/>
                <a:gd name="connsiteX15" fmla="*/ 279400 w 1277009"/>
                <a:gd name="connsiteY15" fmla="*/ 228600 h 946150"/>
                <a:gd name="connsiteX16" fmla="*/ 304800 w 1277009"/>
                <a:gd name="connsiteY16" fmla="*/ 298450 h 946150"/>
                <a:gd name="connsiteX17" fmla="*/ 298450 w 1277009"/>
                <a:gd name="connsiteY17" fmla="*/ 425450 h 946150"/>
                <a:gd name="connsiteX18" fmla="*/ 298450 w 1277009"/>
                <a:gd name="connsiteY18" fmla="*/ 469900 h 946150"/>
                <a:gd name="connsiteX19" fmla="*/ 374650 w 1277009"/>
                <a:gd name="connsiteY19" fmla="*/ 558800 h 946150"/>
                <a:gd name="connsiteX20" fmla="*/ 342900 w 1277009"/>
                <a:gd name="connsiteY20" fmla="*/ 577850 h 946150"/>
                <a:gd name="connsiteX21" fmla="*/ 374650 w 1277009"/>
                <a:gd name="connsiteY21" fmla="*/ 635000 h 946150"/>
                <a:gd name="connsiteX22" fmla="*/ 431800 w 1277009"/>
                <a:gd name="connsiteY22" fmla="*/ 635000 h 946150"/>
                <a:gd name="connsiteX23" fmla="*/ 501650 w 1277009"/>
                <a:gd name="connsiteY23" fmla="*/ 552450 h 946150"/>
                <a:gd name="connsiteX24" fmla="*/ 596900 w 1277009"/>
                <a:gd name="connsiteY24" fmla="*/ 533400 h 946150"/>
                <a:gd name="connsiteX25" fmla="*/ 654050 w 1277009"/>
                <a:gd name="connsiteY25" fmla="*/ 571500 h 946150"/>
                <a:gd name="connsiteX26" fmla="*/ 692150 w 1277009"/>
                <a:gd name="connsiteY26" fmla="*/ 558800 h 946150"/>
                <a:gd name="connsiteX27" fmla="*/ 876300 w 1277009"/>
                <a:gd name="connsiteY27" fmla="*/ 539750 h 946150"/>
                <a:gd name="connsiteX28" fmla="*/ 1162050 w 1277009"/>
                <a:gd name="connsiteY28" fmla="*/ 850900 h 946150"/>
                <a:gd name="connsiteX29" fmla="*/ 1276350 w 1277009"/>
                <a:gd name="connsiteY29" fmla="*/ 939800 h 946150"/>
                <a:gd name="connsiteX30" fmla="*/ 1143000 w 1277009"/>
                <a:gd name="connsiteY30" fmla="*/ 946150 h 946150"/>
                <a:gd name="connsiteX31" fmla="*/ 876300 w 1277009"/>
                <a:gd name="connsiteY31" fmla="*/ 749300 h 946150"/>
                <a:gd name="connsiteX32" fmla="*/ 863600 w 1277009"/>
                <a:gd name="connsiteY32" fmla="*/ 914400 h 946150"/>
                <a:gd name="connsiteX33" fmla="*/ 908051 w 1277009"/>
                <a:gd name="connsiteY33" fmla="*/ 927100 h 946150"/>
                <a:gd name="connsiteX0" fmla="*/ 495300 w 1277009"/>
                <a:gd name="connsiteY0" fmla="*/ 946150 h 946150"/>
                <a:gd name="connsiteX1" fmla="*/ 400050 w 1277009"/>
                <a:gd name="connsiteY1" fmla="*/ 850900 h 946150"/>
                <a:gd name="connsiteX2" fmla="*/ 400050 w 1277009"/>
                <a:gd name="connsiteY2" fmla="*/ 787400 h 946150"/>
                <a:gd name="connsiteX3" fmla="*/ 317500 w 1277009"/>
                <a:gd name="connsiteY3" fmla="*/ 711200 h 946150"/>
                <a:gd name="connsiteX4" fmla="*/ 285750 w 1277009"/>
                <a:gd name="connsiteY4" fmla="*/ 654050 h 946150"/>
                <a:gd name="connsiteX5" fmla="*/ 247650 w 1277009"/>
                <a:gd name="connsiteY5" fmla="*/ 615950 h 946150"/>
                <a:gd name="connsiteX6" fmla="*/ 146050 w 1277009"/>
                <a:gd name="connsiteY6" fmla="*/ 590550 h 946150"/>
                <a:gd name="connsiteX7" fmla="*/ 107950 w 1277009"/>
                <a:gd name="connsiteY7" fmla="*/ 539750 h 946150"/>
                <a:gd name="connsiteX8" fmla="*/ 254000 w 1277009"/>
                <a:gd name="connsiteY8" fmla="*/ 406400 h 946150"/>
                <a:gd name="connsiteX9" fmla="*/ 241300 w 1277009"/>
                <a:gd name="connsiteY9" fmla="*/ 285750 h 946150"/>
                <a:gd name="connsiteX10" fmla="*/ 215900 w 1277009"/>
                <a:gd name="connsiteY10" fmla="*/ 222250 h 946150"/>
                <a:gd name="connsiteX11" fmla="*/ 12700 w 1277009"/>
                <a:gd name="connsiteY11" fmla="*/ 76200 h 946150"/>
                <a:gd name="connsiteX12" fmla="*/ 0 w 1277009"/>
                <a:gd name="connsiteY12" fmla="*/ 38100 h 946150"/>
                <a:gd name="connsiteX13" fmla="*/ 6350 w 1277009"/>
                <a:gd name="connsiteY13" fmla="*/ 0 h 946150"/>
                <a:gd name="connsiteX14" fmla="*/ 190500 w 1277009"/>
                <a:gd name="connsiteY14" fmla="*/ 95250 h 946150"/>
                <a:gd name="connsiteX15" fmla="*/ 279400 w 1277009"/>
                <a:gd name="connsiteY15" fmla="*/ 228600 h 946150"/>
                <a:gd name="connsiteX16" fmla="*/ 304800 w 1277009"/>
                <a:gd name="connsiteY16" fmla="*/ 298450 h 946150"/>
                <a:gd name="connsiteX17" fmla="*/ 298450 w 1277009"/>
                <a:gd name="connsiteY17" fmla="*/ 425450 h 946150"/>
                <a:gd name="connsiteX18" fmla="*/ 298450 w 1277009"/>
                <a:gd name="connsiteY18" fmla="*/ 469900 h 946150"/>
                <a:gd name="connsiteX19" fmla="*/ 374650 w 1277009"/>
                <a:gd name="connsiteY19" fmla="*/ 558800 h 946150"/>
                <a:gd name="connsiteX20" fmla="*/ 342900 w 1277009"/>
                <a:gd name="connsiteY20" fmla="*/ 577850 h 946150"/>
                <a:gd name="connsiteX21" fmla="*/ 374650 w 1277009"/>
                <a:gd name="connsiteY21" fmla="*/ 635000 h 946150"/>
                <a:gd name="connsiteX22" fmla="*/ 431800 w 1277009"/>
                <a:gd name="connsiteY22" fmla="*/ 635000 h 946150"/>
                <a:gd name="connsiteX23" fmla="*/ 501650 w 1277009"/>
                <a:gd name="connsiteY23" fmla="*/ 552450 h 946150"/>
                <a:gd name="connsiteX24" fmla="*/ 596900 w 1277009"/>
                <a:gd name="connsiteY24" fmla="*/ 533400 h 946150"/>
                <a:gd name="connsiteX25" fmla="*/ 654050 w 1277009"/>
                <a:gd name="connsiteY25" fmla="*/ 571500 h 946150"/>
                <a:gd name="connsiteX26" fmla="*/ 692150 w 1277009"/>
                <a:gd name="connsiteY26" fmla="*/ 558800 h 946150"/>
                <a:gd name="connsiteX27" fmla="*/ 876300 w 1277009"/>
                <a:gd name="connsiteY27" fmla="*/ 539750 h 946150"/>
                <a:gd name="connsiteX28" fmla="*/ 1162050 w 1277009"/>
                <a:gd name="connsiteY28" fmla="*/ 850900 h 946150"/>
                <a:gd name="connsiteX29" fmla="*/ 1276350 w 1277009"/>
                <a:gd name="connsiteY29" fmla="*/ 939800 h 946150"/>
                <a:gd name="connsiteX30" fmla="*/ 1143000 w 1277009"/>
                <a:gd name="connsiteY30" fmla="*/ 946150 h 946150"/>
                <a:gd name="connsiteX31" fmla="*/ 876300 w 1277009"/>
                <a:gd name="connsiteY31" fmla="*/ 749300 h 946150"/>
                <a:gd name="connsiteX32" fmla="*/ 863600 w 1277009"/>
                <a:gd name="connsiteY32" fmla="*/ 914400 h 946150"/>
                <a:gd name="connsiteX0" fmla="*/ 495300 w 1277009"/>
                <a:gd name="connsiteY0" fmla="*/ 946150 h 946150"/>
                <a:gd name="connsiteX1" fmla="*/ 400050 w 1277009"/>
                <a:gd name="connsiteY1" fmla="*/ 850900 h 946150"/>
                <a:gd name="connsiteX2" fmla="*/ 400050 w 1277009"/>
                <a:gd name="connsiteY2" fmla="*/ 787400 h 946150"/>
                <a:gd name="connsiteX3" fmla="*/ 317500 w 1277009"/>
                <a:gd name="connsiteY3" fmla="*/ 711200 h 946150"/>
                <a:gd name="connsiteX4" fmla="*/ 285750 w 1277009"/>
                <a:gd name="connsiteY4" fmla="*/ 654050 h 946150"/>
                <a:gd name="connsiteX5" fmla="*/ 247650 w 1277009"/>
                <a:gd name="connsiteY5" fmla="*/ 615950 h 946150"/>
                <a:gd name="connsiteX6" fmla="*/ 146050 w 1277009"/>
                <a:gd name="connsiteY6" fmla="*/ 590550 h 946150"/>
                <a:gd name="connsiteX7" fmla="*/ 107950 w 1277009"/>
                <a:gd name="connsiteY7" fmla="*/ 539750 h 946150"/>
                <a:gd name="connsiteX8" fmla="*/ 254000 w 1277009"/>
                <a:gd name="connsiteY8" fmla="*/ 406400 h 946150"/>
                <a:gd name="connsiteX9" fmla="*/ 241300 w 1277009"/>
                <a:gd name="connsiteY9" fmla="*/ 285750 h 946150"/>
                <a:gd name="connsiteX10" fmla="*/ 215900 w 1277009"/>
                <a:gd name="connsiteY10" fmla="*/ 222250 h 946150"/>
                <a:gd name="connsiteX11" fmla="*/ 12700 w 1277009"/>
                <a:gd name="connsiteY11" fmla="*/ 76200 h 946150"/>
                <a:gd name="connsiteX12" fmla="*/ 0 w 1277009"/>
                <a:gd name="connsiteY12" fmla="*/ 38100 h 946150"/>
                <a:gd name="connsiteX13" fmla="*/ 6350 w 1277009"/>
                <a:gd name="connsiteY13" fmla="*/ 0 h 946150"/>
                <a:gd name="connsiteX14" fmla="*/ 190500 w 1277009"/>
                <a:gd name="connsiteY14" fmla="*/ 95250 h 946150"/>
                <a:gd name="connsiteX15" fmla="*/ 279400 w 1277009"/>
                <a:gd name="connsiteY15" fmla="*/ 228600 h 946150"/>
                <a:gd name="connsiteX16" fmla="*/ 304800 w 1277009"/>
                <a:gd name="connsiteY16" fmla="*/ 298450 h 946150"/>
                <a:gd name="connsiteX17" fmla="*/ 298450 w 1277009"/>
                <a:gd name="connsiteY17" fmla="*/ 425450 h 946150"/>
                <a:gd name="connsiteX18" fmla="*/ 298450 w 1277009"/>
                <a:gd name="connsiteY18" fmla="*/ 469900 h 946150"/>
                <a:gd name="connsiteX19" fmla="*/ 374650 w 1277009"/>
                <a:gd name="connsiteY19" fmla="*/ 558800 h 946150"/>
                <a:gd name="connsiteX20" fmla="*/ 342900 w 1277009"/>
                <a:gd name="connsiteY20" fmla="*/ 577850 h 946150"/>
                <a:gd name="connsiteX21" fmla="*/ 374650 w 1277009"/>
                <a:gd name="connsiteY21" fmla="*/ 635000 h 946150"/>
                <a:gd name="connsiteX22" fmla="*/ 431800 w 1277009"/>
                <a:gd name="connsiteY22" fmla="*/ 635000 h 946150"/>
                <a:gd name="connsiteX23" fmla="*/ 501650 w 1277009"/>
                <a:gd name="connsiteY23" fmla="*/ 552450 h 946150"/>
                <a:gd name="connsiteX24" fmla="*/ 596900 w 1277009"/>
                <a:gd name="connsiteY24" fmla="*/ 533400 h 946150"/>
                <a:gd name="connsiteX25" fmla="*/ 654050 w 1277009"/>
                <a:gd name="connsiteY25" fmla="*/ 571500 h 946150"/>
                <a:gd name="connsiteX26" fmla="*/ 692150 w 1277009"/>
                <a:gd name="connsiteY26" fmla="*/ 558800 h 946150"/>
                <a:gd name="connsiteX27" fmla="*/ 876300 w 1277009"/>
                <a:gd name="connsiteY27" fmla="*/ 539750 h 946150"/>
                <a:gd name="connsiteX28" fmla="*/ 1162050 w 1277009"/>
                <a:gd name="connsiteY28" fmla="*/ 850900 h 946150"/>
                <a:gd name="connsiteX29" fmla="*/ 1276350 w 1277009"/>
                <a:gd name="connsiteY29" fmla="*/ 939800 h 946150"/>
                <a:gd name="connsiteX30" fmla="*/ 1143000 w 1277009"/>
                <a:gd name="connsiteY30" fmla="*/ 946150 h 946150"/>
                <a:gd name="connsiteX31" fmla="*/ 876300 w 1277009"/>
                <a:gd name="connsiteY31" fmla="*/ 749300 h 946150"/>
                <a:gd name="connsiteX0" fmla="*/ 495300 w 1277009"/>
                <a:gd name="connsiteY0" fmla="*/ 946150 h 946150"/>
                <a:gd name="connsiteX1" fmla="*/ 400050 w 1277009"/>
                <a:gd name="connsiteY1" fmla="*/ 850900 h 946150"/>
                <a:gd name="connsiteX2" fmla="*/ 400050 w 1277009"/>
                <a:gd name="connsiteY2" fmla="*/ 787400 h 946150"/>
                <a:gd name="connsiteX3" fmla="*/ 317500 w 1277009"/>
                <a:gd name="connsiteY3" fmla="*/ 711200 h 946150"/>
                <a:gd name="connsiteX4" fmla="*/ 285750 w 1277009"/>
                <a:gd name="connsiteY4" fmla="*/ 654050 h 946150"/>
                <a:gd name="connsiteX5" fmla="*/ 247650 w 1277009"/>
                <a:gd name="connsiteY5" fmla="*/ 615950 h 946150"/>
                <a:gd name="connsiteX6" fmla="*/ 146050 w 1277009"/>
                <a:gd name="connsiteY6" fmla="*/ 590550 h 946150"/>
                <a:gd name="connsiteX7" fmla="*/ 107950 w 1277009"/>
                <a:gd name="connsiteY7" fmla="*/ 539750 h 946150"/>
                <a:gd name="connsiteX8" fmla="*/ 254000 w 1277009"/>
                <a:gd name="connsiteY8" fmla="*/ 406400 h 946150"/>
                <a:gd name="connsiteX9" fmla="*/ 241300 w 1277009"/>
                <a:gd name="connsiteY9" fmla="*/ 285750 h 946150"/>
                <a:gd name="connsiteX10" fmla="*/ 215900 w 1277009"/>
                <a:gd name="connsiteY10" fmla="*/ 222250 h 946150"/>
                <a:gd name="connsiteX11" fmla="*/ 12700 w 1277009"/>
                <a:gd name="connsiteY11" fmla="*/ 76200 h 946150"/>
                <a:gd name="connsiteX12" fmla="*/ 0 w 1277009"/>
                <a:gd name="connsiteY12" fmla="*/ 38100 h 946150"/>
                <a:gd name="connsiteX13" fmla="*/ 6350 w 1277009"/>
                <a:gd name="connsiteY13" fmla="*/ 0 h 946150"/>
                <a:gd name="connsiteX14" fmla="*/ 190500 w 1277009"/>
                <a:gd name="connsiteY14" fmla="*/ 95250 h 946150"/>
                <a:gd name="connsiteX15" fmla="*/ 279400 w 1277009"/>
                <a:gd name="connsiteY15" fmla="*/ 228600 h 946150"/>
                <a:gd name="connsiteX16" fmla="*/ 304800 w 1277009"/>
                <a:gd name="connsiteY16" fmla="*/ 298450 h 946150"/>
                <a:gd name="connsiteX17" fmla="*/ 298450 w 1277009"/>
                <a:gd name="connsiteY17" fmla="*/ 425450 h 946150"/>
                <a:gd name="connsiteX18" fmla="*/ 298450 w 1277009"/>
                <a:gd name="connsiteY18" fmla="*/ 469900 h 946150"/>
                <a:gd name="connsiteX19" fmla="*/ 374650 w 1277009"/>
                <a:gd name="connsiteY19" fmla="*/ 558800 h 946150"/>
                <a:gd name="connsiteX20" fmla="*/ 342900 w 1277009"/>
                <a:gd name="connsiteY20" fmla="*/ 577850 h 946150"/>
                <a:gd name="connsiteX21" fmla="*/ 374650 w 1277009"/>
                <a:gd name="connsiteY21" fmla="*/ 635000 h 946150"/>
                <a:gd name="connsiteX22" fmla="*/ 431800 w 1277009"/>
                <a:gd name="connsiteY22" fmla="*/ 635000 h 946150"/>
                <a:gd name="connsiteX23" fmla="*/ 501650 w 1277009"/>
                <a:gd name="connsiteY23" fmla="*/ 552450 h 946150"/>
                <a:gd name="connsiteX24" fmla="*/ 596900 w 1277009"/>
                <a:gd name="connsiteY24" fmla="*/ 533400 h 946150"/>
                <a:gd name="connsiteX25" fmla="*/ 654050 w 1277009"/>
                <a:gd name="connsiteY25" fmla="*/ 571500 h 946150"/>
                <a:gd name="connsiteX26" fmla="*/ 692150 w 1277009"/>
                <a:gd name="connsiteY26" fmla="*/ 558800 h 946150"/>
                <a:gd name="connsiteX27" fmla="*/ 876300 w 1277009"/>
                <a:gd name="connsiteY27" fmla="*/ 539750 h 946150"/>
                <a:gd name="connsiteX28" fmla="*/ 1162050 w 1277009"/>
                <a:gd name="connsiteY28" fmla="*/ 850900 h 946150"/>
                <a:gd name="connsiteX29" fmla="*/ 1276350 w 1277009"/>
                <a:gd name="connsiteY29" fmla="*/ 939800 h 946150"/>
                <a:gd name="connsiteX30" fmla="*/ 1143000 w 1277009"/>
                <a:gd name="connsiteY30" fmla="*/ 946150 h 946150"/>
                <a:gd name="connsiteX0" fmla="*/ 495300 w 1277009"/>
                <a:gd name="connsiteY0" fmla="*/ 946150 h 946150"/>
                <a:gd name="connsiteX1" fmla="*/ 400050 w 1277009"/>
                <a:gd name="connsiteY1" fmla="*/ 850900 h 946150"/>
                <a:gd name="connsiteX2" fmla="*/ 400050 w 1277009"/>
                <a:gd name="connsiteY2" fmla="*/ 787400 h 946150"/>
                <a:gd name="connsiteX3" fmla="*/ 317500 w 1277009"/>
                <a:gd name="connsiteY3" fmla="*/ 711200 h 946150"/>
                <a:gd name="connsiteX4" fmla="*/ 285750 w 1277009"/>
                <a:gd name="connsiteY4" fmla="*/ 654050 h 946150"/>
                <a:gd name="connsiteX5" fmla="*/ 247650 w 1277009"/>
                <a:gd name="connsiteY5" fmla="*/ 615950 h 946150"/>
                <a:gd name="connsiteX6" fmla="*/ 146050 w 1277009"/>
                <a:gd name="connsiteY6" fmla="*/ 590550 h 946150"/>
                <a:gd name="connsiteX7" fmla="*/ 107950 w 1277009"/>
                <a:gd name="connsiteY7" fmla="*/ 539750 h 946150"/>
                <a:gd name="connsiteX8" fmla="*/ 254000 w 1277009"/>
                <a:gd name="connsiteY8" fmla="*/ 406400 h 946150"/>
                <a:gd name="connsiteX9" fmla="*/ 241300 w 1277009"/>
                <a:gd name="connsiteY9" fmla="*/ 285750 h 946150"/>
                <a:gd name="connsiteX10" fmla="*/ 215900 w 1277009"/>
                <a:gd name="connsiteY10" fmla="*/ 222250 h 946150"/>
                <a:gd name="connsiteX11" fmla="*/ 12700 w 1277009"/>
                <a:gd name="connsiteY11" fmla="*/ 76200 h 946150"/>
                <a:gd name="connsiteX12" fmla="*/ 0 w 1277009"/>
                <a:gd name="connsiteY12" fmla="*/ 38100 h 946150"/>
                <a:gd name="connsiteX13" fmla="*/ 6350 w 1277009"/>
                <a:gd name="connsiteY13" fmla="*/ 0 h 946150"/>
                <a:gd name="connsiteX14" fmla="*/ 190500 w 1277009"/>
                <a:gd name="connsiteY14" fmla="*/ 95250 h 946150"/>
                <a:gd name="connsiteX15" fmla="*/ 279400 w 1277009"/>
                <a:gd name="connsiteY15" fmla="*/ 228600 h 946150"/>
                <a:gd name="connsiteX16" fmla="*/ 304800 w 1277009"/>
                <a:gd name="connsiteY16" fmla="*/ 298450 h 946150"/>
                <a:gd name="connsiteX17" fmla="*/ 298450 w 1277009"/>
                <a:gd name="connsiteY17" fmla="*/ 425450 h 946150"/>
                <a:gd name="connsiteX18" fmla="*/ 298450 w 1277009"/>
                <a:gd name="connsiteY18" fmla="*/ 469900 h 946150"/>
                <a:gd name="connsiteX19" fmla="*/ 374650 w 1277009"/>
                <a:gd name="connsiteY19" fmla="*/ 558800 h 946150"/>
                <a:gd name="connsiteX20" fmla="*/ 342900 w 1277009"/>
                <a:gd name="connsiteY20" fmla="*/ 577850 h 946150"/>
                <a:gd name="connsiteX21" fmla="*/ 374650 w 1277009"/>
                <a:gd name="connsiteY21" fmla="*/ 635000 h 946150"/>
                <a:gd name="connsiteX22" fmla="*/ 431800 w 1277009"/>
                <a:gd name="connsiteY22" fmla="*/ 635000 h 946150"/>
                <a:gd name="connsiteX23" fmla="*/ 501650 w 1277009"/>
                <a:gd name="connsiteY23" fmla="*/ 552450 h 946150"/>
                <a:gd name="connsiteX24" fmla="*/ 596900 w 1277009"/>
                <a:gd name="connsiteY24" fmla="*/ 533400 h 946150"/>
                <a:gd name="connsiteX25" fmla="*/ 654050 w 1277009"/>
                <a:gd name="connsiteY25" fmla="*/ 571500 h 946150"/>
                <a:gd name="connsiteX26" fmla="*/ 692150 w 1277009"/>
                <a:gd name="connsiteY26" fmla="*/ 558800 h 946150"/>
                <a:gd name="connsiteX27" fmla="*/ 876300 w 1277009"/>
                <a:gd name="connsiteY27" fmla="*/ 539750 h 946150"/>
                <a:gd name="connsiteX28" fmla="*/ 1162050 w 1277009"/>
                <a:gd name="connsiteY28" fmla="*/ 850900 h 946150"/>
                <a:gd name="connsiteX29" fmla="*/ 1276350 w 1277009"/>
                <a:gd name="connsiteY29" fmla="*/ 939800 h 94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77009" h="946150">
                  <a:moveTo>
                    <a:pt x="495300" y="946150"/>
                  </a:moveTo>
                  <a:lnTo>
                    <a:pt x="400050" y="850900"/>
                  </a:lnTo>
                  <a:lnTo>
                    <a:pt x="400050" y="787400"/>
                  </a:lnTo>
                  <a:lnTo>
                    <a:pt x="317500" y="711200"/>
                  </a:lnTo>
                  <a:lnTo>
                    <a:pt x="285750" y="654050"/>
                  </a:lnTo>
                  <a:lnTo>
                    <a:pt x="247650" y="615950"/>
                  </a:lnTo>
                  <a:lnTo>
                    <a:pt x="146050" y="590550"/>
                  </a:lnTo>
                  <a:lnTo>
                    <a:pt x="107950" y="539750"/>
                  </a:lnTo>
                  <a:lnTo>
                    <a:pt x="254000" y="406400"/>
                  </a:lnTo>
                  <a:lnTo>
                    <a:pt x="241300" y="285750"/>
                  </a:lnTo>
                  <a:lnTo>
                    <a:pt x="215900" y="222250"/>
                  </a:lnTo>
                  <a:lnTo>
                    <a:pt x="12700" y="76200"/>
                  </a:lnTo>
                  <a:lnTo>
                    <a:pt x="0" y="38100"/>
                  </a:lnTo>
                  <a:lnTo>
                    <a:pt x="6350" y="0"/>
                  </a:lnTo>
                  <a:lnTo>
                    <a:pt x="190500" y="95250"/>
                  </a:lnTo>
                  <a:lnTo>
                    <a:pt x="279400" y="228600"/>
                  </a:lnTo>
                  <a:lnTo>
                    <a:pt x="304800" y="298450"/>
                  </a:lnTo>
                  <a:lnTo>
                    <a:pt x="298450" y="425450"/>
                  </a:lnTo>
                  <a:lnTo>
                    <a:pt x="298450" y="469900"/>
                  </a:lnTo>
                  <a:lnTo>
                    <a:pt x="374650" y="558800"/>
                  </a:lnTo>
                  <a:lnTo>
                    <a:pt x="342900" y="577850"/>
                  </a:lnTo>
                  <a:lnTo>
                    <a:pt x="374650" y="635000"/>
                  </a:lnTo>
                  <a:lnTo>
                    <a:pt x="431800" y="635000"/>
                  </a:lnTo>
                  <a:lnTo>
                    <a:pt x="501650" y="552450"/>
                  </a:lnTo>
                  <a:lnTo>
                    <a:pt x="596900" y="533400"/>
                  </a:lnTo>
                  <a:cubicBezTo>
                    <a:pt x="615950" y="546100"/>
                    <a:pt x="638175" y="567267"/>
                    <a:pt x="654050" y="571500"/>
                  </a:cubicBezTo>
                  <a:cubicBezTo>
                    <a:pt x="669925" y="575733"/>
                    <a:pt x="679450" y="563033"/>
                    <a:pt x="692150" y="558800"/>
                  </a:cubicBezTo>
                  <a:cubicBezTo>
                    <a:pt x="766233" y="548217"/>
                    <a:pt x="808567" y="639233"/>
                    <a:pt x="876300" y="539750"/>
                  </a:cubicBezTo>
                  <a:cubicBezTo>
                    <a:pt x="963083" y="588433"/>
                    <a:pt x="1096433" y="787400"/>
                    <a:pt x="1162050" y="850900"/>
                  </a:cubicBezTo>
                  <a:cubicBezTo>
                    <a:pt x="1227667" y="914400"/>
                    <a:pt x="1283758" y="919692"/>
                    <a:pt x="1276350" y="939800"/>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1A2C0D7-9581-4A29-9374-CC7F3090D2A6}"/>
                </a:ext>
              </a:extLst>
            </p:cNvPr>
            <p:cNvSpPr txBox="1"/>
            <p:nvPr/>
          </p:nvSpPr>
          <p:spPr>
            <a:xfrm>
              <a:off x="8039619" y="5647853"/>
              <a:ext cx="1726050"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Eagle Point Lake</a:t>
              </a:r>
            </a:p>
          </p:txBody>
        </p:sp>
        <p:sp>
          <p:nvSpPr>
            <p:cNvPr id="19" name="Freeform: Shape 18">
              <a:extLst>
                <a:ext uri="{FF2B5EF4-FFF2-40B4-BE49-F238E27FC236}">
                  <a16:creationId xmlns:a16="http://schemas.microsoft.com/office/drawing/2014/main" id="{14B4BB29-D8A5-4552-A18D-016D333EBB74}"/>
                </a:ext>
              </a:extLst>
            </p:cNvPr>
            <p:cNvSpPr/>
            <p:nvPr/>
          </p:nvSpPr>
          <p:spPr>
            <a:xfrm>
              <a:off x="9417050" y="6000750"/>
              <a:ext cx="311150" cy="184150"/>
            </a:xfrm>
            <a:custGeom>
              <a:avLst/>
              <a:gdLst>
                <a:gd name="connsiteX0" fmla="*/ 317500 w 317500"/>
                <a:gd name="connsiteY0" fmla="*/ 215900 h 215900"/>
                <a:gd name="connsiteX1" fmla="*/ 196850 w 317500"/>
                <a:gd name="connsiteY1" fmla="*/ 101600 h 215900"/>
                <a:gd name="connsiteX2" fmla="*/ 139700 w 317500"/>
                <a:gd name="connsiteY2" fmla="*/ 44450 h 215900"/>
                <a:gd name="connsiteX3" fmla="*/ 57150 w 317500"/>
                <a:gd name="connsiteY3" fmla="*/ 0 h 215900"/>
                <a:gd name="connsiteX4" fmla="*/ 12700 w 317500"/>
                <a:gd name="connsiteY4" fmla="*/ 0 h 215900"/>
                <a:gd name="connsiteX5" fmla="*/ 6350 w 317500"/>
                <a:gd name="connsiteY5" fmla="*/ 76200 h 215900"/>
                <a:gd name="connsiteX6" fmla="*/ 0 w 317500"/>
                <a:gd name="connsiteY6" fmla="*/ 152400 h 215900"/>
                <a:gd name="connsiteX7" fmla="*/ 31750 w 317500"/>
                <a:gd name="connsiteY7" fmla="*/ 190500 h 215900"/>
                <a:gd name="connsiteX8" fmla="*/ 25400 w 317500"/>
                <a:gd name="connsiteY8" fmla="*/ 177800 h 215900"/>
                <a:gd name="connsiteX0" fmla="*/ 279400 w 279400"/>
                <a:gd name="connsiteY0" fmla="*/ 152400 h 190500"/>
                <a:gd name="connsiteX1" fmla="*/ 196850 w 279400"/>
                <a:gd name="connsiteY1" fmla="*/ 101600 h 190500"/>
                <a:gd name="connsiteX2" fmla="*/ 139700 w 279400"/>
                <a:gd name="connsiteY2" fmla="*/ 44450 h 190500"/>
                <a:gd name="connsiteX3" fmla="*/ 57150 w 279400"/>
                <a:gd name="connsiteY3" fmla="*/ 0 h 190500"/>
                <a:gd name="connsiteX4" fmla="*/ 12700 w 279400"/>
                <a:gd name="connsiteY4" fmla="*/ 0 h 190500"/>
                <a:gd name="connsiteX5" fmla="*/ 6350 w 279400"/>
                <a:gd name="connsiteY5" fmla="*/ 76200 h 190500"/>
                <a:gd name="connsiteX6" fmla="*/ 0 w 279400"/>
                <a:gd name="connsiteY6" fmla="*/ 152400 h 190500"/>
                <a:gd name="connsiteX7" fmla="*/ 31750 w 279400"/>
                <a:gd name="connsiteY7" fmla="*/ 190500 h 190500"/>
                <a:gd name="connsiteX8" fmla="*/ 25400 w 279400"/>
                <a:gd name="connsiteY8" fmla="*/ 177800 h 190500"/>
                <a:gd name="connsiteX0" fmla="*/ 311150 w 311150"/>
                <a:gd name="connsiteY0" fmla="*/ 165100 h 190500"/>
                <a:gd name="connsiteX1" fmla="*/ 196850 w 311150"/>
                <a:gd name="connsiteY1" fmla="*/ 101600 h 190500"/>
                <a:gd name="connsiteX2" fmla="*/ 139700 w 311150"/>
                <a:gd name="connsiteY2" fmla="*/ 44450 h 190500"/>
                <a:gd name="connsiteX3" fmla="*/ 57150 w 311150"/>
                <a:gd name="connsiteY3" fmla="*/ 0 h 190500"/>
                <a:gd name="connsiteX4" fmla="*/ 12700 w 311150"/>
                <a:gd name="connsiteY4" fmla="*/ 0 h 190500"/>
                <a:gd name="connsiteX5" fmla="*/ 6350 w 311150"/>
                <a:gd name="connsiteY5" fmla="*/ 76200 h 190500"/>
                <a:gd name="connsiteX6" fmla="*/ 0 w 311150"/>
                <a:gd name="connsiteY6" fmla="*/ 152400 h 190500"/>
                <a:gd name="connsiteX7" fmla="*/ 31750 w 311150"/>
                <a:gd name="connsiteY7" fmla="*/ 190500 h 190500"/>
                <a:gd name="connsiteX8" fmla="*/ 25400 w 311150"/>
                <a:gd name="connsiteY8" fmla="*/ 177800 h 190500"/>
                <a:gd name="connsiteX0" fmla="*/ 311150 w 311150"/>
                <a:gd name="connsiteY0" fmla="*/ 165100 h 330200"/>
                <a:gd name="connsiteX1" fmla="*/ 196850 w 311150"/>
                <a:gd name="connsiteY1" fmla="*/ 101600 h 330200"/>
                <a:gd name="connsiteX2" fmla="*/ 139700 w 311150"/>
                <a:gd name="connsiteY2" fmla="*/ 44450 h 330200"/>
                <a:gd name="connsiteX3" fmla="*/ 57150 w 311150"/>
                <a:gd name="connsiteY3" fmla="*/ 0 h 330200"/>
                <a:gd name="connsiteX4" fmla="*/ 12700 w 311150"/>
                <a:gd name="connsiteY4" fmla="*/ 0 h 330200"/>
                <a:gd name="connsiteX5" fmla="*/ 6350 w 311150"/>
                <a:gd name="connsiteY5" fmla="*/ 76200 h 330200"/>
                <a:gd name="connsiteX6" fmla="*/ 0 w 311150"/>
                <a:gd name="connsiteY6" fmla="*/ 152400 h 330200"/>
                <a:gd name="connsiteX7" fmla="*/ 31750 w 311150"/>
                <a:gd name="connsiteY7" fmla="*/ 190500 h 330200"/>
                <a:gd name="connsiteX8" fmla="*/ 76200 w 311150"/>
                <a:gd name="connsiteY8" fmla="*/ 330200 h 330200"/>
                <a:gd name="connsiteX0" fmla="*/ 311150 w 311150"/>
                <a:gd name="connsiteY0" fmla="*/ 165100 h 190500"/>
                <a:gd name="connsiteX1" fmla="*/ 196850 w 311150"/>
                <a:gd name="connsiteY1" fmla="*/ 101600 h 190500"/>
                <a:gd name="connsiteX2" fmla="*/ 139700 w 311150"/>
                <a:gd name="connsiteY2" fmla="*/ 44450 h 190500"/>
                <a:gd name="connsiteX3" fmla="*/ 57150 w 311150"/>
                <a:gd name="connsiteY3" fmla="*/ 0 h 190500"/>
                <a:gd name="connsiteX4" fmla="*/ 12700 w 311150"/>
                <a:gd name="connsiteY4" fmla="*/ 0 h 190500"/>
                <a:gd name="connsiteX5" fmla="*/ 6350 w 311150"/>
                <a:gd name="connsiteY5" fmla="*/ 76200 h 190500"/>
                <a:gd name="connsiteX6" fmla="*/ 0 w 311150"/>
                <a:gd name="connsiteY6" fmla="*/ 152400 h 190500"/>
                <a:gd name="connsiteX7" fmla="*/ 31750 w 311150"/>
                <a:gd name="connsiteY7" fmla="*/ 190500 h 190500"/>
                <a:gd name="connsiteX0" fmla="*/ 311150 w 311150"/>
                <a:gd name="connsiteY0" fmla="*/ 165100 h 165100"/>
                <a:gd name="connsiteX1" fmla="*/ 196850 w 311150"/>
                <a:gd name="connsiteY1" fmla="*/ 101600 h 165100"/>
                <a:gd name="connsiteX2" fmla="*/ 139700 w 311150"/>
                <a:gd name="connsiteY2" fmla="*/ 44450 h 165100"/>
                <a:gd name="connsiteX3" fmla="*/ 57150 w 311150"/>
                <a:gd name="connsiteY3" fmla="*/ 0 h 165100"/>
                <a:gd name="connsiteX4" fmla="*/ 12700 w 311150"/>
                <a:gd name="connsiteY4" fmla="*/ 0 h 165100"/>
                <a:gd name="connsiteX5" fmla="*/ 6350 w 311150"/>
                <a:gd name="connsiteY5" fmla="*/ 76200 h 165100"/>
                <a:gd name="connsiteX6" fmla="*/ 0 w 311150"/>
                <a:gd name="connsiteY6" fmla="*/ 152400 h 165100"/>
                <a:gd name="connsiteX0" fmla="*/ 311150 w 311150"/>
                <a:gd name="connsiteY0" fmla="*/ 165100 h 184150"/>
                <a:gd name="connsiteX1" fmla="*/ 196850 w 311150"/>
                <a:gd name="connsiteY1" fmla="*/ 101600 h 184150"/>
                <a:gd name="connsiteX2" fmla="*/ 139700 w 311150"/>
                <a:gd name="connsiteY2" fmla="*/ 44450 h 184150"/>
                <a:gd name="connsiteX3" fmla="*/ 57150 w 311150"/>
                <a:gd name="connsiteY3" fmla="*/ 0 h 184150"/>
                <a:gd name="connsiteX4" fmla="*/ 12700 w 311150"/>
                <a:gd name="connsiteY4" fmla="*/ 0 h 184150"/>
                <a:gd name="connsiteX5" fmla="*/ 6350 w 311150"/>
                <a:gd name="connsiteY5" fmla="*/ 76200 h 184150"/>
                <a:gd name="connsiteX6" fmla="*/ 0 w 311150"/>
                <a:gd name="connsiteY6" fmla="*/ 184150 h 18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150" h="184150">
                  <a:moveTo>
                    <a:pt x="311150" y="165100"/>
                  </a:moveTo>
                  <a:lnTo>
                    <a:pt x="196850" y="101600"/>
                  </a:lnTo>
                  <a:lnTo>
                    <a:pt x="139700" y="44450"/>
                  </a:lnTo>
                  <a:lnTo>
                    <a:pt x="57150" y="0"/>
                  </a:lnTo>
                  <a:lnTo>
                    <a:pt x="12700" y="0"/>
                  </a:lnTo>
                  <a:cubicBezTo>
                    <a:pt x="10583" y="25400"/>
                    <a:pt x="8467" y="45508"/>
                    <a:pt x="6350" y="76200"/>
                  </a:cubicBezTo>
                  <a:cubicBezTo>
                    <a:pt x="4233" y="106892"/>
                    <a:pt x="2117" y="148167"/>
                    <a:pt x="0" y="184150"/>
                  </a:cubicBez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7C433188-37E8-4416-99A7-4F8565E8FDC6}"/>
                </a:ext>
              </a:extLst>
            </p:cNvPr>
            <p:cNvSpPr/>
            <p:nvPr/>
          </p:nvSpPr>
          <p:spPr>
            <a:xfrm>
              <a:off x="9899649" y="2805195"/>
              <a:ext cx="1231949" cy="994961"/>
            </a:xfrm>
            <a:custGeom>
              <a:avLst/>
              <a:gdLst>
                <a:gd name="connsiteX0" fmla="*/ 0 w 965200"/>
                <a:gd name="connsiteY0" fmla="*/ 0 h 946150"/>
                <a:gd name="connsiteX1" fmla="*/ 57150 w 965200"/>
                <a:gd name="connsiteY1" fmla="*/ 107950 h 946150"/>
                <a:gd name="connsiteX2" fmla="*/ 190500 w 965200"/>
                <a:gd name="connsiteY2" fmla="*/ 95250 h 946150"/>
                <a:gd name="connsiteX3" fmla="*/ 254000 w 965200"/>
                <a:gd name="connsiteY3" fmla="*/ 133350 h 946150"/>
                <a:gd name="connsiteX4" fmla="*/ 349250 w 965200"/>
                <a:gd name="connsiteY4" fmla="*/ 146050 h 946150"/>
                <a:gd name="connsiteX5" fmla="*/ 393700 w 965200"/>
                <a:gd name="connsiteY5" fmla="*/ 146050 h 946150"/>
                <a:gd name="connsiteX6" fmla="*/ 431800 w 965200"/>
                <a:gd name="connsiteY6" fmla="*/ 190500 h 946150"/>
                <a:gd name="connsiteX7" fmla="*/ 444500 w 965200"/>
                <a:gd name="connsiteY7" fmla="*/ 247650 h 946150"/>
                <a:gd name="connsiteX8" fmla="*/ 450850 w 965200"/>
                <a:gd name="connsiteY8" fmla="*/ 323850 h 946150"/>
                <a:gd name="connsiteX9" fmla="*/ 482600 w 965200"/>
                <a:gd name="connsiteY9" fmla="*/ 387350 h 946150"/>
                <a:gd name="connsiteX10" fmla="*/ 520700 w 965200"/>
                <a:gd name="connsiteY10" fmla="*/ 425450 h 946150"/>
                <a:gd name="connsiteX11" fmla="*/ 501650 w 965200"/>
                <a:gd name="connsiteY11" fmla="*/ 488950 h 946150"/>
                <a:gd name="connsiteX12" fmla="*/ 546100 w 965200"/>
                <a:gd name="connsiteY12" fmla="*/ 552450 h 946150"/>
                <a:gd name="connsiteX13" fmla="*/ 635000 w 965200"/>
                <a:gd name="connsiteY13" fmla="*/ 584200 h 946150"/>
                <a:gd name="connsiteX14" fmla="*/ 685800 w 965200"/>
                <a:gd name="connsiteY14" fmla="*/ 584200 h 946150"/>
                <a:gd name="connsiteX15" fmla="*/ 704850 w 965200"/>
                <a:gd name="connsiteY15" fmla="*/ 558800 h 946150"/>
                <a:gd name="connsiteX16" fmla="*/ 736600 w 965200"/>
                <a:gd name="connsiteY16" fmla="*/ 590550 h 946150"/>
                <a:gd name="connsiteX17" fmla="*/ 869950 w 965200"/>
                <a:gd name="connsiteY17" fmla="*/ 641350 h 946150"/>
                <a:gd name="connsiteX18" fmla="*/ 825500 w 965200"/>
                <a:gd name="connsiteY18" fmla="*/ 711200 h 946150"/>
                <a:gd name="connsiteX19" fmla="*/ 876300 w 965200"/>
                <a:gd name="connsiteY19" fmla="*/ 774700 h 946150"/>
                <a:gd name="connsiteX20" fmla="*/ 876300 w 965200"/>
                <a:gd name="connsiteY20" fmla="*/ 825500 h 946150"/>
                <a:gd name="connsiteX21" fmla="*/ 800100 w 965200"/>
                <a:gd name="connsiteY21" fmla="*/ 781050 h 946150"/>
                <a:gd name="connsiteX22" fmla="*/ 800100 w 965200"/>
                <a:gd name="connsiteY22" fmla="*/ 781050 h 946150"/>
                <a:gd name="connsiteX23" fmla="*/ 806450 w 965200"/>
                <a:gd name="connsiteY23" fmla="*/ 869950 h 946150"/>
                <a:gd name="connsiteX24" fmla="*/ 812800 w 965200"/>
                <a:gd name="connsiteY24" fmla="*/ 889000 h 946150"/>
                <a:gd name="connsiteX25" fmla="*/ 889000 w 965200"/>
                <a:gd name="connsiteY25" fmla="*/ 927100 h 946150"/>
                <a:gd name="connsiteX26" fmla="*/ 933450 w 965200"/>
                <a:gd name="connsiteY26" fmla="*/ 946150 h 946150"/>
                <a:gd name="connsiteX27" fmla="*/ 933450 w 965200"/>
                <a:gd name="connsiteY27" fmla="*/ 946150 h 946150"/>
                <a:gd name="connsiteX28" fmla="*/ 933450 w 965200"/>
                <a:gd name="connsiteY28" fmla="*/ 882650 h 946150"/>
                <a:gd name="connsiteX29" fmla="*/ 965200 w 965200"/>
                <a:gd name="connsiteY29" fmla="*/ 882650 h 946150"/>
                <a:gd name="connsiteX0" fmla="*/ 0 w 977900"/>
                <a:gd name="connsiteY0" fmla="*/ 0 h 946150"/>
                <a:gd name="connsiteX1" fmla="*/ 57150 w 977900"/>
                <a:gd name="connsiteY1" fmla="*/ 107950 h 946150"/>
                <a:gd name="connsiteX2" fmla="*/ 190500 w 977900"/>
                <a:gd name="connsiteY2" fmla="*/ 95250 h 946150"/>
                <a:gd name="connsiteX3" fmla="*/ 254000 w 977900"/>
                <a:gd name="connsiteY3" fmla="*/ 133350 h 946150"/>
                <a:gd name="connsiteX4" fmla="*/ 349250 w 977900"/>
                <a:gd name="connsiteY4" fmla="*/ 146050 h 946150"/>
                <a:gd name="connsiteX5" fmla="*/ 393700 w 977900"/>
                <a:gd name="connsiteY5" fmla="*/ 146050 h 946150"/>
                <a:gd name="connsiteX6" fmla="*/ 431800 w 977900"/>
                <a:gd name="connsiteY6" fmla="*/ 190500 h 946150"/>
                <a:gd name="connsiteX7" fmla="*/ 444500 w 977900"/>
                <a:gd name="connsiteY7" fmla="*/ 247650 h 946150"/>
                <a:gd name="connsiteX8" fmla="*/ 450850 w 977900"/>
                <a:gd name="connsiteY8" fmla="*/ 323850 h 946150"/>
                <a:gd name="connsiteX9" fmla="*/ 482600 w 977900"/>
                <a:gd name="connsiteY9" fmla="*/ 387350 h 946150"/>
                <a:gd name="connsiteX10" fmla="*/ 520700 w 977900"/>
                <a:gd name="connsiteY10" fmla="*/ 425450 h 946150"/>
                <a:gd name="connsiteX11" fmla="*/ 501650 w 977900"/>
                <a:gd name="connsiteY11" fmla="*/ 488950 h 946150"/>
                <a:gd name="connsiteX12" fmla="*/ 546100 w 977900"/>
                <a:gd name="connsiteY12" fmla="*/ 552450 h 946150"/>
                <a:gd name="connsiteX13" fmla="*/ 635000 w 977900"/>
                <a:gd name="connsiteY13" fmla="*/ 584200 h 946150"/>
                <a:gd name="connsiteX14" fmla="*/ 685800 w 977900"/>
                <a:gd name="connsiteY14" fmla="*/ 584200 h 946150"/>
                <a:gd name="connsiteX15" fmla="*/ 704850 w 977900"/>
                <a:gd name="connsiteY15" fmla="*/ 558800 h 946150"/>
                <a:gd name="connsiteX16" fmla="*/ 736600 w 977900"/>
                <a:gd name="connsiteY16" fmla="*/ 590550 h 946150"/>
                <a:gd name="connsiteX17" fmla="*/ 869950 w 977900"/>
                <a:gd name="connsiteY17" fmla="*/ 641350 h 946150"/>
                <a:gd name="connsiteX18" fmla="*/ 825500 w 977900"/>
                <a:gd name="connsiteY18" fmla="*/ 711200 h 946150"/>
                <a:gd name="connsiteX19" fmla="*/ 876300 w 977900"/>
                <a:gd name="connsiteY19" fmla="*/ 774700 h 946150"/>
                <a:gd name="connsiteX20" fmla="*/ 876300 w 977900"/>
                <a:gd name="connsiteY20" fmla="*/ 825500 h 946150"/>
                <a:gd name="connsiteX21" fmla="*/ 800100 w 977900"/>
                <a:gd name="connsiteY21" fmla="*/ 781050 h 946150"/>
                <a:gd name="connsiteX22" fmla="*/ 800100 w 977900"/>
                <a:gd name="connsiteY22" fmla="*/ 781050 h 946150"/>
                <a:gd name="connsiteX23" fmla="*/ 806450 w 977900"/>
                <a:gd name="connsiteY23" fmla="*/ 869950 h 946150"/>
                <a:gd name="connsiteX24" fmla="*/ 812800 w 977900"/>
                <a:gd name="connsiteY24" fmla="*/ 889000 h 946150"/>
                <a:gd name="connsiteX25" fmla="*/ 889000 w 977900"/>
                <a:gd name="connsiteY25" fmla="*/ 927100 h 946150"/>
                <a:gd name="connsiteX26" fmla="*/ 933450 w 977900"/>
                <a:gd name="connsiteY26" fmla="*/ 946150 h 946150"/>
                <a:gd name="connsiteX27" fmla="*/ 933450 w 977900"/>
                <a:gd name="connsiteY27" fmla="*/ 946150 h 946150"/>
                <a:gd name="connsiteX28" fmla="*/ 933450 w 977900"/>
                <a:gd name="connsiteY28" fmla="*/ 882650 h 946150"/>
                <a:gd name="connsiteX29" fmla="*/ 965200 w 977900"/>
                <a:gd name="connsiteY29" fmla="*/ 882650 h 946150"/>
                <a:gd name="connsiteX30" fmla="*/ 977900 w 977900"/>
                <a:gd name="connsiteY30" fmla="*/ 869950 h 946150"/>
                <a:gd name="connsiteX0" fmla="*/ 0 w 1060450"/>
                <a:gd name="connsiteY0" fmla="*/ 0 h 971605"/>
                <a:gd name="connsiteX1" fmla="*/ 57150 w 1060450"/>
                <a:gd name="connsiteY1" fmla="*/ 107950 h 971605"/>
                <a:gd name="connsiteX2" fmla="*/ 190500 w 1060450"/>
                <a:gd name="connsiteY2" fmla="*/ 95250 h 971605"/>
                <a:gd name="connsiteX3" fmla="*/ 254000 w 1060450"/>
                <a:gd name="connsiteY3" fmla="*/ 133350 h 971605"/>
                <a:gd name="connsiteX4" fmla="*/ 349250 w 1060450"/>
                <a:gd name="connsiteY4" fmla="*/ 146050 h 971605"/>
                <a:gd name="connsiteX5" fmla="*/ 393700 w 1060450"/>
                <a:gd name="connsiteY5" fmla="*/ 146050 h 971605"/>
                <a:gd name="connsiteX6" fmla="*/ 431800 w 1060450"/>
                <a:gd name="connsiteY6" fmla="*/ 190500 h 971605"/>
                <a:gd name="connsiteX7" fmla="*/ 444500 w 1060450"/>
                <a:gd name="connsiteY7" fmla="*/ 247650 h 971605"/>
                <a:gd name="connsiteX8" fmla="*/ 450850 w 1060450"/>
                <a:gd name="connsiteY8" fmla="*/ 323850 h 971605"/>
                <a:gd name="connsiteX9" fmla="*/ 482600 w 1060450"/>
                <a:gd name="connsiteY9" fmla="*/ 387350 h 971605"/>
                <a:gd name="connsiteX10" fmla="*/ 520700 w 1060450"/>
                <a:gd name="connsiteY10" fmla="*/ 425450 h 971605"/>
                <a:gd name="connsiteX11" fmla="*/ 501650 w 1060450"/>
                <a:gd name="connsiteY11" fmla="*/ 488950 h 971605"/>
                <a:gd name="connsiteX12" fmla="*/ 546100 w 1060450"/>
                <a:gd name="connsiteY12" fmla="*/ 552450 h 971605"/>
                <a:gd name="connsiteX13" fmla="*/ 635000 w 1060450"/>
                <a:gd name="connsiteY13" fmla="*/ 584200 h 971605"/>
                <a:gd name="connsiteX14" fmla="*/ 685800 w 1060450"/>
                <a:gd name="connsiteY14" fmla="*/ 584200 h 971605"/>
                <a:gd name="connsiteX15" fmla="*/ 704850 w 1060450"/>
                <a:gd name="connsiteY15" fmla="*/ 558800 h 971605"/>
                <a:gd name="connsiteX16" fmla="*/ 736600 w 1060450"/>
                <a:gd name="connsiteY16" fmla="*/ 590550 h 971605"/>
                <a:gd name="connsiteX17" fmla="*/ 869950 w 1060450"/>
                <a:gd name="connsiteY17" fmla="*/ 641350 h 971605"/>
                <a:gd name="connsiteX18" fmla="*/ 825500 w 1060450"/>
                <a:gd name="connsiteY18" fmla="*/ 711200 h 971605"/>
                <a:gd name="connsiteX19" fmla="*/ 876300 w 1060450"/>
                <a:gd name="connsiteY19" fmla="*/ 774700 h 971605"/>
                <a:gd name="connsiteX20" fmla="*/ 876300 w 1060450"/>
                <a:gd name="connsiteY20" fmla="*/ 825500 h 971605"/>
                <a:gd name="connsiteX21" fmla="*/ 800100 w 1060450"/>
                <a:gd name="connsiteY21" fmla="*/ 781050 h 971605"/>
                <a:gd name="connsiteX22" fmla="*/ 800100 w 1060450"/>
                <a:gd name="connsiteY22" fmla="*/ 781050 h 971605"/>
                <a:gd name="connsiteX23" fmla="*/ 806450 w 1060450"/>
                <a:gd name="connsiteY23" fmla="*/ 869950 h 971605"/>
                <a:gd name="connsiteX24" fmla="*/ 812800 w 1060450"/>
                <a:gd name="connsiteY24" fmla="*/ 889000 h 971605"/>
                <a:gd name="connsiteX25" fmla="*/ 889000 w 1060450"/>
                <a:gd name="connsiteY25" fmla="*/ 927100 h 971605"/>
                <a:gd name="connsiteX26" fmla="*/ 933450 w 1060450"/>
                <a:gd name="connsiteY26" fmla="*/ 946150 h 971605"/>
                <a:gd name="connsiteX27" fmla="*/ 933450 w 1060450"/>
                <a:gd name="connsiteY27" fmla="*/ 946150 h 971605"/>
                <a:gd name="connsiteX28" fmla="*/ 933450 w 1060450"/>
                <a:gd name="connsiteY28" fmla="*/ 882650 h 971605"/>
                <a:gd name="connsiteX29" fmla="*/ 965200 w 1060450"/>
                <a:gd name="connsiteY29" fmla="*/ 882650 h 971605"/>
                <a:gd name="connsiteX30" fmla="*/ 1060450 w 1060450"/>
                <a:gd name="connsiteY30" fmla="*/ 971550 h 971605"/>
                <a:gd name="connsiteX0" fmla="*/ 0 w 1065918"/>
                <a:gd name="connsiteY0" fmla="*/ 0 h 984250"/>
                <a:gd name="connsiteX1" fmla="*/ 57150 w 1065918"/>
                <a:gd name="connsiteY1" fmla="*/ 107950 h 984250"/>
                <a:gd name="connsiteX2" fmla="*/ 190500 w 1065918"/>
                <a:gd name="connsiteY2" fmla="*/ 95250 h 984250"/>
                <a:gd name="connsiteX3" fmla="*/ 254000 w 1065918"/>
                <a:gd name="connsiteY3" fmla="*/ 133350 h 984250"/>
                <a:gd name="connsiteX4" fmla="*/ 349250 w 1065918"/>
                <a:gd name="connsiteY4" fmla="*/ 146050 h 984250"/>
                <a:gd name="connsiteX5" fmla="*/ 393700 w 1065918"/>
                <a:gd name="connsiteY5" fmla="*/ 146050 h 984250"/>
                <a:gd name="connsiteX6" fmla="*/ 431800 w 1065918"/>
                <a:gd name="connsiteY6" fmla="*/ 190500 h 984250"/>
                <a:gd name="connsiteX7" fmla="*/ 444500 w 1065918"/>
                <a:gd name="connsiteY7" fmla="*/ 247650 h 984250"/>
                <a:gd name="connsiteX8" fmla="*/ 450850 w 1065918"/>
                <a:gd name="connsiteY8" fmla="*/ 323850 h 984250"/>
                <a:gd name="connsiteX9" fmla="*/ 482600 w 1065918"/>
                <a:gd name="connsiteY9" fmla="*/ 387350 h 984250"/>
                <a:gd name="connsiteX10" fmla="*/ 520700 w 1065918"/>
                <a:gd name="connsiteY10" fmla="*/ 425450 h 984250"/>
                <a:gd name="connsiteX11" fmla="*/ 501650 w 1065918"/>
                <a:gd name="connsiteY11" fmla="*/ 488950 h 984250"/>
                <a:gd name="connsiteX12" fmla="*/ 546100 w 1065918"/>
                <a:gd name="connsiteY12" fmla="*/ 552450 h 984250"/>
                <a:gd name="connsiteX13" fmla="*/ 635000 w 1065918"/>
                <a:gd name="connsiteY13" fmla="*/ 584200 h 984250"/>
                <a:gd name="connsiteX14" fmla="*/ 685800 w 1065918"/>
                <a:gd name="connsiteY14" fmla="*/ 584200 h 984250"/>
                <a:gd name="connsiteX15" fmla="*/ 704850 w 1065918"/>
                <a:gd name="connsiteY15" fmla="*/ 558800 h 984250"/>
                <a:gd name="connsiteX16" fmla="*/ 736600 w 1065918"/>
                <a:gd name="connsiteY16" fmla="*/ 590550 h 984250"/>
                <a:gd name="connsiteX17" fmla="*/ 869950 w 1065918"/>
                <a:gd name="connsiteY17" fmla="*/ 641350 h 984250"/>
                <a:gd name="connsiteX18" fmla="*/ 825500 w 1065918"/>
                <a:gd name="connsiteY18" fmla="*/ 711200 h 984250"/>
                <a:gd name="connsiteX19" fmla="*/ 876300 w 1065918"/>
                <a:gd name="connsiteY19" fmla="*/ 774700 h 984250"/>
                <a:gd name="connsiteX20" fmla="*/ 876300 w 1065918"/>
                <a:gd name="connsiteY20" fmla="*/ 825500 h 984250"/>
                <a:gd name="connsiteX21" fmla="*/ 800100 w 1065918"/>
                <a:gd name="connsiteY21" fmla="*/ 781050 h 984250"/>
                <a:gd name="connsiteX22" fmla="*/ 800100 w 1065918"/>
                <a:gd name="connsiteY22" fmla="*/ 781050 h 984250"/>
                <a:gd name="connsiteX23" fmla="*/ 806450 w 1065918"/>
                <a:gd name="connsiteY23" fmla="*/ 869950 h 984250"/>
                <a:gd name="connsiteX24" fmla="*/ 812800 w 1065918"/>
                <a:gd name="connsiteY24" fmla="*/ 889000 h 984250"/>
                <a:gd name="connsiteX25" fmla="*/ 889000 w 1065918"/>
                <a:gd name="connsiteY25" fmla="*/ 927100 h 984250"/>
                <a:gd name="connsiteX26" fmla="*/ 933450 w 1065918"/>
                <a:gd name="connsiteY26" fmla="*/ 946150 h 984250"/>
                <a:gd name="connsiteX27" fmla="*/ 933450 w 1065918"/>
                <a:gd name="connsiteY27" fmla="*/ 946150 h 984250"/>
                <a:gd name="connsiteX28" fmla="*/ 933450 w 1065918"/>
                <a:gd name="connsiteY28" fmla="*/ 882650 h 984250"/>
                <a:gd name="connsiteX29" fmla="*/ 965200 w 1065918"/>
                <a:gd name="connsiteY29" fmla="*/ 882650 h 984250"/>
                <a:gd name="connsiteX30" fmla="*/ 1060450 w 1065918"/>
                <a:gd name="connsiteY30" fmla="*/ 971550 h 984250"/>
                <a:gd name="connsiteX31" fmla="*/ 1054100 w 1065918"/>
                <a:gd name="connsiteY31" fmla="*/ 984250 h 984250"/>
                <a:gd name="connsiteX0" fmla="*/ 0 w 1066800"/>
                <a:gd name="connsiteY0" fmla="*/ 0 h 990599"/>
                <a:gd name="connsiteX1" fmla="*/ 57150 w 1066800"/>
                <a:gd name="connsiteY1" fmla="*/ 107950 h 990599"/>
                <a:gd name="connsiteX2" fmla="*/ 190500 w 1066800"/>
                <a:gd name="connsiteY2" fmla="*/ 95250 h 990599"/>
                <a:gd name="connsiteX3" fmla="*/ 254000 w 1066800"/>
                <a:gd name="connsiteY3" fmla="*/ 133350 h 990599"/>
                <a:gd name="connsiteX4" fmla="*/ 349250 w 1066800"/>
                <a:gd name="connsiteY4" fmla="*/ 146050 h 990599"/>
                <a:gd name="connsiteX5" fmla="*/ 393700 w 1066800"/>
                <a:gd name="connsiteY5" fmla="*/ 146050 h 990599"/>
                <a:gd name="connsiteX6" fmla="*/ 431800 w 1066800"/>
                <a:gd name="connsiteY6" fmla="*/ 190500 h 990599"/>
                <a:gd name="connsiteX7" fmla="*/ 444500 w 1066800"/>
                <a:gd name="connsiteY7" fmla="*/ 247650 h 990599"/>
                <a:gd name="connsiteX8" fmla="*/ 450850 w 1066800"/>
                <a:gd name="connsiteY8" fmla="*/ 323850 h 990599"/>
                <a:gd name="connsiteX9" fmla="*/ 482600 w 1066800"/>
                <a:gd name="connsiteY9" fmla="*/ 387350 h 990599"/>
                <a:gd name="connsiteX10" fmla="*/ 520700 w 1066800"/>
                <a:gd name="connsiteY10" fmla="*/ 425450 h 990599"/>
                <a:gd name="connsiteX11" fmla="*/ 501650 w 1066800"/>
                <a:gd name="connsiteY11" fmla="*/ 488950 h 990599"/>
                <a:gd name="connsiteX12" fmla="*/ 546100 w 1066800"/>
                <a:gd name="connsiteY12" fmla="*/ 552450 h 990599"/>
                <a:gd name="connsiteX13" fmla="*/ 635000 w 1066800"/>
                <a:gd name="connsiteY13" fmla="*/ 584200 h 990599"/>
                <a:gd name="connsiteX14" fmla="*/ 685800 w 1066800"/>
                <a:gd name="connsiteY14" fmla="*/ 584200 h 990599"/>
                <a:gd name="connsiteX15" fmla="*/ 704850 w 1066800"/>
                <a:gd name="connsiteY15" fmla="*/ 558800 h 990599"/>
                <a:gd name="connsiteX16" fmla="*/ 736600 w 1066800"/>
                <a:gd name="connsiteY16" fmla="*/ 590550 h 990599"/>
                <a:gd name="connsiteX17" fmla="*/ 869950 w 1066800"/>
                <a:gd name="connsiteY17" fmla="*/ 641350 h 990599"/>
                <a:gd name="connsiteX18" fmla="*/ 825500 w 1066800"/>
                <a:gd name="connsiteY18" fmla="*/ 711200 h 990599"/>
                <a:gd name="connsiteX19" fmla="*/ 876300 w 1066800"/>
                <a:gd name="connsiteY19" fmla="*/ 774700 h 990599"/>
                <a:gd name="connsiteX20" fmla="*/ 876300 w 1066800"/>
                <a:gd name="connsiteY20" fmla="*/ 825500 h 990599"/>
                <a:gd name="connsiteX21" fmla="*/ 800100 w 1066800"/>
                <a:gd name="connsiteY21" fmla="*/ 781050 h 990599"/>
                <a:gd name="connsiteX22" fmla="*/ 800100 w 1066800"/>
                <a:gd name="connsiteY22" fmla="*/ 781050 h 990599"/>
                <a:gd name="connsiteX23" fmla="*/ 806450 w 1066800"/>
                <a:gd name="connsiteY23" fmla="*/ 869950 h 990599"/>
                <a:gd name="connsiteX24" fmla="*/ 812800 w 1066800"/>
                <a:gd name="connsiteY24" fmla="*/ 889000 h 990599"/>
                <a:gd name="connsiteX25" fmla="*/ 889000 w 1066800"/>
                <a:gd name="connsiteY25" fmla="*/ 927100 h 990599"/>
                <a:gd name="connsiteX26" fmla="*/ 933450 w 1066800"/>
                <a:gd name="connsiteY26" fmla="*/ 946150 h 990599"/>
                <a:gd name="connsiteX27" fmla="*/ 933450 w 1066800"/>
                <a:gd name="connsiteY27" fmla="*/ 946150 h 990599"/>
                <a:gd name="connsiteX28" fmla="*/ 933450 w 1066800"/>
                <a:gd name="connsiteY28" fmla="*/ 882650 h 990599"/>
                <a:gd name="connsiteX29" fmla="*/ 965200 w 1066800"/>
                <a:gd name="connsiteY29" fmla="*/ 882650 h 990599"/>
                <a:gd name="connsiteX30" fmla="*/ 1060450 w 1066800"/>
                <a:gd name="connsiteY30" fmla="*/ 971550 h 990599"/>
                <a:gd name="connsiteX31" fmla="*/ 1054100 w 1066800"/>
                <a:gd name="connsiteY31" fmla="*/ 984250 h 990599"/>
                <a:gd name="connsiteX32" fmla="*/ 1066800 w 1066800"/>
                <a:gd name="connsiteY32" fmla="*/ 990599 h 990599"/>
                <a:gd name="connsiteX0" fmla="*/ 0 w 1066800"/>
                <a:gd name="connsiteY0" fmla="*/ 0 h 996949"/>
                <a:gd name="connsiteX1" fmla="*/ 57150 w 1066800"/>
                <a:gd name="connsiteY1" fmla="*/ 107950 h 996949"/>
                <a:gd name="connsiteX2" fmla="*/ 190500 w 1066800"/>
                <a:gd name="connsiteY2" fmla="*/ 95250 h 996949"/>
                <a:gd name="connsiteX3" fmla="*/ 254000 w 1066800"/>
                <a:gd name="connsiteY3" fmla="*/ 133350 h 996949"/>
                <a:gd name="connsiteX4" fmla="*/ 349250 w 1066800"/>
                <a:gd name="connsiteY4" fmla="*/ 146050 h 996949"/>
                <a:gd name="connsiteX5" fmla="*/ 393700 w 1066800"/>
                <a:gd name="connsiteY5" fmla="*/ 146050 h 996949"/>
                <a:gd name="connsiteX6" fmla="*/ 431800 w 1066800"/>
                <a:gd name="connsiteY6" fmla="*/ 190500 h 996949"/>
                <a:gd name="connsiteX7" fmla="*/ 444500 w 1066800"/>
                <a:gd name="connsiteY7" fmla="*/ 247650 h 996949"/>
                <a:gd name="connsiteX8" fmla="*/ 450850 w 1066800"/>
                <a:gd name="connsiteY8" fmla="*/ 323850 h 996949"/>
                <a:gd name="connsiteX9" fmla="*/ 482600 w 1066800"/>
                <a:gd name="connsiteY9" fmla="*/ 387350 h 996949"/>
                <a:gd name="connsiteX10" fmla="*/ 520700 w 1066800"/>
                <a:gd name="connsiteY10" fmla="*/ 425450 h 996949"/>
                <a:gd name="connsiteX11" fmla="*/ 501650 w 1066800"/>
                <a:gd name="connsiteY11" fmla="*/ 488950 h 996949"/>
                <a:gd name="connsiteX12" fmla="*/ 546100 w 1066800"/>
                <a:gd name="connsiteY12" fmla="*/ 552450 h 996949"/>
                <a:gd name="connsiteX13" fmla="*/ 635000 w 1066800"/>
                <a:gd name="connsiteY13" fmla="*/ 584200 h 996949"/>
                <a:gd name="connsiteX14" fmla="*/ 685800 w 1066800"/>
                <a:gd name="connsiteY14" fmla="*/ 584200 h 996949"/>
                <a:gd name="connsiteX15" fmla="*/ 704850 w 1066800"/>
                <a:gd name="connsiteY15" fmla="*/ 558800 h 996949"/>
                <a:gd name="connsiteX16" fmla="*/ 736600 w 1066800"/>
                <a:gd name="connsiteY16" fmla="*/ 590550 h 996949"/>
                <a:gd name="connsiteX17" fmla="*/ 869950 w 1066800"/>
                <a:gd name="connsiteY17" fmla="*/ 641350 h 996949"/>
                <a:gd name="connsiteX18" fmla="*/ 825500 w 1066800"/>
                <a:gd name="connsiteY18" fmla="*/ 711200 h 996949"/>
                <a:gd name="connsiteX19" fmla="*/ 876300 w 1066800"/>
                <a:gd name="connsiteY19" fmla="*/ 774700 h 996949"/>
                <a:gd name="connsiteX20" fmla="*/ 876300 w 1066800"/>
                <a:gd name="connsiteY20" fmla="*/ 825500 h 996949"/>
                <a:gd name="connsiteX21" fmla="*/ 800100 w 1066800"/>
                <a:gd name="connsiteY21" fmla="*/ 781050 h 996949"/>
                <a:gd name="connsiteX22" fmla="*/ 800100 w 1066800"/>
                <a:gd name="connsiteY22" fmla="*/ 781050 h 996949"/>
                <a:gd name="connsiteX23" fmla="*/ 806450 w 1066800"/>
                <a:gd name="connsiteY23" fmla="*/ 869950 h 996949"/>
                <a:gd name="connsiteX24" fmla="*/ 812800 w 1066800"/>
                <a:gd name="connsiteY24" fmla="*/ 889000 h 996949"/>
                <a:gd name="connsiteX25" fmla="*/ 889000 w 1066800"/>
                <a:gd name="connsiteY25" fmla="*/ 927100 h 996949"/>
                <a:gd name="connsiteX26" fmla="*/ 933450 w 1066800"/>
                <a:gd name="connsiteY26" fmla="*/ 946150 h 996949"/>
                <a:gd name="connsiteX27" fmla="*/ 933450 w 1066800"/>
                <a:gd name="connsiteY27" fmla="*/ 946150 h 996949"/>
                <a:gd name="connsiteX28" fmla="*/ 933450 w 1066800"/>
                <a:gd name="connsiteY28" fmla="*/ 882650 h 996949"/>
                <a:gd name="connsiteX29" fmla="*/ 965200 w 1066800"/>
                <a:gd name="connsiteY29" fmla="*/ 882650 h 996949"/>
                <a:gd name="connsiteX30" fmla="*/ 1060450 w 1066800"/>
                <a:gd name="connsiteY30" fmla="*/ 971550 h 996949"/>
                <a:gd name="connsiteX31" fmla="*/ 1054100 w 1066800"/>
                <a:gd name="connsiteY31" fmla="*/ 984250 h 996949"/>
                <a:gd name="connsiteX32" fmla="*/ 1066800 w 1066800"/>
                <a:gd name="connsiteY32" fmla="*/ 990599 h 996949"/>
                <a:gd name="connsiteX33" fmla="*/ 1066800 w 1066800"/>
                <a:gd name="connsiteY33" fmla="*/ 996949 h 996949"/>
                <a:gd name="connsiteX0" fmla="*/ 0 w 1066800"/>
                <a:gd name="connsiteY0" fmla="*/ 0 h 996949"/>
                <a:gd name="connsiteX1" fmla="*/ 57150 w 1066800"/>
                <a:gd name="connsiteY1" fmla="*/ 107950 h 996949"/>
                <a:gd name="connsiteX2" fmla="*/ 190500 w 1066800"/>
                <a:gd name="connsiteY2" fmla="*/ 95250 h 996949"/>
                <a:gd name="connsiteX3" fmla="*/ 254000 w 1066800"/>
                <a:gd name="connsiteY3" fmla="*/ 133350 h 996949"/>
                <a:gd name="connsiteX4" fmla="*/ 349250 w 1066800"/>
                <a:gd name="connsiteY4" fmla="*/ 146050 h 996949"/>
                <a:gd name="connsiteX5" fmla="*/ 393700 w 1066800"/>
                <a:gd name="connsiteY5" fmla="*/ 146050 h 996949"/>
                <a:gd name="connsiteX6" fmla="*/ 431800 w 1066800"/>
                <a:gd name="connsiteY6" fmla="*/ 190500 h 996949"/>
                <a:gd name="connsiteX7" fmla="*/ 444500 w 1066800"/>
                <a:gd name="connsiteY7" fmla="*/ 247650 h 996949"/>
                <a:gd name="connsiteX8" fmla="*/ 450850 w 1066800"/>
                <a:gd name="connsiteY8" fmla="*/ 323850 h 996949"/>
                <a:gd name="connsiteX9" fmla="*/ 482600 w 1066800"/>
                <a:gd name="connsiteY9" fmla="*/ 387350 h 996949"/>
                <a:gd name="connsiteX10" fmla="*/ 520700 w 1066800"/>
                <a:gd name="connsiteY10" fmla="*/ 425450 h 996949"/>
                <a:gd name="connsiteX11" fmla="*/ 501650 w 1066800"/>
                <a:gd name="connsiteY11" fmla="*/ 488950 h 996949"/>
                <a:gd name="connsiteX12" fmla="*/ 546100 w 1066800"/>
                <a:gd name="connsiteY12" fmla="*/ 552450 h 996949"/>
                <a:gd name="connsiteX13" fmla="*/ 635000 w 1066800"/>
                <a:gd name="connsiteY13" fmla="*/ 584200 h 996949"/>
                <a:gd name="connsiteX14" fmla="*/ 685800 w 1066800"/>
                <a:gd name="connsiteY14" fmla="*/ 584200 h 996949"/>
                <a:gd name="connsiteX15" fmla="*/ 704850 w 1066800"/>
                <a:gd name="connsiteY15" fmla="*/ 558800 h 996949"/>
                <a:gd name="connsiteX16" fmla="*/ 736600 w 1066800"/>
                <a:gd name="connsiteY16" fmla="*/ 590550 h 996949"/>
                <a:gd name="connsiteX17" fmla="*/ 869950 w 1066800"/>
                <a:gd name="connsiteY17" fmla="*/ 641350 h 996949"/>
                <a:gd name="connsiteX18" fmla="*/ 825500 w 1066800"/>
                <a:gd name="connsiteY18" fmla="*/ 711200 h 996949"/>
                <a:gd name="connsiteX19" fmla="*/ 876300 w 1066800"/>
                <a:gd name="connsiteY19" fmla="*/ 774700 h 996949"/>
                <a:gd name="connsiteX20" fmla="*/ 876300 w 1066800"/>
                <a:gd name="connsiteY20" fmla="*/ 825500 h 996949"/>
                <a:gd name="connsiteX21" fmla="*/ 800100 w 1066800"/>
                <a:gd name="connsiteY21" fmla="*/ 781050 h 996949"/>
                <a:gd name="connsiteX22" fmla="*/ 800100 w 1066800"/>
                <a:gd name="connsiteY22" fmla="*/ 781050 h 996949"/>
                <a:gd name="connsiteX23" fmla="*/ 806450 w 1066800"/>
                <a:gd name="connsiteY23" fmla="*/ 869950 h 996949"/>
                <a:gd name="connsiteX24" fmla="*/ 812800 w 1066800"/>
                <a:gd name="connsiteY24" fmla="*/ 889000 h 996949"/>
                <a:gd name="connsiteX25" fmla="*/ 889000 w 1066800"/>
                <a:gd name="connsiteY25" fmla="*/ 927100 h 996949"/>
                <a:gd name="connsiteX26" fmla="*/ 933450 w 1066800"/>
                <a:gd name="connsiteY26" fmla="*/ 946150 h 996949"/>
                <a:gd name="connsiteX27" fmla="*/ 933450 w 1066800"/>
                <a:gd name="connsiteY27" fmla="*/ 946150 h 996949"/>
                <a:gd name="connsiteX28" fmla="*/ 933450 w 1066800"/>
                <a:gd name="connsiteY28" fmla="*/ 882650 h 996949"/>
                <a:gd name="connsiteX29" fmla="*/ 965200 w 1066800"/>
                <a:gd name="connsiteY29" fmla="*/ 882650 h 996949"/>
                <a:gd name="connsiteX30" fmla="*/ 1060450 w 1066800"/>
                <a:gd name="connsiteY30" fmla="*/ 971550 h 996949"/>
                <a:gd name="connsiteX31" fmla="*/ 1054100 w 1066800"/>
                <a:gd name="connsiteY31" fmla="*/ 984250 h 996949"/>
                <a:gd name="connsiteX32" fmla="*/ 1066800 w 1066800"/>
                <a:gd name="connsiteY32" fmla="*/ 990599 h 996949"/>
                <a:gd name="connsiteX33" fmla="*/ 1066800 w 1066800"/>
                <a:gd name="connsiteY33" fmla="*/ 996949 h 996949"/>
                <a:gd name="connsiteX34" fmla="*/ 1054100 w 1066800"/>
                <a:gd name="connsiteY34" fmla="*/ 984249 h 996949"/>
                <a:gd name="connsiteX0" fmla="*/ 0 w 1066800"/>
                <a:gd name="connsiteY0" fmla="*/ 0 h 996949"/>
                <a:gd name="connsiteX1" fmla="*/ 57150 w 1066800"/>
                <a:gd name="connsiteY1" fmla="*/ 107950 h 996949"/>
                <a:gd name="connsiteX2" fmla="*/ 190500 w 1066800"/>
                <a:gd name="connsiteY2" fmla="*/ 95250 h 996949"/>
                <a:gd name="connsiteX3" fmla="*/ 254000 w 1066800"/>
                <a:gd name="connsiteY3" fmla="*/ 133350 h 996949"/>
                <a:gd name="connsiteX4" fmla="*/ 349250 w 1066800"/>
                <a:gd name="connsiteY4" fmla="*/ 146050 h 996949"/>
                <a:gd name="connsiteX5" fmla="*/ 393700 w 1066800"/>
                <a:gd name="connsiteY5" fmla="*/ 146050 h 996949"/>
                <a:gd name="connsiteX6" fmla="*/ 431800 w 1066800"/>
                <a:gd name="connsiteY6" fmla="*/ 190500 h 996949"/>
                <a:gd name="connsiteX7" fmla="*/ 444500 w 1066800"/>
                <a:gd name="connsiteY7" fmla="*/ 247650 h 996949"/>
                <a:gd name="connsiteX8" fmla="*/ 450850 w 1066800"/>
                <a:gd name="connsiteY8" fmla="*/ 323850 h 996949"/>
                <a:gd name="connsiteX9" fmla="*/ 482600 w 1066800"/>
                <a:gd name="connsiteY9" fmla="*/ 387350 h 996949"/>
                <a:gd name="connsiteX10" fmla="*/ 520700 w 1066800"/>
                <a:gd name="connsiteY10" fmla="*/ 425450 h 996949"/>
                <a:gd name="connsiteX11" fmla="*/ 501650 w 1066800"/>
                <a:gd name="connsiteY11" fmla="*/ 488950 h 996949"/>
                <a:gd name="connsiteX12" fmla="*/ 546100 w 1066800"/>
                <a:gd name="connsiteY12" fmla="*/ 552450 h 996949"/>
                <a:gd name="connsiteX13" fmla="*/ 635000 w 1066800"/>
                <a:gd name="connsiteY13" fmla="*/ 584200 h 996949"/>
                <a:gd name="connsiteX14" fmla="*/ 685800 w 1066800"/>
                <a:gd name="connsiteY14" fmla="*/ 584200 h 996949"/>
                <a:gd name="connsiteX15" fmla="*/ 704850 w 1066800"/>
                <a:gd name="connsiteY15" fmla="*/ 558800 h 996949"/>
                <a:gd name="connsiteX16" fmla="*/ 736600 w 1066800"/>
                <a:gd name="connsiteY16" fmla="*/ 590550 h 996949"/>
                <a:gd name="connsiteX17" fmla="*/ 869950 w 1066800"/>
                <a:gd name="connsiteY17" fmla="*/ 641350 h 996949"/>
                <a:gd name="connsiteX18" fmla="*/ 825500 w 1066800"/>
                <a:gd name="connsiteY18" fmla="*/ 711200 h 996949"/>
                <a:gd name="connsiteX19" fmla="*/ 876300 w 1066800"/>
                <a:gd name="connsiteY19" fmla="*/ 774700 h 996949"/>
                <a:gd name="connsiteX20" fmla="*/ 876300 w 1066800"/>
                <a:gd name="connsiteY20" fmla="*/ 825500 h 996949"/>
                <a:gd name="connsiteX21" fmla="*/ 800100 w 1066800"/>
                <a:gd name="connsiteY21" fmla="*/ 781050 h 996949"/>
                <a:gd name="connsiteX22" fmla="*/ 800100 w 1066800"/>
                <a:gd name="connsiteY22" fmla="*/ 781050 h 996949"/>
                <a:gd name="connsiteX23" fmla="*/ 806450 w 1066800"/>
                <a:gd name="connsiteY23" fmla="*/ 869950 h 996949"/>
                <a:gd name="connsiteX24" fmla="*/ 812800 w 1066800"/>
                <a:gd name="connsiteY24" fmla="*/ 889000 h 996949"/>
                <a:gd name="connsiteX25" fmla="*/ 889000 w 1066800"/>
                <a:gd name="connsiteY25" fmla="*/ 927100 h 996949"/>
                <a:gd name="connsiteX26" fmla="*/ 933450 w 1066800"/>
                <a:gd name="connsiteY26" fmla="*/ 946150 h 996949"/>
                <a:gd name="connsiteX27" fmla="*/ 933450 w 1066800"/>
                <a:gd name="connsiteY27" fmla="*/ 946150 h 996949"/>
                <a:gd name="connsiteX28" fmla="*/ 933450 w 1066800"/>
                <a:gd name="connsiteY28" fmla="*/ 882650 h 996949"/>
                <a:gd name="connsiteX29" fmla="*/ 965200 w 1066800"/>
                <a:gd name="connsiteY29" fmla="*/ 882650 h 996949"/>
                <a:gd name="connsiteX30" fmla="*/ 1060450 w 1066800"/>
                <a:gd name="connsiteY30" fmla="*/ 971550 h 996949"/>
                <a:gd name="connsiteX31" fmla="*/ 1054100 w 1066800"/>
                <a:gd name="connsiteY31" fmla="*/ 984250 h 996949"/>
                <a:gd name="connsiteX32" fmla="*/ 1066800 w 1066800"/>
                <a:gd name="connsiteY32" fmla="*/ 990599 h 996949"/>
                <a:gd name="connsiteX33" fmla="*/ 1066800 w 1066800"/>
                <a:gd name="connsiteY33" fmla="*/ 996949 h 996949"/>
                <a:gd name="connsiteX34" fmla="*/ 1054100 w 1066800"/>
                <a:gd name="connsiteY34" fmla="*/ 984249 h 996949"/>
                <a:gd name="connsiteX35" fmla="*/ 1041400 w 1066800"/>
                <a:gd name="connsiteY35" fmla="*/ 996949 h 996949"/>
                <a:gd name="connsiteX0" fmla="*/ 0 w 1314469"/>
                <a:gd name="connsiteY0" fmla="*/ 0 h 996949"/>
                <a:gd name="connsiteX1" fmla="*/ 57150 w 1314469"/>
                <a:gd name="connsiteY1" fmla="*/ 107950 h 996949"/>
                <a:gd name="connsiteX2" fmla="*/ 190500 w 1314469"/>
                <a:gd name="connsiteY2" fmla="*/ 95250 h 996949"/>
                <a:gd name="connsiteX3" fmla="*/ 254000 w 1314469"/>
                <a:gd name="connsiteY3" fmla="*/ 133350 h 996949"/>
                <a:gd name="connsiteX4" fmla="*/ 349250 w 1314469"/>
                <a:gd name="connsiteY4" fmla="*/ 146050 h 996949"/>
                <a:gd name="connsiteX5" fmla="*/ 393700 w 1314469"/>
                <a:gd name="connsiteY5" fmla="*/ 146050 h 996949"/>
                <a:gd name="connsiteX6" fmla="*/ 431800 w 1314469"/>
                <a:gd name="connsiteY6" fmla="*/ 190500 h 996949"/>
                <a:gd name="connsiteX7" fmla="*/ 444500 w 1314469"/>
                <a:gd name="connsiteY7" fmla="*/ 247650 h 996949"/>
                <a:gd name="connsiteX8" fmla="*/ 450850 w 1314469"/>
                <a:gd name="connsiteY8" fmla="*/ 323850 h 996949"/>
                <a:gd name="connsiteX9" fmla="*/ 482600 w 1314469"/>
                <a:gd name="connsiteY9" fmla="*/ 387350 h 996949"/>
                <a:gd name="connsiteX10" fmla="*/ 520700 w 1314469"/>
                <a:gd name="connsiteY10" fmla="*/ 425450 h 996949"/>
                <a:gd name="connsiteX11" fmla="*/ 501650 w 1314469"/>
                <a:gd name="connsiteY11" fmla="*/ 488950 h 996949"/>
                <a:gd name="connsiteX12" fmla="*/ 546100 w 1314469"/>
                <a:gd name="connsiteY12" fmla="*/ 552450 h 996949"/>
                <a:gd name="connsiteX13" fmla="*/ 635000 w 1314469"/>
                <a:gd name="connsiteY13" fmla="*/ 584200 h 996949"/>
                <a:gd name="connsiteX14" fmla="*/ 685800 w 1314469"/>
                <a:gd name="connsiteY14" fmla="*/ 584200 h 996949"/>
                <a:gd name="connsiteX15" fmla="*/ 704850 w 1314469"/>
                <a:gd name="connsiteY15" fmla="*/ 558800 h 996949"/>
                <a:gd name="connsiteX16" fmla="*/ 736600 w 1314469"/>
                <a:gd name="connsiteY16" fmla="*/ 590550 h 996949"/>
                <a:gd name="connsiteX17" fmla="*/ 869950 w 1314469"/>
                <a:gd name="connsiteY17" fmla="*/ 641350 h 996949"/>
                <a:gd name="connsiteX18" fmla="*/ 825500 w 1314469"/>
                <a:gd name="connsiteY18" fmla="*/ 711200 h 996949"/>
                <a:gd name="connsiteX19" fmla="*/ 876300 w 1314469"/>
                <a:gd name="connsiteY19" fmla="*/ 774700 h 996949"/>
                <a:gd name="connsiteX20" fmla="*/ 876300 w 1314469"/>
                <a:gd name="connsiteY20" fmla="*/ 825500 h 996949"/>
                <a:gd name="connsiteX21" fmla="*/ 800100 w 1314469"/>
                <a:gd name="connsiteY21" fmla="*/ 781050 h 996949"/>
                <a:gd name="connsiteX22" fmla="*/ 800100 w 1314469"/>
                <a:gd name="connsiteY22" fmla="*/ 781050 h 996949"/>
                <a:gd name="connsiteX23" fmla="*/ 806450 w 1314469"/>
                <a:gd name="connsiteY23" fmla="*/ 869950 h 996949"/>
                <a:gd name="connsiteX24" fmla="*/ 812800 w 1314469"/>
                <a:gd name="connsiteY24" fmla="*/ 889000 h 996949"/>
                <a:gd name="connsiteX25" fmla="*/ 889000 w 1314469"/>
                <a:gd name="connsiteY25" fmla="*/ 927100 h 996949"/>
                <a:gd name="connsiteX26" fmla="*/ 933450 w 1314469"/>
                <a:gd name="connsiteY26" fmla="*/ 946150 h 996949"/>
                <a:gd name="connsiteX27" fmla="*/ 933450 w 1314469"/>
                <a:gd name="connsiteY27" fmla="*/ 946150 h 996949"/>
                <a:gd name="connsiteX28" fmla="*/ 933450 w 1314469"/>
                <a:gd name="connsiteY28" fmla="*/ 882650 h 996949"/>
                <a:gd name="connsiteX29" fmla="*/ 965200 w 1314469"/>
                <a:gd name="connsiteY29" fmla="*/ 882650 h 996949"/>
                <a:gd name="connsiteX30" fmla="*/ 1060450 w 1314469"/>
                <a:gd name="connsiteY30" fmla="*/ 971550 h 996949"/>
                <a:gd name="connsiteX31" fmla="*/ 1054100 w 1314469"/>
                <a:gd name="connsiteY31" fmla="*/ 984250 h 996949"/>
                <a:gd name="connsiteX32" fmla="*/ 1066800 w 1314469"/>
                <a:gd name="connsiteY32" fmla="*/ 990599 h 996949"/>
                <a:gd name="connsiteX33" fmla="*/ 1066800 w 1314469"/>
                <a:gd name="connsiteY33" fmla="*/ 996949 h 996949"/>
                <a:gd name="connsiteX34" fmla="*/ 1054100 w 1314469"/>
                <a:gd name="connsiteY34" fmla="*/ 984249 h 996949"/>
                <a:gd name="connsiteX35" fmla="*/ 1314450 w 1314469"/>
                <a:gd name="connsiteY35" fmla="*/ 349249 h 996949"/>
                <a:gd name="connsiteX0" fmla="*/ 0 w 1638309"/>
                <a:gd name="connsiteY0" fmla="*/ 0 h 996949"/>
                <a:gd name="connsiteX1" fmla="*/ 57150 w 1638309"/>
                <a:gd name="connsiteY1" fmla="*/ 107950 h 996949"/>
                <a:gd name="connsiteX2" fmla="*/ 190500 w 1638309"/>
                <a:gd name="connsiteY2" fmla="*/ 95250 h 996949"/>
                <a:gd name="connsiteX3" fmla="*/ 254000 w 1638309"/>
                <a:gd name="connsiteY3" fmla="*/ 133350 h 996949"/>
                <a:gd name="connsiteX4" fmla="*/ 349250 w 1638309"/>
                <a:gd name="connsiteY4" fmla="*/ 146050 h 996949"/>
                <a:gd name="connsiteX5" fmla="*/ 393700 w 1638309"/>
                <a:gd name="connsiteY5" fmla="*/ 146050 h 996949"/>
                <a:gd name="connsiteX6" fmla="*/ 431800 w 1638309"/>
                <a:gd name="connsiteY6" fmla="*/ 190500 h 996949"/>
                <a:gd name="connsiteX7" fmla="*/ 444500 w 1638309"/>
                <a:gd name="connsiteY7" fmla="*/ 247650 h 996949"/>
                <a:gd name="connsiteX8" fmla="*/ 450850 w 1638309"/>
                <a:gd name="connsiteY8" fmla="*/ 323850 h 996949"/>
                <a:gd name="connsiteX9" fmla="*/ 482600 w 1638309"/>
                <a:gd name="connsiteY9" fmla="*/ 387350 h 996949"/>
                <a:gd name="connsiteX10" fmla="*/ 520700 w 1638309"/>
                <a:gd name="connsiteY10" fmla="*/ 425450 h 996949"/>
                <a:gd name="connsiteX11" fmla="*/ 501650 w 1638309"/>
                <a:gd name="connsiteY11" fmla="*/ 488950 h 996949"/>
                <a:gd name="connsiteX12" fmla="*/ 546100 w 1638309"/>
                <a:gd name="connsiteY12" fmla="*/ 552450 h 996949"/>
                <a:gd name="connsiteX13" fmla="*/ 635000 w 1638309"/>
                <a:gd name="connsiteY13" fmla="*/ 584200 h 996949"/>
                <a:gd name="connsiteX14" fmla="*/ 685800 w 1638309"/>
                <a:gd name="connsiteY14" fmla="*/ 584200 h 996949"/>
                <a:gd name="connsiteX15" fmla="*/ 704850 w 1638309"/>
                <a:gd name="connsiteY15" fmla="*/ 558800 h 996949"/>
                <a:gd name="connsiteX16" fmla="*/ 736600 w 1638309"/>
                <a:gd name="connsiteY16" fmla="*/ 590550 h 996949"/>
                <a:gd name="connsiteX17" fmla="*/ 869950 w 1638309"/>
                <a:gd name="connsiteY17" fmla="*/ 641350 h 996949"/>
                <a:gd name="connsiteX18" fmla="*/ 825500 w 1638309"/>
                <a:gd name="connsiteY18" fmla="*/ 711200 h 996949"/>
                <a:gd name="connsiteX19" fmla="*/ 876300 w 1638309"/>
                <a:gd name="connsiteY19" fmla="*/ 774700 h 996949"/>
                <a:gd name="connsiteX20" fmla="*/ 876300 w 1638309"/>
                <a:gd name="connsiteY20" fmla="*/ 825500 h 996949"/>
                <a:gd name="connsiteX21" fmla="*/ 800100 w 1638309"/>
                <a:gd name="connsiteY21" fmla="*/ 781050 h 996949"/>
                <a:gd name="connsiteX22" fmla="*/ 800100 w 1638309"/>
                <a:gd name="connsiteY22" fmla="*/ 781050 h 996949"/>
                <a:gd name="connsiteX23" fmla="*/ 806450 w 1638309"/>
                <a:gd name="connsiteY23" fmla="*/ 869950 h 996949"/>
                <a:gd name="connsiteX24" fmla="*/ 812800 w 1638309"/>
                <a:gd name="connsiteY24" fmla="*/ 889000 h 996949"/>
                <a:gd name="connsiteX25" fmla="*/ 889000 w 1638309"/>
                <a:gd name="connsiteY25" fmla="*/ 927100 h 996949"/>
                <a:gd name="connsiteX26" fmla="*/ 933450 w 1638309"/>
                <a:gd name="connsiteY26" fmla="*/ 946150 h 996949"/>
                <a:gd name="connsiteX27" fmla="*/ 933450 w 1638309"/>
                <a:gd name="connsiteY27" fmla="*/ 946150 h 996949"/>
                <a:gd name="connsiteX28" fmla="*/ 933450 w 1638309"/>
                <a:gd name="connsiteY28" fmla="*/ 882650 h 996949"/>
                <a:gd name="connsiteX29" fmla="*/ 965200 w 1638309"/>
                <a:gd name="connsiteY29" fmla="*/ 882650 h 996949"/>
                <a:gd name="connsiteX30" fmla="*/ 1060450 w 1638309"/>
                <a:gd name="connsiteY30" fmla="*/ 971550 h 996949"/>
                <a:gd name="connsiteX31" fmla="*/ 1054100 w 1638309"/>
                <a:gd name="connsiteY31" fmla="*/ 984250 h 996949"/>
                <a:gd name="connsiteX32" fmla="*/ 1066800 w 1638309"/>
                <a:gd name="connsiteY32" fmla="*/ 990599 h 996949"/>
                <a:gd name="connsiteX33" fmla="*/ 1066800 w 1638309"/>
                <a:gd name="connsiteY33" fmla="*/ 996949 h 996949"/>
                <a:gd name="connsiteX34" fmla="*/ 1638300 w 1638309"/>
                <a:gd name="connsiteY34" fmla="*/ 482599 h 996949"/>
                <a:gd name="connsiteX35" fmla="*/ 1314450 w 1638309"/>
                <a:gd name="connsiteY35" fmla="*/ 349249 h 996949"/>
                <a:gd name="connsiteX0" fmla="*/ 0 w 1638437"/>
                <a:gd name="connsiteY0" fmla="*/ 0 h 990599"/>
                <a:gd name="connsiteX1" fmla="*/ 57150 w 1638437"/>
                <a:gd name="connsiteY1" fmla="*/ 107950 h 990599"/>
                <a:gd name="connsiteX2" fmla="*/ 190500 w 1638437"/>
                <a:gd name="connsiteY2" fmla="*/ 95250 h 990599"/>
                <a:gd name="connsiteX3" fmla="*/ 254000 w 1638437"/>
                <a:gd name="connsiteY3" fmla="*/ 133350 h 990599"/>
                <a:gd name="connsiteX4" fmla="*/ 349250 w 1638437"/>
                <a:gd name="connsiteY4" fmla="*/ 146050 h 990599"/>
                <a:gd name="connsiteX5" fmla="*/ 393700 w 1638437"/>
                <a:gd name="connsiteY5" fmla="*/ 146050 h 990599"/>
                <a:gd name="connsiteX6" fmla="*/ 431800 w 1638437"/>
                <a:gd name="connsiteY6" fmla="*/ 190500 h 990599"/>
                <a:gd name="connsiteX7" fmla="*/ 444500 w 1638437"/>
                <a:gd name="connsiteY7" fmla="*/ 247650 h 990599"/>
                <a:gd name="connsiteX8" fmla="*/ 450850 w 1638437"/>
                <a:gd name="connsiteY8" fmla="*/ 323850 h 990599"/>
                <a:gd name="connsiteX9" fmla="*/ 482600 w 1638437"/>
                <a:gd name="connsiteY9" fmla="*/ 387350 h 990599"/>
                <a:gd name="connsiteX10" fmla="*/ 520700 w 1638437"/>
                <a:gd name="connsiteY10" fmla="*/ 425450 h 990599"/>
                <a:gd name="connsiteX11" fmla="*/ 501650 w 1638437"/>
                <a:gd name="connsiteY11" fmla="*/ 488950 h 990599"/>
                <a:gd name="connsiteX12" fmla="*/ 546100 w 1638437"/>
                <a:gd name="connsiteY12" fmla="*/ 552450 h 990599"/>
                <a:gd name="connsiteX13" fmla="*/ 635000 w 1638437"/>
                <a:gd name="connsiteY13" fmla="*/ 584200 h 990599"/>
                <a:gd name="connsiteX14" fmla="*/ 685800 w 1638437"/>
                <a:gd name="connsiteY14" fmla="*/ 584200 h 990599"/>
                <a:gd name="connsiteX15" fmla="*/ 704850 w 1638437"/>
                <a:gd name="connsiteY15" fmla="*/ 558800 h 990599"/>
                <a:gd name="connsiteX16" fmla="*/ 736600 w 1638437"/>
                <a:gd name="connsiteY16" fmla="*/ 590550 h 990599"/>
                <a:gd name="connsiteX17" fmla="*/ 869950 w 1638437"/>
                <a:gd name="connsiteY17" fmla="*/ 641350 h 990599"/>
                <a:gd name="connsiteX18" fmla="*/ 825500 w 1638437"/>
                <a:gd name="connsiteY18" fmla="*/ 711200 h 990599"/>
                <a:gd name="connsiteX19" fmla="*/ 876300 w 1638437"/>
                <a:gd name="connsiteY19" fmla="*/ 774700 h 990599"/>
                <a:gd name="connsiteX20" fmla="*/ 876300 w 1638437"/>
                <a:gd name="connsiteY20" fmla="*/ 825500 h 990599"/>
                <a:gd name="connsiteX21" fmla="*/ 800100 w 1638437"/>
                <a:gd name="connsiteY21" fmla="*/ 781050 h 990599"/>
                <a:gd name="connsiteX22" fmla="*/ 800100 w 1638437"/>
                <a:gd name="connsiteY22" fmla="*/ 781050 h 990599"/>
                <a:gd name="connsiteX23" fmla="*/ 806450 w 1638437"/>
                <a:gd name="connsiteY23" fmla="*/ 869950 h 990599"/>
                <a:gd name="connsiteX24" fmla="*/ 812800 w 1638437"/>
                <a:gd name="connsiteY24" fmla="*/ 889000 h 990599"/>
                <a:gd name="connsiteX25" fmla="*/ 889000 w 1638437"/>
                <a:gd name="connsiteY25" fmla="*/ 927100 h 990599"/>
                <a:gd name="connsiteX26" fmla="*/ 933450 w 1638437"/>
                <a:gd name="connsiteY26" fmla="*/ 946150 h 990599"/>
                <a:gd name="connsiteX27" fmla="*/ 933450 w 1638437"/>
                <a:gd name="connsiteY27" fmla="*/ 946150 h 990599"/>
                <a:gd name="connsiteX28" fmla="*/ 933450 w 1638437"/>
                <a:gd name="connsiteY28" fmla="*/ 882650 h 990599"/>
                <a:gd name="connsiteX29" fmla="*/ 965200 w 1638437"/>
                <a:gd name="connsiteY29" fmla="*/ 882650 h 990599"/>
                <a:gd name="connsiteX30" fmla="*/ 1060450 w 1638437"/>
                <a:gd name="connsiteY30" fmla="*/ 971550 h 990599"/>
                <a:gd name="connsiteX31" fmla="*/ 1054100 w 1638437"/>
                <a:gd name="connsiteY31" fmla="*/ 984250 h 990599"/>
                <a:gd name="connsiteX32" fmla="*/ 1066800 w 1638437"/>
                <a:gd name="connsiteY32" fmla="*/ 990599 h 990599"/>
                <a:gd name="connsiteX33" fmla="*/ 1606550 w 1638437"/>
                <a:gd name="connsiteY33" fmla="*/ 628649 h 990599"/>
                <a:gd name="connsiteX34" fmla="*/ 1638300 w 1638437"/>
                <a:gd name="connsiteY34" fmla="*/ 482599 h 990599"/>
                <a:gd name="connsiteX35" fmla="*/ 1314450 w 1638437"/>
                <a:gd name="connsiteY35" fmla="*/ 349249 h 990599"/>
                <a:gd name="connsiteX0" fmla="*/ 0 w 1638437"/>
                <a:gd name="connsiteY0" fmla="*/ 0 h 984304"/>
                <a:gd name="connsiteX1" fmla="*/ 57150 w 1638437"/>
                <a:gd name="connsiteY1" fmla="*/ 107950 h 984304"/>
                <a:gd name="connsiteX2" fmla="*/ 190500 w 1638437"/>
                <a:gd name="connsiteY2" fmla="*/ 95250 h 984304"/>
                <a:gd name="connsiteX3" fmla="*/ 254000 w 1638437"/>
                <a:gd name="connsiteY3" fmla="*/ 133350 h 984304"/>
                <a:gd name="connsiteX4" fmla="*/ 349250 w 1638437"/>
                <a:gd name="connsiteY4" fmla="*/ 146050 h 984304"/>
                <a:gd name="connsiteX5" fmla="*/ 393700 w 1638437"/>
                <a:gd name="connsiteY5" fmla="*/ 146050 h 984304"/>
                <a:gd name="connsiteX6" fmla="*/ 431800 w 1638437"/>
                <a:gd name="connsiteY6" fmla="*/ 190500 h 984304"/>
                <a:gd name="connsiteX7" fmla="*/ 444500 w 1638437"/>
                <a:gd name="connsiteY7" fmla="*/ 247650 h 984304"/>
                <a:gd name="connsiteX8" fmla="*/ 450850 w 1638437"/>
                <a:gd name="connsiteY8" fmla="*/ 323850 h 984304"/>
                <a:gd name="connsiteX9" fmla="*/ 482600 w 1638437"/>
                <a:gd name="connsiteY9" fmla="*/ 387350 h 984304"/>
                <a:gd name="connsiteX10" fmla="*/ 520700 w 1638437"/>
                <a:gd name="connsiteY10" fmla="*/ 425450 h 984304"/>
                <a:gd name="connsiteX11" fmla="*/ 501650 w 1638437"/>
                <a:gd name="connsiteY11" fmla="*/ 488950 h 984304"/>
                <a:gd name="connsiteX12" fmla="*/ 546100 w 1638437"/>
                <a:gd name="connsiteY12" fmla="*/ 552450 h 984304"/>
                <a:gd name="connsiteX13" fmla="*/ 635000 w 1638437"/>
                <a:gd name="connsiteY13" fmla="*/ 584200 h 984304"/>
                <a:gd name="connsiteX14" fmla="*/ 685800 w 1638437"/>
                <a:gd name="connsiteY14" fmla="*/ 584200 h 984304"/>
                <a:gd name="connsiteX15" fmla="*/ 704850 w 1638437"/>
                <a:gd name="connsiteY15" fmla="*/ 558800 h 984304"/>
                <a:gd name="connsiteX16" fmla="*/ 736600 w 1638437"/>
                <a:gd name="connsiteY16" fmla="*/ 590550 h 984304"/>
                <a:gd name="connsiteX17" fmla="*/ 869950 w 1638437"/>
                <a:gd name="connsiteY17" fmla="*/ 641350 h 984304"/>
                <a:gd name="connsiteX18" fmla="*/ 825500 w 1638437"/>
                <a:gd name="connsiteY18" fmla="*/ 711200 h 984304"/>
                <a:gd name="connsiteX19" fmla="*/ 876300 w 1638437"/>
                <a:gd name="connsiteY19" fmla="*/ 774700 h 984304"/>
                <a:gd name="connsiteX20" fmla="*/ 876300 w 1638437"/>
                <a:gd name="connsiteY20" fmla="*/ 825500 h 984304"/>
                <a:gd name="connsiteX21" fmla="*/ 800100 w 1638437"/>
                <a:gd name="connsiteY21" fmla="*/ 781050 h 984304"/>
                <a:gd name="connsiteX22" fmla="*/ 800100 w 1638437"/>
                <a:gd name="connsiteY22" fmla="*/ 781050 h 984304"/>
                <a:gd name="connsiteX23" fmla="*/ 806450 w 1638437"/>
                <a:gd name="connsiteY23" fmla="*/ 869950 h 984304"/>
                <a:gd name="connsiteX24" fmla="*/ 812800 w 1638437"/>
                <a:gd name="connsiteY24" fmla="*/ 889000 h 984304"/>
                <a:gd name="connsiteX25" fmla="*/ 889000 w 1638437"/>
                <a:gd name="connsiteY25" fmla="*/ 927100 h 984304"/>
                <a:gd name="connsiteX26" fmla="*/ 933450 w 1638437"/>
                <a:gd name="connsiteY26" fmla="*/ 946150 h 984304"/>
                <a:gd name="connsiteX27" fmla="*/ 933450 w 1638437"/>
                <a:gd name="connsiteY27" fmla="*/ 946150 h 984304"/>
                <a:gd name="connsiteX28" fmla="*/ 933450 w 1638437"/>
                <a:gd name="connsiteY28" fmla="*/ 882650 h 984304"/>
                <a:gd name="connsiteX29" fmla="*/ 965200 w 1638437"/>
                <a:gd name="connsiteY29" fmla="*/ 882650 h 984304"/>
                <a:gd name="connsiteX30" fmla="*/ 1060450 w 1638437"/>
                <a:gd name="connsiteY30" fmla="*/ 971550 h 984304"/>
                <a:gd name="connsiteX31" fmla="*/ 1054100 w 1638437"/>
                <a:gd name="connsiteY31" fmla="*/ 984250 h 984304"/>
                <a:gd name="connsiteX32" fmla="*/ 1320800 w 1638437"/>
                <a:gd name="connsiteY32" fmla="*/ 850899 h 984304"/>
                <a:gd name="connsiteX33" fmla="*/ 1606550 w 1638437"/>
                <a:gd name="connsiteY33" fmla="*/ 628649 h 984304"/>
                <a:gd name="connsiteX34" fmla="*/ 1638300 w 1638437"/>
                <a:gd name="connsiteY34" fmla="*/ 482599 h 984304"/>
                <a:gd name="connsiteX35" fmla="*/ 1314450 w 1638437"/>
                <a:gd name="connsiteY35" fmla="*/ 349249 h 984304"/>
                <a:gd name="connsiteX0" fmla="*/ 0 w 1638437"/>
                <a:gd name="connsiteY0" fmla="*/ 0 h 975858"/>
                <a:gd name="connsiteX1" fmla="*/ 57150 w 1638437"/>
                <a:gd name="connsiteY1" fmla="*/ 107950 h 975858"/>
                <a:gd name="connsiteX2" fmla="*/ 190500 w 1638437"/>
                <a:gd name="connsiteY2" fmla="*/ 95250 h 975858"/>
                <a:gd name="connsiteX3" fmla="*/ 254000 w 1638437"/>
                <a:gd name="connsiteY3" fmla="*/ 133350 h 975858"/>
                <a:gd name="connsiteX4" fmla="*/ 349250 w 1638437"/>
                <a:gd name="connsiteY4" fmla="*/ 146050 h 975858"/>
                <a:gd name="connsiteX5" fmla="*/ 393700 w 1638437"/>
                <a:gd name="connsiteY5" fmla="*/ 146050 h 975858"/>
                <a:gd name="connsiteX6" fmla="*/ 431800 w 1638437"/>
                <a:gd name="connsiteY6" fmla="*/ 190500 h 975858"/>
                <a:gd name="connsiteX7" fmla="*/ 444500 w 1638437"/>
                <a:gd name="connsiteY7" fmla="*/ 247650 h 975858"/>
                <a:gd name="connsiteX8" fmla="*/ 450850 w 1638437"/>
                <a:gd name="connsiteY8" fmla="*/ 323850 h 975858"/>
                <a:gd name="connsiteX9" fmla="*/ 482600 w 1638437"/>
                <a:gd name="connsiteY9" fmla="*/ 387350 h 975858"/>
                <a:gd name="connsiteX10" fmla="*/ 520700 w 1638437"/>
                <a:gd name="connsiteY10" fmla="*/ 425450 h 975858"/>
                <a:gd name="connsiteX11" fmla="*/ 501650 w 1638437"/>
                <a:gd name="connsiteY11" fmla="*/ 488950 h 975858"/>
                <a:gd name="connsiteX12" fmla="*/ 546100 w 1638437"/>
                <a:gd name="connsiteY12" fmla="*/ 552450 h 975858"/>
                <a:gd name="connsiteX13" fmla="*/ 635000 w 1638437"/>
                <a:gd name="connsiteY13" fmla="*/ 584200 h 975858"/>
                <a:gd name="connsiteX14" fmla="*/ 685800 w 1638437"/>
                <a:gd name="connsiteY14" fmla="*/ 584200 h 975858"/>
                <a:gd name="connsiteX15" fmla="*/ 704850 w 1638437"/>
                <a:gd name="connsiteY15" fmla="*/ 558800 h 975858"/>
                <a:gd name="connsiteX16" fmla="*/ 736600 w 1638437"/>
                <a:gd name="connsiteY16" fmla="*/ 590550 h 975858"/>
                <a:gd name="connsiteX17" fmla="*/ 869950 w 1638437"/>
                <a:gd name="connsiteY17" fmla="*/ 641350 h 975858"/>
                <a:gd name="connsiteX18" fmla="*/ 825500 w 1638437"/>
                <a:gd name="connsiteY18" fmla="*/ 711200 h 975858"/>
                <a:gd name="connsiteX19" fmla="*/ 876300 w 1638437"/>
                <a:gd name="connsiteY19" fmla="*/ 774700 h 975858"/>
                <a:gd name="connsiteX20" fmla="*/ 876300 w 1638437"/>
                <a:gd name="connsiteY20" fmla="*/ 825500 h 975858"/>
                <a:gd name="connsiteX21" fmla="*/ 800100 w 1638437"/>
                <a:gd name="connsiteY21" fmla="*/ 781050 h 975858"/>
                <a:gd name="connsiteX22" fmla="*/ 800100 w 1638437"/>
                <a:gd name="connsiteY22" fmla="*/ 781050 h 975858"/>
                <a:gd name="connsiteX23" fmla="*/ 806450 w 1638437"/>
                <a:gd name="connsiteY23" fmla="*/ 869950 h 975858"/>
                <a:gd name="connsiteX24" fmla="*/ 812800 w 1638437"/>
                <a:gd name="connsiteY24" fmla="*/ 889000 h 975858"/>
                <a:gd name="connsiteX25" fmla="*/ 889000 w 1638437"/>
                <a:gd name="connsiteY25" fmla="*/ 927100 h 975858"/>
                <a:gd name="connsiteX26" fmla="*/ 933450 w 1638437"/>
                <a:gd name="connsiteY26" fmla="*/ 946150 h 975858"/>
                <a:gd name="connsiteX27" fmla="*/ 933450 w 1638437"/>
                <a:gd name="connsiteY27" fmla="*/ 946150 h 975858"/>
                <a:gd name="connsiteX28" fmla="*/ 933450 w 1638437"/>
                <a:gd name="connsiteY28" fmla="*/ 882650 h 975858"/>
                <a:gd name="connsiteX29" fmla="*/ 965200 w 1638437"/>
                <a:gd name="connsiteY29" fmla="*/ 882650 h 975858"/>
                <a:gd name="connsiteX30" fmla="*/ 1060450 w 1638437"/>
                <a:gd name="connsiteY30" fmla="*/ 971550 h 975858"/>
                <a:gd name="connsiteX31" fmla="*/ 1346200 w 1638437"/>
                <a:gd name="connsiteY31" fmla="*/ 952500 h 975858"/>
                <a:gd name="connsiteX32" fmla="*/ 1320800 w 1638437"/>
                <a:gd name="connsiteY32" fmla="*/ 850899 h 975858"/>
                <a:gd name="connsiteX33" fmla="*/ 1606550 w 1638437"/>
                <a:gd name="connsiteY33" fmla="*/ 628649 h 975858"/>
                <a:gd name="connsiteX34" fmla="*/ 1638300 w 1638437"/>
                <a:gd name="connsiteY34" fmla="*/ 482599 h 975858"/>
                <a:gd name="connsiteX35" fmla="*/ 1314450 w 1638437"/>
                <a:gd name="connsiteY35" fmla="*/ 349249 h 975858"/>
                <a:gd name="connsiteX0" fmla="*/ 0 w 1638437"/>
                <a:gd name="connsiteY0" fmla="*/ 0 h 1087159"/>
                <a:gd name="connsiteX1" fmla="*/ 57150 w 1638437"/>
                <a:gd name="connsiteY1" fmla="*/ 107950 h 1087159"/>
                <a:gd name="connsiteX2" fmla="*/ 190500 w 1638437"/>
                <a:gd name="connsiteY2" fmla="*/ 95250 h 1087159"/>
                <a:gd name="connsiteX3" fmla="*/ 254000 w 1638437"/>
                <a:gd name="connsiteY3" fmla="*/ 133350 h 1087159"/>
                <a:gd name="connsiteX4" fmla="*/ 349250 w 1638437"/>
                <a:gd name="connsiteY4" fmla="*/ 146050 h 1087159"/>
                <a:gd name="connsiteX5" fmla="*/ 393700 w 1638437"/>
                <a:gd name="connsiteY5" fmla="*/ 146050 h 1087159"/>
                <a:gd name="connsiteX6" fmla="*/ 431800 w 1638437"/>
                <a:gd name="connsiteY6" fmla="*/ 190500 h 1087159"/>
                <a:gd name="connsiteX7" fmla="*/ 444500 w 1638437"/>
                <a:gd name="connsiteY7" fmla="*/ 247650 h 1087159"/>
                <a:gd name="connsiteX8" fmla="*/ 450850 w 1638437"/>
                <a:gd name="connsiteY8" fmla="*/ 323850 h 1087159"/>
                <a:gd name="connsiteX9" fmla="*/ 482600 w 1638437"/>
                <a:gd name="connsiteY9" fmla="*/ 387350 h 1087159"/>
                <a:gd name="connsiteX10" fmla="*/ 520700 w 1638437"/>
                <a:gd name="connsiteY10" fmla="*/ 425450 h 1087159"/>
                <a:gd name="connsiteX11" fmla="*/ 501650 w 1638437"/>
                <a:gd name="connsiteY11" fmla="*/ 488950 h 1087159"/>
                <a:gd name="connsiteX12" fmla="*/ 546100 w 1638437"/>
                <a:gd name="connsiteY12" fmla="*/ 552450 h 1087159"/>
                <a:gd name="connsiteX13" fmla="*/ 635000 w 1638437"/>
                <a:gd name="connsiteY13" fmla="*/ 584200 h 1087159"/>
                <a:gd name="connsiteX14" fmla="*/ 685800 w 1638437"/>
                <a:gd name="connsiteY14" fmla="*/ 584200 h 1087159"/>
                <a:gd name="connsiteX15" fmla="*/ 704850 w 1638437"/>
                <a:gd name="connsiteY15" fmla="*/ 558800 h 1087159"/>
                <a:gd name="connsiteX16" fmla="*/ 736600 w 1638437"/>
                <a:gd name="connsiteY16" fmla="*/ 590550 h 1087159"/>
                <a:gd name="connsiteX17" fmla="*/ 869950 w 1638437"/>
                <a:gd name="connsiteY17" fmla="*/ 641350 h 1087159"/>
                <a:gd name="connsiteX18" fmla="*/ 825500 w 1638437"/>
                <a:gd name="connsiteY18" fmla="*/ 711200 h 1087159"/>
                <a:gd name="connsiteX19" fmla="*/ 876300 w 1638437"/>
                <a:gd name="connsiteY19" fmla="*/ 774700 h 1087159"/>
                <a:gd name="connsiteX20" fmla="*/ 876300 w 1638437"/>
                <a:gd name="connsiteY20" fmla="*/ 825500 h 1087159"/>
                <a:gd name="connsiteX21" fmla="*/ 800100 w 1638437"/>
                <a:gd name="connsiteY21" fmla="*/ 781050 h 1087159"/>
                <a:gd name="connsiteX22" fmla="*/ 800100 w 1638437"/>
                <a:gd name="connsiteY22" fmla="*/ 781050 h 1087159"/>
                <a:gd name="connsiteX23" fmla="*/ 806450 w 1638437"/>
                <a:gd name="connsiteY23" fmla="*/ 869950 h 1087159"/>
                <a:gd name="connsiteX24" fmla="*/ 812800 w 1638437"/>
                <a:gd name="connsiteY24" fmla="*/ 889000 h 1087159"/>
                <a:gd name="connsiteX25" fmla="*/ 889000 w 1638437"/>
                <a:gd name="connsiteY25" fmla="*/ 927100 h 1087159"/>
                <a:gd name="connsiteX26" fmla="*/ 933450 w 1638437"/>
                <a:gd name="connsiteY26" fmla="*/ 946150 h 1087159"/>
                <a:gd name="connsiteX27" fmla="*/ 933450 w 1638437"/>
                <a:gd name="connsiteY27" fmla="*/ 946150 h 1087159"/>
                <a:gd name="connsiteX28" fmla="*/ 933450 w 1638437"/>
                <a:gd name="connsiteY28" fmla="*/ 882650 h 1087159"/>
                <a:gd name="connsiteX29" fmla="*/ 965200 w 1638437"/>
                <a:gd name="connsiteY29" fmla="*/ 882650 h 1087159"/>
                <a:gd name="connsiteX30" fmla="*/ 1276350 w 1638437"/>
                <a:gd name="connsiteY30" fmla="*/ 1085850 h 1087159"/>
                <a:gd name="connsiteX31" fmla="*/ 1346200 w 1638437"/>
                <a:gd name="connsiteY31" fmla="*/ 952500 h 1087159"/>
                <a:gd name="connsiteX32" fmla="*/ 1320800 w 1638437"/>
                <a:gd name="connsiteY32" fmla="*/ 850899 h 1087159"/>
                <a:gd name="connsiteX33" fmla="*/ 1606550 w 1638437"/>
                <a:gd name="connsiteY33" fmla="*/ 628649 h 1087159"/>
                <a:gd name="connsiteX34" fmla="*/ 1638300 w 1638437"/>
                <a:gd name="connsiteY34" fmla="*/ 482599 h 1087159"/>
                <a:gd name="connsiteX35" fmla="*/ 1314450 w 1638437"/>
                <a:gd name="connsiteY35" fmla="*/ 349249 h 1087159"/>
                <a:gd name="connsiteX0" fmla="*/ 0 w 1638437"/>
                <a:gd name="connsiteY0" fmla="*/ 0 h 970136"/>
                <a:gd name="connsiteX1" fmla="*/ 57150 w 1638437"/>
                <a:gd name="connsiteY1" fmla="*/ 107950 h 970136"/>
                <a:gd name="connsiteX2" fmla="*/ 190500 w 1638437"/>
                <a:gd name="connsiteY2" fmla="*/ 95250 h 970136"/>
                <a:gd name="connsiteX3" fmla="*/ 254000 w 1638437"/>
                <a:gd name="connsiteY3" fmla="*/ 133350 h 970136"/>
                <a:gd name="connsiteX4" fmla="*/ 349250 w 1638437"/>
                <a:gd name="connsiteY4" fmla="*/ 146050 h 970136"/>
                <a:gd name="connsiteX5" fmla="*/ 393700 w 1638437"/>
                <a:gd name="connsiteY5" fmla="*/ 146050 h 970136"/>
                <a:gd name="connsiteX6" fmla="*/ 431800 w 1638437"/>
                <a:gd name="connsiteY6" fmla="*/ 190500 h 970136"/>
                <a:gd name="connsiteX7" fmla="*/ 444500 w 1638437"/>
                <a:gd name="connsiteY7" fmla="*/ 247650 h 970136"/>
                <a:gd name="connsiteX8" fmla="*/ 450850 w 1638437"/>
                <a:gd name="connsiteY8" fmla="*/ 323850 h 970136"/>
                <a:gd name="connsiteX9" fmla="*/ 482600 w 1638437"/>
                <a:gd name="connsiteY9" fmla="*/ 387350 h 970136"/>
                <a:gd name="connsiteX10" fmla="*/ 520700 w 1638437"/>
                <a:gd name="connsiteY10" fmla="*/ 425450 h 970136"/>
                <a:gd name="connsiteX11" fmla="*/ 501650 w 1638437"/>
                <a:gd name="connsiteY11" fmla="*/ 488950 h 970136"/>
                <a:gd name="connsiteX12" fmla="*/ 546100 w 1638437"/>
                <a:gd name="connsiteY12" fmla="*/ 552450 h 970136"/>
                <a:gd name="connsiteX13" fmla="*/ 635000 w 1638437"/>
                <a:gd name="connsiteY13" fmla="*/ 584200 h 970136"/>
                <a:gd name="connsiteX14" fmla="*/ 685800 w 1638437"/>
                <a:gd name="connsiteY14" fmla="*/ 584200 h 970136"/>
                <a:gd name="connsiteX15" fmla="*/ 704850 w 1638437"/>
                <a:gd name="connsiteY15" fmla="*/ 558800 h 970136"/>
                <a:gd name="connsiteX16" fmla="*/ 736600 w 1638437"/>
                <a:gd name="connsiteY16" fmla="*/ 590550 h 970136"/>
                <a:gd name="connsiteX17" fmla="*/ 869950 w 1638437"/>
                <a:gd name="connsiteY17" fmla="*/ 641350 h 970136"/>
                <a:gd name="connsiteX18" fmla="*/ 825500 w 1638437"/>
                <a:gd name="connsiteY18" fmla="*/ 711200 h 970136"/>
                <a:gd name="connsiteX19" fmla="*/ 876300 w 1638437"/>
                <a:gd name="connsiteY19" fmla="*/ 774700 h 970136"/>
                <a:gd name="connsiteX20" fmla="*/ 876300 w 1638437"/>
                <a:gd name="connsiteY20" fmla="*/ 825500 h 970136"/>
                <a:gd name="connsiteX21" fmla="*/ 800100 w 1638437"/>
                <a:gd name="connsiteY21" fmla="*/ 781050 h 970136"/>
                <a:gd name="connsiteX22" fmla="*/ 800100 w 1638437"/>
                <a:gd name="connsiteY22" fmla="*/ 781050 h 970136"/>
                <a:gd name="connsiteX23" fmla="*/ 806450 w 1638437"/>
                <a:gd name="connsiteY23" fmla="*/ 869950 h 970136"/>
                <a:gd name="connsiteX24" fmla="*/ 812800 w 1638437"/>
                <a:gd name="connsiteY24" fmla="*/ 889000 h 970136"/>
                <a:gd name="connsiteX25" fmla="*/ 889000 w 1638437"/>
                <a:gd name="connsiteY25" fmla="*/ 927100 h 970136"/>
                <a:gd name="connsiteX26" fmla="*/ 933450 w 1638437"/>
                <a:gd name="connsiteY26" fmla="*/ 946150 h 970136"/>
                <a:gd name="connsiteX27" fmla="*/ 933450 w 1638437"/>
                <a:gd name="connsiteY27" fmla="*/ 946150 h 970136"/>
                <a:gd name="connsiteX28" fmla="*/ 933450 w 1638437"/>
                <a:gd name="connsiteY28" fmla="*/ 882650 h 970136"/>
                <a:gd name="connsiteX29" fmla="*/ 965200 w 1638437"/>
                <a:gd name="connsiteY29" fmla="*/ 882650 h 970136"/>
                <a:gd name="connsiteX30" fmla="*/ 1047750 w 1638437"/>
                <a:gd name="connsiteY30" fmla="*/ 965200 h 970136"/>
                <a:gd name="connsiteX31" fmla="*/ 1346200 w 1638437"/>
                <a:gd name="connsiteY31" fmla="*/ 952500 h 970136"/>
                <a:gd name="connsiteX32" fmla="*/ 1320800 w 1638437"/>
                <a:gd name="connsiteY32" fmla="*/ 850899 h 970136"/>
                <a:gd name="connsiteX33" fmla="*/ 1606550 w 1638437"/>
                <a:gd name="connsiteY33" fmla="*/ 628649 h 970136"/>
                <a:gd name="connsiteX34" fmla="*/ 1638300 w 1638437"/>
                <a:gd name="connsiteY34" fmla="*/ 482599 h 970136"/>
                <a:gd name="connsiteX35" fmla="*/ 1314450 w 1638437"/>
                <a:gd name="connsiteY35" fmla="*/ 349249 h 970136"/>
                <a:gd name="connsiteX0" fmla="*/ 0 w 1638437"/>
                <a:gd name="connsiteY0" fmla="*/ 0 h 968055"/>
                <a:gd name="connsiteX1" fmla="*/ 57150 w 1638437"/>
                <a:gd name="connsiteY1" fmla="*/ 107950 h 968055"/>
                <a:gd name="connsiteX2" fmla="*/ 190500 w 1638437"/>
                <a:gd name="connsiteY2" fmla="*/ 95250 h 968055"/>
                <a:gd name="connsiteX3" fmla="*/ 254000 w 1638437"/>
                <a:gd name="connsiteY3" fmla="*/ 133350 h 968055"/>
                <a:gd name="connsiteX4" fmla="*/ 349250 w 1638437"/>
                <a:gd name="connsiteY4" fmla="*/ 146050 h 968055"/>
                <a:gd name="connsiteX5" fmla="*/ 393700 w 1638437"/>
                <a:gd name="connsiteY5" fmla="*/ 146050 h 968055"/>
                <a:gd name="connsiteX6" fmla="*/ 431800 w 1638437"/>
                <a:gd name="connsiteY6" fmla="*/ 190500 h 968055"/>
                <a:gd name="connsiteX7" fmla="*/ 444500 w 1638437"/>
                <a:gd name="connsiteY7" fmla="*/ 247650 h 968055"/>
                <a:gd name="connsiteX8" fmla="*/ 450850 w 1638437"/>
                <a:gd name="connsiteY8" fmla="*/ 323850 h 968055"/>
                <a:gd name="connsiteX9" fmla="*/ 482600 w 1638437"/>
                <a:gd name="connsiteY9" fmla="*/ 387350 h 968055"/>
                <a:gd name="connsiteX10" fmla="*/ 520700 w 1638437"/>
                <a:gd name="connsiteY10" fmla="*/ 425450 h 968055"/>
                <a:gd name="connsiteX11" fmla="*/ 501650 w 1638437"/>
                <a:gd name="connsiteY11" fmla="*/ 488950 h 968055"/>
                <a:gd name="connsiteX12" fmla="*/ 546100 w 1638437"/>
                <a:gd name="connsiteY12" fmla="*/ 552450 h 968055"/>
                <a:gd name="connsiteX13" fmla="*/ 635000 w 1638437"/>
                <a:gd name="connsiteY13" fmla="*/ 584200 h 968055"/>
                <a:gd name="connsiteX14" fmla="*/ 685800 w 1638437"/>
                <a:gd name="connsiteY14" fmla="*/ 584200 h 968055"/>
                <a:gd name="connsiteX15" fmla="*/ 704850 w 1638437"/>
                <a:gd name="connsiteY15" fmla="*/ 558800 h 968055"/>
                <a:gd name="connsiteX16" fmla="*/ 736600 w 1638437"/>
                <a:gd name="connsiteY16" fmla="*/ 590550 h 968055"/>
                <a:gd name="connsiteX17" fmla="*/ 869950 w 1638437"/>
                <a:gd name="connsiteY17" fmla="*/ 641350 h 968055"/>
                <a:gd name="connsiteX18" fmla="*/ 825500 w 1638437"/>
                <a:gd name="connsiteY18" fmla="*/ 711200 h 968055"/>
                <a:gd name="connsiteX19" fmla="*/ 876300 w 1638437"/>
                <a:gd name="connsiteY19" fmla="*/ 774700 h 968055"/>
                <a:gd name="connsiteX20" fmla="*/ 876300 w 1638437"/>
                <a:gd name="connsiteY20" fmla="*/ 825500 h 968055"/>
                <a:gd name="connsiteX21" fmla="*/ 800100 w 1638437"/>
                <a:gd name="connsiteY21" fmla="*/ 781050 h 968055"/>
                <a:gd name="connsiteX22" fmla="*/ 800100 w 1638437"/>
                <a:gd name="connsiteY22" fmla="*/ 781050 h 968055"/>
                <a:gd name="connsiteX23" fmla="*/ 806450 w 1638437"/>
                <a:gd name="connsiteY23" fmla="*/ 869950 h 968055"/>
                <a:gd name="connsiteX24" fmla="*/ 812800 w 1638437"/>
                <a:gd name="connsiteY24" fmla="*/ 889000 h 968055"/>
                <a:gd name="connsiteX25" fmla="*/ 889000 w 1638437"/>
                <a:gd name="connsiteY25" fmla="*/ 927100 h 968055"/>
                <a:gd name="connsiteX26" fmla="*/ 933450 w 1638437"/>
                <a:gd name="connsiteY26" fmla="*/ 946150 h 968055"/>
                <a:gd name="connsiteX27" fmla="*/ 933450 w 1638437"/>
                <a:gd name="connsiteY27" fmla="*/ 946150 h 968055"/>
                <a:gd name="connsiteX28" fmla="*/ 933450 w 1638437"/>
                <a:gd name="connsiteY28" fmla="*/ 882650 h 968055"/>
                <a:gd name="connsiteX29" fmla="*/ 965200 w 1638437"/>
                <a:gd name="connsiteY29" fmla="*/ 882650 h 968055"/>
                <a:gd name="connsiteX30" fmla="*/ 1047750 w 1638437"/>
                <a:gd name="connsiteY30" fmla="*/ 965200 h 968055"/>
                <a:gd name="connsiteX31" fmla="*/ 1231900 w 1638437"/>
                <a:gd name="connsiteY31" fmla="*/ 920750 h 968055"/>
                <a:gd name="connsiteX32" fmla="*/ 1320800 w 1638437"/>
                <a:gd name="connsiteY32" fmla="*/ 850899 h 968055"/>
                <a:gd name="connsiteX33" fmla="*/ 1606550 w 1638437"/>
                <a:gd name="connsiteY33" fmla="*/ 628649 h 968055"/>
                <a:gd name="connsiteX34" fmla="*/ 1638300 w 1638437"/>
                <a:gd name="connsiteY34" fmla="*/ 482599 h 968055"/>
                <a:gd name="connsiteX35" fmla="*/ 1314450 w 1638437"/>
                <a:gd name="connsiteY35" fmla="*/ 349249 h 968055"/>
                <a:gd name="connsiteX0" fmla="*/ 0 w 1638437"/>
                <a:gd name="connsiteY0" fmla="*/ 0 h 968055"/>
                <a:gd name="connsiteX1" fmla="*/ 57150 w 1638437"/>
                <a:gd name="connsiteY1" fmla="*/ 107950 h 968055"/>
                <a:gd name="connsiteX2" fmla="*/ 190500 w 1638437"/>
                <a:gd name="connsiteY2" fmla="*/ 95250 h 968055"/>
                <a:gd name="connsiteX3" fmla="*/ 254000 w 1638437"/>
                <a:gd name="connsiteY3" fmla="*/ 133350 h 968055"/>
                <a:gd name="connsiteX4" fmla="*/ 349250 w 1638437"/>
                <a:gd name="connsiteY4" fmla="*/ 146050 h 968055"/>
                <a:gd name="connsiteX5" fmla="*/ 393700 w 1638437"/>
                <a:gd name="connsiteY5" fmla="*/ 146050 h 968055"/>
                <a:gd name="connsiteX6" fmla="*/ 431800 w 1638437"/>
                <a:gd name="connsiteY6" fmla="*/ 190500 h 968055"/>
                <a:gd name="connsiteX7" fmla="*/ 444500 w 1638437"/>
                <a:gd name="connsiteY7" fmla="*/ 247650 h 968055"/>
                <a:gd name="connsiteX8" fmla="*/ 450850 w 1638437"/>
                <a:gd name="connsiteY8" fmla="*/ 323850 h 968055"/>
                <a:gd name="connsiteX9" fmla="*/ 482600 w 1638437"/>
                <a:gd name="connsiteY9" fmla="*/ 387350 h 968055"/>
                <a:gd name="connsiteX10" fmla="*/ 520700 w 1638437"/>
                <a:gd name="connsiteY10" fmla="*/ 425450 h 968055"/>
                <a:gd name="connsiteX11" fmla="*/ 501650 w 1638437"/>
                <a:gd name="connsiteY11" fmla="*/ 488950 h 968055"/>
                <a:gd name="connsiteX12" fmla="*/ 546100 w 1638437"/>
                <a:gd name="connsiteY12" fmla="*/ 552450 h 968055"/>
                <a:gd name="connsiteX13" fmla="*/ 635000 w 1638437"/>
                <a:gd name="connsiteY13" fmla="*/ 584200 h 968055"/>
                <a:gd name="connsiteX14" fmla="*/ 685800 w 1638437"/>
                <a:gd name="connsiteY14" fmla="*/ 584200 h 968055"/>
                <a:gd name="connsiteX15" fmla="*/ 704850 w 1638437"/>
                <a:gd name="connsiteY15" fmla="*/ 558800 h 968055"/>
                <a:gd name="connsiteX16" fmla="*/ 736600 w 1638437"/>
                <a:gd name="connsiteY16" fmla="*/ 590550 h 968055"/>
                <a:gd name="connsiteX17" fmla="*/ 869950 w 1638437"/>
                <a:gd name="connsiteY17" fmla="*/ 641350 h 968055"/>
                <a:gd name="connsiteX18" fmla="*/ 825500 w 1638437"/>
                <a:gd name="connsiteY18" fmla="*/ 711200 h 968055"/>
                <a:gd name="connsiteX19" fmla="*/ 876300 w 1638437"/>
                <a:gd name="connsiteY19" fmla="*/ 774700 h 968055"/>
                <a:gd name="connsiteX20" fmla="*/ 876300 w 1638437"/>
                <a:gd name="connsiteY20" fmla="*/ 825500 h 968055"/>
                <a:gd name="connsiteX21" fmla="*/ 800100 w 1638437"/>
                <a:gd name="connsiteY21" fmla="*/ 781050 h 968055"/>
                <a:gd name="connsiteX22" fmla="*/ 800100 w 1638437"/>
                <a:gd name="connsiteY22" fmla="*/ 781050 h 968055"/>
                <a:gd name="connsiteX23" fmla="*/ 806450 w 1638437"/>
                <a:gd name="connsiteY23" fmla="*/ 869950 h 968055"/>
                <a:gd name="connsiteX24" fmla="*/ 812800 w 1638437"/>
                <a:gd name="connsiteY24" fmla="*/ 889000 h 968055"/>
                <a:gd name="connsiteX25" fmla="*/ 889000 w 1638437"/>
                <a:gd name="connsiteY25" fmla="*/ 927100 h 968055"/>
                <a:gd name="connsiteX26" fmla="*/ 933450 w 1638437"/>
                <a:gd name="connsiteY26" fmla="*/ 946150 h 968055"/>
                <a:gd name="connsiteX27" fmla="*/ 933450 w 1638437"/>
                <a:gd name="connsiteY27" fmla="*/ 946150 h 968055"/>
                <a:gd name="connsiteX28" fmla="*/ 933450 w 1638437"/>
                <a:gd name="connsiteY28" fmla="*/ 882650 h 968055"/>
                <a:gd name="connsiteX29" fmla="*/ 965200 w 1638437"/>
                <a:gd name="connsiteY29" fmla="*/ 882650 h 968055"/>
                <a:gd name="connsiteX30" fmla="*/ 1047750 w 1638437"/>
                <a:gd name="connsiteY30" fmla="*/ 965200 h 968055"/>
                <a:gd name="connsiteX31" fmla="*/ 1231900 w 1638437"/>
                <a:gd name="connsiteY31" fmla="*/ 920750 h 968055"/>
                <a:gd name="connsiteX32" fmla="*/ 1219200 w 1638437"/>
                <a:gd name="connsiteY32" fmla="*/ 819149 h 968055"/>
                <a:gd name="connsiteX33" fmla="*/ 1606550 w 1638437"/>
                <a:gd name="connsiteY33" fmla="*/ 628649 h 968055"/>
                <a:gd name="connsiteX34" fmla="*/ 1638300 w 1638437"/>
                <a:gd name="connsiteY34" fmla="*/ 482599 h 968055"/>
                <a:gd name="connsiteX35" fmla="*/ 1314450 w 1638437"/>
                <a:gd name="connsiteY35" fmla="*/ 349249 h 968055"/>
                <a:gd name="connsiteX0" fmla="*/ 0 w 1638437"/>
                <a:gd name="connsiteY0" fmla="*/ 0 h 968055"/>
                <a:gd name="connsiteX1" fmla="*/ 57150 w 1638437"/>
                <a:gd name="connsiteY1" fmla="*/ 107950 h 968055"/>
                <a:gd name="connsiteX2" fmla="*/ 190500 w 1638437"/>
                <a:gd name="connsiteY2" fmla="*/ 95250 h 968055"/>
                <a:gd name="connsiteX3" fmla="*/ 254000 w 1638437"/>
                <a:gd name="connsiteY3" fmla="*/ 133350 h 968055"/>
                <a:gd name="connsiteX4" fmla="*/ 349250 w 1638437"/>
                <a:gd name="connsiteY4" fmla="*/ 146050 h 968055"/>
                <a:gd name="connsiteX5" fmla="*/ 393700 w 1638437"/>
                <a:gd name="connsiteY5" fmla="*/ 146050 h 968055"/>
                <a:gd name="connsiteX6" fmla="*/ 431800 w 1638437"/>
                <a:gd name="connsiteY6" fmla="*/ 190500 h 968055"/>
                <a:gd name="connsiteX7" fmla="*/ 444500 w 1638437"/>
                <a:gd name="connsiteY7" fmla="*/ 247650 h 968055"/>
                <a:gd name="connsiteX8" fmla="*/ 450850 w 1638437"/>
                <a:gd name="connsiteY8" fmla="*/ 323850 h 968055"/>
                <a:gd name="connsiteX9" fmla="*/ 482600 w 1638437"/>
                <a:gd name="connsiteY9" fmla="*/ 387350 h 968055"/>
                <a:gd name="connsiteX10" fmla="*/ 520700 w 1638437"/>
                <a:gd name="connsiteY10" fmla="*/ 425450 h 968055"/>
                <a:gd name="connsiteX11" fmla="*/ 501650 w 1638437"/>
                <a:gd name="connsiteY11" fmla="*/ 488950 h 968055"/>
                <a:gd name="connsiteX12" fmla="*/ 546100 w 1638437"/>
                <a:gd name="connsiteY12" fmla="*/ 552450 h 968055"/>
                <a:gd name="connsiteX13" fmla="*/ 635000 w 1638437"/>
                <a:gd name="connsiteY13" fmla="*/ 584200 h 968055"/>
                <a:gd name="connsiteX14" fmla="*/ 685800 w 1638437"/>
                <a:gd name="connsiteY14" fmla="*/ 584200 h 968055"/>
                <a:gd name="connsiteX15" fmla="*/ 704850 w 1638437"/>
                <a:gd name="connsiteY15" fmla="*/ 558800 h 968055"/>
                <a:gd name="connsiteX16" fmla="*/ 736600 w 1638437"/>
                <a:gd name="connsiteY16" fmla="*/ 590550 h 968055"/>
                <a:gd name="connsiteX17" fmla="*/ 869950 w 1638437"/>
                <a:gd name="connsiteY17" fmla="*/ 641350 h 968055"/>
                <a:gd name="connsiteX18" fmla="*/ 825500 w 1638437"/>
                <a:gd name="connsiteY18" fmla="*/ 711200 h 968055"/>
                <a:gd name="connsiteX19" fmla="*/ 876300 w 1638437"/>
                <a:gd name="connsiteY19" fmla="*/ 774700 h 968055"/>
                <a:gd name="connsiteX20" fmla="*/ 876300 w 1638437"/>
                <a:gd name="connsiteY20" fmla="*/ 825500 h 968055"/>
                <a:gd name="connsiteX21" fmla="*/ 800100 w 1638437"/>
                <a:gd name="connsiteY21" fmla="*/ 781050 h 968055"/>
                <a:gd name="connsiteX22" fmla="*/ 800100 w 1638437"/>
                <a:gd name="connsiteY22" fmla="*/ 781050 h 968055"/>
                <a:gd name="connsiteX23" fmla="*/ 806450 w 1638437"/>
                <a:gd name="connsiteY23" fmla="*/ 869950 h 968055"/>
                <a:gd name="connsiteX24" fmla="*/ 812800 w 1638437"/>
                <a:gd name="connsiteY24" fmla="*/ 889000 h 968055"/>
                <a:gd name="connsiteX25" fmla="*/ 889000 w 1638437"/>
                <a:gd name="connsiteY25" fmla="*/ 927100 h 968055"/>
                <a:gd name="connsiteX26" fmla="*/ 933450 w 1638437"/>
                <a:gd name="connsiteY26" fmla="*/ 946150 h 968055"/>
                <a:gd name="connsiteX27" fmla="*/ 933450 w 1638437"/>
                <a:gd name="connsiteY27" fmla="*/ 946150 h 968055"/>
                <a:gd name="connsiteX28" fmla="*/ 933450 w 1638437"/>
                <a:gd name="connsiteY28" fmla="*/ 882650 h 968055"/>
                <a:gd name="connsiteX29" fmla="*/ 965200 w 1638437"/>
                <a:gd name="connsiteY29" fmla="*/ 882650 h 968055"/>
                <a:gd name="connsiteX30" fmla="*/ 1047750 w 1638437"/>
                <a:gd name="connsiteY30" fmla="*/ 965200 h 968055"/>
                <a:gd name="connsiteX31" fmla="*/ 1231900 w 1638437"/>
                <a:gd name="connsiteY31" fmla="*/ 920750 h 968055"/>
                <a:gd name="connsiteX32" fmla="*/ 1219200 w 1638437"/>
                <a:gd name="connsiteY32" fmla="*/ 819149 h 968055"/>
                <a:gd name="connsiteX33" fmla="*/ 1606550 w 1638437"/>
                <a:gd name="connsiteY33" fmla="*/ 628649 h 968055"/>
                <a:gd name="connsiteX34" fmla="*/ 1638300 w 1638437"/>
                <a:gd name="connsiteY34" fmla="*/ 482599 h 968055"/>
                <a:gd name="connsiteX35" fmla="*/ 1314450 w 1638437"/>
                <a:gd name="connsiteY35" fmla="*/ 349249 h 968055"/>
                <a:gd name="connsiteX0" fmla="*/ 0 w 1638311"/>
                <a:gd name="connsiteY0" fmla="*/ 0 h 968055"/>
                <a:gd name="connsiteX1" fmla="*/ 57150 w 1638311"/>
                <a:gd name="connsiteY1" fmla="*/ 107950 h 968055"/>
                <a:gd name="connsiteX2" fmla="*/ 190500 w 1638311"/>
                <a:gd name="connsiteY2" fmla="*/ 95250 h 968055"/>
                <a:gd name="connsiteX3" fmla="*/ 254000 w 1638311"/>
                <a:gd name="connsiteY3" fmla="*/ 133350 h 968055"/>
                <a:gd name="connsiteX4" fmla="*/ 349250 w 1638311"/>
                <a:gd name="connsiteY4" fmla="*/ 146050 h 968055"/>
                <a:gd name="connsiteX5" fmla="*/ 393700 w 1638311"/>
                <a:gd name="connsiteY5" fmla="*/ 146050 h 968055"/>
                <a:gd name="connsiteX6" fmla="*/ 431800 w 1638311"/>
                <a:gd name="connsiteY6" fmla="*/ 190500 h 968055"/>
                <a:gd name="connsiteX7" fmla="*/ 444500 w 1638311"/>
                <a:gd name="connsiteY7" fmla="*/ 247650 h 968055"/>
                <a:gd name="connsiteX8" fmla="*/ 450850 w 1638311"/>
                <a:gd name="connsiteY8" fmla="*/ 323850 h 968055"/>
                <a:gd name="connsiteX9" fmla="*/ 482600 w 1638311"/>
                <a:gd name="connsiteY9" fmla="*/ 387350 h 968055"/>
                <a:gd name="connsiteX10" fmla="*/ 520700 w 1638311"/>
                <a:gd name="connsiteY10" fmla="*/ 425450 h 968055"/>
                <a:gd name="connsiteX11" fmla="*/ 501650 w 1638311"/>
                <a:gd name="connsiteY11" fmla="*/ 488950 h 968055"/>
                <a:gd name="connsiteX12" fmla="*/ 546100 w 1638311"/>
                <a:gd name="connsiteY12" fmla="*/ 552450 h 968055"/>
                <a:gd name="connsiteX13" fmla="*/ 635000 w 1638311"/>
                <a:gd name="connsiteY13" fmla="*/ 584200 h 968055"/>
                <a:gd name="connsiteX14" fmla="*/ 685800 w 1638311"/>
                <a:gd name="connsiteY14" fmla="*/ 584200 h 968055"/>
                <a:gd name="connsiteX15" fmla="*/ 704850 w 1638311"/>
                <a:gd name="connsiteY15" fmla="*/ 558800 h 968055"/>
                <a:gd name="connsiteX16" fmla="*/ 736600 w 1638311"/>
                <a:gd name="connsiteY16" fmla="*/ 590550 h 968055"/>
                <a:gd name="connsiteX17" fmla="*/ 869950 w 1638311"/>
                <a:gd name="connsiteY17" fmla="*/ 641350 h 968055"/>
                <a:gd name="connsiteX18" fmla="*/ 825500 w 1638311"/>
                <a:gd name="connsiteY18" fmla="*/ 711200 h 968055"/>
                <a:gd name="connsiteX19" fmla="*/ 876300 w 1638311"/>
                <a:gd name="connsiteY19" fmla="*/ 774700 h 968055"/>
                <a:gd name="connsiteX20" fmla="*/ 876300 w 1638311"/>
                <a:gd name="connsiteY20" fmla="*/ 825500 h 968055"/>
                <a:gd name="connsiteX21" fmla="*/ 800100 w 1638311"/>
                <a:gd name="connsiteY21" fmla="*/ 781050 h 968055"/>
                <a:gd name="connsiteX22" fmla="*/ 800100 w 1638311"/>
                <a:gd name="connsiteY22" fmla="*/ 781050 h 968055"/>
                <a:gd name="connsiteX23" fmla="*/ 806450 w 1638311"/>
                <a:gd name="connsiteY23" fmla="*/ 869950 h 968055"/>
                <a:gd name="connsiteX24" fmla="*/ 812800 w 1638311"/>
                <a:gd name="connsiteY24" fmla="*/ 889000 h 968055"/>
                <a:gd name="connsiteX25" fmla="*/ 889000 w 1638311"/>
                <a:gd name="connsiteY25" fmla="*/ 927100 h 968055"/>
                <a:gd name="connsiteX26" fmla="*/ 933450 w 1638311"/>
                <a:gd name="connsiteY26" fmla="*/ 946150 h 968055"/>
                <a:gd name="connsiteX27" fmla="*/ 933450 w 1638311"/>
                <a:gd name="connsiteY27" fmla="*/ 946150 h 968055"/>
                <a:gd name="connsiteX28" fmla="*/ 933450 w 1638311"/>
                <a:gd name="connsiteY28" fmla="*/ 882650 h 968055"/>
                <a:gd name="connsiteX29" fmla="*/ 965200 w 1638311"/>
                <a:gd name="connsiteY29" fmla="*/ 882650 h 968055"/>
                <a:gd name="connsiteX30" fmla="*/ 1047750 w 1638311"/>
                <a:gd name="connsiteY30" fmla="*/ 965200 h 968055"/>
                <a:gd name="connsiteX31" fmla="*/ 1231900 w 1638311"/>
                <a:gd name="connsiteY31" fmla="*/ 920750 h 968055"/>
                <a:gd name="connsiteX32" fmla="*/ 1219200 w 1638311"/>
                <a:gd name="connsiteY32" fmla="*/ 819149 h 968055"/>
                <a:gd name="connsiteX33" fmla="*/ 1181100 w 1638311"/>
                <a:gd name="connsiteY33" fmla="*/ 692149 h 968055"/>
                <a:gd name="connsiteX34" fmla="*/ 1638300 w 1638311"/>
                <a:gd name="connsiteY34" fmla="*/ 482599 h 968055"/>
                <a:gd name="connsiteX35" fmla="*/ 1314450 w 1638311"/>
                <a:gd name="connsiteY35" fmla="*/ 349249 h 968055"/>
                <a:gd name="connsiteX0" fmla="*/ 0 w 1638311"/>
                <a:gd name="connsiteY0" fmla="*/ 0 h 968055"/>
                <a:gd name="connsiteX1" fmla="*/ 57150 w 1638311"/>
                <a:gd name="connsiteY1" fmla="*/ 107950 h 968055"/>
                <a:gd name="connsiteX2" fmla="*/ 190500 w 1638311"/>
                <a:gd name="connsiteY2" fmla="*/ 95250 h 968055"/>
                <a:gd name="connsiteX3" fmla="*/ 254000 w 1638311"/>
                <a:gd name="connsiteY3" fmla="*/ 133350 h 968055"/>
                <a:gd name="connsiteX4" fmla="*/ 349250 w 1638311"/>
                <a:gd name="connsiteY4" fmla="*/ 146050 h 968055"/>
                <a:gd name="connsiteX5" fmla="*/ 393700 w 1638311"/>
                <a:gd name="connsiteY5" fmla="*/ 146050 h 968055"/>
                <a:gd name="connsiteX6" fmla="*/ 431800 w 1638311"/>
                <a:gd name="connsiteY6" fmla="*/ 190500 h 968055"/>
                <a:gd name="connsiteX7" fmla="*/ 444500 w 1638311"/>
                <a:gd name="connsiteY7" fmla="*/ 247650 h 968055"/>
                <a:gd name="connsiteX8" fmla="*/ 450850 w 1638311"/>
                <a:gd name="connsiteY8" fmla="*/ 323850 h 968055"/>
                <a:gd name="connsiteX9" fmla="*/ 482600 w 1638311"/>
                <a:gd name="connsiteY9" fmla="*/ 387350 h 968055"/>
                <a:gd name="connsiteX10" fmla="*/ 520700 w 1638311"/>
                <a:gd name="connsiteY10" fmla="*/ 425450 h 968055"/>
                <a:gd name="connsiteX11" fmla="*/ 501650 w 1638311"/>
                <a:gd name="connsiteY11" fmla="*/ 488950 h 968055"/>
                <a:gd name="connsiteX12" fmla="*/ 546100 w 1638311"/>
                <a:gd name="connsiteY12" fmla="*/ 552450 h 968055"/>
                <a:gd name="connsiteX13" fmla="*/ 635000 w 1638311"/>
                <a:gd name="connsiteY13" fmla="*/ 584200 h 968055"/>
                <a:gd name="connsiteX14" fmla="*/ 685800 w 1638311"/>
                <a:gd name="connsiteY14" fmla="*/ 584200 h 968055"/>
                <a:gd name="connsiteX15" fmla="*/ 704850 w 1638311"/>
                <a:gd name="connsiteY15" fmla="*/ 558800 h 968055"/>
                <a:gd name="connsiteX16" fmla="*/ 736600 w 1638311"/>
                <a:gd name="connsiteY16" fmla="*/ 590550 h 968055"/>
                <a:gd name="connsiteX17" fmla="*/ 869950 w 1638311"/>
                <a:gd name="connsiteY17" fmla="*/ 641350 h 968055"/>
                <a:gd name="connsiteX18" fmla="*/ 825500 w 1638311"/>
                <a:gd name="connsiteY18" fmla="*/ 711200 h 968055"/>
                <a:gd name="connsiteX19" fmla="*/ 876300 w 1638311"/>
                <a:gd name="connsiteY19" fmla="*/ 774700 h 968055"/>
                <a:gd name="connsiteX20" fmla="*/ 876300 w 1638311"/>
                <a:gd name="connsiteY20" fmla="*/ 825500 h 968055"/>
                <a:gd name="connsiteX21" fmla="*/ 800100 w 1638311"/>
                <a:gd name="connsiteY21" fmla="*/ 781050 h 968055"/>
                <a:gd name="connsiteX22" fmla="*/ 800100 w 1638311"/>
                <a:gd name="connsiteY22" fmla="*/ 781050 h 968055"/>
                <a:gd name="connsiteX23" fmla="*/ 806450 w 1638311"/>
                <a:gd name="connsiteY23" fmla="*/ 869950 h 968055"/>
                <a:gd name="connsiteX24" fmla="*/ 812800 w 1638311"/>
                <a:gd name="connsiteY24" fmla="*/ 889000 h 968055"/>
                <a:gd name="connsiteX25" fmla="*/ 889000 w 1638311"/>
                <a:gd name="connsiteY25" fmla="*/ 927100 h 968055"/>
                <a:gd name="connsiteX26" fmla="*/ 933450 w 1638311"/>
                <a:gd name="connsiteY26" fmla="*/ 946150 h 968055"/>
                <a:gd name="connsiteX27" fmla="*/ 933450 w 1638311"/>
                <a:gd name="connsiteY27" fmla="*/ 946150 h 968055"/>
                <a:gd name="connsiteX28" fmla="*/ 933450 w 1638311"/>
                <a:gd name="connsiteY28" fmla="*/ 882650 h 968055"/>
                <a:gd name="connsiteX29" fmla="*/ 965200 w 1638311"/>
                <a:gd name="connsiteY29" fmla="*/ 882650 h 968055"/>
                <a:gd name="connsiteX30" fmla="*/ 1047750 w 1638311"/>
                <a:gd name="connsiteY30" fmla="*/ 965200 h 968055"/>
                <a:gd name="connsiteX31" fmla="*/ 1231900 w 1638311"/>
                <a:gd name="connsiteY31" fmla="*/ 920750 h 968055"/>
                <a:gd name="connsiteX32" fmla="*/ 1219200 w 1638311"/>
                <a:gd name="connsiteY32" fmla="*/ 819149 h 968055"/>
                <a:gd name="connsiteX33" fmla="*/ 1181100 w 1638311"/>
                <a:gd name="connsiteY33" fmla="*/ 692149 h 968055"/>
                <a:gd name="connsiteX34" fmla="*/ 1638300 w 1638311"/>
                <a:gd name="connsiteY34" fmla="*/ 482599 h 968055"/>
                <a:gd name="connsiteX35" fmla="*/ 1314450 w 1638311"/>
                <a:gd name="connsiteY35" fmla="*/ 349249 h 968055"/>
                <a:gd name="connsiteX0" fmla="*/ 0 w 1314480"/>
                <a:gd name="connsiteY0" fmla="*/ 0 h 968055"/>
                <a:gd name="connsiteX1" fmla="*/ 57150 w 1314480"/>
                <a:gd name="connsiteY1" fmla="*/ 107950 h 968055"/>
                <a:gd name="connsiteX2" fmla="*/ 190500 w 1314480"/>
                <a:gd name="connsiteY2" fmla="*/ 95250 h 968055"/>
                <a:gd name="connsiteX3" fmla="*/ 254000 w 1314480"/>
                <a:gd name="connsiteY3" fmla="*/ 133350 h 968055"/>
                <a:gd name="connsiteX4" fmla="*/ 349250 w 1314480"/>
                <a:gd name="connsiteY4" fmla="*/ 146050 h 968055"/>
                <a:gd name="connsiteX5" fmla="*/ 393700 w 1314480"/>
                <a:gd name="connsiteY5" fmla="*/ 146050 h 968055"/>
                <a:gd name="connsiteX6" fmla="*/ 431800 w 1314480"/>
                <a:gd name="connsiteY6" fmla="*/ 190500 h 968055"/>
                <a:gd name="connsiteX7" fmla="*/ 444500 w 1314480"/>
                <a:gd name="connsiteY7" fmla="*/ 247650 h 968055"/>
                <a:gd name="connsiteX8" fmla="*/ 450850 w 1314480"/>
                <a:gd name="connsiteY8" fmla="*/ 323850 h 968055"/>
                <a:gd name="connsiteX9" fmla="*/ 482600 w 1314480"/>
                <a:gd name="connsiteY9" fmla="*/ 387350 h 968055"/>
                <a:gd name="connsiteX10" fmla="*/ 520700 w 1314480"/>
                <a:gd name="connsiteY10" fmla="*/ 425450 h 968055"/>
                <a:gd name="connsiteX11" fmla="*/ 501650 w 1314480"/>
                <a:gd name="connsiteY11" fmla="*/ 488950 h 968055"/>
                <a:gd name="connsiteX12" fmla="*/ 546100 w 1314480"/>
                <a:gd name="connsiteY12" fmla="*/ 552450 h 968055"/>
                <a:gd name="connsiteX13" fmla="*/ 635000 w 1314480"/>
                <a:gd name="connsiteY13" fmla="*/ 584200 h 968055"/>
                <a:gd name="connsiteX14" fmla="*/ 685800 w 1314480"/>
                <a:gd name="connsiteY14" fmla="*/ 584200 h 968055"/>
                <a:gd name="connsiteX15" fmla="*/ 704850 w 1314480"/>
                <a:gd name="connsiteY15" fmla="*/ 558800 h 968055"/>
                <a:gd name="connsiteX16" fmla="*/ 736600 w 1314480"/>
                <a:gd name="connsiteY16" fmla="*/ 590550 h 968055"/>
                <a:gd name="connsiteX17" fmla="*/ 869950 w 1314480"/>
                <a:gd name="connsiteY17" fmla="*/ 641350 h 968055"/>
                <a:gd name="connsiteX18" fmla="*/ 825500 w 1314480"/>
                <a:gd name="connsiteY18" fmla="*/ 711200 h 968055"/>
                <a:gd name="connsiteX19" fmla="*/ 876300 w 1314480"/>
                <a:gd name="connsiteY19" fmla="*/ 774700 h 968055"/>
                <a:gd name="connsiteX20" fmla="*/ 876300 w 1314480"/>
                <a:gd name="connsiteY20" fmla="*/ 825500 h 968055"/>
                <a:gd name="connsiteX21" fmla="*/ 800100 w 1314480"/>
                <a:gd name="connsiteY21" fmla="*/ 781050 h 968055"/>
                <a:gd name="connsiteX22" fmla="*/ 800100 w 1314480"/>
                <a:gd name="connsiteY22" fmla="*/ 781050 h 968055"/>
                <a:gd name="connsiteX23" fmla="*/ 806450 w 1314480"/>
                <a:gd name="connsiteY23" fmla="*/ 869950 h 968055"/>
                <a:gd name="connsiteX24" fmla="*/ 812800 w 1314480"/>
                <a:gd name="connsiteY24" fmla="*/ 889000 h 968055"/>
                <a:gd name="connsiteX25" fmla="*/ 889000 w 1314480"/>
                <a:gd name="connsiteY25" fmla="*/ 927100 h 968055"/>
                <a:gd name="connsiteX26" fmla="*/ 933450 w 1314480"/>
                <a:gd name="connsiteY26" fmla="*/ 946150 h 968055"/>
                <a:gd name="connsiteX27" fmla="*/ 933450 w 1314480"/>
                <a:gd name="connsiteY27" fmla="*/ 946150 h 968055"/>
                <a:gd name="connsiteX28" fmla="*/ 933450 w 1314480"/>
                <a:gd name="connsiteY28" fmla="*/ 882650 h 968055"/>
                <a:gd name="connsiteX29" fmla="*/ 965200 w 1314480"/>
                <a:gd name="connsiteY29" fmla="*/ 882650 h 968055"/>
                <a:gd name="connsiteX30" fmla="*/ 1047750 w 1314480"/>
                <a:gd name="connsiteY30" fmla="*/ 965200 h 968055"/>
                <a:gd name="connsiteX31" fmla="*/ 1231900 w 1314480"/>
                <a:gd name="connsiteY31" fmla="*/ 920750 h 968055"/>
                <a:gd name="connsiteX32" fmla="*/ 1219200 w 1314480"/>
                <a:gd name="connsiteY32" fmla="*/ 819149 h 968055"/>
                <a:gd name="connsiteX33" fmla="*/ 1181100 w 1314480"/>
                <a:gd name="connsiteY33" fmla="*/ 692149 h 968055"/>
                <a:gd name="connsiteX34" fmla="*/ 1149350 w 1314480"/>
                <a:gd name="connsiteY34" fmla="*/ 520699 h 968055"/>
                <a:gd name="connsiteX35" fmla="*/ 1314450 w 1314480"/>
                <a:gd name="connsiteY35" fmla="*/ 349249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136651 w 1231949"/>
                <a:gd name="connsiteY36" fmla="*/ 4826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104901 w 1231949"/>
                <a:gd name="connsiteY37" fmla="*/ 6223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1016001 w 1231949"/>
                <a:gd name="connsiteY38" fmla="*/ 6794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914401 w 1231949"/>
                <a:gd name="connsiteY41" fmla="*/ 5143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914401 w 1231949"/>
                <a:gd name="connsiteY41" fmla="*/ 514350 h 968055"/>
                <a:gd name="connsiteX42" fmla="*/ 933451 w 1231949"/>
                <a:gd name="connsiteY42" fmla="*/ 48895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914401 w 1231949"/>
                <a:gd name="connsiteY41" fmla="*/ 51435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908051 w 1231949"/>
                <a:gd name="connsiteY40" fmla="*/ 520700 h 968055"/>
                <a:gd name="connsiteX41" fmla="*/ 463551 w 1231949"/>
                <a:gd name="connsiteY41" fmla="*/ 3810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908051 w 1231949"/>
                <a:gd name="connsiteY39" fmla="*/ 508000 h 968055"/>
                <a:gd name="connsiteX40" fmla="*/ 666751 w 1231949"/>
                <a:gd name="connsiteY40" fmla="*/ 152400 h 968055"/>
                <a:gd name="connsiteX41" fmla="*/ 463551 w 1231949"/>
                <a:gd name="connsiteY41" fmla="*/ 3810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781051 w 1231949"/>
                <a:gd name="connsiteY39" fmla="*/ 323850 h 968055"/>
                <a:gd name="connsiteX40" fmla="*/ 666751 w 1231949"/>
                <a:gd name="connsiteY40" fmla="*/ 152400 h 968055"/>
                <a:gd name="connsiteX41" fmla="*/ 463551 w 1231949"/>
                <a:gd name="connsiteY41" fmla="*/ 38100 h 968055"/>
                <a:gd name="connsiteX42" fmla="*/ 298451 w 1231949"/>
                <a:gd name="connsiteY42" fmla="*/ 25400 h 968055"/>
                <a:gd name="connsiteX0" fmla="*/ 0 w 1231949"/>
                <a:gd name="connsiteY0" fmla="*/ 0 h 968055"/>
                <a:gd name="connsiteX1" fmla="*/ 57150 w 1231949"/>
                <a:gd name="connsiteY1" fmla="*/ 107950 h 968055"/>
                <a:gd name="connsiteX2" fmla="*/ 190500 w 1231949"/>
                <a:gd name="connsiteY2" fmla="*/ 95250 h 968055"/>
                <a:gd name="connsiteX3" fmla="*/ 254000 w 1231949"/>
                <a:gd name="connsiteY3" fmla="*/ 133350 h 968055"/>
                <a:gd name="connsiteX4" fmla="*/ 349250 w 1231949"/>
                <a:gd name="connsiteY4" fmla="*/ 146050 h 968055"/>
                <a:gd name="connsiteX5" fmla="*/ 393700 w 1231949"/>
                <a:gd name="connsiteY5" fmla="*/ 146050 h 968055"/>
                <a:gd name="connsiteX6" fmla="*/ 431800 w 1231949"/>
                <a:gd name="connsiteY6" fmla="*/ 190500 h 968055"/>
                <a:gd name="connsiteX7" fmla="*/ 444500 w 1231949"/>
                <a:gd name="connsiteY7" fmla="*/ 247650 h 968055"/>
                <a:gd name="connsiteX8" fmla="*/ 450850 w 1231949"/>
                <a:gd name="connsiteY8" fmla="*/ 323850 h 968055"/>
                <a:gd name="connsiteX9" fmla="*/ 482600 w 1231949"/>
                <a:gd name="connsiteY9" fmla="*/ 387350 h 968055"/>
                <a:gd name="connsiteX10" fmla="*/ 520700 w 1231949"/>
                <a:gd name="connsiteY10" fmla="*/ 425450 h 968055"/>
                <a:gd name="connsiteX11" fmla="*/ 501650 w 1231949"/>
                <a:gd name="connsiteY11" fmla="*/ 488950 h 968055"/>
                <a:gd name="connsiteX12" fmla="*/ 546100 w 1231949"/>
                <a:gd name="connsiteY12" fmla="*/ 552450 h 968055"/>
                <a:gd name="connsiteX13" fmla="*/ 635000 w 1231949"/>
                <a:gd name="connsiteY13" fmla="*/ 584200 h 968055"/>
                <a:gd name="connsiteX14" fmla="*/ 685800 w 1231949"/>
                <a:gd name="connsiteY14" fmla="*/ 584200 h 968055"/>
                <a:gd name="connsiteX15" fmla="*/ 704850 w 1231949"/>
                <a:gd name="connsiteY15" fmla="*/ 558800 h 968055"/>
                <a:gd name="connsiteX16" fmla="*/ 736600 w 1231949"/>
                <a:gd name="connsiteY16" fmla="*/ 590550 h 968055"/>
                <a:gd name="connsiteX17" fmla="*/ 869950 w 1231949"/>
                <a:gd name="connsiteY17" fmla="*/ 641350 h 968055"/>
                <a:gd name="connsiteX18" fmla="*/ 825500 w 1231949"/>
                <a:gd name="connsiteY18" fmla="*/ 711200 h 968055"/>
                <a:gd name="connsiteX19" fmla="*/ 876300 w 1231949"/>
                <a:gd name="connsiteY19" fmla="*/ 774700 h 968055"/>
                <a:gd name="connsiteX20" fmla="*/ 876300 w 1231949"/>
                <a:gd name="connsiteY20" fmla="*/ 825500 h 968055"/>
                <a:gd name="connsiteX21" fmla="*/ 800100 w 1231949"/>
                <a:gd name="connsiteY21" fmla="*/ 781050 h 968055"/>
                <a:gd name="connsiteX22" fmla="*/ 800100 w 1231949"/>
                <a:gd name="connsiteY22" fmla="*/ 781050 h 968055"/>
                <a:gd name="connsiteX23" fmla="*/ 806450 w 1231949"/>
                <a:gd name="connsiteY23" fmla="*/ 869950 h 968055"/>
                <a:gd name="connsiteX24" fmla="*/ 812800 w 1231949"/>
                <a:gd name="connsiteY24" fmla="*/ 889000 h 968055"/>
                <a:gd name="connsiteX25" fmla="*/ 889000 w 1231949"/>
                <a:gd name="connsiteY25" fmla="*/ 927100 h 968055"/>
                <a:gd name="connsiteX26" fmla="*/ 933450 w 1231949"/>
                <a:gd name="connsiteY26" fmla="*/ 946150 h 968055"/>
                <a:gd name="connsiteX27" fmla="*/ 933450 w 1231949"/>
                <a:gd name="connsiteY27" fmla="*/ 946150 h 968055"/>
                <a:gd name="connsiteX28" fmla="*/ 933450 w 1231949"/>
                <a:gd name="connsiteY28" fmla="*/ 882650 h 968055"/>
                <a:gd name="connsiteX29" fmla="*/ 965200 w 1231949"/>
                <a:gd name="connsiteY29" fmla="*/ 882650 h 968055"/>
                <a:gd name="connsiteX30" fmla="*/ 1047750 w 1231949"/>
                <a:gd name="connsiteY30" fmla="*/ 965200 h 968055"/>
                <a:gd name="connsiteX31" fmla="*/ 1231900 w 1231949"/>
                <a:gd name="connsiteY31" fmla="*/ 920750 h 968055"/>
                <a:gd name="connsiteX32" fmla="*/ 1219200 w 1231949"/>
                <a:gd name="connsiteY32" fmla="*/ 819149 h 968055"/>
                <a:gd name="connsiteX33" fmla="*/ 1181100 w 1231949"/>
                <a:gd name="connsiteY33" fmla="*/ 692149 h 968055"/>
                <a:gd name="connsiteX34" fmla="*/ 1149350 w 1231949"/>
                <a:gd name="connsiteY34" fmla="*/ 520699 h 968055"/>
                <a:gd name="connsiteX35" fmla="*/ 1123950 w 1231949"/>
                <a:gd name="connsiteY35" fmla="*/ 476249 h 968055"/>
                <a:gd name="connsiteX36" fmla="*/ 1098551 w 1231949"/>
                <a:gd name="connsiteY36" fmla="*/ 628650 h 968055"/>
                <a:gd name="connsiteX37" fmla="*/ 1028701 w 1231949"/>
                <a:gd name="connsiteY37" fmla="*/ 698500 h 968055"/>
                <a:gd name="connsiteX38" fmla="*/ 914401 w 1231949"/>
                <a:gd name="connsiteY38" fmla="*/ 495300 h 968055"/>
                <a:gd name="connsiteX39" fmla="*/ 781051 w 1231949"/>
                <a:gd name="connsiteY39" fmla="*/ 323850 h 968055"/>
                <a:gd name="connsiteX40" fmla="*/ 666751 w 1231949"/>
                <a:gd name="connsiteY40" fmla="*/ 152400 h 968055"/>
                <a:gd name="connsiteX41" fmla="*/ 463551 w 1231949"/>
                <a:gd name="connsiteY41" fmla="*/ 38100 h 968055"/>
                <a:gd name="connsiteX42" fmla="*/ 298451 w 1231949"/>
                <a:gd name="connsiteY42" fmla="*/ 25400 h 968055"/>
                <a:gd name="connsiteX43" fmla="*/ 292101 w 1231949"/>
                <a:gd name="connsiteY43" fmla="*/ 25400 h 968055"/>
                <a:gd name="connsiteX0" fmla="*/ 0 w 1231949"/>
                <a:gd name="connsiteY0" fmla="*/ 25400 h 993455"/>
                <a:gd name="connsiteX1" fmla="*/ 57150 w 1231949"/>
                <a:gd name="connsiteY1" fmla="*/ 133350 h 993455"/>
                <a:gd name="connsiteX2" fmla="*/ 190500 w 1231949"/>
                <a:gd name="connsiteY2" fmla="*/ 120650 h 993455"/>
                <a:gd name="connsiteX3" fmla="*/ 254000 w 1231949"/>
                <a:gd name="connsiteY3" fmla="*/ 158750 h 993455"/>
                <a:gd name="connsiteX4" fmla="*/ 349250 w 1231949"/>
                <a:gd name="connsiteY4" fmla="*/ 171450 h 993455"/>
                <a:gd name="connsiteX5" fmla="*/ 393700 w 1231949"/>
                <a:gd name="connsiteY5" fmla="*/ 171450 h 993455"/>
                <a:gd name="connsiteX6" fmla="*/ 431800 w 1231949"/>
                <a:gd name="connsiteY6" fmla="*/ 215900 h 993455"/>
                <a:gd name="connsiteX7" fmla="*/ 444500 w 1231949"/>
                <a:gd name="connsiteY7" fmla="*/ 273050 h 993455"/>
                <a:gd name="connsiteX8" fmla="*/ 450850 w 1231949"/>
                <a:gd name="connsiteY8" fmla="*/ 349250 h 993455"/>
                <a:gd name="connsiteX9" fmla="*/ 482600 w 1231949"/>
                <a:gd name="connsiteY9" fmla="*/ 412750 h 993455"/>
                <a:gd name="connsiteX10" fmla="*/ 520700 w 1231949"/>
                <a:gd name="connsiteY10" fmla="*/ 450850 h 993455"/>
                <a:gd name="connsiteX11" fmla="*/ 501650 w 1231949"/>
                <a:gd name="connsiteY11" fmla="*/ 514350 h 993455"/>
                <a:gd name="connsiteX12" fmla="*/ 546100 w 1231949"/>
                <a:gd name="connsiteY12" fmla="*/ 577850 h 993455"/>
                <a:gd name="connsiteX13" fmla="*/ 635000 w 1231949"/>
                <a:gd name="connsiteY13" fmla="*/ 609600 h 993455"/>
                <a:gd name="connsiteX14" fmla="*/ 685800 w 1231949"/>
                <a:gd name="connsiteY14" fmla="*/ 609600 h 993455"/>
                <a:gd name="connsiteX15" fmla="*/ 704850 w 1231949"/>
                <a:gd name="connsiteY15" fmla="*/ 584200 h 993455"/>
                <a:gd name="connsiteX16" fmla="*/ 736600 w 1231949"/>
                <a:gd name="connsiteY16" fmla="*/ 615950 h 993455"/>
                <a:gd name="connsiteX17" fmla="*/ 869950 w 1231949"/>
                <a:gd name="connsiteY17" fmla="*/ 666750 h 993455"/>
                <a:gd name="connsiteX18" fmla="*/ 825500 w 1231949"/>
                <a:gd name="connsiteY18" fmla="*/ 736600 h 993455"/>
                <a:gd name="connsiteX19" fmla="*/ 876300 w 1231949"/>
                <a:gd name="connsiteY19" fmla="*/ 800100 h 993455"/>
                <a:gd name="connsiteX20" fmla="*/ 876300 w 1231949"/>
                <a:gd name="connsiteY20" fmla="*/ 850900 h 993455"/>
                <a:gd name="connsiteX21" fmla="*/ 800100 w 1231949"/>
                <a:gd name="connsiteY21" fmla="*/ 806450 h 993455"/>
                <a:gd name="connsiteX22" fmla="*/ 800100 w 1231949"/>
                <a:gd name="connsiteY22" fmla="*/ 806450 h 993455"/>
                <a:gd name="connsiteX23" fmla="*/ 806450 w 1231949"/>
                <a:gd name="connsiteY23" fmla="*/ 895350 h 993455"/>
                <a:gd name="connsiteX24" fmla="*/ 812800 w 1231949"/>
                <a:gd name="connsiteY24" fmla="*/ 914400 h 993455"/>
                <a:gd name="connsiteX25" fmla="*/ 889000 w 1231949"/>
                <a:gd name="connsiteY25" fmla="*/ 952500 h 993455"/>
                <a:gd name="connsiteX26" fmla="*/ 933450 w 1231949"/>
                <a:gd name="connsiteY26" fmla="*/ 971550 h 993455"/>
                <a:gd name="connsiteX27" fmla="*/ 933450 w 1231949"/>
                <a:gd name="connsiteY27" fmla="*/ 971550 h 993455"/>
                <a:gd name="connsiteX28" fmla="*/ 933450 w 1231949"/>
                <a:gd name="connsiteY28" fmla="*/ 908050 h 993455"/>
                <a:gd name="connsiteX29" fmla="*/ 965200 w 1231949"/>
                <a:gd name="connsiteY29" fmla="*/ 908050 h 993455"/>
                <a:gd name="connsiteX30" fmla="*/ 1047750 w 1231949"/>
                <a:gd name="connsiteY30" fmla="*/ 990600 h 993455"/>
                <a:gd name="connsiteX31" fmla="*/ 1231900 w 1231949"/>
                <a:gd name="connsiteY31" fmla="*/ 946150 h 993455"/>
                <a:gd name="connsiteX32" fmla="*/ 1219200 w 1231949"/>
                <a:gd name="connsiteY32" fmla="*/ 844549 h 993455"/>
                <a:gd name="connsiteX33" fmla="*/ 1181100 w 1231949"/>
                <a:gd name="connsiteY33" fmla="*/ 717549 h 993455"/>
                <a:gd name="connsiteX34" fmla="*/ 1149350 w 1231949"/>
                <a:gd name="connsiteY34" fmla="*/ 546099 h 993455"/>
                <a:gd name="connsiteX35" fmla="*/ 1123950 w 1231949"/>
                <a:gd name="connsiteY35" fmla="*/ 501649 h 993455"/>
                <a:gd name="connsiteX36" fmla="*/ 1098551 w 1231949"/>
                <a:gd name="connsiteY36" fmla="*/ 654050 h 993455"/>
                <a:gd name="connsiteX37" fmla="*/ 1028701 w 1231949"/>
                <a:gd name="connsiteY37" fmla="*/ 723900 h 993455"/>
                <a:gd name="connsiteX38" fmla="*/ 914401 w 1231949"/>
                <a:gd name="connsiteY38" fmla="*/ 520700 h 993455"/>
                <a:gd name="connsiteX39" fmla="*/ 781051 w 1231949"/>
                <a:gd name="connsiteY39" fmla="*/ 349250 h 993455"/>
                <a:gd name="connsiteX40" fmla="*/ 666751 w 1231949"/>
                <a:gd name="connsiteY40" fmla="*/ 177800 h 993455"/>
                <a:gd name="connsiteX41" fmla="*/ 463551 w 1231949"/>
                <a:gd name="connsiteY41" fmla="*/ 63500 h 993455"/>
                <a:gd name="connsiteX42" fmla="*/ 298451 w 1231949"/>
                <a:gd name="connsiteY42" fmla="*/ 50800 h 993455"/>
                <a:gd name="connsiteX43" fmla="*/ 285751 w 1231949"/>
                <a:gd name="connsiteY43" fmla="*/ 0 h 993455"/>
                <a:gd name="connsiteX0" fmla="*/ 0 w 1231949"/>
                <a:gd name="connsiteY0" fmla="*/ 31750 h 999805"/>
                <a:gd name="connsiteX1" fmla="*/ 57150 w 1231949"/>
                <a:gd name="connsiteY1" fmla="*/ 139700 h 999805"/>
                <a:gd name="connsiteX2" fmla="*/ 190500 w 1231949"/>
                <a:gd name="connsiteY2" fmla="*/ 127000 h 999805"/>
                <a:gd name="connsiteX3" fmla="*/ 254000 w 1231949"/>
                <a:gd name="connsiteY3" fmla="*/ 165100 h 999805"/>
                <a:gd name="connsiteX4" fmla="*/ 349250 w 1231949"/>
                <a:gd name="connsiteY4" fmla="*/ 177800 h 999805"/>
                <a:gd name="connsiteX5" fmla="*/ 393700 w 1231949"/>
                <a:gd name="connsiteY5" fmla="*/ 177800 h 999805"/>
                <a:gd name="connsiteX6" fmla="*/ 431800 w 1231949"/>
                <a:gd name="connsiteY6" fmla="*/ 222250 h 999805"/>
                <a:gd name="connsiteX7" fmla="*/ 444500 w 1231949"/>
                <a:gd name="connsiteY7" fmla="*/ 279400 h 999805"/>
                <a:gd name="connsiteX8" fmla="*/ 450850 w 1231949"/>
                <a:gd name="connsiteY8" fmla="*/ 355600 h 999805"/>
                <a:gd name="connsiteX9" fmla="*/ 482600 w 1231949"/>
                <a:gd name="connsiteY9" fmla="*/ 419100 h 999805"/>
                <a:gd name="connsiteX10" fmla="*/ 520700 w 1231949"/>
                <a:gd name="connsiteY10" fmla="*/ 457200 h 999805"/>
                <a:gd name="connsiteX11" fmla="*/ 501650 w 1231949"/>
                <a:gd name="connsiteY11" fmla="*/ 520700 h 999805"/>
                <a:gd name="connsiteX12" fmla="*/ 546100 w 1231949"/>
                <a:gd name="connsiteY12" fmla="*/ 584200 h 999805"/>
                <a:gd name="connsiteX13" fmla="*/ 635000 w 1231949"/>
                <a:gd name="connsiteY13" fmla="*/ 615950 h 999805"/>
                <a:gd name="connsiteX14" fmla="*/ 685800 w 1231949"/>
                <a:gd name="connsiteY14" fmla="*/ 615950 h 999805"/>
                <a:gd name="connsiteX15" fmla="*/ 704850 w 1231949"/>
                <a:gd name="connsiteY15" fmla="*/ 590550 h 999805"/>
                <a:gd name="connsiteX16" fmla="*/ 736600 w 1231949"/>
                <a:gd name="connsiteY16" fmla="*/ 622300 h 999805"/>
                <a:gd name="connsiteX17" fmla="*/ 869950 w 1231949"/>
                <a:gd name="connsiteY17" fmla="*/ 673100 h 999805"/>
                <a:gd name="connsiteX18" fmla="*/ 825500 w 1231949"/>
                <a:gd name="connsiteY18" fmla="*/ 742950 h 999805"/>
                <a:gd name="connsiteX19" fmla="*/ 876300 w 1231949"/>
                <a:gd name="connsiteY19" fmla="*/ 806450 h 999805"/>
                <a:gd name="connsiteX20" fmla="*/ 876300 w 1231949"/>
                <a:gd name="connsiteY20" fmla="*/ 857250 h 999805"/>
                <a:gd name="connsiteX21" fmla="*/ 800100 w 1231949"/>
                <a:gd name="connsiteY21" fmla="*/ 812800 h 999805"/>
                <a:gd name="connsiteX22" fmla="*/ 800100 w 1231949"/>
                <a:gd name="connsiteY22" fmla="*/ 812800 h 999805"/>
                <a:gd name="connsiteX23" fmla="*/ 806450 w 1231949"/>
                <a:gd name="connsiteY23" fmla="*/ 901700 h 999805"/>
                <a:gd name="connsiteX24" fmla="*/ 812800 w 1231949"/>
                <a:gd name="connsiteY24" fmla="*/ 920750 h 999805"/>
                <a:gd name="connsiteX25" fmla="*/ 889000 w 1231949"/>
                <a:gd name="connsiteY25" fmla="*/ 958850 h 999805"/>
                <a:gd name="connsiteX26" fmla="*/ 933450 w 1231949"/>
                <a:gd name="connsiteY26" fmla="*/ 977900 h 999805"/>
                <a:gd name="connsiteX27" fmla="*/ 933450 w 1231949"/>
                <a:gd name="connsiteY27" fmla="*/ 977900 h 999805"/>
                <a:gd name="connsiteX28" fmla="*/ 933450 w 1231949"/>
                <a:gd name="connsiteY28" fmla="*/ 914400 h 999805"/>
                <a:gd name="connsiteX29" fmla="*/ 965200 w 1231949"/>
                <a:gd name="connsiteY29" fmla="*/ 914400 h 999805"/>
                <a:gd name="connsiteX30" fmla="*/ 1047750 w 1231949"/>
                <a:gd name="connsiteY30" fmla="*/ 996950 h 999805"/>
                <a:gd name="connsiteX31" fmla="*/ 1231900 w 1231949"/>
                <a:gd name="connsiteY31" fmla="*/ 952500 h 999805"/>
                <a:gd name="connsiteX32" fmla="*/ 1219200 w 1231949"/>
                <a:gd name="connsiteY32" fmla="*/ 850899 h 999805"/>
                <a:gd name="connsiteX33" fmla="*/ 1181100 w 1231949"/>
                <a:gd name="connsiteY33" fmla="*/ 723899 h 999805"/>
                <a:gd name="connsiteX34" fmla="*/ 1149350 w 1231949"/>
                <a:gd name="connsiteY34" fmla="*/ 552449 h 999805"/>
                <a:gd name="connsiteX35" fmla="*/ 1123950 w 1231949"/>
                <a:gd name="connsiteY35" fmla="*/ 507999 h 999805"/>
                <a:gd name="connsiteX36" fmla="*/ 1098551 w 1231949"/>
                <a:gd name="connsiteY36" fmla="*/ 660400 h 999805"/>
                <a:gd name="connsiteX37" fmla="*/ 1028701 w 1231949"/>
                <a:gd name="connsiteY37" fmla="*/ 730250 h 999805"/>
                <a:gd name="connsiteX38" fmla="*/ 914401 w 1231949"/>
                <a:gd name="connsiteY38" fmla="*/ 527050 h 999805"/>
                <a:gd name="connsiteX39" fmla="*/ 781051 w 1231949"/>
                <a:gd name="connsiteY39" fmla="*/ 355600 h 999805"/>
                <a:gd name="connsiteX40" fmla="*/ 666751 w 1231949"/>
                <a:gd name="connsiteY40" fmla="*/ 184150 h 999805"/>
                <a:gd name="connsiteX41" fmla="*/ 463551 w 1231949"/>
                <a:gd name="connsiteY41" fmla="*/ 69850 h 999805"/>
                <a:gd name="connsiteX42" fmla="*/ 298451 w 1231949"/>
                <a:gd name="connsiteY42" fmla="*/ 57150 h 999805"/>
                <a:gd name="connsiteX43" fmla="*/ 285751 w 1231949"/>
                <a:gd name="connsiteY43" fmla="*/ 6350 h 999805"/>
                <a:gd name="connsiteX44" fmla="*/ 260351 w 1231949"/>
                <a:gd name="connsiteY44" fmla="*/ 0 h 999805"/>
                <a:gd name="connsiteX0" fmla="*/ 0 w 1231949"/>
                <a:gd name="connsiteY0" fmla="*/ 26631 h 994686"/>
                <a:gd name="connsiteX1" fmla="*/ 57150 w 1231949"/>
                <a:gd name="connsiteY1" fmla="*/ 134581 h 994686"/>
                <a:gd name="connsiteX2" fmla="*/ 190500 w 1231949"/>
                <a:gd name="connsiteY2" fmla="*/ 121881 h 994686"/>
                <a:gd name="connsiteX3" fmla="*/ 254000 w 1231949"/>
                <a:gd name="connsiteY3" fmla="*/ 159981 h 994686"/>
                <a:gd name="connsiteX4" fmla="*/ 349250 w 1231949"/>
                <a:gd name="connsiteY4" fmla="*/ 172681 h 994686"/>
                <a:gd name="connsiteX5" fmla="*/ 393700 w 1231949"/>
                <a:gd name="connsiteY5" fmla="*/ 172681 h 994686"/>
                <a:gd name="connsiteX6" fmla="*/ 431800 w 1231949"/>
                <a:gd name="connsiteY6" fmla="*/ 217131 h 994686"/>
                <a:gd name="connsiteX7" fmla="*/ 444500 w 1231949"/>
                <a:gd name="connsiteY7" fmla="*/ 274281 h 994686"/>
                <a:gd name="connsiteX8" fmla="*/ 450850 w 1231949"/>
                <a:gd name="connsiteY8" fmla="*/ 350481 h 994686"/>
                <a:gd name="connsiteX9" fmla="*/ 482600 w 1231949"/>
                <a:gd name="connsiteY9" fmla="*/ 413981 h 994686"/>
                <a:gd name="connsiteX10" fmla="*/ 520700 w 1231949"/>
                <a:gd name="connsiteY10" fmla="*/ 452081 h 994686"/>
                <a:gd name="connsiteX11" fmla="*/ 501650 w 1231949"/>
                <a:gd name="connsiteY11" fmla="*/ 515581 h 994686"/>
                <a:gd name="connsiteX12" fmla="*/ 546100 w 1231949"/>
                <a:gd name="connsiteY12" fmla="*/ 579081 h 994686"/>
                <a:gd name="connsiteX13" fmla="*/ 635000 w 1231949"/>
                <a:gd name="connsiteY13" fmla="*/ 610831 h 994686"/>
                <a:gd name="connsiteX14" fmla="*/ 685800 w 1231949"/>
                <a:gd name="connsiteY14" fmla="*/ 610831 h 994686"/>
                <a:gd name="connsiteX15" fmla="*/ 704850 w 1231949"/>
                <a:gd name="connsiteY15" fmla="*/ 585431 h 994686"/>
                <a:gd name="connsiteX16" fmla="*/ 736600 w 1231949"/>
                <a:gd name="connsiteY16" fmla="*/ 617181 h 994686"/>
                <a:gd name="connsiteX17" fmla="*/ 869950 w 1231949"/>
                <a:gd name="connsiteY17" fmla="*/ 667981 h 994686"/>
                <a:gd name="connsiteX18" fmla="*/ 825500 w 1231949"/>
                <a:gd name="connsiteY18" fmla="*/ 737831 h 994686"/>
                <a:gd name="connsiteX19" fmla="*/ 876300 w 1231949"/>
                <a:gd name="connsiteY19" fmla="*/ 801331 h 994686"/>
                <a:gd name="connsiteX20" fmla="*/ 876300 w 1231949"/>
                <a:gd name="connsiteY20" fmla="*/ 852131 h 994686"/>
                <a:gd name="connsiteX21" fmla="*/ 800100 w 1231949"/>
                <a:gd name="connsiteY21" fmla="*/ 807681 h 994686"/>
                <a:gd name="connsiteX22" fmla="*/ 800100 w 1231949"/>
                <a:gd name="connsiteY22" fmla="*/ 807681 h 994686"/>
                <a:gd name="connsiteX23" fmla="*/ 806450 w 1231949"/>
                <a:gd name="connsiteY23" fmla="*/ 896581 h 994686"/>
                <a:gd name="connsiteX24" fmla="*/ 812800 w 1231949"/>
                <a:gd name="connsiteY24" fmla="*/ 915631 h 994686"/>
                <a:gd name="connsiteX25" fmla="*/ 889000 w 1231949"/>
                <a:gd name="connsiteY25" fmla="*/ 953731 h 994686"/>
                <a:gd name="connsiteX26" fmla="*/ 933450 w 1231949"/>
                <a:gd name="connsiteY26" fmla="*/ 972781 h 994686"/>
                <a:gd name="connsiteX27" fmla="*/ 933450 w 1231949"/>
                <a:gd name="connsiteY27" fmla="*/ 972781 h 994686"/>
                <a:gd name="connsiteX28" fmla="*/ 933450 w 1231949"/>
                <a:gd name="connsiteY28" fmla="*/ 909281 h 994686"/>
                <a:gd name="connsiteX29" fmla="*/ 965200 w 1231949"/>
                <a:gd name="connsiteY29" fmla="*/ 909281 h 994686"/>
                <a:gd name="connsiteX30" fmla="*/ 1047750 w 1231949"/>
                <a:gd name="connsiteY30" fmla="*/ 991831 h 994686"/>
                <a:gd name="connsiteX31" fmla="*/ 1231900 w 1231949"/>
                <a:gd name="connsiteY31" fmla="*/ 947381 h 994686"/>
                <a:gd name="connsiteX32" fmla="*/ 1219200 w 1231949"/>
                <a:gd name="connsiteY32" fmla="*/ 845780 h 994686"/>
                <a:gd name="connsiteX33" fmla="*/ 1181100 w 1231949"/>
                <a:gd name="connsiteY33" fmla="*/ 718780 h 994686"/>
                <a:gd name="connsiteX34" fmla="*/ 1149350 w 1231949"/>
                <a:gd name="connsiteY34" fmla="*/ 547330 h 994686"/>
                <a:gd name="connsiteX35" fmla="*/ 1123950 w 1231949"/>
                <a:gd name="connsiteY35" fmla="*/ 502880 h 994686"/>
                <a:gd name="connsiteX36" fmla="*/ 1098551 w 1231949"/>
                <a:gd name="connsiteY36" fmla="*/ 655281 h 994686"/>
                <a:gd name="connsiteX37" fmla="*/ 1028701 w 1231949"/>
                <a:gd name="connsiteY37" fmla="*/ 725131 h 994686"/>
                <a:gd name="connsiteX38" fmla="*/ 914401 w 1231949"/>
                <a:gd name="connsiteY38" fmla="*/ 521931 h 994686"/>
                <a:gd name="connsiteX39" fmla="*/ 781051 w 1231949"/>
                <a:gd name="connsiteY39" fmla="*/ 350481 h 994686"/>
                <a:gd name="connsiteX40" fmla="*/ 666751 w 1231949"/>
                <a:gd name="connsiteY40" fmla="*/ 179031 h 994686"/>
                <a:gd name="connsiteX41" fmla="*/ 463551 w 1231949"/>
                <a:gd name="connsiteY41" fmla="*/ 64731 h 994686"/>
                <a:gd name="connsiteX42" fmla="*/ 298451 w 1231949"/>
                <a:gd name="connsiteY42" fmla="*/ 52031 h 994686"/>
                <a:gd name="connsiteX43" fmla="*/ 285751 w 1231949"/>
                <a:gd name="connsiteY43" fmla="*/ 1231 h 994686"/>
                <a:gd name="connsiteX44" fmla="*/ 190501 w 1231949"/>
                <a:gd name="connsiteY44" fmla="*/ 39331 h 994686"/>
                <a:gd name="connsiteX0" fmla="*/ 0 w 1231949"/>
                <a:gd name="connsiteY0" fmla="*/ 26631 h 994686"/>
                <a:gd name="connsiteX1" fmla="*/ 57150 w 1231949"/>
                <a:gd name="connsiteY1" fmla="*/ 134581 h 994686"/>
                <a:gd name="connsiteX2" fmla="*/ 190500 w 1231949"/>
                <a:gd name="connsiteY2" fmla="*/ 121881 h 994686"/>
                <a:gd name="connsiteX3" fmla="*/ 254000 w 1231949"/>
                <a:gd name="connsiteY3" fmla="*/ 159981 h 994686"/>
                <a:gd name="connsiteX4" fmla="*/ 349250 w 1231949"/>
                <a:gd name="connsiteY4" fmla="*/ 172681 h 994686"/>
                <a:gd name="connsiteX5" fmla="*/ 393700 w 1231949"/>
                <a:gd name="connsiteY5" fmla="*/ 172681 h 994686"/>
                <a:gd name="connsiteX6" fmla="*/ 431800 w 1231949"/>
                <a:gd name="connsiteY6" fmla="*/ 217131 h 994686"/>
                <a:gd name="connsiteX7" fmla="*/ 444500 w 1231949"/>
                <a:gd name="connsiteY7" fmla="*/ 274281 h 994686"/>
                <a:gd name="connsiteX8" fmla="*/ 450850 w 1231949"/>
                <a:gd name="connsiteY8" fmla="*/ 350481 h 994686"/>
                <a:gd name="connsiteX9" fmla="*/ 482600 w 1231949"/>
                <a:gd name="connsiteY9" fmla="*/ 413981 h 994686"/>
                <a:gd name="connsiteX10" fmla="*/ 520700 w 1231949"/>
                <a:gd name="connsiteY10" fmla="*/ 452081 h 994686"/>
                <a:gd name="connsiteX11" fmla="*/ 501650 w 1231949"/>
                <a:gd name="connsiteY11" fmla="*/ 515581 h 994686"/>
                <a:gd name="connsiteX12" fmla="*/ 546100 w 1231949"/>
                <a:gd name="connsiteY12" fmla="*/ 579081 h 994686"/>
                <a:gd name="connsiteX13" fmla="*/ 635000 w 1231949"/>
                <a:gd name="connsiteY13" fmla="*/ 610831 h 994686"/>
                <a:gd name="connsiteX14" fmla="*/ 685800 w 1231949"/>
                <a:gd name="connsiteY14" fmla="*/ 610831 h 994686"/>
                <a:gd name="connsiteX15" fmla="*/ 704850 w 1231949"/>
                <a:gd name="connsiteY15" fmla="*/ 585431 h 994686"/>
                <a:gd name="connsiteX16" fmla="*/ 736600 w 1231949"/>
                <a:gd name="connsiteY16" fmla="*/ 617181 h 994686"/>
                <a:gd name="connsiteX17" fmla="*/ 869950 w 1231949"/>
                <a:gd name="connsiteY17" fmla="*/ 667981 h 994686"/>
                <a:gd name="connsiteX18" fmla="*/ 825500 w 1231949"/>
                <a:gd name="connsiteY18" fmla="*/ 737831 h 994686"/>
                <a:gd name="connsiteX19" fmla="*/ 876300 w 1231949"/>
                <a:gd name="connsiteY19" fmla="*/ 801331 h 994686"/>
                <a:gd name="connsiteX20" fmla="*/ 876300 w 1231949"/>
                <a:gd name="connsiteY20" fmla="*/ 852131 h 994686"/>
                <a:gd name="connsiteX21" fmla="*/ 800100 w 1231949"/>
                <a:gd name="connsiteY21" fmla="*/ 807681 h 994686"/>
                <a:gd name="connsiteX22" fmla="*/ 800100 w 1231949"/>
                <a:gd name="connsiteY22" fmla="*/ 807681 h 994686"/>
                <a:gd name="connsiteX23" fmla="*/ 806450 w 1231949"/>
                <a:gd name="connsiteY23" fmla="*/ 896581 h 994686"/>
                <a:gd name="connsiteX24" fmla="*/ 812800 w 1231949"/>
                <a:gd name="connsiteY24" fmla="*/ 915631 h 994686"/>
                <a:gd name="connsiteX25" fmla="*/ 889000 w 1231949"/>
                <a:gd name="connsiteY25" fmla="*/ 953731 h 994686"/>
                <a:gd name="connsiteX26" fmla="*/ 933450 w 1231949"/>
                <a:gd name="connsiteY26" fmla="*/ 972781 h 994686"/>
                <a:gd name="connsiteX27" fmla="*/ 933450 w 1231949"/>
                <a:gd name="connsiteY27" fmla="*/ 972781 h 994686"/>
                <a:gd name="connsiteX28" fmla="*/ 933450 w 1231949"/>
                <a:gd name="connsiteY28" fmla="*/ 909281 h 994686"/>
                <a:gd name="connsiteX29" fmla="*/ 965200 w 1231949"/>
                <a:gd name="connsiteY29" fmla="*/ 909281 h 994686"/>
                <a:gd name="connsiteX30" fmla="*/ 1047750 w 1231949"/>
                <a:gd name="connsiteY30" fmla="*/ 991831 h 994686"/>
                <a:gd name="connsiteX31" fmla="*/ 1231900 w 1231949"/>
                <a:gd name="connsiteY31" fmla="*/ 947381 h 994686"/>
                <a:gd name="connsiteX32" fmla="*/ 1219200 w 1231949"/>
                <a:gd name="connsiteY32" fmla="*/ 845780 h 994686"/>
                <a:gd name="connsiteX33" fmla="*/ 1181100 w 1231949"/>
                <a:gd name="connsiteY33" fmla="*/ 718780 h 994686"/>
                <a:gd name="connsiteX34" fmla="*/ 1149350 w 1231949"/>
                <a:gd name="connsiteY34" fmla="*/ 547330 h 994686"/>
                <a:gd name="connsiteX35" fmla="*/ 1123950 w 1231949"/>
                <a:gd name="connsiteY35" fmla="*/ 502880 h 994686"/>
                <a:gd name="connsiteX36" fmla="*/ 1098551 w 1231949"/>
                <a:gd name="connsiteY36" fmla="*/ 655281 h 994686"/>
                <a:gd name="connsiteX37" fmla="*/ 1028701 w 1231949"/>
                <a:gd name="connsiteY37" fmla="*/ 725131 h 994686"/>
                <a:gd name="connsiteX38" fmla="*/ 914401 w 1231949"/>
                <a:gd name="connsiteY38" fmla="*/ 521931 h 994686"/>
                <a:gd name="connsiteX39" fmla="*/ 781051 w 1231949"/>
                <a:gd name="connsiteY39" fmla="*/ 350481 h 994686"/>
                <a:gd name="connsiteX40" fmla="*/ 666751 w 1231949"/>
                <a:gd name="connsiteY40" fmla="*/ 179031 h 994686"/>
                <a:gd name="connsiteX41" fmla="*/ 463551 w 1231949"/>
                <a:gd name="connsiteY41" fmla="*/ 64731 h 994686"/>
                <a:gd name="connsiteX42" fmla="*/ 298451 w 1231949"/>
                <a:gd name="connsiteY42" fmla="*/ 52031 h 994686"/>
                <a:gd name="connsiteX43" fmla="*/ 285751 w 1231949"/>
                <a:gd name="connsiteY43" fmla="*/ 1231 h 994686"/>
                <a:gd name="connsiteX44" fmla="*/ 190501 w 1231949"/>
                <a:gd name="connsiteY44" fmla="*/ 39331 h 994686"/>
                <a:gd name="connsiteX45" fmla="*/ 184151 w 1231949"/>
                <a:gd name="connsiteY45" fmla="*/ 32980 h 994686"/>
                <a:gd name="connsiteX0" fmla="*/ 0 w 1231949"/>
                <a:gd name="connsiteY0" fmla="*/ 26631 h 994686"/>
                <a:gd name="connsiteX1" fmla="*/ 57150 w 1231949"/>
                <a:gd name="connsiteY1" fmla="*/ 134581 h 994686"/>
                <a:gd name="connsiteX2" fmla="*/ 190500 w 1231949"/>
                <a:gd name="connsiteY2" fmla="*/ 121881 h 994686"/>
                <a:gd name="connsiteX3" fmla="*/ 254000 w 1231949"/>
                <a:gd name="connsiteY3" fmla="*/ 159981 h 994686"/>
                <a:gd name="connsiteX4" fmla="*/ 349250 w 1231949"/>
                <a:gd name="connsiteY4" fmla="*/ 172681 h 994686"/>
                <a:gd name="connsiteX5" fmla="*/ 393700 w 1231949"/>
                <a:gd name="connsiteY5" fmla="*/ 172681 h 994686"/>
                <a:gd name="connsiteX6" fmla="*/ 431800 w 1231949"/>
                <a:gd name="connsiteY6" fmla="*/ 217131 h 994686"/>
                <a:gd name="connsiteX7" fmla="*/ 444500 w 1231949"/>
                <a:gd name="connsiteY7" fmla="*/ 274281 h 994686"/>
                <a:gd name="connsiteX8" fmla="*/ 450850 w 1231949"/>
                <a:gd name="connsiteY8" fmla="*/ 350481 h 994686"/>
                <a:gd name="connsiteX9" fmla="*/ 482600 w 1231949"/>
                <a:gd name="connsiteY9" fmla="*/ 413981 h 994686"/>
                <a:gd name="connsiteX10" fmla="*/ 520700 w 1231949"/>
                <a:gd name="connsiteY10" fmla="*/ 452081 h 994686"/>
                <a:gd name="connsiteX11" fmla="*/ 501650 w 1231949"/>
                <a:gd name="connsiteY11" fmla="*/ 515581 h 994686"/>
                <a:gd name="connsiteX12" fmla="*/ 546100 w 1231949"/>
                <a:gd name="connsiteY12" fmla="*/ 579081 h 994686"/>
                <a:gd name="connsiteX13" fmla="*/ 635000 w 1231949"/>
                <a:gd name="connsiteY13" fmla="*/ 610831 h 994686"/>
                <a:gd name="connsiteX14" fmla="*/ 685800 w 1231949"/>
                <a:gd name="connsiteY14" fmla="*/ 610831 h 994686"/>
                <a:gd name="connsiteX15" fmla="*/ 704850 w 1231949"/>
                <a:gd name="connsiteY15" fmla="*/ 585431 h 994686"/>
                <a:gd name="connsiteX16" fmla="*/ 736600 w 1231949"/>
                <a:gd name="connsiteY16" fmla="*/ 617181 h 994686"/>
                <a:gd name="connsiteX17" fmla="*/ 869950 w 1231949"/>
                <a:gd name="connsiteY17" fmla="*/ 667981 h 994686"/>
                <a:gd name="connsiteX18" fmla="*/ 825500 w 1231949"/>
                <a:gd name="connsiteY18" fmla="*/ 737831 h 994686"/>
                <a:gd name="connsiteX19" fmla="*/ 876300 w 1231949"/>
                <a:gd name="connsiteY19" fmla="*/ 801331 h 994686"/>
                <a:gd name="connsiteX20" fmla="*/ 876300 w 1231949"/>
                <a:gd name="connsiteY20" fmla="*/ 852131 h 994686"/>
                <a:gd name="connsiteX21" fmla="*/ 800100 w 1231949"/>
                <a:gd name="connsiteY21" fmla="*/ 807681 h 994686"/>
                <a:gd name="connsiteX22" fmla="*/ 800100 w 1231949"/>
                <a:gd name="connsiteY22" fmla="*/ 807681 h 994686"/>
                <a:gd name="connsiteX23" fmla="*/ 806450 w 1231949"/>
                <a:gd name="connsiteY23" fmla="*/ 896581 h 994686"/>
                <a:gd name="connsiteX24" fmla="*/ 812800 w 1231949"/>
                <a:gd name="connsiteY24" fmla="*/ 915631 h 994686"/>
                <a:gd name="connsiteX25" fmla="*/ 889000 w 1231949"/>
                <a:gd name="connsiteY25" fmla="*/ 953731 h 994686"/>
                <a:gd name="connsiteX26" fmla="*/ 933450 w 1231949"/>
                <a:gd name="connsiteY26" fmla="*/ 972781 h 994686"/>
                <a:gd name="connsiteX27" fmla="*/ 933450 w 1231949"/>
                <a:gd name="connsiteY27" fmla="*/ 972781 h 994686"/>
                <a:gd name="connsiteX28" fmla="*/ 933450 w 1231949"/>
                <a:gd name="connsiteY28" fmla="*/ 909281 h 994686"/>
                <a:gd name="connsiteX29" fmla="*/ 965200 w 1231949"/>
                <a:gd name="connsiteY29" fmla="*/ 909281 h 994686"/>
                <a:gd name="connsiteX30" fmla="*/ 1047750 w 1231949"/>
                <a:gd name="connsiteY30" fmla="*/ 991831 h 994686"/>
                <a:gd name="connsiteX31" fmla="*/ 1231900 w 1231949"/>
                <a:gd name="connsiteY31" fmla="*/ 947381 h 994686"/>
                <a:gd name="connsiteX32" fmla="*/ 1219200 w 1231949"/>
                <a:gd name="connsiteY32" fmla="*/ 845780 h 994686"/>
                <a:gd name="connsiteX33" fmla="*/ 1181100 w 1231949"/>
                <a:gd name="connsiteY33" fmla="*/ 718780 h 994686"/>
                <a:gd name="connsiteX34" fmla="*/ 1149350 w 1231949"/>
                <a:gd name="connsiteY34" fmla="*/ 547330 h 994686"/>
                <a:gd name="connsiteX35" fmla="*/ 1123950 w 1231949"/>
                <a:gd name="connsiteY35" fmla="*/ 502880 h 994686"/>
                <a:gd name="connsiteX36" fmla="*/ 1098551 w 1231949"/>
                <a:gd name="connsiteY36" fmla="*/ 655281 h 994686"/>
                <a:gd name="connsiteX37" fmla="*/ 1028701 w 1231949"/>
                <a:gd name="connsiteY37" fmla="*/ 725131 h 994686"/>
                <a:gd name="connsiteX38" fmla="*/ 914401 w 1231949"/>
                <a:gd name="connsiteY38" fmla="*/ 521931 h 994686"/>
                <a:gd name="connsiteX39" fmla="*/ 781051 w 1231949"/>
                <a:gd name="connsiteY39" fmla="*/ 350481 h 994686"/>
                <a:gd name="connsiteX40" fmla="*/ 666751 w 1231949"/>
                <a:gd name="connsiteY40" fmla="*/ 179031 h 994686"/>
                <a:gd name="connsiteX41" fmla="*/ 463551 w 1231949"/>
                <a:gd name="connsiteY41" fmla="*/ 64731 h 994686"/>
                <a:gd name="connsiteX42" fmla="*/ 298451 w 1231949"/>
                <a:gd name="connsiteY42" fmla="*/ 52031 h 994686"/>
                <a:gd name="connsiteX43" fmla="*/ 285751 w 1231949"/>
                <a:gd name="connsiteY43" fmla="*/ 1231 h 994686"/>
                <a:gd name="connsiteX44" fmla="*/ 190501 w 1231949"/>
                <a:gd name="connsiteY44" fmla="*/ 39331 h 994686"/>
                <a:gd name="connsiteX45" fmla="*/ 139701 w 1231949"/>
                <a:gd name="connsiteY45" fmla="*/ 1230 h 994686"/>
                <a:gd name="connsiteX0" fmla="*/ 0 w 1231949"/>
                <a:gd name="connsiteY0" fmla="*/ 38101 h 1006156"/>
                <a:gd name="connsiteX1" fmla="*/ 57150 w 1231949"/>
                <a:gd name="connsiteY1" fmla="*/ 146051 h 1006156"/>
                <a:gd name="connsiteX2" fmla="*/ 190500 w 1231949"/>
                <a:gd name="connsiteY2" fmla="*/ 133351 h 1006156"/>
                <a:gd name="connsiteX3" fmla="*/ 254000 w 1231949"/>
                <a:gd name="connsiteY3" fmla="*/ 171451 h 1006156"/>
                <a:gd name="connsiteX4" fmla="*/ 349250 w 1231949"/>
                <a:gd name="connsiteY4" fmla="*/ 184151 h 1006156"/>
                <a:gd name="connsiteX5" fmla="*/ 393700 w 1231949"/>
                <a:gd name="connsiteY5" fmla="*/ 184151 h 1006156"/>
                <a:gd name="connsiteX6" fmla="*/ 431800 w 1231949"/>
                <a:gd name="connsiteY6" fmla="*/ 228601 h 1006156"/>
                <a:gd name="connsiteX7" fmla="*/ 444500 w 1231949"/>
                <a:gd name="connsiteY7" fmla="*/ 285751 h 1006156"/>
                <a:gd name="connsiteX8" fmla="*/ 450850 w 1231949"/>
                <a:gd name="connsiteY8" fmla="*/ 361951 h 1006156"/>
                <a:gd name="connsiteX9" fmla="*/ 482600 w 1231949"/>
                <a:gd name="connsiteY9" fmla="*/ 425451 h 1006156"/>
                <a:gd name="connsiteX10" fmla="*/ 520700 w 1231949"/>
                <a:gd name="connsiteY10" fmla="*/ 463551 h 1006156"/>
                <a:gd name="connsiteX11" fmla="*/ 501650 w 1231949"/>
                <a:gd name="connsiteY11" fmla="*/ 527051 h 1006156"/>
                <a:gd name="connsiteX12" fmla="*/ 546100 w 1231949"/>
                <a:gd name="connsiteY12" fmla="*/ 590551 h 1006156"/>
                <a:gd name="connsiteX13" fmla="*/ 635000 w 1231949"/>
                <a:gd name="connsiteY13" fmla="*/ 622301 h 1006156"/>
                <a:gd name="connsiteX14" fmla="*/ 685800 w 1231949"/>
                <a:gd name="connsiteY14" fmla="*/ 622301 h 1006156"/>
                <a:gd name="connsiteX15" fmla="*/ 704850 w 1231949"/>
                <a:gd name="connsiteY15" fmla="*/ 596901 h 1006156"/>
                <a:gd name="connsiteX16" fmla="*/ 736600 w 1231949"/>
                <a:gd name="connsiteY16" fmla="*/ 628651 h 1006156"/>
                <a:gd name="connsiteX17" fmla="*/ 869950 w 1231949"/>
                <a:gd name="connsiteY17" fmla="*/ 679451 h 1006156"/>
                <a:gd name="connsiteX18" fmla="*/ 825500 w 1231949"/>
                <a:gd name="connsiteY18" fmla="*/ 749301 h 1006156"/>
                <a:gd name="connsiteX19" fmla="*/ 876300 w 1231949"/>
                <a:gd name="connsiteY19" fmla="*/ 812801 h 1006156"/>
                <a:gd name="connsiteX20" fmla="*/ 876300 w 1231949"/>
                <a:gd name="connsiteY20" fmla="*/ 863601 h 1006156"/>
                <a:gd name="connsiteX21" fmla="*/ 800100 w 1231949"/>
                <a:gd name="connsiteY21" fmla="*/ 819151 h 1006156"/>
                <a:gd name="connsiteX22" fmla="*/ 800100 w 1231949"/>
                <a:gd name="connsiteY22" fmla="*/ 819151 h 1006156"/>
                <a:gd name="connsiteX23" fmla="*/ 806450 w 1231949"/>
                <a:gd name="connsiteY23" fmla="*/ 908051 h 1006156"/>
                <a:gd name="connsiteX24" fmla="*/ 812800 w 1231949"/>
                <a:gd name="connsiteY24" fmla="*/ 927101 h 1006156"/>
                <a:gd name="connsiteX25" fmla="*/ 889000 w 1231949"/>
                <a:gd name="connsiteY25" fmla="*/ 965201 h 1006156"/>
                <a:gd name="connsiteX26" fmla="*/ 933450 w 1231949"/>
                <a:gd name="connsiteY26" fmla="*/ 984251 h 1006156"/>
                <a:gd name="connsiteX27" fmla="*/ 933450 w 1231949"/>
                <a:gd name="connsiteY27" fmla="*/ 984251 h 1006156"/>
                <a:gd name="connsiteX28" fmla="*/ 933450 w 1231949"/>
                <a:gd name="connsiteY28" fmla="*/ 920751 h 1006156"/>
                <a:gd name="connsiteX29" fmla="*/ 965200 w 1231949"/>
                <a:gd name="connsiteY29" fmla="*/ 920751 h 1006156"/>
                <a:gd name="connsiteX30" fmla="*/ 1047750 w 1231949"/>
                <a:gd name="connsiteY30" fmla="*/ 1003301 h 1006156"/>
                <a:gd name="connsiteX31" fmla="*/ 1231900 w 1231949"/>
                <a:gd name="connsiteY31" fmla="*/ 958851 h 1006156"/>
                <a:gd name="connsiteX32" fmla="*/ 1219200 w 1231949"/>
                <a:gd name="connsiteY32" fmla="*/ 857250 h 1006156"/>
                <a:gd name="connsiteX33" fmla="*/ 1181100 w 1231949"/>
                <a:gd name="connsiteY33" fmla="*/ 730250 h 1006156"/>
                <a:gd name="connsiteX34" fmla="*/ 1149350 w 1231949"/>
                <a:gd name="connsiteY34" fmla="*/ 558800 h 1006156"/>
                <a:gd name="connsiteX35" fmla="*/ 1123950 w 1231949"/>
                <a:gd name="connsiteY35" fmla="*/ 514350 h 1006156"/>
                <a:gd name="connsiteX36" fmla="*/ 1098551 w 1231949"/>
                <a:gd name="connsiteY36" fmla="*/ 666751 h 1006156"/>
                <a:gd name="connsiteX37" fmla="*/ 1028701 w 1231949"/>
                <a:gd name="connsiteY37" fmla="*/ 736601 h 1006156"/>
                <a:gd name="connsiteX38" fmla="*/ 914401 w 1231949"/>
                <a:gd name="connsiteY38" fmla="*/ 533401 h 1006156"/>
                <a:gd name="connsiteX39" fmla="*/ 781051 w 1231949"/>
                <a:gd name="connsiteY39" fmla="*/ 361951 h 1006156"/>
                <a:gd name="connsiteX40" fmla="*/ 666751 w 1231949"/>
                <a:gd name="connsiteY40" fmla="*/ 190501 h 1006156"/>
                <a:gd name="connsiteX41" fmla="*/ 463551 w 1231949"/>
                <a:gd name="connsiteY41" fmla="*/ 76201 h 1006156"/>
                <a:gd name="connsiteX42" fmla="*/ 298451 w 1231949"/>
                <a:gd name="connsiteY42" fmla="*/ 63501 h 1006156"/>
                <a:gd name="connsiteX43" fmla="*/ 285751 w 1231949"/>
                <a:gd name="connsiteY43" fmla="*/ 12701 h 1006156"/>
                <a:gd name="connsiteX44" fmla="*/ 190501 w 1231949"/>
                <a:gd name="connsiteY44" fmla="*/ 50801 h 1006156"/>
                <a:gd name="connsiteX45" fmla="*/ 139701 w 1231949"/>
                <a:gd name="connsiteY45" fmla="*/ 12700 h 1006156"/>
                <a:gd name="connsiteX46" fmla="*/ 127001 w 1231949"/>
                <a:gd name="connsiteY46" fmla="*/ 0 h 1006156"/>
                <a:gd name="connsiteX0" fmla="*/ 0 w 1231949"/>
                <a:gd name="connsiteY0" fmla="*/ 26906 h 994961"/>
                <a:gd name="connsiteX1" fmla="*/ 57150 w 1231949"/>
                <a:gd name="connsiteY1" fmla="*/ 134856 h 994961"/>
                <a:gd name="connsiteX2" fmla="*/ 190500 w 1231949"/>
                <a:gd name="connsiteY2" fmla="*/ 122156 h 994961"/>
                <a:gd name="connsiteX3" fmla="*/ 254000 w 1231949"/>
                <a:gd name="connsiteY3" fmla="*/ 160256 h 994961"/>
                <a:gd name="connsiteX4" fmla="*/ 349250 w 1231949"/>
                <a:gd name="connsiteY4" fmla="*/ 172956 h 994961"/>
                <a:gd name="connsiteX5" fmla="*/ 393700 w 1231949"/>
                <a:gd name="connsiteY5" fmla="*/ 172956 h 994961"/>
                <a:gd name="connsiteX6" fmla="*/ 431800 w 1231949"/>
                <a:gd name="connsiteY6" fmla="*/ 217406 h 994961"/>
                <a:gd name="connsiteX7" fmla="*/ 444500 w 1231949"/>
                <a:gd name="connsiteY7" fmla="*/ 274556 h 994961"/>
                <a:gd name="connsiteX8" fmla="*/ 450850 w 1231949"/>
                <a:gd name="connsiteY8" fmla="*/ 350756 h 994961"/>
                <a:gd name="connsiteX9" fmla="*/ 482600 w 1231949"/>
                <a:gd name="connsiteY9" fmla="*/ 414256 h 994961"/>
                <a:gd name="connsiteX10" fmla="*/ 520700 w 1231949"/>
                <a:gd name="connsiteY10" fmla="*/ 452356 h 994961"/>
                <a:gd name="connsiteX11" fmla="*/ 501650 w 1231949"/>
                <a:gd name="connsiteY11" fmla="*/ 515856 h 994961"/>
                <a:gd name="connsiteX12" fmla="*/ 546100 w 1231949"/>
                <a:gd name="connsiteY12" fmla="*/ 579356 h 994961"/>
                <a:gd name="connsiteX13" fmla="*/ 635000 w 1231949"/>
                <a:gd name="connsiteY13" fmla="*/ 611106 h 994961"/>
                <a:gd name="connsiteX14" fmla="*/ 685800 w 1231949"/>
                <a:gd name="connsiteY14" fmla="*/ 611106 h 994961"/>
                <a:gd name="connsiteX15" fmla="*/ 704850 w 1231949"/>
                <a:gd name="connsiteY15" fmla="*/ 585706 h 994961"/>
                <a:gd name="connsiteX16" fmla="*/ 736600 w 1231949"/>
                <a:gd name="connsiteY16" fmla="*/ 617456 h 994961"/>
                <a:gd name="connsiteX17" fmla="*/ 869950 w 1231949"/>
                <a:gd name="connsiteY17" fmla="*/ 668256 h 994961"/>
                <a:gd name="connsiteX18" fmla="*/ 825500 w 1231949"/>
                <a:gd name="connsiteY18" fmla="*/ 738106 h 994961"/>
                <a:gd name="connsiteX19" fmla="*/ 876300 w 1231949"/>
                <a:gd name="connsiteY19" fmla="*/ 801606 h 994961"/>
                <a:gd name="connsiteX20" fmla="*/ 876300 w 1231949"/>
                <a:gd name="connsiteY20" fmla="*/ 852406 h 994961"/>
                <a:gd name="connsiteX21" fmla="*/ 800100 w 1231949"/>
                <a:gd name="connsiteY21" fmla="*/ 807956 h 994961"/>
                <a:gd name="connsiteX22" fmla="*/ 800100 w 1231949"/>
                <a:gd name="connsiteY22" fmla="*/ 807956 h 994961"/>
                <a:gd name="connsiteX23" fmla="*/ 806450 w 1231949"/>
                <a:gd name="connsiteY23" fmla="*/ 896856 h 994961"/>
                <a:gd name="connsiteX24" fmla="*/ 812800 w 1231949"/>
                <a:gd name="connsiteY24" fmla="*/ 915906 h 994961"/>
                <a:gd name="connsiteX25" fmla="*/ 889000 w 1231949"/>
                <a:gd name="connsiteY25" fmla="*/ 954006 h 994961"/>
                <a:gd name="connsiteX26" fmla="*/ 933450 w 1231949"/>
                <a:gd name="connsiteY26" fmla="*/ 973056 h 994961"/>
                <a:gd name="connsiteX27" fmla="*/ 933450 w 1231949"/>
                <a:gd name="connsiteY27" fmla="*/ 973056 h 994961"/>
                <a:gd name="connsiteX28" fmla="*/ 933450 w 1231949"/>
                <a:gd name="connsiteY28" fmla="*/ 909556 h 994961"/>
                <a:gd name="connsiteX29" fmla="*/ 965200 w 1231949"/>
                <a:gd name="connsiteY29" fmla="*/ 909556 h 994961"/>
                <a:gd name="connsiteX30" fmla="*/ 1047750 w 1231949"/>
                <a:gd name="connsiteY30" fmla="*/ 992106 h 994961"/>
                <a:gd name="connsiteX31" fmla="*/ 1231900 w 1231949"/>
                <a:gd name="connsiteY31" fmla="*/ 947656 h 994961"/>
                <a:gd name="connsiteX32" fmla="*/ 1219200 w 1231949"/>
                <a:gd name="connsiteY32" fmla="*/ 846055 h 994961"/>
                <a:gd name="connsiteX33" fmla="*/ 1181100 w 1231949"/>
                <a:gd name="connsiteY33" fmla="*/ 719055 h 994961"/>
                <a:gd name="connsiteX34" fmla="*/ 1149350 w 1231949"/>
                <a:gd name="connsiteY34" fmla="*/ 547605 h 994961"/>
                <a:gd name="connsiteX35" fmla="*/ 1123950 w 1231949"/>
                <a:gd name="connsiteY35" fmla="*/ 503155 h 994961"/>
                <a:gd name="connsiteX36" fmla="*/ 1098551 w 1231949"/>
                <a:gd name="connsiteY36" fmla="*/ 655556 h 994961"/>
                <a:gd name="connsiteX37" fmla="*/ 1028701 w 1231949"/>
                <a:gd name="connsiteY37" fmla="*/ 725406 h 994961"/>
                <a:gd name="connsiteX38" fmla="*/ 914401 w 1231949"/>
                <a:gd name="connsiteY38" fmla="*/ 522206 h 994961"/>
                <a:gd name="connsiteX39" fmla="*/ 781051 w 1231949"/>
                <a:gd name="connsiteY39" fmla="*/ 350756 h 994961"/>
                <a:gd name="connsiteX40" fmla="*/ 666751 w 1231949"/>
                <a:gd name="connsiteY40" fmla="*/ 179306 h 994961"/>
                <a:gd name="connsiteX41" fmla="*/ 463551 w 1231949"/>
                <a:gd name="connsiteY41" fmla="*/ 65006 h 994961"/>
                <a:gd name="connsiteX42" fmla="*/ 298451 w 1231949"/>
                <a:gd name="connsiteY42" fmla="*/ 52306 h 994961"/>
                <a:gd name="connsiteX43" fmla="*/ 285751 w 1231949"/>
                <a:gd name="connsiteY43" fmla="*/ 1506 h 994961"/>
                <a:gd name="connsiteX44" fmla="*/ 190501 w 1231949"/>
                <a:gd name="connsiteY44" fmla="*/ 39606 h 994961"/>
                <a:gd name="connsiteX45" fmla="*/ 139701 w 1231949"/>
                <a:gd name="connsiteY45" fmla="*/ 1505 h 994961"/>
                <a:gd name="connsiteX46" fmla="*/ 6351 w 1231949"/>
                <a:gd name="connsiteY46" fmla="*/ 20555 h 994961"/>
                <a:gd name="connsiteX0" fmla="*/ 0 w 1231949"/>
                <a:gd name="connsiteY0" fmla="*/ 26906 h 994961"/>
                <a:gd name="connsiteX1" fmla="*/ 25401 w 1231949"/>
                <a:gd name="connsiteY1" fmla="*/ 84055 h 994961"/>
                <a:gd name="connsiteX2" fmla="*/ 57150 w 1231949"/>
                <a:gd name="connsiteY2" fmla="*/ 1348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25401 w 1231949"/>
                <a:gd name="connsiteY1" fmla="*/ 84055 h 994961"/>
                <a:gd name="connsiteX2" fmla="*/ 120650 w 1231949"/>
                <a:gd name="connsiteY2" fmla="*/ 713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25401 w 1231949"/>
                <a:gd name="connsiteY1" fmla="*/ 8405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139701 w 1231949"/>
                <a:gd name="connsiteY1" fmla="*/ 2690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463551 w 1231949"/>
                <a:gd name="connsiteY42" fmla="*/ 65006 h 994961"/>
                <a:gd name="connsiteX43" fmla="*/ 298451 w 1231949"/>
                <a:gd name="connsiteY43" fmla="*/ 52306 h 994961"/>
                <a:gd name="connsiteX44" fmla="*/ 285751 w 1231949"/>
                <a:gd name="connsiteY44" fmla="*/ 1506 h 994961"/>
                <a:gd name="connsiteX45" fmla="*/ 190501 w 1231949"/>
                <a:gd name="connsiteY45" fmla="*/ 39606 h 994961"/>
                <a:gd name="connsiteX46" fmla="*/ 139701 w 1231949"/>
                <a:gd name="connsiteY46" fmla="*/ 1505 h 994961"/>
                <a:gd name="connsiteX47" fmla="*/ 6351 w 1231949"/>
                <a:gd name="connsiteY47" fmla="*/ 20555 h 994961"/>
                <a:gd name="connsiteX0" fmla="*/ 0 w 1231949"/>
                <a:gd name="connsiteY0" fmla="*/ 26906 h 994961"/>
                <a:gd name="connsiteX1" fmla="*/ 139701 w 1231949"/>
                <a:gd name="connsiteY1" fmla="*/ 2690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565151 w 1231949"/>
                <a:gd name="connsiteY42" fmla="*/ 115805 h 994961"/>
                <a:gd name="connsiteX43" fmla="*/ 463551 w 1231949"/>
                <a:gd name="connsiteY43" fmla="*/ 65006 h 994961"/>
                <a:gd name="connsiteX44" fmla="*/ 298451 w 1231949"/>
                <a:gd name="connsiteY44" fmla="*/ 52306 h 994961"/>
                <a:gd name="connsiteX45" fmla="*/ 285751 w 1231949"/>
                <a:gd name="connsiteY45" fmla="*/ 1506 h 994961"/>
                <a:gd name="connsiteX46" fmla="*/ 190501 w 1231949"/>
                <a:gd name="connsiteY46" fmla="*/ 39606 h 994961"/>
                <a:gd name="connsiteX47" fmla="*/ 139701 w 1231949"/>
                <a:gd name="connsiteY47" fmla="*/ 1505 h 994961"/>
                <a:gd name="connsiteX48" fmla="*/ 6351 w 1231949"/>
                <a:gd name="connsiteY48" fmla="*/ 20555 h 994961"/>
                <a:gd name="connsiteX0" fmla="*/ 0 w 1231949"/>
                <a:gd name="connsiteY0" fmla="*/ 26906 h 994961"/>
                <a:gd name="connsiteX1" fmla="*/ 139701 w 1231949"/>
                <a:gd name="connsiteY1" fmla="*/ 26905 h 994961"/>
                <a:gd name="connsiteX2" fmla="*/ 50800 w 1231949"/>
                <a:gd name="connsiteY2" fmla="*/ 122156 h 994961"/>
                <a:gd name="connsiteX3" fmla="*/ 190500 w 1231949"/>
                <a:gd name="connsiteY3" fmla="*/ 122156 h 994961"/>
                <a:gd name="connsiteX4" fmla="*/ 254000 w 1231949"/>
                <a:gd name="connsiteY4" fmla="*/ 160256 h 994961"/>
                <a:gd name="connsiteX5" fmla="*/ 349250 w 1231949"/>
                <a:gd name="connsiteY5" fmla="*/ 172956 h 994961"/>
                <a:gd name="connsiteX6" fmla="*/ 393700 w 1231949"/>
                <a:gd name="connsiteY6" fmla="*/ 172956 h 994961"/>
                <a:gd name="connsiteX7" fmla="*/ 431800 w 1231949"/>
                <a:gd name="connsiteY7" fmla="*/ 217406 h 994961"/>
                <a:gd name="connsiteX8" fmla="*/ 444500 w 1231949"/>
                <a:gd name="connsiteY8" fmla="*/ 274556 h 994961"/>
                <a:gd name="connsiteX9" fmla="*/ 450850 w 1231949"/>
                <a:gd name="connsiteY9" fmla="*/ 350756 h 994961"/>
                <a:gd name="connsiteX10" fmla="*/ 482600 w 1231949"/>
                <a:gd name="connsiteY10" fmla="*/ 414256 h 994961"/>
                <a:gd name="connsiteX11" fmla="*/ 520700 w 1231949"/>
                <a:gd name="connsiteY11" fmla="*/ 452356 h 994961"/>
                <a:gd name="connsiteX12" fmla="*/ 501650 w 1231949"/>
                <a:gd name="connsiteY12" fmla="*/ 515856 h 994961"/>
                <a:gd name="connsiteX13" fmla="*/ 546100 w 1231949"/>
                <a:gd name="connsiteY13" fmla="*/ 579356 h 994961"/>
                <a:gd name="connsiteX14" fmla="*/ 635000 w 1231949"/>
                <a:gd name="connsiteY14" fmla="*/ 611106 h 994961"/>
                <a:gd name="connsiteX15" fmla="*/ 685800 w 1231949"/>
                <a:gd name="connsiteY15" fmla="*/ 611106 h 994961"/>
                <a:gd name="connsiteX16" fmla="*/ 704850 w 1231949"/>
                <a:gd name="connsiteY16" fmla="*/ 585706 h 994961"/>
                <a:gd name="connsiteX17" fmla="*/ 736600 w 1231949"/>
                <a:gd name="connsiteY17" fmla="*/ 617456 h 994961"/>
                <a:gd name="connsiteX18" fmla="*/ 869950 w 1231949"/>
                <a:gd name="connsiteY18" fmla="*/ 668256 h 994961"/>
                <a:gd name="connsiteX19" fmla="*/ 825500 w 1231949"/>
                <a:gd name="connsiteY19" fmla="*/ 738106 h 994961"/>
                <a:gd name="connsiteX20" fmla="*/ 876300 w 1231949"/>
                <a:gd name="connsiteY20" fmla="*/ 801606 h 994961"/>
                <a:gd name="connsiteX21" fmla="*/ 876300 w 1231949"/>
                <a:gd name="connsiteY21" fmla="*/ 852406 h 994961"/>
                <a:gd name="connsiteX22" fmla="*/ 800100 w 1231949"/>
                <a:gd name="connsiteY22" fmla="*/ 807956 h 994961"/>
                <a:gd name="connsiteX23" fmla="*/ 800100 w 1231949"/>
                <a:gd name="connsiteY23" fmla="*/ 807956 h 994961"/>
                <a:gd name="connsiteX24" fmla="*/ 806450 w 1231949"/>
                <a:gd name="connsiteY24" fmla="*/ 896856 h 994961"/>
                <a:gd name="connsiteX25" fmla="*/ 812800 w 1231949"/>
                <a:gd name="connsiteY25" fmla="*/ 915906 h 994961"/>
                <a:gd name="connsiteX26" fmla="*/ 889000 w 1231949"/>
                <a:gd name="connsiteY26" fmla="*/ 954006 h 994961"/>
                <a:gd name="connsiteX27" fmla="*/ 933450 w 1231949"/>
                <a:gd name="connsiteY27" fmla="*/ 973056 h 994961"/>
                <a:gd name="connsiteX28" fmla="*/ 933450 w 1231949"/>
                <a:gd name="connsiteY28" fmla="*/ 973056 h 994961"/>
                <a:gd name="connsiteX29" fmla="*/ 933450 w 1231949"/>
                <a:gd name="connsiteY29" fmla="*/ 909556 h 994961"/>
                <a:gd name="connsiteX30" fmla="*/ 965200 w 1231949"/>
                <a:gd name="connsiteY30" fmla="*/ 909556 h 994961"/>
                <a:gd name="connsiteX31" fmla="*/ 1047750 w 1231949"/>
                <a:gd name="connsiteY31" fmla="*/ 992106 h 994961"/>
                <a:gd name="connsiteX32" fmla="*/ 1231900 w 1231949"/>
                <a:gd name="connsiteY32" fmla="*/ 947656 h 994961"/>
                <a:gd name="connsiteX33" fmla="*/ 1219200 w 1231949"/>
                <a:gd name="connsiteY33" fmla="*/ 846055 h 994961"/>
                <a:gd name="connsiteX34" fmla="*/ 1181100 w 1231949"/>
                <a:gd name="connsiteY34" fmla="*/ 719055 h 994961"/>
                <a:gd name="connsiteX35" fmla="*/ 1149350 w 1231949"/>
                <a:gd name="connsiteY35" fmla="*/ 547605 h 994961"/>
                <a:gd name="connsiteX36" fmla="*/ 1123950 w 1231949"/>
                <a:gd name="connsiteY36" fmla="*/ 503155 h 994961"/>
                <a:gd name="connsiteX37" fmla="*/ 1098551 w 1231949"/>
                <a:gd name="connsiteY37" fmla="*/ 655556 h 994961"/>
                <a:gd name="connsiteX38" fmla="*/ 1028701 w 1231949"/>
                <a:gd name="connsiteY38" fmla="*/ 725406 h 994961"/>
                <a:gd name="connsiteX39" fmla="*/ 914401 w 1231949"/>
                <a:gd name="connsiteY39" fmla="*/ 522206 h 994961"/>
                <a:gd name="connsiteX40" fmla="*/ 781051 w 1231949"/>
                <a:gd name="connsiteY40" fmla="*/ 350756 h 994961"/>
                <a:gd name="connsiteX41" fmla="*/ 666751 w 1231949"/>
                <a:gd name="connsiteY41" fmla="*/ 179306 h 994961"/>
                <a:gd name="connsiteX42" fmla="*/ 584201 w 1231949"/>
                <a:gd name="connsiteY42" fmla="*/ 115805 h 994961"/>
                <a:gd name="connsiteX43" fmla="*/ 463551 w 1231949"/>
                <a:gd name="connsiteY43" fmla="*/ 65006 h 994961"/>
                <a:gd name="connsiteX44" fmla="*/ 298451 w 1231949"/>
                <a:gd name="connsiteY44" fmla="*/ 52306 h 994961"/>
                <a:gd name="connsiteX45" fmla="*/ 285751 w 1231949"/>
                <a:gd name="connsiteY45" fmla="*/ 1506 h 994961"/>
                <a:gd name="connsiteX46" fmla="*/ 190501 w 1231949"/>
                <a:gd name="connsiteY46" fmla="*/ 39606 h 994961"/>
                <a:gd name="connsiteX47" fmla="*/ 139701 w 1231949"/>
                <a:gd name="connsiteY47" fmla="*/ 1505 h 994961"/>
                <a:gd name="connsiteX48" fmla="*/ 6351 w 1231949"/>
                <a:gd name="connsiteY48" fmla="*/ 20555 h 99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31949" h="994961">
                  <a:moveTo>
                    <a:pt x="0" y="26906"/>
                  </a:moveTo>
                  <a:lnTo>
                    <a:pt x="139701" y="26905"/>
                  </a:lnTo>
                  <a:lnTo>
                    <a:pt x="50800" y="122156"/>
                  </a:lnTo>
                  <a:lnTo>
                    <a:pt x="190500" y="122156"/>
                  </a:lnTo>
                  <a:lnTo>
                    <a:pt x="254000" y="160256"/>
                  </a:lnTo>
                  <a:lnTo>
                    <a:pt x="349250" y="172956"/>
                  </a:lnTo>
                  <a:lnTo>
                    <a:pt x="393700" y="172956"/>
                  </a:lnTo>
                  <a:lnTo>
                    <a:pt x="431800" y="217406"/>
                  </a:lnTo>
                  <a:lnTo>
                    <a:pt x="444500" y="274556"/>
                  </a:lnTo>
                  <a:lnTo>
                    <a:pt x="450850" y="350756"/>
                  </a:lnTo>
                  <a:lnTo>
                    <a:pt x="482600" y="414256"/>
                  </a:lnTo>
                  <a:lnTo>
                    <a:pt x="520700" y="452356"/>
                  </a:lnTo>
                  <a:lnTo>
                    <a:pt x="501650" y="515856"/>
                  </a:lnTo>
                  <a:lnTo>
                    <a:pt x="546100" y="579356"/>
                  </a:lnTo>
                  <a:lnTo>
                    <a:pt x="635000" y="611106"/>
                  </a:lnTo>
                  <a:lnTo>
                    <a:pt x="685800" y="611106"/>
                  </a:lnTo>
                  <a:lnTo>
                    <a:pt x="704850" y="585706"/>
                  </a:lnTo>
                  <a:lnTo>
                    <a:pt x="736600" y="617456"/>
                  </a:lnTo>
                  <a:lnTo>
                    <a:pt x="869950" y="668256"/>
                  </a:lnTo>
                  <a:lnTo>
                    <a:pt x="825500" y="738106"/>
                  </a:lnTo>
                  <a:lnTo>
                    <a:pt x="876300" y="801606"/>
                  </a:lnTo>
                  <a:lnTo>
                    <a:pt x="876300" y="852406"/>
                  </a:lnTo>
                  <a:lnTo>
                    <a:pt x="800100" y="807956"/>
                  </a:lnTo>
                  <a:lnTo>
                    <a:pt x="800100" y="807956"/>
                  </a:lnTo>
                  <a:lnTo>
                    <a:pt x="806450" y="896856"/>
                  </a:lnTo>
                  <a:lnTo>
                    <a:pt x="812800" y="915906"/>
                  </a:lnTo>
                  <a:lnTo>
                    <a:pt x="889000" y="954006"/>
                  </a:lnTo>
                  <a:lnTo>
                    <a:pt x="933450" y="973056"/>
                  </a:lnTo>
                  <a:lnTo>
                    <a:pt x="933450" y="973056"/>
                  </a:lnTo>
                  <a:lnTo>
                    <a:pt x="933450" y="909556"/>
                  </a:lnTo>
                  <a:lnTo>
                    <a:pt x="965200" y="909556"/>
                  </a:lnTo>
                  <a:cubicBezTo>
                    <a:pt x="972608" y="907439"/>
                    <a:pt x="1045104" y="994752"/>
                    <a:pt x="1047750" y="992106"/>
                  </a:cubicBezTo>
                  <a:cubicBezTo>
                    <a:pt x="1062567" y="1009039"/>
                    <a:pt x="1233223" y="945010"/>
                    <a:pt x="1231900" y="947656"/>
                  </a:cubicBezTo>
                  <a:cubicBezTo>
                    <a:pt x="1232958" y="950831"/>
                    <a:pt x="1216554" y="844732"/>
                    <a:pt x="1219200" y="846055"/>
                  </a:cubicBezTo>
                  <a:cubicBezTo>
                    <a:pt x="1195917" y="725405"/>
                    <a:pt x="1210733" y="782555"/>
                    <a:pt x="1181100" y="719055"/>
                  </a:cubicBezTo>
                  <a:cubicBezTo>
                    <a:pt x="1178983" y="717997"/>
                    <a:pt x="1151996" y="550251"/>
                    <a:pt x="1149350" y="547605"/>
                  </a:cubicBezTo>
                  <a:cubicBezTo>
                    <a:pt x="1145117" y="547605"/>
                    <a:pt x="1126596" y="500509"/>
                    <a:pt x="1123950" y="503155"/>
                  </a:cubicBezTo>
                  <a:cubicBezTo>
                    <a:pt x="1121834" y="496805"/>
                    <a:pt x="1095905" y="654233"/>
                    <a:pt x="1098551" y="655556"/>
                  </a:cubicBezTo>
                  <a:cubicBezTo>
                    <a:pt x="1095376" y="679898"/>
                    <a:pt x="1027378" y="726729"/>
                    <a:pt x="1028701" y="725406"/>
                  </a:cubicBezTo>
                  <a:cubicBezTo>
                    <a:pt x="1014943" y="733873"/>
                    <a:pt x="917047" y="526175"/>
                    <a:pt x="914401" y="522206"/>
                  </a:cubicBezTo>
                  <a:cubicBezTo>
                    <a:pt x="894293" y="490456"/>
                    <a:pt x="782374" y="348110"/>
                    <a:pt x="781051" y="350756"/>
                  </a:cubicBezTo>
                  <a:cubicBezTo>
                    <a:pt x="779993" y="354989"/>
                    <a:pt x="666751" y="176660"/>
                    <a:pt x="666751" y="179306"/>
                  </a:cubicBezTo>
                  <a:lnTo>
                    <a:pt x="584201" y="115805"/>
                  </a:lnTo>
                  <a:lnTo>
                    <a:pt x="463551" y="65006"/>
                  </a:lnTo>
                  <a:cubicBezTo>
                    <a:pt x="467784" y="59714"/>
                    <a:pt x="294482" y="57598"/>
                    <a:pt x="298451" y="52306"/>
                  </a:cubicBezTo>
                  <a:cubicBezTo>
                    <a:pt x="269876" y="50189"/>
                    <a:pt x="287074" y="1506"/>
                    <a:pt x="285751" y="1506"/>
                  </a:cubicBezTo>
                  <a:cubicBezTo>
                    <a:pt x="279401" y="-8019"/>
                    <a:pt x="195793" y="40929"/>
                    <a:pt x="190501" y="39606"/>
                  </a:cubicBezTo>
                  <a:cubicBezTo>
                    <a:pt x="173568" y="44897"/>
                    <a:pt x="141024" y="2828"/>
                    <a:pt x="139701" y="1505"/>
                  </a:cubicBezTo>
                  <a:cubicBezTo>
                    <a:pt x="129118" y="-6962"/>
                    <a:pt x="8997" y="23201"/>
                    <a:pt x="6351" y="20555"/>
                  </a:cubicBez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2A0D3A-A663-4EF3-9EA0-AB6EFBEB8820}"/>
                </a:ext>
              </a:extLst>
            </p:cNvPr>
            <p:cNvSpPr txBox="1"/>
            <p:nvPr/>
          </p:nvSpPr>
          <p:spPr>
            <a:xfrm>
              <a:off x="10187741" y="3022582"/>
              <a:ext cx="1368195"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Sunfish Lake</a:t>
              </a:r>
            </a:p>
          </p:txBody>
        </p:sp>
        <p:sp>
          <p:nvSpPr>
            <p:cNvPr id="21" name="Freeform: Shape 20">
              <a:extLst>
                <a:ext uri="{FF2B5EF4-FFF2-40B4-BE49-F238E27FC236}">
                  <a16:creationId xmlns:a16="http://schemas.microsoft.com/office/drawing/2014/main" id="{8E12F753-89D0-4381-86E1-CD4B6D7F582E}"/>
                </a:ext>
              </a:extLst>
            </p:cNvPr>
            <p:cNvSpPr/>
            <p:nvPr/>
          </p:nvSpPr>
          <p:spPr>
            <a:xfrm>
              <a:off x="10996613" y="4010025"/>
              <a:ext cx="881064" cy="2176463"/>
            </a:xfrm>
            <a:custGeom>
              <a:avLst/>
              <a:gdLst>
                <a:gd name="connsiteX0" fmla="*/ 828675 w 828675"/>
                <a:gd name="connsiteY0" fmla="*/ 219075 h 2071688"/>
                <a:gd name="connsiteX1" fmla="*/ 762000 w 828675"/>
                <a:gd name="connsiteY1" fmla="*/ 161925 h 2071688"/>
                <a:gd name="connsiteX2" fmla="*/ 709612 w 828675"/>
                <a:gd name="connsiteY2" fmla="*/ 152400 h 2071688"/>
                <a:gd name="connsiteX3" fmla="*/ 638175 w 828675"/>
                <a:gd name="connsiteY3" fmla="*/ 114300 h 2071688"/>
                <a:gd name="connsiteX4" fmla="*/ 557212 w 828675"/>
                <a:gd name="connsiteY4" fmla="*/ 76200 h 2071688"/>
                <a:gd name="connsiteX5" fmla="*/ 447675 w 828675"/>
                <a:gd name="connsiteY5" fmla="*/ 76200 h 2071688"/>
                <a:gd name="connsiteX6" fmla="*/ 390525 w 828675"/>
                <a:gd name="connsiteY6" fmla="*/ 100013 h 2071688"/>
                <a:gd name="connsiteX7" fmla="*/ 314325 w 828675"/>
                <a:gd name="connsiteY7" fmla="*/ 76200 h 2071688"/>
                <a:gd name="connsiteX8" fmla="*/ 300037 w 828675"/>
                <a:gd name="connsiteY8" fmla="*/ 85725 h 2071688"/>
                <a:gd name="connsiteX9" fmla="*/ 257175 w 828675"/>
                <a:gd name="connsiteY9" fmla="*/ 133350 h 2071688"/>
                <a:gd name="connsiteX10" fmla="*/ 247650 w 828675"/>
                <a:gd name="connsiteY10" fmla="*/ 90488 h 2071688"/>
                <a:gd name="connsiteX11" fmla="*/ 214312 w 828675"/>
                <a:gd name="connsiteY11" fmla="*/ 28575 h 2071688"/>
                <a:gd name="connsiteX12" fmla="*/ 185737 w 828675"/>
                <a:gd name="connsiteY12" fmla="*/ 0 h 2071688"/>
                <a:gd name="connsiteX13" fmla="*/ 166687 w 828675"/>
                <a:gd name="connsiteY13" fmla="*/ 42863 h 2071688"/>
                <a:gd name="connsiteX14" fmla="*/ 133350 w 828675"/>
                <a:gd name="connsiteY14" fmla="*/ 114300 h 2071688"/>
                <a:gd name="connsiteX15" fmla="*/ 157162 w 828675"/>
                <a:gd name="connsiteY15" fmla="*/ 147638 h 2071688"/>
                <a:gd name="connsiteX16" fmla="*/ 157162 w 828675"/>
                <a:gd name="connsiteY16" fmla="*/ 209550 h 2071688"/>
                <a:gd name="connsiteX17" fmla="*/ 161925 w 828675"/>
                <a:gd name="connsiteY17" fmla="*/ 261938 h 2071688"/>
                <a:gd name="connsiteX18" fmla="*/ 138112 w 828675"/>
                <a:gd name="connsiteY18" fmla="*/ 280988 h 2071688"/>
                <a:gd name="connsiteX19" fmla="*/ 176212 w 828675"/>
                <a:gd name="connsiteY19" fmla="*/ 371475 h 2071688"/>
                <a:gd name="connsiteX20" fmla="*/ 195262 w 828675"/>
                <a:gd name="connsiteY20" fmla="*/ 428625 h 2071688"/>
                <a:gd name="connsiteX21" fmla="*/ 219075 w 828675"/>
                <a:gd name="connsiteY21" fmla="*/ 528638 h 2071688"/>
                <a:gd name="connsiteX22" fmla="*/ 252412 w 828675"/>
                <a:gd name="connsiteY22" fmla="*/ 566738 h 2071688"/>
                <a:gd name="connsiteX23" fmla="*/ 300037 w 828675"/>
                <a:gd name="connsiteY23" fmla="*/ 676275 h 2071688"/>
                <a:gd name="connsiteX24" fmla="*/ 385762 w 828675"/>
                <a:gd name="connsiteY24" fmla="*/ 771525 h 2071688"/>
                <a:gd name="connsiteX25" fmla="*/ 366712 w 828675"/>
                <a:gd name="connsiteY25" fmla="*/ 847725 h 2071688"/>
                <a:gd name="connsiteX26" fmla="*/ 347662 w 828675"/>
                <a:gd name="connsiteY26" fmla="*/ 962025 h 2071688"/>
                <a:gd name="connsiteX27" fmla="*/ 357187 w 828675"/>
                <a:gd name="connsiteY27" fmla="*/ 1033463 h 2071688"/>
                <a:gd name="connsiteX28" fmla="*/ 366712 w 828675"/>
                <a:gd name="connsiteY28" fmla="*/ 1095375 h 2071688"/>
                <a:gd name="connsiteX29" fmla="*/ 323850 w 828675"/>
                <a:gd name="connsiteY29" fmla="*/ 1133475 h 2071688"/>
                <a:gd name="connsiteX30" fmla="*/ 323850 w 828675"/>
                <a:gd name="connsiteY30" fmla="*/ 1171575 h 2071688"/>
                <a:gd name="connsiteX31" fmla="*/ 314325 w 828675"/>
                <a:gd name="connsiteY31" fmla="*/ 1243013 h 2071688"/>
                <a:gd name="connsiteX32" fmla="*/ 223837 w 828675"/>
                <a:gd name="connsiteY32" fmla="*/ 1314450 h 2071688"/>
                <a:gd name="connsiteX33" fmla="*/ 142875 w 828675"/>
                <a:gd name="connsiteY33" fmla="*/ 1404938 h 2071688"/>
                <a:gd name="connsiteX34" fmla="*/ 166687 w 828675"/>
                <a:gd name="connsiteY34" fmla="*/ 1462088 h 2071688"/>
                <a:gd name="connsiteX35" fmla="*/ 214312 w 828675"/>
                <a:gd name="connsiteY35" fmla="*/ 1538288 h 2071688"/>
                <a:gd name="connsiteX36" fmla="*/ 128587 w 828675"/>
                <a:gd name="connsiteY36" fmla="*/ 1719263 h 2071688"/>
                <a:gd name="connsiteX37" fmla="*/ 95250 w 828675"/>
                <a:gd name="connsiteY37" fmla="*/ 1790700 h 2071688"/>
                <a:gd name="connsiteX38" fmla="*/ 33337 w 828675"/>
                <a:gd name="connsiteY38" fmla="*/ 1933575 h 2071688"/>
                <a:gd name="connsiteX39" fmla="*/ 0 w 828675"/>
                <a:gd name="connsiteY39" fmla="*/ 2009775 h 2071688"/>
                <a:gd name="connsiteX40" fmla="*/ 14287 w 828675"/>
                <a:gd name="connsiteY40" fmla="*/ 2071688 h 2071688"/>
                <a:gd name="connsiteX0" fmla="*/ 828675 w 828675"/>
                <a:gd name="connsiteY0" fmla="*/ 219075 h 2071688"/>
                <a:gd name="connsiteX1" fmla="*/ 762000 w 828675"/>
                <a:gd name="connsiteY1" fmla="*/ 161925 h 2071688"/>
                <a:gd name="connsiteX2" fmla="*/ 709612 w 828675"/>
                <a:gd name="connsiteY2" fmla="*/ 152400 h 2071688"/>
                <a:gd name="connsiteX3" fmla="*/ 638175 w 828675"/>
                <a:gd name="connsiteY3" fmla="*/ 114300 h 2071688"/>
                <a:gd name="connsiteX4" fmla="*/ 557212 w 828675"/>
                <a:gd name="connsiteY4" fmla="*/ 76200 h 2071688"/>
                <a:gd name="connsiteX5" fmla="*/ 447675 w 828675"/>
                <a:gd name="connsiteY5" fmla="*/ 76200 h 2071688"/>
                <a:gd name="connsiteX6" fmla="*/ 390525 w 828675"/>
                <a:gd name="connsiteY6" fmla="*/ 100013 h 2071688"/>
                <a:gd name="connsiteX7" fmla="*/ 314325 w 828675"/>
                <a:gd name="connsiteY7" fmla="*/ 76200 h 2071688"/>
                <a:gd name="connsiteX8" fmla="*/ 300037 w 828675"/>
                <a:gd name="connsiteY8" fmla="*/ 85725 h 2071688"/>
                <a:gd name="connsiteX9" fmla="*/ 257175 w 828675"/>
                <a:gd name="connsiteY9" fmla="*/ 133350 h 2071688"/>
                <a:gd name="connsiteX10" fmla="*/ 247650 w 828675"/>
                <a:gd name="connsiteY10" fmla="*/ 90488 h 2071688"/>
                <a:gd name="connsiteX11" fmla="*/ 214312 w 828675"/>
                <a:gd name="connsiteY11" fmla="*/ 28575 h 2071688"/>
                <a:gd name="connsiteX12" fmla="*/ 185737 w 828675"/>
                <a:gd name="connsiteY12" fmla="*/ 0 h 2071688"/>
                <a:gd name="connsiteX13" fmla="*/ 166687 w 828675"/>
                <a:gd name="connsiteY13" fmla="*/ 42863 h 2071688"/>
                <a:gd name="connsiteX14" fmla="*/ 133350 w 828675"/>
                <a:gd name="connsiteY14" fmla="*/ 114300 h 2071688"/>
                <a:gd name="connsiteX15" fmla="*/ 157162 w 828675"/>
                <a:gd name="connsiteY15" fmla="*/ 147638 h 2071688"/>
                <a:gd name="connsiteX16" fmla="*/ 157162 w 828675"/>
                <a:gd name="connsiteY16" fmla="*/ 209550 h 2071688"/>
                <a:gd name="connsiteX17" fmla="*/ 161925 w 828675"/>
                <a:gd name="connsiteY17" fmla="*/ 261938 h 2071688"/>
                <a:gd name="connsiteX18" fmla="*/ 138112 w 828675"/>
                <a:gd name="connsiteY18" fmla="*/ 280988 h 2071688"/>
                <a:gd name="connsiteX19" fmla="*/ 176212 w 828675"/>
                <a:gd name="connsiteY19" fmla="*/ 371475 h 2071688"/>
                <a:gd name="connsiteX20" fmla="*/ 195262 w 828675"/>
                <a:gd name="connsiteY20" fmla="*/ 428625 h 2071688"/>
                <a:gd name="connsiteX21" fmla="*/ 219075 w 828675"/>
                <a:gd name="connsiteY21" fmla="*/ 528638 h 2071688"/>
                <a:gd name="connsiteX22" fmla="*/ 252412 w 828675"/>
                <a:gd name="connsiteY22" fmla="*/ 566738 h 2071688"/>
                <a:gd name="connsiteX23" fmla="*/ 300037 w 828675"/>
                <a:gd name="connsiteY23" fmla="*/ 676275 h 2071688"/>
                <a:gd name="connsiteX24" fmla="*/ 385762 w 828675"/>
                <a:gd name="connsiteY24" fmla="*/ 771525 h 2071688"/>
                <a:gd name="connsiteX25" fmla="*/ 366712 w 828675"/>
                <a:gd name="connsiteY25" fmla="*/ 847725 h 2071688"/>
                <a:gd name="connsiteX26" fmla="*/ 347662 w 828675"/>
                <a:gd name="connsiteY26" fmla="*/ 962025 h 2071688"/>
                <a:gd name="connsiteX27" fmla="*/ 357187 w 828675"/>
                <a:gd name="connsiteY27" fmla="*/ 1033463 h 2071688"/>
                <a:gd name="connsiteX28" fmla="*/ 366712 w 828675"/>
                <a:gd name="connsiteY28" fmla="*/ 1095375 h 2071688"/>
                <a:gd name="connsiteX29" fmla="*/ 323850 w 828675"/>
                <a:gd name="connsiteY29" fmla="*/ 1133475 h 2071688"/>
                <a:gd name="connsiteX30" fmla="*/ 323850 w 828675"/>
                <a:gd name="connsiteY30" fmla="*/ 1171575 h 2071688"/>
                <a:gd name="connsiteX31" fmla="*/ 314325 w 828675"/>
                <a:gd name="connsiteY31" fmla="*/ 1243013 h 2071688"/>
                <a:gd name="connsiteX32" fmla="*/ 223837 w 828675"/>
                <a:gd name="connsiteY32" fmla="*/ 1314450 h 2071688"/>
                <a:gd name="connsiteX33" fmla="*/ 142875 w 828675"/>
                <a:gd name="connsiteY33" fmla="*/ 1404938 h 2071688"/>
                <a:gd name="connsiteX34" fmla="*/ 166687 w 828675"/>
                <a:gd name="connsiteY34" fmla="*/ 1462088 h 2071688"/>
                <a:gd name="connsiteX35" fmla="*/ 214312 w 828675"/>
                <a:gd name="connsiteY35" fmla="*/ 1538288 h 2071688"/>
                <a:gd name="connsiteX36" fmla="*/ 185737 w 828675"/>
                <a:gd name="connsiteY36" fmla="*/ 1766888 h 2071688"/>
                <a:gd name="connsiteX37" fmla="*/ 95250 w 828675"/>
                <a:gd name="connsiteY37" fmla="*/ 1790700 h 2071688"/>
                <a:gd name="connsiteX38" fmla="*/ 33337 w 828675"/>
                <a:gd name="connsiteY38" fmla="*/ 1933575 h 2071688"/>
                <a:gd name="connsiteX39" fmla="*/ 0 w 828675"/>
                <a:gd name="connsiteY39" fmla="*/ 2009775 h 2071688"/>
                <a:gd name="connsiteX40" fmla="*/ 14287 w 828675"/>
                <a:gd name="connsiteY40" fmla="*/ 2071688 h 2071688"/>
                <a:gd name="connsiteX0" fmla="*/ 828675 w 828675"/>
                <a:gd name="connsiteY0" fmla="*/ 219075 h 2071688"/>
                <a:gd name="connsiteX1" fmla="*/ 762000 w 828675"/>
                <a:gd name="connsiteY1" fmla="*/ 161925 h 2071688"/>
                <a:gd name="connsiteX2" fmla="*/ 709612 w 828675"/>
                <a:gd name="connsiteY2" fmla="*/ 152400 h 2071688"/>
                <a:gd name="connsiteX3" fmla="*/ 638175 w 828675"/>
                <a:gd name="connsiteY3" fmla="*/ 114300 h 2071688"/>
                <a:gd name="connsiteX4" fmla="*/ 557212 w 828675"/>
                <a:gd name="connsiteY4" fmla="*/ 76200 h 2071688"/>
                <a:gd name="connsiteX5" fmla="*/ 447675 w 828675"/>
                <a:gd name="connsiteY5" fmla="*/ 76200 h 2071688"/>
                <a:gd name="connsiteX6" fmla="*/ 390525 w 828675"/>
                <a:gd name="connsiteY6" fmla="*/ 100013 h 2071688"/>
                <a:gd name="connsiteX7" fmla="*/ 314325 w 828675"/>
                <a:gd name="connsiteY7" fmla="*/ 76200 h 2071688"/>
                <a:gd name="connsiteX8" fmla="*/ 300037 w 828675"/>
                <a:gd name="connsiteY8" fmla="*/ 85725 h 2071688"/>
                <a:gd name="connsiteX9" fmla="*/ 257175 w 828675"/>
                <a:gd name="connsiteY9" fmla="*/ 133350 h 2071688"/>
                <a:gd name="connsiteX10" fmla="*/ 247650 w 828675"/>
                <a:gd name="connsiteY10" fmla="*/ 90488 h 2071688"/>
                <a:gd name="connsiteX11" fmla="*/ 214312 w 828675"/>
                <a:gd name="connsiteY11" fmla="*/ 28575 h 2071688"/>
                <a:gd name="connsiteX12" fmla="*/ 185737 w 828675"/>
                <a:gd name="connsiteY12" fmla="*/ 0 h 2071688"/>
                <a:gd name="connsiteX13" fmla="*/ 166687 w 828675"/>
                <a:gd name="connsiteY13" fmla="*/ 42863 h 2071688"/>
                <a:gd name="connsiteX14" fmla="*/ 133350 w 828675"/>
                <a:gd name="connsiteY14" fmla="*/ 114300 h 2071688"/>
                <a:gd name="connsiteX15" fmla="*/ 157162 w 828675"/>
                <a:gd name="connsiteY15" fmla="*/ 147638 h 2071688"/>
                <a:gd name="connsiteX16" fmla="*/ 157162 w 828675"/>
                <a:gd name="connsiteY16" fmla="*/ 209550 h 2071688"/>
                <a:gd name="connsiteX17" fmla="*/ 161925 w 828675"/>
                <a:gd name="connsiteY17" fmla="*/ 261938 h 2071688"/>
                <a:gd name="connsiteX18" fmla="*/ 138112 w 828675"/>
                <a:gd name="connsiteY18" fmla="*/ 280988 h 2071688"/>
                <a:gd name="connsiteX19" fmla="*/ 176212 w 828675"/>
                <a:gd name="connsiteY19" fmla="*/ 371475 h 2071688"/>
                <a:gd name="connsiteX20" fmla="*/ 195262 w 828675"/>
                <a:gd name="connsiteY20" fmla="*/ 428625 h 2071688"/>
                <a:gd name="connsiteX21" fmla="*/ 219075 w 828675"/>
                <a:gd name="connsiteY21" fmla="*/ 528638 h 2071688"/>
                <a:gd name="connsiteX22" fmla="*/ 252412 w 828675"/>
                <a:gd name="connsiteY22" fmla="*/ 566738 h 2071688"/>
                <a:gd name="connsiteX23" fmla="*/ 300037 w 828675"/>
                <a:gd name="connsiteY23" fmla="*/ 676275 h 2071688"/>
                <a:gd name="connsiteX24" fmla="*/ 385762 w 828675"/>
                <a:gd name="connsiteY24" fmla="*/ 771525 h 2071688"/>
                <a:gd name="connsiteX25" fmla="*/ 366712 w 828675"/>
                <a:gd name="connsiteY25" fmla="*/ 847725 h 2071688"/>
                <a:gd name="connsiteX26" fmla="*/ 347662 w 828675"/>
                <a:gd name="connsiteY26" fmla="*/ 962025 h 2071688"/>
                <a:gd name="connsiteX27" fmla="*/ 357187 w 828675"/>
                <a:gd name="connsiteY27" fmla="*/ 1033463 h 2071688"/>
                <a:gd name="connsiteX28" fmla="*/ 366712 w 828675"/>
                <a:gd name="connsiteY28" fmla="*/ 1095375 h 2071688"/>
                <a:gd name="connsiteX29" fmla="*/ 323850 w 828675"/>
                <a:gd name="connsiteY29" fmla="*/ 1133475 h 2071688"/>
                <a:gd name="connsiteX30" fmla="*/ 323850 w 828675"/>
                <a:gd name="connsiteY30" fmla="*/ 1171575 h 2071688"/>
                <a:gd name="connsiteX31" fmla="*/ 314325 w 828675"/>
                <a:gd name="connsiteY31" fmla="*/ 1243013 h 2071688"/>
                <a:gd name="connsiteX32" fmla="*/ 223837 w 828675"/>
                <a:gd name="connsiteY32" fmla="*/ 1314450 h 2071688"/>
                <a:gd name="connsiteX33" fmla="*/ 142875 w 828675"/>
                <a:gd name="connsiteY33" fmla="*/ 1404938 h 2071688"/>
                <a:gd name="connsiteX34" fmla="*/ 166687 w 828675"/>
                <a:gd name="connsiteY34" fmla="*/ 1462088 h 2071688"/>
                <a:gd name="connsiteX35" fmla="*/ 214312 w 828675"/>
                <a:gd name="connsiteY35" fmla="*/ 1538288 h 2071688"/>
                <a:gd name="connsiteX36" fmla="*/ 185737 w 828675"/>
                <a:gd name="connsiteY36" fmla="*/ 1766888 h 2071688"/>
                <a:gd name="connsiteX37" fmla="*/ 80963 w 828675"/>
                <a:gd name="connsiteY37" fmla="*/ 1895475 h 2071688"/>
                <a:gd name="connsiteX38" fmla="*/ 33337 w 828675"/>
                <a:gd name="connsiteY38" fmla="*/ 1933575 h 2071688"/>
                <a:gd name="connsiteX39" fmla="*/ 0 w 828675"/>
                <a:gd name="connsiteY39" fmla="*/ 2009775 h 2071688"/>
                <a:gd name="connsiteX40" fmla="*/ 14287 w 828675"/>
                <a:gd name="connsiteY40" fmla="*/ 2071688 h 2071688"/>
                <a:gd name="connsiteX0" fmla="*/ 828675 w 828675"/>
                <a:gd name="connsiteY0" fmla="*/ 219075 h 2071688"/>
                <a:gd name="connsiteX1" fmla="*/ 762000 w 828675"/>
                <a:gd name="connsiteY1" fmla="*/ 161925 h 2071688"/>
                <a:gd name="connsiteX2" fmla="*/ 709612 w 828675"/>
                <a:gd name="connsiteY2" fmla="*/ 152400 h 2071688"/>
                <a:gd name="connsiteX3" fmla="*/ 638175 w 828675"/>
                <a:gd name="connsiteY3" fmla="*/ 114300 h 2071688"/>
                <a:gd name="connsiteX4" fmla="*/ 557212 w 828675"/>
                <a:gd name="connsiteY4" fmla="*/ 76200 h 2071688"/>
                <a:gd name="connsiteX5" fmla="*/ 447675 w 828675"/>
                <a:gd name="connsiteY5" fmla="*/ 76200 h 2071688"/>
                <a:gd name="connsiteX6" fmla="*/ 390525 w 828675"/>
                <a:gd name="connsiteY6" fmla="*/ 100013 h 2071688"/>
                <a:gd name="connsiteX7" fmla="*/ 314325 w 828675"/>
                <a:gd name="connsiteY7" fmla="*/ 76200 h 2071688"/>
                <a:gd name="connsiteX8" fmla="*/ 300037 w 828675"/>
                <a:gd name="connsiteY8" fmla="*/ 85725 h 2071688"/>
                <a:gd name="connsiteX9" fmla="*/ 257175 w 828675"/>
                <a:gd name="connsiteY9" fmla="*/ 133350 h 2071688"/>
                <a:gd name="connsiteX10" fmla="*/ 247650 w 828675"/>
                <a:gd name="connsiteY10" fmla="*/ 90488 h 2071688"/>
                <a:gd name="connsiteX11" fmla="*/ 214312 w 828675"/>
                <a:gd name="connsiteY11" fmla="*/ 28575 h 2071688"/>
                <a:gd name="connsiteX12" fmla="*/ 185737 w 828675"/>
                <a:gd name="connsiteY12" fmla="*/ 0 h 2071688"/>
                <a:gd name="connsiteX13" fmla="*/ 166687 w 828675"/>
                <a:gd name="connsiteY13" fmla="*/ 42863 h 2071688"/>
                <a:gd name="connsiteX14" fmla="*/ 133350 w 828675"/>
                <a:gd name="connsiteY14" fmla="*/ 114300 h 2071688"/>
                <a:gd name="connsiteX15" fmla="*/ 157162 w 828675"/>
                <a:gd name="connsiteY15" fmla="*/ 147638 h 2071688"/>
                <a:gd name="connsiteX16" fmla="*/ 157162 w 828675"/>
                <a:gd name="connsiteY16" fmla="*/ 209550 h 2071688"/>
                <a:gd name="connsiteX17" fmla="*/ 161925 w 828675"/>
                <a:gd name="connsiteY17" fmla="*/ 261938 h 2071688"/>
                <a:gd name="connsiteX18" fmla="*/ 138112 w 828675"/>
                <a:gd name="connsiteY18" fmla="*/ 280988 h 2071688"/>
                <a:gd name="connsiteX19" fmla="*/ 176212 w 828675"/>
                <a:gd name="connsiteY19" fmla="*/ 371475 h 2071688"/>
                <a:gd name="connsiteX20" fmla="*/ 195262 w 828675"/>
                <a:gd name="connsiteY20" fmla="*/ 428625 h 2071688"/>
                <a:gd name="connsiteX21" fmla="*/ 219075 w 828675"/>
                <a:gd name="connsiteY21" fmla="*/ 528638 h 2071688"/>
                <a:gd name="connsiteX22" fmla="*/ 252412 w 828675"/>
                <a:gd name="connsiteY22" fmla="*/ 566738 h 2071688"/>
                <a:gd name="connsiteX23" fmla="*/ 300037 w 828675"/>
                <a:gd name="connsiteY23" fmla="*/ 676275 h 2071688"/>
                <a:gd name="connsiteX24" fmla="*/ 385762 w 828675"/>
                <a:gd name="connsiteY24" fmla="*/ 771525 h 2071688"/>
                <a:gd name="connsiteX25" fmla="*/ 366712 w 828675"/>
                <a:gd name="connsiteY25" fmla="*/ 847725 h 2071688"/>
                <a:gd name="connsiteX26" fmla="*/ 347662 w 828675"/>
                <a:gd name="connsiteY26" fmla="*/ 962025 h 2071688"/>
                <a:gd name="connsiteX27" fmla="*/ 357187 w 828675"/>
                <a:gd name="connsiteY27" fmla="*/ 1033463 h 2071688"/>
                <a:gd name="connsiteX28" fmla="*/ 366712 w 828675"/>
                <a:gd name="connsiteY28" fmla="*/ 1095375 h 2071688"/>
                <a:gd name="connsiteX29" fmla="*/ 323850 w 828675"/>
                <a:gd name="connsiteY29" fmla="*/ 1133475 h 2071688"/>
                <a:gd name="connsiteX30" fmla="*/ 323850 w 828675"/>
                <a:gd name="connsiteY30" fmla="*/ 1171575 h 2071688"/>
                <a:gd name="connsiteX31" fmla="*/ 314325 w 828675"/>
                <a:gd name="connsiteY31" fmla="*/ 1243013 h 2071688"/>
                <a:gd name="connsiteX32" fmla="*/ 223837 w 828675"/>
                <a:gd name="connsiteY32" fmla="*/ 1314450 h 2071688"/>
                <a:gd name="connsiteX33" fmla="*/ 142875 w 828675"/>
                <a:gd name="connsiteY33" fmla="*/ 1404938 h 2071688"/>
                <a:gd name="connsiteX34" fmla="*/ 166687 w 828675"/>
                <a:gd name="connsiteY34" fmla="*/ 1462088 h 2071688"/>
                <a:gd name="connsiteX35" fmla="*/ 214312 w 828675"/>
                <a:gd name="connsiteY35" fmla="*/ 1538288 h 2071688"/>
                <a:gd name="connsiteX36" fmla="*/ 214312 w 828675"/>
                <a:gd name="connsiteY36" fmla="*/ 1695450 h 2071688"/>
                <a:gd name="connsiteX37" fmla="*/ 80963 w 828675"/>
                <a:gd name="connsiteY37" fmla="*/ 1895475 h 2071688"/>
                <a:gd name="connsiteX38" fmla="*/ 33337 w 828675"/>
                <a:gd name="connsiteY38" fmla="*/ 1933575 h 2071688"/>
                <a:gd name="connsiteX39" fmla="*/ 0 w 828675"/>
                <a:gd name="connsiteY39" fmla="*/ 2009775 h 2071688"/>
                <a:gd name="connsiteX40" fmla="*/ 14287 w 828675"/>
                <a:gd name="connsiteY40" fmla="*/ 2071688 h 2071688"/>
                <a:gd name="connsiteX0" fmla="*/ 828675 w 828675"/>
                <a:gd name="connsiteY0" fmla="*/ 219075 h 2076274"/>
                <a:gd name="connsiteX1" fmla="*/ 762000 w 828675"/>
                <a:gd name="connsiteY1" fmla="*/ 161925 h 2076274"/>
                <a:gd name="connsiteX2" fmla="*/ 709612 w 828675"/>
                <a:gd name="connsiteY2" fmla="*/ 152400 h 2076274"/>
                <a:gd name="connsiteX3" fmla="*/ 638175 w 828675"/>
                <a:gd name="connsiteY3" fmla="*/ 114300 h 2076274"/>
                <a:gd name="connsiteX4" fmla="*/ 557212 w 828675"/>
                <a:gd name="connsiteY4" fmla="*/ 76200 h 2076274"/>
                <a:gd name="connsiteX5" fmla="*/ 447675 w 828675"/>
                <a:gd name="connsiteY5" fmla="*/ 76200 h 2076274"/>
                <a:gd name="connsiteX6" fmla="*/ 390525 w 828675"/>
                <a:gd name="connsiteY6" fmla="*/ 100013 h 2076274"/>
                <a:gd name="connsiteX7" fmla="*/ 314325 w 828675"/>
                <a:gd name="connsiteY7" fmla="*/ 76200 h 2076274"/>
                <a:gd name="connsiteX8" fmla="*/ 300037 w 828675"/>
                <a:gd name="connsiteY8" fmla="*/ 85725 h 2076274"/>
                <a:gd name="connsiteX9" fmla="*/ 257175 w 828675"/>
                <a:gd name="connsiteY9" fmla="*/ 133350 h 2076274"/>
                <a:gd name="connsiteX10" fmla="*/ 247650 w 828675"/>
                <a:gd name="connsiteY10" fmla="*/ 90488 h 2076274"/>
                <a:gd name="connsiteX11" fmla="*/ 214312 w 828675"/>
                <a:gd name="connsiteY11" fmla="*/ 28575 h 2076274"/>
                <a:gd name="connsiteX12" fmla="*/ 185737 w 828675"/>
                <a:gd name="connsiteY12" fmla="*/ 0 h 2076274"/>
                <a:gd name="connsiteX13" fmla="*/ 166687 w 828675"/>
                <a:gd name="connsiteY13" fmla="*/ 42863 h 2076274"/>
                <a:gd name="connsiteX14" fmla="*/ 133350 w 828675"/>
                <a:gd name="connsiteY14" fmla="*/ 114300 h 2076274"/>
                <a:gd name="connsiteX15" fmla="*/ 157162 w 828675"/>
                <a:gd name="connsiteY15" fmla="*/ 147638 h 2076274"/>
                <a:gd name="connsiteX16" fmla="*/ 157162 w 828675"/>
                <a:gd name="connsiteY16" fmla="*/ 209550 h 2076274"/>
                <a:gd name="connsiteX17" fmla="*/ 161925 w 828675"/>
                <a:gd name="connsiteY17" fmla="*/ 261938 h 2076274"/>
                <a:gd name="connsiteX18" fmla="*/ 138112 w 828675"/>
                <a:gd name="connsiteY18" fmla="*/ 280988 h 2076274"/>
                <a:gd name="connsiteX19" fmla="*/ 176212 w 828675"/>
                <a:gd name="connsiteY19" fmla="*/ 371475 h 2076274"/>
                <a:gd name="connsiteX20" fmla="*/ 195262 w 828675"/>
                <a:gd name="connsiteY20" fmla="*/ 428625 h 2076274"/>
                <a:gd name="connsiteX21" fmla="*/ 219075 w 828675"/>
                <a:gd name="connsiteY21" fmla="*/ 528638 h 2076274"/>
                <a:gd name="connsiteX22" fmla="*/ 252412 w 828675"/>
                <a:gd name="connsiteY22" fmla="*/ 566738 h 2076274"/>
                <a:gd name="connsiteX23" fmla="*/ 300037 w 828675"/>
                <a:gd name="connsiteY23" fmla="*/ 676275 h 2076274"/>
                <a:gd name="connsiteX24" fmla="*/ 385762 w 828675"/>
                <a:gd name="connsiteY24" fmla="*/ 771525 h 2076274"/>
                <a:gd name="connsiteX25" fmla="*/ 366712 w 828675"/>
                <a:gd name="connsiteY25" fmla="*/ 847725 h 2076274"/>
                <a:gd name="connsiteX26" fmla="*/ 347662 w 828675"/>
                <a:gd name="connsiteY26" fmla="*/ 962025 h 2076274"/>
                <a:gd name="connsiteX27" fmla="*/ 357187 w 828675"/>
                <a:gd name="connsiteY27" fmla="*/ 1033463 h 2076274"/>
                <a:gd name="connsiteX28" fmla="*/ 366712 w 828675"/>
                <a:gd name="connsiteY28" fmla="*/ 1095375 h 2076274"/>
                <a:gd name="connsiteX29" fmla="*/ 323850 w 828675"/>
                <a:gd name="connsiteY29" fmla="*/ 1133475 h 2076274"/>
                <a:gd name="connsiteX30" fmla="*/ 323850 w 828675"/>
                <a:gd name="connsiteY30" fmla="*/ 1171575 h 2076274"/>
                <a:gd name="connsiteX31" fmla="*/ 314325 w 828675"/>
                <a:gd name="connsiteY31" fmla="*/ 1243013 h 2076274"/>
                <a:gd name="connsiteX32" fmla="*/ 223837 w 828675"/>
                <a:gd name="connsiteY32" fmla="*/ 1314450 h 2076274"/>
                <a:gd name="connsiteX33" fmla="*/ 142875 w 828675"/>
                <a:gd name="connsiteY33" fmla="*/ 1404938 h 2076274"/>
                <a:gd name="connsiteX34" fmla="*/ 166687 w 828675"/>
                <a:gd name="connsiteY34" fmla="*/ 1462088 h 2076274"/>
                <a:gd name="connsiteX35" fmla="*/ 214312 w 828675"/>
                <a:gd name="connsiteY35" fmla="*/ 1538288 h 2076274"/>
                <a:gd name="connsiteX36" fmla="*/ 214312 w 828675"/>
                <a:gd name="connsiteY36" fmla="*/ 1695450 h 2076274"/>
                <a:gd name="connsiteX37" fmla="*/ 80963 w 828675"/>
                <a:gd name="connsiteY37" fmla="*/ 1895475 h 2076274"/>
                <a:gd name="connsiteX38" fmla="*/ 33337 w 828675"/>
                <a:gd name="connsiteY38" fmla="*/ 1933575 h 2076274"/>
                <a:gd name="connsiteX39" fmla="*/ 0 w 828675"/>
                <a:gd name="connsiteY39" fmla="*/ 2009775 h 2076274"/>
                <a:gd name="connsiteX40" fmla="*/ 14287 w 828675"/>
                <a:gd name="connsiteY40" fmla="*/ 2071688 h 2076274"/>
                <a:gd name="connsiteX41" fmla="*/ 28575 w 828675"/>
                <a:gd name="connsiteY41" fmla="*/ 2071688 h 2076274"/>
                <a:gd name="connsiteX0" fmla="*/ 828675 w 828675"/>
                <a:gd name="connsiteY0" fmla="*/ 219075 h 2124076"/>
                <a:gd name="connsiteX1" fmla="*/ 762000 w 828675"/>
                <a:gd name="connsiteY1" fmla="*/ 161925 h 2124076"/>
                <a:gd name="connsiteX2" fmla="*/ 709612 w 828675"/>
                <a:gd name="connsiteY2" fmla="*/ 152400 h 2124076"/>
                <a:gd name="connsiteX3" fmla="*/ 638175 w 828675"/>
                <a:gd name="connsiteY3" fmla="*/ 114300 h 2124076"/>
                <a:gd name="connsiteX4" fmla="*/ 557212 w 828675"/>
                <a:gd name="connsiteY4" fmla="*/ 76200 h 2124076"/>
                <a:gd name="connsiteX5" fmla="*/ 447675 w 828675"/>
                <a:gd name="connsiteY5" fmla="*/ 76200 h 2124076"/>
                <a:gd name="connsiteX6" fmla="*/ 390525 w 828675"/>
                <a:gd name="connsiteY6" fmla="*/ 100013 h 2124076"/>
                <a:gd name="connsiteX7" fmla="*/ 314325 w 828675"/>
                <a:gd name="connsiteY7" fmla="*/ 76200 h 2124076"/>
                <a:gd name="connsiteX8" fmla="*/ 300037 w 828675"/>
                <a:gd name="connsiteY8" fmla="*/ 85725 h 2124076"/>
                <a:gd name="connsiteX9" fmla="*/ 257175 w 828675"/>
                <a:gd name="connsiteY9" fmla="*/ 133350 h 2124076"/>
                <a:gd name="connsiteX10" fmla="*/ 247650 w 828675"/>
                <a:gd name="connsiteY10" fmla="*/ 90488 h 2124076"/>
                <a:gd name="connsiteX11" fmla="*/ 214312 w 828675"/>
                <a:gd name="connsiteY11" fmla="*/ 28575 h 2124076"/>
                <a:gd name="connsiteX12" fmla="*/ 185737 w 828675"/>
                <a:gd name="connsiteY12" fmla="*/ 0 h 2124076"/>
                <a:gd name="connsiteX13" fmla="*/ 166687 w 828675"/>
                <a:gd name="connsiteY13" fmla="*/ 42863 h 2124076"/>
                <a:gd name="connsiteX14" fmla="*/ 133350 w 828675"/>
                <a:gd name="connsiteY14" fmla="*/ 114300 h 2124076"/>
                <a:gd name="connsiteX15" fmla="*/ 157162 w 828675"/>
                <a:gd name="connsiteY15" fmla="*/ 147638 h 2124076"/>
                <a:gd name="connsiteX16" fmla="*/ 157162 w 828675"/>
                <a:gd name="connsiteY16" fmla="*/ 209550 h 2124076"/>
                <a:gd name="connsiteX17" fmla="*/ 161925 w 828675"/>
                <a:gd name="connsiteY17" fmla="*/ 261938 h 2124076"/>
                <a:gd name="connsiteX18" fmla="*/ 138112 w 828675"/>
                <a:gd name="connsiteY18" fmla="*/ 280988 h 2124076"/>
                <a:gd name="connsiteX19" fmla="*/ 176212 w 828675"/>
                <a:gd name="connsiteY19" fmla="*/ 371475 h 2124076"/>
                <a:gd name="connsiteX20" fmla="*/ 195262 w 828675"/>
                <a:gd name="connsiteY20" fmla="*/ 428625 h 2124076"/>
                <a:gd name="connsiteX21" fmla="*/ 219075 w 828675"/>
                <a:gd name="connsiteY21" fmla="*/ 528638 h 2124076"/>
                <a:gd name="connsiteX22" fmla="*/ 252412 w 828675"/>
                <a:gd name="connsiteY22" fmla="*/ 566738 h 2124076"/>
                <a:gd name="connsiteX23" fmla="*/ 300037 w 828675"/>
                <a:gd name="connsiteY23" fmla="*/ 676275 h 2124076"/>
                <a:gd name="connsiteX24" fmla="*/ 385762 w 828675"/>
                <a:gd name="connsiteY24" fmla="*/ 771525 h 2124076"/>
                <a:gd name="connsiteX25" fmla="*/ 366712 w 828675"/>
                <a:gd name="connsiteY25" fmla="*/ 847725 h 2124076"/>
                <a:gd name="connsiteX26" fmla="*/ 347662 w 828675"/>
                <a:gd name="connsiteY26" fmla="*/ 962025 h 2124076"/>
                <a:gd name="connsiteX27" fmla="*/ 357187 w 828675"/>
                <a:gd name="connsiteY27" fmla="*/ 1033463 h 2124076"/>
                <a:gd name="connsiteX28" fmla="*/ 366712 w 828675"/>
                <a:gd name="connsiteY28" fmla="*/ 1095375 h 2124076"/>
                <a:gd name="connsiteX29" fmla="*/ 323850 w 828675"/>
                <a:gd name="connsiteY29" fmla="*/ 1133475 h 2124076"/>
                <a:gd name="connsiteX30" fmla="*/ 323850 w 828675"/>
                <a:gd name="connsiteY30" fmla="*/ 1171575 h 2124076"/>
                <a:gd name="connsiteX31" fmla="*/ 314325 w 828675"/>
                <a:gd name="connsiteY31" fmla="*/ 1243013 h 2124076"/>
                <a:gd name="connsiteX32" fmla="*/ 223837 w 828675"/>
                <a:gd name="connsiteY32" fmla="*/ 1314450 h 2124076"/>
                <a:gd name="connsiteX33" fmla="*/ 142875 w 828675"/>
                <a:gd name="connsiteY33" fmla="*/ 1404938 h 2124076"/>
                <a:gd name="connsiteX34" fmla="*/ 166687 w 828675"/>
                <a:gd name="connsiteY34" fmla="*/ 1462088 h 2124076"/>
                <a:gd name="connsiteX35" fmla="*/ 214312 w 828675"/>
                <a:gd name="connsiteY35" fmla="*/ 1538288 h 2124076"/>
                <a:gd name="connsiteX36" fmla="*/ 214312 w 828675"/>
                <a:gd name="connsiteY36" fmla="*/ 1695450 h 2124076"/>
                <a:gd name="connsiteX37" fmla="*/ 80963 w 828675"/>
                <a:gd name="connsiteY37" fmla="*/ 1895475 h 2124076"/>
                <a:gd name="connsiteX38" fmla="*/ 33337 w 828675"/>
                <a:gd name="connsiteY38" fmla="*/ 1933575 h 2124076"/>
                <a:gd name="connsiteX39" fmla="*/ 0 w 828675"/>
                <a:gd name="connsiteY39" fmla="*/ 2009775 h 2124076"/>
                <a:gd name="connsiteX40" fmla="*/ 14287 w 828675"/>
                <a:gd name="connsiteY40" fmla="*/ 2071688 h 2124076"/>
                <a:gd name="connsiteX41" fmla="*/ 42862 w 828675"/>
                <a:gd name="connsiteY41" fmla="*/ 2124076 h 2124076"/>
                <a:gd name="connsiteX0" fmla="*/ 828675 w 828675"/>
                <a:gd name="connsiteY0" fmla="*/ 219075 h 2138363"/>
                <a:gd name="connsiteX1" fmla="*/ 762000 w 828675"/>
                <a:gd name="connsiteY1" fmla="*/ 161925 h 2138363"/>
                <a:gd name="connsiteX2" fmla="*/ 709612 w 828675"/>
                <a:gd name="connsiteY2" fmla="*/ 152400 h 2138363"/>
                <a:gd name="connsiteX3" fmla="*/ 638175 w 828675"/>
                <a:gd name="connsiteY3" fmla="*/ 114300 h 2138363"/>
                <a:gd name="connsiteX4" fmla="*/ 557212 w 828675"/>
                <a:gd name="connsiteY4" fmla="*/ 76200 h 2138363"/>
                <a:gd name="connsiteX5" fmla="*/ 447675 w 828675"/>
                <a:gd name="connsiteY5" fmla="*/ 76200 h 2138363"/>
                <a:gd name="connsiteX6" fmla="*/ 390525 w 828675"/>
                <a:gd name="connsiteY6" fmla="*/ 100013 h 2138363"/>
                <a:gd name="connsiteX7" fmla="*/ 314325 w 828675"/>
                <a:gd name="connsiteY7" fmla="*/ 76200 h 2138363"/>
                <a:gd name="connsiteX8" fmla="*/ 300037 w 828675"/>
                <a:gd name="connsiteY8" fmla="*/ 85725 h 2138363"/>
                <a:gd name="connsiteX9" fmla="*/ 257175 w 828675"/>
                <a:gd name="connsiteY9" fmla="*/ 133350 h 2138363"/>
                <a:gd name="connsiteX10" fmla="*/ 247650 w 828675"/>
                <a:gd name="connsiteY10" fmla="*/ 90488 h 2138363"/>
                <a:gd name="connsiteX11" fmla="*/ 214312 w 828675"/>
                <a:gd name="connsiteY11" fmla="*/ 28575 h 2138363"/>
                <a:gd name="connsiteX12" fmla="*/ 185737 w 828675"/>
                <a:gd name="connsiteY12" fmla="*/ 0 h 2138363"/>
                <a:gd name="connsiteX13" fmla="*/ 166687 w 828675"/>
                <a:gd name="connsiteY13" fmla="*/ 42863 h 2138363"/>
                <a:gd name="connsiteX14" fmla="*/ 133350 w 828675"/>
                <a:gd name="connsiteY14" fmla="*/ 114300 h 2138363"/>
                <a:gd name="connsiteX15" fmla="*/ 157162 w 828675"/>
                <a:gd name="connsiteY15" fmla="*/ 147638 h 2138363"/>
                <a:gd name="connsiteX16" fmla="*/ 157162 w 828675"/>
                <a:gd name="connsiteY16" fmla="*/ 209550 h 2138363"/>
                <a:gd name="connsiteX17" fmla="*/ 161925 w 828675"/>
                <a:gd name="connsiteY17" fmla="*/ 261938 h 2138363"/>
                <a:gd name="connsiteX18" fmla="*/ 138112 w 828675"/>
                <a:gd name="connsiteY18" fmla="*/ 280988 h 2138363"/>
                <a:gd name="connsiteX19" fmla="*/ 176212 w 828675"/>
                <a:gd name="connsiteY19" fmla="*/ 371475 h 2138363"/>
                <a:gd name="connsiteX20" fmla="*/ 195262 w 828675"/>
                <a:gd name="connsiteY20" fmla="*/ 428625 h 2138363"/>
                <a:gd name="connsiteX21" fmla="*/ 219075 w 828675"/>
                <a:gd name="connsiteY21" fmla="*/ 528638 h 2138363"/>
                <a:gd name="connsiteX22" fmla="*/ 252412 w 828675"/>
                <a:gd name="connsiteY22" fmla="*/ 566738 h 2138363"/>
                <a:gd name="connsiteX23" fmla="*/ 300037 w 828675"/>
                <a:gd name="connsiteY23" fmla="*/ 676275 h 2138363"/>
                <a:gd name="connsiteX24" fmla="*/ 385762 w 828675"/>
                <a:gd name="connsiteY24" fmla="*/ 771525 h 2138363"/>
                <a:gd name="connsiteX25" fmla="*/ 366712 w 828675"/>
                <a:gd name="connsiteY25" fmla="*/ 847725 h 2138363"/>
                <a:gd name="connsiteX26" fmla="*/ 347662 w 828675"/>
                <a:gd name="connsiteY26" fmla="*/ 962025 h 2138363"/>
                <a:gd name="connsiteX27" fmla="*/ 357187 w 828675"/>
                <a:gd name="connsiteY27" fmla="*/ 1033463 h 2138363"/>
                <a:gd name="connsiteX28" fmla="*/ 366712 w 828675"/>
                <a:gd name="connsiteY28" fmla="*/ 1095375 h 2138363"/>
                <a:gd name="connsiteX29" fmla="*/ 323850 w 828675"/>
                <a:gd name="connsiteY29" fmla="*/ 1133475 h 2138363"/>
                <a:gd name="connsiteX30" fmla="*/ 323850 w 828675"/>
                <a:gd name="connsiteY30" fmla="*/ 1171575 h 2138363"/>
                <a:gd name="connsiteX31" fmla="*/ 314325 w 828675"/>
                <a:gd name="connsiteY31" fmla="*/ 1243013 h 2138363"/>
                <a:gd name="connsiteX32" fmla="*/ 223837 w 828675"/>
                <a:gd name="connsiteY32" fmla="*/ 1314450 h 2138363"/>
                <a:gd name="connsiteX33" fmla="*/ 142875 w 828675"/>
                <a:gd name="connsiteY33" fmla="*/ 1404938 h 2138363"/>
                <a:gd name="connsiteX34" fmla="*/ 166687 w 828675"/>
                <a:gd name="connsiteY34" fmla="*/ 1462088 h 2138363"/>
                <a:gd name="connsiteX35" fmla="*/ 214312 w 828675"/>
                <a:gd name="connsiteY35" fmla="*/ 1538288 h 2138363"/>
                <a:gd name="connsiteX36" fmla="*/ 214312 w 828675"/>
                <a:gd name="connsiteY36" fmla="*/ 1695450 h 2138363"/>
                <a:gd name="connsiteX37" fmla="*/ 80963 w 828675"/>
                <a:gd name="connsiteY37" fmla="*/ 1895475 h 2138363"/>
                <a:gd name="connsiteX38" fmla="*/ 33337 w 828675"/>
                <a:gd name="connsiteY38" fmla="*/ 1933575 h 2138363"/>
                <a:gd name="connsiteX39" fmla="*/ 0 w 828675"/>
                <a:gd name="connsiteY39" fmla="*/ 2009775 h 2138363"/>
                <a:gd name="connsiteX40" fmla="*/ 14287 w 828675"/>
                <a:gd name="connsiteY40" fmla="*/ 2071688 h 2138363"/>
                <a:gd name="connsiteX41" fmla="*/ 42862 w 828675"/>
                <a:gd name="connsiteY41" fmla="*/ 2124076 h 2138363"/>
                <a:gd name="connsiteX42" fmla="*/ 33337 w 828675"/>
                <a:gd name="connsiteY42" fmla="*/ 2138363 h 2138363"/>
                <a:gd name="connsiteX0" fmla="*/ 838201 w 838201"/>
                <a:gd name="connsiteY0" fmla="*/ 219075 h 2176463"/>
                <a:gd name="connsiteX1" fmla="*/ 771526 w 838201"/>
                <a:gd name="connsiteY1" fmla="*/ 161925 h 2176463"/>
                <a:gd name="connsiteX2" fmla="*/ 719138 w 838201"/>
                <a:gd name="connsiteY2" fmla="*/ 152400 h 2176463"/>
                <a:gd name="connsiteX3" fmla="*/ 647701 w 838201"/>
                <a:gd name="connsiteY3" fmla="*/ 114300 h 2176463"/>
                <a:gd name="connsiteX4" fmla="*/ 566738 w 838201"/>
                <a:gd name="connsiteY4" fmla="*/ 76200 h 2176463"/>
                <a:gd name="connsiteX5" fmla="*/ 457201 w 838201"/>
                <a:gd name="connsiteY5" fmla="*/ 76200 h 2176463"/>
                <a:gd name="connsiteX6" fmla="*/ 400051 w 838201"/>
                <a:gd name="connsiteY6" fmla="*/ 100013 h 2176463"/>
                <a:gd name="connsiteX7" fmla="*/ 323851 w 838201"/>
                <a:gd name="connsiteY7" fmla="*/ 76200 h 2176463"/>
                <a:gd name="connsiteX8" fmla="*/ 309563 w 838201"/>
                <a:gd name="connsiteY8" fmla="*/ 85725 h 2176463"/>
                <a:gd name="connsiteX9" fmla="*/ 266701 w 838201"/>
                <a:gd name="connsiteY9" fmla="*/ 133350 h 2176463"/>
                <a:gd name="connsiteX10" fmla="*/ 257176 w 838201"/>
                <a:gd name="connsiteY10" fmla="*/ 90488 h 2176463"/>
                <a:gd name="connsiteX11" fmla="*/ 223838 w 838201"/>
                <a:gd name="connsiteY11" fmla="*/ 28575 h 2176463"/>
                <a:gd name="connsiteX12" fmla="*/ 195263 w 838201"/>
                <a:gd name="connsiteY12" fmla="*/ 0 h 2176463"/>
                <a:gd name="connsiteX13" fmla="*/ 176213 w 838201"/>
                <a:gd name="connsiteY13" fmla="*/ 42863 h 2176463"/>
                <a:gd name="connsiteX14" fmla="*/ 142876 w 838201"/>
                <a:gd name="connsiteY14" fmla="*/ 114300 h 2176463"/>
                <a:gd name="connsiteX15" fmla="*/ 166688 w 838201"/>
                <a:gd name="connsiteY15" fmla="*/ 147638 h 2176463"/>
                <a:gd name="connsiteX16" fmla="*/ 166688 w 838201"/>
                <a:gd name="connsiteY16" fmla="*/ 209550 h 2176463"/>
                <a:gd name="connsiteX17" fmla="*/ 171451 w 838201"/>
                <a:gd name="connsiteY17" fmla="*/ 261938 h 2176463"/>
                <a:gd name="connsiteX18" fmla="*/ 147638 w 838201"/>
                <a:gd name="connsiteY18" fmla="*/ 280988 h 2176463"/>
                <a:gd name="connsiteX19" fmla="*/ 185738 w 838201"/>
                <a:gd name="connsiteY19" fmla="*/ 371475 h 2176463"/>
                <a:gd name="connsiteX20" fmla="*/ 204788 w 838201"/>
                <a:gd name="connsiteY20" fmla="*/ 428625 h 2176463"/>
                <a:gd name="connsiteX21" fmla="*/ 228601 w 838201"/>
                <a:gd name="connsiteY21" fmla="*/ 528638 h 2176463"/>
                <a:gd name="connsiteX22" fmla="*/ 261938 w 838201"/>
                <a:gd name="connsiteY22" fmla="*/ 566738 h 2176463"/>
                <a:gd name="connsiteX23" fmla="*/ 309563 w 838201"/>
                <a:gd name="connsiteY23" fmla="*/ 676275 h 2176463"/>
                <a:gd name="connsiteX24" fmla="*/ 395288 w 838201"/>
                <a:gd name="connsiteY24" fmla="*/ 771525 h 2176463"/>
                <a:gd name="connsiteX25" fmla="*/ 376238 w 838201"/>
                <a:gd name="connsiteY25" fmla="*/ 847725 h 2176463"/>
                <a:gd name="connsiteX26" fmla="*/ 357188 w 838201"/>
                <a:gd name="connsiteY26" fmla="*/ 962025 h 2176463"/>
                <a:gd name="connsiteX27" fmla="*/ 366713 w 838201"/>
                <a:gd name="connsiteY27" fmla="*/ 1033463 h 2176463"/>
                <a:gd name="connsiteX28" fmla="*/ 376238 w 838201"/>
                <a:gd name="connsiteY28" fmla="*/ 1095375 h 2176463"/>
                <a:gd name="connsiteX29" fmla="*/ 333376 w 838201"/>
                <a:gd name="connsiteY29" fmla="*/ 1133475 h 2176463"/>
                <a:gd name="connsiteX30" fmla="*/ 333376 w 838201"/>
                <a:gd name="connsiteY30" fmla="*/ 1171575 h 2176463"/>
                <a:gd name="connsiteX31" fmla="*/ 323851 w 838201"/>
                <a:gd name="connsiteY31" fmla="*/ 1243013 h 2176463"/>
                <a:gd name="connsiteX32" fmla="*/ 233363 w 838201"/>
                <a:gd name="connsiteY32" fmla="*/ 1314450 h 2176463"/>
                <a:gd name="connsiteX33" fmla="*/ 152401 w 838201"/>
                <a:gd name="connsiteY33" fmla="*/ 1404938 h 2176463"/>
                <a:gd name="connsiteX34" fmla="*/ 176213 w 838201"/>
                <a:gd name="connsiteY34" fmla="*/ 1462088 h 2176463"/>
                <a:gd name="connsiteX35" fmla="*/ 223838 w 838201"/>
                <a:gd name="connsiteY35" fmla="*/ 1538288 h 2176463"/>
                <a:gd name="connsiteX36" fmla="*/ 223838 w 838201"/>
                <a:gd name="connsiteY36" fmla="*/ 1695450 h 2176463"/>
                <a:gd name="connsiteX37" fmla="*/ 90489 w 838201"/>
                <a:gd name="connsiteY37" fmla="*/ 1895475 h 2176463"/>
                <a:gd name="connsiteX38" fmla="*/ 42863 w 838201"/>
                <a:gd name="connsiteY38" fmla="*/ 1933575 h 2176463"/>
                <a:gd name="connsiteX39" fmla="*/ 9526 w 838201"/>
                <a:gd name="connsiteY39" fmla="*/ 2009775 h 2176463"/>
                <a:gd name="connsiteX40" fmla="*/ 23813 w 838201"/>
                <a:gd name="connsiteY40" fmla="*/ 2071688 h 2176463"/>
                <a:gd name="connsiteX41" fmla="*/ 52388 w 838201"/>
                <a:gd name="connsiteY41" fmla="*/ 2124076 h 2176463"/>
                <a:gd name="connsiteX42" fmla="*/ 0 w 838201"/>
                <a:gd name="connsiteY42" fmla="*/ 2176463 h 2176463"/>
                <a:gd name="connsiteX0" fmla="*/ 871539 w 871539"/>
                <a:gd name="connsiteY0" fmla="*/ 247650 h 2176463"/>
                <a:gd name="connsiteX1" fmla="*/ 771526 w 871539"/>
                <a:gd name="connsiteY1" fmla="*/ 161925 h 2176463"/>
                <a:gd name="connsiteX2" fmla="*/ 719138 w 871539"/>
                <a:gd name="connsiteY2" fmla="*/ 152400 h 2176463"/>
                <a:gd name="connsiteX3" fmla="*/ 647701 w 871539"/>
                <a:gd name="connsiteY3" fmla="*/ 114300 h 2176463"/>
                <a:gd name="connsiteX4" fmla="*/ 566738 w 871539"/>
                <a:gd name="connsiteY4" fmla="*/ 76200 h 2176463"/>
                <a:gd name="connsiteX5" fmla="*/ 457201 w 871539"/>
                <a:gd name="connsiteY5" fmla="*/ 76200 h 2176463"/>
                <a:gd name="connsiteX6" fmla="*/ 400051 w 871539"/>
                <a:gd name="connsiteY6" fmla="*/ 100013 h 2176463"/>
                <a:gd name="connsiteX7" fmla="*/ 323851 w 871539"/>
                <a:gd name="connsiteY7" fmla="*/ 76200 h 2176463"/>
                <a:gd name="connsiteX8" fmla="*/ 309563 w 871539"/>
                <a:gd name="connsiteY8" fmla="*/ 85725 h 2176463"/>
                <a:gd name="connsiteX9" fmla="*/ 266701 w 871539"/>
                <a:gd name="connsiteY9" fmla="*/ 133350 h 2176463"/>
                <a:gd name="connsiteX10" fmla="*/ 257176 w 871539"/>
                <a:gd name="connsiteY10" fmla="*/ 90488 h 2176463"/>
                <a:gd name="connsiteX11" fmla="*/ 223838 w 871539"/>
                <a:gd name="connsiteY11" fmla="*/ 28575 h 2176463"/>
                <a:gd name="connsiteX12" fmla="*/ 195263 w 871539"/>
                <a:gd name="connsiteY12" fmla="*/ 0 h 2176463"/>
                <a:gd name="connsiteX13" fmla="*/ 176213 w 871539"/>
                <a:gd name="connsiteY13" fmla="*/ 42863 h 2176463"/>
                <a:gd name="connsiteX14" fmla="*/ 142876 w 871539"/>
                <a:gd name="connsiteY14" fmla="*/ 114300 h 2176463"/>
                <a:gd name="connsiteX15" fmla="*/ 166688 w 871539"/>
                <a:gd name="connsiteY15" fmla="*/ 147638 h 2176463"/>
                <a:gd name="connsiteX16" fmla="*/ 166688 w 871539"/>
                <a:gd name="connsiteY16" fmla="*/ 209550 h 2176463"/>
                <a:gd name="connsiteX17" fmla="*/ 171451 w 871539"/>
                <a:gd name="connsiteY17" fmla="*/ 261938 h 2176463"/>
                <a:gd name="connsiteX18" fmla="*/ 147638 w 871539"/>
                <a:gd name="connsiteY18" fmla="*/ 280988 h 2176463"/>
                <a:gd name="connsiteX19" fmla="*/ 185738 w 871539"/>
                <a:gd name="connsiteY19" fmla="*/ 371475 h 2176463"/>
                <a:gd name="connsiteX20" fmla="*/ 204788 w 871539"/>
                <a:gd name="connsiteY20" fmla="*/ 428625 h 2176463"/>
                <a:gd name="connsiteX21" fmla="*/ 228601 w 871539"/>
                <a:gd name="connsiteY21" fmla="*/ 528638 h 2176463"/>
                <a:gd name="connsiteX22" fmla="*/ 261938 w 871539"/>
                <a:gd name="connsiteY22" fmla="*/ 566738 h 2176463"/>
                <a:gd name="connsiteX23" fmla="*/ 309563 w 871539"/>
                <a:gd name="connsiteY23" fmla="*/ 676275 h 2176463"/>
                <a:gd name="connsiteX24" fmla="*/ 395288 w 871539"/>
                <a:gd name="connsiteY24" fmla="*/ 771525 h 2176463"/>
                <a:gd name="connsiteX25" fmla="*/ 376238 w 871539"/>
                <a:gd name="connsiteY25" fmla="*/ 847725 h 2176463"/>
                <a:gd name="connsiteX26" fmla="*/ 357188 w 871539"/>
                <a:gd name="connsiteY26" fmla="*/ 962025 h 2176463"/>
                <a:gd name="connsiteX27" fmla="*/ 366713 w 871539"/>
                <a:gd name="connsiteY27" fmla="*/ 1033463 h 2176463"/>
                <a:gd name="connsiteX28" fmla="*/ 376238 w 871539"/>
                <a:gd name="connsiteY28" fmla="*/ 1095375 h 2176463"/>
                <a:gd name="connsiteX29" fmla="*/ 333376 w 871539"/>
                <a:gd name="connsiteY29" fmla="*/ 1133475 h 2176463"/>
                <a:gd name="connsiteX30" fmla="*/ 333376 w 871539"/>
                <a:gd name="connsiteY30" fmla="*/ 1171575 h 2176463"/>
                <a:gd name="connsiteX31" fmla="*/ 323851 w 871539"/>
                <a:gd name="connsiteY31" fmla="*/ 1243013 h 2176463"/>
                <a:gd name="connsiteX32" fmla="*/ 233363 w 871539"/>
                <a:gd name="connsiteY32" fmla="*/ 1314450 h 2176463"/>
                <a:gd name="connsiteX33" fmla="*/ 152401 w 871539"/>
                <a:gd name="connsiteY33" fmla="*/ 1404938 h 2176463"/>
                <a:gd name="connsiteX34" fmla="*/ 176213 w 871539"/>
                <a:gd name="connsiteY34" fmla="*/ 1462088 h 2176463"/>
                <a:gd name="connsiteX35" fmla="*/ 223838 w 871539"/>
                <a:gd name="connsiteY35" fmla="*/ 1538288 h 2176463"/>
                <a:gd name="connsiteX36" fmla="*/ 223838 w 871539"/>
                <a:gd name="connsiteY36" fmla="*/ 1695450 h 2176463"/>
                <a:gd name="connsiteX37" fmla="*/ 90489 w 871539"/>
                <a:gd name="connsiteY37" fmla="*/ 1895475 h 2176463"/>
                <a:gd name="connsiteX38" fmla="*/ 42863 w 871539"/>
                <a:gd name="connsiteY38" fmla="*/ 1933575 h 2176463"/>
                <a:gd name="connsiteX39" fmla="*/ 9526 w 871539"/>
                <a:gd name="connsiteY39" fmla="*/ 2009775 h 2176463"/>
                <a:gd name="connsiteX40" fmla="*/ 23813 w 871539"/>
                <a:gd name="connsiteY40" fmla="*/ 2071688 h 2176463"/>
                <a:gd name="connsiteX41" fmla="*/ 52388 w 871539"/>
                <a:gd name="connsiteY41" fmla="*/ 2124076 h 2176463"/>
                <a:gd name="connsiteX42" fmla="*/ 0 w 871539"/>
                <a:gd name="connsiteY42" fmla="*/ 2176463 h 2176463"/>
                <a:gd name="connsiteX0" fmla="*/ 871539 w 871539"/>
                <a:gd name="connsiteY0" fmla="*/ 247650 h 2176463"/>
                <a:gd name="connsiteX1" fmla="*/ 866776 w 871539"/>
                <a:gd name="connsiteY1" fmla="*/ 233363 h 2176463"/>
                <a:gd name="connsiteX2" fmla="*/ 771526 w 871539"/>
                <a:gd name="connsiteY2" fmla="*/ 161925 h 2176463"/>
                <a:gd name="connsiteX3" fmla="*/ 719138 w 871539"/>
                <a:gd name="connsiteY3" fmla="*/ 152400 h 2176463"/>
                <a:gd name="connsiteX4" fmla="*/ 647701 w 871539"/>
                <a:gd name="connsiteY4" fmla="*/ 114300 h 2176463"/>
                <a:gd name="connsiteX5" fmla="*/ 566738 w 871539"/>
                <a:gd name="connsiteY5" fmla="*/ 76200 h 2176463"/>
                <a:gd name="connsiteX6" fmla="*/ 457201 w 871539"/>
                <a:gd name="connsiteY6" fmla="*/ 76200 h 2176463"/>
                <a:gd name="connsiteX7" fmla="*/ 400051 w 871539"/>
                <a:gd name="connsiteY7" fmla="*/ 100013 h 2176463"/>
                <a:gd name="connsiteX8" fmla="*/ 323851 w 871539"/>
                <a:gd name="connsiteY8" fmla="*/ 76200 h 2176463"/>
                <a:gd name="connsiteX9" fmla="*/ 309563 w 871539"/>
                <a:gd name="connsiteY9" fmla="*/ 85725 h 2176463"/>
                <a:gd name="connsiteX10" fmla="*/ 266701 w 871539"/>
                <a:gd name="connsiteY10" fmla="*/ 133350 h 2176463"/>
                <a:gd name="connsiteX11" fmla="*/ 257176 w 871539"/>
                <a:gd name="connsiteY11" fmla="*/ 90488 h 2176463"/>
                <a:gd name="connsiteX12" fmla="*/ 223838 w 871539"/>
                <a:gd name="connsiteY12" fmla="*/ 28575 h 2176463"/>
                <a:gd name="connsiteX13" fmla="*/ 195263 w 871539"/>
                <a:gd name="connsiteY13" fmla="*/ 0 h 2176463"/>
                <a:gd name="connsiteX14" fmla="*/ 176213 w 871539"/>
                <a:gd name="connsiteY14" fmla="*/ 42863 h 2176463"/>
                <a:gd name="connsiteX15" fmla="*/ 142876 w 871539"/>
                <a:gd name="connsiteY15" fmla="*/ 114300 h 2176463"/>
                <a:gd name="connsiteX16" fmla="*/ 166688 w 871539"/>
                <a:gd name="connsiteY16" fmla="*/ 147638 h 2176463"/>
                <a:gd name="connsiteX17" fmla="*/ 166688 w 871539"/>
                <a:gd name="connsiteY17" fmla="*/ 209550 h 2176463"/>
                <a:gd name="connsiteX18" fmla="*/ 171451 w 871539"/>
                <a:gd name="connsiteY18" fmla="*/ 261938 h 2176463"/>
                <a:gd name="connsiteX19" fmla="*/ 147638 w 871539"/>
                <a:gd name="connsiteY19" fmla="*/ 280988 h 2176463"/>
                <a:gd name="connsiteX20" fmla="*/ 185738 w 871539"/>
                <a:gd name="connsiteY20" fmla="*/ 371475 h 2176463"/>
                <a:gd name="connsiteX21" fmla="*/ 204788 w 871539"/>
                <a:gd name="connsiteY21" fmla="*/ 428625 h 2176463"/>
                <a:gd name="connsiteX22" fmla="*/ 228601 w 871539"/>
                <a:gd name="connsiteY22" fmla="*/ 528638 h 2176463"/>
                <a:gd name="connsiteX23" fmla="*/ 261938 w 871539"/>
                <a:gd name="connsiteY23" fmla="*/ 566738 h 2176463"/>
                <a:gd name="connsiteX24" fmla="*/ 309563 w 871539"/>
                <a:gd name="connsiteY24" fmla="*/ 676275 h 2176463"/>
                <a:gd name="connsiteX25" fmla="*/ 395288 w 871539"/>
                <a:gd name="connsiteY25" fmla="*/ 771525 h 2176463"/>
                <a:gd name="connsiteX26" fmla="*/ 376238 w 871539"/>
                <a:gd name="connsiteY26" fmla="*/ 847725 h 2176463"/>
                <a:gd name="connsiteX27" fmla="*/ 357188 w 871539"/>
                <a:gd name="connsiteY27" fmla="*/ 962025 h 2176463"/>
                <a:gd name="connsiteX28" fmla="*/ 366713 w 871539"/>
                <a:gd name="connsiteY28" fmla="*/ 1033463 h 2176463"/>
                <a:gd name="connsiteX29" fmla="*/ 376238 w 871539"/>
                <a:gd name="connsiteY29" fmla="*/ 1095375 h 2176463"/>
                <a:gd name="connsiteX30" fmla="*/ 333376 w 871539"/>
                <a:gd name="connsiteY30" fmla="*/ 1133475 h 2176463"/>
                <a:gd name="connsiteX31" fmla="*/ 333376 w 871539"/>
                <a:gd name="connsiteY31" fmla="*/ 1171575 h 2176463"/>
                <a:gd name="connsiteX32" fmla="*/ 323851 w 871539"/>
                <a:gd name="connsiteY32" fmla="*/ 1243013 h 2176463"/>
                <a:gd name="connsiteX33" fmla="*/ 233363 w 871539"/>
                <a:gd name="connsiteY33" fmla="*/ 1314450 h 2176463"/>
                <a:gd name="connsiteX34" fmla="*/ 152401 w 871539"/>
                <a:gd name="connsiteY34" fmla="*/ 1404938 h 2176463"/>
                <a:gd name="connsiteX35" fmla="*/ 176213 w 871539"/>
                <a:gd name="connsiteY35" fmla="*/ 1462088 h 2176463"/>
                <a:gd name="connsiteX36" fmla="*/ 223838 w 871539"/>
                <a:gd name="connsiteY36" fmla="*/ 1538288 h 2176463"/>
                <a:gd name="connsiteX37" fmla="*/ 223838 w 871539"/>
                <a:gd name="connsiteY37" fmla="*/ 1695450 h 2176463"/>
                <a:gd name="connsiteX38" fmla="*/ 90489 w 871539"/>
                <a:gd name="connsiteY38" fmla="*/ 1895475 h 2176463"/>
                <a:gd name="connsiteX39" fmla="*/ 42863 w 871539"/>
                <a:gd name="connsiteY39" fmla="*/ 1933575 h 2176463"/>
                <a:gd name="connsiteX40" fmla="*/ 9526 w 871539"/>
                <a:gd name="connsiteY40" fmla="*/ 2009775 h 2176463"/>
                <a:gd name="connsiteX41" fmla="*/ 23813 w 871539"/>
                <a:gd name="connsiteY41" fmla="*/ 2071688 h 2176463"/>
                <a:gd name="connsiteX42" fmla="*/ 52388 w 871539"/>
                <a:gd name="connsiteY42" fmla="*/ 2124076 h 2176463"/>
                <a:gd name="connsiteX43" fmla="*/ 0 w 871539"/>
                <a:gd name="connsiteY43" fmla="*/ 2176463 h 2176463"/>
                <a:gd name="connsiteX0" fmla="*/ 871539 w 871539"/>
                <a:gd name="connsiteY0" fmla="*/ 247650 h 2176463"/>
                <a:gd name="connsiteX1" fmla="*/ 823914 w 871539"/>
                <a:gd name="connsiteY1" fmla="*/ 214313 h 2176463"/>
                <a:gd name="connsiteX2" fmla="*/ 771526 w 871539"/>
                <a:gd name="connsiteY2" fmla="*/ 161925 h 2176463"/>
                <a:gd name="connsiteX3" fmla="*/ 719138 w 871539"/>
                <a:gd name="connsiteY3" fmla="*/ 152400 h 2176463"/>
                <a:gd name="connsiteX4" fmla="*/ 647701 w 871539"/>
                <a:gd name="connsiteY4" fmla="*/ 114300 h 2176463"/>
                <a:gd name="connsiteX5" fmla="*/ 566738 w 871539"/>
                <a:gd name="connsiteY5" fmla="*/ 76200 h 2176463"/>
                <a:gd name="connsiteX6" fmla="*/ 457201 w 871539"/>
                <a:gd name="connsiteY6" fmla="*/ 76200 h 2176463"/>
                <a:gd name="connsiteX7" fmla="*/ 400051 w 871539"/>
                <a:gd name="connsiteY7" fmla="*/ 100013 h 2176463"/>
                <a:gd name="connsiteX8" fmla="*/ 323851 w 871539"/>
                <a:gd name="connsiteY8" fmla="*/ 76200 h 2176463"/>
                <a:gd name="connsiteX9" fmla="*/ 309563 w 871539"/>
                <a:gd name="connsiteY9" fmla="*/ 85725 h 2176463"/>
                <a:gd name="connsiteX10" fmla="*/ 266701 w 871539"/>
                <a:gd name="connsiteY10" fmla="*/ 133350 h 2176463"/>
                <a:gd name="connsiteX11" fmla="*/ 257176 w 871539"/>
                <a:gd name="connsiteY11" fmla="*/ 90488 h 2176463"/>
                <a:gd name="connsiteX12" fmla="*/ 223838 w 871539"/>
                <a:gd name="connsiteY12" fmla="*/ 28575 h 2176463"/>
                <a:gd name="connsiteX13" fmla="*/ 195263 w 871539"/>
                <a:gd name="connsiteY13" fmla="*/ 0 h 2176463"/>
                <a:gd name="connsiteX14" fmla="*/ 176213 w 871539"/>
                <a:gd name="connsiteY14" fmla="*/ 42863 h 2176463"/>
                <a:gd name="connsiteX15" fmla="*/ 142876 w 871539"/>
                <a:gd name="connsiteY15" fmla="*/ 114300 h 2176463"/>
                <a:gd name="connsiteX16" fmla="*/ 166688 w 871539"/>
                <a:gd name="connsiteY16" fmla="*/ 147638 h 2176463"/>
                <a:gd name="connsiteX17" fmla="*/ 166688 w 871539"/>
                <a:gd name="connsiteY17" fmla="*/ 209550 h 2176463"/>
                <a:gd name="connsiteX18" fmla="*/ 171451 w 871539"/>
                <a:gd name="connsiteY18" fmla="*/ 261938 h 2176463"/>
                <a:gd name="connsiteX19" fmla="*/ 147638 w 871539"/>
                <a:gd name="connsiteY19" fmla="*/ 280988 h 2176463"/>
                <a:gd name="connsiteX20" fmla="*/ 185738 w 871539"/>
                <a:gd name="connsiteY20" fmla="*/ 371475 h 2176463"/>
                <a:gd name="connsiteX21" fmla="*/ 204788 w 871539"/>
                <a:gd name="connsiteY21" fmla="*/ 428625 h 2176463"/>
                <a:gd name="connsiteX22" fmla="*/ 228601 w 871539"/>
                <a:gd name="connsiteY22" fmla="*/ 528638 h 2176463"/>
                <a:gd name="connsiteX23" fmla="*/ 261938 w 871539"/>
                <a:gd name="connsiteY23" fmla="*/ 566738 h 2176463"/>
                <a:gd name="connsiteX24" fmla="*/ 309563 w 871539"/>
                <a:gd name="connsiteY24" fmla="*/ 676275 h 2176463"/>
                <a:gd name="connsiteX25" fmla="*/ 395288 w 871539"/>
                <a:gd name="connsiteY25" fmla="*/ 771525 h 2176463"/>
                <a:gd name="connsiteX26" fmla="*/ 376238 w 871539"/>
                <a:gd name="connsiteY26" fmla="*/ 847725 h 2176463"/>
                <a:gd name="connsiteX27" fmla="*/ 357188 w 871539"/>
                <a:gd name="connsiteY27" fmla="*/ 962025 h 2176463"/>
                <a:gd name="connsiteX28" fmla="*/ 366713 w 871539"/>
                <a:gd name="connsiteY28" fmla="*/ 1033463 h 2176463"/>
                <a:gd name="connsiteX29" fmla="*/ 376238 w 871539"/>
                <a:gd name="connsiteY29" fmla="*/ 1095375 h 2176463"/>
                <a:gd name="connsiteX30" fmla="*/ 333376 w 871539"/>
                <a:gd name="connsiteY30" fmla="*/ 1133475 h 2176463"/>
                <a:gd name="connsiteX31" fmla="*/ 333376 w 871539"/>
                <a:gd name="connsiteY31" fmla="*/ 1171575 h 2176463"/>
                <a:gd name="connsiteX32" fmla="*/ 323851 w 871539"/>
                <a:gd name="connsiteY32" fmla="*/ 1243013 h 2176463"/>
                <a:gd name="connsiteX33" fmla="*/ 233363 w 871539"/>
                <a:gd name="connsiteY33" fmla="*/ 1314450 h 2176463"/>
                <a:gd name="connsiteX34" fmla="*/ 152401 w 871539"/>
                <a:gd name="connsiteY34" fmla="*/ 1404938 h 2176463"/>
                <a:gd name="connsiteX35" fmla="*/ 176213 w 871539"/>
                <a:gd name="connsiteY35" fmla="*/ 1462088 h 2176463"/>
                <a:gd name="connsiteX36" fmla="*/ 223838 w 871539"/>
                <a:gd name="connsiteY36" fmla="*/ 1538288 h 2176463"/>
                <a:gd name="connsiteX37" fmla="*/ 223838 w 871539"/>
                <a:gd name="connsiteY37" fmla="*/ 1695450 h 2176463"/>
                <a:gd name="connsiteX38" fmla="*/ 90489 w 871539"/>
                <a:gd name="connsiteY38" fmla="*/ 1895475 h 2176463"/>
                <a:gd name="connsiteX39" fmla="*/ 42863 w 871539"/>
                <a:gd name="connsiteY39" fmla="*/ 1933575 h 2176463"/>
                <a:gd name="connsiteX40" fmla="*/ 9526 w 871539"/>
                <a:gd name="connsiteY40" fmla="*/ 2009775 h 2176463"/>
                <a:gd name="connsiteX41" fmla="*/ 23813 w 871539"/>
                <a:gd name="connsiteY41" fmla="*/ 2071688 h 2176463"/>
                <a:gd name="connsiteX42" fmla="*/ 52388 w 871539"/>
                <a:gd name="connsiteY42" fmla="*/ 2124076 h 2176463"/>
                <a:gd name="connsiteX43" fmla="*/ 0 w 871539"/>
                <a:gd name="connsiteY43" fmla="*/ 2176463 h 2176463"/>
                <a:gd name="connsiteX0" fmla="*/ 881064 w 881064"/>
                <a:gd name="connsiteY0" fmla="*/ 376238 h 2176463"/>
                <a:gd name="connsiteX1" fmla="*/ 823914 w 881064"/>
                <a:gd name="connsiteY1" fmla="*/ 214313 h 2176463"/>
                <a:gd name="connsiteX2" fmla="*/ 771526 w 881064"/>
                <a:gd name="connsiteY2" fmla="*/ 161925 h 2176463"/>
                <a:gd name="connsiteX3" fmla="*/ 719138 w 881064"/>
                <a:gd name="connsiteY3" fmla="*/ 152400 h 2176463"/>
                <a:gd name="connsiteX4" fmla="*/ 647701 w 881064"/>
                <a:gd name="connsiteY4" fmla="*/ 114300 h 2176463"/>
                <a:gd name="connsiteX5" fmla="*/ 566738 w 881064"/>
                <a:gd name="connsiteY5" fmla="*/ 76200 h 2176463"/>
                <a:gd name="connsiteX6" fmla="*/ 457201 w 881064"/>
                <a:gd name="connsiteY6" fmla="*/ 76200 h 2176463"/>
                <a:gd name="connsiteX7" fmla="*/ 400051 w 881064"/>
                <a:gd name="connsiteY7" fmla="*/ 100013 h 2176463"/>
                <a:gd name="connsiteX8" fmla="*/ 323851 w 881064"/>
                <a:gd name="connsiteY8" fmla="*/ 76200 h 2176463"/>
                <a:gd name="connsiteX9" fmla="*/ 309563 w 881064"/>
                <a:gd name="connsiteY9" fmla="*/ 85725 h 2176463"/>
                <a:gd name="connsiteX10" fmla="*/ 266701 w 881064"/>
                <a:gd name="connsiteY10" fmla="*/ 133350 h 2176463"/>
                <a:gd name="connsiteX11" fmla="*/ 257176 w 881064"/>
                <a:gd name="connsiteY11" fmla="*/ 90488 h 2176463"/>
                <a:gd name="connsiteX12" fmla="*/ 223838 w 881064"/>
                <a:gd name="connsiteY12" fmla="*/ 28575 h 2176463"/>
                <a:gd name="connsiteX13" fmla="*/ 195263 w 881064"/>
                <a:gd name="connsiteY13" fmla="*/ 0 h 2176463"/>
                <a:gd name="connsiteX14" fmla="*/ 176213 w 881064"/>
                <a:gd name="connsiteY14" fmla="*/ 42863 h 2176463"/>
                <a:gd name="connsiteX15" fmla="*/ 142876 w 881064"/>
                <a:gd name="connsiteY15" fmla="*/ 114300 h 2176463"/>
                <a:gd name="connsiteX16" fmla="*/ 166688 w 881064"/>
                <a:gd name="connsiteY16" fmla="*/ 147638 h 2176463"/>
                <a:gd name="connsiteX17" fmla="*/ 166688 w 881064"/>
                <a:gd name="connsiteY17" fmla="*/ 209550 h 2176463"/>
                <a:gd name="connsiteX18" fmla="*/ 171451 w 881064"/>
                <a:gd name="connsiteY18" fmla="*/ 261938 h 2176463"/>
                <a:gd name="connsiteX19" fmla="*/ 147638 w 881064"/>
                <a:gd name="connsiteY19" fmla="*/ 280988 h 2176463"/>
                <a:gd name="connsiteX20" fmla="*/ 185738 w 881064"/>
                <a:gd name="connsiteY20" fmla="*/ 371475 h 2176463"/>
                <a:gd name="connsiteX21" fmla="*/ 204788 w 881064"/>
                <a:gd name="connsiteY21" fmla="*/ 428625 h 2176463"/>
                <a:gd name="connsiteX22" fmla="*/ 228601 w 881064"/>
                <a:gd name="connsiteY22" fmla="*/ 528638 h 2176463"/>
                <a:gd name="connsiteX23" fmla="*/ 261938 w 881064"/>
                <a:gd name="connsiteY23" fmla="*/ 566738 h 2176463"/>
                <a:gd name="connsiteX24" fmla="*/ 309563 w 881064"/>
                <a:gd name="connsiteY24" fmla="*/ 676275 h 2176463"/>
                <a:gd name="connsiteX25" fmla="*/ 395288 w 881064"/>
                <a:gd name="connsiteY25" fmla="*/ 771525 h 2176463"/>
                <a:gd name="connsiteX26" fmla="*/ 376238 w 881064"/>
                <a:gd name="connsiteY26" fmla="*/ 847725 h 2176463"/>
                <a:gd name="connsiteX27" fmla="*/ 357188 w 881064"/>
                <a:gd name="connsiteY27" fmla="*/ 962025 h 2176463"/>
                <a:gd name="connsiteX28" fmla="*/ 366713 w 881064"/>
                <a:gd name="connsiteY28" fmla="*/ 1033463 h 2176463"/>
                <a:gd name="connsiteX29" fmla="*/ 376238 w 881064"/>
                <a:gd name="connsiteY29" fmla="*/ 1095375 h 2176463"/>
                <a:gd name="connsiteX30" fmla="*/ 333376 w 881064"/>
                <a:gd name="connsiteY30" fmla="*/ 1133475 h 2176463"/>
                <a:gd name="connsiteX31" fmla="*/ 333376 w 881064"/>
                <a:gd name="connsiteY31" fmla="*/ 1171575 h 2176463"/>
                <a:gd name="connsiteX32" fmla="*/ 323851 w 881064"/>
                <a:gd name="connsiteY32" fmla="*/ 1243013 h 2176463"/>
                <a:gd name="connsiteX33" fmla="*/ 233363 w 881064"/>
                <a:gd name="connsiteY33" fmla="*/ 1314450 h 2176463"/>
                <a:gd name="connsiteX34" fmla="*/ 152401 w 881064"/>
                <a:gd name="connsiteY34" fmla="*/ 1404938 h 2176463"/>
                <a:gd name="connsiteX35" fmla="*/ 176213 w 881064"/>
                <a:gd name="connsiteY35" fmla="*/ 1462088 h 2176463"/>
                <a:gd name="connsiteX36" fmla="*/ 223838 w 881064"/>
                <a:gd name="connsiteY36" fmla="*/ 1538288 h 2176463"/>
                <a:gd name="connsiteX37" fmla="*/ 223838 w 881064"/>
                <a:gd name="connsiteY37" fmla="*/ 1695450 h 2176463"/>
                <a:gd name="connsiteX38" fmla="*/ 90489 w 881064"/>
                <a:gd name="connsiteY38" fmla="*/ 1895475 h 2176463"/>
                <a:gd name="connsiteX39" fmla="*/ 42863 w 881064"/>
                <a:gd name="connsiteY39" fmla="*/ 1933575 h 2176463"/>
                <a:gd name="connsiteX40" fmla="*/ 9526 w 881064"/>
                <a:gd name="connsiteY40" fmla="*/ 2009775 h 2176463"/>
                <a:gd name="connsiteX41" fmla="*/ 23813 w 881064"/>
                <a:gd name="connsiteY41" fmla="*/ 2071688 h 2176463"/>
                <a:gd name="connsiteX42" fmla="*/ 52388 w 881064"/>
                <a:gd name="connsiteY42" fmla="*/ 2124076 h 2176463"/>
                <a:gd name="connsiteX43" fmla="*/ 0 w 881064"/>
                <a:gd name="connsiteY43" fmla="*/ 2176463 h 2176463"/>
                <a:gd name="connsiteX0" fmla="*/ 881064 w 881064"/>
                <a:gd name="connsiteY0" fmla="*/ 376238 h 2176463"/>
                <a:gd name="connsiteX1" fmla="*/ 823914 w 881064"/>
                <a:gd name="connsiteY1" fmla="*/ 214313 h 2176463"/>
                <a:gd name="connsiteX2" fmla="*/ 771526 w 881064"/>
                <a:gd name="connsiteY2" fmla="*/ 161925 h 2176463"/>
                <a:gd name="connsiteX3" fmla="*/ 719138 w 881064"/>
                <a:gd name="connsiteY3" fmla="*/ 152400 h 2176463"/>
                <a:gd name="connsiteX4" fmla="*/ 647701 w 881064"/>
                <a:gd name="connsiteY4" fmla="*/ 114300 h 2176463"/>
                <a:gd name="connsiteX5" fmla="*/ 566738 w 881064"/>
                <a:gd name="connsiteY5" fmla="*/ 76200 h 2176463"/>
                <a:gd name="connsiteX6" fmla="*/ 457201 w 881064"/>
                <a:gd name="connsiteY6" fmla="*/ 76200 h 2176463"/>
                <a:gd name="connsiteX7" fmla="*/ 400051 w 881064"/>
                <a:gd name="connsiteY7" fmla="*/ 100013 h 2176463"/>
                <a:gd name="connsiteX8" fmla="*/ 323851 w 881064"/>
                <a:gd name="connsiteY8" fmla="*/ 76200 h 2176463"/>
                <a:gd name="connsiteX9" fmla="*/ 309563 w 881064"/>
                <a:gd name="connsiteY9" fmla="*/ 85725 h 2176463"/>
                <a:gd name="connsiteX10" fmla="*/ 266701 w 881064"/>
                <a:gd name="connsiteY10" fmla="*/ 133350 h 2176463"/>
                <a:gd name="connsiteX11" fmla="*/ 257176 w 881064"/>
                <a:gd name="connsiteY11" fmla="*/ 90488 h 2176463"/>
                <a:gd name="connsiteX12" fmla="*/ 223838 w 881064"/>
                <a:gd name="connsiteY12" fmla="*/ 28575 h 2176463"/>
                <a:gd name="connsiteX13" fmla="*/ 195263 w 881064"/>
                <a:gd name="connsiteY13" fmla="*/ 0 h 2176463"/>
                <a:gd name="connsiteX14" fmla="*/ 176213 w 881064"/>
                <a:gd name="connsiteY14" fmla="*/ 42863 h 2176463"/>
                <a:gd name="connsiteX15" fmla="*/ 142876 w 881064"/>
                <a:gd name="connsiteY15" fmla="*/ 114300 h 2176463"/>
                <a:gd name="connsiteX16" fmla="*/ 166688 w 881064"/>
                <a:gd name="connsiteY16" fmla="*/ 147638 h 2176463"/>
                <a:gd name="connsiteX17" fmla="*/ 166688 w 881064"/>
                <a:gd name="connsiteY17" fmla="*/ 209550 h 2176463"/>
                <a:gd name="connsiteX18" fmla="*/ 171451 w 881064"/>
                <a:gd name="connsiteY18" fmla="*/ 261938 h 2176463"/>
                <a:gd name="connsiteX19" fmla="*/ 147638 w 881064"/>
                <a:gd name="connsiteY19" fmla="*/ 280988 h 2176463"/>
                <a:gd name="connsiteX20" fmla="*/ 185738 w 881064"/>
                <a:gd name="connsiteY20" fmla="*/ 371475 h 2176463"/>
                <a:gd name="connsiteX21" fmla="*/ 204788 w 881064"/>
                <a:gd name="connsiteY21" fmla="*/ 428625 h 2176463"/>
                <a:gd name="connsiteX22" fmla="*/ 228601 w 881064"/>
                <a:gd name="connsiteY22" fmla="*/ 528638 h 2176463"/>
                <a:gd name="connsiteX23" fmla="*/ 261938 w 881064"/>
                <a:gd name="connsiteY23" fmla="*/ 566738 h 2176463"/>
                <a:gd name="connsiteX24" fmla="*/ 309563 w 881064"/>
                <a:gd name="connsiteY24" fmla="*/ 676275 h 2176463"/>
                <a:gd name="connsiteX25" fmla="*/ 395288 w 881064"/>
                <a:gd name="connsiteY25" fmla="*/ 771525 h 2176463"/>
                <a:gd name="connsiteX26" fmla="*/ 376238 w 881064"/>
                <a:gd name="connsiteY26" fmla="*/ 847725 h 2176463"/>
                <a:gd name="connsiteX27" fmla="*/ 357188 w 881064"/>
                <a:gd name="connsiteY27" fmla="*/ 962025 h 2176463"/>
                <a:gd name="connsiteX28" fmla="*/ 366713 w 881064"/>
                <a:gd name="connsiteY28" fmla="*/ 1033463 h 2176463"/>
                <a:gd name="connsiteX29" fmla="*/ 376238 w 881064"/>
                <a:gd name="connsiteY29" fmla="*/ 1095375 h 2176463"/>
                <a:gd name="connsiteX30" fmla="*/ 333376 w 881064"/>
                <a:gd name="connsiteY30" fmla="*/ 1133475 h 2176463"/>
                <a:gd name="connsiteX31" fmla="*/ 333376 w 881064"/>
                <a:gd name="connsiteY31" fmla="*/ 1171575 h 2176463"/>
                <a:gd name="connsiteX32" fmla="*/ 323851 w 881064"/>
                <a:gd name="connsiteY32" fmla="*/ 1243013 h 2176463"/>
                <a:gd name="connsiteX33" fmla="*/ 233363 w 881064"/>
                <a:gd name="connsiteY33" fmla="*/ 1314450 h 2176463"/>
                <a:gd name="connsiteX34" fmla="*/ 290513 w 881064"/>
                <a:gd name="connsiteY34" fmla="*/ 1414463 h 2176463"/>
                <a:gd name="connsiteX35" fmla="*/ 176213 w 881064"/>
                <a:gd name="connsiteY35" fmla="*/ 1462088 h 2176463"/>
                <a:gd name="connsiteX36" fmla="*/ 223838 w 881064"/>
                <a:gd name="connsiteY36" fmla="*/ 1538288 h 2176463"/>
                <a:gd name="connsiteX37" fmla="*/ 223838 w 881064"/>
                <a:gd name="connsiteY37" fmla="*/ 1695450 h 2176463"/>
                <a:gd name="connsiteX38" fmla="*/ 90489 w 881064"/>
                <a:gd name="connsiteY38" fmla="*/ 1895475 h 2176463"/>
                <a:gd name="connsiteX39" fmla="*/ 42863 w 881064"/>
                <a:gd name="connsiteY39" fmla="*/ 1933575 h 2176463"/>
                <a:gd name="connsiteX40" fmla="*/ 9526 w 881064"/>
                <a:gd name="connsiteY40" fmla="*/ 2009775 h 2176463"/>
                <a:gd name="connsiteX41" fmla="*/ 23813 w 881064"/>
                <a:gd name="connsiteY41" fmla="*/ 2071688 h 2176463"/>
                <a:gd name="connsiteX42" fmla="*/ 52388 w 881064"/>
                <a:gd name="connsiteY42" fmla="*/ 2124076 h 2176463"/>
                <a:gd name="connsiteX43" fmla="*/ 0 w 881064"/>
                <a:gd name="connsiteY43" fmla="*/ 2176463 h 2176463"/>
                <a:gd name="connsiteX0" fmla="*/ 881064 w 881064"/>
                <a:gd name="connsiteY0" fmla="*/ 376238 h 2176463"/>
                <a:gd name="connsiteX1" fmla="*/ 823914 w 881064"/>
                <a:gd name="connsiteY1" fmla="*/ 214313 h 2176463"/>
                <a:gd name="connsiteX2" fmla="*/ 771526 w 881064"/>
                <a:gd name="connsiteY2" fmla="*/ 161925 h 2176463"/>
                <a:gd name="connsiteX3" fmla="*/ 719138 w 881064"/>
                <a:gd name="connsiteY3" fmla="*/ 152400 h 2176463"/>
                <a:gd name="connsiteX4" fmla="*/ 647701 w 881064"/>
                <a:gd name="connsiteY4" fmla="*/ 114300 h 2176463"/>
                <a:gd name="connsiteX5" fmla="*/ 566738 w 881064"/>
                <a:gd name="connsiteY5" fmla="*/ 76200 h 2176463"/>
                <a:gd name="connsiteX6" fmla="*/ 457201 w 881064"/>
                <a:gd name="connsiteY6" fmla="*/ 76200 h 2176463"/>
                <a:gd name="connsiteX7" fmla="*/ 400051 w 881064"/>
                <a:gd name="connsiteY7" fmla="*/ 100013 h 2176463"/>
                <a:gd name="connsiteX8" fmla="*/ 323851 w 881064"/>
                <a:gd name="connsiteY8" fmla="*/ 76200 h 2176463"/>
                <a:gd name="connsiteX9" fmla="*/ 309563 w 881064"/>
                <a:gd name="connsiteY9" fmla="*/ 85725 h 2176463"/>
                <a:gd name="connsiteX10" fmla="*/ 266701 w 881064"/>
                <a:gd name="connsiteY10" fmla="*/ 133350 h 2176463"/>
                <a:gd name="connsiteX11" fmla="*/ 257176 w 881064"/>
                <a:gd name="connsiteY11" fmla="*/ 90488 h 2176463"/>
                <a:gd name="connsiteX12" fmla="*/ 223838 w 881064"/>
                <a:gd name="connsiteY12" fmla="*/ 28575 h 2176463"/>
                <a:gd name="connsiteX13" fmla="*/ 195263 w 881064"/>
                <a:gd name="connsiteY13" fmla="*/ 0 h 2176463"/>
                <a:gd name="connsiteX14" fmla="*/ 176213 w 881064"/>
                <a:gd name="connsiteY14" fmla="*/ 42863 h 2176463"/>
                <a:gd name="connsiteX15" fmla="*/ 142876 w 881064"/>
                <a:gd name="connsiteY15" fmla="*/ 114300 h 2176463"/>
                <a:gd name="connsiteX16" fmla="*/ 166688 w 881064"/>
                <a:gd name="connsiteY16" fmla="*/ 147638 h 2176463"/>
                <a:gd name="connsiteX17" fmla="*/ 166688 w 881064"/>
                <a:gd name="connsiteY17" fmla="*/ 209550 h 2176463"/>
                <a:gd name="connsiteX18" fmla="*/ 171451 w 881064"/>
                <a:gd name="connsiteY18" fmla="*/ 261938 h 2176463"/>
                <a:gd name="connsiteX19" fmla="*/ 147638 w 881064"/>
                <a:gd name="connsiteY19" fmla="*/ 280988 h 2176463"/>
                <a:gd name="connsiteX20" fmla="*/ 185738 w 881064"/>
                <a:gd name="connsiteY20" fmla="*/ 371475 h 2176463"/>
                <a:gd name="connsiteX21" fmla="*/ 204788 w 881064"/>
                <a:gd name="connsiteY21" fmla="*/ 428625 h 2176463"/>
                <a:gd name="connsiteX22" fmla="*/ 228601 w 881064"/>
                <a:gd name="connsiteY22" fmla="*/ 528638 h 2176463"/>
                <a:gd name="connsiteX23" fmla="*/ 261938 w 881064"/>
                <a:gd name="connsiteY23" fmla="*/ 566738 h 2176463"/>
                <a:gd name="connsiteX24" fmla="*/ 309563 w 881064"/>
                <a:gd name="connsiteY24" fmla="*/ 676275 h 2176463"/>
                <a:gd name="connsiteX25" fmla="*/ 395288 w 881064"/>
                <a:gd name="connsiteY25" fmla="*/ 771525 h 2176463"/>
                <a:gd name="connsiteX26" fmla="*/ 376238 w 881064"/>
                <a:gd name="connsiteY26" fmla="*/ 847725 h 2176463"/>
                <a:gd name="connsiteX27" fmla="*/ 357188 w 881064"/>
                <a:gd name="connsiteY27" fmla="*/ 962025 h 2176463"/>
                <a:gd name="connsiteX28" fmla="*/ 366713 w 881064"/>
                <a:gd name="connsiteY28" fmla="*/ 1033463 h 2176463"/>
                <a:gd name="connsiteX29" fmla="*/ 376238 w 881064"/>
                <a:gd name="connsiteY29" fmla="*/ 1095375 h 2176463"/>
                <a:gd name="connsiteX30" fmla="*/ 333376 w 881064"/>
                <a:gd name="connsiteY30" fmla="*/ 1133475 h 2176463"/>
                <a:gd name="connsiteX31" fmla="*/ 333376 w 881064"/>
                <a:gd name="connsiteY31" fmla="*/ 1171575 h 2176463"/>
                <a:gd name="connsiteX32" fmla="*/ 323851 w 881064"/>
                <a:gd name="connsiteY32" fmla="*/ 1243013 h 2176463"/>
                <a:gd name="connsiteX33" fmla="*/ 300038 w 881064"/>
                <a:gd name="connsiteY33" fmla="*/ 1314450 h 2176463"/>
                <a:gd name="connsiteX34" fmla="*/ 290513 w 881064"/>
                <a:gd name="connsiteY34" fmla="*/ 1414463 h 2176463"/>
                <a:gd name="connsiteX35" fmla="*/ 176213 w 881064"/>
                <a:gd name="connsiteY35" fmla="*/ 1462088 h 2176463"/>
                <a:gd name="connsiteX36" fmla="*/ 223838 w 881064"/>
                <a:gd name="connsiteY36" fmla="*/ 1538288 h 2176463"/>
                <a:gd name="connsiteX37" fmla="*/ 223838 w 881064"/>
                <a:gd name="connsiteY37" fmla="*/ 1695450 h 2176463"/>
                <a:gd name="connsiteX38" fmla="*/ 90489 w 881064"/>
                <a:gd name="connsiteY38" fmla="*/ 1895475 h 2176463"/>
                <a:gd name="connsiteX39" fmla="*/ 42863 w 881064"/>
                <a:gd name="connsiteY39" fmla="*/ 1933575 h 2176463"/>
                <a:gd name="connsiteX40" fmla="*/ 9526 w 881064"/>
                <a:gd name="connsiteY40" fmla="*/ 2009775 h 2176463"/>
                <a:gd name="connsiteX41" fmla="*/ 23813 w 881064"/>
                <a:gd name="connsiteY41" fmla="*/ 2071688 h 2176463"/>
                <a:gd name="connsiteX42" fmla="*/ 52388 w 881064"/>
                <a:gd name="connsiteY42" fmla="*/ 2124076 h 2176463"/>
                <a:gd name="connsiteX43" fmla="*/ 0 w 881064"/>
                <a:gd name="connsiteY43" fmla="*/ 2176463 h 2176463"/>
                <a:gd name="connsiteX0" fmla="*/ 881064 w 881064"/>
                <a:gd name="connsiteY0" fmla="*/ 376238 h 2176463"/>
                <a:gd name="connsiteX1" fmla="*/ 823914 w 881064"/>
                <a:gd name="connsiteY1" fmla="*/ 214313 h 2176463"/>
                <a:gd name="connsiteX2" fmla="*/ 771526 w 881064"/>
                <a:gd name="connsiteY2" fmla="*/ 161925 h 2176463"/>
                <a:gd name="connsiteX3" fmla="*/ 719138 w 881064"/>
                <a:gd name="connsiteY3" fmla="*/ 152400 h 2176463"/>
                <a:gd name="connsiteX4" fmla="*/ 647701 w 881064"/>
                <a:gd name="connsiteY4" fmla="*/ 114300 h 2176463"/>
                <a:gd name="connsiteX5" fmla="*/ 566738 w 881064"/>
                <a:gd name="connsiteY5" fmla="*/ 76200 h 2176463"/>
                <a:gd name="connsiteX6" fmla="*/ 457201 w 881064"/>
                <a:gd name="connsiteY6" fmla="*/ 76200 h 2176463"/>
                <a:gd name="connsiteX7" fmla="*/ 400051 w 881064"/>
                <a:gd name="connsiteY7" fmla="*/ 100013 h 2176463"/>
                <a:gd name="connsiteX8" fmla="*/ 323851 w 881064"/>
                <a:gd name="connsiteY8" fmla="*/ 76200 h 2176463"/>
                <a:gd name="connsiteX9" fmla="*/ 309563 w 881064"/>
                <a:gd name="connsiteY9" fmla="*/ 85725 h 2176463"/>
                <a:gd name="connsiteX10" fmla="*/ 266701 w 881064"/>
                <a:gd name="connsiteY10" fmla="*/ 133350 h 2176463"/>
                <a:gd name="connsiteX11" fmla="*/ 257176 w 881064"/>
                <a:gd name="connsiteY11" fmla="*/ 90488 h 2176463"/>
                <a:gd name="connsiteX12" fmla="*/ 223838 w 881064"/>
                <a:gd name="connsiteY12" fmla="*/ 28575 h 2176463"/>
                <a:gd name="connsiteX13" fmla="*/ 195263 w 881064"/>
                <a:gd name="connsiteY13" fmla="*/ 0 h 2176463"/>
                <a:gd name="connsiteX14" fmla="*/ 176213 w 881064"/>
                <a:gd name="connsiteY14" fmla="*/ 42863 h 2176463"/>
                <a:gd name="connsiteX15" fmla="*/ 142876 w 881064"/>
                <a:gd name="connsiteY15" fmla="*/ 114300 h 2176463"/>
                <a:gd name="connsiteX16" fmla="*/ 166688 w 881064"/>
                <a:gd name="connsiteY16" fmla="*/ 147638 h 2176463"/>
                <a:gd name="connsiteX17" fmla="*/ 166688 w 881064"/>
                <a:gd name="connsiteY17" fmla="*/ 209550 h 2176463"/>
                <a:gd name="connsiteX18" fmla="*/ 171451 w 881064"/>
                <a:gd name="connsiteY18" fmla="*/ 261938 h 2176463"/>
                <a:gd name="connsiteX19" fmla="*/ 147638 w 881064"/>
                <a:gd name="connsiteY19" fmla="*/ 280988 h 2176463"/>
                <a:gd name="connsiteX20" fmla="*/ 185738 w 881064"/>
                <a:gd name="connsiteY20" fmla="*/ 371475 h 2176463"/>
                <a:gd name="connsiteX21" fmla="*/ 204788 w 881064"/>
                <a:gd name="connsiteY21" fmla="*/ 428625 h 2176463"/>
                <a:gd name="connsiteX22" fmla="*/ 228601 w 881064"/>
                <a:gd name="connsiteY22" fmla="*/ 528638 h 2176463"/>
                <a:gd name="connsiteX23" fmla="*/ 261938 w 881064"/>
                <a:gd name="connsiteY23" fmla="*/ 566738 h 2176463"/>
                <a:gd name="connsiteX24" fmla="*/ 309563 w 881064"/>
                <a:gd name="connsiteY24" fmla="*/ 676275 h 2176463"/>
                <a:gd name="connsiteX25" fmla="*/ 395288 w 881064"/>
                <a:gd name="connsiteY25" fmla="*/ 771525 h 2176463"/>
                <a:gd name="connsiteX26" fmla="*/ 376238 w 881064"/>
                <a:gd name="connsiteY26" fmla="*/ 847725 h 2176463"/>
                <a:gd name="connsiteX27" fmla="*/ 357188 w 881064"/>
                <a:gd name="connsiteY27" fmla="*/ 962025 h 2176463"/>
                <a:gd name="connsiteX28" fmla="*/ 366713 w 881064"/>
                <a:gd name="connsiteY28" fmla="*/ 1033463 h 2176463"/>
                <a:gd name="connsiteX29" fmla="*/ 376238 w 881064"/>
                <a:gd name="connsiteY29" fmla="*/ 1095375 h 2176463"/>
                <a:gd name="connsiteX30" fmla="*/ 333376 w 881064"/>
                <a:gd name="connsiteY30" fmla="*/ 1133475 h 2176463"/>
                <a:gd name="connsiteX31" fmla="*/ 333376 w 881064"/>
                <a:gd name="connsiteY31" fmla="*/ 1171575 h 2176463"/>
                <a:gd name="connsiteX32" fmla="*/ 323851 w 881064"/>
                <a:gd name="connsiteY32" fmla="*/ 1243013 h 2176463"/>
                <a:gd name="connsiteX33" fmla="*/ 300038 w 881064"/>
                <a:gd name="connsiteY33" fmla="*/ 1314450 h 2176463"/>
                <a:gd name="connsiteX34" fmla="*/ 290513 w 881064"/>
                <a:gd name="connsiteY34" fmla="*/ 1414463 h 2176463"/>
                <a:gd name="connsiteX35" fmla="*/ 223838 w 881064"/>
                <a:gd name="connsiteY35" fmla="*/ 1538288 h 2176463"/>
                <a:gd name="connsiteX36" fmla="*/ 223838 w 881064"/>
                <a:gd name="connsiteY36" fmla="*/ 1695450 h 2176463"/>
                <a:gd name="connsiteX37" fmla="*/ 90489 w 881064"/>
                <a:gd name="connsiteY37" fmla="*/ 1895475 h 2176463"/>
                <a:gd name="connsiteX38" fmla="*/ 42863 w 881064"/>
                <a:gd name="connsiteY38" fmla="*/ 1933575 h 2176463"/>
                <a:gd name="connsiteX39" fmla="*/ 9526 w 881064"/>
                <a:gd name="connsiteY39" fmla="*/ 2009775 h 2176463"/>
                <a:gd name="connsiteX40" fmla="*/ 23813 w 881064"/>
                <a:gd name="connsiteY40" fmla="*/ 2071688 h 2176463"/>
                <a:gd name="connsiteX41" fmla="*/ 52388 w 881064"/>
                <a:gd name="connsiteY41" fmla="*/ 2124076 h 2176463"/>
                <a:gd name="connsiteX42" fmla="*/ 0 w 881064"/>
                <a:gd name="connsiteY42" fmla="*/ 2176463 h 2176463"/>
                <a:gd name="connsiteX0" fmla="*/ 881064 w 881064"/>
                <a:gd name="connsiteY0" fmla="*/ 376238 h 2176463"/>
                <a:gd name="connsiteX1" fmla="*/ 823914 w 881064"/>
                <a:gd name="connsiteY1" fmla="*/ 214313 h 2176463"/>
                <a:gd name="connsiteX2" fmla="*/ 771526 w 881064"/>
                <a:gd name="connsiteY2" fmla="*/ 161925 h 2176463"/>
                <a:gd name="connsiteX3" fmla="*/ 719138 w 881064"/>
                <a:gd name="connsiteY3" fmla="*/ 152400 h 2176463"/>
                <a:gd name="connsiteX4" fmla="*/ 647701 w 881064"/>
                <a:gd name="connsiteY4" fmla="*/ 114300 h 2176463"/>
                <a:gd name="connsiteX5" fmla="*/ 566738 w 881064"/>
                <a:gd name="connsiteY5" fmla="*/ 76200 h 2176463"/>
                <a:gd name="connsiteX6" fmla="*/ 457201 w 881064"/>
                <a:gd name="connsiteY6" fmla="*/ 76200 h 2176463"/>
                <a:gd name="connsiteX7" fmla="*/ 400051 w 881064"/>
                <a:gd name="connsiteY7" fmla="*/ 100013 h 2176463"/>
                <a:gd name="connsiteX8" fmla="*/ 323851 w 881064"/>
                <a:gd name="connsiteY8" fmla="*/ 76200 h 2176463"/>
                <a:gd name="connsiteX9" fmla="*/ 309563 w 881064"/>
                <a:gd name="connsiteY9" fmla="*/ 85725 h 2176463"/>
                <a:gd name="connsiteX10" fmla="*/ 266701 w 881064"/>
                <a:gd name="connsiteY10" fmla="*/ 133350 h 2176463"/>
                <a:gd name="connsiteX11" fmla="*/ 257176 w 881064"/>
                <a:gd name="connsiteY11" fmla="*/ 90488 h 2176463"/>
                <a:gd name="connsiteX12" fmla="*/ 223838 w 881064"/>
                <a:gd name="connsiteY12" fmla="*/ 28575 h 2176463"/>
                <a:gd name="connsiteX13" fmla="*/ 195263 w 881064"/>
                <a:gd name="connsiteY13" fmla="*/ 0 h 2176463"/>
                <a:gd name="connsiteX14" fmla="*/ 176213 w 881064"/>
                <a:gd name="connsiteY14" fmla="*/ 42863 h 2176463"/>
                <a:gd name="connsiteX15" fmla="*/ 142876 w 881064"/>
                <a:gd name="connsiteY15" fmla="*/ 114300 h 2176463"/>
                <a:gd name="connsiteX16" fmla="*/ 166688 w 881064"/>
                <a:gd name="connsiteY16" fmla="*/ 147638 h 2176463"/>
                <a:gd name="connsiteX17" fmla="*/ 166688 w 881064"/>
                <a:gd name="connsiteY17" fmla="*/ 209550 h 2176463"/>
                <a:gd name="connsiteX18" fmla="*/ 171451 w 881064"/>
                <a:gd name="connsiteY18" fmla="*/ 261938 h 2176463"/>
                <a:gd name="connsiteX19" fmla="*/ 147638 w 881064"/>
                <a:gd name="connsiteY19" fmla="*/ 280988 h 2176463"/>
                <a:gd name="connsiteX20" fmla="*/ 185738 w 881064"/>
                <a:gd name="connsiteY20" fmla="*/ 371475 h 2176463"/>
                <a:gd name="connsiteX21" fmla="*/ 204788 w 881064"/>
                <a:gd name="connsiteY21" fmla="*/ 428625 h 2176463"/>
                <a:gd name="connsiteX22" fmla="*/ 228601 w 881064"/>
                <a:gd name="connsiteY22" fmla="*/ 528638 h 2176463"/>
                <a:gd name="connsiteX23" fmla="*/ 261938 w 881064"/>
                <a:gd name="connsiteY23" fmla="*/ 566738 h 2176463"/>
                <a:gd name="connsiteX24" fmla="*/ 309563 w 881064"/>
                <a:gd name="connsiteY24" fmla="*/ 676275 h 2176463"/>
                <a:gd name="connsiteX25" fmla="*/ 395288 w 881064"/>
                <a:gd name="connsiteY25" fmla="*/ 771525 h 2176463"/>
                <a:gd name="connsiteX26" fmla="*/ 376238 w 881064"/>
                <a:gd name="connsiteY26" fmla="*/ 847725 h 2176463"/>
                <a:gd name="connsiteX27" fmla="*/ 357188 w 881064"/>
                <a:gd name="connsiteY27" fmla="*/ 962025 h 2176463"/>
                <a:gd name="connsiteX28" fmla="*/ 366713 w 881064"/>
                <a:gd name="connsiteY28" fmla="*/ 1033463 h 2176463"/>
                <a:gd name="connsiteX29" fmla="*/ 376238 w 881064"/>
                <a:gd name="connsiteY29" fmla="*/ 1095375 h 2176463"/>
                <a:gd name="connsiteX30" fmla="*/ 333376 w 881064"/>
                <a:gd name="connsiteY30" fmla="*/ 1133475 h 2176463"/>
                <a:gd name="connsiteX31" fmla="*/ 333376 w 881064"/>
                <a:gd name="connsiteY31" fmla="*/ 1171575 h 2176463"/>
                <a:gd name="connsiteX32" fmla="*/ 323851 w 881064"/>
                <a:gd name="connsiteY32" fmla="*/ 1243013 h 2176463"/>
                <a:gd name="connsiteX33" fmla="*/ 300038 w 881064"/>
                <a:gd name="connsiteY33" fmla="*/ 1314450 h 2176463"/>
                <a:gd name="connsiteX34" fmla="*/ 290513 w 881064"/>
                <a:gd name="connsiteY34" fmla="*/ 1414463 h 2176463"/>
                <a:gd name="connsiteX35" fmla="*/ 280988 w 881064"/>
                <a:gd name="connsiteY35" fmla="*/ 1538288 h 2176463"/>
                <a:gd name="connsiteX36" fmla="*/ 223838 w 881064"/>
                <a:gd name="connsiteY36" fmla="*/ 1695450 h 2176463"/>
                <a:gd name="connsiteX37" fmla="*/ 90489 w 881064"/>
                <a:gd name="connsiteY37" fmla="*/ 1895475 h 2176463"/>
                <a:gd name="connsiteX38" fmla="*/ 42863 w 881064"/>
                <a:gd name="connsiteY38" fmla="*/ 1933575 h 2176463"/>
                <a:gd name="connsiteX39" fmla="*/ 9526 w 881064"/>
                <a:gd name="connsiteY39" fmla="*/ 2009775 h 2176463"/>
                <a:gd name="connsiteX40" fmla="*/ 23813 w 881064"/>
                <a:gd name="connsiteY40" fmla="*/ 2071688 h 2176463"/>
                <a:gd name="connsiteX41" fmla="*/ 52388 w 881064"/>
                <a:gd name="connsiteY41" fmla="*/ 2124076 h 2176463"/>
                <a:gd name="connsiteX42" fmla="*/ 0 w 881064"/>
                <a:gd name="connsiteY42" fmla="*/ 2176463 h 217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81064" h="2176463">
                  <a:moveTo>
                    <a:pt x="881064" y="376238"/>
                  </a:moveTo>
                  <a:lnTo>
                    <a:pt x="823914" y="214313"/>
                  </a:lnTo>
                  <a:lnTo>
                    <a:pt x="771526" y="161925"/>
                  </a:lnTo>
                  <a:lnTo>
                    <a:pt x="719138" y="152400"/>
                  </a:lnTo>
                  <a:lnTo>
                    <a:pt x="647701" y="114300"/>
                  </a:lnTo>
                  <a:lnTo>
                    <a:pt x="566738" y="76200"/>
                  </a:lnTo>
                  <a:lnTo>
                    <a:pt x="457201" y="76200"/>
                  </a:lnTo>
                  <a:lnTo>
                    <a:pt x="400051" y="100013"/>
                  </a:lnTo>
                  <a:lnTo>
                    <a:pt x="323851" y="76200"/>
                  </a:lnTo>
                  <a:lnTo>
                    <a:pt x="309563" y="85725"/>
                  </a:lnTo>
                  <a:lnTo>
                    <a:pt x="266701" y="133350"/>
                  </a:lnTo>
                  <a:lnTo>
                    <a:pt x="257176" y="90488"/>
                  </a:lnTo>
                  <a:lnTo>
                    <a:pt x="223838" y="28575"/>
                  </a:lnTo>
                  <a:lnTo>
                    <a:pt x="195263" y="0"/>
                  </a:lnTo>
                  <a:lnTo>
                    <a:pt x="176213" y="42863"/>
                  </a:lnTo>
                  <a:lnTo>
                    <a:pt x="142876" y="114300"/>
                  </a:lnTo>
                  <a:lnTo>
                    <a:pt x="166688" y="147638"/>
                  </a:lnTo>
                  <a:lnTo>
                    <a:pt x="166688" y="209550"/>
                  </a:lnTo>
                  <a:lnTo>
                    <a:pt x="171451" y="261938"/>
                  </a:lnTo>
                  <a:lnTo>
                    <a:pt x="147638" y="280988"/>
                  </a:lnTo>
                  <a:lnTo>
                    <a:pt x="185738" y="371475"/>
                  </a:lnTo>
                  <a:lnTo>
                    <a:pt x="204788" y="428625"/>
                  </a:lnTo>
                  <a:lnTo>
                    <a:pt x="228601" y="528638"/>
                  </a:lnTo>
                  <a:lnTo>
                    <a:pt x="261938" y="566738"/>
                  </a:lnTo>
                  <a:lnTo>
                    <a:pt x="309563" y="676275"/>
                  </a:lnTo>
                  <a:lnTo>
                    <a:pt x="395288" y="771525"/>
                  </a:lnTo>
                  <a:lnTo>
                    <a:pt x="376238" y="847725"/>
                  </a:lnTo>
                  <a:lnTo>
                    <a:pt x="357188" y="962025"/>
                  </a:lnTo>
                  <a:lnTo>
                    <a:pt x="366713" y="1033463"/>
                  </a:lnTo>
                  <a:lnTo>
                    <a:pt x="376238" y="1095375"/>
                  </a:lnTo>
                  <a:lnTo>
                    <a:pt x="333376" y="1133475"/>
                  </a:lnTo>
                  <a:lnTo>
                    <a:pt x="333376" y="1171575"/>
                  </a:lnTo>
                  <a:lnTo>
                    <a:pt x="323851" y="1243013"/>
                  </a:lnTo>
                  <a:lnTo>
                    <a:pt x="300038" y="1314450"/>
                  </a:lnTo>
                  <a:lnTo>
                    <a:pt x="290513" y="1414463"/>
                  </a:lnTo>
                  <a:lnTo>
                    <a:pt x="280988" y="1538288"/>
                  </a:lnTo>
                  <a:lnTo>
                    <a:pt x="223838" y="1695450"/>
                  </a:lnTo>
                  <a:lnTo>
                    <a:pt x="90489" y="1895475"/>
                  </a:lnTo>
                  <a:lnTo>
                    <a:pt x="42863" y="1933575"/>
                  </a:lnTo>
                  <a:lnTo>
                    <a:pt x="9526" y="2009775"/>
                  </a:lnTo>
                  <a:lnTo>
                    <a:pt x="23813" y="2071688"/>
                  </a:lnTo>
                  <a:cubicBezTo>
                    <a:pt x="28575" y="2082007"/>
                    <a:pt x="49411" y="2124076"/>
                    <a:pt x="52388" y="2124076"/>
                  </a:cubicBezTo>
                  <a:cubicBezTo>
                    <a:pt x="55563" y="2135189"/>
                    <a:pt x="1984" y="2173487"/>
                    <a:pt x="0" y="2176463"/>
                  </a:cubicBez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1DEBA04A-4939-4C5E-871C-FCC41C98ACBC}"/>
                </a:ext>
              </a:extLst>
            </p:cNvPr>
            <p:cNvSpPr/>
            <p:nvPr/>
          </p:nvSpPr>
          <p:spPr>
            <a:xfrm>
              <a:off x="11639550" y="4362449"/>
              <a:ext cx="242888" cy="1816893"/>
            </a:xfrm>
            <a:custGeom>
              <a:avLst/>
              <a:gdLst>
                <a:gd name="connsiteX0" fmla="*/ 0 w 242888"/>
                <a:gd name="connsiteY0" fmla="*/ 1828800 h 1828800"/>
                <a:gd name="connsiteX1" fmla="*/ 0 w 242888"/>
                <a:gd name="connsiteY1" fmla="*/ 1714500 h 1828800"/>
                <a:gd name="connsiteX2" fmla="*/ 4763 w 242888"/>
                <a:gd name="connsiteY2" fmla="*/ 1638300 h 1828800"/>
                <a:gd name="connsiteX3" fmla="*/ 57150 w 242888"/>
                <a:gd name="connsiteY3" fmla="*/ 1543050 h 1828800"/>
                <a:gd name="connsiteX4" fmla="*/ 90488 w 242888"/>
                <a:gd name="connsiteY4" fmla="*/ 1466850 h 1828800"/>
                <a:gd name="connsiteX5" fmla="*/ 138113 w 242888"/>
                <a:gd name="connsiteY5" fmla="*/ 1409700 h 1828800"/>
                <a:gd name="connsiteX6" fmla="*/ 171450 w 242888"/>
                <a:gd name="connsiteY6" fmla="*/ 1357313 h 1828800"/>
                <a:gd name="connsiteX7" fmla="*/ 171450 w 242888"/>
                <a:gd name="connsiteY7" fmla="*/ 1285875 h 1828800"/>
                <a:gd name="connsiteX8" fmla="*/ 176213 w 242888"/>
                <a:gd name="connsiteY8" fmla="*/ 1162050 h 1828800"/>
                <a:gd name="connsiteX9" fmla="*/ 157163 w 242888"/>
                <a:gd name="connsiteY9" fmla="*/ 1114425 h 1828800"/>
                <a:gd name="connsiteX10" fmla="*/ 161925 w 242888"/>
                <a:gd name="connsiteY10" fmla="*/ 1047750 h 1828800"/>
                <a:gd name="connsiteX11" fmla="*/ 195263 w 242888"/>
                <a:gd name="connsiteY11" fmla="*/ 938213 h 1828800"/>
                <a:gd name="connsiteX12" fmla="*/ 200025 w 242888"/>
                <a:gd name="connsiteY12" fmla="*/ 771525 h 1828800"/>
                <a:gd name="connsiteX13" fmla="*/ 200025 w 242888"/>
                <a:gd name="connsiteY13" fmla="*/ 652463 h 1828800"/>
                <a:gd name="connsiteX14" fmla="*/ 200025 w 242888"/>
                <a:gd name="connsiteY14" fmla="*/ 500063 h 1828800"/>
                <a:gd name="connsiteX15" fmla="*/ 223838 w 242888"/>
                <a:gd name="connsiteY15" fmla="*/ 361950 h 1828800"/>
                <a:gd name="connsiteX16" fmla="*/ 233363 w 242888"/>
                <a:gd name="connsiteY16" fmla="*/ 276225 h 1828800"/>
                <a:gd name="connsiteX17" fmla="*/ 238125 w 242888"/>
                <a:gd name="connsiteY17" fmla="*/ 119063 h 1828800"/>
                <a:gd name="connsiteX18" fmla="*/ 242888 w 242888"/>
                <a:gd name="connsiteY18" fmla="*/ 14288 h 1828800"/>
                <a:gd name="connsiteX19" fmla="*/ 242888 w 242888"/>
                <a:gd name="connsiteY19" fmla="*/ 0 h 1828800"/>
                <a:gd name="connsiteX0" fmla="*/ 0 w 242888"/>
                <a:gd name="connsiteY0" fmla="*/ 1828800 h 1828800"/>
                <a:gd name="connsiteX1" fmla="*/ 0 w 242888"/>
                <a:gd name="connsiteY1" fmla="*/ 1714500 h 1828800"/>
                <a:gd name="connsiteX2" fmla="*/ 4763 w 242888"/>
                <a:gd name="connsiteY2" fmla="*/ 1638300 h 1828800"/>
                <a:gd name="connsiteX3" fmla="*/ 57150 w 242888"/>
                <a:gd name="connsiteY3" fmla="*/ 1543050 h 1828800"/>
                <a:gd name="connsiteX4" fmla="*/ 90488 w 242888"/>
                <a:gd name="connsiteY4" fmla="*/ 1466850 h 1828800"/>
                <a:gd name="connsiteX5" fmla="*/ 138113 w 242888"/>
                <a:gd name="connsiteY5" fmla="*/ 1409700 h 1828800"/>
                <a:gd name="connsiteX6" fmla="*/ 171450 w 242888"/>
                <a:gd name="connsiteY6" fmla="*/ 1357313 h 1828800"/>
                <a:gd name="connsiteX7" fmla="*/ 171450 w 242888"/>
                <a:gd name="connsiteY7" fmla="*/ 1285875 h 1828800"/>
                <a:gd name="connsiteX8" fmla="*/ 176213 w 242888"/>
                <a:gd name="connsiteY8" fmla="*/ 1162050 h 1828800"/>
                <a:gd name="connsiteX9" fmla="*/ 157163 w 242888"/>
                <a:gd name="connsiteY9" fmla="*/ 1114425 h 1828800"/>
                <a:gd name="connsiteX10" fmla="*/ 161925 w 242888"/>
                <a:gd name="connsiteY10" fmla="*/ 1047750 h 1828800"/>
                <a:gd name="connsiteX11" fmla="*/ 195263 w 242888"/>
                <a:gd name="connsiteY11" fmla="*/ 938213 h 1828800"/>
                <a:gd name="connsiteX12" fmla="*/ 200025 w 242888"/>
                <a:gd name="connsiteY12" fmla="*/ 771525 h 1828800"/>
                <a:gd name="connsiteX13" fmla="*/ 200025 w 242888"/>
                <a:gd name="connsiteY13" fmla="*/ 652463 h 1828800"/>
                <a:gd name="connsiteX14" fmla="*/ 200025 w 242888"/>
                <a:gd name="connsiteY14" fmla="*/ 500063 h 1828800"/>
                <a:gd name="connsiteX15" fmla="*/ 223838 w 242888"/>
                <a:gd name="connsiteY15" fmla="*/ 361950 h 1828800"/>
                <a:gd name="connsiteX16" fmla="*/ 233363 w 242888"/>
                <a:gd name="connsiteY16" fmla="*/ 276225 h 1828800"/>
                <a:gd name="connsiteX17" fmla="*/ 238125 w 242888"/>
                <a:gd name="connsiteY17" fmla="*/ 119063 h 1828800"/>
                <a:gd name="connsiteX18" fmla="*/ 242888 w 242888"/>
                <a:gd name="connsiteY18" fmla="*/ 14288 h 1828800"/>
                <a:gd name="connsiteX19" fmla="*/ 230982 w 242888"/>
                <a:gd name="connsiteY19" fmla="*/ 0 h 1828800"/>
                <a:gd name="connsiteX0" fmla="*/ 2381 w 242888"/>
                <a:gd name="connsiteY0" fmla="*/ 1816893 h 1816893"/>
                <a:gd name="connsiteX1" fmla="*/ 0 w 242888"/>
                <a:gd name="connsiteY1" fmla="*/ 1714500 h 1816893"/>
                <a:gd name="connsiteX2" fmla="*/ 4763 w 242888"/>
                <a:gd name="connsiteY2" fmla="*/ 1638300 h 1816893"/>
                <a:gd name="connsiteX3" fmla="*/ 57150 w 242888"/>
                <a:gd name="connsiteY3" fmla="*/ 1543050 h 1816893"/>
                <a:gd name="connsiteX4" fmla="*/ 90488 w 242888"/>
                <a:gd name="connsiteY4" fmla="*/ 1466850 h 1816893"/>
                <a:gd name="connsiteX5" fmla="*/ 138113 w 242888"/>
                <a:gd name="connsiteY5" fmla="*/ 1409700 h 1816893"/>
                <a:gd name="connsiteX6" fmla="*/ 171450 w 242888"/>
                <a:gd name="connsiteY6" fmla="*/ 1357313 h 1816893"/>
                <a:gd name="connsiteX7" fmla="*/ 171450 w 242888"/>
                <a:gd name="connsiteY7" fmla="*/ 1285875 h 1816893"/>
                <a:gd name="connsiteX8" fmla="*/ 176213 w 242888"/>
                <a:gd name="connsiteY8" fmla="*/ 1162050 h 1816893"/>
                <a:gd name="connsiteX9" fmla="*/ 157163 w 242888"/>
                <a:gd name="connsiteY9" fmla="*/ 1114425 h 1816893"/>
                <a:gd name="connsiteX10" fmla="*/ 161925 w 242888"/>
                <a:gd name="connsiteY10" fmla="*/ 1047750 h 1816893"/>
                <a:gd name="connsiteX11" fmla="*/ 195263 w 242888"/>
                <a:gd name="connsiteY11" fmla="*/ 938213 h 1816893"/>
                <a:gd name="connsiteX12" fmla="*/ 200025 w 242888"/>
                <a:gd name="connsiteY12" fmla="*/ 771525 h 1816893"/>
                <a:gd name="connsiteX13" fmla="*/ 200025 w 242888"/>
                <a:gd name="connsiteY13" fmla="*/ 652463 h 1816893"/>
                <a:gd name="connsiteX14" fmla="*/ 200025 w 242888"/>
                <a:gd name="connsiteY14" fmla="*/ 500063 h 1816893"/>
                <a:gd name="connsiteX15" fmla="*/ 223838 w 242888"/>
                <a:gd name="connsiteY15" fmla="*/ 361950 h 1816893"/>
                <a:gd name="connsiteX16" fmla="*/ 233363 w 242888"/>
                <a:gd name="connsiteY16" fmla="*/ 276225 h 1816893"/>
                <a:gd name="connsiteX17" fmla="*/ 238125 w 242888"/>
                <a:gd name="connsiteY17" fmla="*/ 119063 h 1816893"/>
                <a:gd name="connsiteX18" fmla="*/ 242888 w 242888"/>
                <a:gd name="connsiteY18" fmla="*/ 14288 h 1816893"/>
                <a:gd name="connsiteX19" fmla="*/ 230982 w 242888"/>
                <a:gd name="connsiteY19" fmla="*/ 0 h 181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888" h="1816893">
                  <a:moveTo>
                    <a:pt x="2381" y="1816893"/>
                  </a:moveTo>
                  <a:cubicBezTo>
                    <a:pt x="1587" y="1782762"/>
                    <a:pt x="794" y="1748631"/>
                    <a:pt x="0" y="1714500"/>
                  </a:cubicBezTo>
                  <a:lnTo>
                    <a:pt x="4763" y="1638300"/>
                  </a:lnTo>
                  <a:lnTo>
                    <a:pt x="57150" y="1543050"/>
                  </a:lnTo>
                  <a:lnTo>
                    <a:pt x="90488" y="1466850"/>
                  </a:lnTo>
                  <a:lnTo>
                    <a:pt x="138113" y="1409700"/>
                  </a:lnTo>
                  <a:lnTo>
                    <a:pt x="171450" y="1357313"/>
                  </a:lnTo>
                  <a:lnTo>
                    <a:pt x="171450" y="1285875"/>
                  </a:lnTo>
                  <a:lnTo>
                    <a:pt x="176213" y="1162050"/>
                  </a:lnTo>
                  <a:lnTo>
                    <a:pt x="157163" y="1114425"/>
                  </a:lnTo>
                  <a:lnTo>
                    <a:pt x="161925" y="1047750"/>
                  </a:lnTo>
                  <a:lnTo>
                    <a:pt x="195263" y="938213"/>
                  </a:lnTo>
                  <a:lnTo>
                    <a:pt x="200025" y="771525"/>
                  </a:lnTo>
                  <a:lnTo>
                    <a:pt x="200025" y="652463"/>
                  </a:lnTo>
                  <a:lnTo>
                    <a:pt x="200025" y="500063"/>
                  </a:lnTo>
                  <a:lnTo>
                    <a:pt x="223838" y="361950"/>
                  </a:lnTo>
                  <a:lnTo>
                    <a:pt x="233363" y="276225"/>
                  </a:lnTo>
                  <a:lnTo>
                    <a:pt x="238125" y="119063"/>
                  </a:lnTo>
                  <a:lnTo>
                    <a:pt x="242888" y="14288"/>
                  </a:lnTo>
                  <a:lnTo>
                    <a:pt x="230982" y="0"/>
                  </a:lnTo>
                </a:path>
              </a:pathLst>
            </a:cu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3EF8BE2-341E-4426-A62D-7FF423CBFFB8}"/>
                </a:ext>
              </a:extLst>
            </p:cNvPr>
            <p:cNvSpPr/>
            <p:nvPr/>
          </p:nvSpPr>
          <p:spPr>
            <a:xfrm>
              <a:off x="8326251" y="2466503"/>
              <a:ext cx="712974" cy="467197"/>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05E83CAA-CD4E-4A0A-8B9F-1EAEA63371F0}"/>
                </a:ext>
              </a:extLst>
            </p:cNvPr>
            <p:cNvSpPr txBox="1"/>
            <p:nvPr/>
          </p:nvSpPr>
          <p:spPr>
            <a:xfrm>
              <a:off x="7256870" y="2156345"/>
              <a:ext cx="2812052"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solidFill>
                    <a:srgbClr val="C00000"/>
                  </a:solidFill>
                </a:rPr>
                <a:t>Washington County Landfill</a:t>
              </a:r>
            </a:p>
          </p:txBody>
        </p:sp>
        <p:sp>
          <p:nvSpPr>
            <p:cNvPr id="25" name="Freeform: Shape 24">
              <a:extLst>
                <a:ext uri="{FF2B5EF4-FFF2-40B4-BE49-F238E27FC236}">
                  <a16:creationId xmlns:a16="http://schemas.microsoft.com/office/drawing/2014/main" id="{6FA5AE39-8064-434C-B0C2-E343AD76D2FA}"/>
                </a:ext>
              </a:extLst>
            </p:cNvPr>
            <p:cNvSpPr/>
            <p:nvPr/>
          </p:nvSpPr>
          <p:spPr>
            <a:xfrm>
              <a:off x="5861464" y="4106688"/>
              <a:ext cx="2688176" cy="1156351"/>
            </a:xfrm>
            <a:custGeom>
              <a:avLst/>
              <a:gdLst>
                <a:gd name="connsiteX0" fmla="*/ 0 w 8077200"/>
                <a:gd name="connsiteY0" fmla="*/ 0 h 2876550"/>
                <a:gd name="connsiteX1" fmla="*/ 266700 w 8077200"/>
                <a:gd name="connsiteY1" fmla="*/ 133350 h 2876550"/>
                <a:gd name="connsiteX2" fmla="*/ 1019175 w 8077200"/>
                <a:gd name="connsiteY2" fmla="*/ 257175 h 2876550"/>
                <a:gd name="connsiteX3" fmla="*/ 1371600 w 8077200"/>
                <a:gd name="connsiteY3" fmla="*/ 314325 h 2876550"/>
                <a:gd name="connsiteX4" fmla="*/ 1638300 w 8077200"/>
                <a:gd name="connsiteY4" fmla="*/ 447675 h 2876550"/>
                <a:gd name="connsiteX5" fmla="*/ 2057400 w 8077200"/>
                <a:gd name="connsiteY5" fmla="*/ 723900 h 2876550"/>
                <a:gd name="connsiteX6" fmla="*/ 2247900 w 8077200"/>
                <a:gd name="connsiteY6" fmla="*/ 990600 h 2876550"/>
                <a:gd name="connsiteX7" fmla="*/ 2476500 w 8077200"/>
                <a:gd name="connsiteY7" fmla="*/ 1104900 h 2876550"/>
                <a:gd name="connsiteX8" fmla="*/ 2638425 w 8077200"/>
                <a:gd name="connsiteY8" fmla="*/ 1171575 h 2876550"/>
                <a:gd name="connsiteX9" fmla="*/ 2952750 w 8077200"/>
                <a:gd name="connsiteY9" fmla="*/ 1162050 h 2876550"/>
                <a:gd name="connsiteX10" fmla="*/ 3076575 w 8077200"/>
                <a:gd name="connsiteY10" fmla="*/ 1228725 h 2876550"/>
                <a:gd name="connsiteX11" fmla="*/ 3609975 w 8077200"/>
                <a:gd name="connsiteY11" fmla="*/ 1400175 h 2876550"/>
                <a:gd name="connsiteX12" fmla="*/ 4019550 w 8077200"/>
                <a:gd name="connsiteY12" fmla="*/ 1466850 h 2876550"/>
                <a:gd name="connsiteX13" fmla="*/ 4219575 w 8077200"/>
                <a:gd name="connsiteY13" fmla="*/ 1714500 h 2876550"/>
                <a:gd name="connsiteX14" fmla="*/ 4410075 w 8077200"/>
                <a:gd name="connsiteY14" fmla="*/ 1752600 h 2876550"/>
                <a:gd name="connsiteX15" fmla="*/ 4686300 w 8077200"/>
                <a:gd name="connsiteY15" fmla="*/ 1876425 h 2876550"/>
                <a:gd name="connsiteX16" fmla="*/ 4772025 w 8077200"/>
                <a:gd name="connsiteY16" fmla="*/ 2000250 h 2876550"/>
                <a:gd name="connsiteX17" fmla="*/ 5048250 w 8077200"/>
                <a:gd name="connsiteY17" fmla="*/ 2000250 h 2876550"/>
                <a:gd name="connsiteX18" fmla="*/ 5153025 w 8077200"/>
                <a:gd name="connsiteY18" fmla="*/ 2447925 h 2876550"/>
                <a:gd name="connsiteX19" fmla="*/ 5238750 w 8077200"/>
                <a:gd name="connsiteY19" fmla="*/ 2743200 h 2876550"/>
                <a:gd name="connsiteX20" fmla="*/ 5448300 w 8077200"/>
                <a:gd name="connsiteY20" fmla="*/ 2876550 h 2876550"/>
                <a:gd name="connsiteX21" fmla="*/ 5715000 w 8077200"/>
                <a:gd name="connsiteY21" fmla="*/ 2847975 h 2876550"/>
                <a:gd name="connsiteX22" fmla="*/ 5934075 w 8077200"/>
                <a:gd name="connsiteY22" fmla="*/ 2619375 h 2876550"/>
                <a:gd name="connsiteX23" fmla="*/ 6305550 w 8077200"/>
                <a:gd name="connsiteY23" fmla="*/ 2524125 h 2876550"/>
                <a:gd name="connsiteX24" fmla="*/ 7286625 w 8077200"/>
                <a:gd name="connsiteY24" fmla="*/ 2314575 h 2876550"/>
                <a:gd name="connsiteX25" fmla="*/ 8077200 w 8077200"/>
                <a:gd name="connsiteY25" fmla="*/ 2028825 h 2876550"/>
                <a:gd name="connsiteX0" fmla="*/ 0 w 7286625"/>
                <a:gd name="connsiteY0" fmla="*/ 0 h 2876550"/>
                <a:gd name="connsiteX1" fmla="*/ 266700 w 7286625"/>
                <a:gd name="connsiteY1" fmla="*/ 133350 h 2876550"/>
                <a:gd name="connsiteX2" fmla="*/ 1019175 w 7286625"/>
                <a:gd name="connsiteY2" fmla="*/ 257175 h 2876550"/>
                <a:gd name="connsiteX3" fmla="*/ 1371600 w 7286625"/>
                <a:gd name="connsiteY3" fmla="*/ 314325 h 2876550"/>
                <a:gd name="connsiteX4" fmla="*/ 1638300 w 7286625"/>
                <a:gd name="connsiteY4" fmla="*/ 447675 h 2876550"/>
                <a:gd name="connsiteX5" fmla="*/ 2057400 w 7286625"/>
                <a:gd name="connsiteY5" fmla="*/ 723900 h 2876550"/>
                <a:gd name="connsiteX6" fmla="*/ 2247900 w 7286625"/>
                <a:gd name="connsiteY6" fmla="*/ 990600 h 2876550"/>
                <a:gd name="connsiteX7" fmla="*/ 2476500 w 7286625"/>
                <a:gd name="connsiteY7" fmla="*/ 1104900 h 2876550"/>
                <a:gd name="connsiteX8" fmla="*/ 2638425 w 7286625"/>
                <a:gd name="connsiteY8" fmla="*/ 1171575 h 2876550"/>
                <a:gd name="connsiteX9" fmla="*/ 2952750 w 7286625"/>
                <a:gd name="connsiteY9" fmla="*/ 1162050 h 2876550"/>
                <a:gd name="connsiteX10" fmla="*/ 3076575 w 7286625"/>
                <a:gd name="connsiteY10" fmla="*/ 1228725 h 2876550"/>
                <a:gd name="connsiteX11" fmla="*/ 3609975 w 7286625"/>
                <a:gd name="connsiteY11" fmla="*/ 1400175 h 2876550"/>
                <a:gd name="connsiteX12" fmla="*/ 4019550 w 7286625"/>
                <a:gd name="connsiteY12" fmla="*/ 1466850 h 2876550"/>
                <a:gd name="connsiteX13" fmla="*/ 4219575 w 7286625"/>
                <a:gd name="connsiteY13" fmla="*/ 1714500 h 2876550"/>
                <a:gd name="connsiteX14" fmla="*/ 4410075 w 7286625"/>
                <a:gd name="connsiteY14" fmla="*/ 1752600 h 2876550"/>
                <a:gd name="connsiteX15" fmla="*/ 4686300 w 7286625"/>
                <a:gd name="connsiteY15" fmla="*/ 1876425 h 2876550"/>
                <a:gd name="connsiteX16" fmla="*/ 4772025 w 7286625"/>
                <a:gd name="connsiteY16" fmla="*/ 2000250 h 2876550"/>
                <a:gd name="connsiteX17" fmla="*/ 5048250 w 7286625"/>
                <a:gd name="connsiteY17" fmla="*/ 2000250 h 2876550"/>
                <a:gd name="connsiteX18" fmla="*/ 5153025 w 7286625"/>
                <a:gd name="connsiteY18" fmla="*/ 2447925 h 2876550"/>
                <a:gd name="connsiteX19" fmla="*/ 5238750 w 7286625"/>
                <a:gd name="connsiteY19" fmla="*/ 2743200 h 2876550"/>
                <a:gd name="connsiteX20" fmla="*/ 5448300 w 7286625"/>
                <a:gd name="connsiteY20" fmla="*/ 2876550 h 2876550"/>
                <a:gd name="connsiteX21" fmla="*/ 5715000 w 7286625"/>
                <a:gd name="connsiteY21" fmla="*/ 2847975 h 2876550"/>
                <a:gd name="connsiteX22" fmla="*/ 5934075 w 7286625"/>
                <a:gd name="connsiteY22" fmla="*/ 2619375 h 2876550"/>
                <a:gd name="connsiteX23" fmla="*/ 6305550 w 7286625"/>
                <a:gd name="connsiteY23" fmla="*/ 2524125 h 2876550"/>
                <a:gd name="connsiteX24" fmla="*/ 7286625 w 7286625"/>
                <a:gd name="connsiteY24" fmla="*/ 2314575 h 2876550"/>
                <a:gd name="connsiteX0" fmla="*/ 0 w 6305550"/>
                <a:gd name="connsiteY0" fmla="*/ 0 h 2876550"/>
                <a:gd name="connsiteX1" fmla="*/ 266700 w 6305550"/>
                <a:gd name="connsiteY1" fmla="*/ 133350 h 2876550"/>
                <a:gd name="connsiteX2" fmla="*/ 1019175 w 6305550"/>
                <a:gd name="connsiteY2" fmla="*/ 257175 h 2876550"/>
                <a:gd name="connsiteX3" fmla="*/ 1371600 w 6305550"/>
                <a:gd name="connsiteY3" fmla="*/ 314325 h 2876550"/>
                <a:gd name="connsiteX4" fmla="*/ 1638300 w 6305550"/>
                <a:gd name="connsiteY4" fmla="*/ 447675 h 2876550"/>
                <a:gd name="connsiteX5" fmla="*/ 2057400 w 6305550"/>
                <a:gd name="connsiteY5" fmla="*/ 723900 h 2876550"/>
                <a:gd name="connsiteX6" fmla="*/ 2247900 w 6305550"/>
                <a:gd name="connsiteY6" fmla="*/ 990600 h 2876550"/>
                <a:gd name="connsiteX7" fmla="*/ 2476500 w 6305550"/>
                <a:gd name="connsiteY7" fmla="*/ 1104900 h 2876550"/>
                <a:gd name="connsiteX8" fmla="*/ 2638425 w 6305550"/>
                <a:gd name="connsiteY8" fmla="*/ 1171575 h 2876550"/>
                <a:gd name="connsiteX9" fmla="*/ 2952750 w 6305550"/>
                <a:gd name="connsiteY9" fmla="*/ 1162050 h 2876550"/>
                <a:gd name="connsiteX10" fmla="*/ 3076575 w 6305550"/>
                <a:gd name="connsiteY10" fmla="*/ 1228725 h 2876550"/>
                <a:gd name="connsiteX11" fmla="*/ 3609975 w 6305550"/>
                <a:gd name="connsiteY11" fmla="*/ 1400175 h 2876550"/>
                <a:gd name="connsiteX12" fmla="*/ 4019550 w 6305550"/>
                <a:gd name="connsiteY12" fmla="*/ 1466850 h 2876550"/>
                <a:gd name="connsiteX13" fmla="*/ 4219575 w 6305550"/>
                <a:gd name="connsiteY13" fmla="*/ 1714500 h 2876550"/>
                <a:gd name="connsiteX14" fmla="*/ 4410075 w 6305550"/>
                <a:gd name="connsiteY14" fmla="*/ 1752600 h 2876550"/>
                <a:gd name="connsiteX15" fmla="*/ 4686300 w 6305550"/>
                <a:gd name="connsiteY15" fmla="*/ 1876425 h 2876550"/>
                <a:gd name="connsiteX16" fmla="*/ 4772025 w 6305550"/>
                <a:gd name="connsiteY16" fmla="*/ 2000250 h 2876550"/>
                <a:gd name="connsiteX17" fmla="*/ 5048250 w 6305550"/>
                <a:gd name="connsiteY17" fmla="*/ 2000250 h 2876550"/>
                <a:gd name="connsiteX18" fmla="*/ 5153025 w 6305550"/>
                <a:gd name="connsiteY18" fmla="*/ 2447925 h 2876550"/>
                <a:gd name="connsiteX19" fmla="*/ 5238750 w 6305550"/>
                <a:gd name="connsiteY19" fmla="*/ 2743200 h 2876550"/>
                <a:gd name="connsiteX20" fmla="*/ 5448300 w 6305550"/>
                <a:gd name="connsiteY20" fmla="*/ 2876550 h 2876550"/>
                <a:gd name="connsiteX21" fmla="*/ 5715000 w 6305550"/>
                <a:gd name="connsiteY21" fmla="*/ 2847975 h 2876550"/>
                <a:gd name="connsiteX22" fmla="*/ 5934075 w 6305550"/>
                <a:gd name="connsiteY22" fmla="*/ 2619375 h 2876550"/>
                <a:gd name="connsiteX23" fmla="*/ 6305550 w 6305550"/>
                <a:gd name="connsiteY23" fmla="*/ 2524125 h 2876550"/>
                <a:gd name="connsiteX0" fmla="*/ 0 w 5934075"/>
                <a:gd name="connsiteY0" fmla="*/ 0 h 2876550"/>
                <a:gd name="connsiteX1" fmla="*/ 266700 w 5934075"/>
                <a:gd name="connsiteY1" fmla="*/ 133350 h 2876550"/>
                <a:gd name="connsiteX2" fmla="*/ 1019175 w 5934075"/>
                <a:gd name="connsiteY2" fmla="*/ 257175 h 2876550"/>
                <a:gd name="connsiteX3" fmla="*/ 1371600 w 5934075"/>
                <a:gd name="connsiteY3" fmla="*/ 314325 h 2876550"/>
                <a:gd name="connsiteX4" fmla="*/ 1638300 w 5934075"/>
                <a:gd name="connsiteY4" fmla="*/ 447675 h 2876550"/>
                <a:gd name="connsiteX5" fmla="*/ 2057400 w 5934075"/>
                <a:gd name="connsiteY5" fmla="*/ 723900 h 2876550"/>
                <a:gd name="connsiteX6" fmla="*/ 2247900 w 5934075"/>
                <a:gd name="connsiteY6" fmla="*/ 990600 h 2876550"/>
                <a:gd name="connsiteX7" fmla="*/ 2476500 w 5934075"/>
                <a:gd name="connsiteY7" fmla="*/ 1104900 h 2876550"/>
                <a:gd name="connsiteX8" fmla="*/ 2638425 w 5934075"/>
                <a:gd name="connsiteY8" fmla="*/ 1171575 h 2876550"/>
                <a:gd name="connsiteX9" fmla="*/ 2952750 w 5934075"/>
                <a:gd name="connsiteY9" fmla="*/ 1162050 h 2876550"/>
                <a:gd name="connsiteX10" fmla="*/ 3076575 w 5934075"/>
                <a:gd name="connsiteY10" fmla="*/ 1228725 h 2876550"/>
                <a:gd name="connsiteX11" fmla="*/ 3609975 w 5934075"/>
                <a:gd name="connsiteY11" fmla="*/ 1400175 h 2876550"/>
                <a:gd name="connsiteX12" fmla="*/ 4019550 w 5934075"/>
                <a:gd name="connsiteY12" fmla="*/ 1466850 h 2876550"/>
                <a:gd name="connsiteX13" fmla="*/ 4219575 w 5934075"/>
                <a:gd name="connsiteY13" fmla="*/ 1714500 h 2876550"/>
                <a:gd name="connsiteX14" fmla="*/ 4410075 w 5934075"/>
                <a:gd name="connsiteY14" fmla="*/ 1752600 h 2876550"/>
                <a:gd name="connsiteX15" fmla="*/ 4686300 w 5934075"/>
                <a:gd name="connsiteY15" fmla="*/ 1876425 h 2876550"/>
                <a:gd name="connsiteX16" fmla="*/ 4772025 w 5934075"/>
                <a:gd name="connsiteY16" fmla="*/ 2000250 h 2876550"/>
                <a:gd name="connsiteX17" fmla="*/ 5048250 w 5934075"/>
                <a:gd name="connsiteY17" fmla="*/ 2000250 h 2876550"/>
                <a:gd name="connsiteX18" fmla="*/ 5153025 w 5934075"/>
                <a:gd name="connsiteY18" fmla="*/ 2447925 h 2876550"/>
                <a:gd name="connsiteX19" fmla="*/ 5238750 w 5934075"/>
                <a:gd name="connsiteY19" fmla="*/ 2743200 h 2876550"/>
                <a:gd name="connsiteX20" fmla="*/ 5448300 w 5934075"/>
                <a:gd name="connsiteY20" fmla="*/ 2876550 h 2876550"/>
                <a:gd name="connsiteX21" fmla="*/ 5715000 w 5934075"/>
                <a:gd name="connsiteY21" fmla="*/ 2847975 h 2876550"/>
                <a:gd name="connsiteX22" fmla="*/ 5934075 w 5934075"/>
                <a:gd name="connsiteY22" fmla="*/ 2619375 h 2876550"/>
                <a:gd name="connsiteX0" fmla="*/ 0 w 5715000"/>
                <a:gd name="connsiteY0" fmla="*/ 0 h 2876550"/>
                <a:gd name="connsiteX1" fmla="*/ 266700 w 5715000"/>
                <a:gd name="connsiteY1" fmla="*/ 133350 h 2876550"/>
                <a:gd name="connsiteX2" fmla="*/ 1019175 w 5715000"/>
                <a:gd name="connsiteY2" fmla="*/ 257175 h 2876550"/>
                <a:gd name="connsiteX3" fmla="*/ 1371600 w 5715000"/>
                <a:gd name="connsiteY3" fmla="*/ 314325 h 2876550"/>
                <a:gd name="connsiteX4" fmla="*/ 1638300 w 5715000"/>
                <a:gd name="connsiteY4" fmla="*/ 447675 h 2876550"/>
                <a:gd name="connsiteX5" fmla="*/ 2057400 w 5715000"/>
                <a:gd name="connsiteY5" fmla="*/ 723900 h 2876550"/>
                <a:gd name="connsiteX6" fmla="*/ 2247900 w 5715000"/>
                <a:gd name="connsiteY6" fmla="*/ 990600 h 2876550"/>
                <a:gd name="connsiteX7" fmla="*/ 2476500 w 5715000"/>
                <a:gd name="connsiteY7" fmla="*/ 1104900 h 2876550"/>
                <a:gd name="connsiteX8" fmla="*/ 2638425 w 5715000"/>
                <a:gd name="connsiteY8" fmla="*/ 1171575 h 2876550"/>
                <a:gd name="connsiteX9" fmla="*/ 2952750 w 5715000"/>
                <a:gd name="connsiteY9" fmla="*/ 1162050 h 2876550"/>
                <a:gd name="connsiteX10" fmla="*/ 3076575 w 5715000"/>
                <a:gd name="connsiteY10" fmla="*/ 1228725 h 2876550"/>
                <a:gd name="connsiteX11" fmla="*/ 3609975 w 5715000"/>
                <a:gd name="connsiteY11" fmla="*/ 1400175 h 2876550"/>
                <a:gd name="connsiteX12" fmla="*/ 4019550 w 5715000"/>
                <a:gd name="connsiteY12" fmla="*/ 1466850 h 2876550"/>
                <a:gd name="connsiteX13" fmla="*/ 4219575 w 5715000"/>
                <a:gd name="connsiteY13" fmla="*/ 1714500 h 2876550"/>
                <a:gd name="connsiteX14" fmla="*/ 4410075 w 5715000"/>
                <a:gd name="connsiteY14" fmla="*/ 1752600 h 2876550"/>
                <a:gd name="connsiteX15" fmla="*/ 4686300 w 5715000"/>
                <a:gd name="connsiteY15" fmla="*/ 1876425 h 2876550"/>
                <a:gd name="connsiteX16" fmla="*/ 4772025 w 5715000"/>
                <a:gd name="connsiteY16" fmla="*/ 2000250 h 2876550"/>
                <a:gd name="connsiteX17" fmla="*/ 5048250 w 5715000"/>
                <a:gd name="connsiteY17" fmla="*/ 2000250 h 2876550"/>
                <a:gd name="connsiteX18" fmla="*/ 5153025 w 5715000"/>
                <a:gd name="connsiteY18" fmla="*/ 2447925 h 2876550"/>
                <a:gd name="connsiteX19" fmla="*/ 5238750 w 5715000"/>
                <a:gd name="connsiteY19" fmla="*/ 2743200 h 2876550"/>
                <a:gd name="connsiteX20" fmla="*/ 5448300 w 5715000"/>
                <a:gd name="connsiteY20" fmla="*/ 2876550 h 2876550"/>
                <a:gd name="connsiteX21" fmla="*/ 5715000 w 5715000"/>
                <a:gd name="connsiteY21" fmla="*/ 2847975 h 287655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461338"/>
                <a:gd name="connsiteY0" fmla="*/ 0 h 2895600"/>
                <a:gd name="connsiteX1" fmla="*/ 266700 w 5461338"/>
                <a:gd name="connsiteY1" fmla="*/ 133350 h 2895600"/>
                <a:gd name="connsiteX2" fmla="*/ 1019175 w 5461338"/>
                <a:gd name="connsiteY2" fmla="*/ 257175 h 2895600"/>
                <a:gd name="connsiteX3" fmla="*/ 1371600 w 5461338"/>
                <a:gd name="connsiteY3" fmla="*/ 314325 h 2895600"/>
                <a:gd name="connsiteX4" fmla="*/ 1638300 w 5461338"/>
                <a:gd name="connsiteY4" fmla="*/ 447675 h 2895600"/>
                <a:gd name="connsiteX5" fmla="*/ 2057400 w 5461338"/>
                <a:gd name="connsiteY5" fmla="*/ 723900 h 2895600"/>
                <a:gd name="connsiteX6" fmla="*/ 2247900 w 5461338"/>
                <a:gd name="connsiteY6" fmla="*/ 990600 h 2895600"/>
                <a:gd name="connsiteX7" fmla="*/ 2476500 w 5461338"/>
                <a:gd name="connsiteY7" fmla="*/ 1104900 h 2895600"/>
                <a:gd name="connsiteX8" fmla="*/ 2638425 w 5461338"/>
                <a:gd name="connsiteY8" fmla="*/ 1171575 h 2895600"/>
                <a:gd name="connsiteX9" fmla="*/ 2952750 w 5461338"/>
                <a:gd name="connsiteY9" fmla="*/ 1162050 h 2895600"/>
                <a:gd name="connsiteX10" fmla="*/ 3076575 w 5461338"/>
                <a:gd name="connsiteY10" fmla="*/ 1228725 h 2895600"/>
                <a:gd name="connsiteX11" fmla="*/ 3609975 w 5461338"/>
                <a:gd name="connsiteY11" fmla="*/ 1400175 h 2895600"/>
                <a:gd name="connsiteX12" fmla="*/ 4019550 w 5461338"/>
                <a:gd name="connsiteY12" fmla="*/ 1466850 h 2895600"/>
                <a:gd name="connsiteX13" fmla="*/ 4219575 w 5461338"/>
                <a:gd name="connsiteY13" fmla="*/ 1714500 h 2895600"/>
                <a:gd name="connsiteX14" fmla="*/ 4410075 w 5461338"/>
                <a:gd name="connsiteY14" fmla="*/ 1752600 h 2895600"/>
                <a:gd name="connsiteX15" fmla="*/ 4686300 w 5461338"/>
                <a:gd name="connsiteY15" fmla="*/ 1876425 h 2895600"/>
                <a:gd name="connsiteX16" fmla="*/ 4772025 w 5461338"/>
                <a:gd name="connsiteY16" fmla="*/ 2000250 h 2895600"/>
                <a:gd name="connsiteX17" fmla="*/ 5048250 w 5461338"/>
                <a:gd name="connsiteY17" fmla="*/ 2000250 h 2895600"/>
                <a:gd name="connsiteX18" fmla="*/ 5153025 w 5461338"/>
                <a:gd name="connsiteY18" fmla="*/ 2447925 h 2895600"/>
                <a:gd name="connsiteX19" fmla="*/ 5238750 w 5461338"/>
                <a:gd name="connsiteY19" fmla="*/ 2743200 h 2895600"/>
                <a:gd name="connsiteX20" fmla="*/ 5448300 w 5461338"/>
                <a:gd name="connsiteY20" fmla="*/ 2876550 h 2895600"/>
                <a:gd name="connsiteX21" fmla="*/ 5438777 w 5461338"/>
                <a:gd name="connsiteY21" fmla="*/ 2895600 h 2895600"/>
                <a:gd name="connsiteX0" fmla="*/ 0 w 5448300"/>
                <a:gd name="connsiteY0" fmla="*/ 0 h 2876550"/>
                <a:gd name="connsiteX1" fmla="*/ 266700 w 5448300"/>
                <a:gd name="connsiteY1" fmla="*/ 133350 h 2876550"/>
                <a:gd name="connsiteX2" fmla="*/ 1019175 w 5448300"/>
                <a:gd name="connsiteY2" fmla="*/ 257175 h 2876550"/>
                <a:gd name="connsiteX3" fmla="*/ 1371600 w 5448300"/>
                <a:gd name="connsiteY3" fmla="*/ 314325 h 2876550"/>
                <a:gd name="connsiteX4" fmla="*/ 1638300 w 5448300"/>
                <a:gd name="connsiteY4" fmla="*/ 447675 h 2876550"/>
                <a:gd name="connsiteX5" fmla="*/ 2057400 w 5448300"/>
                <a:gd name="connsiteY5" fmla="*/ 723900 h 2876550"/>
                <a:gd name="connsiteX6" fmla="*/ 2247900 w 5448300"/>
                <a:gd name="connsiteY6" fmla="*/ 990600 h 2876550"/>
                <a:gd name="connsiteX7" fmla="*/ 2476500 w 5448300"/>
                <a:gd name="connsiteY7" fmla="*/ 1104900 h 2876550"/>
                <a:gd name="connsiteX8" fmla="*/ 2638425 w 5448300"/>
                <a:gd name="connsiteY8" fmla="*/ 1171575 h 2876550"/>
                <a:gd name="connsiteX9" fmla="*/ 2952750 w 5448300"/>
                <a:gd name="connsiteY9" fmla="*/ 1162050 h 2876550"/>
                <a:gd name="connsiteX10" fmla="*/ 3076575 w 5448300"/>
                <a:gd name="connsiteY10" fmla="*/ 1228725 h 2876550"/>
                <a:gd name="connsiteX11" fmla="*/ 3609975 w 5448300"/>
                <a:gd name="connsiteY11" fmla="*/ 1400175 h 2876550"/>
                <a:gd name="connsiteX12" fmla="*/ 4019550 w 5448300"/>
                <a:gd name="connsiteY12" fmla="*/ 1466850 h 2876550"/>
                <a:gd name="connsiteX13" fmla="*/ 4219575 w 5448300"/>
                <a:gd name="connsiteY13" fmla="*/ 1714500 h 2876550"/>
                <a:gd name="connsiteX14" fmla="*/ 4410075 w 5448300"/>
                <a:gd name="connsiteY14" fmla="*/ 1752600 h 2876550"/>
                <a:gd name="connsiteX15" fmla="*/ 4686300 w 5448300"/>
                <a:gd name="connsiteY15" fmla="*/ 1876425 h 2876550"/>
                <a:gd name="connsiteX16" fmla="*/ 4772025 w 5448300"/>
                <a:gd name="connsiteY16" fmla="*/ 2000250 h 2876550"/>
                <a:gd name="connsiteX17" fmla="*/ 5048250 w 5448300"/>
                <a:gd name="connsiteY17" fmla="*/ 2000250 h 2876550"/>
                <a:gd name="connsiteX18" fmla="*/ 5153025 w 5448300"/>
                <a:gd name="connsiteY18" fmla="*/ 2447925 h 2876550"/>
                <a:gd name="connsiteX19" fmla="*/ 5238750 w 5448300"/>
                <a:gd name="connsiteY19" fmla="*/ 2743200 h 2876550"/>
                <a:gd name="connsiteX20" fmla="*/ 5448300 w 5448300"/>
                <a:gd name="connsiteY20" fmla="*/ 2876550 h 2876550"/>
                <a:gd name="connsiteX0" fmla="*/ 0 w 5238750"/>
                <a:gd name="connsiteY0" fmla="*/ 0 h 2743200"/>
                <a:gd name="connsiteX1" fmla="*/ 266700 w 5238750"/>
                <a:gd name="connsiteY1" fmla="*/ 133350 h 2743200"/>
                <a:gd name="connsiteX2" fmla="*/ 1019175 w 5238750"/>
                <a:gd name="connsiteY2" fmla="*/ 257175 h 2743200"/>
                <a:gd name="connsiteX3" fmla="*/ 1371600 w 5238750"/>
                <a:gd name="connsiteY3" fmla="*/ 314325 h 2743200"/>
                <a:gd name="connsiteX4" fmla="*/ 1638300 w 5238750"/>
                <a:gd name="connsiteY4" fmla="*/ 447675 h 2743200"/>
                <a:gd name="connsiteX5" fmla="*/ 2057400 w 5238750"/>
                <a:gd name="connsiteY5" fmla="*/ 723900 h 2743200"/>
                <a:gd name="connsiteX6" fmla="*/ 2247900 w 5238750"/>
                <a:gd name="connsiteY6" fmla="*/ 990600 h 2743200"/>
                <a:gd name="connsiteX7" fmla="*/ 2476500 w 5238750"/>
                <a:gd name="connsiteY7" fmla="*/ 1104900 h 2743200"/>
                <a:gd name="connsiteX8" fmla="*/ 2638425 w 5238750"/>
                <a:gd name="connsiteY8" fmla="*/ 1171575 h 2743200"/>
                <a:gd name="connsiteX9" fmla="*/ 2952750 w 5238750"/>
                <a:gd name="connsiteY9" fmla="*/ 1162050 h 2743200"/>
                <a:gd name="connsiteX10" fmla="*/ 3076575 w 5238750"/>
                <a:gd name="connsiteY10" fmla="*/ 1228725 h 2743200"/>
                <a:gd name="connsiteX11" fmla="*/ 3609975 w 5238750"/>
                <a:gd name="connsiteY11" fmla="*/ 1400175 h 2743200"/>
                <a:gd name="connsiteX12" fmla="*/ 4019550 w 5238750"/>
                <a:gd name="connsiteY12" fmla="*/ 1466850 h 2743200"/>
                <a:gd name="connsiteX13" fmla="*/ 4219575 w 5238750"/>
                <a:gd name="connsiteY13" fmla="*/ 1714500 h 2743200"/>
                <a:gd name="connsiteX14" fmla="*/ 4410075 w 5238750"/>
                <a:gd name="connsiteY14" fmla="*/ 1752600 h 2743200"/>
                <a:gd name="connsiteX15" fmla="*/ 4686300 w 5238750"/>
                <a:gd name="connsiteY15" fmla="*/ 1876425 h 2743200"/>
                <a:gd name="connsiteX16" fmla="*/ 4772025 w 5238750"/>
                <a:gd name="connsiteY16" fmla="*/ 2000250 h 2743200"/>
                <a:gd name="connsiteX17" fmla="*/ 5048250 w 5238750"/>
                <a:gd name="connsiteY17" fmla="*/ 2000250 h 2743200"/>
                <a:gd name="connsiteX18" fmla="*/ 5153025 w 5238750"/>
                <a:gd name="connsiteY18" fmla="*/ 2447925 h 2743200"/>
                <a:gd name="connsiteX19" fmla="*/ 5238750 w 5238750"/>
                <a:gd name="connsiteY19" fmla="*/ 2743200 h 2743200"/>
                <a:gd name="connsiteX0" fmla="*/ 0 w 5153025"/>
                <a:gd name="connsiteY0" fmla="*/ 0 h 2447925"/>
                <a:gd name="connsiteX1" fmla="*/ 266700 w 5153025"/>
                <a:gd name="connsiteY1" fmla="*/ 133350 h 2447925"/>
                <a:gd name="connsiteX2" fmla="*/ 1019175 w 5153025"/>
                <a:gd name="connsiteY2" fmla="*/ 257175 h 2447925"/>
                <a:gd name="connsiteX3" fmla="*/ 1371600 w 5153025"/>
                <a:gd name="connsiteY3" fmla="*/ 314325 h 2447925"/>
                <a:gd name="connsiteX4" fmla="*/ 1638300 w 5153025"/>
                <a:gd name="connsiteY4" fmla="*/ 447675 h 2447925"/>
                <a:gd name="connsiteX5" fmla="*/ 2057400 w 5153025"/>
                <a:gd name="connsiteY5" fmla="*/ 723900 h 2447925"/>
                <a:gd name="connsiteX6" fmla="*/ 2247900 w 5153025"/>
                <a:gd name="connsiteY6" fmla="*/ 990600 h 2447925"/>
                <a:gd name="connsiteX7" fmla="*/ 2476500 w 5153025"/>
                <a:gd name="connsiteY7" fmla="*/ 1104900 h 2447925"/>
                <a:gd name="connsiteX8" fmla="*/ 2638425 w 5153025"/>
                <a:gd name="connsiteY8" fmla="*/ 1171575 h 2447925"/>
                <a:gd name="connsiteX9" fmla="*/ 2952750 w 5153025"/>
                <a:gd name="connsiteY9" fmla="*/ 1162050 h 2447925"/>
                <a:gd name="connsiteX10" fmla="*/ 3076575 w 5153025"/>
                <a:gd name="connsiteY10" fmla="*/ 1228725 h 2447925"/>
                <a:gd name="connsiteX11" fmla="*/ 3609975 w 5153025"/>
                <a:gd name="connsiteY11" fmla="*/ 1400175 h 2447925"/>
                <a:gd name="connsiteX12" fmla="*/ 4019550 w 5153025"/>
                <a:gd name="connsiteY12" fmla="*/ 1466850 h 2447925"/>
                <a:gd name="connsiteX13" fmla="*/ 4219575 w 5153025"/>
                <a:gd name="connsiteY13" fmla="*/ 1714500 h 2447925"/>
                <a:gd name="connsiteX14" fmla="*/ 4410075 w 5153025"/>
                <a:gd name="connsiteY14" fmla="*/ 1752600 h 2447925"/>
                <a:gd name="connsiteX15" fmla="*/ 4686300 w 5153025"/>
                <a:gd name="connsiteY15" fmla="*/ 1876425 h 2447925"/>
                <a:gd name="connsiteX16" fmla="*/ 4772025 w 5153025"/>
                <a:gd name="connsiteY16" fmla="*/ 2000250 h 2447925"/>
                <a:gd name="connsiteX17" fmla="*/ 5048250 w 5153025"/>
                <a:gd name="connsiteY17" fmla="*/ 2000250 h 2447925"/>
                <a:gd name="connsiteX18" fmla="*/ 5153025 w 5153025"/>
                <a:gd name="connsiteY18" fmla="*/ 2447925 h 2447925"/>
                <a:gd name="connsiteX0" fmla="*/ 0 w 5048250"/>
                <a:gd name="connsiteY0" fmla="*/ 0 h 2000250"/>
                <a:gd name="connsiteX1" fmla="*/ 266700 w 5048250"/>
                <a:gd name="connsiteY1" fmla="*/ 133350 h 2000250"/>
                <a:gd name="connsiteX2" fmla="*/ 1019175 w 5048250"/>
                <a:gd name="connsiteY2" fmla="*/ 257175 h 2000250"/>
                <a:gd name="connsiteX3" fmla="*/ 1371600 w 5048250"/>
                <a:gd name="connsiteY3" fmla="*/ 314325 h 2000250"/>
                <a:gd name="connsiteX4" fmla="*/ 1638300 w 5048250"/>
                <a:gd name="connsiteY4" fmla="*/ 447675 h 2000250"/>
                <a:gd name="connsiteX5" fmla="*/ 2057400 w 5048250"/>
                <a:gd name="connsiteY5" fmla="*/ 723900 h 2000250"/>
                <a:gd name="connsiteX6" fmla="*/ 2247900 w 5048250"/>
                <a:gd name="connsiteY6" fmla="*/ 990600 h 2000250"/>
                <a:gd name="connsiteX7" fmla="*/ 2476500 w 5048250"/>
                <a:gd name="connsiteY7" fmla="*/ 1104900 h 2000250"/>
                <a:gd name="connsiteX8" fmla="*/ 2638425 w 5048250"/>
                <a:gd name="connsiteY8" fmla="*/ 1171575 h 2000250"/>
                <a:gd name="connsiteX9" fmla="*/ 2952750 w 5048250"/>
                <a:gd name="connsiteY9" fmla="*/ 1162050 h 2000250"/>
                <a:gd name="connsiteX10" fmla="*/ 3076575 w 5048250"/>
                <a:gd name="connsiteY10" fmla="*/ 1228725 h 2000250"/>
                <a:gd name="connsiteX11" fmla="*/ 3609975 w 5048250"/>
                <a:gd name="connsiteY11" fmla="*/ 1400175 h 2000250"/>
                <a:gd name="connsiteX12" fmla="*/ 4019550 w 5048250"/>
                <a:gd name="connsiteY12" fmla="*/ 1466850 h 2000250"/>
                <a:gd name="connsiteX13" fmla="*/ 4219575 w 5048250"/>
                <a:gd name="connsiteY13" fmla="*/ 1714500 h 2000250"/>
                <a:gd name="connsiteX14" fmla="*/ 4410075 w 5048250"/>
                <a:gd name="connsiteY14" fmla="*/ 1752600 h 2000250"/>
                <a:gd name="connsiteX15" fmla="*/ 4686300 w 5048250"/>
                <a:gd name="connsiteY15" fmla="*/ 1876425 h 2000250"/>
                <a:gd name="connsiteX16" fmla="*/ 4772025 w 5048250"/>
                <a:gd name="connsiteY16" fmla="*/ 2000250 h 2000250"/>
                <a:gd name="connsiteX17" fmla="*/ 5048250 w 5048250"/>
                <a:gd name="connsiteY17" fmla="*/ 2000250 h 2000250"/>
                <a:gd name="connsiteX0" fmla="*/ 0 w 4772025"/>
                <a:gd name="connsiteY0" fmla="*/ 0 h 2000250"/>
                <a:gd name="connsiteX1" fmla="*/ 266700 w 4772025"/>
                <a:gd name="connsiteY1" fmla="*/ 133350 h 2000250"/>
                <a:gd name="connsiteX2" fmla="*/ 1019175 w 4772025"/>
                <a:gd name="connsiteY2" fmla="*/ 257175 h 2000250"/>
                <a:gd name="connsiteX3" fmla="*/ 1371600 w 4772025"/>
                <a:gd name="connsiteY3" fmla="*/ 314325 h 2000250"/>
                <a:gd name="connsiteX4" fmla="*/ 1638300 w 4772025"/>
                <a:gd name="connsiteY4" fmla="*/ 447675 h 2000250"/>
                <a:gd name="connsiteX5" fmla="*/ 2057400 w 4772025"/>
                <a:gd name="connsiteY5" fmla="*/ 723900 h 2000250"/>
                <a:gd name="connsiteX6" fmla="*/ 2247900 w 4772025"/>
                <a:gd name="connsiteY6" fmla="*/ 990600 h 2000250"/>
                <a:gd name="connsiteX7" fmla="*/ 2476500 w 4772025"/>
                <a:gd name="connsiteY7" fmla="*/ 1104900 h 2000250"/>
                <a:gd name="connsiteX8" fmla="*/ 2638425 w 4772025"/>
                <a:gd name="connsiteY8" fmla="*/ 1171575 h 2000250"/>
                <a:gd name="connsiteX9" fmla="*/ 2952750 w 4772025"/>
                <a:gd name="connsiteY9" fmla="*/ 1162050 h 2000250"/>
                <a:gd name="connsiteX10" fmla="*/ 3076575 w 4772025"/>
                <a:gd name="connsiteY10" fmla="*/ 1228725 h 2000250"/>
                <a:gd name="connsiteX11" fmla="*/ 3609975 w 4772025"/>
                <a:gd name="connsiteY11" fmla="*/ 1400175 h 2000250"/>
                <a:gd name="connsiteX12" fmla="*/ 4019550 w 4772025"/>
                <a:gd name="connsiteY12" fmla="*/ 1466850 h 2000250"/>
                <a:gd name="connsiteX13" fmla="*/ 4219575 w 4772025"/>
                <a:gd name="connsiteY13" fmla="*/ 1714500 h 2000250"/>
                <a:gd name="connsiteX14" fmla="*/ 4410075 w 4772025"/>
                <a:gd name="connsiteY14" fmla="*/ 1752600 h 2000250"/>
                <a:gd name="connsiteX15" fmla="*/ 4686300 w 4772025"/>
                <a:gd name="connsiteY15" fmla="*/ 1876425 h 2000250"/>
                <a:gd name="connsiteX16" fmla="*/ 4772025 w 4772025"/>
                <a:gd name="connsiteY16" fmla="*/ 2000250 h 20002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686300 w 4867275"/>
                <a:gd name="connsiteY15" fmla="*/ 1876425 h 1962150"/>
                <a:gd name="connsiteX16" fmla="*/ 4867275 w 4867275"/>
                <a:gd name="connsiteY16"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410075 w 4867275"/>
                <a:gd name="connsiteY14" fmla="*/ 1752600 h 1962150"/>
                <a:gd name="connsiteX15" fmla="*/ 4867275 w 4867275"/>
                <a:gd name="connsiteY15"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219575 w 4867275"/>
                <a:gd name="connsiteY13" fmla="*/ 1714500 h 1962150"/>
                <a:gd name="connsiteX14" fmla="*/ 4867275 w 4867275"/>
                <a:gd name="connsiteY14" fmla="*/ 1962150 h 1962150"/>
                <a:gd name="connsiteX0" fmla="*/ 0 w 4867275"/>
                <a:gd name="connsiteY0" fmla="*/ 0 h 1962150"/>
                <a:gd name="connsiteX1" fmla="*/ 266700 w 4867275"/>
                <a:gd name="connsiteY1" fmla="*/ 133350 h 1962150"/>
                <a:gd name="connsiteX2" fmla="*/ 1019175 w 4867275"/>
                <a:gd name="connsiteY2" fmla="*/ 257175 h 1962150"/>
                <a:gd name="connsiteX3" fmla="*/ 1371600 w 4867275"/>
                <a:gd name="connsiteY3" fmla="*/ 314325 h 1962150"/>
                <a:gd name="connsiteX4" fmla="*/ 1638300 w 4867275"/>
                <a:gd name="connsiteY4" fmla="*/ 447675 h 1962150"/>
                <a:gd name="connsiteX5" fmla="*/ 2057400 w 4867275"/>
                <a:gd name="connsiteY5" fmla="*/ 723900 h 1962150"/>
                <a:gd name="connsiteX6" fmla="*/ 2247900 w 4867275"/>
                <a:gd name="connsiteY6" fmla="*/ 990600 h 1962150"/>
                <a:gd name="connsiteX7" fmla="*/ 2476500 w 4867275"/>
                <a:gd name="connsiteY7" fmla="*/ 1104900 h 1962150"/>
                <a:gd name="connsiteX8" fmla="*/ 2638425 w 4867275"/>
                <a:gd name="connsiteY8" fmla="*/ 1171575 h 1962150"/>
                <a:gd name="connsiteX9" fmla="*/ 2952750 w 4867275"/>
                <a:gd name="connsiteY9" fmla="*/ 1162050 h 1962150"/>
                <a:gd name="connsiteX10" fmla="*/ 3076575 w 4867275"/>
                <a:gd name="connsiteY10" fmla="*/ 1228725 h 1962150"/>
                <a:gd name="connsiteX11" fmla="*/ 3609975 w 4867275"/>
                <a:gd name="connsiteY11" fmla="*/ 1400175 h 1962150"/>
                <a:gd name="connsiteX12" fmla="*/ 4019550 w 4867275"/>
                <a:gd name="connsiteY12" fmla="*/ 1466850 h 1962150"/>
                <a:gd name="connsiteX13" fmla="*/ 4867275 w 4867275"/>
                <a:gd name="connsiteY13" fmla="*/ 1962150 h 1962150"/>
                <a:gd name="connsiteX0" fmla="*/ 0 w 4019550"/>
                <a:gd name="connsiteY0" fmla="*/ 0 h 1466850"/>
                <a:gd name="connsiteX1" fmla="*/ 266700 w 4019550"/>
                <a:gd name="connsiteY1" fmla="*/ 133350 h 1466850"/>
                <a:gd name="connsiteX2" fmla="*/ 1019175 w 4019550"/>
                <a:gd name="connsiteY2" fmla="*/ 257175 h 1466850"/>
                <a:gd name="connsiteX3" fmla="*/ 1371600 w 4019550"/>
                <a:gd name="connsiteY3" fmla="*/ 314325 h 1466850"/>
                <a:gd name="connsiteX4" fmla="*/ 1638300 w 4019550"/>
                <a:gd name="connsiteY4" fmla="*/ 447675 h 1466850"/>
                <a:gd name="connsiteX5" fmla="*/ 2057400 w 4019550"/>
                <a:gd name="connsiteY5" fmla="*/ 723900 h 1466850"/>
                <a:gd name="connsiteX6" fmla="*/ 2247900 w 4019550"/>
                <a:gd name="connsiteY6" fmla="*/ 990600 h 1466850"/>
                <a:gd name="connsiteX7" fmla="*/ 2476500 w 4019550"/>
                <a:gd name="connsiteY7" fmla="*/ 1104900 h 1466850"/>
                <a:gd name="connsiteX8" fmla="*/ 2638425 w 4019550"/>
                <a:gd name="connsiteY8" fmla="*/ 1171575 h 1466850"/>
                <a:gd name="connsiteX9" fmla="*/ 2952750 w 4019550"/>
                <a:gd name="connsiteY9" fmla="*/ 1162050 h 1466850"/>
                <a:gd name="connsiteX10" fmla="*/ 3076575 w 4019550"/>
                <a:gd name="connsiteY10" fmla="*/ 1228725 h 1466850"/>
                <a:gd name="connsiteX11" fmla="*/ 3609975 w 4019550"/>
                <a:gd name="connsiteY11" fmla="*/ 1400175 h 1466850"/>
                <a:gd name="connsiteX12" fmla="*/ 4019550 w 4019550"/>
                <a:gd name="connsiteY12" fmla="*/ 1466850 h 1466850"/>
                <a:gd name="connsiteX0" fmla="*/ 0 w 3609975"/>
                <a:gd name="connsiteY0" fmla="*/ 0 h 1400175"/>
                <a:gd name="connsiteX1" fmla="*/ 266700 w 3609975"/>
                <a:gd name="connsiteY1" fmla="*/ 133350 h 1400175"/>
                <a:gd name="connsiteX2" fmla="*/ 1019175 w 3609975"/>
                <a:gd name="connsiteY2" fmla="*/ 257175 h 1400175"/>
                <a:gd name="connsiteX3" fmla="*/ 1371600 w 3609975"/>
                <a:gd name="connsiteY3" fmla="*/ 314325 h 1400175"/>
                <a:gd name="connsiteX4" fmla="*/ 1638300 w 3609975"/>
                <a:gd name="connsiteY4" fmla="*/ 447675 h 1400175"/>
                <a:gd name="connsiteX5" fmla="*/ 2057400 w 3609975"/>
                <a:gd name="connsiteY5" fmla="*/ 723900 h 1400175"/>
                <a:gd name="connsiteX6" fmla="*/ 2247900 w 3609975"/>
                <a:gd name="connsiteY6" fmla="*/ 990600 h 1400175"/>
                <a:gd name="connsiteX7" fmla="*/ 2476500 w 3609975"/>
                <a:gd name="connsiteY7" fmla="*/ 1104900 h 1400175"/>
                <a:gd name="connsiteX8" fmla="*/ 2638425 w 3609975"/>
                <a:gd name="connsiteY8" fmla="*/ 1171575 h 1400175"/>
                <a:gd name="connsiteX9" fmla="*/ 2952750 w 3609975"/>
                <a:gd name="connsiteY9" fmla="*/ 1162050 h 1400175"/>
                <a:gd name="connsiteX10" fmla="*/ 3076575 w 3609975"/>
                <a:gd name="connsiteY10" fmla="*/ 1228725 h 1400175"/>
                <a:gd name="connsiteX11" fmla="*/ 3609975 w 3609975"/>
                <a:gd name="connsiteY11" fmla="*/ 1400175 h 1400175"/>
                <a:gd name="connsiteX0" fmla="*/ 0 w 3076575"/>
                <a:gd name="connsiteY0" fmla="*/ 0 h 1228725"/>
                <a:gd name="connsiteX1" fmla="*/ 266700 w 3076575"/>
                <a:gd name="connsiteY1" fmla="*/ 133350 h 1228725"/>
                <a:gd name="connsiteX2" fmla="*/ 1019175 w 3076575"/>
                <a:gd name="connsiteY2" fmla="*/ 257175 h 1228725"/>
                <a:gd name="connsiteX3" fmla="*/ 1371600 w 3076575"/>
                <a:gd name="connsiteY3" fmla="*/ 314325 h 1228725"/>
                <a:gd name="connsiteX4" fmla="*/ 1638300 w 3076575"/>
                <a:gd name="connsiteY4" fmla="*/ 447675 h 1228725"/>
                <a:gd name="connsiteX5" fmla="*/ 2057400 w 3076575"/>
                <a:gd name="connsiteY5" fmla="*/ 723900 h 1228725"/>
                <a:gd name="connsiteX6" fmla="*/ 2247900 w 3076575"/>
                <a:gd name="connsiteY6" fmla="*/ 990600 h 1228725"/>
                <a:gd name="connsiteX7" fmla="*/ 2476500 w 3076575"/>
                <a:gd name="connsiteY7" fmla="*/ 1104900 h 1228725"/>
                <a:gd name="connsiteX8" fmla="*/ 2638425 w 3076575"/>
                <a:gd name="connsiteY8" fmla="*/ 1171575 h 1228725"/>
                <a:gd name="connsiteX9" fmla="*/ 2952750 w 3076575"/>
                <a:gd name="connsiteY9" fmla="*/ 1162050 h 1228725"/>
                <a:gd name="connsiteX10" fmla="*/ 3076575 w 3076575"/>
                <a:gd name="connsiteY10" fmla="*/ 1228725 h 1228725"/>
                <a:gd name="connsiteX0" fmla="*/ 0 w 3143250"/>
                <a:gd name="connsiteY0" fmla="*/ 0 h 1228725"/>
                <a:gd name="connsiteX1" fmla="*/ 266700 w 3143250"/>
                <a:gd name="connsiteY1" fmla="*/ 133350 h 1228725"/>
                <a:gd name="connsiteX2" fmla="*/ 1019175 w 3143250"/>
                <a:gd name="connsiteY2" fmla="*/ 257175 h 1228725"/>
                <a:gd name="connsiteX3" fmla="*/ 1371600 w 3143250"/>
                <a:gd name="connsiteY3" fmla="*/ 314325 h 1228725"/>
                <a:gd name="connsiteX4" fmla="*/ 1638300 w 3143250"/>
                <a:gd name="connsiteY4" fmla="*/ 447675 h 1228725"/>
                <a:gd name="connsiteX5" fmla="*/ 2057400 w 3143250"/>
                <a:gd name="connsiteY5" fmla="*/ 723900 h 1228725"/>
                <a:gd name="connsiteX6" fmla="*/ 2247900 w 3143250"/>
                <a:gd name="connsiteY6" fmla="*/ 990600 h 1228725"/>
                <a:gd name="connsiteX7" fmla="*/ 2476500 w 3143250"/>
                <a:gd name="connsiteY7" fmla="*/ 1104900 h 1228725"/>
                <a:gd name="connsiteX8" fmla="*/ 2638425 w 3143250"/>
                <a:gd name="connsiteY8" fmla="*/ 1171575 h 1228725"/>
                <a:gd name="connsiteX9" fmla="*/ 2952750 w 3143250"/>
                <a:gd name="connsiteY9" fmla="*/ 1162050 h 1228725"/>
                <a:gd name="connsiteX10" fmla="*/ 3143250 w 3143250"/>
                <a:gd name="connsiteY10" fmla="*/ 1228725 h 1228725"/>
                <a:gd name="connsiteX0" fmla="*/ 0 w 2876550"/>
                <a:gd name="connsiteY0" fmla="*/ 0 h 1095375"/>
                <a:gd name="connsiteX1" fmla="*/ 752475 w 2876550"/>
                <a:gd name="connsiteY1" fmla="*/ 123825 h 1095375"/>
                <a:gd name="connsiteX2" fmla="*/ 1104900 w 2876550"/>
                <a:gd name="connsiteY2" fmla="*/ 180975 h 1095375"/>
                <a:gd name="connsiteX3" fmla="*/ 1371600 w 2876550"/>
                <a:gd name="connsiteY3" fmla="*/ 314325 h 1095375"/>
                <a:gd name="connsiteX4" fmla="*/ 1790700 w 2876550"/>
                <a:gd name="connsiteY4" fmla="*/ 590550 h 1095375"/>
                <a:gd name="connsiteX5" fmla="*/ 1981200 w 2876550"/>
                <a:gd name="connsiteY5" fmla="*/ 857250 h 1095375"/>
                <a:gd name="connsiteX6" fmla="*/ 2209800 w 2876550"/>
                <a:gd name="connsiteY6" fmla="*/ 971550 h 1095375"/>
                <a:gd name="connsiteX7" fmla="*/ 2371725 w 2876550"/>
                <a:gd name="connsiteY7" fmla="*/ 1038225 h 1095375"/>
                <a:gd name="connsiteX8" fmla="*/ 2686050 w 2876550"/>
                <a:gd name="connsiteY8" fmla="*/ 1028700 h 1095375"/>
                <a:gd name="connsiteX9" fmla="*/ 2876550 w 2876550"/>
                <a:gd name="connsiteY9" fmla="*/ 1095375 h 1095375"/>
                <a:gd name="connsiteX0" fmla="*/ 0 w 2124075"/>
                <a:gd name="connsiteY0" fmla="*/ 0 h 971550"/>
                <a:gd name="connsiteX1" fmla="*/ 352425 w 2124075"/>
                <a:gd name="connsiteY1" fmla="*/ 57150 h 971550"/>
                <a:gd name="connsiteX2" fmla="*/ 619125 w 2124075"/>
                <a:gd name="connsiteY2" fmla="*/ 190500 h 971550"/>
                <a:gd name="connsiteX3" fmla="*/ 1038225 w 2124075"/>
                <a:gd name="connsiteY3" fmla="*/ 466725 h 971550"/>
                <a:gd name="connsiteX4" fmla="*/ 1228725 w 2124075"/>
                <a:gd name="connsiteY4" fmla="*/ 733425 h 971550"/>
                <a:gd name="connsiteX5" fmla="*/ 1457325 w 2124075"/>
                <a:gd name="connsiteY5" fmla="*/ 847725 h 971550"/>
                <a:gd name="connsiteX6" fmla="*/ 1619250 w 2124075"/>
                <a:gd name="connsiteY6" fmla="*/ 914400 h 971550"/>
                <a:gd name="connsiteX7" fmla="*/ 1933575 w 2124075"/>
                <a:gd name="connsiteY7" fmla="*/ 904875 h 971550"/>
                <a:gd name="connsiteX8" fmla="*/ 2124075 w 2124075"/>
                <a:gd name="connsiteY8" fmla="*/ 971550 h 971550"/>
                <a:gd name="connsiteX0" fmla="*/ 0 w 1771650"/>
                <a:gd name="connsiteY0" fmla="*/ 0 h 914400"/>
                <a:gd name="connsiteX1" fmla="*/ 266700 w 1771650"/>
                <a:gd name="connsiteY1" fmla="*/ 133350 h 914400"/>
                <a:gd name="connsiteX2" fmla="*/ 685800 w 1771650"/>
                <a:gd name="connsiteY2" fmla="*/ 409575 h 914400"/>
                <a:gd name="connsiteX3" fmla="*/ 876300 w 1771650"/>
                <a:gd name="connsiteY3" fmla="*/ 676275 h 914400"/>
                <a:gd name="connsiteX4" fmla="*/ 1104900 w 1771650"/>
                <a:gd name="connsiteY4" fmla="*/ 790575 h 914400"/>
                <a:gd name="connsiteX5" fmla="*/ 1266825 w 1771650"/>
                <a:gd name="connsiteY5" fmla="*/ 857250 h 914400"/>
                <a:gd name="connsiteX6" fmla="*/ 1581150 w 1771650"/>
                <a:gd name="connsiteY6" fmla="*/ 847725 h 914400"/>
                <a:gd name="connsiteX7" fmla="*/ 1771650 w 1771650"/>
                <a:gd name="connsiteY7" fmla="*/ 914400 h 914400"/>
                <a:gd name="connsiteX0" fmla="*/ 0 w 1504950"/>
                <a:gd name="connsiteY0" fmla="*/ 0 h 781050"/>
                <a:gd name="connsiteX1" fmla="*/ 419100 w 1504950"/>
                <a:gd name="connsiteY1" fmla="*/ 276225 h 781050"/>
                <a:gd name="connsiteX2" fmla="*/ 609600 w 1504950"/>
                <a:gd name="connsiteY2" fmla="*/ 542925 h 781050"/>
                <a:gd name="connsiteX3" fmla="*/ 838200 w 1504950"/>
                <a:gd name="connsiteY3" fmla="*/ 657225 h 781050"/>
                <a:gd name="connsiteX4" fmla="*/ 1000125 w 1504950"/>
                <a:gd name="connsiteY4" fmla="*/ 723900 h 781050"/>
                <a:gd name="connsiteX5" fmla="*/ 1314450 w 1504950"/>
                <a:gd name="connsiteY5" fmla="*/ 714375 h 781050"/>
                <a:gd name="connsiteX6" fmla="*/ 1504950 w 1504950"/>
                <a:gd name="connsiteY6" fmla="*/ 781050 h 781050"/>
                <a:gd name="connsiteX0" fmla="*/ 0 w 1285875"/>
                <a:gd name="connsiteY0" fmla="*/ 0 h 723900"/>
                <a:gd name="connsiteX1" fmla="*/ 200025 w 1285875"/>
                <a:gd name="connsiteY1" fmla="*/ 2190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390525 w 1285875"/>
                <a:gd name="connsiteY2" fmla="*/ 48577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619125 w 1285875"/>
                <a:gd name="connsiteY3" fmla="*/ 600075 h 723900"/>
                <a:gd name="connsiteX4" fmla="*/ 781050 w 1285875"/>
                <a:gd name="connsiteY4" fmla="*/ 666750 h 723900"/>
                <a:gd name="connsiteX5" fmla="*/ 1095375 w 1285875"/>
                <a:gd name="connsiteY5" fmla="*/ 657225 h 723900"/>
                <a:gd name="connsiteX6" fmla="*/ 1285875 w 1285875"/>
                <a:gd name="connsiteY6" fmla="*/ 723900 h 723900"/>
                <a:gd name="connsiteX0" fmla="*/ 0 w 1285875"/>
                <a:gd name="connsiteY0" fmla="*/ 0 h 723900"/>
                <a:gd name="connsiteX1" fmla="*/ 276225 w 1285875"/>
                <a:gd name="connsiteY1" fmla="*/ 104775 h 723900"/>
                <a:gd name="connsiteX2" fmla="*/ 542925 w 1285875"/>
                <a:gd name="connsiteY2" fmla="*/ 276225 h 723900"/>
                <a:gd name="connsiteX3" fmla="*/ 781050 w 1285875"/>
                <a:gd name="connsiteY3" fmla="*/ 666750 h 723900"/>
                <a:gd name="connsiteX4" fmla="*/ 1095375 w 1285875"/>
                <a:gd name="connsiteY4" fmla="*/ 657225 h 723900"/>
                <a:gd name="connsiteX5" fmla="*/ 1285875 w 1285875"/>
                <a:gd name="connsiteY5" fmla="*/ 723900 h 723900"/>
                <a:gd name="connsiteX0" fmla="*/ 0 w 1285875"/>
                <a:gd name="connsiteY0" fmla="*/ 0 h 723900"/>
                <a:gd name="connsiteX1" fmla="*/ 276225 w 1285875"/>
                <a:gd name="connsiteY1" fmla="*/ 10477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285875"/>
                <a:gd name="connsiteY0" fmla="*/ 0 h 723900"/>
                <a:gd name="connsiteX1" fmla="*/ 272467 w 1285875"/>
                <a:gd name="connsiteY1" fmla="*/ 3785 h 723900"/>
                <a:gd name="connsiteX2" fmla="*/ 542925 w 1285875"/>
                <a:gd name="connsiteY2" fmla="*/ 276225 h 723900"/>
                <a:gd name="connsiteX3" fmla="*/ 962025 w 1285875"/>
                <a:gd name="connsiteY3" fmla="*/ 447675 h 723900"/>
                <a:gd name="connsiteX4" fmla="*/ 1095375 w 1285875"/>
                <a:gd name="connsiteY4" fmla="*/ 657225 h 723900"/>
                <a:gd name="connsiteX5" fmla="*/ 1285875 w 1285875"/>
                <a:gd name="connsiteY5" fmla="*/ 723900 h 723900"/>
                <a:gd name="connsiteX0" fmla="*/ 0 w 1372312"/>
                <a:gd name="connsiteY0" fmla="*/ 0 h 863362"/>
                <a:gd name="connsiteX1" fmla="*/ 358904 w 1372312"/>
                <a:gd name="connsiteY1" fmla="*/ 143247 h 863362"/>
                <a:gd name="connsiteX2" fmla="*/ 629362 w 1372312"/>
                <a:gd name="connsiteY2" fmla="*/ 415687 h 863362"/>
                <a:gd name="connsiteX3" fmla="*/ 1048462 w 1372312"/>
                <a:gd name="connsiteY3" fmla="*/ 587137 h 863362"/>
                <a:gd name="connsiteX4" fmla="*/ 1181812 w 1372312"/>
                <a:gd name="connsiteY4" fmla="*/ 796687 h 863362"/>
                <a:gd name="connsiteX5" fmla="*/ 1372312 w 1372312"/>
                <a:gd name="connsiteY5" fmla="*/ 863362 h 863362"/>
                <a:gd name="connsiteX0" fmla="*/ 0 w 1406135"/>
                <a:gd name="connsiteY0" fmla="*/ 0 h 921070"/>
                <a:gd name="connsiteX1" fmla="*/ 392727 w 1406135"/>
                <a:gd name="connsiteY1" fmla="*/ 200955 h 921070"/>
                <a:gd name="connsiteX2" fmla="*/ 663185 w 1406135"/>
                <a:gd name="connsiteY2" fmla="*/ 473395 h 921070"/>
                <a:gd name="connsiteX3" fmla="*/ 1082285 w 1406135"/>
                <a:gd name="connsiteY3" fmla="*/ 644845 h 921070"/>
                <a:gd name="connsiteX4" fmla="*/ 1215635 w 1406135"/>
                <a:gd name="connsiteY4" fmla="*/ 854395 h 921070"/>
                <a:gd name="connsiteX5" fmla="*/ 1406135 w 1406135"/>
                <a:gd name="connsiteY5" fmla="*/ 921070 h 921070"/>
                <a:gd name="connsiteX0" fmla="*/ 0 w 1406135"/>
                <a:gd name="connsiteY0" fmla="*/ 139 h 921209"/>
                <a:gd name="connsiteX1" fmla="*/ 392727 w 1406135"/>
                <a:gd name="connsiteY1" fmla="*/ 201094 h 921209"/>
                <a:gd name="connsiteX2" fmla="*/ 663185 w 1406135"/>
                <a:gd name="connsiteY2" fmla="*/ 473534 h 921209"/>
                <a:gd name="connsiteX3" fmla="*/ 1082285 w 1406135"/>
                <a:gd name="connsiteY3" fmla="*/ 644984 h 921209"/>
                <a:gd name="connsiteX4" fmla="*/ 1215635 w 1406135"/>
                <a:gd name="connsiteY4" fmla="*/ 854534 h 921209"/>
                <a:gd name="connsiteX5" fmla="*/ 1406135 w 1406135"/>
                <a:gd name="connsiteY5" fmla="*/ 921209 h 921209"/>
                <a:gd name="connsiteX0" fmla="*/ 0 w 1406135"/>
                <a:gd name="connsiteY0" fmla="*/ 80 h 921150"/>
                <a:gd name="connsiteX1" fmla="*/ 323823 w 1406135"/>
                <a:gd name="connsiteY1" fmla="*/ 307770 h 921150"/>
                <a:gd name="connsiteX2" fmla="*/ 663185 w 1406135"/>
                <a:gd name="connsiteY2" fmla="*/ 473475 h 921150"/>
                <a:gd name="connsiteX3" fmla="*/ 1082285 w 1406135"/>
                <a:gd name="connsiteY3" fmla="*/ 644925 h 921150"/>
                <a:gd name="connsiteX4" fmla="*/ 1215635 w 1406135"/>
                <a:gd name="connsiteY4" fmla="*/ 854475 h 921150"/>
                <a:gd name="connsiteX5" fmla="*/ 1406135 w 1406135"/>
                <a:gd name="connsiteY5" fmla="*/ 921150 h 921150"/>
                <a:gd name="connsiteX0" fmla="*/ 0 w 1402508"/>
                <a:gd name="connsiteY0" fmla="*/ 69 h 958265"/>
                <a:gd name="connsiteX1" fmla="*/ 320196 w 1402508"/>
                <a:gd name="connsiteY1" fmla="*/ 344885 h 958265"/>
                <a:gd name="connsiteX2" fmla="*/ 659558 w 1402508"/>
                <a:gd name="connsiteY2" fmla="*/ 510590 h 958265"/>
                <a:gd name="connsiteX3" fmla="*/ 1078658 w 1402508"/>
                <a:gd name="connsiteY3" fmla="*/ 682040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212008 w 1402508"/>
                <a:gd name="connsiteY4" fmla="*/ 891590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402508"/>
                <a:gd name="connsiteY0" fmla="*/ 69 h 958265"/>
                <a:gd name="connsiteX1" fmla="*/ 320196 w 1402508"/>
                <a:gd name="connsiteY1" fmla="*/ 344885 h 958265"/>
                <a:gd name="connsiteX2" fmla="*/ 659558 w 1402508"/>
                <a:gd name="connsiteY2" fmla="*/ 510590 h 958265"/>
                <a:gd name="connsiteX3" fmla="*/ 864692 w 1402508"/>
                <a:gd name="connsiteY3" fmla="*/ 798056 h 958265"/>
                <a:gd name="connsiteX4" fmla="*/ 1092332 w 1402508"/>
                <a:gd name="connsiteY4" fmla="*/ 775574 h 958265"/>
                <a:gd name="connsiteX5" fmla="*/ 1402508 w 1402508"/>
                <a:gd name="connsiteY5" fmla="*/ 958265 h 958265"/>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88542"/>
                <a:gd name="connsiteY0" fmla="*/ 69 h 1148532"/>
                <a:gd name="connsiteX1" fmla="*/ 320196 w 1188542"/>
                <a:gd name="connsiteY1" fmla="*/ 344885 h 1148532"/>
                <a:gd name="connsiteX2" fmla="*/ 659558 w 1188542"/>
                <a:gd name="connsiteY2" fmla="*/ 510590 h 1148532"/>
                <a:gd name="connsiteX3" fmla="*/ 864692 w 1188542"/>
                <a:gd name="connsiteY3" fmla="*/ 798056 h 1148532"/>
                <a:gd name="connsiteX4" fmla="*/ 1092332 w 1188542"/>
                <a:gd name="connsiteY4" fmla="*/ 775574 h 1148532"/>
                <a:gd name="connsiteX5" fmla="*/ 1188542 w 1188542"/>
                <a:gd name="connsiteY5" fmla="*/ 1148532 h 1148532"/>
                <a:gd name="connsiteX0" fmla="*/ 0 w 1126891"/>
                <a:gd name="connsiteY0" fmla="*/ 69 h 1338799"/>
                <a:gd name="connsiteX1" fmla="*/ 320196 w 1126891"/>
                <a:gd name="connsiteY1" fmla="*/ 344885 h 1338799"/>
                <a:gd name="connsiteX2" fmla="*/ 659558 w 1126891"/>
                <a:gd name="connsiteY2" fmla="*/ 510590 h 1338799"/>
                <a:gd name="connsiteX3" fmla="*/ 864692 w 1126891"/>
                <a:gd name="connsiteY3" fmla="*/ 798056 h 1338799"/>
                <a:gd name="connsiteX4" fmla="*/ 1092332 w 1126891"/>
                <a:gd name="connsiteY4" fmla="*/ 775574 h 1338799"/>
                <a:gd name="connsiteX5" fmla="*/ 1126891 w 1126891"/>
                <a:gd name="connsiteY5" fmla="*/ 1338799 h 1338799"/>
                <a:gd name="connsiteX0" fmla="*/ 0 w 1154831"/>
                <a:gd name="connsiteY0" fmla="*/ 69 h 1338799"/>
                <a:gd name="connsiteX1" fmla="*/ 320196 w 1154831"/>
                <a:gd name="connsiteY1" fmla="*/ 344885 h 1338799"/>
                <a:gd name="connsiteX2" fmla="*/ 659558 w 1154831"/>
                <a:gd name="connsiteY2" fmla="*/ 510590 h 1338799"/>
                <a:gd name="connsiteX3" fmla="*/ 864692 w 1154831"/>
                <a:gd name="connsiteY3" fmla="*/ 798056 h 1338799"/>
                <a:gd name="connsiteX4" fmla="*/ 1092332 w 1154831"/>
                <a:gd name="connsiteY4" fmla="*/ 775574 h 1338799"/>
                <a:gd name="connsiteX5" fmla="*/ 1126891 w 1154831"/>
                <a:gd name="connsiteY5" fmla="*/ 1338799 h 1338799"/>
                <a:gd name="connsiteX0" fmla="*/ 0 w 1134851"/>
                <a:gd name="connsiteY0" fmla="*/ 69 h 1338799"/>
                <a:gd name="connsiteX1" fmla="*/ 320196 w 1134851"/>
                <a:gd name="connsiteY1" fmla="*/ 344885 h 1338799"/>
                <a:gd name="connsiteX2" fmla="*/ 659558 w 1134851"/>
                <a:gd name="connsiteY2" fmla="*/ 510590 h 1338799"/>
                <a:gd name="connsiteX3" fmla="*/ 864692 w 1134851"/>
                <a:gd name="connsiteY3" fmla="*/ 798056 h 1338799"/>
                <a:gd name="connsiteX4" fmla="*/ 1092332 w 1134851"/>
                <a:gd name="connsiteY4" fmla="*/ 775574 h 1338799"/>
                <a:gd name="connsiteX5" fmla="*/ 1133193 w 1134851"/>
                <a:gd name="connsiteY5" fmla="*/ 991066 h 1338799"/>
                <a:gd name="connsiteX6" fmla="*/ 1126891 w 1134851"/>
                <a:gd name="connsiteY6" fmla="*/ 1338799 h 1338799"/>
                <a:gd name="connsiteX0" fmla="*/ 0 w 1135367"/>
                <a:gd name="connsiteY0" fmla="*/ 69 h 1775021"/>
                <a:gd name="connsiteX1" fmla="*/ 320196 w 1135367"/>
                <a:gd name="connsiteY1" fmla="*/ 344885 h 1775021"/>
                <a:gd name="connsiteX2" fmla="*/ 659558 w 1135367"/>
                <a:gd name="connsiteY2" fmla="*/ 510590 h 1775021"/>
                <a:gd name="connsiteX3" fmla="*/ 864692 w 1135367"/>
                <a:gd name="connsiteY3" fmla="*/ 798056 h 1775021"/>
                <a:gd name="connsiteX4" fmla="*/ 1092332 w 1135367"/>
                <a:gd name="connsiteY4" fmla="*/ 775574 h 1775021"/>
                <a:gd name="connsiteX5" fmla="*/ 1133193 w 1135367"/>
                <a:gd name="connsiteY5" fmla="*/ 991066 h 1775021"/>
                <a:gd name="connsiteX6" fmla="*/ 1130517 w 1135367"/>
                <a:gd name="connsiteY6" fmla="*/ 1775021 h 1775021"/>
                <a:gd name="connsiteX0" fmla="*/ 0 w 1162822"/>
                <a:gd name="connsiteY0" fmla="*/ 69 h 1775021"/>
                <a:gd name="connsiteX1" fmla="*/ 320196 w 1162822"/>
                <a:gd name="connsiteY1" fmla="*/ 344885 h 1775021"/>
                <a:gd name="connsiteX2" fmla="*/ 659558 w 1162822"/>
                <a:gd name="connsiteY2" fmla="*/ 510590 h 1775021"/>
                <a:gd name="connsiteX3" fmla="*/ 864692 w 1162822"/>
                <a:gd name="connsiteY3" fmla="*/ 798056 h 1775021"/>
                <a:gd name="connsiteX4" fmla="*/ 1092332 w 1162822"/>
                <a:gd name="connsiteY4" fmla="*/ 775574 h 1775021"/>
                <a:gd name="connsiteX5" fmla="*/ 1162205 w 1162822"/>
                <a:gd name="connsiteY5" fmla="*/ 995707 h 1775021"/>
                <a:gd name="connsiteX6" fmla="*/ 1130517 w 1162822"/>
                <a:gd name="connsiteY6" fmla="*/ 1775021 h 1775021"/>
                <a:gd name="connsiteX0" fmla="*/ 0 w 1162822"/>
                <a:gd name="connsiteY0" fmla="*/ 69 h 1775021"/>
                <a:gd name="connsiteX1" fmla="*/ 320196 w 1162822"/>
                <a:gd name="connsiteY1" fmla="*/ 344885 h 1775021"/>
                <a:gd name="connsiteX2" fmla="*/ 864692 w 1162822"/>
                <a:gd name="connsiteY2" fmla="*/ 798056 h 1775021"/>
                <a:gd name="connsiteX3" fmla="*/ 1092332 w 1162822"/>
                <a:gd name="connsiteY3" fmla="*/ 775574 h 1775021"/>
                <a:gd name="connsiteX4" fmla="*/ 1162205 w 1162822"/>
                <a:gd name="connsiteY4" fmla="*/ 995707 h 1775021"/>
                <a:gd name="connsiteX5" fmla="*/ 1130517 w 1162822"/>
                <a:gd name="connsiteY5" fmla="*/ 1775021 h 1775021"/>
                <a:gd name="connsiteX0" fmla="*/ 0 w 842626"/>
                <a:gd name="connsiteY0" fmla="*/ 0 h 1430136"/>
                <a:gd name="connsiteX1" fmla="*/ 544496 w 842626"/>
                <a:gd name="connsiteY1" fmla="*/ 453171 h 1430136"/>
                <a:gd name="connsiteX2" fmla="*/ 772136 w 842626"/>
                <a:gd name="connsiteY2" fmla="*/ 430689 h 1430136"/>
                <a:gd name="connsiteX3" fmla="*/ 842009 w 842626"/>
                <a:gd name="connsiteY3" fmla="*/ 650822 h 1430136"/>
                <a:gd name="connsiteX4" fmla="*/ 810321 w 842626"/>
                <a:gd name="connsiteY4" fmla="*/ 1430136 h 1430136"/>
                <a:gd name="connsiteX0" fmla="*/ 0 w 382055"/>
                <a:gd name="connsiteY0" fmla="*/ 0 h 1365167"/>
                <a:gd name="connsiteX1" fmla="*/ 83925 w 382055"/>
                <a:gd name="connsiteY1" fmla="*/ 388202 h 1365167"/>
                <a:gd name="connsiteX2" fmla="*/ 311565 w 382055"/>
                <a:gd name="connsiteY2" fmla="*/ 365720 h 1365167"/>
                <a:gd name="connsiteX3" fmla="*/ 381438 w 382055"/>
                <a:gd name="connsiteY3" fmla="*/ 585853 h 1365167"/>
                <a:gd name="connsiteX4" fmla="*/ 349750 w 382055"/>
                <a:gd name="connsiteY4" fmla="*/ 1365167 h 1365167"/>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152829 w 450959"/>
                <a:gd name="connsiteY1" fmla="*/ 471734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36239 w 450959"/>
                <a:gd name="connsiteY1" fmla="*/ 39284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80469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50959"/>
                <a:gd name="connsiteY0" fmla="*/ 0 h 1448699"/>
                <a:gd name="connsiteX1" fmla="*/ 225359 w 450959"/>
                <a:gd name="connsiteY1" fmla="*/ 462453 h 1448699"/>
                <a:gd name="connsiteX2" fmla="*/ 322444 w 450959"/>
                <a:gd name="connsiteY2" fmla="*/ 449252 h 1448699"/>
                <a:gd name="connsiteX3" fmla="*/ 450342 w 450959"/>
                <a:gd name="connsiteY3" fmla="*/ 669385 h 1448699"/>
                <a:gd name="connsiteX4" fmla="*/ 418654 w 45095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36799"/>
                <a:gd name="connsiteY0" fmla="*/ 0 h 1448699"/>
                <a:gd name="connsiteX1" fmla="*/ 225359 w 436799"/>
                <a:gd name="connsiteY1" fmla="*/ 462453 h 1448699"/>
                <a:gd name="connsiteX2" fmla="*/ 322444 w 436799"/>
                <a:gd name="connsiteY2" fmla="*/ 449252 h 1448699"/>
                <a:gd name="connsiteX3" fmla="*/ 435836 w 436799"/>
                <a:gd name="connsiteY3" fmla="*/ 859652 h 1448699"/>
                <a:gd name="connsiteX4" fmla="*/ 418654 w 436799"/>
                <a:gd name="connsiteY4" fmla="*/ 1448699 h 1448699"/>
                <a:gd name="connsiteX0" fmla="*/ 0 w 445647"/>
                <a:gd name="connsiteY0" fmla="*/ 0 h 1448699"/>
                <a:gd name="connsiteX1" fmla="*/ 225359 w 445647"/>
                <a:gd name="connsiteY1" fmla="*/ 462453 h 1448699"/>
                <a:gd name="connsiteX2" fmla="*/ 322444 w 445647"/>
                <a:gd name="connsiteY2" fmla="*/ 449252 h 1448699"/>
                <a:gd name="connsiteX3" fmla="*/ 435836 w 445647"/>
                <a:gd name="connsiteY3" fmla="*/ 859652 h 1448699"/>
                <a:gd name="connsiteX4" fmla="*/ 437750 w 445647"/>
                <a:gd name="connsiteY4" fmla="*/ 1153545 h 1448699"/>
                <a:gd name="connsiteX5" fmla="*/ 418654 w 445647"/>
                <a:gd name="connsiteY5" fmla="*/ 1448699 h 1448699"/>
                <a:gd name="connsiteX0" fmla="*/ 0 w 517625"/>
                <a:gd name="connsiteY0" fmla="*/ 0 h 1448699"/>
                <a:gd name="connsiteX1" fmla="*/ 225359 w 517625"/>
                <a:gd name="connsiteY1" fmla="*/ 462453 h 1448699"/>
                <a:gd name="connsiteX2" fmla="*/ 322444 w 517625"/>
                <a:gd name="connsiteY2" fmla="*/ 449252 h 1448699"/>
                <a:gd name="connsiteX3" fmla="*/ 435836 w 517625"/>
                <a:gd name="connsiteY3" fmla="*/ 859652 h 1448699"/>
                <a:gd name="connsiteX4" fmla="*/ 517534 w 517625"/>
                <a:gd name="connsiteY4" fmla="*/ 1060732 h 1448699"/>
                <a:gd name="connsiteX5" fmla="*/ 418654 w 517625"/>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48699"/>
                <a:gd name="connsiteX1" fmla="*/ 225359 w 517534"/>
                <a:gd name="connsiteY1" fmla="*/ 462453 h 1448699"/>
                <a:gd name="connsiteX2" fmla="*/ 322444 w 517534"/>
                <a:gd name="connsiteY2" fmla="*/ 449252 h 1448699"/>
                <a:gd name="connsiteX3" fmla="*/ 435836 w 517534"/>
                <a:gd name="connsiteY3" fmla="*/ 859652 h 1448699"/>
                <a:gd name="connsiteX4" fmla="*/ 517534 w 517534"/>
                <a:gd name="connsiteY4" fmla="*/ 1060732 h 1448699"/>
                <a:gd name="connsiteX5" fmla="*/ 418654 w 517534"/>
                <a:gd name="connsiteY5" fmla="*/ 1448699 h 1448699"/>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386015 w 517534"/>
                <a:gd name="connsiteY5"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34124 w 517534"/>
                <a:gd name="connsiteY5" fmla="*/ 1343812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406933"/>
                <a:gd name="connsiteX1" fmla="*/ 225359 w 517534"/>
                <a:gd name="connsiteY1" fmla="*/ 462453 h 1406933"/>
                <a:gd name="connsiteX2" fmla="*/ 322444 w 517534"/>
                <a:gd name="connsiteY2" fmla="*/ 449252 h 1406933"/>
                <a:gd name="connsiteX3" fmla="*/ 435836 w 517534"/>
                <a:gd name="connsiteY3" fmla="*/ 859652 h 1406933"/>
                <a:gd name="connsiteX4" fmla="*/ 517534 w 517534"/>
                <a:gd name="connsiteY4" fmla="*/ 1060732 h 1406933"/>
                <a:gd name="connsiteX5" fmla="*/ 408739 w 517534"/>
                <a:gd name="connsiteY5" fmla="*/ 1320609 h 1406933"/>
                <a:gd name="connsiteX6" fmla="*/ 386015 w 517534"/>
                <a:gd name="connsiteY6" fmla="*/ 1406933 h 1406933"/>
                <a:gd name="connsiteX0" fmla="*/ 0 w 517534"/>
                <a:gd name="connsiteY0" fmla="*/ 0 h 1583278"/>
                <a:gd name="connsiteX1" fmla="*/ 225359 w 517534"/>
                <a:gd name="connsiteY1" fmla="*/ 462453 h 1583278"/>
                <a:gd name="connsiteX2" fmla="*/ 322444 w 517534"/>
                <a:gd name="connsiteY2" fmla="*/ 449252 h 1583278"/>
                <a:gd name="connsiteX3" fmla="*/ 435836 w 517534"/>
                <a:gd name="connsiteY3" fmla="*/ 859652 h 1583278"/>
                <a:gd name="connsiteX4" fmla="*/ 517534 w 517534"/>
                <a:gd name="connsiteY4" fmla="*/ 1060732 h 1583278"/>
                <a:gd name="connsiteX5" fmla="*/ 408739 w 517534"/>
                <a:gd name="connsiteY5" fmla="*/ 1320609 h 1583278"/>
                <a:gd name="connsiteX6" fmla="*/ 444040 w 517534"/>
                <a:gd name="connsiteY6" fmla="*/ 1583278 h 1583278"/>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08739 w 517534"/>
                <a:gd name="connsiteY5" fmla="*/ 1320609 h 1420855"/>
                <a:gd name="connsiteX6" fmla="*/ 407774 w 517534"/>
                <a:gd name="connsiteY6" fmla="*/ 1420855 h 1420855"/>
                <a:gd name="connsiteX0" fmla="*/ 0 w 525703"/>
                <a:gd name="connsiteY0" fmla="*/ 0 h 1420855"/>
                <a:gd name="connsiteX1" fmla="*/ 225359 w 525703"/>
                <a:gd name="connsiteY1" fmla="*/ 462453 h 1420855"/>
                <a:gd name="connsiteX2" fmla="*/ 322444 w 525703"/>
                <a:gd name="connsiteY2" fmla="*/ 449252 h 1420855"/>
                <a:gd name="connsiteX3" fmla="*/ 435836 w 525703"/>
                <a:gd name="connsiteY3" fmla="*/ 859652 h 1420855"/>
                <a:gd name="connsiteX4" fmla="*/ 517534 w 525703"/>
                <a:gd name="connsiteY4" fmla="*/ 1060732 h 1420855"/>
                <a:gd name="connsiteX5" fmla="*/ 474017 w 525703"/>
                <a:gd name="connsiteY5" fmla="*/ 1269562 h 1420855"/>
                <a:gd name="connsiteX6" fmla="*/ 407774 w 525703"/>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407774 w 517534"/>
                <a:gd name="connsiteY6" fmla="*/ 1420855 h 1420855"/>
                <a:gd name="connsiteX0" fmla="*/ 0 w 517534"/>
                <a:gd name="connsiteY0" fmla="*/ 0 h 1420855"/>
                <a:gd name="connsiteX1" fmla="*/ 225359 w 517534"/>
                <a:gd name="connsiteY1" fmla="*/ 462453 h 1420855"/>
                <a:gd name="connsiteX2" fmla="*/ 322444 w 517534"/>
                <a:gd name="connsiteY2" fmla="*/ 449252 h 1420855"/>
                <a:gd name="connsiteX3" fmla="*/ 435836 w 517534"/>
                <a:gd name="connsiteY3" fmla="*/ 859652 h 1420855"/>
                <a:gd name="connsiteX4" fmla="*/ 517534 w 517534"/>
                <a:gd name="connsiteY4" fmla="*/ 1060732 h 1420855"/>
                <a:gd name="connsiteX5" fmla="*/ 474017 w 517534"/>
                <a:gd name="connsiteY5" fmla="*/ 1269562 h 1420855"/>
                <a:gd name="connsiteX6" fmla="*/ 357002 w 517534"/>
                <a:gd name="connsiteY6" fmla="*/ 1420855 h 1420855"/>
                <a:gd name="connsiteX0" fmla="*/ 0 w 560387"/>
                <a:gd name="connsiteY0" fmla="*/ 0 h 1717857"/>
                <a:gd name="connsiteX1" fmla="*/ 225359 w 560387"/>
                <a:gd name="connsiteY1" fmla="*/ 462453 h 1717857"/>
                <a:gd name="connsiteX2" fmla="*/ 322444 w 560387"/>
                <a:gd name="connsiteY2" fmla="*/ 449252 h 1717857"/>
                <a:gd name="connsiteX3" fmla="*/ 435836 w 560387"/>
                <a:gd name="connsiteY3" fmla="*/ 859652 h 1717857"/>
                <a:gd name="connsiteX4" fmla="*/ 517534 w 560387"/>
                <a:gd name="connsiteY4" fmla="*/ 1060732 h 1717857"/>
                <a:gd name="connsiteX5" fmla="*/ 474017 w 560387"/>
                <a:gd name="connsiteY5" fmla="*/ 1269562 h 1717857"/>
                <a:gd name="connsiteX6" fmla="*/ 560088 w 560387"/>
                <a:gd name="connsiteY6"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435836 w 560221"/>
                <a:gd name="connsiteY3" fmla="*/ 859652 h 1717857"/>
                <a:gd name="connsiteX4" fmla="*/ 517534 w 560221"/>
                <a:gd name="connsiteY4" fmla="*/ 1060732 h 1717857"/>
                <a:gd name="connsiteX5" fmla="*/ 274558 w 560221"/>
                <a:gd name="connsiteY5" fmla="*/ 1339172 h 1717857"/>
                <a:gd name="connsiteX6" fmla="*/ 560088 w 560221"/>
                <a:gd name="connsiteY6"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435836 w 560221"/>
                <a:gd name="connsiteY3" fmla="*/ 859652 h 1717857"/>
                <a:gd name="connsiteX4" fmla="*/ 274558 w 560221"/>
                <a:gd name="connsiteY4" fmla="*/ 1339172 h 1717857"/>
                <a:gd name="connsiteX5" fmla="*/ 560088 w 560221"/>
                <a:gd name="connsiteY5" fmla="*/ 1717857 h 1717857"/>
                <a:gd name="connsiteX0" fmla="*/ 0 w 560221"/>
                <a:gd name="connsiteY0" fmla="*/ 0 h 1717857"/>
                <a:gd name="connsiteX1" fmla="*/ 225359 w 560221"/>
                <a:gd name="connsiteY1" fmla="*/ 462453 h 1717857"/>
                <a:gd name="connsiteX2" fmla="*/ 322444 w 560221"/>
                <a:gd name="connsiteY2" fmla="*/ 449252 h 1717857"/>
                <a:gd name="connsiteX3" fmla="*/ 274558 w 560221"/>
                <a:gd name="connsiteY3" fmla="*/ 1339172 h 1717857"/>
                <a:gd name="connsiteX4" fmla="*/ 560088 w 560221"/>
                <a:gd name="connsiteY4" fmla="*/ 1717857 h 1717857"/>
                <a:gd name="connsiteX0" fmla="*/ 0 w 560221"/>
                <a:gd name="connsiteY0" fmla="*/ 0 h 1717857"/>
                <a:gd name="connsiteX1" fmla="*/ 225359 w 560221"/>
                <a:gd name="connsiteY1" fmla="*/ 462453 h 1717857"/>
                <a:gd name="connsiteX2" fmla="*/ 274558 w 560221"/>
                <a:gd name="connsiteY2" fmla="*/ 1339172 h 1717857"/>
                <a:gd name="connsiteX3" fmla="*/ 560088 w 560221"/>
                <a:gd name="connsiteY3" fmla="*/ 1717857 h 1717857"/>
                <a:gd name="connsiteX0" fmla="*/ 0 w 560221"/>
                <a:gd name="connsiteY0" fmla="*/ 0 h 1717857"/>
                <a:gd name="connsiteX1" fmla="*/ 274558 w 560221"/>
                <a:gd name="connsiteY1" fmla="*/ 1339172 h 1717857"/>
                <a:gd name="connsiteX2" fmla="*/ 560088 w 560221"/>
                <a:gd name="connsiteY2" fmla="*/ 1717857 h 1717857"/>
                <a:gd name="connsiteX0" fmla="*/ 7225 w 292888"/>
                <a:gd name="connsiteY0" fmla="*/ 0 h 378685"/>
                <a:gd name="connsiteX1" fmla="*/ 292755 w 292888"/>
                <a:gd name="connsiteY1" fmla="*/ 378685 h 378685"/>
                <a:gd name="connsiteX0" fmla="*/ 7225 w 292888"/>
                <a:gd name="connsiteY0" fmla="*/ 0 h 415810"/>
                <a:gd name="connsiteX1" fmla="*/ 292755 w 292888"/>
                <a:gd name="connsiteY1" fmla="*/ 415810 h 415810"/>
                <a:gd name="connsiteX0" fmla="*/ 19737 w 305384"/>
                <a:gd name="connsiteY0" fmla="*/ 16346 h 432156"/>
                <a:gd name="connsiteX1" fmla="*/ 305267 w 305384"/>
                <a:gd name="connsiteY1" fmla="*/ 432156 h 432156"/>
                <a:gd name="connsiteX0" fmla="*/ 7225 w 292888"/>
                <a:gd name="connsiteY0" fmla="*/ 9200 h 425010"/>
                <a:gd name="connsiteX1" fmla="*/ 292755 w 292888"/>
                <a:gd name="connsiteY1" fmla="*/ 425010 h 425010"/>
                <a:gd name="connsiteX0" fmla="*/ 8543 w 233036"/>
                <a:gd name="connsiteY0" fmla="*/ 15430 h 211969"/>
                <a:gd name="connsiteX1" fmla="*/ 232875 w 233036"/>
                <a:gd name="connsiteY1" fmla="*/ 211969 h 211969"/>
                <a:gd name="connsiteX0" fmla="*/ 4776 w 229279"/>
                <a:gd name="connsiteY0" fmla="*/ 9 h 196548"/>
                <a:gd name="connsiteX1" fmla="*/ 229108 w 229279"/>
                <a:gd name="connsiteY1" fmla="*/ 196548 h 196548"/>
                <a:gd name="connsiteX0" fmla="*/ 10357 w 234689"/>
                <a:gd name="connsiteY0" fmla="*/ 48 h 196587"/>
                <a:gd name="connsiteX1" fmla="*/ 234689 w 234689"/>
                <a:gd name="connsiteY1" fmla="*/ 196587 h 196587"/>
                <a:gd name="connsiteX0" fmla="*/ 0 w 224332"/>
                <a:gd name="connsiteY0" fmla="*/ 0 h 196539"/>
                <a:gd name="connsiteX1" fmla="*/ 224332 w 224332"/>
                <a:gd name="connsiteY1" fmla="*/ 196539 h 196539"/>
                <a:gd name="connsiteX0" fmla="*/ 0 w 224332"/>
                <a:gd name="connsiteY0" fmla="*/ 0 h 196539"/>
                <a:gd name="connsiteX1" fmla="*/ 224332 w 224332"/>
                <a:gd name="connsiteY1" fmla="*/ 196539 h 196539"/>
                <a:gd name="connsiteX0" fmla="*/ 0 w 218892"/>
                <a:gd name="connsiteY0" fmla="*/ 0 h 205240"/>
                <a:gd name="connsiteX1" fmla="*/ 218892 w 218892"/>
                <a:gd name="connsiteY1" fmla="*/ 205240 h 205240"/>
                <a:gd name="connsiteX0" fmla="*/ 0 w 218892"/>
                <a:gd name="connsiteY0" fmla="*/ 0 h 205240"/>
                <a:gd name="connsiteX1" fmla="*/ 218892 w 218892"/>
                <a:gd name="connsiteY1" fmla="*/ 205240 h 205240"/>
                <a:gd name="connsiteX0" fmla="*/ 0 w 218892"/>
                <a:gd name="connsiteY0" fmla="*/ 0 h 205240"/>
                <a:gd name="connsiteX1" fmla="*/ 218892 w 218892"/>
                <a:gd name="connsiteY1" fmla="*/ 205240 h 205240"/>
                <a:gd name="connsiteX0" fmla="*/ 0 w 218892"/>
                <a:gd name="connsiteY0" fmla="*/ 0 h 205240"/>
                <a:gd name="connsiteX1" fmla="*/ 218892 w 218892"/>
                <a:gd name="connsiteY1" fmla="*/ 205240 h 205240"/>
                <a:gd name="connsiteX0" fmla="*/ 0 w 221612"/>
                <a:gd name="connsiteY0" fmla="*/ 0 h 201759"/>
                <a:gd name="connsiteX1" fmla="*/ 221612 w 221612"/>
                <a:gd name="connsiteY1" fmla="*/ 201759 h 201759"/>
                <a:gd name="connsiteX0" fmla="*/ 0 w 221612"/>
                <a:gd name="connsiteY0" fmla="*/ 0 h 201759"/>
                <a:gd name="connsiteX1" fmla="*/ 67659 w 221612"/>
                <a:gd name="connsiteY1" fmla="*/ 59941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66902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0 w 221612"/>
                <a:gd name="connsiteY0" fmla="*/ 0 h 201759"/>
                <a:gd name="connsiteX1" fmla="*/ 81258 w 221612"/>
                <a:gd name="connsiteY1" fmla="*/ 80824 h 201759"/>
                <a:gd name="connsiteX2" fmla="*/ 221612 w 221612"/>
                <a:gd name="connsiteY2" fmla="*/ 201759 h 201759"/>
                <a:gd name="connsiteX0" fmla="*/ 8467 w 230079"/>
                <a:gd name="connsiteY0" fmla="*/ 8149 h 209908"/>
                <a:gd name="connsiteX1" fmla="*/ 5409 w 230079"/>
                <a:gd name="connsiteY1" fmla="*/ 5441 h 209908"/>
                <a:gd name="connsiteX2" fmla="*/ 89725 w 230079"/>
                <a:gd name="connsiteY2" fmla="*/ 88973 h 209908"/>
                <a:gd name="connsiteX3" fmla="*/ 230079 w 230079"/>
                <a:gd name="connsiteY3" fmla="*/ 209908 h 209908"/>
                <a:gd name="connsiteX0" fmla="*/ 40687 w 262299"/>
                <a:gd name="connsiteY0" fmla="*/ 2 h 201761"/>
                <a:gd name="connsiteX1" fmla="*/ 2270 w 262299"/>
                <a:gd name="connsiteY1" fmla="*/ 146955 h 201761"/>
                <a:gd name="connsiteX2" fmla="*/ 121945 w 262299"/>
                <a:gd name="connsiteY2" fmla="*/ 80826 h 201761"/>
                <a:gd name="connsiteX3" fmla="*/ 262299 w 262299"/>
                <a:gd name="connsiteY3" fmla="*/ 201761 h 201761"/>
                <a:gd name="connsiteX0" fmla="*/ 0 w 1687632"/>
                <a:gd name="connsiteY0" fmla="*/ 0 h 288771"/>
                <a:gd name="connsiteX1" fmla="*/ 1427603 w 1687632"/>
                <a:gd name="connsiteY1" fmla="*/ 233965 h 288771"/>
                <a:gd name="connsiteX2" fmla="*/ 1547278 w 1687632"/>
                <a:gd name="connsiteY2" fmla="*/ 167836 h 288771"/>
                <a:gd name="connsiteX3" fmla="*/ 1687632 w 1687632"/>
                <a:gd name="connsiteY3" fmla="*/ 288771 h 288771"/>
                <a:gd name="connsiteX0" fmla="*/ 0 w 1687632"/>
                <a:gd name="connsiteY0" fmla="*/ 1 h 288772"/>
                <a:gd name="connsiteX1" fmla="*/ 1482001 w 1687632"/>
                <a:gd name="connsiteY1" fmla="*/ 101707 h 288772"/>
                <a:gd name="connsiteX2" fmla="*/ 1547278 w 1687632"/>
                <a:gd name="connsiteY2" fmla="*/ 167837 h 288772"/>
                <a:gd name="connsiteX3" fmla="*/ 1687632 w 1687632"/>
                <a:gd name="connsiteY3" fmla="*/ 288772 h 288772"/>
                <a:gd name="connsiteX0" fmla="*/ 0 w 1687632"/>
                <a:gd name="connsiteY0" fmla="*/ 0 h 288771"/>
                <a:gd name="connsiteX1" fmla="*/ 1318808 w 1687632"/>
                <a:gd name="connsiteY1" fmla="*/ 80824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337847 w 1687632"/>
                <a:gd name="connsiteY1" fmla="*/ 143473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337847 w 1687632"/>
                <a:gd name="connsiteY1" fmla="*/ 143473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337847 w 1687632"/>
                <a:gd name="connsiteY1" fmla="*/ 143473 h 288771"/>
                <a:gd name="connsiteX2" fmla="*/ 1482001 w 1687632"/>
                <a:gd name="connsiteY2" fmla="*/ 101706 h 288771"/>
                <a:gd name="connsiteX3" fmla="*/ 1547278 w 1687632"/>
                <a:gd name="connsiteY3" fmla="*/ 167836 h 288771"/>
                <a:gd name="connsiteX4" fmla="*/ 1687632 w 1687632"/>
                <a:gd name="connsiteY4" fmla="*/ 288771 h 288771"/>
                <a:gd name="connsiteX0" fmla="*/ 0 w 1687632"/>
                <a:gd name="connsiteY0" fmla="*/ 0 h 288771"/>
                <a:gd name="connsiteX1" fmla="*/ 1237211 w 1687632"/>
                <a:gd name="connsiteY1" fmla="*/ 157395 h 288771"/>
                <a:gd name="connsiteX2" fmla="*/ 1337847 w 1687632"/>
                <a:gd name="connsiteY2" fmla="*/ 143473 h 288771"/>
                <a:gd name="connsiteX3" fmla="*/ 1482001 w 1687632"/>
                <a:gd name="connsiteY3" fmla="*/ 101706 h 288771"/>
                <a:gd name="connsiteX4" fmla="*/ 1547278 w 1687632"/>
                <a:gd name="connsiteY4" fmla="*/ 167836 h 288771"/>
                <a:gd name="connsiteX5" fmla="*/ 1687632 w 1687632"/>
                <a:gd name="connsiteY5" fmla="*/ 288771 h 288771"/>
                <a:gd name="connsiteX0" fmla="*/ 0 w 1687632"/>
                <a:gd name="connsiteY0" fmla="*/ 0 h 288771"/>
                <a:gd name="connsiteX1" fmla="*/ 663315 w 1687632"/>
                <a:gd name="connsiteY1" fmla="*/ 84305 h 288771"/>
                <a:gd name="connsiteX2" fmla="*/ 1237211 w 1687632"/>
                <a:gd name="connsiteY2" fmla="*/ 157395 h 288771"/>
                <a:gd name="connsiteX3" fmla="*/ 1337847 w 1687632"/>
                <a:gd name="connsiteY3" fmla="*/ 143473 h 288771"/>
                <a:gd name="connsiteX4" fmla="*/ 1482001 w 1687632"/>
                <a:gd name="connsiteY4" fmla="*/ 101706 h 288771"/>
                <a:gd name="connsiteX5" fmla="*/ 1547278 w 1687632"/>
                <a:gd name="connsiteY5" fmla="*/ 167836 h 288771"/>
                <a:gd name="connsiteX6" fmla="*/ 1687632 w 1687632"/>
                <a:gd name="connsiteY6" fmla="*/ 288771 h 288771"/>
                <a:gd name="connsiteX0" fmla="*/ 0 w 1687632"/>
                <a:gd name="connsiteY0" fmla="*/ 0 h 288771"/>
                <a:gd name="connsiteX1" fmla="*/ 364127 w 1687632"/>
                <a:gd name="connsiteY1" fmla="*/ 39058 h 288771"/>
                <a:gd name="connsiteX2" fmla="*/ 663315 w 1687632"/>
                <a:gd name="connsiteY2" fmla="*/ 84305 h 288771"/>
                <a:gd name="connsiteX3" fmla="*/ 1237211 w 1687632"/>
                <a:gd name="connsiteY3" fmla="*/ 157395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663315 w 1687632"/>
                <a:gd name="connsiteY2" fmla="*/ 84305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663315 w 1687632"/>
                <a:gd name="connsiteY2" fmla="*/ 84305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663315 w 1687632"/>
                <a:gd name="connsiteY2" fmla="*/ 84305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90177"/>
                <a:gd name="connsiteX1" fmla="*/ 364127 w 1687632"/>
                <a:gd name="connsiteY1" fmla="*/ 39058 h 290177"/>
                <a:gd name="connsiteX2" fmla="*/ 1082178 w 1687632"/>
                <a:gd name="connsiteY2" fmla="*/ 268772 h 290177"/>
                <a:gd name="connsiteX3" fmla="*/ 1269850 w 1687632"/>
                <a:gd name="connsiteY3" fmla="*/ 220044 h 290177"/>
                <a:gd name="connsiteX4" fmla="*/ 1337847 w 1687632"/>
                <a:gd name="connsiteY4" fmla="*/ 143473 h 290177"/>
                <a:gd name="connsiteX5" fmla="*/ 1482001 w 1687632"/>
                <a:gd name="connsiteY5" fmla="*/ 101706 h 290177"/>
                <a:gd name="connsiteX6" fmla="*/ 1547278 w 1687632"/>
                <a:gd name="connsiteY6" fmla="*/ 167836 h 290177"/>
                <a:gd name="connsiteX7" fmla="*/ 1687632 w 1687632"/>
                <a:gd name="connsiteY7" fmla="*/ 288771 h 290177"/>
                <a:gd name="connsiteX0" fmla="*/ 0 w 1687632"/>
                <a:gd name="connsiteY0" fmla="*/ 0 h 288771"/>
                <a:gd name="connsiteX1" fmla="*/ 364127 w 1687632"/>
                <a:gd name="connsiteY1" fmla="*/ 39058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364127 w 1687632"/>
                <a:gd name="connsiteY1" fmla="*/ 39058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948903 w 1687632"/>
                <a:gd name="connsiteY1" fmla="*/ 195680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948903 w 1687632"/>
                <a:gd name="connsiteY1" fmla="*/ 195680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948903 w 1687632"/>
                <a:gd name="connsiteY1" fmla="*/ 195680 h 288771"/>
                <a:gd name="connsiteX2" fmla="*/ 1082178 w 1687632"/>
                <a:gd name="connsiteY2" fmla="*/ 268772 h 288771"/>
                <a:gd name="connsiteX3" fmla="*/ 1269850 w 1687632"/>
                <a:gd name="connsiteY3" fmla="*/ 220044 h 288771"/>
                <a:gd name="connsiteX4" fmla="*/ 1337847 w 1687632"/>
                <a:gd name="connsiteY4" fmla="*/ 143473 h 288771"/>
                <a:gd name="connsiteX5" fmla="*/ 1482001 w 1687632"/>
                <a:gd name="connsiteY5" fmla="*/ 101706 h 288771"/>
                <a:gd name="connsiteX6" fmla="*/ 1547278 w 1687632"/>
                <a:gd name="connsiteY6" fmla="*/ 167836 h 288771"/>
                <a:gd name="connsiteX7" fmla="*/ 1687632 w 1687632"/>
                <a:gd name="connsiteY7" fmla="*/ 288771 h 288771"/>
                <a:gd name="connsiteX0" fmla="*/ 0 w 1687632"/>
                <a:gd name="connsiteY0" fmla="*/ 0 h 288771"/>
                <a:gd name="connsiteX1" fmla="*/ 714993 w 1687632"/>
                <a:gd name="connsiteY1" fmla="*/ 129551 h 288771"/>
                <a:gd name="connsiteX2" fmla="*/ 948903 w 1687632"/>
                <a:gd name="connsiteY2" fmla="*/ 195680 h 288771"/>
                <a:gd name="connsiteX3" fmla="*/ 1082178 w 1687632"/>
                <a:gd name="connsiteY3" fmla="*/ 268772 h 288771"/>
                <a:gd name="connsiteX4" fmla="*/ 1269850 w 1687632"/>
                <a:gd name="connsiteY4" fmla="*/ 220044 h 288771"/>
                <a:gd name="connsiteX5" fmla="*/ 1337847 w 1687632"/>
                <a:gd name="connsiteY5" fmla="*/ 143473 h 288771"/>
                <a:gd name="connsiteX6" fmla="*/ 1482001 w 1687632"/>
                <a:gd name="connsiteY6" fmla="*/ 101706 h 288771"/>
                <a:gd name="connsiteX7" fmla="*/ 1547278 w 1687632"/>
                <a:gd name="connsiteY7" fmla="*/ 167836 h 288771"/>
                <a:gd name="connsiteX8" fmla="*/ 1687632 w 1687632"/>
                <a:gd name="connsiteY8" fmla="*/ 288771 h 288771"/>
                <a:gd name="connsiteX0" fmla="*/ 0 w 1687632"/>
                <a:gd name="connsiteY0" fmla="*/ 0 h 288771"/>
                <a:gd name="connsiteX1" fmla="*/ 334208 w 1687632"/>
                <a:gd name="connsiteY1" fmla="*/ 66902 h 288771"/>
                <a:gd name="connsiteX2" fmla="*/ 714993 w 1687632"/>
                <a:gd name="connsiteY2" fmla="*/ 129551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53708 w 1687632"/>
                <a:gd name="connsiteY2" fmla="*/ 139993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53708 w 1687632"/>
                <a:gd name="connsiteY2" fmla="*/ 139993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334208 w 1687632"/>
                <a:gd name="connsiteY1" fmla="*/ 66902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751711 w 1687632"/>
                <a:gd name="connsiteY1" fmla="*/ 89526 h 288771"/>
                <a:gd name="connsiteX2" fmla="*/ 829229 w 1687632"/>
                <a:gd name="connsiteY2" fmla="*/ 155655 h 288771"/>
                <a:gd name="connsiteX3" fmla="*/ 948903 w 1687632"/>
                <a:gd name="connsiteY3" fmla="*/ 195680 h 288771"/>
                <a:gd name="connsiteX4" fmla="*/ 1082178 w 1687632"/>
                <a:gd name="connsiteY4" fmla="*/ 268772 h 288771"/>
                <a:gd name="connsiteX5" fmla="*/ 1269850 w 1687632"/>
                <a:gd name="connsiteY5" fmla="*/ 220044 h 288771"/>
                <a:gd name="connsiteX6" fmla="*/ 1337847 w 1687632"/>
                <a:gd name="connsiteY6" fmla="*/ 143473 h 288771"/>
                <a:gd name="connsiteX7" fmla="*/ 1482001 w 1687632"/>
                <a:gd name="connsiteY7" fmla="*/ 101706 h 288771"/>
                <a:gd name="connsiteX8" fmla="*/ 1547278 w 1687632"/>
                <a:gd name="connsiteY8" fmla="*/ 167836 h 288771"/>
                <a:gd name="connsiteX9" fmla="*/ 1687632 w 1687632"/>
                <a:gd name="connsiteY9" fmla="*/ 288771 h 288771"/>
                <a:gd name="connsiteX0" fmla="*/ 0 w 1687632"/>
                <a:gd name="connsiteY0" fmla="*/ 0 h 288771"/>
                <a:gd name="connsiteX1" fmla="*/ 659235 w 1687632"/>
                <a:gd name="connsiteY1" fmla="*/ 68642 h 288771"/>
                <a:gd name="connsiteX2" fmla="*/ 751711 w 1687632"/>
                <a:gd name="connsiteY2" fmla="*/ 89526 h 288771"/>
                <a:gd name="connsiteX3" fmla="*/ 829229 w 1687632"/>
                <a:gd name="connsiteY3" fmla="*/ 155655 h 288771"/>
                <a:gd name="connsiteX4" fmla="*/ 948903 w 1687632"/>
                <a:gd name="connsiteY4" fmla="*/ 195680 h 288771"/>
                <a:gd name="connsiteX5" fmla="*/ 1082178 w 1687632"/>
                <a:gd name="connsiteY5" fmla="*/ 268772 h 288771"/>
                <a:gd name="connsiteX6" fmla="*/ 1269850 w 1687632"/>
                <a:gd name="connsiteY6" fmla="*/ 220044 h 288771"/>
                <a:gd name="connsiteX7" fmla="*/ 1337847 w 1687632"/>
                <a:gd name="connsiteY7" fmla="*/ 143473 h 288771"/>
                <a:gd name="connsiteX8" fmla="*/ 1482001 w 1687632"/>
                <a:gd name="connsiteY8" fmla="*/ 101706 h 288771"/>
                <a:gd name="connsiteX9" fmla="*/ 1547278 w 1687632"/>
                <a:gd name="connsiteY9" fmla="*/ 167836 h 288771"/>
                <a:gd name="connsiteX10" fmla="*/ 1687632 w 1687632"/>
                <a:gd name="connsiteY10" fmla="*/ 288771 h 288771"/>
                <a:gd name="connsiteX0" fmla="*/ 0 w 1687632"/>
                <a:gd name="connsiteY0" fmla="*/ 0 h 288771"/>
                <a:gd name="connsiteX1" fmla="*/ 383166 w 1687632"/>
                <a:gd name="connsiteY1" fmla="*/ 37318 h 288771"/>
                <a:gd name="connsiteX2" fmla="*/ 659235 w 1687632"/>
                <a:gd name="connsiteY2" fmla="*/ 68642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0 h 288771"/>
                <a:gd name="connsiteX1" fmla="*/ 383166 w 1687632"/>
                <a:gd name="connsiteY1" fmla="*/ 37318 h 288771"/>
                <a:gd name="connsiteX2" fmla="*/ 649715 w 1687632"/>
                <a:gd name="connsiteY2" fmla="*/ 52980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0 h 288771"/>
                <a:gd name="connsiteX1" fmla="*/ 383166 w 1687632"/>
                <a:gd name="connsiteY1" fmla="*/ 37318 h 288771"/>
                <a:gd name="connsiteX2" fmla="*/ 649715 w 1687632"/>
                <a:gd name="connsiteY2" fmla="*/ 52980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0 h 288771"/>
                <a:gd name="connsiteX1" fmla="*/ 383166 w 1687632"/>
                <a:gd name="connsiteY1" fmla="*/ 37318 h 288771"/>
                <a:gd name="connsiteX2" fmla="*/ 649715 w 1687632"/>
                <a:gd name="connsiteY2" fmla="*/ 52980 h 288771"/>
                <a:gd name="connsiteX3" fmla="*/ 751711 w 1687632"/>
                <a:gd name="connsiteY3" fmla="*/ 89526 h 288771"/>
                <a:gd name="connsiteX4" fmla="*/ 829229 w 1687632"/>
                <a:gd name="connsiteY4" fmla="*/ 155655 h 288771"/>
                <a:gd name="connsiteX5" fmla="*/ 948903 w 1687632"/>
                <a:gd name="connsiteY5" fmla="*/ 195680 h 288771"/>
                <a:gd name="connsiteX6" fmla="*/ 1082178 w 1687632"/>
                <a:gd name="connsiteY6" fmla="*/ 268772 h 288771"/>
                <a:gd name="connsiteX7" fmla="*/ 1269850 w 1687632"/>
                <a:gd name="connsiteY7" fmla="*/ 220044 h 288771"/>
                <a:gd name="connsiteX8" fmla="*/ 1337847 w 1687632"/>
                <a:gd name="connsiteY8" fmla="*/ 143473 h 288771"/>
                <a:gd name="connsiteX9" fmla="*/ 1482001 w 1687632"/>
                <a:gd name="connsiteY9" fmla="*/ 101706 h 288771"/>
                <a:gd name="connsiteX10" fmla="*/ 1547278 w 1687632"/>
                <a:gd name="connsiteY10" fmla="*/ 167836 h 288771"/>
                <a:gd name="connsiteX11" fmla="*/ 1687632 w 1687632"/>
                <a:gd name="connsiteY11" fmla="*/ 288771 h 288771"/>
                <a:gd name="connsiteX0" fmla="*/ 0 w 1687632"/>
                <a:gd name="connsiteY0" fmla="*/ 8311 h 297082"/>
                <a:gd name="connsiteX1" fmla="*/ 414444 w 1687632"/>
                <a:gd name="connsiteY1" fmla="*/ 5603 h 297082"/>
                <a:gd name="connsiteX2" fmla="*/ 649715 w 1687632"/>
                <a:gd name="connsiteY2" fmla="*/ 61291 h 297082"/>
                <a:gd name="connsiteX3" fmla="*/ 751711 w 1687632"/>
                <a:gd name="connsiteY3" fmla="*/ 97837 h 297082"/>
                <a:gd name="connsiteX4" fmla="*/ 829229 w 1687632"/>
                <a:gd name="connsiteY4" fmla="*/ 163966 h 297082"/>
                <a:gd name="connsiteX5" fmla="*/ 948903 w 1687632"/>
                <a:gd name="connsiteY5" fmla="*/ 203991 h 297082"/>
                <a:gd name="connsiteX6" fmla="*/ 1082178 w 1687632"/>
                <a:gd name="connsiteY6" fmla="*/ 277083 h 297082"/>
                <a:gd name="connsiteX7" fmla="*/ 1269850 w 1687632"/>
                <a:gd name="connsiteY7" fmla="*/ 228355 h 297082"/>
                <a:gd name="connsiteX8" fmla="*/ 1337847 w 1687632"/>
                <a:gd name="connsiteY8" fmla="*/ 151784 h 297082"/>
                <a:gd name="connsiteX9" fmla="*/ 1482001 w 1687632"/>
                <a:gd name="connsiteY9" fmla="*/ 110017 h 297082"/>
                <a:gd name="connsiteX10" fmla="*/ 1547278 w 1687632"/>
                <a:gd name="connsiteY10" fmla="*/ 176147 h 297082"/>
                <a:gd name="connsiteX11" fmla="*/ 1687632 w 1687632"/>
                <a:gd name="connsiteY11" fmla="*/ 297082 h 297082"/>
                <a:gd name="connsiteX0" fmla="*/ 0 w 1687632"/>
                <a:gd name="connsiteY0" fmla="*/ 26728 h 315499"/>
                <a:gd name="connsiteX1" fmla="*/ 414444 w 1687632"/>
                <a:gd name="connsiteY1" fmla="*/ 24020 h 315499"/>
                <a:gd name="connsiteX2" fmla="*/ 649715 w 1687632"/>
                <a:gd name="connsiteY2" fmla="*/ 79708 h 315499"/>
                <a:gd name="connsiteX3" fmla="*/ 751711 w 1687632"/>
                <a:gd name="connsiteY3" fmla="*/ 116254 h 315499"/>
                <a:gd name="connsiteX4" fmla="*/ 829229 w 1687632"/>
                <a:gd name="connsiteY4" fmla="*/ 182383 h 315499"/>
                <a:gd name="connsiteX5" fmla="*/ 948903 w 1687632"/>
                <a:gd name="connsiteY5" fmla="*/ 222408 h 315499"/>
                <a:gd name="connsiteX6" fmla="*/ 1082178 w 1687632"/>
                <a:gd name="connsiteY6" fmla="*/ 295500 h 315499"/>
                <a:gd name="connsiteX7" fmla="*/ 1269850 w 1687632"/>
                <a:gd name="connsiteY7" fmla="*/ 246772 h 315499"/>
                <a:gd name="connsiteX8" fmla="*/ 1337847 w 1687632"/>
                <a:gd name="connsiteY8" fmla="*/ 170201 h 315499"/>
                <a:gd name="connsiteX9" fmla="*/ 1482001 w 1687632"/>
                <a:gd name="connsiteY9" fmla="*/ 128434 h 315499"/>
                <a:gd name="connsiteX10" fmla="*/ 1547278 w 1687632"/>
                <a:gd name="connsiteY10" fmla="*/ 194564 h 315499"/>
                <a:gd name="connsiteX11" fmla="*/ 1687632 w 1687632"/>
                <a:gd name="connsiteY11" fmla="*/ 315499 h 315499"/>
                <a:gd name="connsiteX0" fmla="*/ 0 w 1687632"/>
                <a:gd name="connsiteY0" fmla="*/ 26728 h 315499"/>
                <a:gd name="connsiteX1" fmla="*/ 504200 w 1687632"/>
                <a:gd name="connsiteY1" fmla="*/ 24020 h 315499"/>
                <a:gd name="connsiteX2" fmla="*/ 649715 w 1687632"/>
                <a:gd name="connsiteY2" fmla="*/ 79708 h 315499"/>
                <a:gd name="connsiteX3" fmla="*/ 751711 w 1687632"/>
                <a:gd name="connsiteY3" fmla="*/ 116254 h 315499"/>
                <a:gd name="connsiteX4" fmla="*/ 829229 w 1687632"/>
                <a:gd name="connsiteY4" fmla="*/ 182383 h 315499"/>
                <a:gd name="connsiteX5" fmla="*/ 948903 w 1687632"/>
                <a:gd name="connsiteY5" fmla="*/ 222408 h 315499"/>
                <a:gd name="connsiteX6" fmla="*/ 1082178 w 1687632"/>
                <a:gd name="connsiteY6" fmla="*/ 295500 h 315499"/>
                <a:gd name="connsiteX7" fmla="*/ 1269850 w 1687632"/>
                <a:gd name="connsiteY7" fmla="*/ 246772 h 315499"/>
                <a:gd name="connsiteX8" fmla="*/ 1337847 w 1687632"/>
                <a:gd name="connsiteY8" fmla="*/ 170201 h 315499"/>
                <a:gd name="connsiteX9" fmla="*/ 1482001 w 1687632"/>
                <a:gd name="connsiteY9" fmla="*/ 128434 h 315499"/>
                <a:gd name="connsiteX10" fmla="*/ 1547278 w 1687632"/>
                <a:gd name="connsiteY10" fmla="*/ 194564 h 315499"/>
                <a:gd name="connsiteX11" fmla="*/ 1687632 w 1687632"/>
                <a:gd name="connsiteY11" fmla="*/ 315499 h 315499"/>
                <a:gd name="connsiteX0" fmla="*/ 0 w 1687632"/>
                <a:gd name="connsiteY0" fmla="*/ 29005 h 317776"/>
                <a:gd name="connsiteX1" fmla="*/ 504200 w 1687632"/>
                <a:gd name="connsiteY1" fmla="*/ 26297 h 317776"/>
                <a:gd name="connsiteX2" fmla="*/ 649715 w 1687632"/>
                <a:gd name="connsiteY2" fmla="*/ 81985 h 317776"/>
                <a:gd name="connsiteX3" fmla="*/ 751711 w 1687632"/>
                <a:gd name="connsiteY3" fmla="*/ 118531 h 317776"/>
                <a:gd name="connsiteX4" fmla="*/ 829229 w 1687632"/>
                <a:gd name="connsiteY4" fmla="*/ 184660 h 317776"/>
                <a:gd name="connsiteX5" fmla="*/ 948903 w 1687632"/>
                <a:gd name="connsiteY5" fmla="*/ 224685 h 317776"/>
                <a:gd name="connsiteX6" fmla="*/ 1082178 w 1687632"/>
                <a:gd name="connsiteY6" fmla="*/ 297777 h 317776"/>
                <a:gd name="connsiteX7" fmla="*/ 1269850 w 1687632"/>
                <a:gd name="connsiteY7" fmla="*/ 249049 h 317776"/>
                <a:gd name="connsiteX8" fmla="*/ 1337847 w 1687632"/>
                <a:gd name="connsiteY8" fmla="*/ 172478 h 317776"/>
                <a:gd name="connsiteX9" fmla="*/ 1482001 w 1687632"/>
                <a:gd name="connsiteY9" fmla="*/ 130711 h 317776"/>
                <a:gd name="connsiteX10" fmla="*/ 1547278 w 1687632"/>
                <a:gd name="connsiteY10" fmla="*/ 196841 h 317776"/>
                <a:gd name="connsiteX11" fmla="*/ 1687632 w 1687632"/>
                <a:gd name="connsiteY11" fmla="*/ 317776 h 317776"/>
                <a:gd name="connsiteX0" fmla="*/ 0 w 1687632"/>
                <a:gd name="connsiteY0" fmla="*/ 29005 h 317776"/>
                <a:gd name="connsiteX1" fmla="*/ 504200 w 1687632"/>
                <a:gd name="connsiteY1" fmla="*/ 26297 h 317776"/>
                <a:gd name="connsiteX2" fmla="*/ 649715 w 1687632"/>
                <a:gd name="connsiteY2" fmla="*/ 81985 h 317776"/>
                <a:gd name="connsiteX3" fmla="*/ 751711 w 1687632"/>
                <a:gd name="connsiteY3" fmla="*/ 118531 h 317776"/>
                <a:gd name="connsiteX4" fmla="*/ 829229 w 1687632"/>
                <a:gd name="connsiteY4" fmla="*/ 184660 h 317776"/>
                <a:gd name="connsiteX5" fmla="*/ 948903 w 1687632"/>
                <a:gd name="connsiteY5" fmla="*/ 224685 h 317776"/>
                <a:gd name="connsiteX6" fmla="*/ 1082178 w 1687632"/>
                <a:gd name="connsiteY6" fmla="*/ 297777 h 317776"/>
                <a:gd name="connsiteX7" fmla="*/ 1269850 w 1687632"/>
                <a:gd name="connsiteY7" fmla="*/ 249049 h 317776"/>
                <a:gd name="connsiteX8" fmla="*/ 1337847 w 1687632"/>
                <a:gd name="connsiteY8" fmla="*/ 172478 h 317776"/>
                <a:gd name="connsiteX9" fmla="*/ 1482001 w 1687632"/>
                <a:gd name="connsiteY9" fmla="*/ 130711 h 317776"/>
                <a:gd name="connsiteX10" fmla="*/ 1547278 w 1687632"/>
                <a:gd name="connsiteY10" fmla="*/ 196841 h 317776"/>
                <a:gd name="connsiteX11" fmla="*/ 1687632 w 1687632"/>
                <a:gd name="connsiteY11" fmla="*/ 317776 h 317776"/>
                <a:gd name="connsiteX0" fmla="*/ 0 w 1687632"/>
                <a:gd name="connsiteY0" fmla="*/ 29005 h 317776"/>
                <a:gd name="connsiteX1" fmla="*/ 260771 w 1687632"/>
                <a:gd name="connsiteY1" fmla="*/ 36739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215893 w 1687632"/>
                <a:gd name="connsiteY1" fmla="*/ 50661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215893 w 1687632"/>
                <a:gd name="connsiteY1" fmla="*/ 50661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215893 w 1687632"/>
                <a:gd name="connsiteY1" fmla="*/ 50661 h 317776"/>
                <a:gd name="connsiteX2" fmla="*/ 504200 w 1687632"/>
                <a:gd name="connsiteY2" fmla="*/ 26297 h 317776"/>
                <a:gd name="connsiteX3" fmla="*/ 649715 w 1687632"/>
                <a:gd name="connsiteY3" fmla="*/ 81985 h 317776"/>
                <a:gd name="connsiteX4" fmla="*/ 751711 w 1687632"/>
                <a:gd name="connsiteY4" fmla="*/ 118531 h 317776"/>
                <a:gd name="connsiteX5" fmla="*/ 829229 w 1687632"/>
                <a:gd name="connsiteY5" fmla="*/ 184660 h 317776"/>
                <a:gd name="connsiteX6" fmla="*/ 948903 w 1687632"/>
                <a:gd name="connsiteY6" fmla="*/ 224685 h 317776"/>
                <a:gd name="connsiteX7" fmla="*/ 1082178 w 1687632"/>
                <a:gd name="connsiteY7" fmla="*/ 297777 h 317776"/>
                <a:gd name="connsiteX8" fmla="*/ 1269850 w 1687632"/>
                <a:gd name="connsiteY8" fmla="*/ 249049 h 317776"/>
                <a:gd name="connsiteX9" fmla="*/ 1337847 w 1687632"/>
                <a:gd name="connsiteY9" fmla="*/ 172478 h 317776"/>
                <a:gd name="connsiteX10" fmla="*/ 1482001 w 1687632"/>
                <a:gd name="connsiteY10" fmla="*/ 130711 h 317776"/>
                <a:gd name="connsiteX11" fmla="*/ 1547278 w 1687632"/>
                <a:gd name="connsiteY11" fmla="*/ 196841 h 317776"/>
                <a:gd name="connsiteX12" fmla="*/ 1687632 w 1687632"/>
                <a:gd name="connsiteY12" fmla="*/ 317776 h 317776"/>
                <a:gd name="connsiteX0" fmla="*/ 0 w 1687632"/>
                <a:gd name="connsiteY0" fmla="*/ 29005 h 317776"/>
                <a:gd name="connsiteX1" fmla="*/ 97578 w 1687632"/>
                <a:gd name="connsiteY1" fmla="*/ 6110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17776"/>
                <a:gd name="connsiteX1" fmla="*/ 59499 w 1687632"/>
                <a:gd name="connsiteY1" fmla="*/ 130712 h 317776"/>
                <a:gd name="connsiteX2" fmla="*/ 215893 w 1687632"/>
                <a:gd name="connsiteY2" fmla="*/ 50661 h 317776"/>
                <a:gd name="connsiteX3" fmla="*/ 504200 w 1687632"/>
                <a:gd name="connsiteY3" fmla="*/ 26297 h 317776"/>
                <a:gd name="connsiteX4" fmla="*/ 649715 w 1687632"/>
                <a:gd name="connsiteY4" fmla="*/ 81985 h 317776"/>
                <a:gd name="connsiteX5" fmla="*/ 751711 w 1687632"/>
                <a:gd name="connsiteY5" fmla="*/ 118531 h 317776"/>
                <a:gd name="connsiteX6" fmla="*/ 829229 w 1687632"/>
                <a:gd name="connsiteY6" fmla="*/ 184660 h 317776"/>
                <a:gd name="connsiteX7" fmla="*/ 948903 w 1687632"/>
                <a:gd name="connsiteY7" fmla="*/ 224685 h 317776"/>
                <a:gd name="connsiteX8" fmla="*/ 1082178 w 1687632"/>
                <a:gd name="connsiteY8" fmla="*/ 297777 h 317776"/>
                <a:gd name="connsiteX9" fmla="*/ 1269850 w 1687632"/>
                <a:gd name="connsiteY9" fmla="*/ 249049 h 317776"/>
                <a:gd name="connsiteX10" fmla="*/ 1337847 w 1687632"/>
                <a:gd name="connsiteY10" fmla="*/ 172478 h 317776"/>
                <a:gd name="connsiteX11" fmla="*/ 1482001 w 1687632"/>
                <a:gd name="connsiteY11" fmla="*/ 130711 h 317776"/>
                <a:gd name="connsiteX12" fmla="*/ 1547278 w 1687632"/>
                <a:gd name="connsiteY12" fmla="*/ 196841 h 317776"/>
                <a:gd name="connsiteX13" fmla="*/ 1687632 w 1687632"/>
                <a:gd name="connsiteY13" fmla="*/ 317776 h 317776"/>
                <a:gd name="connsiteX0" fmla="*/ 0 w 1687632"/>
                <a:gd name="connsiteY0" fmla="*/ 29005 h 366142"/>
                <a:gd name="connsiteX1" fmla="*/ 59499 w 1687632"/>
                <a:gd name="connsiteY1" fmla="*/ 130712 h 366142"/>
                <a:gd name="connsiteX2" fmla="*/ 215893 w 1687632"/>
                <a:gd name="connsiteY2" fmla="*/ 50661 h 366142"/>
                <a:gd name="connsiteX3" fmla="*/ 504200 w 1687632"/>
                <a:gd name="connsiteY3" fmla="*/ 26297 h 366142"/>
                <a:gd name="connsiteX4" fmla="*/ 649715 w 1687632"/>
                <a:gd name="connsiteY4" fmla="*/ 81985 h 366142"/>
                <a:gd name="connsiteX5" fmla="*/ 751711 w 1687632"/>
                <a:gd name="connsiteY5" fmla="*/ 118531 h 366142"/>
                <a:gd name="connsiteX6" fmla="*/ 829229 w 1687632"/>
                <a:gd name="connsiteY6" fmla="*/ 184660 h 366142"/>
                <a:gd name="connsiteX7" fmla="*/ 948903 w 1687632"/>
                <a:gd name="connsiteY7" fmla="*/ 224685 h 366142"/>
                <a:gd name="connsiteX8" fmla="*/ 1090882 w 1687632"/>
                <a:gd name="connsiteY8" fmla="*/ 359034 h 366142"/>
                <a:gd name="connsiteX9" fmla="*/ 1269850 w 1687632"/>
                <a:gd name="connsiteY9" fmla="*/ 249049 h 366142"/>
                <a:gd name="connsiteX10" fmla="*/ 1337847 w 1687632"/>
                <a:gd name="connsiteY10" fmla="*/ 172478 h 366142"/>
                <a:gd name="connsiteX11" fmla="*/ 1482001 w 1687632"/>
                <a:gd name="connsiteY11" fmla="*/ 130711 h 366142"/>
                <a:gd name="connsiteX12" fmla="*/ 1547278 w 1687632"/>
                <a:gd name="connsiteY12" fmla="*/ 196841 h 366142"/>
                <a:gd name="connsiteX13" fmla="*/ 1687632 w 1687632"/>
                <a:gd name="connsiteY13" fmla="*/ 317776 h 366142"/>
                <a:gd name="connsiteX0" fmla="*/ 0 w 1687632"/>
                <a:gd name="connsiteY0" fmla="*/ 29005 h 362447"/>
                <a:gd name="connsiteX1" fmla="*/ 59499 w 1687632"/>
                <a:gd name="connsiteY1" fmla="*/ 130712 h 362447"/>
                <a:gd name="connsiteX2" fmla="*/ 215893 w 1687632"/>
                <a:gd name="connsiteY2" fmla="*/ 50661 h 362447"/>
                <a:gd name="connsiteX3" fmla="*/ 504200 w 1687632"/>
                <a:gd name="connsiteY3" fmla="*/ 26297 h 362447"/>
                <a:gd name="connsiteX4" fmla="*/ 649715 w 1687632"/>
                <a:gd name="connsiteY4" fmla="*/ 81985 h 362447"/>
                <a:gd name="connsiteX5" fmla="*/ 751711 w 1687632"/>
                <a:gd name="connsiteY5" fmla="*/ 118531 h 362447"/>
                <a:gd name="connsiteX6" fmla="*/ 829229 w 1687632"/>
                <a:gd name="connsiteY6" fmla="*/ 184660 h 362447"/>
                <a:gd name="connsiteX7" fmla="*/ 948903 w 1687632"/>
                <a:gd name="connsiteY7" fmla="*/ 224685 h 362447"/>
                <a:gd name="connsiteX8" fmla="*/ 1090882 w 1687632"/>
                <a:gd name="connsiteY8" fmla="*/ 359034 h 362447"/>
                <a:gd name="connsiteX9" fmla="*/ 1269850 w 1687632"/>
                <a:gd name="connsiteY9" fmla="*/ 249049 h 362447"/>
                <a:gd name="connsiteX10" fmla="*/ 1337847 w 1687632"/>
                <a:gd name="connsiteY10" fmla="*/ 172478 h 362447"/>
                <a:gd name="connsiteX11" fmla="*/ 1482001 w 1687632"/>
                <a:gd name="connsiteY11" fmla="*/ 130711 h 362447"/>
                <a:gd name="connsiteX12" fmla="*/ 1547278 w 1687632"/>
                <a:gd name="connsiteY12" fmla="*/ 196841 h 362447"/>
                <a:gd name="connsiteX13" fmla="*/ 1687632 w 1687632"/>
                <a:gd name="connsiteY13" fmla="*/ 317776 h 362447"/>
                <a:gd name="connsiteX0" fmla="*/ 0 w 1687632"/>
                <a:gd name="connsiteY0" fmla="*/ 29005 h 381310"/>
                <a:gd name="connsiteX1" fmla="*/ 59499 w 1687632"/>
                <a:gd name="connsiteY1" fmla="*/ 130712 h 381310"/>
                <a:gd name="connsiteX2" fmla="*/ 215893 w 1687632"/>
                <a:gd name="connsiteY2" fmla="*/ 50661 h 381310"/>
                <a:gd name="connsiteX3" fmla="*/ 504200 w 1687632"/>
                <a:gd name="connsiteY3" fmla="*/ 26297 h 381310"/>
                <a:gd name="connsiteX4" fmla="*/ 649715 w 1687632"/>
                <a:gd name="connsiteY4" fmla="*/ 81985 h 381310"/>
                <a:gd name="connsiteX5" fmla="*/ 751711 w 1687632"/>
                <a:gd name="connsiteY5" fmla="*/ 118531 h 381310"/>
                <a:gd name="connsiteX6" fmla="*/ 829229 w 1687632"/>
                <a:gd name="connsiteY6" fmla="*/ 184660 h 381310"/>
                <a:gd name="connsiteX7" fmla="*/ 896681 w 1687632"/>
                <a:gd name="connsiteY7" fmla="*/ 330492 h 381310"/>
                <a:gd name="connsiteX8" fmla="*/ 1090882 w 1687632"/>
                <a:gd name="connsiteY8" fmla="*/ 359034 h 381310"/>
                <a:gd name="connsiteX9" fmla="*/ 1269850 w 1687632"/>
                <a:gd name="connsiteY9" fmla="*/ 249049 h 381310"/>
                <a:gd name="connsiteX10" fmla="*/ 1337847 w 1687632"/>
                <a:gd name="connsiteY10" fmla="*/ 172478 h 381310"/>
                <a:gd name="connsiteX11" fmla="*/ 1482001 w 1687632"/>
                <a:gd name="connsiteY11" fmla="*/ 130711 h 381310"/>
                <a:gd name="connsiteX12" fmla="*/ 1547278 w 1687632"/>
                <a:gd name="connsiteY12" fmla="*/ 196841 h 381310"/>
                <a:gd name="connsiteX13" fmla="*/ 1687632 w 1687632"/>
                <a:gd name="connsiteY13" fmla="*/ 317776 h 381310"/>
                <a:gd name="connsiteX0" fmla="*/ 0 w 1687632"/>
                <a:gd name="connsiteY0" fmla="*/ 29005 h 365021"/>
                <a:gd name="connsiteX1" fmla="*/ 59499 w 1687632"/>
                <a:gd name="connsiteY1" fmla="*/ 130712 h 365021"/>
                <a:gd name="connsiteX2" fmla="*/ 215893 w 1687632"/>
                <a:gd name="connsiteY2" fmla="*/ 50661 h 365021"/>
                <a:gd name="connsiteX3" fmla="*/ 504200 w 1687632"/>
                <a:gd name="connsiteY3" fmla="*/ 26297 h 365021"/>
                <a:gd name="connsiteX4" fmla="*/ 649715 w 1687632"/>
                <a:gd name="connsiteY4" fmla="*/ 81985 h 365021"/>
                <a:gd name="connsiteX5" fmla="*/ 751711 w 1687632"/>
                <a:gd name="connsiteY5" fmla="*/ 118531 h 365021"/>
                <a:gd name="connsiteX6" fmla="*/ 829229 w 1687632"/>
                <a:gd name="connsiteY6" fmla="*/ 184660 h 365021"/>
                <a:gd name="connsiteX7" fmla="*/ 896681 w 1687632"/>
                <a:gd name="connsiteY7" fmla="*/ 330492 h 365021"/>
                <a:gd name="connsiteX8" fmla="*/ 1090882 w 1687632"/>
                <a:gd name="connsiteY8" fmla="*/ 359034 h 365021"/>
                <a:gd name="connsiteX9" fmla="*/ 1269850 w 1687632"/>
                <a:gd name="connsiteY9" fmla="*/ 249049 h 365021"/>
                <a:gd name="connsiteX10" fmla="*/ 1337847 w 1687632"/>
                <a:gd name="connsiteY10" fmla="*/ 172478 h 365021"/>
                <a:gd name="connsiteX11" fmla="*/ 1482001 w 1687632"/>
                <a:gd name="connsiteY11" fmla="*/ 130711 h 365021"/>
                <a:gd name="connsiteX12" fmla="*/ 1547278 w 1687632"/>
                <a:gd name="connsiteY12" fmla="*/ 196841 h 365021"/>
                <a:gd name="connsiteX13" fmla="*/ 1687632 w 1687632"/>
                <a:gd name="connsiteY13" fmla="*/ 317776 h 365021"/>
                <a:gd name="connsiteX0" fmla="*/ 0 w 1687632"/>
                <a:gd name="connsiteY0" fmla="*/ 29005 h 365021"/>
                <a:gd name="connsiteX1" fmla="*/ 59499 w 1687632"/>
                <a:gd name="connsiteY1" fmla="*/ 130712 h 365021"/>
                <a:gd name="connsiteX2" fmla="*/ 215893 w 1687632"/>
                <a:gd name="connsiteY2" fmla="*/ 50661 h 365021"/>
                <a:gd name="connsiteX3" fmla="*/ 504200 w 1687632"/>
                <a:gd name="connsiteY3" fmla="*/ 26297 h 365021"/>
                <a:gd name="connsiteX4" fmla="*/ 649715 w 1687632"/>
                <a:gd name="connsiteY4" fmla="*/ 81985 h 365021"/>
                <a:gd name="connsiteX5" fmla="*/ 751711 w 1687632"/>
                <a:gd name="connsiteY5" fmla="*/ 118531 h 365021"/>
                <a:gd name="connsiteX6" fmla="*/ 772655 w 1687632"/>
                <a:gd name="connsiteY6" fmla="*/ 223642 h 365021"/>
                <a:gd name="connsiteX7" fmla="*/ 896681 w 1687632"/>
                <a:gd name="connsiteY7" fmla="*/ 330492 h 365021"/>
                <a:gd name="connsiteX8" fmla="*/ 1090882 w 1687632"/>
                <a:gd name="connsiteY8" fmla="*/ 359034 h 365021"/>
                <a:gd name="connsiteX9" fmla="*/ 1269850 w 1687632"/>
                <a:gd name="connsiteY9" fmla="*/ 249049 h 365021"/>
                <a:gd name="connsiteX10" fmla="*/ 1337847 w 1687632"/>
                <a:gd name="connsiteY10" fmla="*/ 172478 h 365021"/>
                <a:gd name="connsiteX11" fmla="*/ 1482001 w 1687632"/>
                <a:gd name="connsiteY11" fmla="*/ 130711 h 365021"/>
                <a:gd name="connsiteX12" fmla="*/ 1547278 w 1687632"/>
                <a:gd name="connsiteY12" fmla="*/ 196841 h 365021"/>
                <a:gd name="connsiteX13" fmla="*/ 1687632 w 1687632"/>
                <a:gd name="connsiteY13" fmla="*/ 317776 h 365021"/>
                <a:gd name="connsiteX0" fmla="*/ 0 w 1687632"/>
                <a:gd name="connsiteY0" fmla="*/ 29005 h 365021"/>
                <a:gd name="connsiteX1" fmla="*/ 59499 w 1687632"/>
                <a:gd name="connsiteY1" fmla="*/ 130712 h 365021"/>
                <a:gd name="connsiteX2" fmla="*/ 215893 w 1687632"/>
                <a:gd name="connsiteY2" fmla="*/ 50661 h 365021"/>
                <a:gd name="connsiteX3" fmla="*/ 504200 w 1687632"/>
                <a:gd name="connsiteY3" fmla="*/ 26297 h 365021"/>
                <a:gd name="connsiteX4" fmla="*/ 649715 w 1687632"/>
                <a:gd name="connsiteY4" fmla="*/ 81985 h 365021"/>
                <a:gd name="connsiteX5" fmla="*/ 751711 w 1687632"/>
                <a:gd name="connsiteY5" fmla="*/ 118531 h 365021"/>
                <a:gd name="connsiteX6" fmla="*/ 772655 w 1687632"/>
                <a:gd name="connsiteY6" fmla="*/ 223642 h 365021"/>
                <a:gd name="connsiteX7" fmla="*/ 896681 w 1687632"/>
                <a:gd name="connsiteY7" fmla="*/ 330492 h 365021"/>
                <a:gd name="connsiteX8" fmla="*/ 1090882 w 1687632"/>
                <a:gd name="connsiteY8" fmla="*/ 359034 h 365021"/>
                <a:gd name="connsiteX9" fmla="*/ 1269850 w 1687632"/>
                <a:gd name="connsiteY9" fmla="*/ 249049 h 365021"/>
                <a:gd name="connsiteX10" fmla="*/ 1337847 w 1687632"/>
                <a:gd name="connsiteY10" fmla="*/ 172478 h 365021"/>
                <a:gd name="connsiteX11" fmla="*/ 1482001 w 1687632"/>
                <a:gd name="connsiteY11" fmla="*/ 130711 h 365021"/>
                <a:gd name="connsiteX12" fmla="*/ 1547278 w 1687632"/>
                <a:gd name="connsiteY12" fmla="*/ 196841 h 365021"/>
                <a:gd name="connsiteX13" fmla="*/ 1687632 w 1687632"/>
                <a:gd name="connsiteY13" fmla="*/ 317776 h 365021"/>
                <a:gd name="connsiteX0" fmla="*/ 0 w 1687632"/>
                <a:gd name="connsiteY0" fmla="*/ 29005 h 365021"/>
                <a:gd name="connsiteX1" fmla="*/ 59499 w 1687632"/>
                <a:gd name="connsiteY1" fmla="*/ 130712 h 365021"/>
                <a:gd name="connsiteX2" fmla="*/ 215893 w 1687632"/>
                <a:gd name="connsiteY2" fmla="*/ 50661 h 365021"/>
                <a:gd name="connsiteX3" fmla="*/ 504200 w 1687632"/>
                <a:gd name="connsiteY3" fmla="*/ 26297 h 365021"/>
                <a:gd name="connsiteX4" fmla="*/ 649715 w 1687632"/>
                <a:gd name="connsiteY4" fmla="*/ 81985 h 365021"/>
                <a:gd name="connsiteX5" fmla="*/ 699489 w 1687632"/>
                <a:gd name="connsiteY5" fmla="*/ 202063 h 365021"/>
                <a:gd name="connsiteX6" fmla="*/ 772655 w 1687632"/>
                <a:gd name="connsiteY6" fmla="*/ 223642 h 365021"/>
                <a:gd name="connsiteX7" fmla="*/ 896681 w 1687632"/>
                <a:gd name="connsiteY7" fmla="*/ 330492 h 365021"/>
                <a:gd name="connsiteX8" fmla="*/ 1090882 w 1687632"/>
                <a:gd name="connsiteY8" fmla="*/ 359034 h 365021"/>
                <a:gd name="connsiteX9" fmla="*/ 1269850 w 1687632"/>
                <a:gd name="connsiteY9" fmla="*/ 249049 h 365021"/>
                <a:gd name="connsiteX10" fmla="*/ 1337847 w 1687632"/>
                <a:gd name="connsiteY10" fmla="*/ 172478 h 365021"/>
                <a:gd name="connsiteX11" fmla="*/ 1482001 w 1687632"/>
                <a:gd name="connsiteY11" fmla="*/ 130711 h 365021"/>
                <a:gd name="connsiteX12" fmla="*/ 1547278 w 1687632"/>
                <a:gd name="connsiteY12" fmla="*/ 196841 h 365021"/>
                <a:gd name="connsiteX13" fmla="*/ 1687632 w 1687632"/>
                <a:gd name="connsiteY13" fmla="*/ 317776 h 365021"/>
                <a:gd name="connsiteX0" fmla="*/ 0 w 1687632"/>
                <a:gd name="connsiteY0" fmla="*/ 29005 h 365021"/>
                <a:gd name="connsiteX1" fmla="*/ 59499 w 1687632"/>
                <a:gd name="connsiteY1" fmla="*/ 130712 h 365021"/>
                <a:gd name="connsiteX2" fmla="*/ 215893 w 1687632"/>
                <a:gd name="connsiteY2" fmla="*/ 50661 h 365021"/>
                <a:gd name="connsiteX3" fmla="*/ 504200 w 1687632"/>
                <a:gd name="connsiteY3" fmla="*/ 26297 h 365021"/>
                <a:gd name="connsiteX4" fmla="*/ 649715 w 1687632"/>
                <a:gd name="connsiteY4" fmla="*/ 81985 h 365021"/>
                <a:gd name="connsiteX5" fmla="*/ 699489 w 1687632"/>
                <a:gd name="connsiteY5" fmla="*/ 202063 h 365021"/>
                <a:gd name="connsiteX6" fmla="*/ 772655 w 1687632"/>
                <a:gd name="connsiteY6" fmla="*/ 223642 h 365021"/>
                <a:gd name="connsiteX7" fmla="*/ 896681 w 1687632"/>
                <a:gd name="connsiteY7" fmla="*/ 330492 h 365021"/>
                <a:gd name="connsiteX8" fmla="*/ 1090882 w 1687632"/>
                <a:gd name="connsiteY8" fmla="*/ 359034 h 365021"/>
                <a:gd name="connsiteX9" fmla="*/ 1217628 w 1687632"/>
                <a:gd name="connsiteY9" fmla="*/ 260187 h 365021"/>
                <a:gd name="connsiteX10" fmla="*/ 1337847 w 1687632"/>
                <a:gd name="connsiteY10" fmla="*/ 172478 h 365021"/>
                <a:gd name="connsiteX11" fmla="*/ 1482001 w 1687632"/>
                <a:gd name="connsiteY11" fmla="*/ 130711 h 365021"/>
                <a:gd name="connsiteX12" fmla="*/ 1547278 w 1687632"/>
                <a:gd name="connsiteY12" fmla="*/ 196841 h 365021"/>
                <a:gd name="connsiteX13" fmla="*/ 1687632 w 1687632"/>
                <a:gd name="connsiteY13" fmla="*/ 317776 h 365021"/>
                <a:gd name="connsiteX0" fmla="*/ 0 w 1687632"/>
                <a:gd name="connsiteY0" fmla="*/ 29005 h 365021"/>
                <a:gd name="connsiteX1" fmla="*/ 59499 w 1687632"/>
                <a:gd name="connsiteY1" fmla="*/ 130712 h 365021"/>
                <a:gd name="connsiteX2" fmla="*/ 215893 w 1687632"/>
                <a:gd name="connsiteY2" fmla="*/ 50661 h 365021"/>
                <a:gd name="connsiteX3" fmla="*/ 504200 w 1687632"/>
                <a:gd name="connsiteY3" fmla="*/ 26297 h 365021"/>
                <a:gd name="connsiteX4" fmla="*/ 649715 w 1687632"/>
                <a:gd name="connsiteY4" fmla="*/ 81985 h 365021"/>
                <a:gd name="connsiteX5" fmla="*/ 699489 w 1687632"/>
                <a:gd name="connsiteY5" fmla="*/ 202063 h 365021"/>
                <a:gd name="connsiteX6" fmla="*/ 772655 w 1687632"/>
                <a:gd name="connsiteY6" fmla="*/ 223642 h 365021"/>
                <a:gd name="connsiteX7" fmla="*/ 896681 w 1687632"/>
                <a:gd name="connsiteY7" fmla="*/ 330492 h 365021"/>
                <a:gd name="connsiteX8" fmla="*/ 1090882 w 1687632"/>
                <a:gd name="connsiteY8" fmla="*/ 359034 h 365021"/>
                <a:gd name="connsiteX9" fmla="*/ 1217628 w 1687632"/>
                <a:gd name="connsiteY9" fmla="*/ 260187 h 365021"/>
                <a:gd name="connsiteX10" fmla="*/ 1337847 w 1687632"/>
                <a:gd name="connsiteY10" fmla="*/ 172478 h 365021"/>
                <a:gd name="connsiteX11" fmla="*/ 1482001 w 1687632"/>
                <a:gd name="connsiteY11" fmla="*/ 130711 h 365021"/>
                <a:gd name="connsiteX12" fmla="*/ 1547278 w 1687632"/>
                <a:gd name="connsiteY12" fmla="*/ 196841 h 365021"/>
                <a:gd name="connsiteX13" fmla="*/ 1687632 w 1687632"/>
                <a:gd name="connsiteY13" fmla="*/ 317776 h 365021"/>
                <a:gd name="connsiteX0" fmla="*/ 0 w 1628133"/>
                <a:gd name="connsiteY0" fmla="*/ 130712 h 365021"/>
                <a:gd name="connsiteX1" fmla="*/ 156394 w 1628133"/>
                <a:gd name="connsiteY1" fmla="*/ 50661 h 365021"/>
                <a:gd name="connsiteX2" fmla="*/ 444701 w 1628133"/>
                <a:gd name="connsiteY2" fmla="*/ 26297 h 365021"/>
                <a:gd name="connsiteX3" fmla="*/ 590216 w 1628133"/>
                <a:gd name="connsiteY3" fmla="*/ 81985 h 365021"/>
                <a:gd name="connsiteX4" fmla="*/ 639990 w 1628133"/>
                <a:gd name="connsiteY4" fmla="*/ 202063 h 365021"/>
                <a:gd name="connsiteX5" fmla="*/ 713156 w 1628133"/>
                <a:gd name="connsiteY5" fmla="*/ 223642 h 365021"/>
                <a:gd name="connsiteX6" fmla="*/ 837182 w 1628133"/>
                <a:gd name="connsiteY6" fmla="*/ 330492 h 365021"/>
                <a:gd name="connsiteX7" fmla="*/ 1031383 w 1628133"/>
                <a:gd name="connsiteY7" fmla="*/ 359034 h 365021"/>
                <a:gd name="connsiteX8" fmla="*/ 1158129 w 1628133"/>
                <a:gd name="connsiteY8" fmla="*/ 260187 h 365021"/>
                <a:gd name="connsiteX9" fmla="*/ 1278348 w 1628133"/>
                <a:gd name="connsiteY9" fmla="*/ 172478 h 365021"/>
                <a:gd name="connsiteX10" fmla="*/ 1422502 w 1628133"/>
                <a:gd name="connsiteY10" fmla="*/ 130711 h 365021"/>
                <a:gd name="connsiteX11" fmla="*/ 1487779 w 1628133"/>
                <a:gd name="connsiteY11" fmla="*/ 196841 h 365021"/>
                <a:gd name="connsiteX12" fmla="*/ 1628133 w 1628133"/>
                <a:gd name="connsiteY12" fmla="*/ 317776 h 365021"/>
                <a:gd name="connsiteX0" fmla="*/ 0 w 1471739"/>
                <a:gd name="connsiteY0" fmla="*/ 50661 h 365021"/>
                <a:gd name="connsiteX1" fmla="*/ 288307 w 1471739"/>
                <a:gd name="connsiteY1" fmla="*/ 26297 h 365021"/>
                <a:gd name="connsiteX2" fmla="*/ 433822 w 1471739"/>
                <a:gd name="connsiteY2" fmla="*/ 81985 h 365021"/>
                <a:gd name="connsiteX3" fmla="*/ 483596 w 1471739"/>
                <a:gd name="connsiteY3" fmla="*/ 202063 h 365021"/>
                <a:gd name="connsiteX4" fmla="*/ 556762 w 1471739"/>
                <a:gd name="connsiteY4" fmla="*/ 223642 h 365021"/>
                <a:gd name="connsiteX5" fmla="*/ 680788 w 1471739"/>
                <a:gd name="connsiteY5" fmla="*/ 330492 h 365021"/>
                <a:gd name="connsiteX6" fmla="*/ 874989 w 1471739"/>
                <a:gd name="connsiteY6" fmla="*/ 359034 h 365021"/>
                <a:gd name="connsiteX7" fmla="*/ 1001735 w 1471739"/>
                <a:gd name="connsiteY7" fmla="*/ 260187 h 365021"/>
                <a:gd name="connsiteX8" fmla="*/ 1121954 w 1471739"/>
                <a:gd name="connsiteY8" fmla="*/ 172478 h 365021"/>
                <a:gd name="connsiteX9" fmla="*/ 1266108 w 1471739"/>
                <a:gd name="connsiteY9" fmla="*/ 130711 h 365021"/>
                <a:gd name="connsiteX10" fmla="*/ 1331385 w 1471739"/>
                <a:gd name="connsiteY10" fmla="*/ 196841 h 365021"/>
                <a:gd name="connsiteX11" fmla="*/ 1471739 w 1471739"/>
                <a:gd name="connsiteY11" fmla="*/ 317776 h 365021"/>
                <a:gd name="connsiteX0" fmla="*/ 0 w 1183432"/>
                <a:gd name="connsiteY0" fmla="*/ 26297 h 365021"/>
                <a:gd name="connsiteX1" fmla="*/ 145515 w 1183432"/>
                <a:gd name="connsiteY1" fmla="*/ 81985 h 365021"/>
                <a:gd name="connsiteX2" fmla="*/ 195289 w 1183432"/>
                <a:gd name="connsiteY2" fmla="*/ 202063 h 365021"/>
                <a:gd name="connsiteX3" fmla="*/ 268455 w 1183432"/>
                <a:gd name="connsiteY3" fmla="*/ 223642 h 365021"/>
                <a:gd name="connsiteX4" fmla="*/ 392481 w 1183432"/>
                <a:gd name="connsiteY4" fmla="*/ 330492 h 365021"/>
                <a:gd name="connsiteX5" fmla="*/ 586682 w 1183432"/>
                <a:gd name="connsiteY5" fmla="*/ 359034 h 365021"/>
                <a:gd name="connsiteX6" fmla="*/ 713428 w 1183432"/>
                <a:gd name="connsiteY6" fmla="*/ 260187 h 365021"/>
                <a:gd name="connsiteX7" fmla="*/ 833647 w 1183432"/>
                <a:gd name="connsiteY7" fmla="*/ 172478 h 365021"/>
                <a:gd name="connsiteX8" fmla="*/ 977801 w 1183432"/>
                <a:gd name="connsiteY8" fmla="*/ 130711 h 365021"/>
                <a:gd name="connsiteX9" fmla="*/ 1043078 w 1183432"/>
                <a:gd name="connsiteY9" fmla="*/ 196841 h 365021"/>
                <a:gd name="connsiteX10" fmla="*/ 1183432 w 1183432"/>
                <a:gd name="connsiteY10" fmla="*/ 317776 h 365021"/>
                <a:gd name="connsiteX0" fmla="*/ 0 w 1122506"/>
                <a:gd name="connsiteY0" fmla="*/ 35033 h 351482"/>
                <a:gd name="connsiteX1" fmla="*/ 84589 w 1122506"/>
                <a:gd name="connsiteY1" fmla="*/ 68446 h 351482"/>
                <a:gd name="connsiteX2" fmla="*/ 134363 w 1122506"/>
                <a:gd name="connsiteY2" fmla="*/ 188524 h 351482"/>
                <a:gd name="connsiteX3" fmla="*/ 207529 w 1122506"/>
                <a:gd name="connsiteY3" fmla="*/ 210103 h 351482"/>
                <a:gd name="connsiteX4" fmla="*/ 331555 w 1122506"/>
                <a:gd name="connsiteY4" fmla="*/ 316953 h 351482"/>
                <a:gd name="connsiteX5" fmla="*/ 525756 w 1122506"/>
                <a:gd name="connsiteY5" fmla="*/ 345495 h 351482"/>
                <a:gd name="connsiteX6" fmla="*/ 652502 w 1122506"/>
                <a:gd name="connsiteY6" fmla="*/ 246648 h 351482"/>
                <a:gd name="connsiteX7" fmla="*/ 772721 w 1122506"/>
                <a:gd name="connsiteY7" fmla="*/ 158939 h 351482"/>
                <a:gd name="connsiteX8" fmla="*/ 916875 w 1122506"/>
                <a:gd name="connsiteY8" fmla="*/ 117172 h 351482"/>
                <a:gd name="connsiteX9" fmla="*/ 982152 w 1122506"/>
                <a:gd name="connsiteY9" fmla="*/ 183302 h 351482"/>
                <a:gd name="connsiteX10" fmla="*/ 1122506 w 1122506"/>
                <a:gd name="connsiteY10" fmla="*/ 304237 h 351482"/>
                <a:gd name="connsiteX0" fmla="*/ 0 w 1122506"/>
                <a:gd name="connsiteY0" fmla="*/ 35033 h 351482"/>
                <a:gd name="connsiteX1" fmla="*/ 84589 w 1122506"/>
                <a:gd name="connsiteY1" fmla="*/ 68446 h 351482"/>
                <a:gd name="connsiteX2" fmla="*/ 134363 w 1122506"/>
                <a:gd name="connsiteY2" fmla="*/ 188524 h 351482"/>
                <a:gd name="connsiteX3" fmla="*/ 207529 w 1122506"/>
                <a:gd name="connsiteY3" fmla="*/ 210103 h 351482"/>
                <a:gd name="connsiteX4" fmla="*/ 331555 w 1122506"/>
                <a:gd name="connsiteY4" fmla="*/ 316953 h 351482"/>
                <a:gd name="connsiteX5" fmla="*/ 525756 w 1122506"/>
                <a:gd name="connsiteY5" fmla="*/ 345495 h 351482"/>
                <a:gd name="connsiteX6" fmla="*/ 652502 w 1122506"/>
                <a:gd name="connsiteY6" fmla="*/ 246648 h 351482"/>
                <a:gd name="connsiteX7" fmla="*/ 772721 w 1122506"/>
                <a:gd name="connsiteY7" fmla="*/ 158939 h 351482"/>
                <a:gd name="connsiteX8" fmla="*/ 916875 w 1122506"/>
                <a:gd name="connsiteY8" fmla="*/ 117172 h 351482"/>
                <a:gd name="connsiteX9" fmla="*/ 982152 w 1122506"/>
                <a:gd name="connsiteY9" fmla="*/ 183302 h 351482"/>
                <a:gd name="connsiteX10" fmla="*/ 1122506 w 1122506"/>
                <a:gd name="connsiteY10" fmla="*/ 304237 h 351482"/>
                <a:gd name="connsiteX0" fmla="*/ 0 w 1122506"/>
                <a:gd name="connsiteY0" fmla="*/ 35033 h 351482"/>
                <a:gd name="connsiteX1" fmla="*/ 84589 w 1122506"/>
                <a:gd name="connsiteY1" fmla="*/ 68446 h 351482"/>
                <a:gd name="connsiteX2" fmla="*/ 134363 w 1122506"/>
                <a:gd name="connsiteY2" fmla="*/ 188524 h 351482"/>
                <a:gd name="connsiteX3" fmla="*/ 207529 w 1122506"/>
                <a:gd name="connsiteY3" fmla="*/ 210103 h 351482"/>
                <a:gd name="connsiteX4" fmla="*/ 331555 w 1122506"/>
                <a:gd name="connsiteY4" fmla="*/ 316953 h 351482"/>
                <a:gd name="connsiteX5" fmla="*/ 525756 w 1122506"/>
                <a:gd name="connsiteY5" fmla="*/ 345495 h 351482"/>
                <a:gd name="connsiteX6" fmla="*/ 652502 w 1122506"/>
                <a:gd name="connsiteY6" fmla="*/ 246648 h 351482"/>
                <a:gd name="connsiteX7" fmla="*/ 667045 w 1122506"/>
                <a:gd name="connsiteY7" fmla="*/ 237610 h 351482"/>
                <a:gd name="connsiteX8" fmla="*/ 772721 w 1122506"/>
                <a:gd name="connsiteY8" fmla="*/ 158939 h 351482"/>
                <a:gd name="connsiteX9" fmla="*/ 916875 w 1122506"/>
                <a:gd name="connsiteY9" fmla="*/ 117172 h 351482"/>
                <a:gd name="connsiteX10" fmla="*/ 982152 w 1122506"/>
                <a:gd name="connsiteY10" fmla="*/ 183302 h 351482"/>
                <a:gd name="connsiteX11" fmla="*/ 1122506 w 1122506"/>
                <a:gd name="connsiteY11" fmla="*/ 304237 h 351482"/>
                <a:gd name="connsiteX0" fmla="*/ 0 w 1122506"/>
                <a:gd name="connsiteY0" fmla="*/ 35033 h 351482"/>
                <a:gd name="connsiteX1" fmla="*/ 84589 w 1122506"/>
                <a:gd name="connsiteY1" fmla="*/ 68446 h 351482"/>
                <a:gd name="connsiteX2" fmla="*/ 134363 w 1122506"/>
                <a:gd name="connsiteY2" fmla="*/ 188524 h 351482"/>
                <a:gd name="connsiteX3" fmla="*/ 207529 w 1122506"/>
                <a:gd name="connsiteY3" fmla="*/ 210103 h 351482"/>
                <a:gd name="connsiteX4" fmla="*/ 331555 w 1122506"/>
                <a:gd name="connsiteY4" fmla="*/ 316953 h 351482"/>
                <a:gd name="connsiteX5" fmla="*/ 525756 w 1122506"/>
                <a:gd name="connsiteY5" fmla="*/ 345495 h 351482"/>
                <a:gd name="connsiteX6" fmla="*/ 652502 w 1122506"/>
                <a:gd name="connsiteY6" fmla="*/ 246648 h 351482"/>
                <a:gd name="connsiteX7" fmla="*/ 723619 w 1122506"/>
                <a:gd name="connsiteY7" fmla="*/ 220903 h 351482"/>
                <a:gd name="connsiteX8" fmla="*/ 772721 w 1122506"/>
                <a:gd name="connsiteY8" fmla="*/ 158939 h 351482"/>
                <a:gd name="connsiteX9" fmla="*/ 916875 w 1122506"/>
                <a:gd name="connsiteY9" fmla="*/ 117172 h 351482"/>
                <a:gd name="connsiteX10" fmla="*/ 982152 w 1122506"/>
                <a:gd name="connsiteY10" fmla="*/ 183302 h 351482"/>
                <a:gd name="connsiteX11" fmla="*/ 1122506 w 1122506"/>
                <a:gd name="connsiteY11" fmla="*/ 304237 h 351482"/>
                <a:gd name="connsiteX0" fmla="*/ 0 w 1122506"/>
                <a:gd name="connsiteY0" fmla="*/ 35033 h 351482"/>
                <a:gd name="connsiteX1" fmla="*/ 84589 w 1122506"/>
                <a:gd name="connsiteY1" fmla="*/ 68446 h 351482"/>
                <a:gd name="connsiteX2" fmla="*/ 134363 w 1122506"/>
                <a:gd name="connsiteY2" fmla="*/ 188524 h 351482"/>
                <a:gd name="connsiteX3" fmla="*/ 207529 w 1122506"/>
                <a:gd name="connsiteY3" fmla="*/ 210103 h 351482"/>
                <a:gd name="connsiteX4" fmla="*/ 331555 w 1122506"/>
                <a:gd name="connsiteY4" fmla="*/ 316953 h 351482"/>
                <a:gd name="connsiteX5" fmla="*/ 525756 w 1122506"/>
                <a:gd name="connsiteY5" fmla="*/ 345495 h 351482"/>
                <a:gd name="connsiteX6" fmla="*/ 652502 w 1122506"/>
                <a:gd name="connsiteY6" fmla="*/ 246648 h 351482"/>
                <a:gd name="connsiteX7" fmla="*/ 723619 w 1122506"/>
                <a:gd name="connsiteY7" fmla="*/ 220903 h 351482"/>
                <a:gd name="connsiteX8" fmla="*/ 772721 w 1122506"/>
                <a:gd name="connsiteY8" fmla="*/ 158939 h 351482"/>
                <a:gd name="connsiteX9" fmla="*/ 916875 w 1122506"/>
                <a:gd name="connsiteY9" fmla="*/ 117172 h 351482"/>
                <a:gd name="connsiteX10" fmla="*/ 982152 w 1122506"/>
                <a:gd name="connsiteY10" fmla="*/ 183302 h 351482"/>
                <a:gd name="connsiteX11" fmla="*/ 1122506 w 1122506"/>
                <a:gd name="connsiteY11" fmla="*/ 304237 h 351482"/>
                <a:gd name="connsiteX0" fmla="*/ 0 w 1122506"/>
                <a:gd name="connsiteY0" fmla="*/ 35033 h 351482"/>
                <a:gd name="connsiteX1" fmla="*/ 84589 w 1122506"/>
                <a:gd name="connsiteY1" fmla="*/ 68446 h 351482"/>
                <a:gd name="connsiteX2" fmla="*/ 134363 w 1122506"/>
                <a:gd name="connsiteY2" fmla="*/ 188524 h 351482"/>
                <a:gd name="connsiteX3" fmla="*/ 207529 w 1122506"/>
                <a:gd name="connsiteY3" fmla="*/ 210103 h 351482"/>
                <a:gd name="connsiteX4" fmla="*/ 331555 w 1122506"/>
                <a:gd name="connsiteY4" fmla="*/ 316953 h 351482"/>
                <a:gd name="connsiteX5" fmla="*/ 525756 w 1122506"/>
                <a:gd name="connsiteY5" fmla="*/ 345495 h 351482"/>
                <a:gd name="connsiteX6" fmla="*/ 652502 w 1122506"/>
                <a:gd name="connsiteY6" fmla="*/ 246648 h 351482"/>
                <a:gd name="connsiteX7" fmla="*/ 723619 w 1122506"/>
                <a:gd name="connsiteY7" fmla="*/ 220903 h 351482"/>
                <a:gd name="connsiteX8" fmla="*/ 772721 w 1122506"/>
                <a:gd name="connsiteY8" fmla="*/ 158939 h 351482"/>
                <a:gd name="connsiteX9" fmla="*/ 916875 w 1122506"/>
                <a:gd name="connsiteY9" fmla="*/ 117172 h 351482"/>
                <a:gd name="connsiteX10" fmla="*/ 982152 w 1122506"/>
                <a:gd name="connsiteY10" fmla="*/ 183302 h 351482"/>
                <a:gd name="connsiteX11" fmla="*/ 1122506 w 1122506"/>
                <a:gd name="connsiteY11" fmla="*/ 304237 h 351482"/>
                <a:gd name="connsiteX0" fmla="*/ 0 w 1135561"/>
                <a:gd name="connsiteY0" fmla="*/ 35033 h 351482"/>
                <a:gd name="connsiteX1" fmla="*/ 84589 w 1135561"/>
                <a:gd name="connsiteY1" fmla="*/ 68446 h 351482"/>
                <a:gd name="connsiteX2" fmla="*/ 134363 w 1135561"/>
                <a:gd name="connsiteY2" fmla="*/ 188524 h 351482"/>
                <a:gd name="connsiteX3" fmla="*/ 207529 w 1135561"/>
                <a:gd name="connsiteY3" fmla="*/ 210103 h 351482"/>
                <a:gd name="connsiteX4" fmla="*/ 331555 w 1135561"/>
                <a:gd name="connsiteY4" fmla="*/ 316953 h 351482"/>
                <a:gd name="connsiteX5" fmla="*/ 525756 w 1135561"/>
                <a:gd name="connsiteY5" fmla="*/ 345495 h 351482"/>
                <a:gd name="connsiteX6" fmla="*/ 652502 w 1135561"/>
                <a:gd name="connsiteY6" fmla="*/ 246648 h 351482"/>
                <a:gd name="connsiteX7" fmla="*/ 723619 w 1135561"/>
                <a:gd name="connsiteY7" fmla="*/ 220903 h 351482"/>
                <a:gd name="connsiteX8" fmla="*/ 772721 w 1135561"/>
                <a:gd name="connsiteY8" fmla="*/ 158939 h 351482"/>
                <a:gd name="connsiteX9" fmla="*/ 916875 w 1135561"/>
                <a:gd name="connsiteY9" fmla="*/ 117172 h 351482"/>
                <a:gd name="connsiteX10" fmla="*/ 982152 w 1135561"/>
                <a:gd name="connsiteY10" fmla="*/ 183302 h 351482"/>
                <a:gd name="connsiteX11" fmla="*/ 1135561 w 1135561"/>
                <a:gd name="connsiteY11" fmla="*/ 293100 h 351482"/>
                <a:gd name="connsiteX0" fmla="*/ 0 w 1148751"/>
                <a:gd name="connsiteY0" fmla="*/ 35033 h 351482"/>
                <a:gd name="connsiteX1" fmla="*/ 84589 w 1148751"/>
                <a:gd name="connsiteY1" fmla="*/ 68446 h 351482"/>
                <a:gd name="connsiteX2" fmla="*/ 134363 w 1148751"/>
                <a:gd name="connsiteY2" fmla="*/ 188524 h 351482"/>
                <a:gd name="connsiteX3" fmla="*/ 207529 w 1148751"/>
                <a:gd name="connsiteY3" fmla="*/ 210103 h 351482"/>
                <a:gd name="connsiteX4" fmla="*/ 331555 w 1148751"/>
                <a:gd name="connsiteY4" fmla="*/ 316953 h 351482"/>
                <a:gd name="connsiteX5" fmla="*/ 525756 w 1148751"/>
                <a:gd name="connsiteY5" fmla="*/ 345495 h 351482"/>
                <a:gd name="connsiteX6" fmla="*/ 652502 w 1148751"/>
                <a:gd name="connsiteY6" fmla="*/ 246648 h 351482"/>
                <a:gd name="connsiteX7" fmla="*/ 723619 w 1148751"/>
                <a:gd name="connsiteY7" fmla="*/ 220903 h 351482"/>
                <a:gd name="connsiteX8" fmla="*/ 772721 w 1148751"/>
                <a:gd name="connsiteY8" fmla="*/ 158939 h 351482"/>
                <a:gd name="connsiteX9" fmla="*/ 916875 w 1148751"/>
                <a:gd name="connsiteY9" fmla="*/ 117172 h 351482"/>
                <a:gd name="connsiteX10" fmla="*/ 982152 w 1148751"/>
                <a:gd name="connsiteY10" fmla="*/ 183302 h 351482"/>
                <a:gd name="connsiteX11" fmla="*/ 1135561 w 1148751"/>
                <a:gd name="connsiteY11" fmla="*/ 293100 h 351482"/>
                <a:gd name="connsiteX12" fmla="*/ 1141393 w 1148751"/>
                <a:gd name="connsiteY12" fmla="*/ 304435 h 351482"/>
                <a:gd name="connsiteX0" fmla="*/ 0 w 1148751"/>
                <a:gd name="connsiteY0" fmla="*/ 35033 h 351482"/>
                <a:gd name="connsiteX1" fmla="*/ 84589 w 1148751"/>
                <a:gd name="connsiteY1" fmla="*/ 68446 h 351482"/>
                <a:gd name="connsiteX2" fmla="*/ 134363 w 1148751"/>
                <a:gd name="connsiteY2" fmla="*/ 188524 h 351482"/>
                <a:gd name="connsiteX3" fmla="*/ 207529 w 1148751"/>
                <a:gd name="connsiteY3" fmla="*/ 210103 h 351482"/>
                <a:gd name="connsiteX4" fmla="*/ 331555 w 1148751"/>
                <a:gd name="connsiteY4" fmla="*/ 316953 h 351482"/>
                <a:gd name="connsiteX5" fmla="*/ 525756 w 1148751"/>
                <a:gd name="connsiteY5" fmla="*/ 345495 h 351482"/>
                <a:gd name="connsiteX6" fmla="*/ 652502 w 1148751"/>
                <a:gd name="connsiteY6" fmla="*/ 246648 h 351482"/>
                <a:gd name="connsiteX7" fmla="*/ 723619 w 1148751"/>
                <a:gd name="connsiteY7" fmla="*/ 220903 h 351482"/>
                <a:gd name="connsiteX8" fmla="*/ 772721 w 1148751"/>
                <a:gd name="connsiteY8" fmla="*/ 158939 h 351482"/>
                <a:gd name="connsiteX9" fmla="*/ 916875 w 1148751"/>
                <a:gd name="connsiteY9" fmla="*/ 117172 h 351482"/>
                <a:gd name="connsiteX10" fmla="*/ 982152 w 1148751"/>
                <a:gd name="connsiteY10" fmla="*/ 183302 h 351482"/>
                <a:gd name="connsiteX11" fmla="*/ 1135561 w 1148751"/>
                <a:gd name="connsiteY11" fmla="*/ 293100 h 351482"/>
                <a:gd name="connsiteX12" fmla="*/ 1141393 w 1148751"/>
                <a:gd name="connsiteY12" fmla="*/ 304435 h 351482"/>
                <a:gd name="connsiteX13" fmla="*/ 1145745 w 1148751"/>
                <a:gd name="connsiteY13" fmla="*/ 282160 h 351482"/>
                <a:gd name="connsiteX0" fmla="*/ 0 w 1154448"/>
                <a:gd name="connsiteY0" fmla="*/ 35033 h 351482"/>
                <a:gd name="connsiteX1" fmla="*/ 84589 w 1154448"/>
                <a:gd name="connsiteY1" fmla="*/ 68446 h 351482"/>
                <a:gd name="connsiteX2" fmla="*/ 134363 w 1154448"/>
                <a:gd name="connsiteY2" fmla="*/ 188524 h 351482"/>
                <a:gd name="connsiteX3" fmla="*/ 207529 w 1154448"/>
                <a:gd name="connsiteY3" fmla="*/ 210103 h 351482"/>
                <a:gd name="connsiteX4" fmla="*/ 331555 w 1154448"/>
                <a:gd name="connsiteY4" fmla="*/ 316953 h 351482"/>
                <a:gd name="connsiteX5" fmla="*/ 525756 w 1154448"/>
                <a:gd name="connsiteY5" fmla="*/ 345495 h 351482"/>
                <a:gd name="connsiteX6" fmla="*/ 652502 w 1154448"/>
                <a:gd name="connsiteY6" fmla="*/ 246648 h 351482"/>
                <a:gd name="connsiteX7" fmla="*/ 723619 w 1154448"/>
                <a:gd name="connsiteY7" fmla="*/ 220903 h 351482"/>
                <a:gd name="connsiteX8" fmla="*/ 772721 w 1154448"/>
                <a:gd name="connsiteY8" fmla="*/ 158939 h 351482"/>
                <a:gd name="connsiteX9" fmla="*/ 916875 w 1154448"/>
                <a:gd name="connsiteY9" fmla="*/ 117172 h 351482"/>
                <a:gd name="connsiteX10" fmla="*/ 982152 w 1154448"/>
                <a:gd name="connsiteY10" fmla="*/ 183302 h 351482"/>
                <a:gd name="connsiteX11" fmla="*/ 1135561 w 1154448"/>
                <a:gd name="connsiteY11" fmla="*/ 293100 h 351482"/>
                <a:gd name="connsiteX12" fmla="*/ 1141393 w 1154448"/>
                <a:gd name="connsiteY12" fmla="*/ 304435 h 351482"/>
                <a:gd name="connsiteX13" fmla="*/ 1145745 w 1154448"/>
                <a:gd name="connsiteY13" fmla="*/ 282160 h 351482"/>
                <a:gd name="connsiteX14" fmla="*/ 1154448 w 1154448"/>
                <a:gd name="connsiteY14" fmla="*/ 293298 h 351482"/>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141393 w 1567871"/>
                <a:gd name="connsiteY12" fmla="*/ 304435 h 911434"/>
                <a:gd name="connsiteX13" fmla="*/ 1145745 w 1567871"/>
                <a:gd name="connsiteY13" fmla="*/ 282160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141393 w 1567871"/>
                <a:gd name="connsiteY12" fmla="*/ 304435 h 911434"/>
                <a:gd name="connsiteX13" fmla="*/ 1406855 w 1567871"/>
                <a:gd name="connsiteY13" fmla="*/ 705388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89355 w 1567871"/>
                <a:gd name="connsiteY12" fmla="*/ 504912 h 911434"/>
                <a:gd name="connsiteX13" fmla="*/ 1406855 w 1567871"/>
                <a:gd name="connsiteY13" fmla="*/ 705388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311114 w 1567871"/>
                <a:gd name="connsiteY12" fmla="*/ 493775 h 911434"/>
                <a:gd name="connsiteX13" fmla="*/ 1406855 w 1567871"/>
                <a:gd name="connsiteY13" fmla="*/ 705388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406855 w 1567871"/>
                <a:gd name="connsiteY13" fmla="*/ 705388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15467 w 1567871"/>
                <a:gd name="connsiteY13" fmla="*/ 560600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15467 w 1567871"/>
                <a:gd name="connsiteY13" fmla="*/ 560600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15467 w 1567871"/>
                <a:gd name="connsiteY13" fmla="*/ 560600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15467 w 1567871"/>
                <a:gd name="connsiteY13" fmla="*/ 560600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02412 w 1567871"/>
                <a:gd name="connsiteY13" fmla="*/ 560600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02412 w 1567871"/>
                <a:gd name="connsiteY13" fmla="*/ 560600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41578 w 1567871"/>
                <a:gd name="connsiteY13" fmla="*/ 616288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11115 w 1567871"/>
                <a:gd name="connsiteY13" fmla="*/ 527188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11115 w 1567871"/>
                <a:gd name="connsiteY13" fmla="*/ 527188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50282 w 1567871"/>
                <a:gd name="connsiteY13" fmla="*/ 499344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285005 w 1567871"/>
                <a:gd name="connsiteY13" fmla="*/ 538326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437317 w 1567871"/>
                <a:gd name="connsiteY13" fmla="*/ 733231 h 911434"/>
                <a:gd name="connsiteX14" fmla="*/ 1567871 w 1567871"/>
                <a:gd name="connsiteY14"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06762 w 1567871"/>
                <a:gd name="connsiteY13" fmla="*/ 560599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06762 w 1567871"/>
                <a:gd name="connsiteY13" fmla="*/ 560599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28429 w 1567871"/>
                <a:gd name="connsiteY12" fmla="*/ 426949 h 911434"/>
                <a:gd name="connsiteX13" fmla="*/ 1306762 w 1567871"/>
                <a:gd name="connsiteY13" fmla="*/ 560599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32781 w 1567871"/>
                <a:gd name="connsiteY12" fmla="*/ 393537 h 911434"/>
                <a:gd name="connsiteX13" fmla="*/ 1306762 w 1567871"/>
                <a:gd name="connsiteY13" fmla="*/ 560599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32781 w 1567871"/>
                <a:gd name="connsiteY12" fmla="*/ 393537 h 911434"/>
                <a:gd name="connsiteX13" fmla="*/ 1306762 w 1567871"/>
                <a:gd name="connsiteY13" fmla="*/ 560599 h 911434"/>
                <a:gd name="connsiteX14" fmla="*/ 1437317 w 1567871"/>
                <a:gd name="connsiteY14" fmla="*/ 733231 h 911434"/>
                <a:gd name="connsiteX15" fmla="*/ 1567871 w 1567871"/>
                <a:gd name="connsiteY15" fmla="*/ 911434 h 911434"/>
                <a:gd name="connsiteX0" fmla="*/ 0 w 1567871"/>
                <a:gd name="connsiteY0" fmla="*/ 35033 h 911434"/>
                <a:gd name="connsiteX1" fmla="*/ 84589 w 1567871"/>
                <a:gd name="connsiteY1" fmla="*/ 68446 h 911434"/>
                <a:gd name="connsiteX2" fmla="*/ 134363 w 1567871"/>
                <a:gd name="connsiteY2" fmla="*/ 188524 h 911434"/>
                <a:gd name="connsiteX3" fmla="*/ 207529 w 1567871"/>
                <a:gd name="connsiteY3" fmla="*/ 210103 h 911434"/>
                <a:gd name="connsiteX4" fmla="*/ 331555 w 1567871"/>
                <a:gd name="connsiteY4" fmla="*/ 316953 h 911434"/>
                <a:gd name="connsiteX5" fmla="*/ 525756 w 1567871"/>
                <a:gd name="connsiteY5" fmla="*/ 345495 h 911434"/>
                <a:gd name="connsiteX6" fmla="*/ 652502 w 1567871"/>
                <a:gd name="connsiteY6" fmla="*/ 246648 h 911434"/>
                <a:gd name="connsiteX7" fmla="*/ 723619 w 1567871"/>
                <a:gd name="connsiteY7" fmla="*/ 220903 h 911434"/>
                <a:gd name="connsiteX8" fmla="*/ 772721 w 1567871"/>
                <a:gd name="connsiteY8" fmla="*/ 158939 h 911434"/>
                <a:gd name="connsiteX9" fmla="*/ 916875 w 1567871"/>
                <a:gd name="connsiteY9" fmla="*/ 117172 h 911434"/>
                <a:gd name="connsiteX10" fmla="*/ 982152 w 1567871"/>
                <a:gd name="connsiteY10" fmla="*/ 183302 h 911434"/>
                <a:gd name="connsiteX11" fmla="*/ 1135561 w 1567871"/>
                <a:gd name="connsiteY11" fmla="*/ 293100 h 911434"/>
                <a:gd name="connsiteX12" fmla="*/ 1202318 w 1567871"/>
                <a:gd name="connsiteY12" fmla="*/ 393537 h 911434"/>
                <a:gd name="connsiteX13" fmla="*/ 1306762 w 1567871"/>
                <a:gd name="connsiteY13" fmla="*/ 560599 h 911434"/>
                <a:gd name="connsiteX14" fmla="*/ 1437317 w 1567871"/>
                <a:gd name="connsiteY14" fmla="*/ 733231 h 911434"/>
                <a:gd name="connsiteX15" fmla="*/ 1567871 w 1567871"/>
                <a:gd name="connsiteY15" fmla="*/ 911434 h 911434"/>
                <a:gd name="connsiteX0" fmla="*/ 0 w 1550192"/>
                <a:gd name="connsiteY0" fmla="*/ 35033 h 888810"/>
                <a:gd name="connsiteX1" fmla="*/ 84589 w 1550192"/>
                <a:gd name="connsiteY1" fmla="*/ 68446 h 888810"/>
                <a:gd name="connsiteX2" fmla="*/ 134363 w 1550192"/>
                <a:gd name="connsiteY2" fmla="*/ 188524 h 888810"/>
                <a:gd name="connsiteX3" fmla="*/ 207529 w 1550192"/>
                <a:gd name="connsiteY3" fmla="*/ 210103 h 888810"/>
                <a:gd name="connsiteX4" fmla="*/ 331555 w 1550192"/>
                <a:gd name="connsiteY4" fmla="*/ 316953 h 888810"/>
                <a:gd name="connsiteX5" fmla="*/ 525756 w 1550192"/>
                <a:gd name="connsiteY5" fmla="*/ 345495 h 888810"/>
                <a:gd name="connsiteX6" fmla="*/ 652502 w 1550192"/>
                <a:gd name="connsiteY6" fmla="*/ 246648 h 888810"/>
                <a:gd name="connsiteX7" fmla="*/ 723619 w 1550192"/>
                <a:gd name="connsiteY7" fmla="*/ 220903 h 888810"/>
                <a:gd name="connsiteX8" fmla="*/ 772721 w 1550192"/>
                <a:gd name="connsiteY8" fmla="*/ 158939 h 888810"/>
                <a:gd name="connsiteX9" fmla="*/ 916875 w 1550192"/>
                <a:gd name="connsiteY9" fmla="*/ 117172 h 888810"/>
                <a:gd name="connsiteX10" fmla="*/ 982152 w 1550192"/>
                <a:gd name="connsiteY10" fmla="*/ 183302 h 888810"/>
                <a:gd name="connsiteX11" fmla="*/ 1135561 w 1550192"/>
                <a:gd name="connsiteY11" fmla="*/ 293100 h 888810"/>
                <a:gd name="connsiteX12" fmla="*/ 1202318 w 1550192"/>
                <a:gd name="connsiteY12" fmla="*/ 393537 h 888810"/>
                <a:gd name="connsiteX13" fmla="*/ 1306762 w 1550192"/>
                <a:gd name="connsiteY13" fmla="*/ 560599 h 888810"/>
                <a:gd name="connsiteX14" fmla="*/ 1437317 w 1550192"/>
                <a:gd name="connsiteY14" fmla="*/ 733231 h 888810"/>
                <a:gd name="connsiteX15" fmla="*/ 1550192 w 1550192"/>
                <a:gd name="connsiteY15" fmla="*/ 888810 h 888810"/>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82152 w 1546112"/>
                <a:gd name="connsiteY10" fmla="*/ 183302 h 881849"/>
                <a:gd name="connsiteX11" fmla="*/ 1135561 w 1546112"/>
                <a:gd name="connsiteY11" fmla="*/ 293100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35561 w 1546112"/>
                <a:gd name="connsiteY11" fmla="*/ 293100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35561 w 1546112"/>
                <a:gd name="connsiteY11" fmla="*/ 293100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35561 w 1546112"/>
                <a:gd name="connsiteY11" fmla="*/ 293100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35561 w 1546112"/>
                <a:gd name="connsiteY11" fmla="*/ 293100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202318 w 1546112"/>
                <a:gd name="connsiteY12" fmla="*/ 393537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306762 w 1546112"/>
                <a:gd name="connsiteY13" fmla="*/ 560599 h 881849"/>
                <a:gd name="connsiteX14" fmla="*/ 1437317 w 1546112"/>
                <a:gd name="connsiteY14" fmla="*/ 733231 h 881849"/>
                <a:gd name="connsiteX15" fmla="*/ 1546112 w 1546112"/>
                <a:gd name="connsiteY15"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40941 w 1546112"/>
                <a:gd name="connsiteY13" fmla="*/ 498647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40941 w 1546112"/>
                <a:gd name="connsiteY13" fmla="*/ 498647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06762 w 1546112"/>
                <a:gd name="connsiteY14" fmla="*/ 560599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7317 w 1546112"/>
                <a:gd name="connsiteY15" fmla="*/ 733231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5119 w 1546112"/>
                <a:gd name="connsiteY12" fmla="*/ 33262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69679 w 1546112"/>
                <a:gd name="connsiteY12" fmla="*/ 336108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215102 w 1546112"/>
                <a:gd name="connsiteY12" fmla="*/ 456881 h 881849"/>
                <a:gd name="connsiteX13" fmla="*/ 1327162 w 1546112"/>
                <a:gd name="connsiteY13" fmla="*/ 555378 h 881849"/>
                <a:gd name="connsiteX14" fmla="*/ 1433237 w 1546112"/>
                <a:gd name="connsiteY14" fmla="*/ 736712 h 881849"/>
                <a:gd name="connsiteX15" fmla="*/ 1489811 w 1546112"/>
                <a:gd name="connsiteY15" fmla="*/ 820592 h 881849"/>
                <a:gd name="connsiteX16" fmla="*/ 1546112 w 1546112"/>
                <a:gd name="connsiteY16"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1584 w 1546112"/>
                <a:gd name="connsiteY12" fmla="*/ 380310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7024 w 1546112"/>
                <a:gd name="connsiteY12" fmla="*/ 336804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7024 w 1546112"/>
                <a:gd name="connsiteY12" fmla="*/ 336804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46112"/>
                <a:gd name="connsiteY0" fmla="*/ 35033 h 881849"/>
                <a:gd name="connsiteX1" fmla="*/ 84589 w 1546112"/>
                <a:gd name="connsiteY1" fmla="*/ 68446 h 881849"/>
                <a:gd name="connsiteX2" fmla="*/ 134363 w 1546112"/>
                <a:gd name="connsiteY2" fmla="*/ 188524 h 881849"/>
                <a:gd name="connsiteX3" fmla="*/ 207529 w 1546112"/>
                <a:gd name="connsiteY3" fmla="*/ 210103 h 881849"/>
                <a:gd name="connsiteX4" fmla="*/ 331555 w 1546112"/>
                <a:gd name="connsiteY4" fmla="*/ 316953 h 881849"/>
                <a:gd name="connsiteX5" fmla="*/ 525756 w 1546112"/>
                <a:gd name="connsiteY5" fmla="*/ 345495 h 881849"/>
                <a:gd name="connsiteX6" fmla="*/ 652502 w 1546112"/>
                <a:gd name="connsiteY6" fmla="*/ 246648 h 881849"/>
                <a:gd name="connsiteX7" fmla="*/ 723619 w 1546112"/>
                <a:gd name="connsiteY7" fmla="*/ 220903 h 881849"/>
                <a:gd name="connsiteX8" fmla="*/ 772721 w 1546112"/>
                <a:gd name="connsiteY8" fmla="*/ 158939 h 881849"/>
                <a:gd name="connsiteX9" fmla="*/ 916875 w 1546112"/>
                <a:gd name="connsiteY9" fmla="*/ 117172 h 881849"/>
                <a:gd name="connsiteX10" fmla="*/ 993032 w 1546112"/>
                <a:gd name="connsiteY10" fmla="*/ 207666 h 881849"/>
                <a:gd name="connsiteX11" fmla="*/ 1109722 w 1546112"/>
                <a:gd name="connsiteY11" fmla="*/ 282658 h 881849"/>
                <a:gd name="connsiteX12" fmla="*/ 1177024 w 1546112"/>
                <a:gd name="connsiteY12" fmla="*/ 336804 h 881849"/>
                <a:gd name="connsiteX13" fmla="*/ 1215102 w 1546112"/>
                <a:gd name="connsiteY13" fmla="*/ 456881 h 881849"/>
                <a:gd name="connsiteX14" fmla="*/ 1327162 w 1546112"/>
                <a:gd name="connsiteY14" fmla="*/ 555378 h 881849"/>
                <a:gd name="connsiteX15" fmla="*/ 1433237 w 1546112"/>
                <a:gd name="connsiteY15" fmla="*/ 736712 h 881849"/>
                <a:gd name="connsiteX16" fmla="*/ 1489811 w 1546112"/>
                <a:gd name="connsiteY16" fmla="*/ 820592 h 881849"/>
                <a:gd name="connsiteX17" fmla="*/ 1546112 w 1546112"/>
                <a:gd name="connsiteY17" fmla="*/ 881849 h 881849"/>
                <a:gd name="connsiteX0" fmla="*/ 0 w 1535232"/>
                <a:gd name="connsiteY0" fmla="*/ 35833 h 880908"/>
                <a:gd name="connsiteX1" fmla="*/ 73709 w 1535232"/>
                <a:gd name="connsiteY1" fmla="*/ 67505 h 880908"/>
                <a:gd name="connsiteX2" fmla="*/ 123483 w 1535232"/>
                <a:gd name="connsiteY2" fmla="*/ 187583 h 880908"/>
                <a:gd name="connsiteX3" fmla="*/ 196649 w 1535232"/>
                <a:gd name="connsiteY3" fmla="*/ 209162 h 880908"/>
                <a:gd name="connsiteX4" fmla="*/ 320675 w 1535232"/>
                <a:gd name="connsiteY4" fmla="*/ 316012 h 880908"/>
                <a:gd name="connsiteX5" fmla="*/ 514876 w 1535232"/>
                <a:gd name="connsiteY5" fmla="*/ 344554 h 880908"/>
                <a:gd name="connsiteX6" fmla="*/ 641622 w 1535232"/>
                <a:gd name="connsiteY6" fmla="*/ 245707 h 880908"/>
                <a:gd name="connsiteX7" fmla="*/ 712739 w 1535232"/>
                <a:gd name="connsiteY7" fmla="*/ 219962 h 880908"/>
                <a:gd name="connsiteX8" fmla="*/ 761841 w 1535232"/>
                <a:gd name="connsiteY8" fmla="*/ 157998 h 880908"/>
                <a:gd name="connsiteX9" fmla="*/ 905995 w 1535232"/>
                <a:gd name="connsiteY9" fmla="*/ 116231 h 880908"/>
                <a:gd name="connsiteX10" fmla="*/ 982152 w 1535232"/>
                <a:gd name="connsiteY10" fmla="*/ 206725 h 880908"/>
                <a:gd name="connsiteX11" fmla="*/ 1098842 w 1535232"/>
                <a:gd name="connsiteY11" fmla="*/ 281717 h 880908"/>
                <a:gd name="connsiteX12" fmla="*/ 1166144 w 1535232"/>
                <a:gd name="connsiteY12" fmla="*/ 335863 h 880908"/>
                <a:gd name="connsiteX13" fmla="*/ 1204222 w 1535232"/>
                <a:gd name="connsiteY13" fmla="*/ 455940 h 880908"/>
                <a:gd name="connsiteX14" fmla="*/ 1316282 w 1535232"/>
                <a:gd name="connsiteY14" fmla="*/ 554437 h 880908"/>
                <a:gd name="connsiteX15" fmla="*/ 1422357 w 1535232"/>
                <a:gd name="connsiteY15" fmla="*/ 735771 h 880908"/>
                <a:gd name="connsiteX16" fmla="*/ 1478931 w 1535232"/>
                <a:gd name="connsiteY16" fmla="*/ 819651 h 880908"/>
                <a:gd name="connsiteX17" fmla="*/ 1535232 w 1535232"/>
                <a:gd name="connsiteY17" fmla="*/ 880908 h 880908"/>
                <a:gd name="connsiteX0" fmla="*/ 0 w 1535232"/>
                <a:gd name="connsiteY0" fmla="*/ 13681 h 858756"/>
                <a:gd name="connsiteX1" fmla="*/ 73709 w 1535232"/>
                <a:gd name="connsiteY1" fmla="*/ 45353 h 858756"/>
                <a:gd name="connsiteX2" fmla="*/ 123483 w 1535232"/>
                <a:gd name="connsiteY2" fmla="*/ 165431 h 858756"/>
                <a:gd name="connsiteX3" fmla="*/ 196649 w 1535232"/>
                <a:gd name="connsiteY3" fmla="*/ 187010 h 858756"/>
                <a:gd name="connsiteX4" fmla="*/ 320675 w 1535232"/>
                <a:gd name="connsiteY4" fmla="*/ 293860 h 858756"/>
                <a:gd name="connsiteX5" fmla="*/ 514876 w 1535232"/>
                <a:gd name="connsiteY5" fmla="*/ 322402 h 858756"/>
                <a:gd name="connsiteX6" fmla="*/ 641622 w 1535232"/>
                <a:gd name="connsiteY6" fmla="*/ 223555 h 858756"/>
                <a:gd name="connsiteX7" fmla="*/ 712739 w 1535232"/>
                <a:gd name="connsiteY7" fmla="*/ 197810 h 858756"/>
                <a:gd name="connsiteX8" fmla="*/ 761841 w 1535232"/>
                <a:gd name="connsiteY8" fmla="*/ 135846 h 858756"/>
                <a:gd name="connsiteX9" fmla="*/ 905995 w 1535232"/>
                <a:gd name="connsiteY9" fmla="*/ 94079 h 858756"/>
                <a:gd name="connsiteX10" fmla="*/ 982152 w 1535232"/>
                <a:gd name="connsiteY10" fmla="*/ 184573 h 858756"/>
                <a:gd name="connsiteX11" fmla="*/ 1098842 w 1535232"/>
                <a:gd name="connsiteY11" fmla="*/ 259565 h 858756"/>
                <a:gd name="connsiteX12" fmla="*/ 1166144 w 1535232"/>
                <a:gd name="connsiteY12" fmla="*/ 313711 h 858756"/>
                <a:gd name="connsiteX13" fmla="*/ 1204222 w 1535232"/>
                <a:gd name="connsiteY13" fmla="*/ 433788 h 858756"/>
                <a:gd name="connsiteX14" fmla="*/ 1316282 w 1535232"/>
                <a:gd name="connsiteY14" fmla="*/ 532285 h 858756"/>
                <a:gd name="connsiteX15" fmla="*/ 1422357 w 1535232"/>
                <a:gd name="connsiteY15" fmla="*/ 713619 h 858756"/>
                <a:gd name="connsiteX16" fmla="*/ 1478931 w 1535232"/>
                <a:gd name="connsiteY16" fmla="*/ 797499 h 858756"/>
                <a:gd name="connsiteX17" fmla="*/ 1535232 w 1535232"/>
                <a:gd name="connsiteY17" fmla="*/ 858756 h 858756"/>
                <a:gd name="connsiteX0" fmla="*/ 0 w 1535232"/>
                <a:gd name="connsiteY0" fmla="*/ 0 h 845075"/>
                <a:gd name="connsiteX1" fmla="*/ 73709 w 1535232"/>
                <a:gd name="connsiteY1" fmla="*/ 31672 h 845075"/>
                <a:gd name="connsiteX2" fmla="*/ 123483 w 1535232"/>
                <a:gd name="connsiteY2" fmla="*/ 151750 h 845075"/>
                <a:gd name="connsiteX3" fmla="*/ 196649 w 1535232"/>
                <a:gd name="connsiteY3" fmla="*/ 173329 h 845075"/>
                <a:gd name="connsiteX4" fmla="*/ 320675 w 1535232"/>
                <a:gd name="connsiteY4" fmla="*/ 280179 h 845075"/>
                <a:gd name="connsiteX5" fmla="*/ 514876 w 1535232"/>
                <a:gd name="connsiteY5" fmla="*/ 308721 h 845075"/>
                <a:gd name="connsiteX6" fmla="*/ 641622 w 1535232"/>
                <a:gd name="connsiteY6" fmla="*/ 209874 h 845075"/>
                <a:gd name="connsiteX7" fmla="*/ 712739 w 1535232"/>
                <a:gd name="connsiteY7" fmla="*/ 184129 h 845075"/>
                <a:gd name="connsiteX8" fmla="*/ 761841 w 1535232"/>
                <a:gd name="connsiteY8" fmla="*/ 122165 h 845075"/>
                <a:gd name="connsiteX9" fmla="*/ 905995 w 1535232"/>
                <a:gd name="connsiteY9" fmla="*/ 80398 h 845075"/>
                <a:gd name="connsiteX10" fmla="*/ 982152 w 1535232"/>
                <a:gd name="connsiteY10" fmla="*/ 170892 h 845075"/>
                <a:gd name="connsiteX11" fmla="*/ 1098842 w 1535232"/>
                <a:gd name="connsiteY11" fmla="*/ 245884 h 845075"/>
                <a:gd name="connsiteX12" fmla="*/ 1166144 w 1535232"/>
                <a:gd name="connsiteY12" fmla="*/ 300030 h 845075"/>
                <a:gd name="connsiteX13" fmla="*/ 1204222 w 1535232"/>
                <a:gd name="connsiteY13" fmla="*/ 420107 h 845075"/>
                <a:gd name="connsiteX14" fmla="*/ 1316282 w 1535232"/>
                <a:gd name="connsiteY14" fmla="*/ 518604 h 845075"/>
                <a:gd name="connsiteX15" fmla="*/ 1422357 w 1535232"/>
                <a:gd name="connsiteY15" fmla="*/ 699938 h 845075"/>
                <a:gd name="connsiteX16" fmla="*/ 1478931 w 1535232"/>
                <a:gd name="connsiteY16" fmla="*/ 783818 h 845075"/>
                <a:gd name="connsiteX17" fmla="*/ 1535232 w 1535232"/>
                <a:gd name="connsiteY17" fmla="*/ 845075 h 845075"/>
                <a:gd name="connsiteX0" fmla="*/ 0 w 1535232"/>
                <a:gd name="connsiteY0" fmla="*/ 0 h 845075"/>
                <a:gd name="connsiteX1" fmla="*/ 73709 w 1535232"/>
                <a:gd name="connsiteY1" fmla="*/ 31672 h 845075"/>
                <a:gd name="connsiteX2" fmla="*/ 123483 w 1535232"/>
                <a:gd name="connsiteY2" fmla="*/ 151750 h 845075"/>
                <a:gd name="connsiteX3" fmla="*/ 196649 w 1535232"/>
                <a:gd name="connsiteY3" fmla="*/ 173329 h 845075"/>
                <a:gd name="connsiteX4" fmla="*/ 320675 w 1535232"/>
                <a:gd name="connsiteY4" fmla="*/ 280179 h 845075"/>
                <a:gd name="connsiteX5" fmla="*/ 514876 w 1535232"/>
                <a:gd name="connsiteY5" fmla="*/ 308721 h 845075"/>
                <a:gd name="connsiteX6" fmla="*/ 641622 w 1535232"/>
                <a:gd name="connsiteY6" fmla="*/ 209874 h 845075"/>
                <a:gd name="connsiteX7" fmla="*/ 712739 w 1535232"/>
                <a:gd name="connsiteY7" fmla="*/ 184129 h 845075"/>
                <a:gd name="connsiteX8" fmla="*/ 761841 w 1535232"/>
                <a:gd name="connsiteY8" fmla="*/ 122165 h 845075"/>
                <a:gd name="connsiteX9" fmla="*/ 905995 w 1535232"/>
                <a:gd name="connsiteY9" fmla="*/ 80398 h 845075"/>
                <a:gd name="connsiteX10" fmla="*/ 982152 w 1535232"/>
                <a:gd name="connsiteY10" fmla="*/ 170892 h 845075"/>
                <a:gd name="connsiteX11" fmla="*/ 1098842 w 1535232"/>
                <a:gd name="connsiteY11" fmla="*/ 245884 h 845075"/>
                <a:gd name="connsiteX12" fmla="*/ 1166144 w 1535232"/>
                <a:gd name="connsiteY12" fmla="*/ 300030 h 845075"/>
                <a:gd name="connsiteX13" fmla="*/ 1204222 w 1535232"/>
                <a:gd name="connsiteY13" fmla="*/ 420107 h 845075"/>
                <a:gd name="connsiteX14" fmla="*/ 1316282 w 1535232"/>
                <a:gd name="connsiteY14" fmla="*/ 518604 h 845075"/>
                <a:gd name="connsiteX15" fmla="*/ 1422357 w 1535232"/>
                <a:gd name="connsiteY15" fmla="*/ 699938 h 845075"/>
                <a:gd name="connsiteX16" fmla="*/ 1478931 w 1535232"/>
                <a:gd name="connsiteY16" fmla="*/ 783818 h 845075"/>
                <a:gd name="connsiteX17" fmla="*/ 1535232 w 1535232"/>
                <a:gd name="connsiteY17" fmla="*/ 845075 h 84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5232" h="845075">
                  <a:moveTo>
                    <a:pt x="0" y="0"/>
                  </a:moveTo>
                  <a:cubicBezTo>
                    <a:pt x="39892" y="22625"/>
                    <a:pt x="43337" y="26452"/>
                    <a:pt x="73709" y="31672"/>
                  </a:cubicBezTo>
                  <a:cubicBezTo>
                    <a:pt x="125556" y="48334"/>
                    <a:pt x="95151" y="137248"/>
                    <a:pt x="123483" y="151750"/>
                  </a:cubicBezTo>
                  <a:cubicBezTo>
                    <a:pt x="165641" y="147689"/>
                    <a:pt x="170810" y="111260"/>
                    <a:pt x="196649" y="173329"/>
                  </a:cubicBezTo>
                  <a:cubicBezTo>
                    <a:pt x="251172" y="183667"/>
                    <a:pt x="259478" y="213470"/>
                    <a:pt x="320675" y="280179"/>
                  </a:cubicBezTo>
                  <a:cubicBezTo>
                    <a:pt x="428654" y="289925"/>
                    <a:pt x="427841" y="329604"/>
                    <a:pt x="514876" y="308721"/>
                  </a:cubicBezTo>
                  <a:cubicBezTo>
                    <a:pt x="649330" y="267652"/>
                    <a:pt x="624396" y="272524"/>
                    <a:pt x="641622" y="209874"/>
                  </a:cubicBezTo>
                  <a:cubicBezTo>
                    <a:pt x="665170" y="191893"/>
                    <a:pt x="692703" y="198747"/>
                    <a:pt x="712739" y="184129"/>
                  </a:cubicBezTo>
                  <a:cubicBezTo>
                    <a:pt x="732775" y="169511"/>
                    <a:pt x="720203" y="142238"/>
                    <a:pt x="761841" y="122165"/>
                  </a:cubicBezTo>
                  <a:cubicBezTo>
                    <a:pt x="837489" y="83428"/>
                    <a:pt x="869277" y="72277"/>
                    <a:pt x="905995" y="80398"/>
                  </a:cubicBezTo>
                  <a:cubicBezTo>
                    <a:pt x="942714" y="88519"/>
                    <a:pt x="944707" y="136814"/>
                    <a:pt x="982152" y="170892"/>
                  </a:cubicBezTo>
                  <a:cubicBezTo>
                    <a:pt x="1038995" y="173871"/>
                    <a:pt x="1038864" y="170974"/>
                    <a:pt x="1098842" y="245884"/>
                  </a:cubicBezTo>
                  <a:cubicBezTo>
                    <a:pt x="1128601" y="274658"/>
                    <a:pt x="1115942" y="264032"/>
                    <a:pt x="1166144" y="300030"/>
                  </a:cubicBezTo>
                  <a:cubicBezTo>
                    <a:pt x="1176907" y="358651"/>
                    <a:pt x="1178292" y="390929"/>
                    <a:pt x="1204222" y="420107"/>
                  </a:cubicBezTo>
                  <a:cubicBezTo>
                    <a:pt x="1258801" y="465063"/>
                    <a:pt x="1286272" y="477767"/>
                    <a:pt x="1316282" y="518604"/>
                  </a:cubicBezTo>
                  <a:cubicBezTo>
                    <a:pt x="1341849" y="605848"/>
                    <a:pt x="1366599" y="634505"/>
                    <a:pt x="1422357" y="699938"/>
                  </a:cubicBezTo>
                  <a:cubicBezTo>
                    <a:pt x="1449692" y="745590"/>
                    <a:pt x="1458759" y="764850"/>
                    <a:pt x="1478931" y="783818"/>
                  </a:cubicBezTo>
                  <a:cubicBezTo>
                    <a:pt x="1497743" y="808007"/>
                    <a:pt x="1526075" y="836316"/>
                    <a:pt x="1535232" y="845075"/>
                  </a:cubicBezTo>
                </a:path>
              </a:pathLst>
            </a:custGeom>
            <a:noFill/>
            <a:ln w="22225" cap="flat" cmpd="sng" algn="ctr">
              <a:solidFill>
                <a:srgbClr val="2F528F"/>
              </a:solidFill>
              <a:prstDash val="soli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81DC5EE1-8A4B-4773-B45C-2A7B9A9D3647}"/>
                </a:ext>
              </a:extLst>
            </p:cNvPr>
            <p:cNvSpPr txBox="1"/>
            <p:nvPr/>
          </p:nvSpPr>
          <p:spPr>
            <a:xfrm>
              <a:off x="6450907" y="3889364"/>
              <a:ext cx="1483740" cy="369332"/>
            </a:xfrm>
            <a:prstGeom prst="rect">
              <a:avLst/>
            </a:prstGeom>
            <a:noFill/>
          </p:spPr>
          <p:txBody>
            <a:bodyPr wrap="none" rtlCol="0">
              <a:spAutoFit/>
              <a:scene3d>
                <a:camera prst="orthographicFront"/>
                <a:lightRig rig="threePt" dir="t"/>
              </a:scene3d>
              <a:sp3d extrusionH="57150" contourW="12700">
                <a:bevelT w="50800" h="38100" prst="riblet"/>
                <a:contourClr>
                  <a:schemeClr val="bg1"/>
                </a:contourClr>
              </a:sp3d>
            </a:bodyPr>
            <a:lstStyle/>
            <a:p>
              <a:r>
                <a:rPr lang="en-US" b="1" dirty="0"/>
                <a:t>Raleigh Creek</a:t>
              </a:r>
            </a:p>
          </p:txBody>
        </p:sp>
      </p:grpSp>
      <p:sp>
        <p:nvSpPr>
          <p:cNvPr id="28" name="TextBox 27">
            <a:extLst>
              <a:ext uri="{FF2B5EF4-FFF2-40B4-BE49-F238E27FC236}">
                <a16:creationId xmlns:a16="http://schemas.microsoft.com/office/drawing/2014/main" id="{0287B389-111A-4A83-BA8B-67609C44793E}"/>
              </a:ext>
            </a:extLst>
          </p:cNvPr>
          <p:cNvSpPr txBox="1"/>
          <p:nvPr/>
        </p:nvSpPr>
        <p:spPr>
          <a:xfrm>
            <a:off x="226824" y="1369594"/>
            <a:ext cx="3408580" cy="4947508"/>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400" b="1" dirty="0">
                <a:solidFill>
                  <a:srgbClr val="00B0F0"/>
                </a:solidFill>
                <a:latin typeface="Arial" panose="020B0604020202020204" pitchFamily="34" charset="0"/>
                <a:cs typeface="Arial" panose="020B0604020202020204" pitchFamily="34" charset="0"/>
              </a:rPr>
              <a:t>Segment 1 Bedrock Geology and Hydrogeology</a:t>
            </a:r>
          </a:p>
          <a:p>
            <a:pPr algn="ctr" defTabSz="1063460" fontAlgn="auto">
              <a:spcBef>
                <a:spcPts val="0"/>
              </a:spcBef>
              <a:spcAft>
                <a:spcPts val="0"/>
              </a:spcAft>
              <a:defRPr/>
            </a:pPr>
            <a:endParaRPr lang="en-US" sz="1150" b="1" dirty="0">
              <a:solidFill>
                <a:srgbClr val="00B0F0"/>
              </a:solidFill>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The bedrock geology in Segment 1 is diverse.  The Tri-Lakes and Sunfish Lake are underlain by both the St Peter Sandstone and Shakopee Dolostone. The St Peter aquifer is disconnected throughout the area and thin where present.  </a:t>
            </a:r>
          </a:p>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Due to the lack of confining layers between these units, both the St Peter and the Shakopee aquifers are connected to the overlying shallow groundwater in the quaternary units.  </a:t>
            </a:r>
          </a:p>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This geology allows for a direct pathway from surface water to shallow quaternary groundwater to the deeper bedrock aquifers.</a:t>
            </a:r>
          </a:p>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The Shakopee aquifer is underlain by the Oneota Dolostone aquitard, which can be fractured and “leaky”.  The extent to which the aquitard functions as a barrier to the underlying Jordan Sandstone aquifer is not well understood. </a:t>
            </a:r>
          </a:p>
        </p:txBody>
      </p:sp>
      <p:pic>
        <p:nvPicPr>
          <p:cNvPr id="2" name="Picture 1">
            <a:extLst>
              <a:ext uri="{FF2B5EF4-FFF2-40B4-BE49-F238E27FC236}">
                <a16:creationId xmlns:a16="http://schemas.microsoft.com/office/drawing/2014/main" id="{4AB98120-B3C9-4697-B0E1-DB8D9D769061}"/>
              </a:ext>
            </a:extLst>
          </p:cNvPr>
          <p:cNvPicPr>
            <a:picLocks noChangeAspect="1"/>
          </p:cNvPicPr>
          <p:nvPr/>
        </p:nvPicPr>
        <p:blipFill rotWithShape="1">
          <a:blip r:embed="rId3"/>
          <a:srcRect l="1639" t="979" r="1218" b="969"/>
          <a:stretch/>
        </p:blipFill>
        <p:spPr>
          <a:xfrm>
            <a:off x="10254889" y="1016518"/>
            <a:ext cx="1810641" cy="5676696"/>
          </a:xfrm>
          <a:prstGeom prst="rect">
            <a:avLst/>
          </a:prstGeom>
          <a:ln w="19050">
            <a:solidFill>
              <a:schemeClr val="bg2">
                <a:lumMod val="25000"/>
              </a:schemeClr>
            </a:solidFill>
          </a:ln>
        </p:spPr>
      </p:pic>
      <p:sp>
        <p:nvSpPr>
          <p:cNvPr id="27" name="Rounded Rectangle 5">
            <a:extLst>
              <a:ext uri="{FF2B5EF4-FFF2-40B4-BE49-F238E27FC236}">
                <a16:creationId xmlns:a16="http://schemas.microsoft.com/office/drawing/2014/main" id="{17669E78-65DE-4CF4-9B7D-4D824413CBEC}"/>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59A2CDB2-0E33-45F2-8ACE-26058A81C4E0}"/>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2272193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347">
            <a:extLst>
              <a:ext uri="{FF2B5EF4-FFF2-40B4-BE49-F238E27FC236}">
                <a16:creationId xmlns:a16="http://schemas.microsoft.com/office/drawing/2014/main" id="{CA1EE494-6093-4ECE-BA2E-421246029620}"/>
              </a:ext>
            </a:extLst>
          </p:cNvPr>
          <p:cNvSpPr/>
          <p:nvPr/>
        </p:nvSpPr>
        <p:spPr bwMode="auto">
          <a:xfrm>
            <a:off x="35289" y="672478"/>
            <a:ext cx="12119686" cy="6152864"/>
          </a:xfrm>
          <a:prstGeom prst="round2SameRect">
            <a:avLst>
              <a:gd name="adj1" fmla="val 1523"/>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endParaRPr lang="en-US" sz="770" dirty="0">
              <a:latin typeface="Arial" panose="020B0604020202020204" pitchFamily="34" charset="0"/>
              <a:cs typeface="Arial" panose="020B0604020202020204" pitchFamily="34" charset="0"/>
            </a:endParaRPr>
          </a:p>
        </p:txBody>
      </p:sp>
      <p:sp>
        <p:nvSpPr>
          <p:cNvPr id="23" name="Round Same Side Corner Rectangle 348">
            <a:extLst>
              <a:ext uri="{FF2B5EF4-FFF2-40B4-BE49-F238E27FC236}">
                <a16:creationId xmlns:a16="http://schemas.microsoft.com/office/drawing/2014/main" id="{19D4B014-2C2E-4722-A6F7-6C6DEBFC6D6D}"/>
              </a:ext>
            </a:extLst>
          </p:cNvPr>
          <p:cNvSpPr/>
          <p:nvPr/>
        </p:nvSpPr>
        <p:spPr bwMode="auto">
          <a:xfrm>
            <a:off x="36158" y="672478"/>
            <a:ext cx="12119686" cy="280386"/>
          </a:xfrm>
          <a:prstGeom prst="round2Same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63460" fontAlgn="auto">
              <a:spcBef>
                <a:spcPts val="0"/>
              </a:spcBef>
              <a:spcAft>
                <a:spcPts val="0"/>
              </a:spcAft>
              <a:defRPr/>
            </a:pPr>
            <a:r>
              <a:rPr lang="en-US" sz="1400" b="1" dirty="0">
                <a:solidFill>
                  <a:schemeClr val="bg1"/>
                </a:solidFill>
                <a:latin typeface="Arial" panose="020B0604020202020204" pitchFamily="34" charset="0"/>
                <a:cs typeface="Arial" panose="020B0604020202020204" pitchFamily="34" charset="0"/>
              </a:rPr>
              <a:t>PFAS in Groundwater: Segment 1</a:t>
            </a:r>
          </a:p>
        </p:txBody>
      </p:sp>
      <p:pic>
        <p:nvPicPr>
          <p:cNvPr id="2" name="Picture 1">
            <a:extLst>
              <a:ext uri="{FF2B5EF4-FFF2-40B4-BE49-F238E27FC236}">
                <a16:creationId xmlns:a16="http://schemas.microsoft.com/office/drawing/2014/main" id="{F20AC89D-9652-4718-B9E3-0974499C2BF7}"/>
              </a:ext>
            </a:extLst>
          </p:cNvPr>
          <p:cNvPicPr>
            <a:picLocks noChangeAspect="1"/>
          </p:cNvPicPr>
          <p:nvPr/>
        </p:nvPicPr>
        <p:blipFill rotWithShape="1">
          <a:blip r:embed="rId2"/>
          <a:srcRect l="7287" r="3460"/>
          <a:stretch/>
        </p:blipFill>
        <p:spPr>
          <a:xfrm>
            <a:off x="81876" y="1068298"/>
            <a:ext cx="6081180" cy="3579648"/>
          </a:xfrm>
          <a:prstGeom prst="rect">
            <a:avLst/>
          </a:prstGeom>
          <a:ln w="28575">
            <a:solidFill>
              <a:srgbClr val="00B0F0"/>
            </a:solidFill>
          </a:ln>
        </p:spPr>
      </p:pic>
      <p:pic>
        <p:nvPicPr>
          <p:cNvPr id="4" name="Picture 3">
            <a:extLst>
              <a:ext uri="{FF2B5EF4-FFF2-40B4-BE49-F238E27FC236}">
                <a16:creationId xmlns:a16="http://schemas.microsoft.com/office/drawing/2014/main" id="{6181BA35-899F-435E-ABE9-164E12446E9B}"/>
              </a:ext>
            </a:extLst>
          </p:cNvPr>
          <p:cNvPicPr>
            <a:picLocks noChangeAspect="1"/>
          </p:cNvPicPr>
          <p:nvPr/>
        </p:nvPicPr>
        <p:blipFill rotWithShape="1">
          <a:blip r:embed="rId3"/>
          <a:srcRect l="7945" t="4230" r="2063"/>
          <a:stretch/>
        </p:blipFill>
        <p:spPr>
          <a:xfrm>
            <a:off x="6028944" y="3029430"/>
            <a:ext cx="6081180" cy="3660960"/>
          </a:xfrm>
          <a:prstGeom prst="rect">
            <a:avLst/>
          </a:prstGeom>
          <a:ln w="28575">
            <a:solidFill>
              <a:srgbClr val="00B0F0"/>
            </a:solidFill>
          </a:ln>
        </p:spPr>
      </p:pic>
      <p:sp>
        <p:nvSpPr>
          <p:cNvPr id="29" name="TextBox 28">
            <a:extLst>
              <a:ext uri="{FF2B5EF4-FFF2-40B4-BE49-F238E27FC236}">
                <a16:creationId xmlns:a16="http://schemas.microsoft.com/office/drawing/2014/main" id="{643828EF-88C9-41E7-87A6-63F1674590AE}"/>
              </a:ext>
            </a:extLst>
          </p:cNvPr>
          <p:cNvSpPr txBox="1"/>
          <p:nvPr/>
        </p:nvSpPr>
        <p:spPr>
          <a:xfrm>
            <a:off x="354982" y="4912064"/>
            <a:ext cx="5400856" cy="1384995"/>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PFBA Impacts – Segment 1</a:t>
            </a:r>
          </a:p>
          <a:p>
            <a:pPr algn="ctr" defTabSz="1063460" fontAlgn="auto">
              <a:spcBef>
                <a:spcPts val="0"/>
              </a:spcBef>
              <a:spcAft>
                <a:spcPts val="0"/>
              </a:spcAft>
              <a:defRPr/>
            </a:pPr>
            <a:endParaRPr lang="en-US" sz="1200" b="1" dirty="0">
              <a:solidFill>
                <a:srgbClr val="00B0F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Like surface water downstream of Washington County Landfill, groundwater in Segment 1 has elevated PFBA impacts south and southeast of the landfill.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PFBA was detected in concentrations exceeding the MDH Health-Based Value (HBV) of 7.0 ppb in the majority of the wells sampled near WCL.</a:t>
            </a:r>
          </a:p>
        </p:txBody>
      </p:sp>
      <p:sp>
        <p:nvSpPr>
          <p:cNvPr id="30" name="TextBox 29">
            <a:extLst>
              <a:ext uri="{FF2B5EF4-FFF2-40B4-BE49-F238E27FC236}">
                <a16:creationId xmlns:a16="http://schemas.microsoft.com/office/drawing/2014/main" id="{0A751EB7-46E5-4280-9AE9-FE570AB15CA6}"/>
              </a:ext>
            </a:extLst>
          </p:cNvPr>
          <p:cNvSpPr txBox="1"/>
          <p:nvPr/>
        </p:nvSpPr>
        <p:spPr>
          <a:xfrm>
            <a:off x="6607411" y="1178541"/>
            <a:ext cx="5400856" cy="1569660"/>
          </a:xfrm>
          <a:prstGeom prst="rect">
            <a:avLst/>
          </a:prstGeom>
          <a:solidFill>
            <a:schemeClr val="bg1"/>
          </a:solidFill>
          <a:ln w="34925">
            <a:solidFill>
              <a:srgbClr val="00B0F0"/>
            </a:solidFill>
          </a:ln>
        </p:spPr>
        <p:txBody>
          <a:bodyPr wrap="square" rtlCol="0">
            <a:spAutoFit/>
          </a:bodyPr>
          <a:lstStyle/>
          <a:p>
            <a:pPr algn="ctr" defTabSz="1063460" fontAlgn="auto">
              <a:spcBef>
                <a:spcPts val="0"/>
              </a:spcBef>
              <a:spcAft>
                <a:spcPts val="0"/>
              </a:spcAft>
              <a:defRPr/>
            </a:pPr>
            <a:r>
              <a:rPr lang="en-US" sz="1200" b="1" dirty="0">
                <a:solidFill>
                  <a:srgbClr val="00B0F0"/>
                </a:solidFill>
                <a:latin typeface="Arial" panose="020B0604020202020204" pitchFamily="34" charset="0"/>
                <a:cs typeface="Arial" panose="020B0604020202020204" pitchFamily="34" charset="0"/>
              </a:rPr>
              <a:t>PFOS Impacts – Segment 1</a:t>
            </a: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Corridor-wide, PFOS in groundwater was detected at a lower levels in Segment 1. Though PFOS is detected within close proximity to WCL, PFOS is below detection in the majority of wells in Segment 1.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low PFOS to PFBA ratio around Sunfish Lake and south of WCL is similar to the WCL PFAS signature. </a:t>
            </a:r>
          </a:p>
        </p:txBody>
      </p:sp>
      <p:pic>
        <p:nvPicPr>
          <p:cNvPr id="5" name="Picture 4">
            <a:extLst>
              <a:ext uri="{FF2B5EF4-FFF2-40B4-BE49-F238E27FC236}">
                <a16:creationId xmlns:a16="http://schemas.microsoft.com/office/drawing/2014/main" id="{E5EAC1CD-9306-4A19-A930-67039374EF2D}"/>
              </a:ext>
            </a:extLst>
          </p:cNvPr>
          <p:cNvPicPr>
            <a:picLocks noChangeAspect="1"/>
          </p:cNvPicPr>
          <p:nvPr/>
        </p:nvPicPr>
        <p:blipFill>
          <a:blip r:embed="rId4"/>
          <a:stretch>
            <a:fillRect/>
          </a:stretch>
        </p:blipFill>
        <p:spPr>
          <a:xfrm>
            <a:off x="5220471" y="1135740"/>
            <a:ext cx="887022" cy="1049643"/>
          </a:xfrm>
          <a:prstGeom prst="rect">
            <a:avLst/>
          </a:prstGeom>
          <a:ln>
            <a:solidFill>
              <a:schemeClr val="tx1"/>
            </a:solidFill>
          </a:ln>
        </p:spPr>
      </p:pic>
      <p:pic>
        <p:nvPicPr>
          <p:cNvPr id="7" name="Picture 6">
            <a:extLst>
              <a:ext uri="{FF2B5EF4-FFF2-40B4-BE49-F238E27FC236}">
                <a16:creationId xmlns:a16="http://schemas.microsoft.com/office/drawing/2014/main" id="{7B672668-1382-466B-AC59-F2153CD4BC5B}"/>
              </a:ext>
            </a:extLst>
          </p:cNvPr>
          <p:cNvPicPr>
            <a:picLocks noChangeAspect="1"/>
          </p:cNvPicPr>
          <p:nvPr/>
        </p:nvPicPr>
        <p:blipFill>
          <a:blip r:embed="rId5"/>
          <a:stretch>
            <a:fillRect/>
          </a:stretch>
        </p:blipFill>
        <p:spPr>
          <a:xfrm>
            <a:off x="11149579" y="3121461"/>
            <a:ext cx="888042" cy="1042165"/>
          </a:xfrm>
          <a:prstGeom prst="rect">
            <a:avLst/>
          </a:prstGeom>
          <a:ln>
            <a:solidFill>
              <a:schemeClr val="tx1"/>
            </a:solidFill>
          </a:ln>
        </p:spPr>
      </p:pic>
      <p:sp>
        <p:nvSpPr>
          <p:cNvPr id="31" name="Rounded Rectangle 5">
            <a:extLst>
              <a:ext uri="{FF2B5EF4-FFF2-40B4-BE49-F238E27FC236}">
                <a16:creationId xmlns:a16="http://schemas.microsoft.com/office/drawing/2014/main" id="{5073E906-3E7F-4AC5-98CC-F8844291D026}"/>
              </a:ext>
            </a:extLst>
          </p:cNvPr>
          <p:cNvSpPr/>
          <p:nvPr/>
        </p:nvSpPr>
        <p:spPr>
          <a:xfrm>
            <a:off x="112507" y="1069331"/>
            <a:ext cx="1963181" cy="28038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PFBA in Groundwater</a:t>
            </a:r>
          </a:p>
        </p:txBody>
      </p:sp>
      <p:sp>
        <p:nvSpPr>
          <p:cNvPr id="32" name="Rounded Rectangle 5">
            <a:extLst>
              <a:ext uri="{FF2B5EF4-FFF2-40B4-BE49-F238E27FC236}">
                <a16:creationId xmlns:a16="http://schemas.microsoft.com/office/drawing/2014/main" id="{642FC9B9-00BE-4DE6-BE22-B23385228BA8}"/>
              </a:ext>
            </a:extLst>
          </p:cNvPr>
          <p:cNvSpPr/>
          <p:nvPr/>
        </p:nvSpPr>
        <p:spPr>
          <a:xfrm>
            <a:off x="6071784" y="3029430"/>
            <a:ext cx="1963181" cy="280387"/>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r>
              <a:rPr lang="en-US" sz="1200" b="1" dirty="0">
                <a:solidFill>
                  <a:schemeClr val="bg1"/>
                </a:solidFill>
                <a:latin typeface="Arial" panose="020B0604020202020204" pitchFamily="34" charset="0"/>
                <a:cs typeface="Arial" panose="020B0604020202020204" pitchFamily="34" charset="0"/>
              </a:rPr>
              <a:t>PFOS in Groundwater</a:t>
            </a:r>
          </a:p>
        </p:txBody>
      </p:sp>
      <p:sp>
        <p:nvSpPr>
          <p:cNvPr id="14" name="Rounded Rectangle 5">
            <a:extLst>
              <a:ext uri="{FF2B5EF4-FFF2-40B4-BE49-F238E27FC236}">
                <a16:creationId xmlns:a16="http://schemas.microsoft.com/office/drawing/2014/main" id="{CF807AFE-C4F1-42B3-9ED1-711FF31C9236}"/>
              </a:ext>
            </a:extLst>
          </p:cNvPr>
          <p:cNvSpPr/>
          <p:nvPr/>
        </p:nvSpPr>
        <p:spPr>
          <a:xfrm>
            <a:off x="94436" y="42919"/>
            <a:ext cx="7342062" cy="603250"/>
          </a:xfrm>
          <a:prstGeom prst="roundRect">
            <a:avLst/>
          </a:prstGeom>
          <a:solidFill>
            <a:srgbClr val="00B0F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28201" tIns="14101" rIns="28201" bIns="14101" anchor="ctr"/>
          <a:lstStyle/>
          <a:p>
            <a:pPr algn="ctr" defTabSz="1063460" fontAlgn="auto">
              <a:spcBef>
                <a:spcPts val="0"/>
              </a:spcBef>
              <a:spcAft>
                <a:spcPts val="0"/>
              </a:spcAft>
              <a:defRPr/>
            </a:pPr>
            <a:endParaRPr lang="en-US" sz="770" dirty="0">
              <a:solidFill>
                <a:sysClr val="windowText" lastClr="000000"/>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541E3647-3C87-4B26-BB9C-03BFAF3008DF}"/>
              </a:ext>
            </a:extLst>
          </p:cNvPr>
          <p:cNvSpPr/>
          <p:nvPr/>
        </p:nvSpPr>
        <p:spPr>
          <a:xfrm>
            <a:off x="159750" y="57828"/>
            <a:ext cx="7276748" cy="615553"/>
          </a:xfrm>
          <a:prstGeom prst="rect">
            <a:avLst/>
          </a:prstGeom>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Project 1007 Focused Investigation Progress Report - Segment 1</a:t>
            </a:r>
            <a:br>
              <a:rPr lang="en-US" sz="20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June 2021                                                  Minnesota </a:t>
            </a:r>
            <a:r>
              <a:rPr lang="en-US" sz="1400" b="1" dirty="0">
                <a:solidFill>
                  <a:schemeClr val="bg1"/>
                </a:solidFill>
                <a:latin typeface="Arial" panose="020B0604020202020204" pitchFamily="34" charset="0"/>
                <a:cs typeface="Arial" panose="020B0604020202020204" pitchFamily="34" charset="0"/>
              </a:rPr>
              <a:t>Pollution Control Agency</a:t>
            </a:r>
            <a:endParaRPr lang="en-US" sz="1400" dirty="0"/>
          </a:p>
        </p:txBody>
      </p:sp>
    </p:spTree>
    <p:extLst>
      <p:ext uri="{BB962C8B-B14F-4D97-AF65-F5344CB8AC3E}">
        <p14:creationId xmlns:p14="http://schemas.microsoft.com/office/powerpoint/2010/main" val="32069681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222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P1007">
    <a:dk1>
      <a:sysClr val="windowText" lastClr="000000"/>
    </a:dk1>
    <a:lt1>
      <a:sysClr val="window" lastClr="FFFFFF"/>
    </a:lt1>
    <a:dk2>
      <a:srgbClr val="44546A"/>
    </a:dk2>
    <a:lt2>
      <a:srgbClr val="E7E6E6"/>
    </a:lt2>
    <a:accent1>
      <a:srgbClr val="70AD47"/>
    </a:accent1>
    <a:accent2>
      <a:srgbClr val="FF0000"/>
    </a:accent2>
    <a:accent3>
      <a:srgbClr val="4472C4"/>
    </a:accent3>
    <a:accent4>
      <a:srgbClr val="ED7D31"/>
    </a:accent4>
    <a:accent5>
      <a:srgbClr val="A5A5A5"/>
    </a:accent5>
    <a:accent6>
      <a:srgbClr val="FFC000"/>
    </a:accent6>
    <a:hlink>
      <a:srgbClr val="3F3F3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DA686D4D511747B89C610CF01B25D3" ma:contentTypeVersion="18" ma:contentTypeDescription="Create a new document." ma:contentTypeScope="" ma:versionID="1f1d652e42f0d94eb5491142927e0689">
  <xsd:schema xmlns:xsd="http://www.w3.org/2001/XMLSchema" xmlns:xs="http://www.w3.org/2001/XMLSchema" xmlns:p="http://schemas.microsoft.com/office/2006/metadata/properties" xmlns:ns2="cb77c730-e1f1-4655-b43e-6765c0f428e9" xmlns:ns3="fc53ae06-0e09-43a8-a450-916a613a01e1" targetNamespace="http://schemas.microsoft.com/office/2006/metadata/properties" ma:root="true" ma:fieldsID="2a1f186624421b67634d8cfd210bce5b" ns2:_="" ns3:_="">
    <xsd:import namespace="cb77c730-e1f1-4655-b43e-6765c0f428e9"/>
    <xsd:import namespace="fc53ae06-0e09-43a8-a450-916a613a01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77c730-e1f1-4655-b43e-6765c0f42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166aa50-2606-4bee-b14b-7e98c91f201a"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53ae06-0e09-43a8-a450-916a613a01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132790bf-0744-4274-a0cf-881cf38c5d8c}" ma:internalName="TaxCatchAll" ma:showField="CatchAllData" ma:web="fc53ae06-0e09-43a8-a450-916a613a01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53ae06-0e09-43a8-a450-916a613a01e1" xsi:nil="true"/>
    <lcf76f155ced4ddcb4097134ff3c332f xmlns="cb77c730-e1f1-4655-b43e-6765c0f428e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EFF398-A8F7-42FB-9BC8-9702880E34AB}"/>
</file>

<file path=customXml/itemProps2.xml><?xml version="1.0" encoding="utf-8"?>
<ds:datastoreItem xmlns:ds="http://schemas.openxmlformats.org/officeDocument/2006/customXml" ds:itemID="{617D941E-EA87-4DB3-B369-8DF0DBDC318B}">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63f7a10b-2a0e-4ece-a712-46b370132c75"/>
    <ds:schemaRef ds:uri="http://schemas.microsoft.com/office/infopath/2007/PartnerControls"/>
    <ds:schemaRef ds:uri="http://www.w3.org/XML/1998/namespace"/>
    <ds:schemaRef ds:uri="http://purl.org/dc/dcmitype/"/>
    <ds:schemaRef ds:uri="fc53ae06-0e09-43a8-a450-916a613a01e1"/>
    <ds:schemaRef ds:uri="cb77c730-e1f1-4655-b43e-6765c0f428e9"/>
    <ds:schemaRef ds:uri="ef3bce76-00be-47e7-9244-39bc2461b34c"/>
  </ds:schemaRefs>
</ds:datastoreItem>
</file>

<file path=customXml/itemProps3.xml><?xml version="1.0" encoding="utf-8"?>
<ds:datastoreItem xmlns:ds="http://schemas.openxmlformats.org/officeDocument/2006/customXml" ds:itemID="{9691C188-4D2E-4C24-AE97-E6391067BD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38028</TotalTime>
  <Words>2475</Words>
  <Application>Microsoft Office PowerPoint</Application>
  <PresentationFormat>Widescreen</PresentationFormat>
  <Paragraphs>240</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Hanna</dc:creator>
  <cp:lastModifiedBy>Temme, Hanna</cp:lastModifiedBy>
  <cp:revision>360</cp:revision>
  <dcterms:created xsi:type="dcterms:W3CDTF">2021-04-29T20:32:54Z</dcterms:created>
  <dcterms:modified xsi:type="dcterms:W3CDTF">2025-06-27T14:53:15Z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0x01010088DA686D4D511747B89C610CF01B25D3</vt:lpwstr>
  </property>
</Properties>
</file>