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theme/themeOverride20.xml" ContentType="application/vnd.openxmlformats-officedocument.themeOverr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4.xml" ContentType="application/vnd.openxmlformats-officedocument.themeOverrid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8.xml" ContentType="application/vnd.openxmlformats-officedocument.themeOverr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9.xml" ContentType="application/vnd.openxmlformats-officedocument.themeOverr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30.xml" ContentType="application/vnd.openxmlformats-officedocument.themeOverr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31.xml" ContentType="application/vnd.openxmlformats-officedocument.themeOverr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2.xml" ContentType="application/vnd.openxmlformats-officedocument.themeOverr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3.xml" ContentType="application/vnd.openxmlformats-officedocument.themeOverr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4.xml" ContentType="application/vnd.openxmlformats-officedocument.themeOverr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5.xml" ContentType="application/vnd.openxmlformats-officedocument.themeOverr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6.xml" ContentType="application/vnd.openxmlformats-officedocument.themeOverrid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7.xml" ContentType="application/vnd.openxmlformats-officedocument.themeOverrid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8.xml" ContentType="application/vnd.openxmlformats-officedocument.themeOverrid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9.xml" ContentType="application/vnd.openxmlformats-officedocument.themeOverrid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40.xml" ContentType="application/vnd.openxmlformats-officedocument.themeOverrid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41.xml" ContentType="application/vnd.openxmlformats-officedocument.themeOverrid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42.xml" ContentType="application/vnd.openxmlformats-officedocument.themeOverrid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43.xml" ContentType="application/vnd.openxmlformats-officedocument.themeOverrid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4.xml" ContentType="application/vnd.openxmlformats-officedocument.themeOverride+xml"/>
  <Override PartName="/ppt/charts/chart45.xml" ContentType="application/vnd.openxmlformats-officedocument.drawingml.chart+xml"/>
  <Override PartName="/ppt/theme/themeOverride45.xml" ContentType="application/vnd.openxmlformats-officedocument.themeOverrid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6.xml" ContentType="application/vnd.openxmlformats-officedocument.themeOverr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7.xml" ContentType="application/vnd.openxmlformats-officedocument.themeOverrid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8.xml" ContentType="application/vnd.openxmlformats-officedocument.themeOverride+xml"/>
  <Override PartName="/ppt/charts/chart49.xml" ContentType="application/vnd.openxmlformats-officedocument.drawingml.chart+xml"/>
  <Override PartName="/ppt/theme/themeOverride49.xml" ContentType="application/vnd.openxmlformats-officedocument.themeOverride+xml"/>
  <Override PartName="/ppt/charts/chart50.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50.xml" ContentType="application/vnd.openxmlformats-officedocument.themeOverride+xml"/>
  <Override PartName="/ppt/charts/chart51.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51.xml" ContentType="application/vnd.openxmlformats-officedocument.themeOverride+xml"/>
  <Override PartName="/ppt/drawings/drawing1.xml" ContentType="application/vnd.openxmlformats-officedocument.drawingml.chartshapes+xml"/>
  <Override PartName="/ppt/comments/comment1.xml" ContentType="application/vnd.openxmlformats-officedocument.presentationml.comments+xml"/>
  <Override PartName="/ppt/comments/comment2.xml" ContentType="application/vnd.openxmlformats-officedocument.presentationml.comments+xml"/>
  <Override PartName="/ppt/charts/chart52.xml" ContentType="application/vnd.openxmlformats-officedocument.drawingml.chart+xml"/>
  <Override PartName="/ppt/theme/themeOverride52.xml" ContentType="application/vnd.openxmlformats-officedocument.themeOverride+xml"/>
  <Override PartName="/ppt/charts/chart53.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53.xml" ContentType="application/vnd.openxmlformats-officedocument.themeOverride+xml"/>
  <Override PartName="/ppt/charts/chart54.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54.xml" ContentType="application/vnd.openxmlformats-officedocument.themeOverride+xml"/>
  <Override PartName="/ppt/charts/chart55.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55.xml" ContentType="application/vnd.openxmlformats-officedocument.themeOverride+xml"/>
  <Override PartName="/ppt/charts/chart56.xml" ContentType="application/vnd.openxmlformats-officedocument.drawingml.chart+xml"/>
  <Override PartName="/ppt/theme/themeOverride56.xml" ContentType="application/vnd.openxmlformats-officedocument.themeOverride+xml"/>
  <Override PartName="/ppt/charts/chart57.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57.xml" ContentType="application/vnd.openxmlformats-officedocument.themeOverride+xml"/>
  <Override PartName="/ppt/charts/chart58.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58.xml" ContentType="application/vnd.openxmlformats-officedocument.themeOverride+xml"/>
  <Override PartName="/ppt/charts/chart59.xml" ContentType="application/vnd.openxmlformats-officedocument.drawingml.chart+xml"/>
  <Override PartName="/ppt/theme/themeOverride59.xml" ContentType="application/vnd.openxmlformats-officedocument.themeOverride+xml"/>
  <Override PartName="/ppt/charts/chart60.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60.xml" ContentType="application/vnd.openxmlformats-officedocument.themeOverride+xml"/>
  <Override PartName="/ppt/charts/chart61.xml" ContentType="application/vnd.openxmlformats-officedocument.drawingml.chart+xml"/>
  <Override PartName="/ppt/theme/themeOverride61.xml" ContentType="application/vnd.openxmlformats-officedocument.themeOverride+xml"/>
  <Override PartName="/ppt/charts/chart62.xml" ContentType="application/vnd.openxmlformats-officedocument.drawingml.chart+xml"/>
  <Override PartName="/ppt/theme/themeOverride62.xml" ContentType="application/vnd.openxmlformats-officedocument.themeOverride+xml"/>
  <Override PartName="/ppt/charts/chart6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63.xml" ContentType="application/vnd.openxmlformats-officedocument.themeOverride+xml"/>
  <Override PartName="/ppt/charts/chart64.xml" ContentType="application/vnd.openxmlformats-officedocument.drawingml.chart+xml"/>
  <Override PartName="/ppt/theme/themeOverride64.xml" ContentType="application/vnd.openxmlformats-officedocument.themeOverride+xml"/>
  <Override PartName="/ppt/charts/chart65.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65.xml" ContentType="application/vnd.openxmlformats-officedocument.themeOverride+xml"/>
  <Override PartName="/ppt/charts/chart66.xml" ContentType="application/vnd.openxmlformats-officedocument.drawingml.chart+xml"/>
  <Override PartName="/ppt/theme/themeOverride66.xml" ContentType="application/vnd.openxmlformats-officedocument.themeOverride+xml"/>
  <Override PartName="/ppt/charts/chart67.xml" ContentType="application/vnd.openxmlformats-officedocument.drawingml.chart+xml"/>
  <Override PartName="/ppt/charts/style55.xml" ContentType="application/vnd.ms-office.chartstyle+xml"/>
  <Override PartName="/ppt/charts/colors55.xml" ContentType="application/vnd.ms-office.chartcolorstyle+xml"/>
  <Override PartName="/ppt/theme/themeOverride67.xml" ContentType="application/vnd.openxmlformats-officedocument.themeOverride+xml"/>
  <Override PartName="/ppt/charts/chart68.xml" ContentType="application/vnd.openxmlformats-officedocument.drawingml.chart+xml"/>
  <Override PartName="/ppt/theme/themeOverride68.xml" ContentType="application/vnd.openxmlformats-officedocument.themeOverride+xml"/>
  <Override PartName="/ppt/charts/chart69.xml" ContentType="application/vnd.openxmlformats-officedocument.drawingml.chart+xml"/>
  <Override PartName="/ppt/theme/themeOverride69.xml" ContentType="application/vnd.openxmlformats-officedocument.themeOverride+xml"/>
  <Override PartName="/ppt/charts/chart70.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70.xml" ContentType="application/vnd.openxmlformats-officedocument.themeOverride+xml"/>
  <Override PartName="/ppt/charts/chart71.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71.xml" ContentType="application/vnd.openxmlformats-officedocument.themeOverride+xml"/>
  <Override PartName="/ppt/charts/chart72.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72.xml" ContentType="application/vnd.openxmlformats-officedocument.themeOverride+xml"/>
  <Override PartName="/ppt/charts/chart73.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2.xml" ContentType="application/vnd.openxmlformats-officedocument.presentationml.notesSlide+xml"/>
  <Override PartName="/ppt/charts/chart74.xml" ContentType="application/vnd.openxmlformats-officedocument.drawingml.chart+xml"/>
  <Override PartName="/ppt/theme/themeOverride73.xml" ContentType="application/vnd.openxmlformats-officedocument.themeOverride+xml"/>
  <Override PartName="/ppt/charts/chart75.xml" ContentType="application/vnd.openxmlformats-officedocument.drawingml.chart+xml"/>
  <Override PartName="/ppt/charts/style60.xml" ContentType="application/vnd.ms-office.chartstyle+xml"/>
  <Override PartName="/ppt/charts/colors60.xml" ContentType="application/vnd.ms-office.chartcolorstyle+xml"/>
  <Override PartName="/ppt/theme/themeOverride74.xml" ContentType="application/vnd.openxmlformats-officedocument.themeOverride+xml"/>
  <Override PartName="/ppt/charts/chart76.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75.xml" ContentType="application/vnd.openxmlformats-officedocument.themeOverride+xml"/>
  <Override PartName="/ppt/charts/chart77.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76.xml" ContentType="application/vnd.openxmlformats-officedocument.themeOverride+xml"/>
  <Override PartName="/ppt/charts/chart78.xml" ContentType="application/vnd.openxmlformats-officedocument.drawingml.chart+xml"/>
  <Override PartName="/ppt/theme/themeOverride77.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606" r:id="rId5"/>
    <p:sldId id="265" r:id="rId6"/>
    <p:sldId id="646" r:id="rId7"/>
    <p:sldId id="650" r:id="rId8"/>
    <p:sldId id="673" r:id="rId9"/>
    <p:sldId id="672" r:id="rId10"/>
    <p:sldId id="641" r:id="rId11"/>
    <p:sldId id="655" r:id="rId12"/>
    <p:sldId id="656" r:id="rId13"/>
    <p:sldId id="658" r:id="rId14"/>
    <p:sldId id="627" r:id="rId15"/>
    <p:sldId id="670" r:id="rId16"/>
    <p:sldId id="671" r:id="rId17"/>
    <p:sldId id="662" r:id="rId18"/>
    <p:sldId id="664" r:id="rId19"/>
    <p:sldId id="665" r:id="rId20"/>
    <p:sldId id="667" r:id="rId21"/>
    <p:sldId id="676" r:id="rId22"/>
    <p:sldId id="6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los Santos, Marie" initials="DlSM" lastIdx="1" clrIdx="0">
    <p:extLst>
      <p:ext uri="{19B8F6BF-5375-455C-9EA6-DF929625EA0E}">
        <p15:presenceInfo xmlns:p15="http://schemas.microsoft.com/office/powerpoint/2012/main" userId="S::Marie.DelosSantos@aecom.com::a78b32e4-ca7c-4370-9298-be6b8158e05f" providerId="AD"/>
      </p:ext>
    </p:extLst>
  </p:cmAuthor>
  <p:cmAuthor id="2" name="Gorski, Alan" initials="GA" lastIdx="20" clrIdx="1">
    <p:extLst>
      <p:ext uri="{19B8F6BF-5375-455C-9EA6-DF929625EA0E}">
        <p15:presenceInfo xmlns:p15="http://schemas.microsoft.com/office/powerpoint/2012/main" userId="S::Alan.Gorski@aecom.com::9e739bf3-4048-43a3-8c4c-e263ddc51062" providerId="AD"/>
      </p:ext>
    </p:extLst>
  </p:cmAuthor>
  <p:cmAuthor id="3" name="Lanning, Amanda" initials="LA" lastIdx="31" clrIdx="2">
    <p:extLst>
      <p:ext uri="{19B8F6BF-5375-455C-9EA6-DF929625EA0E}">
        <p15:presenceInfo xmlns:p15="http://schemas.microsoft.com/office/powerpoint/2012/main" userId="S::amanda.lanning@aecom.com::f8d2e4c4-14f1-4326-9d1e-d83c7aca2ecb" providerId="AD"/>
      </p:ext>
    </p:extLst>
  </p:cmAuthor>
  <p:cmAuthor id="4" name="Rebecca Higgins" initials="RH" lastIdx="15" clrIdx="3">
    <p:extLst>
      <p:ext uri="{19B8F6BF-5375-455C-9EA6-DF929625EA0E}">
        <p15:presenceInfo xmlns:p15="http://schemas.microsoft.com/office/powerpoint/2012/main" userId="S::rebecca.higgins-state@aecomguest.com::ddb17428-f75b-483d-8614-acd5a72f4e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C8D59"/>
    <a:srgbClr val="00B0F0"/>
    <a:srgbClr val="00B050"/>
    <a:srgbClr val="0070C0"/>
    <a:srgbClr val="C46E45"/>
    <a:srgbClr val="FEF0D9"/>
    <a:srgbClr val="2E9DFF"/>
    <a:srgbClr val="2E446E"/>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NULL"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NULL"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NULL"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NULL"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NULL"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NULL"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NULL"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NULL"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NULL"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NULL"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NULL"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NULL"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NULL"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NULL"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NULL"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NULL"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NULL"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NULL"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NULL"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NULL" TargetMode="External"/></Relationships>
</file>

<file path=ppt/charts/_rels/chart4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45.xml"/></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NULL"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NULL"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8.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NULL" TargetMode="Externa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49.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50.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oleObject" Target="NULL"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51.xml"/><Relationship Id="rId2" Type="http://schemas.microsoft.com/office/2011/relationships/chartColorStyle" Target="colors46.xml"/><Relationship Id="rId1" Type="http://schemas.microsoft.com/office/2011/relationships/chartStyle" Target="style46.xml"/><Relationship Id="rId5" Type="http://schemas.openxmlformats.org/officeDocument/2006/relationships/chartUserShapes" Target="../drawings/drawing1.xml"/><Relationship Id="rId4" Type="http://schemas.openxmlformats.org/officeDocument/2006/relationships/oleObject" Target="NULL" TargetMode="External"/></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2.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53.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54.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5.xlsx"/></Relationships>
</file>

<file path=ppt/charts/_rels/chart55.xml.rels><?xml version="1.0" encoding="UTF-8" standalone="yes"?>
<Relationships xmlns="http://schemas.openxmlformats.org/package/2006/relationships"><Relationship Id="rId3" Type="http://schemas.openxmlformats.org/officeDocument/2006/relationships/themeOverride" Target="../theme/themeOverride55.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6.xlsx"/></Relationships>
</file>

<file path=ppt/charts/_rels/chart56.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56.xm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57.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package" Target="../embeddings/Microsoft_Excel_Worksheet7.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58.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NULL" TargetMode="Externa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59.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60.xml.rels><?xml version="1.0" encoding="UTF-8" standalone="yes"?>
<Relationships xmlns="http://schemas.openxmlformats.org/package/2006/relationships"><Relationship Id="rId3" Type="http://schemas.openxmlformats.org/officeDocument/2006/relationships/themeOverride" Target="../theme/themeOverride60.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9.xlsx"/></Relationships>
</file>

<file path=ppt/charts/_rels/chart6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1.xml"/></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62.xml"/></Relationships>
</file>

<file path=ppt/charts/_rels/chart63.xml.rels><?xml version="1.0" encoding="UTF-8" standalone="yes"?>
<Relationships xmlns="http://schemas.openxmlformats.org/package/2006/relationships"><Relationship Id="rId3" Type="http://schemas.openxmlformats.org/officeDocument/2006/relationships/themeOverride" Target="../theme/themeOverride63.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11.xlsx"/></Relationships>
</file>

<file path=ppt/charts/_rels/chart6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4.xm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65.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12.xlsx"/></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66.xml"/></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67.xml"/><Relationship Id="rId2" Type="http://schemas.microsoft.com/office/2011/relationships/chartColorStyle" Target="colors55.xml"/><Relationship Id="rId1" Type="http://schemas.microsoft.com/office/2011/relationships/chartStyle" Target="style55.xml"/><Relationship Id="rId4" Type="http://schemas.openxmlformats.org/officeDocument/2006/relationships/package" Target="../embeddings/Microsoft_Excel_Worksheet14.xlsx"/></Relationships>
</file>

<file path=ppt/charts/_rels/chart6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8.xml"/></Relationships>
</file>

<file path=ppt/charts/_rels/chart6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69.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70.xml.rels><?xml version="1.0" encoding="UTF-8" standalone="yes"?>
<Relationships xmlns="http://schemas.openxmlformats.org/package/2006/relationships"><Relationship Id="rId3" Type="http://schemas.openxmlformats.org/officeDocument/2006/relationships/themeOverride" Target="../theme/themeOverride70.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15.xlsx"/></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71.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16.xlsx"/></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72.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_Worksheet17.xlsx"/></Relationships>
</file>

<file path=ppt/charts/_rels/chart7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9.xml"/><Relationship Id="rId1" Type="http://schemas.microsoft.com/office/2011/relationships/chartStyle" Target="style59.xml"/></Relationships>
</file>

<file path=ppt/charts/_rels/chart74.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3.xml"/></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74.xml"/><Relationship Id="rId2" Type="http://schemas.microsoft.com/office/2011/relationships/chartColorStyle" Target="colors60.xml"/><Relationship Id="rId1" Type="http://schemas.microsoft.com/office/2011/relationships/chartStyle" Target="style60.xml"/><Relationship Id="rId4" Type="http://schemas.openxmlformats.org/officeDocument/2006/relationships/package" Target="../embeddings/Microsoft_Excel_Worksheet18.xlsx"/></Relationships>
</file>

<file path=ppt/charts/_rels/chart76.xml.rels><?xml version="1.0" encoding="UTF-8" standalone="yes"?>
<Relationships xmlns="http://schemas.openxmlformats.org/package/2006/relationships"><Relationship Id="rId3" Type="http://schemas.openxmlformats.org/officeDocument/2006/relationships/themeOverride" Target="../theme/themeOverride75.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19.xlsx"/></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76.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_Worksheet20.xlsx"/></Relationships>
</file>

<file path=ppt/charts/_rels/chart78.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7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06-4BEA-ABA0-1EB28B9F2C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706-4BEA-ABA0-1EB28B9F2C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706-4BEA-ABA0-1EB28B9F2C3C}"/>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1706-4BEA-ABA0-1EB28B9F2C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188775 Quat 12/10/13</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97B-46AF-A788-69D2B3CF557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97B-46AF-A788-69D2B3CF557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97B-46AF-A788-69D2B3CF5573}"/>
              </c:ext>
            </c:extLst>
          </c:dPt>
          <c:cat>
            <c:strRef>
              <c:f>'Source Pies'!$J$60:$J$62</c:f>
              <c:strCache>
                <c:ptCount val="3"/>
                <c:pt idx="0">
                  <c:v>PFOS</c:v>
                </c:pt>
                <c:pt idx="1">
                  <c:v>PFOA</c:v>
                </c:pt>
                <c:pt idx="2">
                  <c:v>PFBA</c:v>
                </c:pt>
              </c:strCache>
            </c:strRef>
          </c:cat>
          <c:val>
            <c:numRef>
              <c:f>'Source Pies'!$L$60:$L$62</c:f>
              <c:numCache>
                <c:formatCode>General</c:formatCode>
                <c:ptCount val="3"/>
                <c:pt idx="0">
                  <c:v>8.9999999999999993E-3</c:v>
                </c:pt>
                <c:pt idx="1">
                  <c:v>6.4000000000000001E-2</c:v>
                </c:pt>
                <c:pt idx="2">
                  <c:v>0.69</c:v>
                </c:pt>
              </c:numCache>
            </c:numRef>
          </c:val>
          <c:extLst>
            <c:ext xmlns:c16="http://schemas.microsoft.com/office/drawing/2014/chart" uri="{C3380CC4-5D6E-409C-BE32-E72D297353CC}">
              <c16:uniqueId val="{00000006-D97B-46AF-A788-69D2B3CF55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152101 Quat 4/30/20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788-4ED2-B9E5-88F0F892F74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788-4ED2-B9E5-88F0F892F74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788-4ED2-B9E5-88F0F892F743}"/>
              </c:ext>
            </c:extLst>
          </c:dPt>
          <c:cat>
            <c:strRef>
              <c:f>'Source Pies'!$J$45:$J$47</c:f>
              <c:strCache>
                <c:ptCount val="3"/>
                <c:pt idx="0">
                  <c:v>PFOS</c:v>
                </c:pt>
                <c:pt idx="1">
                  <c:v>PFOA</c:v>
                </c:pt>
                <c:pt idx="2">
                  <c:v>PFBA</c:v>
                </c:pt>
              </c:strCache>
            </c:strRef>
          </c:cat>
          <c:val>
            <c:numRef>
              <c:f>'Source Pies'!$L$45:$L$47</c:f>
              <c:numCache>
                <c:formatCode>General</c:formatCode>
                <c:ptCount val="3"/>
                <c:pt idx="0">
                  <c:v>7.5999999999999998E-2</c:v>
                </c:pt>
                <c:pt idx="1">
                  <c:v>5</c:v>
                </c:pt>
                <c:pt idx="2">
                  <c:v>47</c:v>
                </c:pt>
              </c:numCache>
            </c:numRef>
          </c:val>
          <c:extLst>
            <c:ext xmlns:c16="http://schemas.microsoft.com/office/drawing/2014/chart" uri="{C3380CC4-5D6E-409C-BE32-E72D297353CC}">
              <c16:uniqueId val="{00000006-D788-4ED2-B9E5-88F0F892F7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2D-4F20-8050-90A27EB22B9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2D-4F20-8050-90A27EB22B9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2D-4F20-8050-90A27EB22B9F}"/>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3D2D-4F20-8050-90A27EB22B9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RC14 9/21/20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34C-487C-BE95-2A85B75AC89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34C-487C-BE95-2A85B75AC89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34C-487C-BE95-2A85B75AC893}"/>
              </c:ext>
            </c:extLst>
          </c:dPt>
          <c:cat>
            <c:strRef>
              <c:f>'Source Pies'!$J$57:$J$59</c:f>
              <c:strCache>
                <c:ptCount val="3"/>
                <c:pt idx="0">
                  <c:v>PFOS</c:v>
                </c:pt>
                <c:pt idx="1">
                  <c:v>PFOA</c:v>
                </c:pt>
                <c:pt idx="2">
                  <c:v>PFBA</c:v>
                </c:pt>
              </c:strCache>
            </c:strRef>
          </c:cat>
          <c:val>
            <c:numRef>
              <c:f>'Source Pies'!$L$57:$L$59</c:f>
              <c:numCache>
                <c:formatCode>General</c:formatCode>
                <c:ptCount val="3"/>
                <c:pt idx="0">
                  <c:v>3.2000000000000002E-3</c:v>
                </c:pt>
                <c:pt idx="1">
                  <c:v>7.9000000000000008E-3</c:v>
                </c:pt>
                <c:pt idx="2">
                  <c:v>8.6999999999999994E-2</c:v>
                </c:pt>
              </c:numCache>
            </c:numRef>
          </c:val>
          <c:extLst>
            <c:ext xmlns:c16="http://schemas.microsoft.com/office/drawing/2014/chart" uri="{C3380CC4-5D6E-409C-BE32-E72D297353CC}">
              <c16:uniqueId val="{00000006-634C-487C-BE95-2A85B75AC893}"/>
            </c:ext>
          </c:extLst>
        </c:ser>
        <c:dLbls>
          <c:showLegendKey val="0"/>
          <c:showVal val="0"/>
          <c:showCatName val="0"/>
          <c:showSerName val="0"/>
          <c:showPercent val="0"/>
          <c:showBubbleSize val="0"/>
          <c:showLeaderLines val="1"/>
        </c:dLbls>
        <c:firstSliceAng val="0"/>
      </c:pieChart>
      <c:spPr>
        <a:noFill/>
        <a:ln w="19050">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RC3 9/16/20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C78-4EFC-95FD-28F3D6A7D907}"/>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C78-4EFC-95FD-28F3D6A7D907}"/>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C78-4EFC-95FD-28F3D6A7D907}"/>
              </c:ext>
            </c:extLst>
          </c:dPt>
          <c:cat>
            <c:strRef>
              <c:f>'Source Pies'!$J$66:$J$68</c:f>
              <c:strCache>
                <c:ptCount val="3"/>
                <c:pt idx="0">
                  <c:v>PFOS</c:v>
                </c:pt>
                <c:pt idx="1">
                  <c:v>PFOA</c:v>
                </c:pt>
                <c:pt idx="2">
                  <c:v>PFBA</c:v>
                </c:pt>
              </c:strCache>
            </c:strRef>
          </c:cat>
          <c:val>
            <c:numRef>
              <c:f>'Source Pies'!$L$66:$L$68</c:f>
              <c:numCache>
                <c:formatCode>General</c:formatCode>
                <c:ptCount val="3"/>
                <c:pt idx="0">
                  <c:v>1.5</c:v>
                </c:pt>
                <c:pt idx="1">
                  <c:v>0.51</c:v>
                </c:pt>
                <c:pt idx="2">
                  <c:v>0.31</c:v>
                </c:pt>
              </c:numCache>
            </c:numRef>
          </c:val>
          <c:extLst>
            <c:ext xmlns:c16="http://schemas.microsoft.com/office/drawing/2014/chart" uri="{C3380CC4-5D6E-409C-BE32-E72D297353CC}">
              <c16:uniqueId val="{00000006-9C78-4EFC-95FD-28F3D6A7D9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RC5 9/18/20</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7A-409E-8E1C-FF69E49C0DB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7A-409E-8E1C-FF69E49C0DB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7A-409E-8E1C-FF69E49C0DB1}"/>
              </c:ext>
            </c:extLst>
          </c:dPt>
          <c:cat>
            <c:strRef>
              <c:f>'Source Pies'!$J$63:$J$65</c:f>
              <c:strCache>
                <c:ptCount val="3"/>
                <c:pt idx="0">
                  <c:v>PFOS</c:v>
                </c:pt>
                <c:pt idx="1">
                  <c:v>PFOA</c:v>
                </c:pt>
                <c:pt idx="2">
                  <c:v>PFBA</c:v>
                </c:pt>
              </c:strCache>
            </c:strRef>
          </c:cat>
          <c:val>
            <c:numRef>
              <c:f>'Source Pies'!$L$63:$L$65</c:f>
              <c:numCache>
                <c:formatCode>General</c:formatCode>
                <c:ptCount val="3"/>
                <c:pt idx="0">
                  <c:v>1.6</c:v>
                </c:pt>
                <c:pt idx="1">
                  <c:v>0.69</c:v>
                </c:pt>
                <c:pt idx="2">
                  <c:v>0.96</c:v>
                </c:pt>
              </c:numCache>
            </c:numRef>
          </c:val>
          <c:extLst>
            <c:ext xmlns:c16="http://schemas.microsoft.com/office/drawing/2014/chart" uri="{C3380CC4-5D6E-409C-BE32-E72D297353CC}">
              <c16:uniqueId val="{00000006-517A-409E-8E1C-FF69E49C0D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923-4982-9952-36643B9C1B8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923-4982-9952-36643B9C1B8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923-4982-9952-36643B9C1B88}"/>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9923-4982-9952-36643B9C1B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F13-4240-9C3D-79C6F5AC4D2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F13-4240-9C3D-79C6F5AC4D2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F13-4240-9C3D-79C6F5AC4D2B}"/>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7F13-4240-9C3D-79C6F5AC4D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E82-4129-A5A1-3E76EBF6C3F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E82-4129-A5A1-3E76EBF6C3F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DE82-4129-A5A1-3E76EBF6C3FA}"/>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DE82-4129-A5A1-3E76EBF6C3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Current'!$C$302</c:f>
              <c:strCache>
                <c:ptCount val="1"/>
                <c:pt idx="0">
                  <c:v>WL17</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7A9-434A-908A-B5657035EBF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7A9-434A-908A-B5657035EBF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7A9-434A-908A-B5657035EBFD}"/>
              </c:ext>
            </c:extLst>
          </c:dPt>
          <c:cat>
            <c:strRef>
              <c:f>'PFAS 6 - Water Current'!$I$4:$K$4</c:f>
              <c:strCache>
                <c:ptCount val="3"/>
                <c:pt idx="0">
                  <c:v>PFOS</c:v>
                </c:pt>
                <c:pt idx="1">
                  <c:v>PFOA</c:v>
                </c:pt>
                <c:pt idx="2">
                  <c:v>PFBA</c:v>
                </c:pt>
              </c:strCache>
            </c:strRef>
          </c:cat>
          <c:val>
            <c:numRef>
              <c:f>'PFAS 6 - Water Current'!$I$302:$K$302</c:f>
              <c:numCache>
                <c:formatCode>General</c:formatCode>
                <c:ptCount val="3"/>
                <c:pt idx="0">
                  <c:v>0.185</c:v>
                </c:pt>
                <c:pt idx="1">
                  <c:v>7.5800000000000006E-2</c:v>
                </c:pt>
                <c:pt idx="2">
                  <c:v>0.42</c:v>
                </c:pt>
              </c:numCache>
            </c:numRef>
          </c:val>
          <c:extLst>
            <c:ext xmlns:c16="http://schemas.microsoft.com/office/drawing/2014/chart" uri="{C3380CC4-5D6E-409C-BE32-E72D297353CC}">
              <c16:uniqueId val="{00000006-F7A9-434A-908A-B5657035EBF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Current'!$C$359</c:f>
              <c:strCache>
                <c:ptCount val="1"/>
                <c:pt idx="0">
                  <c:v>EP24</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999-4BA9-990C-5F47C92460D3}"/>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999-4BA9-990C-5F47C92460D3}"/>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999-4BA9-990C-5F47C92460D3}"/>
              </c:ext>
            </c:extLst>
          </c:dPt>
          <c:cat>
            <c:strRef>
              <c:f>'PFAS 6 - Water Current'!$I$4:$K$4</c:f>
              <c:strCache>
                <c:ptCount val="3"/>
                <c:pt idx="0">
                  <c:v>PFOS</c:v>
                </c:pt>
                <c:pt idx="1">
                  <c:v>PFOA</c:v>
                </c:pt>
                <c:pt idx="2">
                  <c:v>PFBA</c:v>
                </c:pt>
              </c:strCache>
            </c:strRef>
          </c:cat>
          <c:val>
            <c:numRef>
              <c:f>'PFAS 6 - Water Current'!$I$359:$K$359</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4999-4BA9-990C-5F47C92460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noFill/>
    </a:ln>
    <a:effectLst>
      <a:glow rad="76200">
        <a:sysClr val="window" lastClr="FFFFFF"/>
      </a:glow>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Current'!$C$5</c:f>
              <c:strCache>
                <c:ptCount val="1"/>
                <c:pt idx="0">
                  <c:v>RC01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00D-4556-81CF-26CAE2508F4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A00D-4556-81CF-26CAE2508F4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A00D-4556-81CF-26CAE2508F46}"/>
              </c:ext>
            </c:extLst>
          </c:dPt>
          <c:cat>
            <c:strRef>
              <c:f>'PFAS 6 - Water Current'!$I$4:$K$4</c:f>
              <c:strCache>
                <c:ptCount val="3"/>
                <c:pt idx="0">
                  <c:v>PFOS</c:v>
                </c:pt>
                <c:pt idx="1">
                  <c:v>PFOA</c:v>
                </c:pt>
                <c:pt idx="2">
                  <c:v>PFBA</c:v>
                </c:pt>
              </c:strCache>
            </c:strRef>
          </c:cat>
          <c:val>
            <c:numRef>
              <c:f>'PFAS 6 - Water Current'!$I$5:$K$5</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A00D-4556-81CF-26CAE2508F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Current'!$C$129</c:f>
              <c:strCache>
                <c:ptCount val="1"/>
                <c:pt idx="0">
                  <c:v>RC16A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513-49E4-8979-179B3C01934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513-49E4-8979-179B3C01934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513-49E4-8979-179B3C01934E}"/>
              </c:ext>
            </c:extLst>
          </c:dPt>
          <c:cat>
            <c:strRef>
              <c:f>'PFAS 6 - Water Current'!$I$4:$K$4</c:f>
              <c:strCache>
                <c:ptCount val="3"/>
                <c:pt idx="0">
                  <c:v>PFOS</c:v>
                </c:pt>
                <c:pt idx="1">
                  <c:v>PFOA</c:v>
                </c:pt>
                <c:pt idx="2">
                  <c:v>PFBA</c:v>
                </c:pt>
              </c:strCache>
            </c:strRef>
          </c:cat>
          <c:val>
            <c:numRef>
              <c:f>'PFAS 6 - Water Current'!$I$129:$K$129</c:f>
              <c:numCache>
                <c:formatCode>General</c:formatCode>
                <c:ptCount val="3"/>
                <c:pt idx="0">
                  <c:v>3.5999999999999999E-3</c:v>
                </c:pt>
                <c:pt idx="1">
                  <c:v>9.1999999999999998E-3</c:v>
                </c:pt>
                <c:pt idx="2">
                  <c:v>9.6000000000000002E-2</c:v>
                </c:pt>
              </c:numCache>
            </c:numRef>
          </c:val>
          <c:extLst>
            <c:ext xmlns:c16="http://schemas.microsoft.com/office/drawing/2014/chart" uri="{C3380CC4-5D6E-409C-BE32-E72D297353CC}">
              <c16:uniqueId val="{00000006-8513-49E4-8979-179B3C0193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Current'!$C$7</c:f>
              <c:strCache>
                <c:ptCount val="1"/>
                <c:pt idx="0">
                  <c:v>RC03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63D-4D8D-BD05-D2D4AD23CD1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63D-4D8D-BD05-D2D4AD23CD1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63D-4D8D-BD05-D2D4AD23CD1B}"/>
              </c:ext>
            </c:extLst>
          </c:dPt>
          <c:cat>
            <c:strRef>
              <c:f>'PFAS 6 - Water Current'!$I$4:$K$4</c:f>
              <c:strCache>
                <c:ptCount val="3"/>
                <c:pt idx="0">
                  <c:v>PFOS</c:v>
                </c:pt>
                <c:pt idx="1">
                  <c:v>PFOA</c:v>
                </c:pt>
                <c:pt idx="2">
                  <c:v>PFBA</c:v>
                </c:pt>
              </c:strCache>
            </c:strRef>
          </c:cat>
          <c:val>
            <c:numRef>
              <c:f>'PFAS 6 - Water Current'!$I$7:$K$7</c:f>
              <c:numCache>
                <c:formatCode>General</c:formatCode>
                <c:ptCount val="3"/>
                <c:pt idx="0">
                  <c:v>2.0699999999999998</c:v>
                </c:pt>
                <c:pt idx="1">
                  <c:v>0.629</c:v>
                </c:pt>
                <c:pt idx="2">
                  <c:v>0.38800000000000001</c:v>
                </c:pt>
              </c:numCache>
            </c:numRef>
          </c:val>
          <c:extLst>
            <c:ext xmlns:c16="http://schemas.microsoft.com/office/drawing/2014/chart" uri="{C3380CC4-5D6E-409C-BE32-E72D297353CC}">
              <c16:uniqueId val="{00000006-563D-4D8D-BD05-D2D4AD23CD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c:f>
              <c:strCache>
                <c:ptCount val="1"/>
                <c:pt idx="0">
                  <c:v>RC23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3E1-45D7-8C11-CE8E9E82CB4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3E1-45D7-8C11-CE8E9E82CB4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3E1-45D7-8C11-CE8E9E82CB4E}"/>
              </c:ext>
            </c:extLst>
          </c:dPt>
          <c:cat>
            <c:strRef>
              <c:f>'PFAS 6 - Water Current'!$I$4:$K$4</c:f>
              <c:strCache>
                <c:ptCount val="3"/>
                <c:pt idx="0">
                  <c:v>PFOS</c:v>
                </c:pt>
                <c:pt idx="1">
                  <c:v>PFOA</c:v>
                </c:pt>
                <c:pt idx="2">
                  <c:v>PFBA</c:v>
                </c:pt>
              </c:strCache>
            </c:strRef>
          </c:cat>
          <c:val>
            <c:numRef>
              <c:f>'PFAS 6 - Water Current'!$I$24:$K$24</c:f>
              <c:numCache>
                <c:formatCode>General</c:formatCode>
                <c:ptCount val="3"/>
                <c:pt idx="0">
                  <c:v>2.4</c:v>
                </c:pt>
                <c:pt idx="1">
                  <c:v>0.4</c:v>
                </c:pt>
                <c:pt idx="2">
                  <c:v>0.28999999999999998</c:v>
                </c:pt>
              </c:numCache>
            </c:numRef>
          </c:val>
          <c:extLst>
            <c:ext xmlns:c16="http://schemas.microsoft.com/office/drawing/2014/chart" uri="{C3380CC4-5D6E-409C-BE32-E72D297353CC}">
              <c16:uniqueId val="{00000006-03E1-45D7-8C11-CE8E9E82CB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Current'!$C$37</c:f>
              <c:strCache>
                <c:ptCount val="1"/>
                <c:pt idx="0">
                  <c:v>RC12</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E63-486C-A2D2-F68D0C66B0A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E63-486C-A2D2-F68D0C66B0A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E63-486C-A2D2-F68D0C66B0AC}"/>
              </c:ext>
            </c:extLst>
          </c:dPt>
          <c:cat>
            <c:strRef>
              <c:f>'PFAS 6 - Water Current'!$I$4:$K$4</c:f>
              <c:strCache>
                <c:ptCount val="3"/>
                <c:pt idx="0">
                  <c:v>PFOS</c:v>
                </c:pt>
                <c:pt idx="1">
                  <c:v>PFOA</c:v>
                </c:pt>
                <c:pt idx="2">
                  <c:v>PFBA</c:v>
                </c:pt>
              </c:strCache>
            </c:strRef>
          </c:cat>
          <c:val>
            <c:numRef>
              <c:f>'PFAS 6 - Water Current'!$I$37:$K$37</c:f>
              <c:numCache>
                <c:formatCode>General</c:formatCode>
                <c:ptCount val="3"/>
                <c:pt idx="0">
                  <c:v>1.06</c:v>
                </c:pt>
                <c:pt idx="1">
                  <c:v>0.161</c:v>
                </c:pt>
                <c:pt idx="2">
                  <c:v>0.159</c:v>
                </c:pt>
              </c:numCache>
            </c:numRef>
          </c:val>
          <c:extLst>
            <c:ext xmlns:c16="http://schemas.microsoft.com/office/drawing/2014/chart" uri="{C3380CC4-5D6E-409C-BE32-E72D297353CC}">
              <c16:uniqueId val="{00000006-BE63-486C-A2D2-F68D0C66B0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Current'!$C$154</c:f>
              <c:strCache>
                <c:ptCount val="1"/>
                <c:pt idx="0">
                  <c:v>RC21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E12-46FC-BE5C-3C80D4CC775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E12-46FC-BE5C-3C80D4CC775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E12-46FC-BE5C-3C80D4CC7750}"/>
              </c:ext>
            </c:extLst>
          </c:dPt>
          <c:cat>
            <c:strRef>
              <c:f>'PFAS 6 - Water Current'!$I$4:$K$4</c:f>
              <c:strCache>
                <c:ptCount val="3"/>
                <c:pt idx="0">
                  <c:v>PFOS</c:v>
                </c:pt>
                <c:pt idx="1">
                  <c:v>PFOA</c:v>
                </c:pt>
                <c:pt idx="2">
                  <c:v>PFBA</c:v>
                </c:pt>
              </c:strCache>
            </c:strRef>
          </c:cat>
          <c:val>
            <c:numRef>
              <c:f>'PFAS 6 - Water Current'!$I$154:$K$154</c:f>
              <c:numCache>
                <c:formatCode>General</c:formatCode>
                <c:ptCount val="3"/>
                <c:pt idx="0">
                  <c:v>1.54E-2</c:v>
                </c:pt>
                <c:pt idx="1">
                  <c:v>8.8400000000000006E-3</c:v>
                </c:pt>
                <c:pt idx="2">
                  <c:v>8.4000000000000005E-2</c:v>
                </c:pt>
              </c:numCache>
            </c:numRef>
          </c:val>
          <c:extLst>
            <c:ext xmlns:c16="http://schemas.microsoft.com/office/drawing/2014/chart" uri="{C3380CC4-5D6E-409C-BE32-E72D297353CC}">
              <c16:uniqueId val="{00000006-0E12-46FC-BE5C-3C80D4CC77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Current'!$C$181</c:f>
              <c:strCache>
                <c:ptCount val="1"/>
                <c:pt idx="0">
                  <c:v>EP09A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34E-4FBB-885E-812968AC64DB}"/>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34E-4FBB-885E-812968AC64DB}"/>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34E-4FBB-885E-812968AC64DB}"/>
              </c:ext>
            </c:extLst>
          </c:dPt>
          <c:cat>
            <c:strRef>
              <c:f>'PFAS 6 - Water Current'!$I$4:$K$4</c:f>
              <c:strCache>
                <c:ptCount val="3"/>
                <c:pt idx="0">
                  <c:v>PFOS</c:v>
                </c:pt>
                <c:pt idx="1">
                  <c:v>PFOA</c:v>
                </c:pt>
                <c:pt idx="2">
                  <c:v>PFBA</c:v>
                </c:pt>
              </c:strCache>
            </c:strRef>
          </c:cat>
          <c:val>
            <c:numRef>
              <c:f>'PFAS 6 - Water Current'!$I$181:$K$181</c:f>
              <c:numCache>
                <c:formatCode>General</c:formatCode>
                <c:ptCount val="3"/>
                <c:pt idx="0">
                  <c:v>0.11</c:v>
                </c:pt>
                <c:pt idx="1">
                  <c:v>8.4000000000000005E-2</c:v>
                </c:pt>
                <c:pt idx="2">
                  <c:v>0.83</c:v>
                </c:pt>
              </c:numCache>
            </c:numRef>
          </c:val>
          <c:extLst>
            <c:ext xmlns:c16="http://schemas.microsoft.com/office/drawing/2014/chart" uri="{C3380CC4-5D6E-409C-BE32-E72D297353CC}">
              <c16:uniqueId val="{00000006-534E-4FBB-885E-812968AC64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Current'!$C$232</c:f>
              <c:strCache>
                <c:ptCount val="1"/>
                <c:pt idx="0">
                  <c:v>EP23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A6-451D-88CC-7A8A55C7924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A6-451D-88CC-7A8A55C7924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A6-451D-88CC-7A8A55C79241}"/>
              </c:ext>
            </c:extLst>
          </c:dPt>
          <c:cat>
            <c:strRef>
              <c:f>'PFAS 6 - Water Current'!$I$4:$K$4</c:f>
              <c:strCache>
                <c:ptCount val="3"/>
                <c:pt idx="0">
                  <c:v>PFOS</c:v>
                </c:pt>
                <c:pt idx="1">
                  <c:v>PFOA</c:v>
                </c:pt>
                <c:pt idx="2">
                  <c:v>PFBA</c:v>
                </c:pt>
              </c:strCache>
            </c:strRef>
          </c:cat>
          <c:val>
            <c:numRef>
              <c:f>'PFAS 6 - Water Current'!$I$232:$K$232</c:f>
              <c:numCache>
                <c:formatCode>General</c:formatCode>
                <c:ptCount val="3"/>
                <c:pt idx="0">
                  <c:v>0.1</c:v>
                </c:pt>
                <c:pt idx="1">
                  <c:v>7.9000000000000001E-2</c:v>
                </c:pt>
                <c:pt idx="2">
                  <c:v>0.77</c:v>
                </c:pt>
              </c:numCache>
            </c:numRef>
          </c:val>
          <c:extLst>
            <c:ext xmlns:c16="http://schemas.microsoft.com/office/drawing/2014/chart" uri="{C3380CC4-5D6E-409C-BE32-E72D297353CC}">
              <c16:uniqueId val="{00000006-9AA6-451D-88CC-7A8A55C792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FFC000">
          <a:lumMod val="75000"/>
        </a:srgbClr>
      </a:solidFill>
    </a:ln>
    <a:effectLst>
      <a:glow rad="76200">
        <a:sysClr val="window" lastClr="FFFFFF"/>
      </a:glow>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Current'!$C$182</c:f>
              <c:strCache>
                <c:ptCount val="1"/>
                <c:pt idx="0">
                  <c:v>EP16</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E77-4A02-9752-1FEAE904989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E77-4A02-9752-1FEAE904989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E77-4A02-9752-1FEAE9049894}"/>
              </c:ext>
            </c:extLst>
          </c:dPt>
          <c:cat>
            <c:strRef>
              <c:f>'PFAS 6 - Water Current'!$I$4:$K$4</c:f>
              <c:strCache>
                <c:ptCount val="3"/>
                <c:pt idx="0">
                  <c:v>PFOS</c:v>
                </c:pt>
                <c:pt idx="1">
                  <c:v>PFOA</c:v>
                </c:pt>
                <c:pt idx="2">
                  <c:v>PFBA</c:v>
                </c:pt>
              </c:strCache>
            </c:strRef>
          </c:cat>
          <c:val>
            <c:numRef>
              <c:f>'PFAS 6 - Water Current'!$I$182:$K$182</c:f>
              <c:numCache>
                <c:formatCode>General</c:formatCode>
                <c:ptCount val="3"/>
                <c:pt idx="0">
                  <c:v>0.13</c:v>
                </c:pt>
                <c:pt idx="1">
                  <c:v>7.6999999999999999E-2</c:v>
                </c:pt>
                <c:pt idx="2">
                  <c:v>0.57999999999999996</c:v>
                </c:pt>
              </c:numCache>
            </c:numRef>
          </c:val>
          <c:extLst>
            <c:ext xmlns:c16="http://schemas.microsoft.com/office/drawing/2014/chart" uri="{C3380CC4-5D6E-409C-BE32-E72D297353CC}">
              <c16:uniqueId val="{00000006-8E77-4A02-9752-1FEAE90498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FFC000">
          <a:lumMod val="75000"/>
        </a:srgbClr>
      </a:solidFill>
    </a:ln>
    <a:effectLst>
      <a:glow rad="76200">
        <a:sysClr val="window" lastClr="FFFFFF"/>
      </a:glow>
    </a:effectLst>
  </c:spPr>
  <c:txPr>
    <a:bodyPr/>
    <a:lstStyle/>
    <a:p>
      <a:pPr>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Current'!$C$180</c:f>
              <c:strCache>
                <c:ptCount val="1"/>
                <c:pt idx="0">
                  <c:v>EP18</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91D-48E0-B5AD-0975BE9BB276}"/>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91D-48E0-B5AD-0975BE9BB276}"/>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91D-48E0-B5AD-0975BE9BB276}"/>
              </c:ext>
            </c:extLst>
          </c:dPt>
          <c:cat>
            <c:strRef>
              <c:f>'PFAS 6 - Water Current'!$I$4:$K$4</c:f>
              <c:strCache>
                <c:ptCount val="3"/>
                <c:pt idx="0">
                  <c:v>PFOS</c:v>
                </c:pt>
                <c:pt idx="1">
                  <c:v>PFOA</c:v>
                </c:pt>
                <c:pt idx="2">
                  <c:v>PFBA</c:v>
                </c:pt>
              </c:strCache>
            </c:strRef>
          </c:cat>
          <c:val>
            <c:numRef>
              <c:f>'PFAS 6 - Water Current'!$I$180:$K$180</c:f>
              <c:numCache>
                <c:formatCode>General</c:formatCode>
                <c:ptCount val="3"/>
                <c:pt idx="0">
                  <c:v>0.24</c:v>
                </c:pt>
                <c:pt idx="1">
                  <c:v>0.1</c:v>
                </c:pt>
                <c:pt idx="2">
                  <c:v>0.13</c:v>
                </c:pt>
              </c:numCache>
            </c:numRef>
          </c:val>
          <c:extLst>
            <c:ext xmlns:c16="http://schemas.microsoft.com/office/drawing/2014/chart" uri="{C3380CC4-5D6E-409C-BE32-E72D297353CC}">
              <c16:uniqueId val="{00000006-E91D-48E0-B5AD-0975BE9BB2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5875">
      <a:solidFill>
        <a:srgbClr val="FFC000">
          <a:lumMod val="75000"/>
        </a:srgbClr>
      </a:solidFill>
    </a:ln>
    <a:effectLst>
      <a:glow rad="76200">
        <a:sysClr val="window" lastClr="FFFFFF"/>
      </a:glow>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Current'!$C$243</c:f>
              <c:strCache>
                <c:ptCount val="1"/>
                <c:pt idx="0">
                  <c:v>WL03</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417-4020-8161-A37C9AB2DCD0}"/>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417-4020-8161-A37C9AB2DCD0}"/>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417-4020-8161-A37C9AB2DCD0}"/>
              </c:ext>
            </c:extLst>
          </c:dPt>
          <c:cat>
            <c:strRef>
              <c:f>'PFAS 6 - Water Current'!$I$4:$K$4</c:f>
              <c:strCache>
                <c:ptCount val="3"/>
                <c:pt idx="0">
                  <c:v>PFOS</c:v>
                </c:pt>
                <c:pt idx="1">
                  <c:v>PFOA</c:v>
                </c:pt>
                <c:pt idx="2">
                  <c:v>PFBA</c:v>
                </c:pt>
              </c:strCache>
            </c:strRef>
          </c:cat>
          <c:val>
            <c:numRef>
              <c:f>'PFAS 6 - Water Current'!$I$243:$K$243</c:f>
              <c:numCache>
                <c:formatCode>General</c:formatCode>
                <c:ptCount val="3"/>
                <c:pt idx="0">
                  <c:v>0.19</c:v>
                </c:pt>
                <c:pt idx="1">
                  <c:v>7.1999999999999995E-2</c:v>
                </c:pt>
                <c:pt idx="2">
                  <c:v>0.45</c:v>
                </c:pt>
              </c:numCache>
            </c:numRef>
          </c:val>
          <c:extLst>
            <c:ext xmlns:c16="http://schemas.microsoft.com/office/drawing/2014/chart" uri="{C3380CC4-5D6E-409C-BE32-E72D297353CC}">
              <c16:uniqueId val="{00000006-F417-4020-8161-A37C9AB2DCD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Current'!$C$247</c:f>
              <c:strCache>
                <c:ptCount val="1"/>
                <c:pt idx="0">
                  <c:v>WL06</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1F8-4505-8F56-71D202DA118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1F8-4505-8F56-71D202DA118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1F8-4505-8F56-71D202DA118E}"/>
              </c:ext>
            </c:extLst>
          </c:dPt>
          <c:cat>
            <c:strRef>
              <c:f>'PFAS 6 - Water Current'!$I$4:$K$4</c:f>
              <c:strCache>
                <c:ptCount val="3"/>
                <c:pt idx="0">
                  <c:v>PFOS</c:v>
                </c:pt>
                <c:pt idx="1">
                  <c:v>PFOA</c:v>
                </c:pt>
                <c:pt idx="2">
                  <c:v>PFBA</c:v>
                </c:pt>
              </c:strCache>
            </c:strRef>
          </c:cat>
          <c:val>
            <c:numRef>
              <c:f>'PFAS 6 - Water Current'!$I$247:$K$247</c:f>
              <c:numCache>
                <c:formatCode>General</c:formatCode>
                <c:ptCount val="3"/>
                <c:pt idx="0">
                  <c:v>0.19</c:v>
                </c:pt>
                <c:pt idx="1">
                  <c:v>0.11</c:v>
                </c:pt>
                <c:pt idx="2">
                  <c:v>0.49</c:v>
                </c:pt>
              </c:numCache>
            </c:numRef>
          </c:val>
          <c:extLst>
            <c:ext xmlns:c16="http://schemas.microsoft.com/office/drawing/2014/chart" uri="{C3380CC4-5D6E-409C-BE32-E72D297353CC}">
              <c16:uniqueId val="{00000006-51F8-4505-8F56-71D202DA118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Current'!$C$265</c:f>
              <c:strCache>
                <c:ptCount val="1"/>
                <c:pt idx="0">
                  <c:v>WL08</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761-485F-AE25-7CCC61AB99DF}"/>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761-485F-AE25-7CCC61AB99DF}"/>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761-485F-AE25-7CCC61AB99DF}"/>
              </c:ext>
            </c:extLst>
          </c:dPt>
          <c:cat>
            <c:strRef>
              <c:f>'PFAS 6 - Water Current'!$I$4:$K$4</c:f>
              <c:strCache>
                <c:ptCount val="3"/>
                <c:pt idx="0">
                  <c:v>PFOS</c:v>
                </c:pt>
                <c:pt idx="1">
                  <c:v>PFOA</c:v>
                </c:pt>
                <c:pt idx="2">
                  <c:v>PFBA</c:v>
                </c:pt>
              </c:strCache>
            </c:strRef>
          </c:cat>
          <c:val>
            <c:numRef>
              <c:f>'PFAS 6 - Water Current'!$I$265:$K$265</c:f>
              <c:numCache>
                <c:formatCode>General</c:formatCode>
                <c:ptCount val="3"/>
                <c:pt idx="0">
                  <c:v>0.15</c:v>
                </c:pt>
                <c:pt idx="1">
                  <c:v>6.0999999999999999E-2</c:v>
                </c:pt>
                <c:pt idx="2">
                  <c:v>0.35</c:v>
                </c:pt>
              </c:numCache>
            </c:numRef>
          </c:val>
          <c:extLst>
            <c:ext xmlns:c16="http://schemas.microsoft.com/office/drawing/2014/chart" uri="{C3380CC4-5D6E-409C-BE32-E72D297353CC}">
              <c16:uniqueId val="{00000006-F761-485F-AE25-7CCC61AB99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Current'!$C$295</c:f>
              <c:strCache>
                <c:ptCount val="1"/>
                <c:pt idx="0">
                  <c:v>WL12</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D51-4C53-9347-ADD717A4865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D51-4C53-9347-ADD717A4865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D51-4C53-9347-ADD717A4865A}"/>
              </c:ext>
            </c:extLst>
          </c:dPt>
          <c:cat>
            <c:strRef>
              <c:f>'PFAS 6 - Water Current'!$I$4:$K$4</c:f>
              <c:strCache>
                <c:ptCount val="3"/>
                <c:pt idx="0">
                  <c:v>PFOS</c:v>
                </c:pt>
                <c:pt idx="1">
                  <c:v>PFOA</c:v>
                </c:pt>
                <c:pt idx="2">
                  <c:v>PFBA</c:v>
                </c:pt>
              </c:strCache>
            </c:strRef>
          </c:cat>
          <c:val>
            <c:numRef>
              <c:f>'PFAS 6 - Water Current'!$I$295:$K$295</c:f>
              <c:numCache>
                <c:formatCode>General</c:formatCode>
                <c:ptCount val="3"/>
                <c:pt idx="0">
                  <c:v>0.185</c:v>
                </c:pt>
                <c:pt idx="1">
                  <c:v>5.6500000000000002E-2</c:v>
                </c:pt>
                <c:pt idx="2">
                  <c:v>0.249</c:v>
                </c:pt>
              </c:numCache>
            </c:numRef>
          </c:val>
          <c:extLst>
            <c:ext xmlns:c16="http://schemas.microsoft.com/office/drawing/2014/chart" uri="{C3380CC4-5D6E-409C-BE32-E72D297353CC}">
              <c16:uniqueId val="{00000006-5D51-4C53-9347-ADD717A486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Current'!$C$294</c:f>
              <c:strCache>
                <c:ptCount val="1"/>
                <c:pt idx="0">
                  <c:v>WL16</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EB-4EAC-9994-FDBBE153D3F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EB-4EAC-9994-FDBBE153D3F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EB-4EAC-9994-FDBBE153D3FA}"/>
              </c:ext>
            </c:extLst>
          </c:dPt>
          <c:cat>
            <c:strRef>
              <c:f>'PFAS 6 - Water Current'!$I$4:$K$4</c:f>
              <c:strCache>
                <c:ptCount val="3"/>
                <c:pt idx="0">
                  <c:v>PFOS</c:v>
                </c:pt>
                <c:pt idx="1">
                  <c:v>PFOA</c:v>
                </c:pt>
                <c:pt idx="2">
                  <c:v>PFBA</c:v>
                </c:pt>
              </c:strCache>
            </c:strRef>
          </c:cat>
          <c:val>
            <c:numRef>
              <c:f>'PFAS 6 - Water Current'!$I$294:$K$294</c:f>
              <c:numCache>
                <c:formatCode>General</c:formatCode>
                <c:ptCount val="3"/>
                <c:pt idx="0">
                  <c:v>0.22</c:v>
                </c:pt>
                <c:pt idx="1">
                  <c:v>7.4999999999999997E-2</c:v>
                </c:pt>
                <c:pt idx="2">
                  <c:v>0.37</c:v>
                </c:pt>
              </c:numCache>
            </c:numRef>
          </c:val>
          <c:extLst>
            <c:ext xmlns:c16="http://schemas.microsoft.com/office/drawing/2014/chart" uri="{C3380CC4-5D6E-409C-BE32-E72D297353CC}">
              <c16:uniqueId val="{00000006-9AEB-4EAC-9994-FDBBE153D3F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Current'!$C$319</c:f>
              <c:strCache>
                <c:ptCount val="1"/>
                <c:pt idx="0">
                  <c:v>WL20</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053-45EE-967C-9D1D24001828}"/>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0053-45EE-967C-9D1D24001828}"/>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0053-45EE-967C-9D1D24001828}"/>
              </c:ext>
            </c:extLst>
          </c:dPt>
          <c:cat>
            <c:strRef>
              <c:f>'PFAS 6 - Water Current'!$I$4:$K$4</c:f>
              <c:strCache>
                <c:ptCount val="3"/>
                <c:pt idx="0">
                  <c:v>PFOS</c:v>
                </c:pt>
                <c:pt idx="1">
                  <c:v>PFOA</c:v>
                </c:pt>
                <c:pt idx="2">
                  <c:v>PFBA</c:v>
                </c:pt>
              </c:strCache>
            </c:strRef>
          </c:cat>
          <c:val>
            <c:numRef>
              <c:f>'PFAS 6 - Water Current'!$I$319:$K$319</c:f>
              <c:numCache>
                <c:formatCode>General</c:formatCode>
                <c:ptCount val="3"/>
                <c:pt idx="0">
                  <c:v>0.16600000000000001</c:v>
                </c:pt>
                <c:pt idx="1">
                  <c:v>4.9500000000000002E-2</c:v>
                </c:pt>
                <c:pt idx="2">
                  <c:v>0.20300000000000001</c:v>
                </c:pt>
              </c:numCache>
            </c:numRef>
          </c:val>
          <c:extLst>
            <c:ext xmlns:c16="http://schemas.microsoft.com/office/drawing/2014/chart" uri="{C3380CC4-5D6E-409C-BE32-E72D297353CC}">
              <c16:uniqueId val="{00000006-0053-45EE-967C-9D1D240018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Current'!$C$320</c:f>
              <c:strCache>
                <c:ptCount val="1"/>
                <c:pt idx="0">
                  <c:v>SC01</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3B4-494C-908E-AF6B86226A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3B4-494C-908E-AF6B86226A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3B4-494C-908E-AF6B86226AC2}"/>
              </c:ext>
            </c:extLst>
          </c:dPt>
          <c:cat>
            <c:strRef>
              <c:f>'PFAS 6 - Water Current'!$I$4:$K$4</c:f>
              <c:strCache>
                <c:ptCount val="3"/>
                <c:pt idx="0">
                  <c:v>PFOS</c:v>
                </c:pt>
                <c:pt idx="1">
                  <c:v>PFOA</c:v>
                </c:pt>
                <c:pt idx="2">
                  <c:v>PFBA</c:v>
                </c:pt>
              </c:strCache>
            </c:strRef>
          </c:cat>
          <c:val>
            <c:numRef>
              <c:f>'PFAS 6 - Water Current'!$I$320:$K$320</c:f>
              <c:numCache>
                <c:formatCode>General</c:formatCode>
                <c:ptCount val="3"/>
                <c:pt idx="0">
                  <c:v>3.7699999999999997E-2</c:v>
                </c:pt>
                <c:pt idx="1">
                  <c:v>1.77E-2</c:v>
                </c:pt>
                <c:pt idx="2">
                  <c:v>0.10199999999999999</c:v>
                </c:pt>
              </c:numCache>
            </c:numRef>
          </c:val>
          <c:extLst>
            <c:ext xmlns:c16="http://schemas.microsoft.com/office/drawing/2014/chart" uri="{C3380CC4-5D6E-409C-BE32-E72D297353CC}">
              <c16:uniqueId val="{00000006-B3B4-494C-908E-AF6B86226A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Current'!$C$240</c:f>
              <c:strCache>
                <c:ptCount val="1"/>
                <c:pt idx="0">
                  <c:v>EP26A</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44A8-41E2-A6B6-E7AC0256F764}"/>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44A8-41E2-A6B6-E7AC0256F764}"/>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44A8-41E2-A6B6-E7AC0256F764}"/>
              </c:ext>
            </c:extLst>
          </c:dPt>
          <c:cat>
            <c:strRef>
              <c:f>'PFAS 6 - Water Current'!$I$4:$K$4</c:f>
              <c:strCache>
                <c:ptCount val="3"/>
                <c:pt idx="0">
                  <c:v>PFOS</c:v>
                </c:pt>
                <c:pt idx="1">
                  <c:v>PFOA</c:v>
                </c:pt>
                <c:pt idx="2">
                  <c:v>PFBA</c:v>
                </c:pt>
              </c:strCache>
            </c:strRef>
          </c:cat>
          <c:val>
            <c:numRef>
              <c:f>'PFAS 6 - Water Current'!$I$240:$K$240</c:f>
              <c:numCache>
                <c:formatCode>General</c:formatCode>
                <c:ptCount val="3"/>
                <c:pt idx="0">
                  <c:v>0.68</c:v>
                </c:pt>
                <c:pt idx="1">
                  <c:v>0.15</c:v>
                </c:pt>
                <c:pt idx="2">
                  <c:v>0.15</c:v>
                </c:pt>
              </c:numCache>
            </c:numRef>
          </c:val>
          <c:extLst>
            <c:ext xmlns:c16="http://schemas.microsoft.com/office/drawing/2014/chart" uri="{C3380CC4-5D6E-409C-BE32-E72D297353CC}">
              <c16:uniqueId val="{00000006-44A8-41E2-A6B6-E7AC0256F7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Current'!$C$366</c:f>
              <c:strCache>
                <c:ptCount val="1"/>
                <c:pt idx="0">
                  <c:v>WL19</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3BE-4EFD-A74D-2473B976BC21}"/>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3BE-4EFD-A74D-2473B976BC21}"/>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3BE-4EFD-A74D-2473B976BC21}"/>
              </c:ext>
            </c:extLst>
          </c:dPt>
          <c:cat>
            <c:strRef>
              <c:f>'PFAS 6 - Water Current'!$I$4:$K$4</c:f>
              <c:strCache>
                <c:ptCount val="3"/>
                <c:pt idx="0">
                  <c:v>PFOS</c:v>
                </c:pt>
                <c:pt idx="1">
                  <c:v>PFOA</c:v>
                </c:pt>
                <c:pt idx="2">
                  <c:v>PFBA</c:v>
                </c:pt>
              </c:strCache>
            </c:strRef>
          </c:cat>
          <c:val>
            <c:numRef>
              <c:f>'PFAS 6 - Water Current'!$I$366:$K$366</c:f>
              <c:numCache>
                <c:formatCode>General</c:formatCode>
                <c:ptCount val="3"/>
                <c:pt idx="0">
                  <c:v>0.16600000000000001</c:v>
                </c:pt>
                <c:pt idx="1">
                  <c:v>4.9500000000000002E-2</c:v>
                </c:pt>
                <c:pt idx="2">
                  <c:v>0.20300000000000001</c:v>
                </c:pt>
              </c:numCache>
            </c:numRef>
          </c:val>
          <c:extLst>
            <c:ext xmlns:c16="http://schemas.microsoft.com/office/drawing/2014/chart" uri="{C3380CC4-5D6E-409C-BE32-E72D297353CC}">
              <c16:uniqueId val="{00000006-E3BE-4EFD-A74D-2473B976BC2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Current'!$C$6</c:f>
              <c:strCache>
                <c:ptCount val="1"/>
                <c:pt idx="0">
                  <c:v>RC02</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9AF-4BA5-AC66-0EF965F7383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9AF-4BA5-AC66-0EF965F7383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9AF-4BA5-AC66-0EF965F7383D}"/>
              </c:ext>
            </c:extLst>
          </c:dPt>
          <c:cat>
            <c:strRef>
              <c:f>'PFAS 6 - Water Current'!$I$4:$K$4</c:f>
              <c:strCache>
                <c:ptCount val="3"/>
                <c:pt idx="0">
                  <c:v>PFOS</c:v>
                </c:pt>
                <c:pt idx="1">
                  <c:v>PFOA</c:v>
                </c:pt>
                <c:pt idx="2">
                  <c:v>PFBA</c:v>
                </c:pt>
              </c:strCache>
            </c:strRef>
          </c:cat>
          <c:val>
            <c:numRef>
              <c:f>'PFAS 6 - Water Current'!$I$6:$K$6</c:f>
              <c:numCache>
                <c:formatCode>General</c:formatCode>
                <c:ptCount val="3"/>
                <c:pt idx="0">
                  <c:v>1.6900000000000001E-3</c:v>
                </c:pt>
                <c:pt idx="1">
                  <c:v>1.0699999999999999E-2</c:v>
                </c:pt>
                <c:pt idx="2">
                  <c:v>0.11899999999999999</c:v>
                </c:pt>
              </c:numCache>
            </c:numRef>
          </c:val>
          <c:extLst>
            <c:ext xmlns:c16="http://schemas.microsoft.com/office/drawing/2014/chart" uri="{C3380CC4-5D6E-409C-BE32-E72D297353CC}">
              <c16:uniqueId val="{00000006-79AF-4BA5-AC66-0EF965F7383D}"/>
            </c:ext>
          </c:extLst>
        </c:ser>
        <c:ser>
          <c:idx val="0"/>
          <c:order val="1"/>
          <c:tx>
            <c:strRef>
              <c:f>'PFAS 6 - Water Current'!$C$6</c:f>
              <c:strCache>
                <c:ptCount val="1"/>
                <c:pt idx="0">
                  <c:v>RC02</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79AF-4BA5-AC66-0EF965F7383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A-79AF-4BA5-AC66-0EF965F7383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C-79AF-4BA5-AC66-0EF965F7383D}"/>
              </c:ext>
            </c:extLst>
          </c:dPt>
          <c:cat>
            <c:strRef>
              <c:f>'PFAS 6 - Water Current'!$I$4:$K$4</c:f>
              <c:strCache>
                <c:ptCount val="3"/>
                <c:pt idx="0">
                  <c:v>PFOS</c:v>
                </c:pt>
                <c:pt idx="1">
                  <c:v>PFOA</c:v>
                </c:pt>
                <c:pt idx="2">
                  <c:v>PFBA</c:v>
                </c:pt>
              </c:strCache>
            </c:strRef>
          </c:cat>
          <c:val>
            <c:numRef>
              <c:f>'PFAS 6 - Water Current'!$I$6:$K$6</c:f>
              <c:numCache>
                <c:formatCode>General</c:formatCode>
                <c:ptCount val="3"/>
                <c:pt idx="0">
                  <c:v>1.6900000000000001E-3</c:v>
                </c:pt>
                <c:pt idx="1">
                  <c:v>1.0699999999999999E-2</c:v>
                </c:pt>
                <c:pt idx="2">
                  <c:v>0.11899999999999999</c:v>
                </c:pt>
              </c:numCache>
            </c:numRef>
          </c:val>
          <c:extLst>
            <c:ext xmlns:c16="http://schemas.microsoft.com/office/drawing/2014/chart" uri="{C3380CC4-5D6E-409C-BE32-E72D297353CC}">
              <c16:uniqueId val="{0000000D-79AF-4BA5-AC66-0EF965F7383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728-4C2A-833C-5B8CA83BE83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728-4C2A-833C-5B8CA83BE83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728-4C2A-833C-5B8CA83BE83C}"/>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2728-4C2A-833C-5B8CA83BE8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E11-43EF-B52B-F7356020C055}"/>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E11-43EF-B52B-F7356020C055}"/>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E11-43EF-B52B-F7356020C055}"/>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BE11-43EF-B52B-F7356020C0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8B-4B49-96AD-1C0C2838769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8B-4B49-96AD-1C0C2838769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8B-4B49-96AD-1C0C2838769E}"/>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F18B-4B49-96AD-1C0C283876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strRef>
              <c:f>'PFAS 6 - Water Current'!$C$302</c:f>
              <c:strCache>
                <c:ptCount val="1"/>
                <c:pt idx="0">
                  <c:v>WL17</c:v>
                </c:pt>
              </c:strCache>
            </c:strRef>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371-41CA-AA69-7F81E5F91E2A}"/>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371-41CA-AA69-7F81E5F91E2A}"/>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1371-41CA-AA69-7F81E5F91E2A}"/>
              </c:ext>
            </c:extLst>
          </c:dPt>
          <c:cat>
            <c:strRef>
              <c:f>'PFAS 6 - Water Current'!$I$4:$K$4</c:f>
              <c:strCache>
                <c:ptCount val="3"/>
                <c:pt idx="0">
                  <c:v>PFOS</c:v>
                </c:pt>
                <c:pt idx="1">
                  <c:v>PFOA</c:v>
                </c:pt>
                <c:pt idx="2">
                  <c:v>PFBA</c:v>
                </c:pt>
              </c:strCache>
            </c:strRef>
          </c:cat>
          <c:val>
            <c:numRef>
              <c:f>'PFAS 6 - Water Current'!$I$302:$K$302</c:f>
              <c:numCache>
                <c:formatCode>General</c:formatCode>
                <c:ptCount val="3"/>
                <c:pt idx="0">
                  <c:v>0.185</c:v>
                </c:pt>
                <c:pt idx="1">
                  <c:v>7.5800000000000006E-2</c:v>
                </c:pt>
                <c:pt idx="2">
                  <c:v>0.42</c:v>
                </c:pt>
              </c:numCache>
            </c:numRef>
          </c:val>
          <c:extLst>
            <c:ext xmlns:c16="http://schemas.microsoft.com/office/drawing/2014/chart" uri="{C3380CC4-5D6E-409C-BE32-E72D297353CC}">
              <c16:uniqueId val="{00000006-1371-41CA-AA69-7F81E5F91E2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Seasonal Surface Water</a:t>
            </a:r>
            <a:r>
              <a:rPr lang="en-US" sz="1200" baseline="0"/>
              <a:t> Results: Total PFAS</a:t>
            </a:r>
          </a:p>
        </c:rich>
      </c:tx>
      <c:layout>
        <c:manualLayout>
          <c:xMode val="edge"/>
          <c:yMode val="edge"/>
          <c:x val="0.22557517721331541"/>
          <c:y val="3.1946095784624623E-2"/>
        </c:manualLayout>
      </c:layout>
      <c:overlay val="0"/>
      <c:spPr>
        <a:noFill/>
        <a:ln>
          <a:noFill/>
        </a:ln>
        <a:effectLst/>
      </c:spPr>
    </c:title>
    <c:autoTitleDeleted val="0"/>
    <c:plotArea>
      <c:layout/>
      <c:barChart>
        <c:barDir val="col"/>
        <c:grouping val="clustered"/>
        <c:varyColors val="0"/>
        <c:ser>
          <c:idx val="1"/>
          <c:order val="0"/>
          <c:tx>
            <c:v>Winter</c:v>
          </c:tx>
          <c:spPr>
            <a:solidFill>
              <a:schemeClr val="accent5">
                <a:lumMod val="40000"/>
                <a:lumOff val="60000"/>
              </a:schemeClr>
            </a:solidFill>
            <a:ln>
              <a:solidFill>
                <a:sysClr val="windowText" lastClr="000000"/>
              </a:solidFill>
            </a:ln>
          </c:spPr>
          <c:invertIfNegative val="0"/>
          <c:cat>
            <c:strRef>
              <c:f>('Segment 6 - seasonal graphs (2)'!$B$4,'Segment 6 - seasonal graphs (2)'!$B$14,'Segment 6 - seasonal graphs (2)'!$B$36,'Segment 6 - seasonal graphs (2)'!$B$47,'Segment 6 - seasonal graphs (2)'!$B$57,'Segment 6 - seasonal graphs (2)'!$B$67,'Segment 6 - seasonal graphs (2)'!$B$77,'Segment 6 - seasonal graphs (2)'!$B$88,'Segment 6 - seasonal graphs (2)'!$B$98,'Segment 6 - seasonal graphs (2)'!$B$116,'Segment 6 - seasonal graphs (2)'!$B$126,'Segment 6 - seasonal graphs (2)'!$B$136,'Segment 6 - seasonal graphs (2)'!$B$147,'Segment 6 - seasonal graphs (2)'!$B$161,'Segment 6 - seasonal graphs (2)'!$B$173,'Segment 6 - seasonal graphs (2)'!$B$183,'Segment 6 - seasonal graphs (2)'!$B$185,'Segment 6 - seasonal graphs (2)'!$B$187,'Segment 6 - seasonal graphs (2)'!$B$189,'Segment 6 - seasonal graphs (2)'!$B$191,'Segment 6 - seasonal graphs (2)'!$B$193)</c:f>
              <c:strCache>
                <c:ptCount val="11"/>
                <c:pt idx="0">
                  <c:v>EPL + Lake Elmo</c:v>
                </c:pt>
                <c:pt idx="1">
                  <c:v>Horseshoe Lake</c:v>
                </c:pt>
                <c:pt idx="2">
                  <c:v>North Pond</c:v>
                </c:pt>
                <c:pt idx="3">
                  <c:v>Middle Pond</c:v>
                </c:pt>
                <c:pt idx="4">
                  <c:v>South Pond</c:v>
                </c:pt>
                <c:pt idx="5">
                  <c:v>WL19</c:v>
                </c:pt>
                <c:pt idx="6">
                  <c:v>WL20</c:v>
                </c:pt>
                <c:pt idx="7">
                  <c:v>SC1</c:v>
                </c:pt>
                <c:pt idx="8">
                  <c:v>SC2</c:v>
                </c:pt>
                <c:pt idx="9">
                  <c:v>SC3</c:v>
                </c:pt>
                <c:pt idx="10">
                  <c:v>SC4</c:v>
                </c:pt>
              </c:strCache>
              <c:extLst/>
            </c:strRef>
          </c:cat>
          <c:val>
            <c:numRef>
              <c:f>('Segment 6 - seasonal graphs (2)'!$M$5,'Segment 6 - seasonal graphs (2)'!$M$15,'Segment 6 - seasonal graphs (2)'!$M$37,'Segment 6 - seasonal graphs (2)'!$M$48,'Segment 6 - seasonal graphs (2)'!$M$58,'Segment 6 - seasonal graphs (2)'!$M$68,'Segment 6 - seasonal graphs (2)'!$M$78,'Segment 6 - seasonal graphs (2)'!$M$89,'Segment 6 - seasonal graphs (2)'!$M$100,'Segment 6 - seasonal graphs (2)'!$M$117,'Segment 6 - seasonal graphs (2)'!$M$127,'Segment 6 - seasonal graphs (2)'!$M$137,'Segment 6 - seasonal graphs (2)'!$M$148,'Segment 6 - seasonal graphs (2)'!$M$162,'Segment 6 - seasonal graphs (2)'!$M$174)</c:f>
              <c:numCache>
                <c:formatCode>General</c:formatCode>
                <c:ptCount val="5"/>
                <c:pt idx="0">
                  <c:v>0.69018000000000002</c:v>
                </c:pt>
                <c:pt idx="1">
                  <c:v>0.59850000000000014</c:v>
                </c:pt>
                <c:pt idx="2">
                  <c:v>0.57215000000000005</c:v>
                </c:pt>
                <c:pt idx="3">
                  <c:v>0.60602999999999996</c:v>
                </c:pt>
                <c:pt idx="4">
                  <c:v>0.61743000000000015</c:v>
                </c:pt>
              </c:numCache>
              <c:extLst/>
            </c:numRef>
          </c:val>
          <c:extLst>
            <c:ext xmlns:c16="http://schemas.microsoft.com/office/drawing/2014/chart" uri="{C3380CC4-5D6E-409C-BE32-E72D297353CC}">
              <c16:uniqueId val="{00000000-7CBC-4993-B419-8FC0903BBECC}"/>
            </c:ext>
          </c:extLst>
        </c:ser>
        <c:ser>
          <c:idx val="3"/>
          <c:order val="1"/>
          <c:tx>
            <c:v>Spring</c:v>
          </c:tx>
          <c:spPr>
            <a:solidFill>
              <a:srgbClr val="0070C0"/>
            </a:solidFill>
            <a:ln>
              <a:solidFill>
                <a:sysClr val="windowText" lastClr="000000"/>
              </a:solidFill>
            </a:ln>
          </c:spPr>
          <c:invertIfNegative val="0"/>
          <c:cat>
            <c:strRef>
              <c:f>('Segment 6 - seasonal graphs (2)'!$B$4,'Segment 6 - seasonal graphs (2)'!$B$14,'Segment 6 - seasonal graphs (2)'!$B$36,'Segment 6 - seasonal graphs (2)'!$B$47,'Segment 6 - seasonal graphs (2)'!$B$57,'Segment 6 - seasonal graphs (2)'!$B$67,'Segment 6 - seasonal graphs (2)'!$B$77,'Segment 6 - seasonal graphs (2)'!$B$88,'Segment 6 - seasonal graphs (2)'!$B$98,'Segment 6 - seasonal graphs (2)'!$B$116,'Segment 6 - seasonal graphs (2)'!$B$126,'Segment 6 - seasonal graphs (2)'!$B$136,'Segment 6 - seasonal graphs (2)'!$B$147,'Segment 6 - seasonal graphs (2)'!$B$161,'Segment 6 - seasonal graphs (2)'!$B$173,'Segment 6 - seasonal graphs (2)'!$B$183,'Segment 6 - seasonal graphs (2)'!$B$185,'Segment 6 - seasonal graphs (2)'!$B$187,'Segment 6 - seasonal graphs (2)'!$B$189,'Segment 6 - seasonal graphs (2)'!$B$191,'Segment 6 - seasonal graphs (2)'!$B$193)</c:f>
              <c:strCache>
                <c:ptCount val="11"/>
                <c:pt idx="0">
                  <c:v>EPL + Lake Elmo</c:v>
                </c:pt>
                <c:pt idx="1">
                  <c:v>Horseshoe Lake</c:v>
                </c:pt>
                <c:pt idx="2">
                  <c:v>North Pond</c:v>
                </c:pt>
                <c:pt idx="3">
                  <c:v>Middle Pond</c:v>
                </c:pt>
                <c:pt idx="4">
                  <c:v>South Pond</c:v>
                </c:pt>
                <c:pt idx="5">
                  <c:v>WL19</c:v>
                </c:pt>
                <c:pt idx="6">
                  <c:v>WL20</c:v>
                </c:pt>
                <c:pt idx="7">
                  <c:v>SC1</c:v>
                </c:pt>
                <c:pt idx="8">
                  <c:v>SC2</c:v>
                </c:pt>
                <c:pt idx="9">
                  <c:v>SC3</c:v>
                </c:pt>
                <c:pt idx="10">
                  <c:v>SC4</c:v>
                </c:pt>
              </c:strCache>
              <c:extLst/>
            </c:strRef>
          </c:cat>
          <c:val>
            <c:numRef>
              <c:f>('Segment 6 - seasonal graphs (2)'!$M$7,'Segment 6 - seasonal graphs (2)'!$M$17,'Segment 6 - seasonal graphs (2)'!$M$39,'Segment 6 - seasonal graphs (2)'!$M$50,'Segment 6 - seasonal graphs (2)'!$M$60,'Segment 6 - seasonal graphs (2)'!$M$70,'Segment 6 - seasonal graphs (2)'!$M$80,'Segment 6 - seasonal graphs (2)'!$M$91,'Segment 6 - seasonal graphs (2)'!$M$105,'Segment 6 - seasonal graphs (2)'!$M$119,'Segment 6 - seasonal graphs (2)'!$M$129,'Segment 6 - seasonal graphs (2)'!$M$139,'Segment 6 - seasonal graphs (2)'!$M$150,'Segment 6 - seasonal graphs (2)'!$M$164,'Segment 6 - seasonal graphs (2)'!$M$176)</c:f>
              <c:numCache>
                <c:formatCode>General</c:formatCode>
                <c:ptCount val="5"/>
                <c:pt idx="0">
                  <c:v>0.81179000000000001</c:v>
                </c:pt>
                <c:pt idx="1">
                  <c:v>0.60682000000000003</c:v>
                </c:pt>
                <c:pt idx="2">
                  <c:v>0.53134000000000003</c:v>
                </c:pt>
                <c:pt idx="3">
                  <c:v>0.64776999999999996</c:v>
                </c:pt>
                <c:pt idx="4">
                  <c:v>0.62363000000000002</c:v>
                </c:pt>
              </c:numCache>
              <c:extLst/>
            </c:numRef>
          </c:val>
          <c:extLst>
            <c:ext xmlns:c16="http://schemas.microsoft.com/office/drawing/2014/chart" uri="{C3380CC4-5D6E-409C-BE32-E72D297353CC}">
              <c16:uniqueId val="{00000001-7CBC-4993-B419-8FC0903BBECC}"/>
            </c:ext>
          </c:extLst>
        </c:ser>
        <c:ser>
          <c:idx val="5"/>
          <c:order val="2"/>
          <c:tx>
            <c:v>Summer</c:v>
          </c:tx>
          <c:spPr>
            <a:solidFill>
              <a:schemeClr val="accent6">
                <a:lumMod val="75000"/>
              </a:schemeClr>
            </a:solidFill>
            <a:ln>
              <a:solidFill>
                <a:sysClr val="windowText" lastClr="000000"/>
              </a:solidFill>
            </a:ln>
          </c:spPr>
          <c:invertIfNegative val="0"/>
          <c:cat>
            <c:strRef>
              <c:f>('Segment 6 - seasonal graphs (2)'!$B$4,'Segment 6 - seasonal graphs (2)'!$B$14,'Segment 6 - seasonal graphs (2)'!$B$36,'Segment 6 - seasonal graphs (2)'!$B$47,'Segment 6 - seasonal graphs (2)'!$B$57,'Segment 6 - seasonal graphs (2)'!$B$67,'Segment 6 - seasonal graphs (2)'!$B$77,'Segment 6 - seasonal graphs (2)'!$B$88,'Segment 6 - seasonal graphs (2)'!$B$98,'Segment 6 - seasonal graphs (2)'!$B$116,'Segment 6 - seasonal graphs (2)'!$B$126,'Segment 6 - seasonal graphs (2)'!$B$136,'Segment 6 - seasonal graphs (2)'!$B$147,'Segment 6 - seasonal graphs (2)'!$B$161,'Segment 6 - seasonal graphs (2)'!$B$173,'Segment 6 - seasonal graphs (2)'!$B$183,'Segment 6 - seasonal graphs (2)'!$B$185,'Segment 6 - seasonal graphs (2)'!$B$187,'Segment 6 - seasonal graphs (2)'!$B$189,'Segment 6 - seasonal graphs (2)'!$B$191,'Segment 6 - seasonal graphs (2)'!$B$193)</c:f>
              <c:strCache>
                <c:ptCount val="11"/>
                <c:pt idx="0">
                  <c:v>EPL + Lake Elmo</c:v>
                </c:pt>
                <c:pt idx="1">
                  <c:v>Horseshoe Lake</c:v>
                </c:pt>
                <c:pt idx="2">
                  <c:v>North Pond</c:v>
                </c:pt>
                <c:pt idx="3">
                  <c:v>Middle Pond</c:v>
                </c:pt>
                <c:pt idx="4">
                  <c:v>South Pond</c:v>
                </c:pt>
                <c:pt idx="5">
                  <c:v>WL19</c:v>
                </c:pt>
                <c:pt idx="6">
                  <c:v>WL20</c:v>
                </c:pt>
                <c:pt idx="7">
                  <c:v>SC1</c:v>
                </c:pt>
                <c:pt idx="8">
                  <c:v>SC2</c:v>
                </c:pt>
                <c:pt idx="9">
                  <c:v>SC3</c:v>
                </c:pt>
                <c:pt idx="10">
                  <c:v>SC4</c:v>
                </c:pt>
              </c:strCache>
              <c:extLst/>
            </c:strRef>
          </c:cat>
          <c:val>
            <c:numRef>
              <c:f>('Segment 6 - seasonal graphs (2)'!$M$9,'Segment 6 - seasonal graphs (2)'!$M$29,'Segment 6 - seasonal graphs (2)'!$M$41,'Segment 6 - seasonal graphs (2)'!$M$52,'Segment 6 - seasonal graphs (2)'!$M$62,'Segment 6 - seasonal graphs (2)'!$M$72,'Segment 6 - seasonal graphs (2)'!$M$83,'Segment 6 - seasonal graphs (2)'!$M$93,'Segment 6 - seasonal graphs (2)'!$M$109,'Segment 6 - seasonal graphs (2)'!$M$121,'Segment 6 - seasonal graphs (2)'!$M$131,'Segment 6 - seasonal graphs (2)'!$M$142,'Segment 6 - seasonal graphs (2)'!$M$152,'Segment 6 - seasonal graphs (2)'!$M$166,'Segment 6 - seasonal graphs (2)'!$M$178)</c:f>
              <c:numCache>
                <c:formatCode>General</c:formatCode>
                <c:ptCount val="5"/>
                <c:pt idx="0">
                  <c:v>1.2695399999999999</c:v>
                </c:pt>
                <c:pt idx="1">
                  <c:v>0.77121000000000006</c:v>
                </c:pt>
                <c:pt idx="2">
                  <c:v>0.75857000000000008</c:v>
                </c:pt>
                <c:pt idx="3">
                  <c:v>0.78025</c:v>
                </c:pt>
                <c:pt idx="4">
                  <c:v>0.73845000000000005</c:v>
                </c:pt>
              </c:numCache>
              <c:extLst/>
            </c:numRef>
          </c:val>
          <c:extLst>
            <c:ext xmlns:c16="http://schemas.microsoft.com/office/drawing/2014/chart" uri="{C3380CC4-5D6E-409C-BE32-E72D297353CC}">
              <c16:uniqueId val="{00000002-7CBC-4993-B419-8FC0903BBECC}"/>
            </c:ext>
          </c:extLst>
        </c:ser>
        <c:ser>
          <c:idx val="0"/>
          <c:order val="3"/>
          <c:tx>
            <c:v>Fall</c:v>
          </c:tx>
          <c:spPr>
            <a:solidFill>
              <a:schemeClr val="accent4">
                <a:lumMod val="75000"/>
              </a:schemeClr>
            </a:solidFill>
            <a:ln>
              <a:solidFill>
                <a:sysClr val="windowText" lastClr="000000"/>
              </a:solidFill>
            </a:ln>
          </c:spPr>
          <c:invertIfNegative val="0"/>
          <c:cat>
            <c:strRef>
              <c:f>('Segment 6 - seasonal graphs (2)'!$B$4,'Segment 6 - seasonal graphs (2)'!$B$14,'Segment 6 - seasonal graphs (2)'!$B$36,'Segment 6 - seasonal graphs (2)'!$B$47,'Segment 6 - seasonal graphs (2)'!$B$57,'Segment 6 - seasonal graphs (2)'!$B$67,'Segment 6 - seasonal graphs (2)'!$B$77,'Segment 6 - seasonal graphs (2)'!$B$88,'Segment 6 - seasonal graphs (2)'!$B$98,'Segment 6 - seasonal graphs (2)'!$B$116,'Segment 6 - seasonal graphs (2)'!$B$126,'Segment 6 - seasonal graphs (2)'!$B$136,'Segment 6 - seasonal graphs (2)'!$B$147,'Segment 6 - seasonal graphs (2)'!$B$161,'Segment 6 - seasonal graphs (2)'!$B$173,'Segment 6 - seasonal graphs (2)'!$B$183,'Segment 6 - seasonal graphs (2)'!$B$185,'Segment 6 - seasonal graphs (2)'!$B$187,'Segment 6 - seasonal graphs (2)'!$B$189,'Segment 6 - seasonal graphs (2)'!$B$191,'Segment 6 - seasonal graphs (2)'!$B$193)</c:f>
              <c:strCache>
                <c:ptCount val="11"/>
                <c:pt idx="0">
                  <c:v>EPL + Lake Elmo</c:v>
                </c:pt>
                <c:pt idx="1">
                  <c:v>Horseshoe Lake</c:v>
                </c:pt>
                <c:pt idx="2">
                  <c:v>North Pond</c:v>
                </c:pt>
                <c:pt idx="3">
                  <c:v>Middle Pond</c:v>
                </c:pt>
                <c:pt idx="4">
                  <c:v>South Pond</c:v>
                </c:pt>
                <c:pt idx="5">
                  <c:v>WL19</c:v>
                </c:pt>
                <c:pt idx="6">
                  <c:v>WL20</c:v>
                </c:pt>
                <c:pt idx="7">
                  <c:v>SC1</c:v>
                </c:pt>
                <c:pt idx="8">
                  <c:v>SC2</c:v>
                </c:pt>
                <c:pt idx="9">
                  <c:v>SC3</c:v>
                </c:pt>
                <c:pt idx="10">
                  <c:v>SC4</c:v>
                </c:pt>
              </c:strCache>
              <c:extLst/>
            </c:strRef>
          </c:cat>
          <c:val>
            <c:numRef>
              <c:f>('Segment 6 - seasonal graphs (2)'!$M$12,'Segment 6 - seasonal graphs (2)'!$M$32,'Segment 6 - seasonal graphs (2)'!$M$44,'Segment 6 - seasonal graphs (2)'!$M$55,'Segment 6 - seasonal graphs (2)'!$M$65,'Segment 6 - seasonal graphs (2)'!$M$75,'Segment 6 - seasonal graphs (2)'!$M$86,'Segment 6 - seasonal graphs (2)'!$M$96,'Segment 6 - seasonal graphs (2)'!$M$113,'Segment 6 - seasonal graphs (2)'!$M$124,'Segment 6 - seasonal graphs (2)'!$M$134,'Segment 6 - seasonal graphs (2)'!$M$145,'Segment 6 - seasonal graphs (2)'!$M$155,'Segment 6 - seasonal graphs (2)'!$M$170,'Segment 6 - seasonal graphs (2)'!$M$181)</c:f>
              <c:numCache>
                <c:formatCode>General</c:formatCode>
                <c:ptCount val="5"/>
                <c:pt idx="0">
                  <c:v>0.79759999999999986</c:v>
                </c:pt>
                <c:pt idx="1">
                  <c:v>0.84839999999999993</c:v>
                </c:pt>
                <c:pt idx="2">
                  <c:v>0.54239999999999999</c:v>
                </c:pt>
                <c:pt idx="3">
                  <c:v>0.81119999999999992</c:v>
                </c:pt>
                <c:pt idx="4">
                  <c:v>0.83339999999999992</c:v>
                </c:pt>
              </c:numCache>
              <c:extLst/>
            </c:numRef>
          </c:val>
          <c:extLst>
            <c:ext xmlns:c16="http://schemas.microsoft.com/office/drawing/2014/chart" uri="{C3380CC4-5D6E-409C-BE32-E72D297353CC}">
              <c16:uniqueId val="{00000003-7CBC-4993-B419-8FC0903BBECC}"/>
            </c:ext>
          </c:extLst>
        </c:ser>
        <c:dLbls>
          <c:showLegendKey val="0"/>
          <c:showVal val="0"/>
          <c:showCatName val="0"/>
          <c:showSerName val="0"/>
          <c:showPercent val="0"/>
          <c:showBubbleSize val="0"/>
        </c:dLbls>
        <c:gapWidth val="150"/>
        <c:axId val="1034674632"/>
        <c:axId val="1034667416"/>
        <c:extLst/>
      </c:barChart>
      <c:catAx>
        <c:axId val="1034674632"/>
        <c:scaling>
          <c:orientation val="minMax"/>
        </c:scaling>
        <c:delete val="0"/>
        <c:axPos val="b"/>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034667416"/>
        <c:crossesAt val="1.0000000000000002E-3"/>
        <c:auto val="1"/>
        <c:lblAlgn val="ctr"/>
        <c:lblOffset val="100"/>
        <c:noMultiLvlLbl val="0"/>
      </c:catAx>
      <c:valAx>
        <c:axId val="1034667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PFAS</a:t>
                </a:r>
                <a:r>
                  <a:rPr lang="en-US" baseline="0"/>
                  <a:t> Concentration (ppb)</a:t>
                </a:r>
                <a:endParaRPr lang="en-US"/>
              </a:p>
            </c:rich>
          </c:tx>
          <c:layout>
            <c:manualLayout>
              <c:xMode val="edge"/>
              <c:yMode val="edge"/>
              <c:x val="2.4500599332246131E-2"/>
              <c:y val="0.13954506780776615"/>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4674632"/>
        <c:crosses val="autoZero"/>
        <c:crossBetween val="between"/>
      </c:valAx>
    </c:plotArea>
    <c:legend>
      <c:legendPos val="r"/>
      <c:overlay val="0"/>
    </c:legend>
    <c:plotVisOnly val="1"/>
    <c:dispBlanksAs val="gap"/>
    <c:showDLblsOverMax val="0"/>
    <c:extLst/>
  </c:chart>
  <c:spPr>
    <a:solidFill>
      <a:sysClr val="window" lastClr="FFFFFF"/>
    </a:solidFill>
    <a:ln w="19050">
      <a:solidFill>
        <a:srgbClr val="E7E6E6">
          <a:lumMod val="25000"/>
        </a:srgbClr>
      </a:solidFill>
    </a:ln>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rgbClr val="767171"/>
                </a:solidFill>
                <a:latin typeface="+mn-lt"/>
                <a:ea typeface="+mn-ea"/>
                <a:cs typeface="+mn-cs"/>
              </a:defRPr>
            </a:pPr>
            <a:r>
              <a:rPr lang="en-US">
                <a:solidFill>
                  <a:srgbClr val="767171"/>
                </a:solidFill>
              </a:rPr>
              <a:t>Foam Enrichment</a:t>
            </a:r>
            <a:r>
              <a:rPr lang="en-US" baseline="0">
                <a:solidFill>
                  <a:srgbClr val="767171"/>
                </a:solidFill>
              </a:rPr>
              <a:t> Factors: PFOS</a:t>
            </a:r>
            <a:endParaRPr lang="en-US">
              <a:solidFill>
                <a:srgbClr val="767171"/>
              </a:solidFill>
            </a:endParaRPr>
          </a:p>
        </c:rich>
      </c:tx>
      <c:overlay val="0"/>
      <c:spPr>
        <a:noFill/>
        <a:ln>
          <a:noFill/>
        </a:ln>
        <a:effectLst/>
      </c:spPr>
      <c:txPr>
        <a:bodyPr rot="0" spcFirstLastPara="1" vertOverflow="ellipsis" vert="horz" wrap="square" anchor="ctr" anchorCtr="1"/>
        <a:lstStyle/>
        <a:p>
          <a:pPr>
            <a:defRPr sz="1600" b="1" i="0" u="none" strike="noStrike" kern="1200" baseline="0">
              <a:solidFill>
                <a:srgbClr val="767171"/>
              </a:solidFill>
              <a:latin typeface="+mn-lt"/>
              <a:ea typeface="+mn-ea"/>
              <a:cs typeface="+mn-cs"/>
            </a:defRPr>
          </a:pPr>
          <a:endParaRPr lang="en-US"/>
        </a:p>
      </c:txPr>
    </c:title>
    <c:autoTitleDeleted val="0"/>
    <c:plotArea>
      <c:layout/>
      <c:barChart>
        <c:barDir val="col"/>
        <c:grouping val="clustered"/>
        <c:varyColors val="0"/>
        <c:ser>
          <c:idx val="0"/>
          <c:order val="0"/>
          <c:tx>
            <c:v>Water PFOS</c:v>
          </c:tx>
          <c:spPr>
            <a:solidFill>
              <a:srgbClr val="ED7D31"/>
            </a:solidFill>
            <a:ln>
              <a:solidFill>
                <a:srgbClr val="ED7D31"/>
              </a:solidFill>
            </a:ln>
            <a:effectLst>
              <a:outerShdw blurRad="57150" dist="19050" dir="5400000" algn="ctr" rotWithShape="0">
                <a:srgbClr val="000000">
                  <a:alpha val="63000"/>
                </a:srgbClr>
              </a:outerShdw>
            </a:effectLst>
          </c:spPr>
          <c:invertIfNegative val="0"/>
          <c:dLbls>
            <c:delete val="1"/>
          </c:dLbls>
          <c:cat>
            <c:numRef>
              <c:f>'Seg 6 PFOS'!$F$25:$F$28</c:f>
              <c:numCache>
                <c:formatCode>m/d/yyyy</c:formatCode>
                <c:ptCount val="4"/>
                <c:pt idx="0">
                  <c:v>44041.559027777781</c:v>
                </c:pt>
                <c:pt idx="1">
                  <c:v>43886.6875</c:v>
                </c:pt>
                <c:pt idx="2">
                  <c:v>44091.614583333336</c:v>
                </c:pt>
                <c:pt idx="3">
                  <c:v>43956.472222222219</c:v>
                </c:pt>
              </c:numCache>
            </c:numRef>
          </c:cat>
          <c:val>
            <c:numRef>
              <c:f>'Seg 6 PFOS'!$F$123:$F$126</c:f>
              <c:numCache>
                <c:formatCode>General</c:formatCode>
                <c:ptCount val="4"/>
                <c:pt idx="0">
                  <c:v>8.14E-2</c:v>
                </c:pt>
                <c:pt idx="1">
                  <c:v>8.0799999999999997E-2</c:v>
                </c:pt>
                <c:pt idx="2">
                  <c:v>0.19</c:v>
                </c:pt>
                <c:pt idx="3">
                  <c:v>0.13600000000000001</c:v>
                </c:pt>
              </c:numCache>
            </c:numRef>
          </c:val>
          <c:extLst>
            <c:ext xmlns:c16="http://schemas.microsoft.com/office/drawing/2014/chart" uri="{C3380CC4-5D6E-409C-BE32-E72D297353CC}">
              <c16:uniqueId val="{00000000-66FB-4706-95C3-6CB6CE080285}"/>
            </c:ext>
          </c:extLst>
        </c:ser>
        <c:ser>
          <c:idx val="3"/>
          <c:order val="3"/>
          <c:tx>
            <c:v>"FOAM PFOS"</c:v>
          </c:tx>
          <c:spPr>
            <a:pattFill prst="sphere">
              <a:fgClr>
                <a:srgbClr val="ED7D31"/>
              </a:fgClr>
              <a:bgClr>
                <a:sysClr val="window" lastClr="FFFFFF"/>
              </a:bgClr>
            </a:pattFill>
            <a:ln>
              <a:solidFill>
                <a:srgbClr val="ED7D31"/>
              </a:solidFill>
            </a:ln>
            <a:effectLst>
              <a:outerShdw blurRad="57150" dist="19050" dir="5400000" algn="ctr" rotWithShape="0">
                <a:srgbClr val="000000">
                  <a:alpha val="63000"/>
                </a:srgbClr>
              </a:outerShdw>
            </a:effectLst>
          </c:spPr>
          <c:invertIfNegative val="0"/>
          <c:dLbls>
            <c:delete val="1"/>
          </c:dLbls>
          <c:cat>
            <c:numRef>
              <c:f>'Seg 6 PFOS'!$F$25:$F$28</c:f>
              <c:numCache>
                <c:formatCode>m/d/yyyy</c:formatCode>
                <c:ptCount val="4"/>
                <c:pt idx="0">
                  <c:v>44041.559027777781</c:v>
                </c:pt>
                <c:pt idx="1">
                  <c:v>43886.6875</c:v>
                </c:pt>
                <c:pt idx="2">
                  <c:v>44091.614583333336</c:v>
                </c:pt>
                <c:pt idx="3">
                  <c:v>43956.472222222219</c:v>
                </c:pt>
              </c:numCache>
            </c:numRef>
          </c:cat>
          <c:val>
            <c:numRef>
              <c:f>'Seg 6 PFOS'!$I$25:$I$28</c:f>
              <c:numCache>
                <c:formatCode>General</c:formatCode>
                <c:ptCount val="4"/>
                <c:pt idx="0">
                  <c:v>57</c:v>
                </c:pt>
                <c:pt idx="1">
                  <c:v>1630</c:v>
                </c:pt>
                <c:pt idx="2">
                  <c:v>20700</c:v>
                </c:pt>
                <c:pt idx="3">
                  <c:v>87.1</c:v>
                </c:pt>
              </c:numCache>
            </c:numRef>
          </c:val>
          <c:extLst>
            <c:ext xmlns:c16="http://schemas.microsoft.com/office/drawing/2014/chart" uri="{C3380CC4-5D6E-409C-BE32-E72D297353CC}">
              <c16:uniqueId val="{00000001-66FB-4706-95C3-6CB6CE080285}"/>
            </c:ext>
          </c:extLst>
        </c:ser>
        <c:dLbls>
          <c:dLblPos val="outEnd"/>
          <c:showLegendKey val="0"/>
          <c:showVal val="1"/>
          <c:showCatName val="0"/>
          <c:showSerName val="0"/>
          <c:showPercent val="0"/>
          <c:showBubbleSize val="0"/>
        </c:dLbls>
        <c:gapWidth val="100"/>
        <c:axId val="1435576832"/>
        <c:axId val="1435576504"/>
        <c:extLst>
          <c:ext xmlns:c15="http://schemas.microsoft.com/office/drawing/2012/chart" uri="{02D57815-91ED-43cb-92C2-25804820EDAC}">
            <c15:filteredBarSeries>
              <c15:ser>
                <c:idx val="1"/>
                <c:order val="1"/>
                <c:tx>
                  <c:v>PFOA</c:v>
                </c:tx>
                <c:spPr>
                  <a:solidFill>
                    <a:srgbClr val="FF0000"/>
                  </a:solidFill>
                  <a:ln>
                    <a:solidFill>
                      <a:srgbClr val="FF0000"/>
                    </a:solid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'Seg 6 PFOS'!$F$25:$F$28</c15:sqref>
                        </c15:formulaRef>
                      </c:ext>
                    </c:extLst>
                    <c:numCache>
                      <c:formatCode>m/d/yyyy</c:formatCode>
                      <c:ptCount val="4"/>
                      <c:pt idx="0">
                        <c:v>44041.559027777781</c:v>
                      </c:pt>
                      <c:pt idx="1">
                        <c:v>43886.6875</c:v>
                      </c:pt>
                      <c:pt idx="2">
                        <c:v>44091.614583333336</c:v>
                      </c:pt>
                      <c:pt idx="3">
                        <c:v>43956.472222222219</c:v>
                      </c:pt>
                    </c:numCache>
                  </c:numRef>
                </c:cat>
                <c:val>
                  <c:numRef>
                    <c:extLst>
                      <c:ext uri="{02D57815-91ED-43cb-92C2-25804820EDAC}">
                        <c15:formulaRef>
                          <c15:sqref>'Seg 6 PFOS'!$K$4:$K$31</c15:sqref>
                        </c15:formulaRef>
                      </c:ext>
                    </c:extLst>
                    <c:numCache>
                      <c:formatCode>General</c:formatCode>
                      <c:ptCount val="28"/>
                      <c:pt idx="0">
                        <c:v>1.24</c:v>
                      </c:pt>
                      <c:pt idx="1">
                        <c:v>141</c:v>
                      </c:pt>
                      <c:pt idx="2">
                        <c:v>0.65800000000000003</c:v>
                      </c:pt>
                      <c:pt idx="3">
                        <c:v>175</c:v>
                      </c:pt>
                      <c:pt idx="4">
                        <c:v>5.21</c:v>
                      </c:pt>
                      <c:pt idx="5">
                        <c:v>9.11</c:v>
                      </c:pt>
                      <c:pt idx="6">
                        <c:v>16.2</c:v>
                      </c:pt>
                      <c:pt idx="7">
                        <c:v>0.11700000000000001</c:v>
                      </c:pt>
                      <c:pt idx="8">
                        <c:v>0.48099999999999998</c:v>
                      </c:pt>
                      <c:pt idx="9">
                        <c:v>1.21</c:v>
                      </c:pt>
                      <c:pt idx="10">
                        <c:v>0.36499999999999999</c:v>
                      </c:pt>
                      <c:pt idx="11">
                        <c:v>0.04</c:v>
                      </c:pt>
                      <c:pt idx="12">
                        <c:v>0.21199999999999999</c:v>
                      </c:pt>
                      <c:pt idx="13">
                        <c:v>0.499</c:v>
                      </c:pt>
                      <c:pt idx="14">
                        <c:v>6.79</c:v>
                      </c:pt>
                      <c:pt idx="15">
                        <c:v>3.75</c:v>
                      </c:pt>
                      <c:pt idx="16">
                        <c:v>0.504</c:v>
                      </c:pt>
                      <c:pt idx="17">
                        <c:v>0.16500000000000001</c:v>
                      </c:pt>
                      <c:pt idx="18">
                        <c:v>0.59099999999999997</c:v>
                      </c:pt>
                      <c:pt idx="19">
                        <c:v>1.05</c:v>
                      </c:pt>
                      <c:pt idx="20">
                        <c:v>0.52100000000000002</c:v>
                      </c:pt>
                      <c:pt idx="21">
                        <c:v>0.372</c:v>
                      </c:pt>
                      <c:pt idx="22">
                        <c:v>1.54</c:v>
                      </c:pt>
                      <c:pt idx="23">
                        <c:v>9.48</c:v>
                      </c:pt>
                      <c:pt idx="24">
                        <c:v>1.25</c:v>
                      </c:pt>
                      <c:pt idx="25">
                        <c:v>8.4500000000000006E-2</c:v>
                      </c:pt>
                      <c:pt idx="26">
                        <c:v>2.42</c:v>
                      </c:pt>
                      <c:pt idx="27">
                        <c:v>4.1900000000000004</c:v>
                      </c:pt>
                    </c:numCache>
                  </c:numRef>
                </c:val>
                <c:extLst>
                  <c:ext xmlns:c16="http://schemas.microsoft.com/office/drawing/2014/chart" uri="{C3380CC4-5D6E-409C-BE32-E72D297353CC}">
                    <c16:uniqueId val="{00000007-66FB-4706-95C3-6CB6CE080285}"/>
                  </c:ext>
                </c:extLst>
              </c15:ser>
            </c15:filteredBarSeries>
            <c15:filteredBarSeries>
              <c15:ser>
                <c:idx val="2"/>
                <c:order val="2"/>
                <c:tx>
                  <c:v>PFBA</c:v>
                </c:tx>
                <c:spPr>
                  <a:solidFill>
                    <a:srgbClr val="70AD47"/>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'Seg 6 PFOS'!$F$25:$F$28</c15:sqref>
                        </c15:formulaRef>
                      </c:ext>
                    </c:extLst>
                    <c:numCache>
                      <c:formatCode>m/d/yyyy</c:formatCode>
                      <c:ptCount val="4"/>
                      <c:pt idx="0">
                        <c:v>44041.559027777781</c:v>
                      </c:pt>
                      <c:pt idx="1">
                        <c:v>43886.6875</c:v>
                      </c:pt>
                      <c:pt idx="2">
                        <c:v>44091.614583333336</c:v>
                      </c:pt>
                      <c:pt idx="3">
                        <c:v>43956.472222222219</c:v>
                      </c:pt>
                    </c:numCache>
                  </c:numRef>
                </c:cat>
                <c:val>
                  <c:numRef>
                    <c:extLst xmlns:c15="http://schemas.microsoft.com/office/drawing/2012/chart">
                      <c:ext xmlns:c15="http://schemas.microsoft.com/office/drawing/2012/chart" uri="{02D57815-91ED-43cb-92C2-25804820EDAC}">
                        <c15:formulaRef>
                          <c15:sqref>'Seg 6 PFOS'!$M$4:$M$31</c15:sqref>
                        </c15:formulaRef>
                      </c:ext>
                    </c:extLst>
                    <c:numCache>
                      <c:formatCode>General</c:formatCode>
                      <c:ptCount val="28"/>
                      <c:pt idx="0">
                        <c:v>0.51</c:v>
                      </c:pt>
                      <c:pt idx="1">
                        <c:v>1.24</c:v>
                      </c:pt>
                      <c:pt idx="2">
                        <c:v>0</c:v>
                      </c:pt>
                      <c:pt idx="3">
                        <c:v>0</c:v>
                      </c:pt>
                      <c:pt idx="4">
                        <c:v>0</c:v>
                      </c:pt>
                      <c:pt idx="5">
                        <c:v>0.501</c:v>
                      </c:pt>
                      <c:pt idx="6">
                        <c:v>0</c:v>
                      </c:pt>
                      <c:pt idx="7">
                        <c:v>9.9500000000000005E-2</c:v>
                      </c:pt>
                      <c:pt idx="8">
                        <c:v>4.9000000000000004</c:v>
                      </c:pt>
                      <c:pt idx="9">
                        <c:v>0.17899999999999999</c:v>
                      </c:pt>
                      <c:pt idx="10">
                        <c:v>6.59E-2</c:v>
                      </c:pt>
                      <c:pt idx="11">
                        <c:v>0.123</c:v>
                      </c:pt>
                      <c:pt idx="12">
                        <c:v>7.9299999999999995E-2</c:v>
                      </c:pt>
                      <c:pt idx="13">
                        <c:v>0.13</c:v>
                      </c:pt>
                      <c:pt idx="14">
                        <c:v>0.10299999999999999</c:v>
                      </c:pt>
                      <c:pt idx="15">
                        <c:v>0</c:v>
                      </c:pt>
                      <c:pt idx="16">
                        <c:v>0</c:v>
                      </c:pt>
                      <c:pt idx="17">
                        <c:v>9.6299999999999997E-2</c:v>
                      </c:pt>
                      <c:pt idx="18">
                        <c:v>0.13700000000000001</c:v>
                      </c:pt>
                      <c:pt idx="19">
                        <c:v>0.83899999999999997</c:v>
                      </c:pt>
                      <c:pt idx="20">
                        <c:v>0.89700000000000002</c:v>
                      </c:pt>
                      <c:pt idx="21">
                        <c:v>0.72199999999999998</c:v>
                      </c:pt>
                      <c:pt idx="22">
                        <c:v>0</c:v>
                      </c:pt>
                      <c:pt idx="23">
                        <c:v>0</c:v>
                      </c:pt>
                      <c:pt idx="24">
                        <c:v>0.43099999999999999</c:v>
                      </c:pt>
                      <c:pt idx="25">
                        <c:v>0.127</c:v>
                      </c:pt>
                      <c:pt idx="26">
                        <c:v>0.252</c:v>
                      </c:pt>
                      <c:pt idx="27">
                        <c:v>0.498</c:v>
                      </c:pt>
                    </c:numCache>
                  </c:numRef>
                </c:val>
                <c:extLst xmlns:c15="http://schemas.microsoft.com/office/drawing/2012/chart">
                  <c:ext xmlns:c16="http://schemas.microsoft.com/office/drawing/2014/chart" uri="{C3380CC4-5D6E-409C-BE32-E72D297353CC}">
                    <c16:uniqueId val="{00000008-66FB-4706-95C3-6CB6CE080285}"/>
                  </c:ext>
                </c:extLst>
              </c15:ser>
            </c15:filteredBarSeries>
          </c:ext>
        </c:extLst>
      </c:barChart>
      <c:scatterChart>
        <c:scatterStyle val="lineMarker"/>
        <c:varyColors val="0"/>
        <c:ser>
          <c:idx val="4"/>
          <c:order val="4"/>
          <c:spPr>
            <a:ln w="34925" cap="rnd">
              <a:solidFill>
                <a:srgbClr val="ED7D31"/>
              </a:solidFill>
              <a:prstDash val="dash"/>
              <a:round/>
            </a:ln>
            <a:effectLst>
              <a:outerShdw blurRad="57150" dist="19050" dir="5400000" algn="ctr" rotWithShape="0">
                <a:srgbClr val="000000">
                  <a:alpha val="63000"/>
                </a:srgbClr>
              </a:outerShdw>
            </a:effectLst>
          </c:spPr>
          <c:marker>
            <c:symbol val="dash"/>
            <c:size val="26"/>
            <c:spPr>
              <a:solidFill>
                <a:srgbClr val="ED7D31"/>
              </a:solidFill>
              <a:ln w="9525">
                <a:solidFill>
                  <a:srgbClr val="ED7D31"/>
                </a:solidFill>
                <a:round/>
              </a:ln>
              <a:effectLst>
                <a:outerShdw blurRad="57150" dist="19050" dir="5400000" algn="ctr" rotWithShape="0">
                  <a:srgbClr val="000000">
                    <a:alpha val="63000"/>
                  </a:srgbClr>
                </a:outerShdw>
              </a:effectLst>
            </c:spPr>
          </c:marker>
          <c:dLbls>
            <c:dLbl>
              <c:idx val="0"/>
              <c:layout>
                <c:manualLayout>
                  <c:x val="-9.8245323930024581E-2"/>
                  <c:y val="-7.5552486680161096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2">
                          <a:lumMod val="50000"/>
                        </a:schemeClr>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6.031482249576265E-2"/>
                      <c:h val="9.3804220447343808E-2"/>
                    </c:manualLayout>
                  </c15:layout>
                </c:ext>
                <c:ext xmlns:c16="http://schemas.microsoft.com/office/drawing/2014/chart" uri="{C3380CC4-5D6E-409C-BE32-E72D297353CC}">
                  <c16:uniqueId val="{00000002-66FB-4706-95C3-6CB6CE080285}"/>
                </c:ext>
              </c:extLst>
            </c:dLbl>
            <c:dLbl>
              <c:idx val="1"/>
              <c:layout>
                <c:manualLayout>
                  <c:x val="-7.9083757329273266E-2"/>
                  <c:y val="-7.97495280184935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FB-4706-95C3-6CB6CE080285}"/>
                </c:ext>
              </c:extLst>
            </c:dLbl>
            <c:dLbl>
              <c:idx val="2"/>
              <c:layout>
                <c:manualLayout>
                  <c:x val="-9.9547826918355911E-2"/>
                  <c:y val="-8.5620039342683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FB-4706-95C3-6CB6CE080285}"/>
                </c:ext>
              </c:extLst>
            </c:dLbl>
            <c:dLbl>
              <c:idx val="3"/>
              <c:layout>
                <c:manualLayout>
                  <c:x val="-5.800899252138364E-2"/>
                  <c:y val="-0.1352787908718954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FB-4706-95C3-6CB6CE08028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2">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yVal>
            <c:numRef>
              <c:f>'Seg 6 PFOS'!$K$123:$K$126</c:f>
              <c:numCache>
                <c:formatCode>0</c:formatCode>
                <c:ptCount val="4"/>
                <c:pt idx="0">
                  <c:v>700.24570024570028</c:v>
                </c:pt>
                <c:pt idx="1">
                  <c:v>20173.267326732675</c:v>
                </c:pt>
                <c:pt idx="2">
                  <c:v>108947.36842105263</c:v>
                </c:pt>
                <c:pt idx="3">
                  <c:v>640.44117647058818</c:v>
                </c:pt>
              </c:numCache>
            </c:numRef>
          </c:yVal>
          <c:smooth val="0"/>
          <c:extLst>
            <c:ext xmlns:c16="http://schemas.microsoft.com/office/drawing/2014/chart" uri="{C3380CC4-5D6E-409C-BE32-E72D297353CC}">
              <c16:uniqueId val="{00000006-66FB-4706-95C3-6CB6CE080285}"/>
            </c:ext>
          </c:extLst>
        </c:ser>
        <c:dLbls>
          <c:showLegendKey val="0"/>
          <c:showVal val="0"/>
          <c:showCatName val="0"/>
          <c:showSerName val="0"/>
          <c:showPercent val="0"/>
          <c:showBubbleSize val="0"/>
        </c:dLbls>
        <c:axId val="1087189920"/>
        <c:axId val="1087199432"/>
      </c:scatterChart>
      <c:valAx>
        <c:axId val="1435576504"/>
        <c:scaling>
          <c:logBase val="10"/>
          <c:orientation val="minMax"/>
          <c:min val="1.0000000000000002E-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PFOS (ppb)</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a:solidFill>
                      <a:schemeClr val="bg1"/>
                    </a:solidFill>
                  </a:rPr>
                  <a:t>Date Collected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m/d/yyyy" sourceLinked="0"/>
        <c:majorTickMark val="none"/>
        <c:minorTickMark val="none"/>
        <c:tickLblPos val="nextTo"/>
        <c:spPr>
          <a:noFill/>
          <a:ln w="25400" cap="flat" cmpd="sng" algn="ctr">
            <a:solidFill>
              <a:srgbClr val="E7E6E6">
                <a:lumMod val="5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504"/>
        <c:crossesAt val="1.0000000000000002E-3"/>
        <c:auto val="0"/>
        <c:lblAlgn val="ctr"/>
        <c:lblOffset val="100"/>
        <c:noMultiLvlLbl val="0"/>
      </c:catAx>
      <c:valAx>
        <c:axId val="1087199432"/>
        <c:scaling>
          <c:logBase val="10"/>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Enrichment Facor</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5400">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7189920"/>
        <c:crosses val="max"/>
        <c:crossBetween val="midCat"/>
      </c:valAx>
      <c:valAx>
        <c:axId val="1087189920"/>
        <c:scaling>
          <c:orientation val="minMax"/>
        </c:scaling>
        <c:delete val="1"/>
        <c:axPos val="b"/>
        <c:majorTickMark val="out"/>
        <c:minorTickMark val="none"/>
        <c:tickLblPos val="nextTo"/>
        <c:crossAx val="1087199432"/>
        <c:crossesAt val="1.0000000000000002E-3"/>
        <c:crossBetween val="midCat"/>
      </c:valAx>
      <c:spPr>
        <a:noFill/>
        <a:ln>
          <a:noFill/>
        </a:ln>
        <a:effectLst/>
      </c:spPr>
    </c:plotArea>
    <c:plotVisOnly val="1"/>
    <c:dispBlanksAs val="gap"/>
    <c:showDLblsOverMax val="0"/>
    <c:extLst/>
  </c:chart>
  <c:spPr>
    <a:noFill/>
    <a:ln w="15875">
      <a:solidFill>
        <a:srgbClr val="E7E6E6">
          <a:lumMod val="25000"/>
        </a:srgbClr>
      </a:solidFill>
    </a:ln>
    <a:effectLst/>
  </c:spPr>
  <c:txPr>
    <a:bodyPr/>
    <a:lstStyle/>
    <a:p>
      <a:pPr>
        <a:defRPr/>
      </a:pPr>
      <a:endParaRPr lang="en-US"/>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PFOS in Foam - Site-Wide (ppb)</a:t>
            </a:r>
          </a:p>
        </c:rich>
      </c:tx>
      <c:layout>
        <c:manualLayout>
          <c:xMode val="edge"/>
          <c:yMode val="edge"/>
          <c:x val="0.33866080933319848"/>
          <c:y val="6.214729149124613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PFOS</c:v>
          </c:tx>
          <c:spPr>
            <a:pattFill prst="sphere">
              <a:fgClr>
                <a:srgbClr val="ED7D31"/>
              </a:fgClr>
              <a:bgClr>
                <a:sysClr val="window" lastClr="FFFFFF"/>
              </a:bgClr>
            </a:pattFill>
            <a:ln>
              <a:solidFill>
                <a:srgbClr val="ED7D31"/>
              </a:solidFill>
            </a:ln>
            <a:effectLst>
              <a:outerShdw blurRad="57150" dist="19050" dir="5400000" algn="ctr" rotWithShape="0">
                <a:srgbClr val="000000">
                  <a:alpha val="63000"/>
                </a:srgbClr>
              </a:outerShdw>
            </a:effectLst>
          </c:spPr>
          <c:invertIfNegative val="0"/>
          <c:cat>
            <c:strRef>
              <c:f>'Seg 6 PFOA'!$B$4:$B$31</c:f>
              <c:strCache>
                <c:ptCount val="25"/>
                <c:pt idx="0">
                  <c:v>RC05</c:v>
                </c:pt>
                <c:pt idx="1">
                  <c:v>RC05</c:v>
                </c:pt>
                <c:pt idx="2">
                  <c:v>RC07</c:v>
                </c:pt>
                <c:pt idx="3">
                  <c:v>RC07</c:v>
                </c:pt>
                <c:pt idx="4">
                  <c:v>RC07A</c:v>
                </c:pt>
                <c:pt idx="5">
                  <c:v>RC12</c:v>
                </c:pt>
                <c:pt idx="6">
                  <c:v>RC12</c:v>
                </c:pt>
                <c:pt idx="7">
                  <c:v>RC16</c:v>
                </c:pt>
                <c:pt idx="8">
                  <c:v>EP25</c:v>
                </c:pt>
                <c:pt idx="9">
                  <c:v>RC21</c:v>
                </c:pt>
                <c:pt idx="10">
                  <c:v>RC21</c:v>
                </c:pt>
                <c:pt idx="11">
                  <c:v>RC21</c:v>
                </c:pt>
                <c:pt idx="12">
                  <c:v>RC17</c:v>
                </c:pt>
                <c:pt idx="13">
                  <c:v>RC17A</c:v>
                </c:pt>
                <c:pt idx="14">
                  <c:v>RC18A</c:v>
                </c:pt>
                <c:pt idx="15">
                  <c:v>EP18</c:v>
                </c:pt>
                <c:pt idx="16">
                  <c:v>EP21B</c:v>
                </c:pt>
                <c:pt idx="17">
                  <c:v>EP21A</c:v>
                </c:pt>
                <c:pt idx="18">
                  <c:v>EP16</c:v>
                </c:pt>
                <c:pt idx="19">
                  <c:v>WL06</c:v>
                </c:pt>
                <c:pt idx="20">
                  <c:v>WL06</c:v>
                </c:pt>
                <c:pt idx="21">
                  <c:v>WL11</c:v>
                </c:pt>
                <c:pt idx="22">
                  <c:v>VB01</c:v>
                </c:pt>
                <c:pt idx="23">
                  <c:v>VB03</c:v>
                </c:pt>
                <c:pt idx="24">
                  <c:v>VB03</c:v>
                </c:pt>
              </c:strCache>
            </c:strRef>
          </c:cat>
          <c:val>
            <c:numRef>
              <c:f>'Seg 6 PFOA'!$I$4:$I$30</c:f>
              <c:numCache>
                <c:formatCode>General</c:formatCode>
                <c:ptCount val="24"/>
                <c:pt idx="0">
                  <c:v>30.7</c:v>
                </c:pt>
                <c:pt idx="1">
                  <c:v>4410</c:v>
                </c:pt>
                <c:pt idx="2">
                  <c:v>40.1</c:v>
                </c:pt>
                <c:pt idx="3">
                  <c:v>13800</c:v>
                </c:pt>
                <c:pt idx="4">
                  <c:v>531</c:v>
                </c:pt>
                <c:pt idx="5">
                  <c:v>391</c:v>
                </c:pt>
                <c:pt idx="6">
                  <c:v>10500</c:v>
                </c:pt>
                <c:pt idx="7">
                  <c:v>3.67</c:v>
                </c:pt>
                <c:pt idx="8">
                  <c:v>1.1100000000000001</c:v>
                </c:pt>
                <c:pt idx="9">
                  <c:v>1.57</c:v>
                </c:pt>
                <c:pt idx="10">
                  <c:v>147</c:v>
                </c:pt>
                <c:pt idx="11">
                  <c:v>56.4</c:v>
                </c:pt>
                <c:pt idx="12">
                  <c:v>2750</c:v>
                </c:pt>
                <c:pt idx="13">
                  <c:v>595</c:v>
                </c:pt>
                <c:pt idx="14">
                  <c:v>8.2200000000000006</c:v>
                </c:pt>
                <c:pt idx="15">
                  <c:v>13.3</c:v>
                </c:pt>
                <c:pt idx="16">
                  <c:v>904</c:v>
                </c:pt>
                <c:pt idx="17">
                  <c:v>216</c:v>
                </c:pt>
                <c:pt idx="18">
                  <c:v>57</c:v>
                </c:pt>
                <c:pt idx="19">
                  <c:v>1630</c:v>
                </c:pt>
                <c:pt idx="20">
                  <c:v>20700</c:v>
                </c:pt>
                <c:pt idx="21">
                  <c:v>87.1</c:v>
                </c:pt>
                <c:pt idx="22">
                  <c:v>2.5499999999999998</c:v>
                </c:pt>
                <c:pt idx="23">
                  <c:v>103</c:v>
                </c:pt>
              </c:numCache>
            </c:numRef>
          </c:val>
          <c:extLst>
            <c:ext xmlns:c16="http://schemas.microsoft.com/office/drawing/2014/chart" uri="{C3380CC4-5D6E-409C-BE32-E72D297353CC}">
              <c16:uniqueId val="{00000000-F211-4545-BEB2-3D290F8B38F1}"/>
            </c:ext>
          </c:extLst>
        </c:ser>
        <c:dLbls>
          <c:showLegendKey val="0"/>
          <c:showVal val="0"/>
          <c:showCatName val="0"/>
          <c:showSerName val="0"/>
          <c:showPercent val="0"/>
          <c:showBubbleSize val="0"/>
        </c:dLbls>
        <c:gapWidth val="100"/>
        <c:axId val="1435576832"/>
        <c:axId val="1435576504"/>
      </c:barChart>
      <c:valAx>
        <c:axId val="1435576504"/>
        <c:scaling>
          <c:orientation val="minMax"/>
          <c:max val="250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prstClr val="black">
                        <a:lumMod val="65000"/>
                        <a:lumOff val="35000"/>
                        <a:alpha val="0"/>
                      </a:prstClr>
                    </a:solidFill>
                    <a:latin typeface="+mn-lt"/>
                    <a:ea typeface="+mn-ea"/>
                    <a:cs typeface="+mn-cs"/>
                  </a:defRPr>
                </a:pPr>
                <a:r>
                  <a:rPr lang="en-US">
                    <a:solidFill>
                      <a:prstClr val="black">
                        <a:lumMod val="65000"/>
                        <a:lumOff val="35000"/>
                        <a:alpha val="0"/>
                      </a:prstClr>
                    </a:solidFill>
                  </a:rPr>
                  <a:t>PFOS (ppb)</a:t>
                </a:r>
              </a:p>
            </c:rich>
          </c:tx>
          <c:overlay val="0"/>
          <c:spPr>
            <a:noFill/>
            <a:ln>
              <a:noFill/>
            </a:ln>
            <a:effectLst/>
          </c:spPr>
          <c:txPr>
            <a:bodyPr rot="-5400000" spcFirstLastPara="1" vertOverflow="ellipsis" vert="horz" wrap="square" anchor="ctr" anchorCtr="1"/>
            <a:lstStyle/>
            <a:p>
              <a:pPr>
                <a:defRPr sz="900" b="0" i="0" u="none" strike="noStrike" kern="1200" baseline="0">
                  <a:solidFill>
                    <a:prstClr val="black">
                      <a:lumMod val="65000"/>
                      <a:lumOff val="35000"/>
                      <a:alpha val="0"/>
                    </a:prstClr>
                  </a:solidFill>
                  <a:latin typeface="+mn-lt"/>
                  <a:ea typeface="+mn-ea"/>
                  <a:cs typeface="+mn-cs"/>
                </a:defRPr>
              </a:pPr>
              <a:endParaRPr lang="en-US"/>
            </a:p>
          </c:txPr>
        </c:title>
        <c:numFmt formatCode="General" sourceLinked="1"/>
        <c:majorTickMark val="out"/>
        <c:minorTickMark val="none"/>
        <c:tickLblPos val="nextTo"/>
        <c:spPr>
          <a:noFill/>
          <a:ln w="25400">
            <a:solidFill>
              <a:srgbClr val="E7E6E6">
                <a:lumMod val="5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5576832"/>
        <c:crosses val="autoZero"/>
        <c:crossBetween val="between"/>
      </c:valAx>
      <c:catAx>
        <c:axId val="143557683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800" b="1"/>
                  <a:t>Sample Locations</a:t>
                </a:r>
              </a:p>
            </c:rich>
          </c:tx>
          <c:layout>
            <c:manualLayout>
              <c:xMode val="edge"/>
              <c:yMode val="edge"/>
              <c:x val="0.39164509887042137"/>
              <c:y val="0.807523839558124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rgbClr val="E7E6E6">
                <a:lumMod val="50000"/>
              </a:srgbClr>
            </a:solidFill>
            <a:round/>
          </a:ln>
          <a:effectLst/>
        </c:spPr>
        <c:txPr>
          <a:bodyPr rot="-60000000" spcFirstLastPara="1" vertOverflow="ellipsis" vert="horz" wrap="square" anchor="ctr" anchorCtr="1"/>
          <a:lstStyle/>
          <a:p>
            <a:pPr>
              <a:defRPr sz="800" b="0" i="0" u="none" strike="noStrike" kern="1200" baseline="0">
                <a:solidFill>
                  <a:schemeClr val="bg1">
                    <a:alpha val="0"/>
                  </a:schemeClr>
                </a:solidFill>
                <a:latin typeface="+mn-lt"/>
                <a:ea typeface="+mn-ea"/>
                <a:cs typeface="+mn-cs"/>
              </a:defRPr>
            </a:pPr>
            <a:endParaRPr lang="en-US"/>
          </a:p>
        </c:txPr>
        <c:crossAx val="1435576504"/>
        <c:crosses val="autoZero"/>
        <c:auto val="1"/>
        <c:lblAlgn val="ctr"/>
        <c:lblOffset val="100"/>
        <c:noMultiLvlLbl val="0"/>
      </c:catAx>
      <c:spPr>
        <a:noFill/>
        <a:ln>
          <a:noFill/>
        </a:ln>
        <a:effectLst/>
      </c:spPr>
    </c:plotArea>
    <c:plotVisOnly val="1"/>
    <c:dispBlanksAs val="gap"/>
    <c:showDLblsOverMax val="0"/>
    <c:extLst/>
  </c:chart>
  <c:spPr>
    <a:noFill/>
    <a:ln w="19050">
      <a:noFill/>
    </a:ln>
    <a:effectLst/>
  </c:spPr>
  <c:txPr>
    <a:bodyPr/>
    <a:lstStyle/>
    <a:p>
      <a:pPr>
        <a:defRPr/>
      </a:pPr>
      <a:endParaRPr lang="en-US"/>
    </a:p>
  </c:txPr>
  <c:externalData r:id="rId4">
    <c:autoUpdate val="0"/>
  </c:externalData>
  <c:userShapes r:id="rId5"/>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PFOS!$V$3</c:f>
              <c:strCache>
                <c:ptCount val="1"/>
                <c:pt idx="0">
                  <c:v>MW7A (200-210')</c:v>
                </c:pt>
              </c:strCache>
            </c:strRef>
          </c:tx>
          <c:spPr>
            <a:solidFill>
              <a:srgbClr val="0070C0"/>
            </a:solidFill>
            <a:ln w="22225">
              <a:solidFill>
                <a:srgbClr val="FFFFFF"/>
              </a:solidFill>
            </a:ln>
            <a:effectLst>
              <a:outerShdw blurRad="57150" dist="19050" dir="5400000" algn="ctr" rotWithShape="0">
                <a:sysClr val="windowText" lastClr="000000">
                  <a:alpha val="63000"/>
                </a:sysClr>
              </a:outerShdw>
            </a:effectLst>
          </c:spPr>
          <c:dPt>
            <c:idx val="0"/>
            <c:bubble3D val="0"/>
            <c:spPr>
              <a:solidFill>
                <a:srgbClr val="00B050"/>
              </a:solidFill>
              <a:ln w="22225">
                <a:solidFill>
                  <a:srgbClr val="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06FE-49F4-9602-474E23D6A4F2}"/>
              </c:ext>
            </c:extLst>
          </c:dPt>
          <c:cat>
            <c:strRef>
              <c:f>PFOS!$A$9:$A$10</c:f>
              <c:strCache>
                <c:ptCount val="2"/>
                <c:pt idx="0">
                  <c:v>Linear</c:v>
                </c:pt>
                <c:pt idx="1">
                  <c:v>Branched</c:v>
                </c:pt>
              </c:strCache>
            </c:strRef>
          </c:cat>
          <c:val>
            <c:numRef>
              <c:f>PFOS!$V$9:$V$10</c:f>
              <c:numCache>
                <c:formatCode>0.000</c:formatCode>
                <c:ptCount val="2"/>
                <c:pt idx="0">
                  <c:v>0.18069690265486726</c:v>
                </c:pt>
                <c:pt idx="1">
                  <c:v>0.81929080629301876</c:v>
                </c:pt>
              </c:numCache>
            </c:numRef>
          </c:val>
          <c:extLst>
            <c:ext xmlns:c16="http://schemas.microsoft.com/office/drawing/2014/chart" uri="{C3380CC4-5D6E-409C-BE32-E72D297353CC}">
              <c16:uniqueId val="{00000002-06FE-49F4-9602-474E23D6A4F2}"/>
            </c:ext>
          </c:extLst>
        </c:ser>
        <c:ser>
          <c:idx val="0"/>
          <c:order val="1"/>
          <c:tx>
            <c:strRef>
              <c:f>PFOS!$X$3</c:f>
              <c:strCache>
                <c:ptCount val="1"/>
                <c:pt idx="0">
                  <c:v>MW9A (96-100')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06FE-49F4-9602-474E23D6A4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06FE-49F4-9602-474E23D6A4F2}"/>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7-06FE-49F4-9602-474E23D6A4F2}"/>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PFOS!$S$3</c:f>
              <c:strCache>
                <c:ptCount val="1"/>
                <c:pt idx="0">
                  <c:v>MW6A (185-192')</c:v>
                </c:pt>
              </c:strCache>
            </c:strRef>
          </c:tx>
          <c:spPr>
            <a:solidFill>
              <a:srgbClr val="00B05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9C32-44ED-9474-5103F5B9C0AD}"/>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9C32-44ED-9474-5103F5B9C0AD}"/>
              </c:ext>
            </c:extLst>
          </c:dPt>
          <c:cat>
            <c:strRef>
              <c:f>PFOS!$A$9:$A$10</c:f>
              <c:strCache>
                <c:ptCount val="2"/>
                <c:pt idx="0">
                  <c:v>Linear</c:v>
                </c:pt>
                <c:pt idx="1">
                  <c:v>Branched</c:v>
                </c:pt>
              </c:strCache>
            </c:strRef>
          </c:cat>
          <c:val>
            <c:numRef>
              <c:f>PFOS!$S$9:$S$10</c:f>
              <c:numCache>
                <c:formatCode>0.000</c:formatCode>
                <c:ptCount val="2"/>
                <c:pt idx="0">
                  <c:v>0.22401735357917571</c:v>
                </c:pt>
                <c:pt idx="1">
                  <c:v>0.7759652928416485</c:v>
                </c:pt>
              </c:numCache>
            </c:numRef>
          </c:val>
          <c:extLst>
            <c:ext xmlns:c16="http://schemas.microsoft.com/office/drawing/2014/chart" uri="{C3380CC4-5D6E-409C-BE32-E72D297353CC}">
              <c16:uniqueId val="{00000004-9C32-44ED-9474-5103F5B9C0A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solidFill>
            <a:schemeClr val="tx1"/>
          </a:solidFill>
        </a:defRPr>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PFOS!$R$3</c:f>
              <c:strCache>
                <c:ptCount val="1"/>
                <c:pt idx="0">
                  <c:v>MW6B (140-150')</c:v>
                </c:pt>
              </c:strCache>
            </c:strRef>
          </c:tx>
          <c:spPr>
            <a:solidFill>
              <a:srgbClr val="00B05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2AAF-4568-A642-084C57B2EB02}"/>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2AAF-4568-A642-084C57B2EB02}"/>
              </c:ext>
            </c:extLst>
          </c:dPt>
          <c:cat>
            <c:strRef>
              <c:f>PFOS!$A$9:$A$10</c:f>
              <c:strCache>
                <c:ptCount val="2"/>
                <c:pt idx="0">
                  <c:v>Linear</c:v>
                </c:pt>
                <c:pt idx="1">
                  <c:v>Branched</c:v>
                </c:pt>
              </c:strCache>
            </c:strRef>
          </c:cat>
          <c:val>
            <c:numRef>
              <c:f>PFOS!$R$9:$R$10</c:f>
              <c:numCache>
                <c:formatCode>0.000</c:formatCode>
                <c:ptCount val="2"/>
                <c:pt idx="0">
                  <c:v>0.1757869059887035</c:v>
                </c:pt>
                <c:pt idx="1">
                  <c:v>0.8242130940112965</c:v>
                </c:pt>
              </c:numCache>
            </c:numRef>
          </c:val>
          <c:extLst>
            <c:ext xmlns:c16="http://schemas.microsoft.com/office/drawing/2014/chart" uri="{C3380CC4-5D6E-409C-BE32-E72D297353CC}">
              <c16:uniqueId val="{00000004-2AAF-4568-A642-084C57B2EB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solidFill>
            <a:schemeClr val="tx1"/>
          </a:solidFill>
        </a:defRPr>
      </a:pPr>
      <a:endParaRPr lang="en-US"/>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PFOS!$AS$3</c:f>
              <c:strCache>
                <c:ptCount val="1"/>
                <c:pt idx="0">
                  <c:v>WL6</c:v>
                </c:pt>
              </c:strCache>
            </c:strRef>
          </c:tx>
          <c:spPr>
            <a:solidFill>
              <a:srgbClr val="00B05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2AAF-4568-A642-084C57B2EB02}"/>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2AAF-4568-A642-084C57B2EB02}"/>
              </c:ext>
            </c:extLst>
          </c:dPt>
          <c:cat>
            <c:strRef>
              <c:f>PFOS!$A$9:$A$10</c:f>
              <c:strCache>
                <c:ptCount val="2"/>
                <c:pt idx="0">
                  <c:v>Linear</c:v>
                </c:pt>
                <c:pt idx="1">
                  <c:v>Branched</c:v>
                </c:pt>
              </c:strCache>
            </c:strRef>
          </c:cat>
          <c:val>
            <c:numRef>
              <c:f>PFOS!$AS$9:$AS$10</c:f>
              <c:numCache>
                <c:formatCode>0.000</c:formatCode>
                <c:ptCount val="2"/>
                <c:pt idx="0">
                  <c:v>0.56444189665056099</c:v>
                </c:pt>
                <c:pt idx="1">
                  <c:v>0.43559823110310375</c:v>
                </c:pt>
              </c:numCache>
            </c:numRef>
          </c:val>
          <c:extLst>
            <c:ext xmlns:c16="http://schemas.microsoft.com/office/drawing/2014/chart" uri="{C3380CC4-5D6E-409C-BE32-E72D297353CC}">
              <c16:uniqueId val="{00000004-2AAF-4568-A642-084C57B2EB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c:spPr>
  <c:txPr>
    <a:bodyPr/>
    <a:lstStyle/>
    <a:p>
      <a:pPr>
        <a:defRPr>
          <a:solidFill>
            <a:schemeClr val="tx1"/>
          </a:solidFill>
        </a:defRPr>
      </a:pPr>
      <a:endParaRPr lang="en-US"/>
    </a:p>
  </c:txPr>
  <c:externalData r:id="rId4">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A362-441E-B5F0-4852F82D7C0A}"/>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A362-441E-B5F0-4852F82D7C0A}"/>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A362-441E-B5F0-4852F82D7C0A}"/>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362-441E-B5F0-4852F82D7C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A362-441E-B5F0-4852F82D7C0A}"/>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A362-441E-B5F0-4852F82D7C0A}"/>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WL15</c:v>
                </c:pt>
              </c:strCache>
            </c:strRef>
          </c:tx>
          <c:spPr>
            <a:ln>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3417-43F8-879E-438146F6029C}"/>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3417-43F8-879E-438146F6029C}"/>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3417-43F8-879E-438146F6029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B0F0"/>
      </a:solidFill>
    </a:ln>
    <a:effectLst/>
  </c:spPr>
  <c:txPr>
    <a:bodyPr/>
    <a:lstStyle/>
    <a:p>
      <a:pPr>
        <a:defRPr>
          <a:solidFill>
            <a:schemeClr val="tx1"/>
          </a:solidFill>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'pie charts br-l'!$AV$3</c:f>
              <c:strCache>
                <c:ptCount val="1"/>
                <c:pt idx="0">
                  <c:v>EP15 (5/12/2020)</c:v>
                </c:pt>
              </c:strCache>
            </c:strRef>
          </c:tx>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C227-4D62-A9B0-B9DE7F34714F}"/>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C227-4D62-A9B0-B9DE7F34714F}"/>
              </c:ext>
            </c:extLst>
          </c:dPt>
          <c:cat>
            <c:strRef>
              <c:f>'pie charts br-l'!$A$9:$A$10</c:f>
              <c:strCache>
                <c:ptCount val="2"/>
                <c:pt idx="0">
                  <c:v>Linear</c:v>
                </c:pt>
                <c:pt idx="1">
                  <c:v>Branched</c:v>
                </c:pt>
              </c:strCache>
            </c:strRef>
          </c:cat>
          <c:val>
            <c:numRef>
              <c:f>'pie charts br-l'!$AV$9:$AV$10</c:f>
              <c:numCache>
                <c:formatCode>0.000</c:formatCode>
                <c:ptCount val="2"/>
                <c:pt idx="0">
                  <c:v>0.53155116780990241</c:v>
                </c:pt>
                <c:pt idx="1">
                  <c:v>0.46845096907921452</c:v>
                </c:pt>
              </c:numCache>
            </c:numRef>
          </c:val>
          <c:extLst>
            <c:ext xmlns:c16="http://schemas.microsoft.com/office/drawing/2014/chart" uri="{C3380CC4-5D6E-409C-BE32-E72D297353CC}">
              <c16:uniqueId val="{00000004-C227-4D62-A9B0-B9DE7F3471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cap="flat" cmpd="sng" algn="ctr">
      <a:solidFill>
        <a:srgbClr val="00B0F0"/>
      </a:solidFill>
      <a:round/>
    </a:ln>
    <a:effectLst/>
  </c:spPr>
  <c:txPr>
    <a:bodyPr/>
    <a:lstStyle/>
    <a:p>
      <a:pPr>
        <a:defRPr>
          <a:solidFill>
            <a:schemeClr val="tx1"/>
          </a:solidFill>
        </a:defRPr>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PFOS!$V$3</c:f>
              <c:strCache>
                <c:ptCount val="1"/>
                <c:pt idx="0">
                  <c:v>MW7A (200-210')</c:v>
                </c:pt>
              </c:strCache>
            </c:strRef>
          </c:tx>
          <c:spPr>
            <a:solidFill>
              <a:srgbClr val="0070C0"/>
            </a:solidFill>
            <a:ln w="22225">
              <a:solidFill>
                <a:srgbClr val="FFFFFF"/>
              </a:solidFill>
            </a:ln>
            <a:effectLst>
              <a:outerShdw blurRad="57150" dist="19050" dir="5400000" algn="ctr" rotWithShape="0">
                <a:sysClr val="windowText" lastClr="000000">
                  <a:alpha val="63000"/>
                </a:sysClr>
              </a:outerShdw>
            </a:effectLst>
          </c:spPr>
          <c:dPt>
            <c:idx val="0"/>
            <c:bubble3D val="0"/>
            <c:spPr>
              <a:solidFill>
                <a:srgbClr val="00B050"/>
              </a:solidFill>
              <a:ln w="22225">
                <a:solidFill>
                  <a:srgbClr val="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1563-49C6-AF9A-C4D4F32C665D}"/>
              </c:ext>
            </c:extLst>
          </c:dPt>
          <c:cat>
            <c:strRef>
              <c:f>PFOS!$A$9:$A$10</c:f>
              <c:strCache>
                <c:ptCount val="2"/>
                <c:pt idx="0">
                  <c:v>Linear</c:v>
                </c:pt>
                <c:pt idx="1">
                  <c:v>Branched</c:v>
                </c:pt>
              </c:strCache>
            </c:strRef>
          </c:cat>
          <c:val>
            <c:numRef>
              <c:f>PFOS!$V$9:$V$10</c:f>
              <c:numCache>
                <c:formatCode>0.000</c:formatCode>
                <c:ptCount val="2"/>
                <c:pt idx="0">
                  <c:v>0.18069690265486726</c:v>
                </c:pt>
                <c:pt idx="1">
                  <c:v>0.81929080629301876</c:v>
                </c:pt>
              </c:numCache>
            </c:numRef>
          </c:val>
          <c:extLst>
            <c:ext xmlns:c16="http://schemas.microsoft.com/office/drawing/2014/chart" uri="{C3380CC4-5D6E-409C-BE32-E72D297353CC}">
              <c16:uniqueId val="{00000002-1563-49C6-AF9A-C4D4F32C665D}"/>
            </c:ext>
          </c:extLst>
        </c:ser>
        <c:ser>
          <c:idx val="0"/>
          <c:order val="1"/>
          <c:tx>
            <c:strRef>
              <c:f>PFOS!$X$3</c:f>
              <c:strCache>
                <c:ptCount val="1"/>
                <c:pt idx="0">
                  <c:v>MW9A (96-100')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1563-49C6-AF9A-C4D4F32C6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1563-49C6-AF9A-C4D4F32C665D}"/>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7-1563-49C6-AF9A-C4D4F32C665D}"/>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WL15</c:v>
                </c:pt>
              </c:strCache>
            </c:strRef>
          </c:tx>
          <c:spPr>
            <a:ln>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9554-441A-8125-FB25760CB4BA}"/>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9554-441A-8125-FB25760CB4BA}"/>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9554-441A-8125-FB25760CB4B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solidFill>
            <a:schemeClr val="tx1"/>
          </a:solidFill>
        </a:defRPr>
      </a:pPr>
      <a:endParaRPr lang="en-US"/>
    </a:p>
  </c:txPr>
  <c:externalData r:id="rId4">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9EA1-4F2E-9F22-9E59F070463B}"/>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9EA1-4F2E-9F22-9E59F070463B}"/>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9EA1-4F2E-9F22-9E59F070463B}"/>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9EA1-4F2E-9F22-9E59F07046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9EA1-4F2E-9F22-9E59F070463B}"/>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9EA1-4F2E-9F22-9E59F070463B}"/>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PFOS!$V$3</c:f>
              <c:strCache>
                <c:ptCount val="1"/>
                <c:pt idx="0">
                  <c:v>MW7A (200-210')</c:v>
                </c:pt>
              </c:strCache>
            </c:strRef>
          </c:tx>
          <c:spPr>
            <a:solidFill>
              <a:srgbClr val="0070C0"/>
            </a:solidFill>
            <a:ln w="22225">
              <a:solidFill>
                <a:srgbClr val="FFFFFF"/>
              </a:solidFill>
            </a:ln>
            <a:effectLst>
              <a:outerShdw blurRad="57150" dist="19050" dir="5400000" algn="ctr" rotWithShape="0">
                <a:sysClr val="windowText" lastClr="000000">
                  <a:alpha val="63000"/>
                </a:sysClr>
              </a:outerShdw>
            </a:effectLst>
          </c:spPr>
          <c:dPt>
            <c:idx val="0"/>
            <c:bubble3D val="0"/>
            <c:spPr>
              <a:solidFill>
                <a:srgbClr val="00B050"/>
              </a:solidFill>
              <a:ln w="22225">
                <a:solidFill>
                  <a:srgbClr val="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06FE-49F4-9602-474E23D6A4F2}"/>
              </c:ext>
            </c:extLst>
          </c:dPt>
          <c:cat>
            <c:strRef>
              <c:f>PFOS!$A$9:$A$10</c:f>
              <c:strCache>
                <c:ptCount val="2"/>
                <c:pt idx="0">
                  <c:v>Linear</c:v>
                </c:pt>
                <c:pt idx="1">
                  <c:v>Branched</c:v>
                </c:pt>
              </c:strCache>
            </c:strRef>
          </c:cat>
          <c:val>
            <c:numRef>
              <c:f>PFOS!$V$9:$V$10</c:f>
              <c:numCache>
                <c:formatCode>0.000</c:formatCode>
                <c:ptCount val="2"/>
                <c:pt idx="0">
                  <c:v>0.18069690265486726</c:v>
                </c:pt>
                <c:pt idx="1">
                  <c:v>0.81929080629301876</c:v>
                </c:pt>
              </c:numCache>
            </c:numRef>
          </c:val>
          <c:extLst>
            <c:ext xmlns:c16="http://schemas.microsoft.com/office/drawing/2014/chart" uri="{C3380CC4-5D6E-409C-BE32-E72D297353CC}">
              <c16:uniqueId val="{00000002-06FE-49F4-9602-474E23D6A4F2}"/>
            </c:ext>
          </c:extLst>
        </c:ser>
        <c:ser>
          <c:idx val="0"/>
          <c:order val="1"/>
          <c:tx>
            <c:strRef>
              <c:f>PFOS!$X$3</c:f>
              <c:strCache>
                <c:ptCount val="1"/>
                <c:pt idx="0">
                  <c:v>MW9A (96-100')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06FE-49F4-9602-474E23D6A4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06FE-49F4-9602-474E23D6A4F2}"/>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7-06FE-49F4-9602-474E23D6A4F2}"/>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solidFill>
        <a:srgbClr val="203864"/>
      </a:solidFill>
    </a:ln>
  </c:spPr>
  <c:txPr>
    <a:bodyPr/>
    <a:lstStyle/>
    <a:p>
      <a:pPr>
        <a:defRPr>
          <a:solidFill>
            <a:schemeClr val="tx1"/>
          </a:solidFill>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PFOS!$AS$3</c:f>
              <c:strCache>
                <c:ptCount val="1"/>
                <c:pt idx="0">
                  <c:v>WL6</c:v>
                </c:pt>
              </c:strCache>
            </c:strRef>
          </c:tx>
          <c:spPr>
            <a:solidFill>
              <a:srgbClr val="00B05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2AAF-4568-A642-084C57B2EB02}"/>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2AAF-4568-A642-084C57B2EB02}"/>
              </c:ext>
            </c:extLst>
          </c:dPt>
          <c:cat>
            <c:strRef>
              <c:f>PFOS!$A$9:$A$10</c:f>
              <c:strCache>
                <c:ptCount val="2"/>
                <c:pt idx="0">
                  <c:v>Linear</c:v>
                </c:pt>
                <c:pt idx="1">
                  <c:v>Branched</c:v>
                </c:pt>
              </c:strCache>
            </c:strRef>
          </c:cat>
          <c:val>
            <c:numRef>
              <c:f>PFOS!$AS$9:$AS$10</c:f>
              <c:numCache>
                <c:formatCode>0.000</c:formatCode>
                <c:ptCount val="2"/>
                <c:pt idx="0">
                  <c:v>0.56444189665056099</c:v>
                </c:pt>
                <c:pt idx="1">
                  <c:v>0.43559823110310375</c:v>
                </c:pt>
              </c:numCache>
            </c:numRef>
          </c:val>
          <c:extLst>
            <c:ext xmlns:c16="http://schemas.microsoft.com/office/drawing/2014/chart" uri="{C3380CC4-5D6E-409C-BE32-E72D297353CC}">
              <c16:uniqueId val="{00000004-2AAF-4568-A642-084C57B2EB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19050">
      <a:solidFill>
        <a:srgbClr val="00B0F0"/>
      </a:solidFill>
    </a:ln>
    <a:effectLst/>
  </c:spPr>
  <c:txPr>
    <a:bodyPr/>
    <a:lstStyle/>
    <a:p>
      <a:pPr>
        <a:defRPr>
          <a:solidFill>
            <a:schemeClr val="tx1"/>
          </a:solidFill>
        </a:defRPr>
      </a:pPr>
      <a:endParaRPr lang="en-US"/>
    </a:p>
  </c:txPr>
  <c:externalData r:id="rId4">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A362-441E-B5F0-4852F82D7C0A}"/>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A362-441E-B5F0-4852F82D7C0A}"/>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A362-441E-B5F0-4852F82D7C0A}"/>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A362-441E-B5F0-4852F82D7C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A362-441E-B5F0-4852F82D7C0A}"/>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A362-441E-B5F0-4852F82D7C0A}"/>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solidFill>
        <a:srgbClr val="203864"/>
      </a:solidFill>
    </a:ln>
  </c:spPr>
  <c:txPr>
    <a:bodyPr/>
    <a:lstStyle/>
    <a:p>
      <a:pPr>
        <a:defRPr>
          <a:solidFill>
            <a:schemeClr val="tx1"/>
          </a:solidFill>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WL15</c:v>
                </c:pt>
              </c:strCache>
            </c:strRef>
          </c:tx>
          <c:spPr>
            <a:ln>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3417-43F8-879E-438146F6029C}"/>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3417-43F8-879E-438146F6029C}"/>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3417-43F8-879E-438146F6029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B0F0"/>
      </a:solidFill>
    </a:ln>
    <a:effectLst/>
  </c:spPr>
  <c:txPr>
    <a:bodyPr/>
    <a:lstStyle/>
    <a:p>
      <a:pPr>
        <a:defRPr>
          <a:solidFill>
            <a:schemeClr val="tx1"/>
          </a:solidFill>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PFOS!$V$3</c:f>
              <c:strCache>
                <c:ptCount val="1"/>
                <c:pt idx="0">
                  <c:v>MW7A (200-210')</c:v>
                </c:pt>
              </c:strCache>
            </c:strRef>
          </c:tx>
          <c:spPr>
            <a:solidFill>
              <a:srgbClr val="0070C0"/>
            </a:solidFill>
            <a:ln w="22225">
              <a:solidFill>
                <a:srgbClr val="FFFFFF"/>
              </a:solidFill>
            </a:ln>
            <a:effectLst>
              <a:outerShdw blurRad="57150" dist="19050" dir="5400000" algn="ctr" rotWithShape="0">
                <a:sysClr val="windowText" lastClr="000000">
                  <a:alpha val="63000"/>
                </a:sysClr>
              </a:outerShdw>
            </a:effectLst>
          </c:spPr>
          <c:dPt>
            <c:idx val="0"/>
            <c:bubble3D val="0"/>
            <c:spPr>
              <a:solidFill>
                <a:srgbClr val="00B050"/>
              </a:solidFill>
              <a:ln w="22225">
                <a:solidFill>
                  <a:srgbClr val="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1563-49C6-AF9A-C4D4F32C665D}"/>
              </c:ext>
            </c:extLst>
          </c:dPt>
          <c:cat>
            <c:strRef>
              <c:f>PFOS!$A$9:$A$10</c:f>
              <c:strCache>
                <c:ptCount val="2"/>
                <c:pt idx="0">
                  <c:v>Linear</c:v>
                </c:pt>
                <c:pt idx="1">
                  <c:v>Branched</c:v>
                </c:pt>
              </c:strCache>
            </c:strRef>
          </c:cat>
          <c:val>
            <c:numRef>
              <c:f>PFOS!$V$9:$V$10</c:f>
              <c:numCache>
                <c:formatCode>0.000</c:formatCode>
                <c:ptCount val="2"/>
                <c:pt idx="0">
                  <c:v>0.18069690265486726</c:v>
                </c:pt>
                <c:pt idx="1">
                  <c:v>0.81929080629301876</c:v>
                </c:pt>
              </c:numCache>
            </c:numRef>
          </c:val>
          <c:extLst>
            <c:ext xmlns:c16="http://schemas.microsoft.com/office/drawing/2014/chart" uri="{C3380CC4-5D6E-409C-BE32-E72D297353CC}">
              <c16:uniqueId val="{00000002-1563-49C6-AF9A-C4D4F32C665D}"/>
            </c:ext>
          </c:extLst>
        </c:ser>
        <c:ser>
          <c:idx val="0"/>
          <c:order val="1"/>
          <c:tx>
            <c:strRef>
              <c:f>PFOS!$X$3</c:f>
              <c:strCache>
                <c:ptCount val="1"/>
                <c:pt idx="0">
                  <c:v>MW9A (96-100')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1563-49C6-AF9A-C4D4F32C665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6-1563-49C6-AF9A-C4D4F32C665D}"/>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7-1563-49C6-AF9A-C4D4F32C665D}"/>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WL15</c:v>
                </c:pt>
              </c:strCache>
            </c:strRef>
          </c:tx>
          <c:spPr>
            <a:ln>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9554-441A-8125-FB25760CB4BA}"/>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9554-441A-8125-FB25760CB4BA}"/>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9554-441A-8125-FB25760CB4B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solidFill>
            <a:schemeClr val="tx1"/>
          </a:solidFill>
        </a:defRPr>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9EA1-4F2E-9F22-9E59F070463B}"/>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9EA1-4F2E-9F22-9E59F070463B}"/>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9EA1-4F2E-9F22-9E59F070463B}"/>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9EA1-4F2E-9F22-9E59F07046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9EA1-4F2E-9F22-9E59F070463B}"/>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9EA1-4F2E-9F22-9E59F070463B}"/>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50" b="0"/>
            </a:pPr>
            <a:r>
              <a:rPr lang="en-US" sz="1050" b="0"/>
              <a:t>PDC</a:t>
            </a:r>
            <a:r>
              <a:rPr lang="en-US" sz="1050" b="0" baseline="0"/>
              <a:t> Well</a:t>
            </a:r>
            <a:endParaRPr lang="en-US" sz="1050" b="0"/>
          </a:p>
        </c:rich>
      </c:tx>
      <c:layout>
        <c:manualLayout>
          <c:xMode val="edge"/>
          <c:yMode val="edge"/>
          <c:x val="0.17889453129952959"/>
          <c:y val="0.11713520749665328"/>
        </c:manualLayout>
      </c:layout>
      <c:overlay val="0"/>
    </c:title>
    <c:autoTitleDeleted val="0"/>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FB76-49CA-BF87-1AB4F2AC690C}"/>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FB76-49CA-BF87-1AB4F2AC690C}"/>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FB76-49CA-BF87-1AB4F2AC690C}"/>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FB76-49CA-BF87-1AB4F2AC69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FB76-49CA-BF87-1AB4F2AC690C}"/>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FB76-49CA-BF87-1AB4F2AC690C}"/>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r>
              <a:rPr lang="en-US" sz="1050"/>
              <a:t>Deep Quaternary Well</a:t>
            </a:r>
          </a:p>
        </c:rich>
      </c:tx>
      <c:layout>
        <c:manualLayout>
          <c:xMode val="edge"/>
          <c:yMode val="edge"/>
          <c:x val="0.18461111478712219"/>
          <c:y val="0.10040160642570281"/>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PFOS!$X$3</c:f>
              <c:strCache>
                <c:ptCount val="1"/>
                <c:pt idx="0">
                  <c:v>MW9A (96-100')</c:v>
                </c:pt>
              </c:strCache>
            </c:strRef>
          </c:tx>
          <c:spPr>
            <a:solidFill>
              <a:srgbClr val="0070C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3BF6-4FFD-82DA-D88ADFEBC602}"/>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3BF6-4FFD-82DA-D88ADFEBC602}"/>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4-3BF6-4FFD-82DA-D88ADFEBC6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r>
              <a:rPr lang="en-US" sz="1050"/>
              <a:t>Shallow</a:t>
            </a:r>
            <a:r>
              <a:rPr lang="en-US" sz="1050" baseline="0"/>
              <a:t> Quaternary Sample</a:t>
            </a:r>
            <a:endParaRPr lang="en-US" sz="1050"/>
          </a:p>
        </c:rich>
      </c:tx>
      <c:layout>
        <c:manualLayout>
          <c:xMode val="edge"/>
          <c:yMode val="edge"/>
          <c:x val="0.11455720157076851"/>
          <c:y val="9.2034805890227583E-2"/>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PFOS!$W$3</c:f>
              <c:strCache>
                <c:ptCount val="1"/>
                <c:pt idx="0">
                  <c:v>MW9A (16-20')</c:v>
                </c:pt>
              </c:strCache>
            </c:strRef>
          </c:tx>
          <c:spPr>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6894-446F-80CC-87053EC2657B}"/>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6894-446F-80CC-87053EC2657B}"/>
              </c:ext>
            </c:extLst>
          </c:dPt>
          <c:cat>
            <c:strRef>
              <c:f>PFOS!$A$9:$A$10</c:f>
              <c:strCache>
                <c:ptCount val="2"/>
                <c:pt idx="0">
                  <c:v>Linear</c:v>
                </c:pt>
                <c:pt idx="1">
                  <c:v>Branched</c:v>
                </c:pt>
              </c:strCache>
            </c:strRef>
          </c:cat>
          <c:val>
            <c:numRef>
              <c:f>PFOS!$W$9:$W$10</c:f>
              <c:numCache>
                <c:formatCode>0.000</c:formatCode>
                <c:ptCount val="2"/>
                <c:pt idx="0">
                  <c:v>7.6512585441048206E-2</c:v>
                </c:pt>
                <c:pt idx="1">
                  <c:v>0.9234833580106685</c:v>
                </c:pt>
              </c:numCache>
            </c:numRef>
          </c:val>
          <c:extLst>
            <c:ext xmlns:c16="http://schemas.microsoft.com/office/drawing/2014/chart" uri="{C3380CC4-5D6E-409C-BE32-E72D297353CC}">
              <c16:uniqueId val="{00000004-6894-446F-80CC-87053EC265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r>
              <a:rPr lang="en-US" sz="1050"/>
              <a:t>Surface Water</a:t>
            </a:r>
          </a:p>
        </c:rich>
      </c:tx>
      <c:layout>
        <c:manualLayout>
          <c:xMode val="edge"/>
          <c:yMode val="edge"/>
          <c:x val="0.30171871898365643"/>
          <c:y val="0.12584557657752879"/>
        </c:manualLayout>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PFOS!$AT$3</c:f>
              <c:strCache>
                <c:ptCount val="1"/>
                <c:pt idx="0">
                  <c:v>WL15</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7C2C-4016-B577-0F564FB5D787}"/>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7C2C-4016-B577-0F564FB5D787}"/>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7C2C-4016-B577-0F564FB5D78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PFOS</c:v>
          </c:tx>
          <c:spPr>
            <a:ln w="19050" cap="rnd">
              <a:solidFill>
                <a:srgbClr val="ED7D31"/>
              </a:solidFill>
              <a:round/>
            </a:ln>
            <a:effectLst/>
          </c:spPr>
          <c:marker>
            <c:symbol val="circle"/>
            <c:size val="5"/>
            <c:spPr>
              <a:solidFill>
                <a:srgbClr val="ED7D31"/>
              </a:solidFill>
              <a:ln w="9525">
                <a:solidFill>
                  <a:srgbClr val="ED7D31"/>
                </a:solidFill>
              </a:ln>
              <a:effectLst/>
            </c:spPr>
          </c:marker>
          <c:xVal>
            <c:numRef>
              <c:f>PFAS!$H$5:$H$14</c:f>
              <c:numCache>
                <c:formatCode>General</c:formatCode>
                <c:ptCount val="4"/>
                <c:pt idx="0">
                  <c:v>0.15</c:v>
                </c:pt>
                <c:pt idx="1">
                  <c:v>1.0499999999999999E-3</c:v>
                </c:pt>
                <c:pt idx="2">
                  <c:v>0.111</c:v>
                </c:pt>
                <c:pt idx="3">
                  <c:v>0.10100000000000001</c:v>
                </c:pt>
              </c:numCache>
            </c:numRef>
          </c:xVal>
          <c:yVal>
            <c:numRef>
              <c:f>PFAS!$G$5:$G$14</c:f>
              <c:numCache>
                <c:formatCode>General</c:formatCode>
                <c:ptCount val="4"/>
                <c:pt idx="0">
                  <c:v>0</c:v>
                </c:pt>
                <c:pt idx="1">
                  <c:v>18</c:v>
                </c:pt>
                <c:pt idx="2">
                  <c:v>95</c:v>
                </c:pt>
                <c:pt idx="3">
                  <c:v>145</c:v>
                </c:pt>
              </c:numCache>
            </c:numRef>
          </c:yVal>
          <c:smooth val="0"/>
          <c:extLst>
            <c:ext xmlns:c16="http://schemas.microsoft.com/office/drawing/2014/chart" uri="{C3380CC4-5D6E-409C-BE32-E72D297353CC}">
              <c16:uniqueId val="{00000000-F28D-4859-96DA-9EBE4402F5E8}"/>
            </c:ext>
          </c:extLst>
        </c:ser>
        <c:ser>
          <c:idx val="1"/>
          <c:order val="1"/>
          <c:tx>
            <c:v>PFOA</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PFAS!$I$5:$I$13</c:f>
              <c:numCache>
                <c:formatCode>General</c:formatCode>
                <c:ptCount val="4"/>
                <c:pt idx="0">
                  <c:v>6.0999999999999999E-2</c:v>
                </c:pt>
                <c:pt idx="1">
                  <c:v>2.8000000000000001E-2</c:v>
                </c:pt>
                <c:pt idx="2">
                  <c:v>6.9900000000000004E-2</c:v>
                </c:pt>
                <c:pt idx="3">
                  <c:v>5.9499999999999997E-2</c:v>
                </c:pt>
              </c:numCache>
            </c:numRef>
          </c:xVal>
          <c:yVal>
            <c:numRef>
              <c:f>PFAS!$G$5:$G$14</c:f>
              <c:numCache>
                <c:formatCode>General</c:formatCode>
                <c:ptCount val="4"/>
                <c:pt idx="0">
                  <c:v>0</c:v>
                </c:pt>
                <c:pt idx="1">
                  <c:v>18</c:v>
                </c:pt>
                <c:pt idx="2">
                  <c:v>95</c:v>
                </c:pt>
                <c:pt idx="3">
                  <c:v>145</c:v>
                </c:pt>
              </c:numCache>
            </c:numRef>
          </c:yVal>
          <c:smooth val="0"/>
          <c:extLst>
            <c:ext xmlns:c16="http://schemas.microsoft.com/office/drawing/2014/chart" uri="{C3380CC4-5D6E-409C-BE32-E72D297353CC}">
              <c16:uniqueId val="{00000001-F28D-4859-96DA-9EBE4402F5E8}"/>
            </c:ext>
          </c:extLst>
        </c:ser>
        <c:ser>
          <c:idx val="2"/>
          <c:order val="2"/>
          <c:tx>
            <c:v>PFBA</c:v>
          </c:tx>
          <c:spPr>
            <a:ln w="19050" cap="rnd">
              <a:solidFill>
                <a:srgbClr val="70AD47"/>
              </a:solidFill>
              <a:round/>
            </a:ln>
            <a:effectLst/>
          </c:spPr>
          <c:marker>
            <c:symbol val="circle"/>
            <c:size val="5"/>
            <c:spPr>
              <a:solidFill>
                <a:srgbClr val="70AD47"/>
              </a:solidFill>
              <a:ln w="9525">
                <a:solidFill>
                  <a:srgbClr val="70AD47"/>
                </a:solidFill>
              </a:ln>
              <a:effectLst/>
            </c:spPr>
          </c:marker>
          <c:xVal>
            <c:numRef>
              <c:f>PFAS!$J$5:$J$14</c:f>
              <c:numCache>
                <c:formatCode>General</c:formatCode>
                <c:ptCount val="4"/>
                <c:pt idx="0">
                  <c:v>0.34</c:v>
                </c:pt>
                <c:pt idx="1">
                  <c:v>0.17699999999999999</c:v>
                </c:pt>
                <c:pt idx="2">
                  <c:v>0.317</c:v>
                </c:pt>
                <c:pt idx="3">
                  <c:v>0.21299999999999999</c:v>
                </c:pt>
              </c:numCache>
            </c:numRef>
          </c:xVal>
          <c:yVal>
            <c:numRef>
              <c:f>PFAS!$G$5:$G$14</c:f>
              <c:numCache>
                <c:formatCode>General</c:formatCode>
                <c:ptCount val="4"/>
                <c:pt idx="0">
                  <c:v>0</c:v>
                </c:pt>
                <c:pt idx="1">
                  <c:v>18</c:v>
                </c:pt>
                <c:pt idx="2">
                  <c:v>95</c:v>
                </c:pt>
                <c:pt idx="3">
                  <c:v>145</c:v>
                </c:pt>
              </c:numCache>
            </c:numRef>
          </c:yVal>
          <c:smooth val="0"/>
          <c:extLst>
            <c:ext xmlns:c16="http://schemas.microsoft.com/office/drawing/2014/chart" uri="{C3380CC4-5D6E-409C-BE32-E72D297353CC}">
              <c16:uniqueId val="{00000002-F28D-4859-96DA-9EBE4402F5E8}"/>
            </c:ext>
          </c:extLst>
        </c:ser>
        <c:dLbls>
          <c:showLegendKey val="0"/>
          <c:showVal val="0"/>
          <c:showCatName val="0"/>
          <c:showSerName val="0"/>
          <c:showPercent val="0"/>
          <c:showBubbleSize val="0"/>
        </c:dLbls>
        <c:axId val="1019505096"/>
        <c:axId val="1019504112"/>
      </c:scatterChart>
      <c:valAx>
        <c:axId val="1019505096"/>
        <c:scaling>
          <c:orientation val="minMax"/>
          <c:max val="0.38000000000000006"/>
          <c:min val="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sz="1050" b="1"/>
                  <a:t>BS9</a:t>
                </a:r>
                <a:r>
                  <a:rPr lang="en-US" sz="1050" b="1" baseline="0"/>
                  <a:t> </a:t>
                </a:r>
                <a:r>
                  <a:rPr lang="en-US" sz="1050" b="1"/>
                  <a:t>PFAS</a:t>
                </a:r>
                <a:r>
                  <a:rPr lang="en-US" sz="1050" b="1" baseline="0"/>
                  <a:t> Concentration (ppb)</a:t>
                </a:r>
                <a:endParaRPr lang="en-US" sz="1050" b="1"/>
              </a:p>
            </c:rich>
          </c:tx>
          <c:layout>
            <c:manualLayout>
              <c:xMode val="edge"/>
              <c:yMode val="edge"/>
              <c:x val="0.39832367347970105"/>
              <c:y val="8.4671902212620151E-3"/>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504112"/>
        <c:crosses val="autoZero"/>
        <c:crossBetween val="midCat"/>
      </c:valAx>
      <c:valAx>
        <c:axId val="1019504112"/>
        <c:scaling>
          <c:orientation val="maxMin"/>
          <c:max val="1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a:t>Depth (ft bgs)</a:t>
                </a:r>
              </a:p>
            </c:rich>
          </c:tx>
          <c:layout>
            <c:manualLayout>
              <c:xMode val="edge"/>
              <c:yMode val="edge"/>
              <c:x val="5.0180134830466218E-2"/>
              <c:y val="0.44071011284284295"/>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505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1"/>
          <c:order val="0"/>
          <c:tx>
            <c:strRef>
              <c:f>'PFOS GW'!$B$3</c:f>
              <c:strCache>
                <c:ptCount val="1"/>
                <c:pt idx="0">
                  <c:v>MW9A Oneota (140-150)</c:v>
                </c:pt>
              </c:strCache>
            </c:strRef>
          </c:tx>
          <c:spPr>
            <a:solidFill>
              <a:srgbClr val="0070C0"/>
            </a:solidFill>
            <a:ln w="12700">
              <a:solidFill>
                <a:sysClr val="window" lastClr="FFFFFF"/>
              </a:solidFill>
            </a:ln>
            <a:effectLst>
              <a:outerShdw blurRad="57150" dist="19050" dir="5400000" algn="ctr" rotWithShape="0">
                <a:sysClr val="windowText" lastClr="000000">
                  <a:alpha val="63000"/>
                </a:sysClr>
              </a:outerShdw>
            </a:effectLst>
          </c:spPr>
          <c:dPt>
            <c:idx val="0"/>
            <c:bubble3D val="0"/>
            <c:spPr>
              <a:solidFill>
                <a:srgbClr val="00B050"/>
              </a:solidFill>
              <a:ln w="1270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DE29-45F6-BBC2-5CA01D1F37BB}"/>
              </c:ext>
            </c:extLst>
          </c:dPt>
          <c:dPt>
            <c:idx val="1"/>
            <c:bubble3D val="0"/>
            <c:spPr>
              <a:solidFill>
                <a:srgbClr val="0070C0"/>
              </a:solidFill>
              <a:ln w="19050">
                <a:solidFill>
                  <a:sysClr val="window" lastClr="FFFFFF"/>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DE29-45F6-BBC2-5CA01D1F37BB}"/>
              </c:ext>
            </c:extLst>
          </c:dPt>
          <c:cat>
            <c:strRef>
              <c:f>'PFOS GW'!$A$9:$A$10</c:f>
              <c:strCache>
                <c:ptCount val="2"/>
                <c:pt idx="0">
                  <c:v>Linear</c:v>
                </c:pt>
                <c:pt idx="1">
                  <c:v>Branched</c:v>
                </c:pt>
              </c:strCache>
            </c:strRef>
          </c:cat>
          <c:val>
            <c:numRef>
              <c:f>'PFOS GW'!$B$9:$B$10</c:f>
              <c:numCache>
                <c:formatCode>General</c:formatCode>
                <c:ptCount val="2"/>
                <c:pt idx="0">
                  <c:v>5.0429000000000002E-2</c:v>
                </c:pt>
                <c:pt idx="1">
                  <c:v>5.0386500000000001E-2</c:v>
                </c:pt>
              </c:numCache>
            </c:numRef>
          </c:val>
          <c:extLst>
            <c:ext xmlns:c16="http://schemas.microsoft.com/office/drawing/2014/chart" uri="{C3380CC4-5D6E-409C-BE32-E72D297353CC}">
              <c16:uniqueId val="{00000004-DE29-45F6-BBC2-5CA01D1F37BB}"/>
            </c:ext>
          </c:extLst>
        </c:ser>
        <c:ser>
          <c:idx val="0"/>
          <c:order val="1"/>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DE29-45F6-BBC2-5CA01D1F37B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DE29-45F6-BBC2-5CA01D1F37BB}"/>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9-DE29-45F6-BBC2-5CA01D1F37BB}"/>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PFOS!$X$3</c:f>
              <c:strCache>
                <c:ptCount val="1"/>
                <c:pt idx="0">
                  <c:v>MW9A (96-100')</c:v>
                </c:pt>
              </c:strCache>
            </c:strRef>
          </c:tx>
          <c:spPr>
            <a:solidFill>
              <a:srgbClr val="0070C0"/>
            </a:solidFill>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6D71-42A3-9393-BCB3BE42564D}"/>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6D71-42A3-9393-BCB3BE42564D}"/>
              </c:ext>
            </c:extLst>
          </c:dPt>
          <c:cat>
            <c:strRef>
              <c:f>PFOS!$A$9:$A$10</c:f>
              <c:strCache>
                <c:ptCount val="2"/>
                <c:pt idx="0">
                  <c:v>Linear</c:v>
                </c:pt>
                <c:pt idx="1">
                  <c:v>Branched</c:v>
                </c:pt>
              </c:strCache>
            </c:strRef>
          </c:cat>
          <c:val>
            <c:numRef>
              <c:f>PFOS!$X$9:$X$10</c:f>
              <c:numCache>
                <c:formatCode>0.000</c:formatCode>
                <c:ptCount val="2"/>
                <c:pt idx="0">
                  <c:v>0.56735450741726889</c:v>
                </c:pt>
                <c:pt idx="1">
                  <c:v>0.43265405096995058</c:v>
                </c:pt>
              </c:numCache>
            </c:numRef>
          </c:val>
          <c:extLst>
            <c:ext xmlns:c16="http://schemas.microsoft.com/office/drawing/2014/chart" uri="{C3380CC4-5D6E-409C-BE32-E72D297353CC}">
              <c16:uniqueId val="{00000004-6D71-42A3-9393-BCB3BE4256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PFOS!$W$3</c:f>
              <c:strCache>
                <c:ptCount val="1"/>
                <c:pt idx="0">
                  <c:v>MW9A (16-20')</c:v>
                </c:pt>
              </c:strCache>
            </c:strRef>
          </c:tx>
          <c:spPr>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6E93-41FB-ABA4-66909DDA296F}"/>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6E93-41FB-ABA4-66909DDA296F}"/>
              </c:ext>
            </c:extLst>
          </c:dPt>
          <c:cat>
            <c:strRef>
              <c:f>PFOS!$A$9:$A$10</c:f>
              <c:strCache>
                <c:ptCount val="2"/>
                <c:pt idx="0">
                  <c:v>Linear</c:v>
                </c:pt>
                <c:pt idx="1">
                  <c:v>Branched</c:v>
                </c:pt>
              </c:strCache>
            </c:strRef>
          </c:cat>
          <c:val>
            <c:numRef>
              <c:f>PFOS!$W$9:$W$10</c:f>
              <c:numCache>
                <c:formatCode>0.000</c:formatCode>
                <c:ptCount val="2"/>
                <c:pt idx="0">
                  <c:v>7.6512585441048206E-2</c:v>
                </c:pt>
                <c:pt idx="1">
                  <c:v>0.9234833580106685</c:v>
                </c:pt>
              </c:numCache>
            </c:numRef>
          </c:val>
          <c:extLst>
            <c:ext xmlns:c16="http://schemas.microsoft.com/office/drawing/2014/chart" uri="{C3380CC4-5D6E-409C-BE32-E72D297353CC}">
              <c16:uniqueId val="{00000004-6E93-41FB-ABA4-66909DDA296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WL15</c:v>
                </c:pt>
              </c:strCache>
            </c:strRef>
          </c:tx>
          <c:spPr>
            <a:effectLst>
              <a:outerShdw blurRad="57150" dist="19050" dir="5400000" algn="ctr" rotWithShape="0">
                <a:sysClr val="windowText" lastClr="000000">
                  <a:alpha val="63000"/>
                </a:sysClr>
              </a:outerShdw>
            </a:effectLst>
          </c:spPr>
          <c:dPt>
            <c:idx val="0"/>
            <c:bubble3D val="0"/>
            <c:spPr>
              <a:solidFill>
                <a:srgbClr val="00B05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1-ED87-4D78-92F0-5A34E8F08E7F}"/>
              </c:ext>
            </c:extLst>
          </c:dPt>
          <c:dPt>
            <c:idx val="1"/>
            <c:bubble3D val="0"/>
            <c:spPr>
              <a:solidFill>
                <a:srgbClr val="0070C0"/>
              </a:solidFill>
              <a:ln w="19050">
                <a:solidFill>
                  <a:schemeClr val="lt1"/>
                </a:solidFill>
              </a:ln>
              <a:effectLst>
                <a:outerShdw blurRad="57150" dist="19050" dir="5400000" algn="ctr" rotWithShape="0">
                  <a:sysClr val="windowText" lastClr="000000">
                    <a:alpha val="63000"/>
                  </a:sysClr>
                </a:outerShdw>
              </a:effectLst>
            </c:spPr>
            <c:extLst>
              <c:ext xmlns:c16="http://schemas.microsoft.com/office/drawing/2014/chart" uri="{C3380CC4-5D6E-409C-BE32-E72D297353CC}">
                <c16:uniqueId val="{00000003-ED87-4D78-92F0-5A34E8F08E7F}"/>
              </c:ext>
            </c:extLst>
          </c:dPt>
          <c:cat>
            <c:strRef>
              <c:f>PFOS!$A$9:$A$10</c:f>
              <c:strCache>
                <c:ptCount val="2"/>
                <c:pt idx="0">
                  <c:v>Linear</c:v>
                </c:pt>
                <c:pt idx="1">
                  <c:v>Branched</c:v>
                </c:pt>
              </c:strCache>
            </c:strRef>
          </c:cat>
          <c:val>
            <c:numRef>
              <c:f>PFOS!$AT$9:$AT$10</c:f>
              <c:numCache>
                <c:formatCode>0.000</c:formatCode>
                <c:ptCount val="2"/>
                <c:pt idx="0">
                  <c:v>0.5767275593975969</c:v>
                </c:pt>
                <c:pt idx="1">
                  <c:v>0.42328059587886696</c:v>
                </c:pt>
              </c:numCache>
            </c:numRef>
          </c:val>
          <c:extLst>
            <c:ext xmlns:c16="http://schemas.microsoft.com/office/drawing/2014/chart" uri="{C3380CC4-5D6E-409C-BE32-E72D297353CC}">
              <c16:uniqueId val="{00000004-ED87-4D78-92F0-5A34E8F08E7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PFOS!$AT$3</c:f>
              <c:strCache>
                <c:ptCount val="1"/>
                <c:pt idx="0">
                  <c:v>#REF!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ED43-45A5-BDCA-ED546E2492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ED43-45A5-BDCA-ED546E249235}"/>
              </c:ext>
            </c:extLst>
          </c:dPt>
          <c:cat>
            <c:numRef>
              <c:f>[2]PFOS!$A$9:$A$10</c:f>
              <c:numCache>
                <c:formatCode>General</c:formatCode>
                <c:ptCount val="2"/>
                <c:pt idx="0">
                  <c:v>0</c:v>
                </c:pt>
                <c:pt idx="1">
                  <c:v>0</c:v>
                </c:pt>
              </c:numCache>
            </c:numRef>
          </c:cat>
          <c:val>
            <c:numRef>
              <c:f>[2]PFOS!$AT$9:$AT$10</c:f>
              <c:numCache>
                <c:formatCode>General</c:formatCode>
                <c:ptCount val="2"/>
                <c:pt idx="0">
                  <c:v>0</c:v>
                </c:pt>
                <c:pt idx="1">
                  <c:v>0</c:v>
                </c:pt>
              </c:numCache>
            </c:numRef>
          </c:val>
          <c:extLst>
            <c:ext xmlns:c16="http://schemas.microsoft.com/office/drawing/2014/chart" uri="{C3380CC4-5D6E-409C-BE32-E72D297353CC}">
              <c16:uniqueId val="{00000008-ED43-45A5-BDCA-ED546E249235}"/>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spPr>
    <a:noFill/>
    <a:ln w="19050">
      <a:noFill/>
    </a:ln>
  </c:spPr>
  <c:txPr>
    <a:bodyPr/>
    <a:lstStyle/>
    <a:p>
      <a:pPr>
        <a:defRPr>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extLst/>
  </c:chart>
  <c:txPr>
    <a:bodyPr/>
    <a:lstStyle/>
    <a:p>
      <a:pPr>
        <a:defRPr>
          <a:solidFill>
            <a:schemeClr val="tx1"/>
          </a:solidFill>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629-49B9-A092-9689CE7D7CC2}"/>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629-49B9-A092-9689CE7D7CC2}"/>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629-49B9-A092-9689CE7D7CC2}"/>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B629-49B9-A092-9689CE7D7C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1-08-20T12:05:13.113" idx="10">
    <p:pos x="6673" y="2606"/>
    <p:text>Should we add the "Top of Bedrock" title to the map? Or First encountered bedrock?
</p:text>
    <p:extLst>
      <p:ext uri="{C676402C-5697-4E1C-873F-D02D1690AC5C}">
        <p15:threadingInfo xmlns:p15="http://schemas.microsoft.com/office/powerpoint/2012/main" timeZoneBias="420"/>
      </p:ext>
    </p:extLst>
  </p:cm>
  <p:cm authorId="3" dt="2021-08-24T15:15:10.316" idx="21">
    <p:pos x="6673" y="2702"/>
    <p:text>Map title added.</p:text>
    <p:extLst>
      <p:ext uri="{C676402C-5697-4E1C-873F-D02D1690AC5C}">
        <p15:threadingInfo xmlns:p15="http://schemas.microsoft.com/office/powerpoint/2012/main" timeZoneBias="300">
          <p15:parentCm authorId="4" idx="10"/>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1-08-20T12:06:26.569" idx="11">
    <p:pos x="10" y="10"/>
    <p:text>Do we still have BS16 west of the fault in our sights?
</p:text>
    <p:extLst>
      <p:ext uri="{C676402C-5697-4E1C-873F-D02D1690AC5C}">
        <p15:threadingInfo xmlns:p15="http://schemas.microsoft.com/office/powerpoint/2012/main" timeZoneBias="420"/>
      </p:ext>
    </p:extLst>
  </p:cm>
  <p:cm authorId="3" dt="2021-08-24T15:16:16.991" idx="22">
    <p:pos x="10" y="106"/>
    <p:text>Yes, but that set of wells are part of Segment 7 as they pertain to the Afton-Valley Branch system (they are planned on either side of the fault and Lake Edith at the moment). BS16 is discussed in the 7th slide in Segment 7.</p:text>
    <p:extLst>
      <p:ext uri="{C676402C-5697-4E1C-873F-D02D1690AC5C}">
        <p15:threadingInfo xmlns:p15="http://schemas.microsoft.com/office/powerpoint/2012/main" timeZoneBias="300">
          <p15:parentCm authorId="4" idx="11"/>
        </p15:threadingInfo>
      </p:ext>
    </p:extLst>
  </p:cm>
</p:cmLst>
</file>

<file path=ppt/drawings/drawing1.xml><?xml version="1.0" encoding="utf-8"?>
<c:userShapes xmlns:c="http://schemas.openxmlformats.org/drawingml/2006/chart">
  <cdr:relSizeAnchor xmlns:cdr="http://schemas.openxmlformats.org/drawingml/2006/chartDrawing">
    <cdr:from>
      <cdr:x>0.43951</cdr:x>
      <cdr:y>0.80572</cdr:y>
    </cdr:from>
    <cdr:to>
      <cdr:x>0.46515</cdr:x>
      <cdr:y>0.80983</cdr:y>
    </cdr:to>
    <cdr:grpSp>
      <cdr:nvGrpSpPr>
        <cdr:cNvPr id="18" name="Group 17">
          <a:extLst xmlns:a="http://schemas.openxmlformats.org/drawingml/2006/main">
            <a:ext uri="{FF2B5EF4-FFF2-40B4-BE49-F238E27FC236}">
              <a16:creationId xmlns:a16="http://schemas.microsoft.com/office/drawing/2014/main" id="{A151330D-A0F9-47BC-88C4-F38631B012AD}"/>
            </a:ext>
          </a:extLst>
        </cdr:cNvPr>
        <cdr:cNvGrpSpPr/>
      </cdr:nvGrpSpPr>
      <cdr:grpSpPr>
        <a:xfrm xmlns:a="http://schemas.openxmlformats.org/drawingml/2006/main">
          <a:off x="3102282" y="3469687"/>
          <a:ext cx="180980" cy="17699"/>
          <a:chOff x="2589076" y="3468904"/>
          <a:chExt cx="180975" cy="17704"/>
        </a:xfrm>
      </cdr:grpSpPr>
      <cdr:sp macro="" textlink="">
        <cdr:nvSpPr>
          <cdr:cNvPr id="19" name="Rectangle 18">
            <a:extLst xmlns:a="http://schemas.openxmlformats.org/drawingml/2006/main">
              <a:ext uri="{FF2B5EF4-FFF2-40B4-BE49-F238E27FC236}">
                <a16:creationId xmlns:a16="http://schemas.microsoft.com/office/drawing/2014/main" id="{DF912F32-E015-4C13-AA3F-0D2C6D0847AD}"/>
              </a:ext>
            </a:extLst>
          </cdr:cNvPr>
          <cdr:cNvSpPr/>
        </cdr:nvSpPr>
        <cdr:spPr>
          <a:xfrm xmlns:a="http://schemas.openxmlformats.org/drawingml/2006/main">
            <a:off x="2608136" y="3468904"/>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20" name="Rectangle 19">
            <a:extLst xmlns:a="http://schemas.openxmlformats.org/drawingml/2006/main">
              <a:ext uri="{FF2B5EF4-FFF2-40B4-BE49-F238E27FC236}">
                <a16:creationId xmlns:a16="http://schemas.microsoft.com/office/drawing/2014/main" id="{3BDD9432-BBD9-4896-8254-36CC7D41BF91}"/>
              </a:ext>
            </a:extLst>
          </cdr:cNvPr>
          <cdr:cNvSpPr/>
        </cdr:nvSpPr>
        <cdr:spPr>
          <a:xfrm xmlns:a="http://schemas.openxmlformats.org/drawingml/2006/main">
            <a:off x="2589076" y="3477464"/>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relSizeAnchor>
  <cdr:relSizeAnchor xmlns:cdr="http://schemas.openxmlformats.org/drawingml/2006/chartDrawing">
    <cdr:from>
      <cdr:x>0.11105</cdr:x>
      <cdr:y>0.80646</cdr:y>
    </cdr:from>
    <cdr:to>
      <cdr:x>0.13669</cdr:x>
      <cdr:y>0.81057</cdr:y>
    </cdr:to>
    <cdr:grpSp>
      <cdr:nvGrpSpPr>
        <cdr:cNvPr id="38" name="Group 37">
          <a:extLst xmlns:a="http://schemas.openxmlformats.org/drawingml/2006/main">
            <a:ext uri="{FF2B5EF4-FFF2-40B4-BE49-F238E27FC236}">
              <a16:creationId xmlns:a16="http://schemas.microsoft.com/office/drawing/2014/main" id="{91E6A511-DCB3-4844-AFE0-F915019DCFE0}"/>
            </a:ext>
          </a:extLst>
        </cdr:cNvPr>
        <cdr:cNvGrpSpPr/>
      </cdr:nvGrpSpPr>
      <cdr:grpSpPr>
        <a:xfrm xmlns:a="http://schemas.openxmlformats.org/drawingml/2006/main">
          <a:off x="783847" y="3472873"/>
          <a:ext cx="180980" cy="17699"/>
          <a:chOff x="-11281130" y="3460495"/>
          <a:chExt cx="180975" cy="17704"/>
        </a:xfrm>
      </cdr:grpSpPr>
      <cdr:sp macro="" textlink="">
        <cdr:nvSpPr>
          <cdr:cNvPr id="39" name="Rectangle 38">
            <a:extLst xmlns:a="http://schemas.openxmlformats.org/drawingml/2006/main">
              <a:ext uri="{FF2B5EF4-FFF2-40B4-BE49-F238E27FC236}">
                <a16:creationId xmlns:a16="http://schemas.microsoft.com/office/drawing/2014/main" id="{C19C31A4-5A20-4938-B657-DE9DDA5AC038}"/>
              </a:ext>
            </a:extLst>
          </cdr:cNvPr>
          <cdr:cNvSpPr/>
        </cdr:nvSpPr>
        <cdr:spPr>
          <a:xfrm xmlns:a="http://schemas.openxmlformats.org/drawingml/2006/main">
            <a:off x="-11262070" y="3460495"/>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0" name="Rectangle 39">
            <a:extLst xmlns:a="http://schemas.openxmlformats.org/drawingml/2006/main">
              <a:ext uri="{FF2B5EF4-FFF2-40B4-BE49-F238E27FC236}">
                <a16:creationId xmlns:a16="http://schemas.microsoft.com/office/drawing/2014/main" id="{D963E75D-DF87-4D36-AED6-A88BFC359757}"/>
              </a:ext>
            </a:extLst>
          </cdr:cNvPr>
          <cdr:cNvSpPr/>
        </cdr:nvSpPr>
        <cdr:spPr>
          <a:xfrm xmlns:a="http://schemas.openxmlformats.org/drawingml/2006/main">
            <a:off x="-11281130" y="3469055"/>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relSizeAnchor>
  <cdr:relSizeAnchor xmlns:cdr="http://schemas.openxmlformats.org/drawingml/2006/chartDrawing">
    <cdr:from>
      <cdr:x>0.18588</cdr:x>
      <cdr:y>0.80543</cdr:y>
    </cdr:from>
    <cdr:to>
      <cdr:x>0.21152</cdr:x>
      <cdr:y>0.80954</cdr:y>
    </cdr:to>
    <cdr:grpSp>
      <cdr:nvGrpSpPr>
        <cdr:cNvPr id="41" name="Group 40">
          <a:extLst xmlns:a="http://schemas.openxmlformats.org/drawingml/2006/main">
            <a:ext uri="{FF2B5EF4-FFF2-40B4-BE49-F238E27FC236}">
              <a16:creationId xmlns:a16="http://schemas.microsoft.com/office/drawing/2014/main" id="{4BB9FFED-BFF6-48D2-A263-0923680E5E02}"/>
            </a:ext>
          </a:extLst>
        </cdr:cNvPr>
        <cdr:cNvGrpSpPr/>
      </cdr:nvGrpSpPr>
      <cdr:grpSpPr>
        <a:xfrm xmlns:a="http://schemas.openxmlformats.org/drawingml/2006/main">
          <a:off x="1312034" y="3468438"/>
          <a:ext cx="180980" cy="17699"/>
          <a:chOff x="-23346108" y="3451289"/>
          <a:chExt cx="180975" cy="17704"/>
        </a:xfrm>
      </cdr:grpSpPr>
      <cdr:sp macro="" textlink="">
        <cdr:nvSpPr>
          <cdr:cNvPr id="42" name="Rectangle 41">
            <a:extLst xmlns:a="http://schemas.openxmlformats.org/drawingml/2006/main">
              <a:ext uri="{FF2B5EF4-FFF2-40B4-BE49-F238E27FC236}">
                <a16:creationId xmlns:a16="http://schemas.microsoft.com/office/drawing/2014/main" id="{95ACD6EA-9F32-425B-ADB7-E8DD22C69AB9}"/>
              </a:ext>
            </a:extLst>
          </cdr:cNvPr>
          <cdr:cNvSpPr/>
        </cdr:nvSpPr>
        <cdr:spPr>
          <a:xfrm xmlns:a="http://schemas.openxmlformats.org/drawingml/2006/main">
            <a:off x="-23327048" y="3451289"/>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3" name="Rectangle 42">
            <a:extLst xmlns:a="http://schemas.openxmlformats.org/drawingml/2006/main">
              <a:ext uri="{FF2B5EF4-FFF2-40B4-BE49-F238E27FC236}">
                <a16:creationId xmlns:a16="http://schemas.microsoft.com/office/drawing/2014/main" id="{FF4A6179-2BEE-4F93-BD2E-648FFCAF0ABC}"/>
              </a:ext>
            </a:extLst>
          </cdr:cNvPr>
          <cdr:cNvSpPr/>
        </cdr:nvSpPr>
        <cdr:spPr>
          <a:xfrm xmlns:a="http://schemas.openxmlformats.org/drawingml/2006/main">
            <a:off x="-23346108" y="3459849"/>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relSizeAnchor>
  <cdr:relSizeAnchor xmlns:cdr="http://schemas.openxmlformats.org/drawingml/2006/chartDrawing">
    <cdr:from>
      <cdr:x>0.3668</cdr:x>
      <cdr:y>0.13069</cdr:y>
    </cdr:from>
    <cdr:to>
      <cdr:x>0.93696</cdr:x>
      <cdr:y>0.81046</cdr:y>
    </cdr:to>
    <cdr:grpSp>
      <cdr:nvGrpSpPr>
        <cdr:cNvPr id="48" name="Group 47">
          <a:extLst xmlns:a="http://schemas.openxmlformats.org/drawingml/2006/main">
            <a:ext uri="{FF2B5EF4-FFF2-40B4-BE49-F238E27FC236}">
              <a16:creationId xmlns:a16="http://schemas.microsoft.com/office/drawing/2014/main" id="{695A5F3D-CD8B-408A-9EF9-CE093754EEAD}"/>
            </a:ext>
          </a:extLst>
        </cdr:cNvPr>
        <cdr:cNvGrpSpPr/>
      </cdr:nvGrpSpPr>
      <cdr:grpSpPr>
        <a:xfrm xmlns:a="http://schemas.openxmlformats.org/drawingml/2006/main">
          <a:off x="2589059" y="562793"/>
          <a:ext cx="4024475" cy="2927305"/>
          <a:chOff x="2589076" y="562814"/>
          <a:chExt cx="4024478" cy="2927290"/>
        </a:xfrm>
      </cdr:grpSpPr>
      <cdr:grpSp>
        <cdr:nvGrpSpPr>
          <cdr:cNvPr id="37" name="Group 36">
            <a:extLst xmlns:a="http://schemas.openxmlformats.org/drawingml/2006/main">
              <a:ext uri="{FF2B5EF4-FFF2-40B4-BE49-F238E27FC236}">
                <a16:creationId xmlns:a16="http://schemas.microsoft.com/office/drawing/2014/main" id="{4E94274B-C0E3-463E-BF14-844B9A8097A6}"/>
              </a:ext>
            </a:extLst>
          </cdr:cNvPr>
          <cdr:cNvGrpSpPr/>
        </cdr:nvGrpSpPr>
        <cdr:grpSpPr>
          <a:xfrm xmlns:a="http://schemas.openxmlformats.org/drawingml/2006/main">
            <a:off x="2589076" y="562814"/>
            <a:ext cx="3819526" cy="2927290"/>
            <a:chOff x="2589076" y="562814"/>
            <a:chExt cx="3819526" cy="2927290"/>
          </a:xfrm>
        </cdr:grpSpPr>
        <cdr:grpSp>
          <cdr:nvGrpSpPr>
            <cdr:cNvPr id="21" name="Group 20">
              <a:extLst xmlns:a="http://schemas.openxmlformats.org/drawingml/2006/main">
                <a:ext uri="{FF2B5EF4-FFF2-40B4-BE49-F238E27FC236}">
                  <a16:creationId xmlns:a16="http://schemas.microsoft.com/office/drawing/2014/main" id="{1810EE3D-05C5-4365-920D-CB979384B964}"/>
                </a:ext>
              </a:extLst>
            </cdr:cNvPr>
            <cdr:cNvGrpSpPr/>
          </cdr:nvGrpSpPr>
          <cdr:grpSpPr>
            <a:xfrm xmlns:a="http://schemas.openxmlformats.org/drawingml/2006/main">
              <a:off x="3618152" y="3469697"/>
              <a:ext cx="180975" cy="17704"/>
              <a:chOff x="2075866" y="3468111"/>
              <a:chExt cx="180975" cy="17704"/>
            </a:xfrm>
          </cdr:grpSpPr>
          <cdr:sp macro="" textlink="">
            <cdr:nvSpPr>
              <cdr:cNvPr id="22" name="Rectangle 21">
                <a:extLst xmlns:a="http://schemas.openxmlformats.org/drawingml/2006/main">
                  <a:ext uri="{FF2B5EF4-FFF2-40B4-BE49-F238E27FC236}">
                    <a16:creationId xmlns:a16="http://schemas.microsoft.com/office/drawing/2014/main" id="{41DA1877-9478-4A05-9E41-C81758CFAEA9}"/>
                  </a:ext>
                </a:extLst>
              </cdr:cNvPr>
              <cdr:cNvSpPr/>
            </cdr:nvSpPr>
            <cdr:spPr>
              <a:xfrm xmlns:a="http://schemas.openxmlformats.org/drawingml/2006/main">
                <a:off x="2094926" y="3468111"/>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23" name="Rectangle 22">
                <a:extLst xmlns:a="http://schemas.openxmlformats.org/drawingml/2006/main">
                  <a:ext uri="{FF2B5EF4-FFF2-40B4-BE49-F238E27FC236}">
                    <a16:creationId xmlns:a16="http://schemas.microsoft.com/office/drawing/2014/main" id="{8DF158CC-9FE3-4C27-92DD-7E984B5250A9}"/>
                  </a:ext>
                </a:extLst>
              </cdr:cNvPr>
              <cdr:cNvSpPr/>
            </cdr:nvSpPr>
            <cdr:spPr>
              <a:xfrm xmlns:a="http://schemas.openxmlformats.org/drawingml/2006/main">
                <a:off x="2075866" y="3476671"/>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nvGrpSpPr>
            <cdr:cNvPr id="36" name="Group 35">
              <a:extLst xmlns:a="http://schemas.openxmlformats.org/drawingml/2006/main">
                <a:ext uri="{FF2B5EF4-FFF2-40B4-BE49-F238E27FC236}">
                  <a16:creationId xmlns:a16="http://schemas.microsoft.com/office/drawing/2014/main" id="{8ADA2874-7542-42F8-BD29-23A6F592962F}"/>
                </a:ext>
              </a:extLst>
            </cdr:cNvPr>
            <cdr:cNvGrpSpPr/>
          </cdr:nvGrpSpPr>
          <cdr:grpSpPr>
            <a:xfrm xmlns:a="http://schemas.openxmlformats.org/drawingml/2006/main">
              <a:off x="2589076" y="562814"/>
              <a:ext cx="3819526" cy="2927290"/>
              <a:chOff x="2589076" y="562814"/>
              <a:chExt cx="3819526" cy="2927290"/>
            </a:xfrm>
          </cdr:grpSpPr>
          <cdr:grpSp>
            <cdr:nvGrpSpPr>
              <cdr:cNvPr id="17" name="Group 16">
                <a:extLst xmlns:a="http://schemas.openxmlformats.org/drawingml/2006/main">
                  <a:ext uri="{FF2B5EF4-FFF2-40B4-BE49-F238E27FC236}">
                    <a16:creationId xmlns:a16="http://schemas.microsoft.com/office/drawing/2014/main" id="{C985BC25-F523-4E22-A2B1-72EE43816305}"/>
                  </a:ext>
                </a:extLst>
              </cdr:cNvPr>
              <cdr:cNvGrpSpPr/>
            </cdr:nvGrpSpPr>
            <cdr:grpSpPr>
              <a:xfrm xmlns:a="http://schemas.openxmlformats.org/drawingml/2006/main">
                <a:off x="2589076" y="562814"/>
                <a:ext cx="3819526" cy="2924587"/>
                <a:chOff x="2589076" y="562814"/>
                <a:chExt cx="3819526" cy="2924587"/>
              </a:xfrm>
            </cdr:grpSpPr>
            <cdr:grpSp>
              <cdr:nvGrpSpPr>
                <cdr:cNvPr id="5" name="Group 4">
                  <a:extLst xmlns:a="http://schemas.openxmlformats.org/drawingml/2006/main">
                    <a:ext uri="{FF2B5EF4-FFF2-40B4-BE49-F238E27FC236}">
                      <a16:creationId xmlns:a16="http://schemas.microsoft.com/office/drawing/2014/main" id="{F565C20B-2025-4E43-9A18-FAFBD3EC4932}"/>
                    </a:ext>
                  </a:extLst>
                </cdr:cNvPr>
                <cdr:cNvGrpSpPr/>
              </cdr:nvGrpSpPr>
              <cdr:grpSpPr>
                <a:xfrm xmlns:a="http://schemas.openxmlformats.org/drawingml/2006/main">
                  <a:off x="2589076" y="3468904"/>
                  <a:ext cx="180975" cy="17704"/>
                  <a:chOff x="2589076" y="3468904"/>
                  <a:chExt cx="180975" cy="17704"/>
                </a:xfrm>
              </cdr:grpSpPr>
              <cdr:sp macro="" textlink="">
                <cdr:nvSpPr>
                  <cdr:cNvPr id="3" name="Rectangle 2">
                    <a:extLst xmlns:a="http://schemas.openxmlformats.org/drawingml/2006/main">
                      <a:ext uri="{FF2B5EF4-FFF2-40B4-BE49-F238E27FC236}">
                        <a16:creationId xmlns:a16="http://schemas.microsoft.com/office/drawing/2014/main" id="{B9F13E75-BDB7-48D8-862D-FF7D871B208C}"/>
                      </a:ext>
                    </a:extLst>
                  </cdr:cNvPr>
                  <cdr:cNvSpPr/>
                </cdr:nvSpPr>
                <cdr:spPr>
                  <a:xfrm xmlns:a="http://schemas.openxmlformats.org/drawingml/2006/main">
                    <a:off x="2608136" y="3468904"/>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sp macro="" textlink="">
                <cdr:nvSpPr>
                  <cdr:cNvPr id="4" name="Rectangle 3">
                    <a:extLst xmlns:a="http://schemas.openxmlformats.org/drawingml/2006/main">
                      <a:ext uri="{FF2B5EF4-FFF2-40B4-BE49-F238E27FC236}">
                        <a16:creationId xmlns:a16="http://schemas.microsoft.com/office/drawing/2014/main" id="{427235C0-913C-489E-B60E-B7CB3DD557B5}"/>
                      </a:ext>
                    </a:extLst>
                  </cdr:cNvPr>
                  <cdr:cNvSpPr/>
                </cdr:nvSpPr>
                <cdr:spPr>
                  <a:xfrm xmlns:a="http://schemas.openxmlformats.org/drawingml/2006/main">
                    <a:off x="2589076" y="3477464"/>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grpSp>
            <cdr:grpSp>
              <cdr:nvGrpSpPr>
                <cdr:cNvPr id="16" name="Group 15">
                  <a:extLst xmlns:a="http://schemas.openxmlformats.org/drawingml/2006/main">
                    <a:ext uri="{FF2B5EF4-FFF2-40B4-BE49-F238E27FC236}">
                      <a16:creationId xmlns:a16="http://schemas.microsoft.com/office/drawing/2014/main" id="{E9AF68D9-5CBD-41B3-B006-BDCB7A353594}"/>
                    </a:ext>
                  </a:extLst>
                </cdr:cNvPr>
                <cdr:cNvGrpSpPr/>
              </cdr:nvGrpSpPr>
              <cdr:grpSpPr>
                <a:xfrm xmlns:a="http://schemas.openxmlformats.org/drawingml/2006/main">
                  <a:off x="2847044" y="562814"/>
                  <a:ext cx="3561558" cy="2924587"/>
                  <a:chOff x="2847044" y="562814"/>
                  <a:chExt cx="3561558" cy="2924587"/>
                </a:xfrm>
              </cdr:grpSpPr>
              <cdr:sp macro="" textlink="">
                <cdr:nvSpPr>
                  <cdr:cNvPr id="2" name="Rectangle 1">
                    <a:extLst xmlns:a="http://schemas.openxmlformats.org/drawingml/2006/main">
                      <a:ext uri="{FF2B5EF4-FFF2-40B4-BE49-F238E27FC236}">
                        <a16:creationId xmlns:a16="http://schemas.microsoft.com/office/drawing/2014/main" id="{D9B4619F-4F33-469D-B486-96C9461F3629}"/>
                      </a:ext>
                    </a:extLst>
                  </cdr:cNvPr>
                  <cdr:cNvSpPr/>
                </cdr:nvSpPr>
                <cdr:spPr>
                  <a:xfrm xmlns:a="http://schemas.openxmlformats.org/drawingml/2006/main">
                    <a:off x="5365937" y="562814"/>
                    <a:ext cx="1042665" cy="2924175"/>
                  </a:xfrm>
                  <a:prstGeom xmlns:a="http://schemas.openxmlformats.org/drawingml/2006/main" prst="rect">
                    <a:avLst/>
                  </a:prstGeom>
                  <a:solidFill xmlns:a="http://schemas.openxmlformats.org/drawingml/2006/main">
                    <a:schemeClr val="accent4">
                      <a:lumMod val="60000"/>
                      <a:lumOff val="40000"/>
                      <a:alpha val="25000"/>
                    </a:schemeClr>
                  </a:solidFill>
                  <a:ln xmlns:a="http://schemas.openxmlformats.org/drawingml/2006/main" w="15875">
                    <a:solidFill>
                      <a:schemeClr val="bg2">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dirty="0"/>
                  </a:p>
                </cdr:txBody>
              </cdr:sp>
              <cdr:grpSp>
                <cdr:nvGrpSpPr>
                  <cdr:cNvPr id="13" name="Group 12">
                    <a:extLst xmlns:a="http://schemas.openxmlformats.org/drawingml/2006/main">
                      <a:ext uri="{FF2B5EF4-FFF2-40B4-BE49-F238E27FC236}">
                        <a16:creationId xmlns:a16="http://schemas.microsoft.com/office/drawing/2014/main" id="{A151330D-A0F9-47BC-88C4-F38631B012AD}"/>
                      </a:ext>
                    </a:extLst>
                  </cdr:cNvPr>
                  <cdr:cNvGrpSpPr/>
                </cdr:nvGrpSpPr>
                <cdr:grpSpPr>
                  <a:xfrm xmlns:a="http://schemas.openxmlformats.org/drawingml/2006/main">
                    <a:off x="2847044" y="3469697"/>
                    <a:ext cx="180975" cy="17704"/>
                    <a:chOff x="2589076" y="3468904"/>
                    <a:chExt cx="180975" cy="17704"/>
                  </a:xfrm>
                </cdr:grpSpPr>
                <cdr:sp macro="" textlink="">
                  <cdr:nvSpPr>
                    <cdr:cNvPr id="14" name="Rectangle 13">
                      <a:extLst xmlns:a="http://schemas.openxmlformats.org/drawingml/2006/main">
                        <a:ext uri="{FF2B5EF4-FFF2-40B4-BE49-F238E27FC236}">
                          <a16:creationId xmlns:a16="http://schemas.microsoft.com/office/drawing/2014/main" id="{DF912F32-E015-4C13-AA3F-0D2C6D0847AD}"/>
                        </a:ext>
                      </a:extLst>
                    </cdr:cNvPr>
                    <cdr:cNvSpPr/>
                  </cdr:nvSpPr>
                  <cdr:spPr>
                    <a:xfrm xmlns:a="http://schemas.openxmlformats.org/drawingml/2006/main">
                      <a:off x="2608136" y="3468904"/>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15" name="Rectangle 14">
                      <a:extLst xmlns:a="http://schemas.openxmlformats.org/drawingml/2006/main">
                        <a:ext uri="{FF2B5EF4-FFF2-40B4-BE49-F238E27FC236}">
                          <a16:creationId xmlns:a16="http://schemas.microsoft.com/office/drawing/2014/main" id="{3BDD9432-BBD9-4896-8254-36CC7D41BF91}"/>
                        </a:ext>
                      </a:extLst>
                    </cdr:cNvPr>
                    <cdr:cNvSpPr/>
                  </cdr:nvSpPr>
                  <cdr:spPr>
                    <a:xfrm xmlns:a="http://schemas.openxmlformats.org/drawingml/2006/main">
                      <a:off x="2589076" y="3477464"/>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grpSp>
          <cdr:grpSp>
            <cdr:nvGrpSpPr>
              <cdr:cNvPr id="24" name="Group 23">
                <a:extLst xmlns:a="http://schemas.openxmlformats.org/drawingml/2006/main">
                  <a:ext uri="{FF2B5EF4-FFF2-40B4-BE49-F238E27FC236}">
                    <a16:creationId xmlns:a16="http://schemas.microsoft.com/office/drawing/2014/main" id="{7196630E-745D-489B-A87D-0F2F5E122C36}"/>
                  </a:ext>
                </a:extLst>
              </cdr:cNvPr>
              <cdr:cNvGrpSpPr/>
            </cdr:nvGrpSpPr>
            <cdr:grpSpPr>
              <a:xfrm xmlns:a="http://schemas.openxmlformats.org/drawingml/2006/main">
                <a:off x="4384091" y="3468905"/>
                <a:ext cx="180975" cy="17704"/>
                <a:chOff x="533580" y="3466525"/>
                <a:chExt cx="180975" cy="17704"/>
              </a:xfrm>
            </cdr:grpSpPr>
            <cdr:sp macro="" textlink="">
              <cdr:nvSpPr>
                <cdr:cNvPr id="25" name="Rectangle 24">
                  <a:extLst xmlns:a="http://schemas.openxmlformats.org/drawingml/2006/main">
                    <a:ext uri="{FF2B5EF4-FFF2-40B4-BE49-F238E27FC236}">
                      <a16:creationId xmlns:a16="http://schemas.microsoft.com/office/drawing/2014/main" id="{6ACB3BCF-B3C2-46FC-B1F2-97CC43BFA4BD}"/>
                    </a:ext>
                  </a:extLst>
                </cdr:cNvPr>
                <cdr:cNvSpPr/>
              </cdr:nvSpPr>
              <cdr:spPr>
                <a:xfrm xmlns:a="http://schemas.openxmlformats.org/drawingml/2006/main">
                  <a:off x="552640" y="3466525"/>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26" name="Rectangle 25">
                  <a:extLst xmlns:a="http://schemas.openxmlformats.org/drawingml/2006/main">
                    <a:ext uri="{FF2B5EF4-FFF2-40B4-BE49-F238E27FC236}">
                      <a16:creationId xmlns:a16="http://schemas.microsoft.com/office/drawing/2014/main" id="{B4642503-FF90-4153-95CE-20CE14D09D48}"/>
                    </a:ext>
                  </a:extLst>
                </cdr:cNvPr>
                <cdr:cNvSpPr/>
              </cdr:nvSpPr>
              <cdr:spPr>
                <a:xfrm xmlns:a="http://schemas.openxmlformats.org/drawingml/2006/main">
                  <a:off x="533580" y="3475085"/>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nvGrpSpPr>
              <cdr:cNvPr id="27" name="Group 26">
                <a:extLst xmlns:a="http://schemas.openxmlformats.org/drawingml/2006/main">
                  <a:ext uri="{FF2B5EF4-FFF2-40B4-BE49-F238E27FC236}">
                    <a16:creationId xmlns:a16="http://schemas.microsoft.com/office/drawing/2014/main" id="{E10A03EE-7ECB-49B2-B118-EB64DD2C6B7B}"/>
                  </a:ext>
                </a:extLst>
              </cdr:cNvPr>
              <cdr:cNvGrpSpPr/>
            </cdr:nvGrpSpPr>
            <cdr:grpSpPr>
              <a:xfrm xmlns:a="http://schemas.openxmlformats.org/drawingml/2006/main">
                <a:off x="4647268" y="3467795"/>
                <a:ext cx="180975" cy="17704"/>
                <a:chOff x="-3316931" y="3464145"/>
                <a:chExt cx="180975" cy="17704"/>
              </a:xfrm>
            </cdr:grpSpPr>
            <cdr:sp macro="" textlink="">
              <cdr:nvSpPr>
                <cdr:cNvPr id="28" name="Rectangle 27">
                  <a:extLst xmlns:a="http://schemas.openxmlformats.org/drawingml/2006/main">
                    <a:ext uri="{FF2B5EF4-FFF2-40B4-BE49-F238E27FC236}">
                      <a16:creationId xmlns:a16="http://schemas.microsoft.com/office/drawing/2014/main" id="{43FE72C8-1378-4EC9-AC0B-88D224DF6273}"/>
                    </a:ext>
                  </a:extLst>
                </cdr:cNvPr>
                <cdr:cNvSpPr/>
              </cdr:nvSpPr>
              <cdr:spPr>
                <a:xfrm xmlns:a="http://schemas.openxmlformats.org/drawingml/2006/main">
                  <a:off x="-3297871" y="3464145"/>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29" name="Rectangle 28">
                  <a:extLst xmlns:a="http://schemas.openxmlformats.org/drawingml/2006/main">
                    <a:ext uri="{FF2B5EF4-FFF2-40B4-BE49-F238E27FC236}">
                      <a16:creationId xmlns:a16="http://schemas.microsoft.com/office/drawing/2014/main" id="{141A9359-22C0-4AA1-ABB1-A7151241BE58}"/>
                    </a:ext>
                  </a:extLst>
                </cdr:cNvPr>
                <cdr:cNvSpPr/>
              </cdr:nvSpPr>
              <cdr:spPr>
                <a:xfrm xmlns:a="http://schemas.openxmlformats.org/drawingml/2006/main">
                  <a:off x="-3316931" y="3472705"/>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nvGrpSpPr>
              <cdr:cNvPr id="33" name="Group 32">
                <a:extLst xmlns:a="http://schemas.openxmlformats.org/drawingml/2006/main">
                  <a:ext uri="{FF2B5EF4-FFF2-40B4-BE49-F238E27FC236}">
                    <a16:creationId xmlns:a16="http://schemas.microsoft.com/office/drawing/2014/main" id="{91E6A511-DCB3-4844-AFE0-F915019DCFE0}"/>
                  </a:ext>
                </a:extLst>
              </cdr:cNvPr>
              <cdr:cNvGrpSpPr/>
            </cdr:nvGrpSpPr>
            <cdr:grpSpPr>
              <a:xfrm xmlns:a="http://schemas.openxmlformats.org/drawingml/2006/main">
                <a:off x="5429250" y="3472400"/>
                <a:ext cx="180975" cy="17704"/>
                <a:chOff x="-11281130" y="3460495"/>
                <a:chExt cx="180975" cy="17704"/>
              </a:xfrm>
            </cdr:grpSpPr>
            <cdr:sp macro="" textlink="">
              <cdr:nvSpPr>
                <cdr:cNvPr id="34" name="Rectangle 33">
                  <a:extLst xmlns:a="http://schemas.openxmlformats.org/drawingml/2006/main">
                    <a:ext uri="{FF2B5EF4-FFF2-40B4-BE49-F238E27FC236}">
                      <a16:creationId xmlns:a16="http://schemas.microsoft.com/office/drawing/2014/main" id="{C19C31A4-5A20-4938-B657-DE9DDA5AC038}"/>
                    </a:ext>
                  </a:extLst>
                </cdr:cNvPr>
                <cdr:cNvSpPr/>
              </cdr:nvSpPr>
              <cdr:spPr>
                <a:xfrm xmlns:a="http://schemas.openxmlformats.org/drawingml/2006/main">
                  <a:off x="-11262070" y="3460495"/>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35" name="Rectangle 34">
                  <a:extLst xmlns:a="http://schemas.openxmlformats.org/drawingml/2006/main">
                    <a:ext uri="{FF2B5EF4-FFF2-40B4-BE49-F238E27FC236}">
                      <a16:creationId xmlns:a16="http://schemas.microsoft.com/office/drawing/2014/main" id="{D963E75D-DF87-4D36-AED6-A88BFC359757}"/>
                    </a:ext>
                  </a:extLst>
                </cdr:cNvPr>
                <cdr:cNvSpPr/>
              </cdr:nvSpPr>
              <cdr:spPr>
                <a:xfrm xmlns:a="http://schemas.openxmlformats.org/drawingml/2006/main">
                  <a:off x="-11281130" y="3469055"/>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grpSp>
      <cdr:grpSp>
        <cdr:nvGrpSpPr>
          <cdr:cNvPr id="45" name="Group 44">
            <a:extLst xmlns:a="http://schemas.openxmlformats.org/drawingml/2006/main">
              <a:ext uri="{FF2B5EF4-FFF2-40B4-BE49-F238E27FC236}">
                <a16:creationId xmlns:a16="http://schemas.microsoft.com/office/drawing/2014/main" id="{5CA7D770-B1E1-4B52-B59F-C19E1A3C2DA5}"/>
              </a:ext>
            </a:extLst>
          </cdr:cNvPr>
          <cdr:cNvGrpSpPr/>
        </cdr:nvGrpSpPr>
        <cdr:grpSpPr>
          <a:xfrm xmlns:a="http://schemas.openxmlformats.org/drawingml/2006/main">
            <a:off x="6432579" y="3470776"/>
            <a:ext cx="180975" cy="17704"/>
            <a:chOff x="-23346108" y="3451289"/>
            <a:chExt cx="180975" cy="17704"/>
          </a:xfrm>
        </cdr:grpSpPr>
        <cdr:sp macro="" textlink="">
          <cdr:nvSpPr>
            <cdr:cNvPr id="46" name="Rectangle 45">
              <a:extLst xmlns:a="http://schemas.openxmlformats.org/drawingml/2006/main">
                <a:ext uri="{FF2B5EF4-FFF2-40B4-BE49-F238E27FC236}">
                  <a16:creationId xmlns:a16="http://schemas.microsoft.com/office/drawing/2014/main" id="{505B6B40-CDDF-4475-84A4-522D9BED6B60}"/>
                </a:ext>
              </a:extLst>
            </cdr:cNvPr>
            <cdr:cNvSpPr/>
          </cdr:nvSpPr>
          <cdr:spPr>
            <a:xfrm xmlns:a="http://schemas.openxmlformats.org/drawingml/2006/main">
              <a:off x="-23327048" y="3451289"/>
              <a:ext cx="126206" cy="9144"/>
            </a:xfrm>
            <a:prstGeom xmlns:a="http://schemas.openxmlformats.org/drawingml/2006/main" prst="rect">
              <a:avLst/>
            </a:prstGeom>
            <a:pattFill xmlns:a="http://schemas.openxmlformats.org/drawingml/2006/main" prst="sphere">
              <a:fgClr>
                <a:srgbClr val="EF8D4B"/>
              </a:fgClr>
              <a:bgClr>
                <a:schemeClr val="bg1"/>
              </a:bgClr>
            </a:pattFill>
            <a:ln xmlns:a="http://schemas.openxmlformats.org/drawingml/2006/main" w="9525">
              <a:solidFill>
                <a:srgbClr val="ED7D3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sp macro="" textlink="">
          <cdr:nvSpPr>
            <cdr:cNvPr id="47" name="Rectangle 46">
              <a:extLst xmlns:a="http://schemas.openxmlformats.org/drawingml/2006/main">
                <a:ext uri="{FF2B5EF4-FFF2-40B4-BE49-F238E27FC236}">
                  <a16:creationId xmlns:a16="http://schemas.microsoft.com/office/drawing/2014/main" id="{21AE3662-168E-432F-88E6-79214BE56B7D}"/>
                </a:ext>
              </a:extLst>
            </cdr:cNvPr>
            <cdr:cNvSpPr/>
          </cdr:nvSpPr>
          <cdr:spPr>
            <a:xfrm xmlns:a="http://schemas.openxmlformats.org/drawingml/2006/main">
              <a:off x="-23346108" y="3459849"/>
              <a:ext cx="180975" cy="9144"/>
            </a:xfrm>
            <a:prstGeom xmlns:a="http://schemas.openxmlformats.org/drawingml/2006/main" prst="rect">
              <a:avLst/>
            </a:prstGeom>
            <a:solidFill xmlns:a="http://schemas.openxmlformats.org/drawingml/2006/main">
              <a:srgbClr val="767171"/>
            </a:solidFill>
            <a:ln xmlns:a="http://schemas.openxmlformats.org/drawingml/2006/main">
              <a:solidFill>
                <a:srgbClr val="76717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grpSp>
    </cdr:grpSp>
  </cdr:relSizeAnchor>
  <cdr:relSizeAnchor xmlns:cdr="http://schemas.openxmlformats.org/drawingml/2006/chartDrawing">
    <cdr:from>
      <cdr:x>0.15252</cdr:x>
      <cdr:y>0.27252</cdr:y>
    </cdr:from>
    <cdr:to>
      <cdr:x>0.32016</cdr:x>
      <cdr:y>0.37091</cdr:y>
    </cdr:to>
    <cdr:sp macro="" textlink="">
      <cdr:nvSpPr>
        <cdr:cNvPr id="49" name="TextBox 64">
          <a:extLst xmlns:a="http://schemas.openxmlformats.org/drawingml/2006/main">
            <a:ext uri="{FF2B5EF4-FFF2-40B4-BE49-F238E27FC236}">
              <a16:creationId xmlns:a16="http://schemas.microsoft.com/office/drawing/2014/main" id="{058A6D25-3016-4C06-BB34-3CF1E7B289AE}"/>
            </a:ext>
          </a:extLst>
        </cdr:cNvPr>
        <cdr:cNvSpPr txBox="1"/>
      </cdr:nvSpPr>
      <cdr:spPr>
        <a:xfrm xmlns:a="http://schemas.openxmlformats.org/drawingml/2006/main">
          <a:off x="1076546" y="1173574"/>
          <a:ext cx="1183328" cy="42369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b="1" dirty="0">
              <a:solidFill>
                <a:schemeClr val="bg2">
                  <a:lumMod val="50000"/>
                </a:schemeClr>
              </a:solidFill>
            </a:rPr>
            <a:t>Raleigh Creek</a:t>
          </a:r>
        </a:p>
      </cdr:txBody>
    </cdr:sp>
  </cdr:relSizeAnchor>
  <cdr:relSizeAnchor xmlns:cdr="http://schemas.openxmlformats.org/drawingml/2006/chartDrawing">
    <cdr:from>
      <cdr:x>0.35881</cdr:x>
      <cdr:y>0.57486</cdr:y>
    </cdr:from>
    <cdr:to>
      <cdr:x>0.43279</cdr:x>
      <cdr:y>0.67325</cdr:y>
    </cdr:to>
    <cdr:sp macro="" textlink="">
      <cdr:nvSpPr>
        <cdr:cNvPr id="50" name="TextBox 65">
          <a:extLst xmlns:a="http://schemas.openxmlformats.org/drawingml/2006/main">
            <a:ext uri="{FF2B5EF4-FFF2-40B4-BE49-F238E27FC236}">
              <a16:creationId xmlns:a16="http://schemas.microsoft.com/office/drawing/2014/main" id="{B0FED747-13A1-46F7-B488-B0E76959E60D}"/>
            </a:ext>
          </a:extLst>
        </cdr:cNvPr>
        <cdr:cNvSpPr txBox="1"/>
      </cdr:nvSpPr>
      <cdr:spPr>
        <a:xfrm xmlns:a="http://schemas.openxmlformats.org/drawingml/2006/main">
          <a:off x="2532672" y="2475519"/>
          <a:ext cx="522192" cy="42369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200" b="1">
              <a:solidFill>
                <a:schemeClr val="bg2">
                  <a:lumMod val="50000"/>
                </a:schemeClr>
              </a:solidFill>
            </a:rPr>
            <a:t>P1007</a:t>
          </a:r>
        </a:p>
      </cdr:txBody>
    </cdr:sp>
  </cdr:relSizeAnchor>
  <cdr:relSizeAnchor xmlns:cdr="http://schemas.openxmlformats.org/drawingml/2006/chartDrawing">
    <cdr:from>
      <cdr:x>0.45819</cdr:x>
      <cdr:y>0.25114</cdr:y>
    </cdr:from>
    <cdr:to>
      <cdr:x>0.65346</cdr:x>
      <cdr:y>0.3699</cdr:y>
    </cdr:to>
    <cdr:sp macro="" textlink="">
      <cdr:nvSpPr>
        <cdr:cNvPr id="51" name="TextBox 66">
          <a:extLst xmlns:a="http://schemas.openxmlformats.org/drawingml/2006/main">
            <a:ext uri="{FF2B5EF4-FFF2-40B4-BE49-F238E27FC236}">
              <a16:creationId xmlns:a16="http://schemas.microsoft.com/office/drawing/2014/main" id="{0A571380-A760-4B47-AE90-1ED9AEED3686}"/>
            </a:ext>
          </a:extLst>
        </cdr:cNvPr>
        <cdr:cNvSpPr txBox="1"/>
      </cdr:nvSpPr>
      <cdr:spPr>
        <a:xfrm xmlns:a="http://schemas.openxmlformats.org/drawingml/2006/main">
          <a:off x="3234160" y="1081506"/>
          <a:ext cx="1378322" cy="5113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b="1">
              <a:solidFill>
                <a:schemeClr val="bg2">
                  <a:lumMod val="50000"/>
                </a:schemeClr>
              </a:solidFill>
            </a:rPr>
            <a:t>Raleigh Creek</a:t>
          </a:r>
          <a:r>
            <a:rPr lang="en-US" sz="1200" b="1" baseline="0">
              <a:solidFill>
                <a:schemeClr val="bg2">
                  <a:lumMod val="50000"/>
                </a:schemeClr>
              </a:solidFill>
            </a:rPr>
            <a:t> &amp;</a:t>
          </a:r>
          <a:endParaRPr lang="en-US" sz="1200" b="1">
            <a:solidFill>
              <a:schemeClr val="bg2">
                <a:lumMod val="50000"/>
              </a:schemeClr>
            </a:solidFill>
          </a:endParaRPr>
        </a:p>
        <a:p xmlns:a="http://schemas.openxmlformats.org/drawingml/2006/main">
          <a:pPr algn="ctr"/>
          <a:r>
            <a:rPr lang="en-US" sz="1200" b="1">
              <a:solidFill>
                <a:schemeClr val="bg2">
                  <a:lumMod val="50000"/>
                </a:schemeClr>
              </a:solidFill>
            </a:rPr>
            <a:t>P1007</a:t>
          </a:r>
          <a:r>
            <a:rPr lang="en-US" sz="1200" b="1" baseline="0">
              <a:solidFill>
                <a:schemeClr val="bg2">
                  <a:lumMod val="50000"/>
                </a:schemeClr>
              </a:solidFill>
            </a:rPr>
            <a:t> Confluence</a:t>
          </a:r>
          <a:endParaRPr lang="en-US" sz="1200" b="1">
            <a:solidFill>
              <a:schemeClr val="bg2">
                <a:lumMod val="50000"/>
              </a:schemeClr>
            </a:solidFill>
          </a:endParaRPr>
        </a:p>
      </cdr:txBody>
    </cdr:sp>
  </cdr:relSizeAnchor>
  <cdr:relSizeAnchor xmlns:cdr="http://schemas.openxmlformats.org/drawingml/2006/chartDrawing">
    <cdr:from>
      <cdr:x>0.61066</cdr:x>
      <cdr:y>0.41701</cdr:y>
    </cdr:from>
    <cdr:to>
      <cdr:x>0.80593</cdr:x>
      <cdr:y>0.53576</cdr:y>
    </cdr:to>
    <cdr:sp macro="" textlink="">
      <cdr:nvSpPr>
        <cdr:cNvPr id="52" name="TextBox 67">
          <a:extLst xmlns:a="http://schemas.openxmlformats.org/drawingml/2006/main">
            <a:ext uri="{FF2B5EF4-FFF2-40B4-BE49-F238E27FC236}">
              <a16:creationId xmlns:a16="http://schemas.microsoft.com/office/drawing/2014/main" id="{25E7B075-AEF7-4BCA-A21C-FB975B320DF7}"/>
            </a:ext>
          </a:extLst>
        </cdr:cNvPr>
        <cdr:cNvSpPr txBox="1"/>
      </cdr:nvSpPr>
      <cdr:spPr>
        <a:xfrm xmlns:a="http://schemas.openxmlformats.org/drawingml/2006/main">
          <a:off x="4310355" y="1795765"/>
          <a:ext cx="1378322" cy="5113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b="1" dirty="0">
              <a:solidFill>
                <a:schemeClr val="bg2">
                  <a:lumMod val="50000"/>
                </a:schemeClr>
              </a:solidFill>
            </a:rPr>
            <a:t>EPL &amp;</a:t>
          </a:r>
        </a:p>
        <a:p xmlns:a="http://schemas.openxmlformats.org/drawingml/2006/main">
          <a:pPr algn="ctr"/>
          <a:r>
            <a:rPr lang="en-US" sz="1200" b="1" dirty="0">
              <a:solidFill>
                <a:schemeClr val="bg2">
                  <a:lumMod val="50000"/>
                </a:schemeClr>
              </a:solidFill>
            </a:rPr>
            <a:t>Lake</a:t>
          </a:r>
          <a:r>
            <a:rPr lang="en-US" sz="1200" b="1" baseline="0" dirty="0">
              <a:solidFill>
                <a:schemeClr val="bg2">
                  <a:lumMod val="50000"/>
                </a:schemeClr>
              </a:solidFill>
            </a:rPr>
            <a:t> Elmo</a:t>
          </a:r>
          <a:endParaRPr lang="en-US" sz="1200" b="1" dirty="0">
            <a:solidFill>
              <a:schemeClr val="bg2">
                <a:lumMod val="50000"/>
              </a:schemeClr>
            </a:solidFill>
          </a:endParaRPr>
        </a:p>
      </cdr:txBody>
    </cdr:sp>
  </cdr:relSizeAnchor>
  <cdr:relSizeAnchor xmlns:cdr="http://schemas.openxmlformats.org/drawingml/2006/chartDrawing">
    <cdr:from>
      <cdr:x>0.7231</cdr:x>
      <cdr:y>0.13408</cdr:y>
    </cdr:from>
    <cdr:to>
      <cdr:x>0.94854</cdr:x>
      <cdr:y>0.26897</cdr:y>
    </cdr:to>
    <cdr:sp macro="" textlink="">
      <cdr:nvSpPr>
        <cdr:cNvPr id="53" name="TextBox 71">
          <a:extLst xmlns:a="http://schemas.openxmlformats.org/drawingml/2006/main">
            <a:ext uri="{FF2B5EF4-FFF2-40B4-BE49-F238E27FC236}">
              <a16:creationId xmlns:a16="http://schemas.microsoft.com/office/drawing/2014/main" id="{788E1A67-8BAD-4DC1-B3CA-B013C96E858A}"/>
            </a:ext>
          </a:extLst>
        </cdr:cNvPr>
        <cdr:cNvSpPr txBox="1"/>
      </cdr:nvSpPr>
      <cdr:spPr>
        <a:xfrm xmlns:a="http://schemas.openxmlformats.org/drawingml/2006/main">
          <a:off x="5104019" y="577382"/>
          <a:ext cx="1591235" cy="58087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b="1" dirty="0">
              <a:solidFill>
                <a:schemeClr val="bg2">
                  <a:lumMod val="50000"/>
                </a:schemeClr>
              </a:solidFill>
            </a:rPr>
            <a:t>Segment 6</a:t>
          </a:r>
        </a:p>
        <a:p xmlns:a="http://schemas.openxmlformats.org/drawingml/2006/main">
          <a:pPr algn="ctr"/>
          <a:r>
            <a:rPr lang="en-US" sz="1200" b="1" dirty="0">
              <a:solidFill>
                <a:schemeClr val="bg2">
                  <a:lumMod val="50000"/>
                </a:schemeClr>
              </a:solidFill>
            </a:rPr>
            <a:t>West</a:t>
          </a:r>
          <a:r>
            <a:rPr lang="en-US" sz="1200" b="1" baseline="0" dirty="0">
              <a:solidFill>
                <a:schemeClr val="bg2">
                  <a:lumMod val="50000"/>
                </a:schemeClr>
              </a:solidFill>
            </a:rPr>
            <a:t> Lakeland</a:t>
          </a:r>
          <a:endParaRPr lang="en-US" sz="1200" b="1" dirty="0">
            <a:solidFill>
              <a:schemeClr val="bg2">
                <a:lumMod val="50000"/>
              </a:schemeClr>
            </a:solidFill>
          </a:endParaRPr>
        </a:p>
      </cdr:txBody>
    </cdr:sp>
  </cdr:relSizeAnchor>
  <cdr:relSizeAnchor xmlns:cdr="http://schemas.openxmlformats.org/drawingml/2006/chartDrawing">
    <cdr:from>
      <cdr:x>0.90269</cdr:x>
      <cdr:y>0.46689</cdr:y>
    </cdr:from>
    <cdr:to>
      <cdr:x>0.99511</cdr:x>
      <cdr:y>0.58565</cdr:y>
    </cdr:to>
    <cdr:sp macro="" textlink="">
      <cdr:nvSpPr>
        <cdr:cNvPr id="54" name="TextBox 69">
          <a:extLst xmlns:a="http://schemas.openxmlformats.org/drawingml/2006/main">
            <a:ext uri="{FF2B5EF4-FFF2-40B4-BE49-F238E27FC236}">
              <a16:creationId xmlns:a16="http://schemas.microsoft.com/office/drawing/2014/main" id="{53C7EE6A-7397-437A-86E3-A4F8390269B2}"/>
            </a:ext>
          </a:extLst>
        </cdr:cNvPr>
        <cdr:cNvSpPr txBox="1"/>
      </cdr:nvSpPr>
      <cdr:spPr>
        <a:xfrm xmlns:a="http://schemas.openxmlformats.org/drawingml/2006/main">
          <a:off x="6371648" y="2010592"/>
          <a:ext cx="652330" cy="51139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n-US" sz="1200" b="1" dirty="0">
              <a:solidFill>
                <a:schemeClr val="bg2">
                  <a:lumMod val="50000"/>
                </a:schemeClr>
              </a:solidFill>
            </a:rPr>
            <a:t>Valley</a:t>
          </a:r>
        </a:p>
        <a:p xmlns:a="http://schemas.openxmlformats.org/drawingml/2006/main">
          <a:pPr algn="ctr"/>
          <a:r>
            <a:rPr lang="en-US" sz="1200" b="1" dirty="0">
              <a:solidFill>
                <a:schemeClr val="bg2">
                  <a:lumMod val="50000"/>
                </a:schemeClr>
              </a:solidFill>
            </a:rPr>
            <a:t>Creek</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D4C9C-68BB-41BA-A186-A44A26B03831}"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81707-F083-485E-9913-A2405BD6A163}" type="slidenum">
              <a:rPr lang="en-US" smtClean="0"/>
              <a:t>‹#›</a:t>
            </a:fld>
            <a:endParaRPr lang="en-US"/>
          </a:p>
        </p:txBody>
      </p:sp>
    </p:spTree>
    <p:extLst>
      <p:ext uri="{BB962C8B-B14F-4D97-AF65-F5344CB8AC3E}">
        <p14:creationId xmlns:p14="http://schemas.microsoft.com/office/powerpoint/2010/main" val="246881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2</a:t>
            </a:fld>
            <a:endParaRPr lang="en-US"/>
          </a:p>
        </p:txBody>
      </p:sp>
    </p:spTree>
    <p:extLst>
      <p:ext uri="{BB962C8B-B14F-4D97-AF65-F5344CB8AC3E}">
        <p14:creationId xmlns:p14="http://schemas.microsoft.com/office/powerpoint/2010/main" val="9610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057400" y="2986088"/>
            <a:ext cx="26517600" cy="1491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6473408" fontAlgn="base">
              <a:spcBef>
                <a:spcPct val="0"/>
              </a:spcBef>
              <a:spcAft>
                <a:spcPct val="0"/>
              </a:spcAft>
              <a:defRPr/>
            </a:pPr>
            <a:fld id="{41CFCAE0-149A-473C-B44A-8E431C13F189}" type="slidenum">
              <a:rPr lang="en-US" smtClean="0"/>
              <a:pPr defTabSz="6473408" fontAlgn="base">
                <a:spcBef>
                  <a:spcPct val="0"/>
                </a:spcBef>
                <a:spcAft>
                  <a:spcPct val="0"/>
                </a:spcAft>
                <a:defRPr/>
              </a:pPr>
              <a:t>18</a:t>
            </a:fld>
            <a:endParaRPr lang="en-US"/>
          </a:p>
        </p:txBody>
      </p:sp>
    </p:spTree>
    <p:extLst>
      <p:ext uri="{BB962C8B-B14F-4D97-AF65-F5344CB8AC3E}">
        <p14:creationId xmlns:p14="http://schemas.microsoft.com/office/powerpoint/2010/main" val="675925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BAF6-E9FB-4C92-AA58-B24CB443C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EFADB-122E-4879-B389-0563F0042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D388E-9F9E-4E8E-A612-8B944AE59963}"/>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175ED7DF-4809-4656-8289-4F168C6AC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B40A5-7887-4798-954E-8C661A36E513}"/>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121860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5BD5-1DA6-4862-B016-E7EB5D732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5A7CA3-3382-4073-9C5B-4D52C710DD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D2EFA-102E-4328-8C37-7774932B09A4}"/>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04BEBB61-9E26-45E5-858F-0DD1AA55A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B76E-F194-4539-A6C7-B29F1F50C042}"/>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233171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190712-0F42-4A1C-B1F6-B7123CF97D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6915B8-3B2F-4560-897B-AC61EFF41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8AEAD-5092-4B2E-91C2-874BC4347473}"/>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8E34359C-894B-4E52-84A4-10EDA6A6F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5A63C-D9B0-4D83-91A9-A85E002F439F}"/>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243303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A678-CE84-43E8-95A0-B32740FA2B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617CC-F384-4975-BCC8-3B7A1B6623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B51AC-87DF-49DB-94F6-936E9F9CFC7C}"/>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AA8EC6C5-52DC-406F-B9C7-9D1902FD6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88A1B-9250-4107-B276-D19304135B38}"/>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1368272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8A91-339B-4399-8F10-86D592EBF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0DC53F-A4AA-4231-9BCE-F1F5A367A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57466-F61A-4599-BC1C-FEC1209183C1}"/>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ED29BEA6-70B8-48A4-AD09-356E3A67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D938C-7F77-4290-8720-AAE45819861F}"/>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329243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CA8B-9B2E-4BEF-BD8B-0A8A52CEB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31071-D0E6-4D31-80AA-AFA804967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5088D2-1986-4CBC-A0B7-4DE00FA2AA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B49C6-1E6B-4A32-80D1-3E81ECC5ED0E}"/>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6" name="Footer Placeholder 5">
            <a:extLst>
              <a:ext uri="{FF2B5EF4-FFF2-40B4-BE49-F238E27FC236}">
                <a16:creationId xmlns:a16="http://schemas.microsoft.com/office/drawing/2014/main" id="{B7770767-2B6A-4DD7-97F1-641C58887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97F39-F8BB-448F-A28D-788971A4D126}"/>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344844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AEE72-CF97-437B-8FB9-E29FE67415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979F1B-DDC8-437F-B20A-99BC21D73F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ED5C94-51BA-4BEF-843B-920040359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249EC-DF0C-4D3E-B601-A21364306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AE57D5-8A22-4AEA-923C-42F6DF262C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5B42D6-5AEA-458C-8E33-7A84627BFE33}"/>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8" name="Footer Placeholder 7">
            <a:extLst>
              <a:ext uri="{FF2B5EF4-FFF2-40B4-BE49-F238E27FC236}">
                <a16:creationId xmlns:a16="http://schemas.microsoft.com/office/drawing/2014/main" id="{EBB667DA-30FC-4421-8F11-DB12216CBF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F7523F-37C2-4919-9E0A-9805E7702F88}"/>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296752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E08C-E9F5-4F8F-BD70-F7D8AAEC7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978C55-0CEA-4396-A58C-24A95A872B70}"/>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4" name="Footer Placeholder 3">
            <a:extLst>
              <a:ext uri="{FF2B5EF4-FFF2-40B4-BE49-F238E27FC236}">
                <a16:creationId xmlns:a16="http://schemas.microsoft.com/office/drawing/2014/main" id="{2977DB01-CF64-4413-83E6-AFBC3FFA3F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D2EDE9-3160-4673-A22C-6BBC6797CD69}"/>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31485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278999-E577-4621-94B9-CDE030F61D91}"/>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3" name="Footer Placeholder 2">
            <a:extLst>
              <a:ext uri="{FF2B5EF4-FFF2-40B4-BE49-F238E27FC236}">
                <a16:creationId xmlns:a16="http://schemas.microsoft.com/office/drawing/2014/main" id="{2524B081-33F1-4110-B40C-191DC7F6C3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17635A-188B-4D28-8FF7-F0215283F9E7}"/>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1893074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5D20E-A9A9-44DF-8B70-0E7DBAFD4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AC8EEA-D575-4D27-BD8D-C8F4CA8FB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AA3FA-F0BB-4A06-ADA3-6E319B232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DAE51-9B43-4870-81D3-4DB5D281EAB0}"/>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6" name="Footer Placeholder 5">
            <a:extLst>
              <a:ext uri="{FF2B5EF4-FFF2-40B4-BE49-F238E27FC236}">
                <a16:creationId xmlns:a16="http://schemas.microsoft.com/office/drawing/2014/main" id="{9C7C1CCB-4962-4598-9F8E-3CAB1FEA5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175C-3881-4711-8D75-03AC9AC8C9C9}"/>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197181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4B1C-2463-49E3-B35C-9761FE1D7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9EE864-AADC-42E9-89CC-F1C9DFD79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5136B6-1855-4CBF-B29A-3B6EE1D9E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E1A9A-530D-46C4-9040-948DFB771005}"/>
              </a:ext>
            </a:extLst>
          </p:cNvPr>
          <p:cNvSpPr>
            <a:spLocks noGrp="1"/>
          </p:cNvSpPr>
          <p:nvPr>
            <p:ph type="dt" sz="half" idx="10"/>
          </p:nvPr>
        </p:nvSpPr>
        <p:spPr/>
        <p:txBody>
          <a:bodyPr/>
          <a:lstStyle/>
          <a:p>
            <a:fld id="{9A297832-31FA-46BD-822A-916F7CDFA692}" type="datetimeFigureOut">
              <a:rPr lang="en-US" smtClean="0"/>
              <a:t>7/9/2025</a:t>
            </a:fld>
            <a:endParaRPr lang="en-US"/>
          </a:p>
        </p:txBody>
      </p:sp>
      <p:sp>
        <p:nvSpPr>
          <p:cNvPr id="6" name="Footer Placeholder 5">
            <a:extLst>
              <a:ext uri="{FF2B5EF4-FFF2-40B4-BE49-F238E27FC236}">
                <a16:creationId xmlns:a16="http://schemas.microsoft.com/office/drawing/2014/main" id="{6AD1272D-A73F-4F1A-9AC2-1958A673A4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D8D9C4-8DA6-46F1-AAD1-DEAAF21E3577}"/>
              </a:ext>
            </a:extLst>
          </p:cNvPr>
          <p:cNvSpPr>
            <a:spLocks noGrp="1"/>
          </p:cNvSpPr>
          <p:nvPr>
            <p:ph type="sldNum" sz="quarter" idx="12"/>
          </p:nvPr>
        </p:nvSpPr>
        <p:spPr/>
        <p:txBody>
          <a:bodyPr/>
          <a:lstStyle/>
          <a:p>
            <a:fld id="{C4DF866B-AEC2-44AC-8037-E3A85247A52E}" type="slidenum">
              <a:rPr lang="en-US" smtClean="0"/>
              <a:t>‹#›</a:t>
            </a:fld>
            <a:endParaRPr lang="en-US"/>
          </a:p>
        </p:txBody>
      </p:sp>
    </p:spTree>
    <p:extLst>
      <p:ext uri="{BB962C8B-B14F-4D97-AF65-F5344CB8AC3E}">
        <p14:creationId xmlns:p14="http://schemas.microsoft.com/office/powerpoint/2010/main" val="175697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DD486-C4AD-4230-B870-C814470B8C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90C294-E053-4286-B76E-BBB2ECAF98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C67EC-160A-4F4B-9919-63C25B9EA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97832-31FA-46BD-822A-916F7CDFA692}" type="datetimeFigureOut">
              <a:rPr lang="en-US" smtClean="0"/>
              <a:t>7/9/2025</a:t>
            </a:fld>
            <a:endParaRPr lang="en-US"/>
          </a:p>
        </p:txBody>
      </p:sp>
      <p:sp>
        <p:nvSpPr>
          <p:cNvPr id="5" name="Footer Placeholder 4">
            <a:extLst>
              <a:ext uri="{FF2B5EF4-FFF2-40B4-BE49-F238E27FC236}">
                <a16:creationId xmlns:a16="http://schemas.microsoft.com/office/drawing/2014/main" id="{D594C41E-3904-4A16-A115-A1DF8016E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9D3494-080F-4F13-B995-3AD9ADF89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F866B-AEC2-44AC-8037-E3A85247A52E}" type="slidenum">
              <a:rPr lang="en-US" smtClean="0"/>
              <a:t>‹#›</a:t>
            </a:fld>
            <a:endParaRPr lang="en-US"/>
          </a:p>
        </p:txBody>
      </p:sp>
    </p:spTree>
    <p:extLst>
      <p:ext uri="{BB962C8B-B14F-4D97-AF65-F5344CB8AC3E}">
        <p14:creationId xmlns:p14="http://schemas.microsoft.com/office/powerpoint/2010/main" val="40499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chart" Target="../charts/chart51.xml"/><Relationship Id="rId7" Type="http://schemas.openxmlformats.org/officeDocument/2006/relationships/image" Target="../media/image24.jpeg"/><Relationship Id="rId2" Type="http://schemas.openxmlformats.org/officeDocument/2006/relationships/chart" Target="../charts/chart5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hart" Target="../charts/chart61.xml"/><Relationship Id="rId3" Type="http://schemas.openxmlformats.org/officeDocument/2006/relationships/chart" Target="../charts/chart52.xml"/><Relationship Id="rId7" Type="http://schemas.openxmlformats.org/officeDocument/2006/relationships/chart" Target="../charts/chart56.xml"/><Relationship Id="rId12" Type="http://schemas.openxmlformats.org/officeDocument/2006/relationships/chart" Target="../charts/chart60.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chart" Target="../charts/chart55.xml"/><Relationship Id="rId11" Type="http://schemas.openxmlformats.org/officeDocument/2006/relationships/chart" Target="../charts/chart59.xml"/><Relationship Id="rId5" Type="http://schemas.openxmlformats.org/officeDocument/2006/relationships/chart" Target="../charts/chart54.xml"/><Relationship Id="rId10" Type="http://schemas.openxmlformats.org/officeDocument/2006/relationships/chart" Target="../charts/chart58.xml"/><Relationship Id="rId4" Type="http://schemas.openxmlformats.org/officeDocument/2006/relationships/chart" Target="../charts/chart53.xml"/><Relationship Id="rId9" Type="http://schemas.openxmlformats.org/officeDocument/2006/relationships/chart" Target="../charts/chart57.xml"/></Relationships>
</file>

<file path=ppt/slides/_rels/slide17.xml.rels><?xml version="1.0" encoding="UTF-8" standalone="yes"?>
<Relationships xmlns="http://schemas.openxmlformats.org/package/2006/relationships"><Relationship Id="rId8" Type="http://schemas.openxmlformats.org/officeDocument/2006/relationships/chart" Target="../charts/chart66.xml"/><Relationship Id="rId13" Type="http://schemas.openxmlformats.org/officeDocument/2006/relationships/chart" Target="../charts/chart71.xml"/><Relationship Id="rId3" Type="http://schemas.openxmlformats.org/officeDocument/2006/relationships/chart" Target="../charts/chart62.xml"/><Relationship Id="rId7" Type="http://schemas.openxmlformats.org/officeDocument/2006/relationships/chart" Target="../charts/chart65.xml"/><Relationship Id="rId12" Type="http://schemas.openxmlformats.org/officeDocument/2006/relationships/chart" Target="../charts/chart70.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chart" Target="../charts/chart69.xml"/><Relationship Id="rId5" Type="http://schemas.openxmlformats.org/officeDocument/2006/relationships/chart" Target="../charts/chart64.xml"/><Relationship Id="rId15" Type="http://schemas.openxmlformats.org/officeDocument/2006/relationships/chart" Target="../charts/chart73.xml"/><Relationship Id="rId10" Type="http://schemas.openxmlformats.org/officeDocument/2006/relationships/chart" Target="../charts/chart68.xml"/><Relationship Id="rId4" Type="http://schemas.openxmlformats.org/officeDocument/2006/relationships/chart" Target="../charts/chart63.xml"/><Relationship Id="rId9" Type="http://schemas.openxmlformats.org/officeDocument/2006/relationships/chart" Target="../charts/chart67.xml"/><Relationship Id="rId14" Type="http://schemas.openxmlformats.org/officeDocument/2006/relationships/chart" Target="../charts/chart72.xml"/></Relationships>
</file>

<file path=ppt/slides/_rels/slide18.xml.rels><?xml version="1.0" encoding="UTF-8" standalone="yes"?>
<Relationships xmlns="http://schemas.openxmlformats.org/package/2006/relationships"><Relationship Id="rId8" Type="http://schemas.openxmlformats.org/officeDocument/2006/relationships/chart" Target="../charts/chart76.xml"/><Relationship Id="rId3" Type="http://schemas.openxmlformats.org/officeDocument/2006/relationships/image" Target="../media/image43.png"/><Relationship Id="rId7" Type="http://schemas.openxmlformats.org/officeDocument/2006/relationships/chart" Target="../charts/chart7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74.xml"/><Relationship Id="rId11" Type="http://schemas.openxmlformats.org/officeDocument/2006/relationships/image" Target="../media/image40.png"/><Relationship Id="rId5" Type="http://schemas.openxmlformats.org/officeDocument/2006/relationships/image" Target="../media/image45.png"/><Relationship Id="rId10" Type="http://schemas.openxmlformats.org/officeDocument/2006/relationships/chart" Target="../charts/chart78.xml"/><Relationship Id="rId4" Type="http://schemas.openxmlformats.org/officeDocument/2006/relationships/image" Target="../media/image44.png"/><Relationship Id="rId9" Type="http://schemas.openxmlformats.org/officeDocument/2006/relationships/chart" Target="../charts/chart7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0.xml"/><Relationship Id="rId18" Type="http://schemas.openxmlformats.org/officeDocument/2006/relationships/chart" Target="../charts/chart15.xml"/><Relationship Id="rId26" Type="http://schemas.openxmlformats.org/officeDocument/2006/relationships/chart" Target="../charts/chart22.xml"/><Relationship Id="rId3" Type="http://schemas.openxmlformats.org/officeDocument/2006/relationships/image" Target="../media/image10.png"/><Relationship Id="rId21" Type="http://schemas.openxmlformats.org/officeDocument/2006/relationships/chart" Target="../charts/chart18.xml"/><Relationship Id="rId7" Type="http://schemas.openxmlformats.org/officeDocument/2006/relationships/chart" Target="../charts/chart5.xml"/><Relationship Id="rId12" Type="http://schemas.openxmlformats.org/officeDocument/2006/relationships/chart" Target="../charts/chart9.xml"/><Relationship Id="rId17" Type="http://schemas.openxmlformats.org/officeDocument/2006/relationships/chart" Target="../charts/chart14.xml"/><Relationship Id="rId25" Type="http://schemas.openxmlformats.org/officeDocument/2006/relationships/chart" Target="../charts/chart21.xml"/><Relationship Id="rId2" Type="http://schemas.openxmlformats.org/officeDocument/2006/relationships/chart" Target="../charts/chart1.xml"/><Relationship Id="rId16" Type="http://schemas.openxmlformats.org/officeDocument/2006/relationships/chart" Target="../charts/chart13.xml"/><Relationship Id="rId20"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chart" Target="../charts/chart4.xml"/><Relationship Id="rId11" Type="http://schemas.openxmlformats.org/officeDocument/2006/relationships/image" Target="../media/image11.png"/><Relationship Id="rId24" Type="http://schemas.openxmlformats.org/officeDocument/2006/relationships/chart" Target="../charts/chart20.xml"/><Relationship Id="rId5" Type="http://schemas.openxmlformats.org/officeDocument/2006/relationships/chart" Target="../charts/chart3.xml"/><Relationship Id="rId15" Type="http://schemas.openxmlformats.org/officeDocument/2006/relationships/chart" Target="../charts/chart12.xml"/><Relationship Id="rId23" Type="http://schemas.openxmlformats.org/officeDocument/2006/relationships/image" Target="../media/image12.png"/><Relationship Id="rId10" Type="http://schemas.openxmlformats.org/officeDocument/2006/relationships/chart" Target="../charts/chart8.xml"/><Relationship Id="rId19" Type="http://schemas.openxmlformats.org/officeDocument/2006/relationships/chart" Target="../charts/chart16.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1.xml"/><Relationship Id="rId22" Type="http://schemas.openxmlformats.org/officeDocument/2006/relationships/chart" Target="../charts/chart19.xml"/><Relationship Id="rId27" Type="http://schemas.openxmlformats.org/officeDocument/2006/relationships/chart" Target="../charts/chart23.xml"/></Relationships>
</file>

<file path=ppt/slides/_rels/slide5.xml.rels><?xml version="1.0" encoding="UTF-8" standalone="yes"?>
<Relationships xmlns="http://schemas.openxmlformats.org/package/2006/relationships"><Relationship Id="rId8" Type="http://schemas.openxmlformats.org/officeDocument/2006/relationships/chart" Target="../charts/chart29.xml"/><Relationship Id="rId13" Type="http://schemas.openxmlformats.org/officeDocument/2006/relationships/chart" Target="../charts/chart34.xml"/><Relationship Id="rId18" Type="http://schemas.openxmlformats.org/officeDocument/2006/relationships/chart" Target="../charts/chart39.xml"/><Relationship Id="rId26" Type="http://schemas.openxmlformats.org/officeDocument/2006/relationships/chart" Target="../charts/chart46.xml"/><Relationship Id="rId3" Type="http://schemas.openxmlformats.org/officeDocument/2006/relationships/chart" Target="../charts/chart24.xml"/><Relationship Id="rId21" Type="http://schemas.openxmlformats.org/officeDocument/2006/relationships/chart" Target="../charts/chart42.xml"/><Relationship Id="rId7" Type="http://schemas.openxmlformats.org/officeDocument/2006/relationships/chart" Target="../charts/chart28.xml"/><Relationship Id="rId12" Type="http://schemas.openxmlformats.org/officeDocument/2006/relationships/chart" Target="../charts/chart33.xml"/><Relationship Id="rId17" Type="http://schemas.openxmlformats.org/officeDocument/2006/relationships/chart" Target="../charts/chart38.xml"/><Relationship Id="rId25" Type="http://schemas.openxmlformats.org/officeDocument/2006/relationships/chart" Target="../charts/chart45.xml"/><Relationship Id="rId2" Type="http://schemas.openxmlformats.org/officeDocument/2006/relationships/image" Target="../media/image13.png"/><Relationship Id="rId16" Type="http://schemas.openxmlformats.org/officeDocument/2006/relationships/chart" Target="../charts/chart37.xml"/><Relationship Id="rId20" Type="http://schemas.openxmlformats.org/officeDocument/2006/relationships/chart" Target="../charts/chart41.xml"/><Relationship Id="rId1" Type="http://schemas.openxmlformats.org/officeDocument/2006/relationships/slideLayout" Target="../slideLayouts/slideLayout2.xml"/><Relationship Id="rId6" Type="http://schemas.openxmlformats.org/officeDocument/2006/relationships/chart" Target="../charts/chart27.xml"/><Relationship Id="rId11" Type="http://schemas.openxmlformats.org/officeDocument/2006/relationships/chart" Target="../charts/chart32.xml"/><Relationship Id="rId24" Type="http://schemas.openxmlformats.org/officeDocument/2006/relationships/image" Target="../media/image12.png"/><Relationship Id="rId5" Type="http://schemas.openxmlformats.org/officeDocument/2006/relationships/chart" Target="../charts/chart26.xml"/><Relationship Id="rId15" Type="http://schemas.openxmlformats.org/officeDocument/2006/relationships/chart" Target="../charts/chart36.xml"/><Relationship Id="rId23" Type="http://schemas.openxmlformats.org/officeDocument/2006/relationships/chart" Target="../charts/chart44.xml"/><Relationship Id="rId28" Type="http://schemas.openxmlformats.org/officeDocument/2006/relationships/chart" Target="../charts/chart48.xml"/><Relationship Id="rId10" Type="http://schemas.openxmlformats.org/officeDocument/2006/relationships/chart" Target="../charts/chart31.xml"/><Relationship Id="rId19" Type="http://schemas.openxmlformats.org/officeDocument/2006/relationships/chart" Target="../charts/chart40.xml"/><Relationship Id="rId4" Type="http://schemas.openxmlformats.org/officeDocument/2006/relationships/chart" Target="../charts/chart25.xml"/><Relationship Id="rId9" Type="http://schemas.openxmlformats.org/officeDocument/2006/relationships/chart" Target="../charts/chart30.xml"/><Relationship Id="rId14" Type="http://schemas.openxmlformats.org/officeDocument/2006/relationships/chart" Target="../charts/chart35.xml"/><Relationship Id="rId22" Type="http://schemas.openxmlformats.org/officeDocument/2006/relationships/chart" Target="../charts/chart43.xml"/><Relationship Id="rId27" Type="http://schemas.openxmlformats.org/officeDocument/2006/relationships/chart" Target="../charts/chart4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chart" Target="../charts/chart4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46">
            <a:extLst>
              <a:ext uri="{FF2B5EF4-FFF2-40B4-BE49-F238E27FC236}">
                <a16:creationId xmlns:a16="http://schemas.microsoft.com/office/drawing/2014/main" id="{470790B8-53D5-4853-8852-B237AEE4A12A}"/>
              </a:ext>
            </a:extLst>
          </p:cNvPr>
          <p:cNvGrpSpPr>
            <a:grpSpLocks/>
          </p:cNvGrpSpPr>
          <p:nvPr/>
        </p:nvGrpSpPr>
        <p:grpSpPr bwMode="auto">
          <a:xfrm>
            <a:off x="33400" y="746421"/>
            <a:ext cx="12091385" cy="6072403"/>
            <a:chOff x="457200" y="2743201"/>
            <a:chExt cx="7010400" cy="8311238"/>
          </a:xfrm>
        </p:grpSpPr>
        <p:sp>
          <p:nvSpPr>
            <p:cNvPr id="14" name="Round Same Side Corner Rectangle 347">
              <a:extLst>
                <a:ext uri="{FF2B5EF4-FFF2-40B4-BE49-F238E27FC236}">
                  <a16:creationId xmlns:a16="http://schemas.microsoft.com/office/drawing/2014/main" id="{F5460723-C361-4729-87CC-A1C3A4ADF483}"/>
                </a:ext>
              </a:extLst>
            </p:cNvPr>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5" name="Round Same Side Corner Rectangle 348">
              <a:extLst>
                <a:ext uri="{FF2B5EF4-FFF2-40B4-BE49-F238E27FC236}">
                  <a16:creationId xmlns:a16="http://schemas.microsoft.com/office/drawing/2014/main" id="{488D4616-B56F-4CE6-9465-434189CF26B2}"/>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Lake Elmo to the St. Croix River</a:t>
              </a:r>
            </a:p>
          </p:txBody>
        </p:sp>
      </p:grpSp>
      <p:sp>
        <p:nvSpPr>
          <p:cNvPr id="64" name="TextBox 63">
            <a:extLst>
              <a:ext uri="{FF2B5EF4-FFF2-40B4-BE49-F238E27FC236}">
                <a16:creationId xmlns:a16="http://schemas.microsoft.com/office/drawing/2014/main" id="{78ADE7F0-BED3-45CD-A782-AA930CFBB92F}"/>
              </a:ext>
            </a:extLst>
          </p:cNvPr>
          <p:cNvSpPr txBox="1"/>
          <p:nvPr/>
        </p:nvSpPr>
        <p:spPr>
          <a:xfrm>
            <a:off x="128651" y="1169311"/>
            <a:ext cx="777777" cy="261610"/>
          </a:xfrm>
          <a:prstGeom prst="rect">
            <a:avLst/>
          </a:prstGeom>
          <a:noFill/>
        </p:spPr>
        <p:txBody>
          <a:bodyPr wrap="none" rtlCol="0">
            <a:spAutoFit/>
          </a:bodyPr>
          <a:lstStyle/>
          <a:p>
            <a:r>
              <a:rPr lang="en-US" sz="1100" b="1">
                <a:solidFill>
                  <a:schemeClr val="bg1"/>
                </a:solidFill>
              </a:rPr>
              <a:t>Lake Elmo</a:t>
            </a:r>
          </a:p>
        </p:txBody>
      </p:sp>
      <p:sp>
        <p:nvSpPr>
          <p:cNvPr id="65" name="TextBox 64">
            <a:extLst>
              <a:ext uri="{FF2B5EF4-FFF2-40B4-BE49-F238E27FC236}">
                <a16:creationId xmlns:a16="http://schemas.microsoft.com/office/drawing/2014/main" id="{35C198AA-AAC2-44CE-8EA0-1C897F601D56}"/>
              </a:ext>
            </a:extLst>
          </p:cNvPr>
          <p:cNvSpPr txBox="1"/>
          <p:nvPr/>
        </p:nvSpPr>
        <p:spPr>
          <a:xfrm>
            <a:off x="1354837" y="2344686"/>
            <a:ext cx="1101584" cy="261610"/>
          </a:xfrm>
          <a:prstGeom prst="rect">
            <a:avLst/>
          </a:prstGeom>
          <a:noFill/>
        </p:spPr>
        <p:txBody>
          <a:bodyPr wrap="none" rtlCol="0">
            <a:spAutoFit/>
          </a:bodyPr>
          <a:lstStyle/>
          <a:p>
            <a:r>
              <a:rPr lang="en-US" sz="1100" b="1">
                <a:solidFill>
                  <a:schemeClr val="bg1"/>
                </a:solidFill>
              </a:rPr>
              <a:t>Horseshoe Lake</a:t>
            </a:r>
          </a:p>
        </p:txBody>
      </p:sp>
      <p:sp>
        <p:nvSpPr>
          <p:cNvPr id="66" name="TextBox 65">
            <a:extLst>
              <a:ext uri="{FF2B5EF4-FFF2-40B4-BE49-F238E27FC236}">
                <a16:creationId xmlns:a16="http://schemas.microsoft.com/office/drawing/2014/main" id="{0FDAAF63-8954-4598-A748-876855411784}"/>
              </a:ext>
            </a:extLst>
          </p:cNvPr>
          <p:cNvSpPr txBox="1"/>
          <p:nvPr/>
        </p:nvSpPr>
        <p:spPr>
          <a:xfrm>
            <a:off x="7770225" y="1608219"/>
            <a:ext cx="1007007" cy="261610"/>
          </a:xfrm>
          <a:prstGeom prst="rect">
            <a:avLst/>
          </a:prstGeom>
          <a:noFill/>
        </p:spPr>
        <p:txBody>
          <a:bodyPr wrap="none" rtlCol="0">
            <a:spAutoFit/>
          </a:bodyPr>
          <a:lstStyle/>
          <a:p>
            <a:r>
              <a:rPr lang="en-US" sz="1100" b="1">
                <a:solidFill>
                  <a:schemeClr val="bg1"/>
                </a:solidFill>
              </a:rPr>
              <a:t>St. Croix River</a:t>
            </a:r>
          </a:p>
        </p:txBody>
      </p:sp>
      <p:sp>
        <p:nvSpPr>
          <p:cNvPr id="67" name="TextBox 66">
            <a:extLst>
              <a:ext uri="{FF2B5EF4-FFF2-40B4-BE49-F238E27FC236}">
                <a16:creationId xmlns:a16="http://schemas.microsoft.com/office/drawing/2014/main" id="{3D51548B-4B4B-4A18-A348-635F016924F9}"/>
              </a:ext>
            </a:extLst>
          </p:cNvPr>
          <p:cNvSpPr txBox="1"/>
          <p:nvPr/>
        </p:nvSpPr>
        <p:spPr>
          <a:xfrm>
            <a:off x="3032153" y="3267304"/>
            <a:ext cx="896399" cy="261610"/>
          </a:xfrm>
          <a:prstGeom prst="rect">
            <a:avLst/>
          </a:prstGeom>
          <a:noFill/>
        </p:spPr>
        <p:txBody>
          <a:bodyPr wrap="none" rtlCol="0">
            <a:spAutoFit/>
          </a:bodyPr>
          <a:lstStyle/>
          <a:p>
            <a:r>
              <a:rPr lang="en-US" sz="1100" b="1">
                <a:solidFill>
                  <a:schemeClr val="bg1"/>
                </a:solidFill>
              </a:rPr>
              <a:t>WLSS Ponds</a:t>
            </a:r>
          </a:p>
        </p:txBody>
      </p:sp>
      <p:grpSp>
        <p:nvGrpSpPr>
          <p:cNvPr id="30" name="Group 29">
            <a:extLst>
              <a:ext uri="{FF2B5EF4-FFF2-40B4-BE49-F238E27FC236}">
                <a16:creationId xmlns:a16="http://schemas.microsoft.com/office/drawing/2014/main" id="{C5F17D08-F750-458D-AC80-482A89FD0FF8}"/>
              </a:ext>
            </a:extLst>
          </p:cNvPr>
          <p:cNvGrpSpPr/>
          <p:nvPr/>
        </p:nvGrpSpPr>
        <p:grpSpPr>
          <a:xfrm>
            <a:off x="128651" y="1106065"/>
            <a:ext cx="11903598" cy="5653682"/>
            <a:chOff x="128651" y="1106065"/>
            <a:chExt cx="11903598" cy="5653682"/>
          </a:xfrm>
        </p:grpSpPr>
        <p:pic>
          <p:nvPicPr>
            <p:cNvPr id="34" name="Picture 33">
              <a:extLst>
                <a:ext uri="{FF2B5EF4-FFF2-40B4-BE49-F238E27FC236}">
                  <a16:creationId xmlns:a16="http://schemas.microsoft.com/office/drawing/2014/main" id="{B5F14E3B-A73D-4E3E-A246-250ED522C095}"/>
                </a:ext>
              </a:extLst>
            </p:cNvPr>
            <p:cNvPicPr>
              <a:picLocks noChangeAspect="1"/>
            </p:cNvPicPr>
            <p:nvPr/>
          </p:nvPicPr>
          <p:blipFill rotWithShape="1">
            <a:blip r:embed="rId2"/>
            <a:srcRect l="675" t="18721" r="342" b="1341"/>
            <a:stretch/>
          </p:blipFill>
          <p:spPr>
            <a:xfrm>
              <a:off x="128651" y="1106065"/>
              <a:ext cx="8591452" cy="3297453"/>
            </a:xfrm>
            <a:prstGeom prst="rect">
              <a:avLst/>
            </a:prstGeom>
            <a:ln w="34925">
              <a:solidFill>
                <a:srgbClr val="00B0F0"/>
              </a:solidFill>
            </a:ln>
            <a:effectLst>
              <a:outerShdw blurRad="57150" dist="50800" dir="2700000" algn="ctr" rotWithShape="0">
                <a:schemeClr val="tx1">
                  <a:alpha val="63000"/>
                </a:schemeClr>
              </a:outerShdw>
            </a:effectLst>
          </p:spPr>
        </p:pic>
        <p:sp>
          <p:nvSpPr>
            <p:cNvPr id="37" name="Rounded Rectangle 5">
              <a:extLst>
                <a:ext uri="{FF2B5EF4-FFF2-40B4-BE49-F238E27FC236}">
                  <a16:creationId xmlns:a16="http://schemas.microsoft.com/office/drawing/2014/main" id="{E1C0EDFB-1160-4AE0-84B0-D4A8D6FE40A8}"/>
                </a:ext>
              </a:extLst>
            </p:cNvPr>
            <p:cNvSpPr/>
            <p:nvPr/>
          </p:nvSpPr>
          <p:spPr>
            <a:xfrm>
              <a:off x="6573940" y="1138982"/>
              <a:ext cx="2068787" cy="23436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Segment 6 Site Map</a:t>
              </a:r>
            </a:p>
          </p:txBody>
        </p:sp>
        <p:grpSp>
          <p:nvGrpSpPr>
            <p:cNvPr id="38" name="Group 37">
              <a:extLst>
                <a:ext uri="{FF2B5EF4-FFF2-40B4-BE49-F238E27FC236}">
                  <a16:creationId xmlns:a16="http://schemas.microsoft.com/office/drawing/2014/main" id="{4B58D2BE-6D0C-4867-BDE2-E069781F21FD}"/>
                </a:ext>
              </a:extLst>
            </p:cNvPr>
            <p:cNvGrpSpPr/>
            <p:nvPr/>
          </p:nvGrpSpPr>
          <p:grpSpPr>
            <a:xfrm>
              <a:off x="7541228" y="1869829"/>
              <a:ext cx="4491021" cy="4051643"/>
              <a:chOff x="7480972" y="2687589"/>
              <a:chExt cx="4491021" cy="4051643"/>
            </a:xfrm>
          </p:grpSpPr>
          <p:grpSp>
            <p:nvGrpSpPr>
              <p:cNvPr id="51" name="Group 50">
                <a:extLst>
                  <a:ext uri="{FF2B5EF4-FFF2-40B4-BE49-F238E27FC236}">
                    <a16:creationId xmlns:a16="http://schemas.microsoft.com/office/drawing/2014/main" id="{EC24F075-2C6D-4351-ADC9-0C1AC6988A0C}"/>
                  </a:ext>
                </a:extLst>
              </p:cNvPr>
              <p:cNvGrpSpPr/>
              <p:nvPr/>
            </p:nvGrpSpPr>
            <p:grpSpPr>
              <a:xfrm>
                <a:off x="7480972" y="2687589"/>
                <a:ext cx="4491021" cy="4051643"/>
                <a:chOff x="185151" y="533211"/>
                <a:chExt cx="4491021" cy="4051643"/>
              </a:xfrm>
            </p:grpSpPr>
            <p:pic>
              <p:nvPicPr>
                <p:cNvPr id="53" name="Picture 52">
                  <a:extLst>
                    <a:ext uri="{FF2B5EF4-FFF2-40B4-BE49-F238E27FC236}">
                      <a16:creationId xmlns:a16="http://schemas.microsoft.com/office/drawing/2014/main" id="{EEAA2E09-81A1-4120-9BCB-FE21A8D235A9}"/>
                    </a:ext>
                  </a:extLst>
                </p:cNvPr>
                <p:cNvPicPr>
                  <a:picLocks noChangeAspect="1"/>
                </p:cNvPicPr>
                <p:nvPr/>
              </p:nvPicPr>
              <p:blipFill rotWithShape="1">
                <a:blip r:embed="rId3"/>
                <a:srcRect r="1704"/>
                <a:stretch/>
              </p:blipFill>
              <p:spPr>
                <a:xfrm>
                  <a:off x="185151" y="1337036"/>
                  <a:ext cx="4491021" cy="3247818"/>
                </a:xfrm>
                <a:prstGeom prst="rect">
                  <a:avLst/>
                </a:prstGeom>
                <a:ln w="28575">
                  <a:solidFill>
                    <a:schemeClr val="bg2">
                      <a:lumMod val="10000"/>
                    </a:schemeClr>
                  </a:solidFill>
                </a:ln>
              </p:spPr>
            </p:pic>
            <p:sp>
              <p:nvSpPr>
                <p:cNvPr id="54" name="Rectangle 53">
                  <a:extLst>
                    <a:ext uri="{FF2B5EF4-FFF2-40B4-BE49-F238E27FC236}">
                      <a16:creationId xmlns:a16="http://schemas.microsoft.com/office/drawing/2014/main" id="{B7E67158-6758-4316-9F2C-FAC0D846735A}"/>
                    </a:ext>
                  </a:extLst>
                </p:cNvPr>
                <p:cNvSpPr/>
                <p:nvPr/>
              </p:nvSpPr>
              <p:spPr>
                <a:xfrm>
                  <a:off x="2286000" y="2490788"/>
                  <a:ext cx="2390172" cy="1014412"/>
                </a:xfrm>
                <a:prstGeom prst="rect">
                  <a:avLst/>
                </a:prstGeom>
                <a:noFill/>
                <a:ln w="28575">
                  <a:solidFill>
                    <a:srgbClr val="00B0F0"/>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C3262EA9-3ED6-40B0-AD48-F5821CF4D200}"/>
                    </a:ext>
                  </a:extLst>
                </p:cNvPr>
                <p:cNvSpPr txBox="1"/>
                <p:nvPr/>
              </p:nvSpPr>
              <p:spPr>
                <a:xfrm>
                  <a:off x="1104779" y="2960945"/>
                  <a:ext cx="1181221" cy="369332"/>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dirty="0">
                      <a:solidFill>
                        <a:srgbClr val="00B0F0"/>
                      </a:solidFill>
                    </a:rPr>
                    <a:t>Segment 6</a:t>
                  </a:r>
                </a:p>
              </p:txBody>
            </p:sp>
            <p:cxnSp>
              <p:nvCxnSpPr>
                <p:cNvPr id="56" name="Straight Connector 55">
                  <a:extLst>
                    <a:ext uri="{FF2B5EF4-FFF2-40B4-BE49-F238E27FC236}">
                      <a16:creationId xmlns:a16="http://schemas.microsoft.com/office/drawing/2014/main" id="{D64B5BFC-761E-4F3B-BCEE-063E5712C237}"/>
                    </a:ext>
                  </a:extLst>
                </p:cNvPr>
                <p:cNvCxnSpPr>
                  <a:cxnSpLocks/>
                  <a:stCxn id="54" idx="0"/>
                </p:cNvCxnSpPr>
                <p:nvPr/>
              </p:nvCxnSpPr>
              <p:spPr>
                <a:xfrm flipH="1" flipV="1">
                  <a:off x="1364026" y="533211"/>
                  <a:ext cx="2117060" cy="1957577"/>
                </a:xfrm>
                <a:prstGeom prst="line">
                  <a:avLst/>
                </a:prstGeom>
                <a:ln w="19050">
                  <a:solidFill>
                    <a:srgbClr val="00B0F0"/>
                  </a:solidFill>
                  <a:prstDash val="dash"/>
                </a:ln>
                <a:effectLst>
                  <a:glow rad="50800">
                    <a:schemeClr val="bg1"/>
                  </a:glow>
                </a:effectLst>
              </p:spPr>
              <p:style>
                <a:lnRef idx="1">
                  <a:schemeClr val="accent1"/>
                </a:lnRef>
                <a:fillRef idx="0">
                  <a:schemeClr val="accent1"/>
                </a:fillRef>
                <a:effectRef idx="0">
                  <a:schemeClr val="accent1"/>
                </a:effectRef>
                <a:fontRef idx="minor">
                  <a:schemeClr val="tx1"/>
                </a:fontRef>
              </p:style>
            </p:cxnSp>
          </p:grpSp>
          <p:sp>
            <p:nvSpPr>
              <p:cNvPr id="52" name="Rounded Rectangle 5">
                <a:extLst>
                  <a:ext uri="{FF2B5EF4-FFF2-40B4-BE49-F238E27FC236}">
                    <a16:creationId xmlns:a16="http://schemas.microsoft.com/office/drawing/2014/main" id="{4E1ABA15-10E8-4555-8E31-AAB67DAA69CA}"/>
                  </a:ext>
                </a:extLst>
              </p:cNvPr>
              <p:cNvSpPr/>
              <p:nvPr/>
            </p:nvSpPr>
            <p:spPr>
              <a:xfrm>
                <a:off x="9902609" y="3513572"/>
                <a:ext cx="2068787" cy="23436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P1007 Corridor Map</a:t>
                </a:r>
              </a:p>
            </p:txBody>
          </p:sp>
        </p:grpSp>
        <p:sp>
          <p:nvSpPr>
            <p:cNvPr id="39" name="Rectangle 38">
              <a:extLst>
                <a:ext uri="{FF2B5EF4-FFF2-40B4-BE49-F238E27FC236}">
                  <a16:creationId xmlns:a16="http://schemas.microsoft.com/office/drawing/2014/main" id="{B23F6B84-3553-4620-8CD2-0A76B15C5858}"/>
                </a:ext>
              </a:extLst>
            </p:cNvPr>
            <p:cNvSpPr/>
            <p:nvPr/>
          </p:nvSpPr>
          <p:spPr>
            <a:xfrm>
              <a:off x="938600" y="2319635"/>
              <a:ext cx="2898461" cy="1534517"/>
            </a:xfrm>
            <a:prstGeom prst="rect">
              <a:avLst/>
            </a:prstGeom>
            <a:noFill/>
            <a:ln w="28575">
              <a:solidFill>
                <a:schemeClr val="bg2">
                  <a:lumMod val="10000"/>
                </a:schemeClr>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ABE196C-63FC-4781-BD0A-107B1DA040BF}"/>
                </a:ext>
              </a:extLst>
            </p:cNvPr>
            <p:cNvCxnSpPr>
              <a:cxnSpLocks/>
              <a:stCxn id="46" idx="0"/>
            </p:cNvCxnSpPr>
            <p:nvPr/>
          </p:nvCxnSpPr>
          <p:spPr>
            <a:xfrm flipH="1" flipV="1">
              <a:off x="3837061" y="3121152"/>
              <a:ext cx="937650" cy="1423206"/>
            </a:xfrm>
            <a:prstGeom prst="line">
              <a:avLst/>
            </a:prstGeom>
            <a:ln w="19050">
              <a:solidFill>
                <a:schemeClr val="bg2">
                  <a:lumMod val="10000"/>
                </a:schemeClr>
              </a:solidFill>
              <a:prstDash val="dash"/>
            </a:ln>
            <a:effectLst>
              <a:glow rad="63500">
                <a:schemeClr val="bg1"/>
              </a:glow>
            </a:effectLst>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C9056B2-F589-445F-BECD-82C2965047AC}"/>
                </a:ext>
              </a:extLst>
            </p:cNvPr>
            <p:cNvGrpSpPr/>
            <p:nvPr/>
          </p:nvGrpSpPr>
          <p:grpSpPr>
            <a:xfrm>
              <a:off x="2771624" y="4544358"/>
              <a:ext cx="4006174" cy="2215389"/>
              <a:chOff x="2133687" y="4463313"/>
              <a:chExt cx="4006174" cy="2215389"/>
            </a:xfrm>
            <a:effectLst>
              <a:outerShdw blurRad="50800" dist="38100" dir="2700000" algn="ctr" rotWithShape="0">
                <a:schemeClr val="tx1">
                  <a:alpha val="63000"/>
                </a:schemeClr>
              </a:outerShdw>
            </a:effectLst>
          </p:grpSpPr>
          <p:pic>
            <p:nvPicPr>
              <p:cNvPr id="46" name="Picture 45">
                <a:extLst>
                  <a:ext uri="{FF2B5EF4-FFF2-40B4-BE49-F238E27FC236}">
                    <a16:creationId xmlns:a16="http://schemas.microsoft.com/office/drawing/2014/main" id="{9ED6E11F-B1B6-4C5D-AA24-738EE707BBD1}"/>
                  </a:ext>
                </a:extLst>
              </p:cNvPr>
              <p:cNvPicPr>
                <a:picLocks noChangeAspect="1"/>
              </p:cNvPicPr>
              <p:nvPr/>
            </p:nvPicPr>
            <p:blipFill rotWithShape="1">
              <a:blip r:embed="rId4"/>
              <a:srcRect l="18633" t="5394" b="18361"/>
              <a:stretch/>
            </p:blipFill>
            <p:spPr>
              <a:xfrm>
                <a:off x="2133687" y="4463313"/>
                <a:ext cx="4006174" cy="2215389"/>
              </a:xfrm>
              <a:prstGeom prst="rect">
                <a:avLst/>
              </a:prstGeom>
              <a:ln w="31750">
                <a:solidFill>
                  <a:schemeClr val="bg2">
                    <a:lumMod val="10000"/>
                  </a:schemeClr>
                </a:solidFill>
              </a:ln>
            </p:spPr>
          </p:pic>
          <p:sp>
            <p:nvSpPr>
              <p:cNvPr id="47" name="Rounded Rectangle 5">
                <a:extLst>
                  <a:ext uri="{FF2B5EF4-FFF2-40B4-BE49-F238E27FC236}">
                    <a16:creationId xmlns:a16="http://schemas.microsoft.com/office/drawing/2014/main" id="{2BCBDEA4-18D8-404E-AED2-BF01CE6689C3}"/>
                  </a:ext>
                </a:extLst>
              </p:cNvPr>
              <p:cNvSpPr/>
              <p:nvPr/>
            </p:nvSpPr>
            <p:spPr>
              <a:xfrm>
                <a:off x="2142233" y="6421834"/>
                <a:ext cx="2068787" cy="234364"/>
              </a:xfrm>
              <a:prstGeom prst="roundRect">
                <a:avLst/>
              </a:prstGeom>
              <a:solidFill>
                <a:srgbClr val="00B0F0"/>
              </a:solidFill>
              <a:ln>
                <a:solidFill>
                  <a:schemeClr val="bg2">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WLSS Ponds Map</a:t>
                </a:r>
              </a:p>
            </p:txBody>
          </p:sp>
          <p:sp>
            <p:nvSpPr>
              <p:cNvPr id="48" name="Freeform: Shape 47">
                <a:extLst>
                  <a:ext uri="{FF2B5EF4-FFF2-40B4-BE49-F238E27FC236}">
                    <a16:creationId xmlns:a16="http://schemas.microsoft.com/office/drawing/2014/main" id="{560A9244-97E4-4A88-9092-BB2EAEC9569C}"/>
                  </a:ext>
                </a:extLst>
              </p:cNvPr>
              <p:cNvSpPr/>
              <p:nvPr/>
            </p:nvSpPr>
            <p:spPr>
              <a:xfrm>
                <a:off x="4512419" y="5029200"/>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00B0F0"/>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E38AC8B-6D70-4030-8563-6FD957CAE290}"/>
                  </a:ext>
                </a:extLst>
              </p:cNvPr>
              <p:cNvSpPr/>
              <p:nvPr/>
            </p:nvSpPr>
            <p:spPr>
              <a:xfrm>
                <a:off x="4660106" y="5688806"/>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00B0F0"/>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93227B4D-6147-403C-966F-948434046E84}"/>
                  </a:ext>
                </a:extLst>
              </p:cNvPr>
              <p:cNvSpPr/>
              <p:nvPr/>
            </p:nvSpPr>
            <p:spPr>
              <a:xfrm>
                <a:off x="4783931" y="6069806"/>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00B0F0"/>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47647081-EE29-43BF-BF85-33C902DEC103}"/>
                </a:ext>
              </a:extLst>
            </p:cNvPr>
            <p:cNvSpPr txBox="1"/>
            <p:nvPr/>
          </p:nvSpPr>
          <p:spPr>
            <a:xfrm>
              <a:off x="128651" y="1169311"/>
              <a:ext cx="777777" cy="261610"/>
            </a:xfrm>
            <a:prstGeom prst="rect">
              <a:avLst/>
            </a:prstGeom>
            <a:noFill/>
          </p:spPr>
          <p:txBody>
            <a:bodyPr wrap="none" rtlCol="0">
              <a:spAutoFit/>
            </a:bodyPr>
            <a:lstStyle/>
            <a:p>
              <a:r>
                <a:rPr lang="en-US" sz="1100" b="1" dirty="0">
                  <a:solidFill>
                    <a:schemeClr val="bg1"/>
                  </a:solidFill>
                </a:rPr>
                <a:t>Lake Elmo</a:t>
              </a:r>
            </a:p>
          </p:txBody>
        </p:sp>
        <p:sp>
          <p:nvSpPr>
            <p:cNvPr id="43" name="TextBox 42">
              <a:extLst>
                <a:ext uri="{FF2B5EF4-FFF2-40B4-BE49-F238E27FC236}">
                  <a16:creationId xmlns:a16="http://schemas.microsoft.com/office/drawing/2014/main" id="{DC8E7C54-1B5E-4E62-A3F2-5F15F13234AB}"/>
                </a:ext>
              </a:extLst>
            </p:cNvPr>
            <p:cNvSpPr txBox="1"/>
            <p:nvPr/>
          </p:nvSpPr>
          <p:spPr>
            <a:xfrm>
              <a:off x="1354837" y="2344686"/>
              <a:ext cx="1101584" cy="261610"/>
            </a:xfrm>
            <a:prstGeom prst="rect">
              <a:avLst/>
            </a:prstGeom>
            <a:noFill/>
          </p:spPr>
          <p:txBody>
            <a:bodyPr wrap="none" rtlCol="0">
              <a:spAutoFit/>
            </a:bodyPr>
            <a:lstStyle/>
            <a:p>
              <a:r>
                <a:rPr lang="en-US" sz="1100" b="1" dirty="0">
                  <a:solidFill>
                    <a:schemeClr val="bg1"/>
                  </a:solidFill>
                </a:rPr>
                <a:t>Horseshoe Lake</a:t>
              </a:r>
            </a:p>
          </p:txBody>
        </p:sp>
        <p:sp>
          <p:nvSpPr>
            <p:cNvPr id="44" name="TextBox 43">
              <a:extLst>
                <a:ext uri="{FF2B5EF4-FFF2-40B4-BE49-F238E27FC236}">
                  <a16:creationId xmlns:a16="http://schemas.microsoft.com/office/drawing/2014/main" id="{DDD15F45-A9C4-46D5-B685-F6381655A43C}"/>
                </a:ext>
              </a:extLst>
            </p:cNvPr>
            <p:cNvSpPr txBox="1"/>
            <p:nvPr/>
          </p:nvSpPr>
          <p:spPr>
            <a:xfrm>
              <a:off x="7770225" y="1608219"/>
              <a:ext cx="1007007" cy="261610"/>
            </a:xfrm>
            <a:prstGeom prst="rect">
              <a:avLst/>
            </a:prstGeom>
            <a:noFill/>
          </p:spPr>
          <p:txBody>
            <a:bodyPr wrap="none" rtlCol="0">
              <a:spAutoFit/>
            </a:bodyPr>
            <a:lstStyle/>
            <a:p>
              <a:r>
                <a:rPr lang="en-US" sz="1100" b="1" dirty="0">
                  <a:solidFill>
                    <a:schemeClr val="bg1"/>
                  </a:solidFill>
                </a:rPr>
                <a:t>St. Croix River</a:t>
              </a:r>
            </a:p>
          </p:txBody>
        </p:sp>
        <p:sp>
          <p:nvSpPr>
            <p:cNvPr id="45" name="TextBox 44">
              <a:extLst>
                <a:ext uri="{FF2B5EF4-FFF2-40B4-BE49-F238E27FC236}">
                  <a16:creationId xmlns:a16="http://schemas.microsoft.com/office/drawing/2014/main" id="{B03A4E29-C01C-4E2A-B6BA-E6FC030051C1}"/>
                </a:ext>
              </a:extLst>
            </p:cNvPr>
            <p:cNvSpPr txBox="1"/>
            <p:nvPr/>
          </p:nvSpPr>
          <p:spPr>
            <a:xfrm>
              <a:off x="2915087" y="2990347"/>
              <a:ext cx="896399" cy="261610"/>
            </a:xfrm>
            <a:prstGeom prst="rect">
              <a:avLst/>
            </a:prstGeom>
            <a:noFill/>
          </p:spPr>
          <p:txBody>
            <a:bodyPr wrap="none" rtlCol="0">
              <a:spAutoFit/>
            </a:bodyPr>
            <a:lstStyle/>
            <a:p>
              <a:r>
                <a:rPr lang="en-US" sz="1100" b="1" dirty="0">
                  <a:solidFill>
                    <a:schemeClr val="bg1"/>
                  </a:solidFill>
                </a:rPr>
                <a:t>WLSS Ponds</a:t>
              </a:r>
            </a:p>
          </p:txBody>
        </p:sp>
      </p:grpSp>
      <p:sp>
        <p:nvSpPr>
          <p:cNvPr id="35" name="Rounded Rectangle 5">
            <a:extLst>
              <a:ext uri="{FF2B5EF4-FFF2-40B4-BE49-F238E27FC236}">
                <a16:creationId xmlns:a16="http://schemas.microsoft.com/office/drawing/2014/main" id="{DC2BD172-5CEC-4DFB-990F-1DC6E3A83DBD}"/>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9AB98630-BBD8-40D3-A7F6-85D51E3C8DE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78650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348">
            <a:extLst>
              <a:ext uri="{FF2B5EF4-FFF2-40B4-BE49-F238E27FC236}">
                <a16:creationId xmlns:a16="http://schemas.microsoft.com/office/drawing/2014/main" id="{DA03A3E2-CEC3-40D0-902A-63310BE96128}"/>
              </a:ext>
            </a:extLst>
          </p:cNvPr>
          <p:cNvSpPr/>
          <p:nvPr/>
        </p:nvSpPr>
        <p:spPr bwMode="auto">
          <a:xfrm>
            <a:off x="36388" y="683007"/>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Foam Segment 6: Results and Enrichment Factors</a:t>
            </a:r>
          </a:p>
        </p:txBody>
      </p:sp>
      <p:sp>
        <p:nvSpPr>
          <p:cNvPr id="43" name="TextBox 42">
            <a:extLst>
              <a:ext uri="{FF2B5EF4-FFF2-40B4-BE49-F238E27FC236}">
                <a16:creationId xmlns:a16="http://schemas.microsoft.com/office/drawing/2014/main" id="{019607E4-4066-4929-A0C8-B8116C659B9C}"/>
              </a:ext>
            </a:extLst>
          </p:cNvPr>
          <p:cNvSpPr txBox="1"/>
          <p:nvPr/>
        </p:nvSpPr>
        <p:spPr>
          <a:xfrm>
            <a:off x="4656318" y="4669101"/>
            <a:ext cx="7463196" cy="2047383"/>
          </a:xfrm>
          <a:prstGeom prst="rect">
            <a:avLst/>
          </a:prstGeom>
          <a:noFill/>
          <a:ln w="34925">
            <a:solidFill>
              <a:srgbClr val="00B0F0"/>
            </a:solidFill>
          </a:ln>
        </p:spPr>
        <p:txBody>
          <a:bodyPr wrap="square" lIns="78964" tIns="39482" rIns="78964" bIns="39482">
            <a:noAutofit/>
          </a:bodyPr>
          <a:lstStyle/>
          <a:p>
            <a:pPr lvl="0" defTabSz="2978044">
              <a:defRPr/>
            </a:pPr>
            <a:r>
              <a:rPr lang="en-US" sz="1400" b="1" u="sng" dirty="0">
                <a:latin typeface="Arial" panose="020B0604020202020204" pitchFamily="34" charset="0"/>
                <a:cs typeface="Arial" panose="020B0604020202020204" pitchFamily="34" charset="0"/>
              </a:rPr>
              <a:t>Findings</a:t>
            </a:r>
          </a:p>
          <a:p>
            <a:pPr lvl="0" defTabSz="2978044">
              <a:defRPr/>
            </a:pPr>
            <a:endParaRPr lang="en-US" sz="700" b="1" u="sng" dirty="0">
              <a:latin typeface="Arial" panose="020B0604020202020204" pitchFamily="34" charset="0"/>
              <a:cs typeface="Arial" panose="020B0604020202020204" pitchFamily="34" charset="0"/>
            </a:endParaRPr>
          </a:p>
          <a:p>
            <a:pPr marL="285750" indent="-285750" defTabSz="2978044">
              <a:buFont typeface="Arial" panose="020B0604020202020204" pitchFamily="34" charset="0"/>
              <a:buChar char="•"/>
              <a:defRPr/>
            </a:pPr>
            <a:r>
              <a:rPr lang="en-US" sz="1200" dirty="0">
                <a:latin typeface="Arial" panose="020B0604020202020204" pitchFamily="34" charset="0"/>
                <a:cs typeface="Arial" panose="020B0604020202020204" pitchFamily="34" charset="0"/>
              </a:rPr>
              <a:t>PFAS concentrations in foam can vary by an order of magnitude in the same location (WL6 Foam: 1,630 to 20,700 ppb PFOS).</a:t>
            </a:r>
          </a:p>
          <a:p>
            <a:pPr marL="285750" indent="-285750" defTabSz="2978044">
              <a:buFont typeface="Arial" panose="020B0604020202020204" pitchFamily="34" charset="0"/>
              <a:buChar char="•"/>
              <a:defRPr/>
            </a:pPr>
            <a:r>
              <a:rPr lang="en-US" sz="1200" dirty="0">
                <a:latin typeface="Arial" panose="020B0604020202020204" pitchFamily="34" charset="0"/>
                <a:cs typeface="Arial" panose="020B0604020202020204" pitchFamily="34" charset="0"/>
              </a:rPr>
              <a:t>Site-wide, the highest PFOS concentration in foam was from a foam sample collected in Segment 6 (WL6, 9/17/20). This suggests that distance from source area does not necessarily lead to lower PFAS concentrations in foam despite overall lower PFAS concentrations in surface water. </a:t>
            </a:r>
          </a:p>
          <a:p>
            <a:pPr marL="285750" indent="-285750" defTabSz="2978044">
              <a:buFont typeface="Arial" panose="020B0604020202020204" pitchFamily="34" charset="0"/>
              <a:buChar char="•"/>
              <a:defRPr/>
            </a:pPr>
            <a:r>
              <a:rPr lang="en-US" sz="1200" dirty="0">
                <a:latin typeface="Arial" panose="020B0604020202020204" pitchFamily="34" charset="0"/>
                <a:cs typeface="Arial" panose="020B0604020202020204" pitchFamily="34" charset="0"/>
              </a:rPr>
              <a:t>An enrichment factor is the ratio of the PFAS concentration in the foam to that in the water. </a:t>
            </a:r>
            <a:endParaRPr kumimoji="0" lang="en-US" sz="12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lvl="0" indent="-285750" defTabSz="2978044">
              <a:buFont typeface="Arial" panose="020B0604020202020204" pitchFamily="34" charset="0"/>
              <a:buChar char="•"/>
              <a:defRPr/>
            </a:pPr>
            <a:r>
              <a:rPr kumimoji="0" lang="en-US" sz="12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Foam enrichment factors of PFOS in Segment 6 ranged from 700 to over 100,000 </a:t>
            </a:r>
            <a:r>
              <a:rPr kumimoji="0" lang="en-US" sz="120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pbb</a:t>
            </a:r>
            <a:r>
              <a:rPr kumimoji="0" lang="en-US" sz="120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can vary in</a:t>
            </a:r>
            <a:r>
              <a:rPr lang="en-US" sz="1200" kern="0" dirty="0">
                <a:solidFill>
                  <a:prstClr val="black"/>
                </a:solidFill>
                <a:latin typeface="Arial" panose="020B0604020202020204" pitchFamily="34" charset="0"/>
                <a:cs typeface="Arial" panose="020B0604020202020204" pitchFamily="34" charset="0"/>
              </a:rPr>
              <a:t> the same location as well (up to an order of magnitude of difference).</a:t>
            </a:r>
          </a:p>
        </p:txBody>
      </p:sp>
      <p:sp>
        <p:nvSpPr>
          <p:cNvPr id="46" name="Round Same Side Corner Rectangle 347">
            <a:extLst>
              <a:ext uri="{FF2B5EF4-FFF2-40B4-BE49-F238E27FC236}">
                <a16:creationId xmlns:a16="http://schemas.microsoft.com/office/drawing/2014/main" id="{854F4C81-0771-4854-A9F6-3991F3B980E2}"/>
              </a:ext>
            </a:extLst>
          </p:cNvPr>
          <p:cNvSpPr/>
          <p:nvPr/>
        </p:nvSpPr>
        <p:spPr bwMode="auto">
          <a:xfrm>
            <a:off x="35925" y="683007"/>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2F1CD2AA-421F-46ED-B38A-4A9517D9EA1F}"/>
              </a:ext>
            </a:extLst>
          </p:cNvPr>
          <p:cNvGrpSpPr/>
          <p:nvPr/>
        </p:nvGrpSpPr>
        <p:grpSpPr>
          <a:xfrm>
            <a:off x="123968" y="1100097"/>
            <a:ext cx="5104019" cy="2524993"/>
            <a:chOff x="212595" y="1025821"/>
            <a:chExt cx="5104019" cy="2524993"/>
          </a:xfrm>
        </p:grpSpPr>
        <p:graphicFrame>
          <p:nvGraphicFramePr>
            <p:cNvPr id="40" name="Chart 39">
              <a:extLst>
                <a:ext uri="{FF2B5EF4-FFF2-40B4-BE49-F238E27FC236}">
                  <a16:creationId xmlns:a16="http://schemas.microsoft.com/office/drawing/2014/main" id="{6EBEA617-C1B1-4B73-9D9F-39B587DECA85}"/>
                </a:ext>
              </a:extLst>
            </p:cNvPr>
            <p:cNvGraphicFramePr>
              <a:graphicFrameLocks/>
            </p:cNvGraphicFramePr>
            <p:nvPr>
              <p:extLst>
                <p:ext uri="{D42A27DB-BD31-4B8C-83A1-F6EECF244321}">
                  <p14:modId xmlns:p14="http://schemas.microsoft.com/office/powerpoint/2010/main" val="1857577851"/>
                </p:ext>
              </p:extLst>
            </p:nvPr>
          </p:nvGraphicFramePr>
          <p:xfrm>
            <a:off x="212595" y="1025821"/>
            <a:ext cx="5104019" cy="2524993"/>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60">
              <a:extLst>
                <a:ext uri="{FF2B5EF4-FFF2-40B4-BE49-F238E27FC236}">
                  <a16:creationId xmlns:a16="http://schemas.microsoft.com/office/drawing/2014/main" id="{0FEB2C30-2FE0-4825-A9AA-330B26E7100A}"/>
                </a:ext>
              </a:extLst>
            </p:cNvPr>
            <p:cNvSpPr txBox="1"/>
            <p:nvPr/>
          </p:nvSpPr>
          <p:spPr>
            <a:xfrm>
              <a:off x="1189119" y="3093582"/>
              <a:ext cx="498855"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solidFill>
                    <a:schemeClr val="bg2">
                      <a:lumMod val="50000"/>
                    </a:schemeClr>
                  </a:solidFill>
                </a:rPr>
                <a:t>EP16</a:t>
              </a:r>
            </a:p>
          </p:txBody>
        </p:sp>
        <p:cxnSp>
          <p:nvCxnSpPr>
            <p:cNvPr id="44" name="Straight Connector 43">
              <a:extLst>
                <a:ext uri="{FF2B5EF4-FFF2-40B4-BE49-F238E27FC236}">
                  <a16:creationId xmlns:a16="http://schemas.microsoft.com/office/drawing/2014/main" id="{3FFF0D2F-0059-4AD9-8C1F-1FFE03CB1195}"/>
                </a:ext>
              </a:extLst>
            </p:cNvPr>
            <p:cNvCxnSpPr>
              <a:cxnSpLocks/>
            </p:cNvCxnSpPr>
            <p:nvPr/>
          </p:nvCxnSpPr>
          <p:spPr>
            <a:xfrm>
              <a:off x="1783754" y="1449932"/>
              <a:ext cx="0" cy="150660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3C192A-F0DB-4B44-A6E5-729864913AB1}"/>
                </a:ext>
              </a:extLst>
            </p:cNvPr>
            <p:cNvCxnSpPr>
              <a:cxnSpLocks/>
            </p:cNvCxnSpPr>
            <p:nvPr/>
          </p:nvCxnSpPr>
          <p:spPr>
            <a:xfrm>
              <a:off x="3539463" y="1449932"/>
              <a:ext cx="0" cy="150660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60">
              <a:extLst>
                <a:ext uri="{FF2B5EF4-FFF2-40B4-BE49-F238E27FC236}">
                  <a16:creationId xmlns:a16="http://schemas.microsoft.com/office/drawing/2014/main" id="{214F59B1-8ABE-4F32-937C-88E2370909EF}"/>
                </a:ext>
              </a:extLst>
            </p:cNvPr>
            <p:cNvSpPr txBox="1"/>
            <p:nvPr/>
          </p:nvSpPr>
          <p:spPr>
            <a:xfrm>
              <a:off x="2441535" y="3080828"/>
              <a:ext cx="468398"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solidFill>
                    <a:schemeClr val="bg2">
                      <a:lumMod val="50000"/>
                    </a:schemeClr>
                  </a:solidFill>
                </a:rPr>
                <a:t>WL6</a:t>
              </a:r>
            </a:p>
          </p:txBody>
        </p:sp>
        <p:sp>
          <p:nvSpPr>
            <p:cNvPr id="53" name="TextBox 60">
              <a:extLst>
                <a:ext uri="{FF2B5EF4-FFF2-40B4-BE49-F238E27FC236}">
                  <a16:creationId xmlns:a16="http://schemas.microsoft.com/office/drawing/2014/main" id="{B2AFC4B1-8D14-41B9-82AC-332E22EB1E98}"/>
                </a:ext>
              </a:extLst>
            </p:cNvPr>
            <p:cNvSpPr txBox="1"/>
            <p:nvPr/>
          </p:nvSpPr>
          <p:spPr>
            <a:xfrm>
              <a:off x="3748215" y="3080753"/>
              <a:ext cx="546945"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solidFill>
                    <a:schemeClr val="bg2">
                      <a:lumMod val="50000"/>
                    </a:schemeClr>
                  </a:solidFill>
                </a:rPr>
                <a:t>WL11</a:t>
              </a:r>
            </a:p>
          </p:txBody>
        </p:sp>
      </p:grpSp>
      <p:sp>
        <p:nvSpPr>
          <p:cNvPr id="8" name="Rectangle 7">
            <a:extLst>
              <a:ext uri="{FF2B5EF4-FFF2-40B4-BE49-F238E27FC236}">
                <a16:creationId xmlns:a16="http://schemas.microsoft.com/office/drawing/2014/main" id="{DE909B51-FD25-4285-80D4-C11DDB19B060}"/>
              </a:ext>
            </a:extLst>
          </p:cNvPr>
          <p:cNvSpPr/>
          <p:nvPr/>
        </p:nvSpPr>
        <p:spPr>
          <a:xfrm>
            <a:off x="5290340" y="1003894"/>
            <a:ext cx="6811764" cy="3615731"/>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5D2C1AFD-EF00-4CA3-8E06-D87A742A4844}"/>
              </a:ext>
            </a:extLst>
          </p:cNvPr>
          <p:cNvGrpSpPr/>
          <p:nvPr/>
        </p:nvGrpSpPr>
        <p:grpSpPr>
          <a:xfrm>
            <a:off x="5130936" y="819673"/>
            <a:ext cx="7058502" cy="4306318"/>
            <a:chOff x="5130936" y="656386"/>
            <a:chExt cx="7058502" cy="4306318"/>
          </a:xfrm>
        </p:grpSpPr>
        <p:graphicFrame>
          <p:nvGraphicFramePr>
            <p:cNvPr id="91" name="Chart 90">
              <a:extLst>
                <a:ext uri="{FF2B5EF4-FFF2-40B4-BE49-F238E27FC236}">
                  <a16:creationId xmlns:a16="http://schemas.microsoft.com/office/drawing/2014/main" id="{612372A1-61B4-4A62-B8B5-8EDDE0F95675}"/>
                </a:ext>
              </a:extLst>
            </p:cNvPr>
            <p:cNvGraphicFramePr>
              <a:graphicFrameLocks/>
            </p:cNvGraphicFramePr>
            <p:nvPr>
              <p:extLst>
                <p:ext uri="{D42A27DB-BD31-4B8C-83A1-F6EECF244321}">
                  <p14:modId xmlns:p14="http://schemas.microsoft.com/office/powerpoint/2010/main" val="1980713027"/>
                </p:ext>
              </p:extLst>
            </p:nvPr>
          </p:nvGraphicFramePr>
          <p:xfrm>
            <a:off x="5130936" y="656386"/>
            <a:ext cx="7058502" cy="4306318"/>
          </p:xfrm>
          <a:graphic>
            <a:graphicData uri="http://schemas.openxmlformats.org/drawingml/2006/chart">
              <c:chart xmlns:c="http://schemas.openxmlformats.org/drawingml/2006/chart" xmlns:r="http://schemas.openxmlformats.org/officeDocument/2006/relationships" r:id="rId3"/>
            </a:graphicData>
          </a:graphic>
        </p:graphicFrame>
        <p:cxnSp>
          <p:nvCxnSpPr>
            <p:cNvPr id="92" name="Straight Connector 91">
              <a:extLst>
                <a:ext uri="{FF2B5EF4-FFF2-40B4-BE49-F238E27FC236}">
                  <a16:creationId xmlns:a16="http://schemas.microsoft.com/office/drawing/2014/main" id="{D9E89CFE-3FF7-437B-898E-2CD6FE202DFD}"/>
                </a:ext>
              </a:extLst>
            </p:cNvPr>
            <p:cNvCxnSpPr>
              <a:cxnSpLocks/>
            </p:cNvCxnSpPr>
            <p:nvPr/>
          </p:nvCxnSpPr>
          <p:spPr>
            <a:xfrm>
              <a:off x="7663608" y="1285875"/>
              <a:ext cx="0" cy="286207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81190E7-63C6-4070-84AD-62CF3CA3A48E}"/>
                </a:ext>
              </a:extLst>
            </p:cNvPr>
            <p:cNvCxnSpPr>
              <a:cxnSpLocks/>
            </p:cNvCxnSpPr>
            <p:nvPr/>
          </p:nvCxnSpPr>
          <p:spPr>
            <a:xfrm>
              <a:off x="8190658" y="1285875"/>
              <a:ext cx="0" cy="2865914"/>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FAF5217-C991-4BCF-A8EA-082755A17AA2}"/>
                </a:ext>
              </a:extLst>
            </p:cNvPr>
            <p:cNvCxnSpPr>
              <a:cxnSpLocks/>
            </p:cNvCxnSpPr>
            <p:nvPr/>
          </p:nvCxnSpPr>
          <p:spPr>
            <a:xfrm>
              <a:off x="9727358" y="1285875"/>
              <a:ext cx="0" cy="2862072"/>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9CA976-8306-48F3-AFD3-DB2B51163975}"/>
                </a:ext>
              </a:extLst>
            </p:cNvPr>
            <p:cNvCxnSpPr>
              <a:cxnSpLocks/>
            </p:cNvCxnSpPr>
            <p:nvPr/>
          </p:nvCxnSpPr>
          <p:spPr>
            <a:xfrm>
              <a:off x="10495708" y="1219200"/>
              <a:ext cx="0" cy="293258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E8A859B-BE2A-4652-ADC7-7DDACBFBC965}"/>
                </a:ext>
              </a:extLst>
            </p:cNvPr>
            <p:cNvCxnSpPr>
              <a:cxnSpLocks/>
            </p:cNvCxnSpPr>
            <p:nvPr/>
          </p:nvCxnSpPr>
          <p:spPr>
            <a:xfrm>
              <a:off x="11537108" y="1219200"/>
              <a:ext cx="0" cy="2928747"/>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35372D97-3C40-43C2-8EF6-8478BF0D851F}"/>
              </a:ext>
            </a:extLst>
          </p:cNvPr>
          <p:cNvGrpSpPr/>
          <p:nvPr/>
        </p:nvGrpSpPr>
        <p:grpSpPr>
          <a:xfrm>
            <a:off x="716" y="3834236"/>
            <a:ext cx="4580059" cy="2882248"/>
            <a:chOff x="69084" y="3834236"/>
            <a:chExt cx="4580059" cy="2882248"/>
          </a:xfrm>
        </p:grpSpPr>
        <p:grpSp>
          <p:nvGrpSpPr>
            <p:cNvPr id="7" name="Group 6">
              <a:extLst>
                <a:ext uri="{FF2B5EF4-FFF2-40B4-BE49-F238E27FC236}">
                  <a16:creationId xmlns:a16="http://schemas.microsoft.com/office/drawing/2014/main" id="{9CE77DC6-B807-4072-ACF5-EE5D7AC39ECE}"/>
                </a:ext>
              </a:extLst>
            </p:cNvPr>
            <p:cNvGrpSpPr/>
            <p:nvPr/>
          </p:nvGrpSpPr>
          <p:grpSpPr>
            <a:xfrm>
              <a:off x="172719" y="3834236"/>
              <a:ext cx="4476424" cy="2882248"/>
              <a:chOff x="35365" y="3900329"/>
              <a:chExt cx="4476424" cy="2882248"/>
            </a:xfrm>
          </p:grpSpPr>
          <p:pic>
            <p:nvPicPr>
              <p:cNvPr id="3" name="Picture 2">
                <a:extLst>
                  <a:ext uri="{FF2B5EF4-FFF2-40B4-BE49-F238E27FC236}">
                    <a16:creationId xmlns:a16="http://schemas.microsoft.com/office/drawing/2014/main" id="{D76CF7B2-F59F-451D-91FE-32B045AE7A07}"/>
                  </a:ext>
                </a:extLst>
              </p:cNvPr>
              <p:cNvPicPr>
                <a:picLocks noChangeAspect="1"/>
              </p:cNvPicPr>
              <p:nvPr/>
            </p:nvPicPr>
            <p:blipFill rotWithShape="1">
              <a:blip r:embed="rId4"/>
              <a:srcRect t="9878" r="11158" b="5598"/>
              <a:stretch/>
            </p:blipFill>
            <p:spPr>
              <a:xfrm>
                <a:off x="35365" y="3900329"/>
                <a:ext cx="4476424" cy="2882248"/>
              </a:xfrm>
              <a:prstGeom prst="rect">
                <a:avLst/>
              </a:prstGeom>
              <a:ln w="34925">
                <a:solidFill>
                  <a:srgbClr val="00B0F0"/>
                </a:solidFill>
              </a:ln>
            </p:spPr>
          </p:pic>
          <p:cxnSp>
            <p:nvCxnSpPr>
              <p:cNvPr id="65" name="Straight Connector 64">
                <a:extLst>
                  <a:ext uri="{FF2B5EF4-FFF2-40B4-BE49-F238E27FC236}">
                    <a16:creationId xmlns:a16="http://schemas.microsoft.com/office/drawing/2014/main" id="{A3750D52-F53E-468C-8F87-6EDCD57FDFB0}"/>
                  </a:ext>
                </a:extLst>
              </p:cNvPr>
              <p:cNvCxnSpPr>
                <a:cxnSpLocks/>
              </p:cNvCxnSpPr>
              <p:nvPr/>
            </p:nvCxnSpPr>
            <p:spPr>
              <a:xfrm flipH="1" flipV="1">
                <a:off x="838200" y="4339035"/>
                <a:ext cx="498514" cy="346683"/>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C9B63F56-0963-4B45-A5DB-AA4CD864C805}"/>
                  </a:ext>
                </a:extLst>
              </p:cNvPr>
              <p:cNvPicPr>
                <a:picLocks noChangeAspect="1"/>
              </p:cNvPicPr>
              <p:nvPr/>
            </p:nvPicPr>
            <p:blipFill rotWithShape="1">
              <a:blip r:embed="rId5"/>
              <a:srcRect l="29583" t="20722" r="11472" b="28125"/>
              <a:stretch/>
            </p:blipFill>
            <p:spPr>
              <a:xfrm>
                <a:off x="178629" y="4721495"/>
                <a:ext cx="1319139" cy="669445"/>
              </a:xfrm>
              <a:prstGeom prst="rect">
                <a:avLst/>
              </a:prstGeom>
              <a:ln w="15875">
                <a:solidFill>
                  <a:schemeClr val="bg2">
                    <a:lumMod val="10000"/>
                  </a:schemeClr>
                </a:solidFill>
              </a:ln>
              <a:effectLst>
                <a:outerShdw blurRad="50800" dist="38100" dir="2700000" algn="ctr" rotWithShape="0">
                  <a:schemeClr val="tx1">
                    <a:lumMod val="95000"/>
                    <a:lumOff val="5000"/>
                    <a:alpha val="43000"/>
                  </a:schemeClr>
                </a:outerShdw>
              </a:effectLst>
            </p:spPr>
          </p:pic>
          <p:sp>
            <p:nvSpPr>
              <p:cNvPr id="67" name="TextBox 66">
                <a:extLst>
                  <a:ext uri="{FF2B5EF4-FFF2-40B4-BE49-F238E27FC236}">
                    <a16:creationId xmlns:a16="http://schemas.microsoft.com/office/drawing/2014/main" id="{C1265E60-E9EB-47E9-892E-12BA7AA36272}"/>
                  </a:ext>
                </a:extLst>
              </p:cNvPr>
              <p:cNvSpPr txBox="1"/>
              <p:nvPr/>
            </p:nvSpPr>
            <p:spPr>
              <a:xfrm>
                <a:off x="178629" y="4723620"/>
                <a:ext cx="1319138" cy="215444"/>
              </a:xfrm>
              <a:prstGeom prst="rect">
                <a:avLst/>
              </a:prstGeom>
              <a:solidFill>
                <a:sysClr val="window" lastClr="FFFFFF">
                  <a:alpha val="59000"/>
                </a:sysClr>
              </a:solidFill>
            </p:spPr>
            <p:txBody>
              <a:bodyPr wrap="square" rtlCol="0">
                <a:spAutoFit/>
              </a:bodyPr>
              <a:lstStyle/>
              <a:p>
                <a:r>
                  <a:rPr lang="en-US" sz="800">
                    <a:latin typeface="Arial" panose="020B0604020202020204" pitchFamily="34" charset="0"/>
                    <a:cs typeface="Arial" panose="020B0604020202020204" pitchFamily="34" charset="0"/>
                  </a:rPr>
                  <a:t>7/29/20 - Old</a:t>
                </a:r>
              </a:p>
            </p:txBody>
          </p:sp>
          <p:cxnSp>
            <p:nvCxnSpPr>
              <p:cNvPr id="69" name="Straight Connector 68">
                <a:extLst>
                  <a:ext uri="{FF2B5EF4-FFF2-40B4-BE49-F238E27FC236}">
                    <a16:creationId xmlns:a16="http://schemas.microsoft.com/office/drawing/2014/main" id="{C0F44523-7583-4B10-BE48-FA3CF49AC8AD}"/>
                  </a:ext>
                </a:extLst>
              </p:cNvPr>
              <p:cNvCxnSpPr>
                <a:cxnSpLocks/>
                <a:stCxn id="68" idx="1"/>
              </p:cNvCxnSpPr>
              <p:nvPr/>
            </p:nvCxnSpPr>
            <p:spPr>
              <a:xfrm flipH="1">
                <a:off x="3539464" y="5767782"/>
                <a:ext cx="156416" cy="171645"/>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pic>
            <p:nvPicPr>
              <p:cNvPr id="68" name="Picture 67" descr="A picture containing small, wearing, bird&#10;&#10;Description automatically generated">
                <a:extLst>
                  <a:ext uri="{FF2B5EF4-FFF2-40B4-BE49-F238E27FC236}">
                    <a16:creationId xmlns:a16="http://schemas.microsoft.com/office/drawing/2014/main" id="{A9C65323-EAF0-4E5A-8FA1-8E04091980B4}"/>
                  </a:ext>
                </a:extLst>
              </p:cNvPr>
              <p:cNvPicPr>
                <a:picLocks noChangeAspect="1"/>
              </p:cNvPicPr>
              <p:nvPr/>
            </p:nvPicPr>
            <p:blipFill rotWithShape="1">
              <a:blip r:embed="rId6"/>
              <a:srcRect l="16092" r="27884"/>
              <a:stretch/>
            </p:blipFill>
            <p:spPr>
              <a:xfrm>
                <a:off x="3695880" y="5277306"/>
                <a:ext cx="732772" cy="980952"/>
              </a:xfrm>
              <a:prstGeom prst="rect">
                <a:avLst/>
              </a:prstGeom>
              <a:ln w="15875">
                <a:solidFill>
                  <a:schemeClr val="tx1"/>
                </a:solidFill>
              </a:ln>
              <a:effectLst>
                <a:outerShdw blurRad="50800" dist="38100" dir="2700000" algn="ctr" rotWithShape="0">
                  <a:schemeClr val="tx1">
                    <a:alpha val="43000"/>
                  </a:schemeClr>
                </a:outerShdw>
              </a:effectLst>
            </p:spPr>
          </p:pic>
          <p:sp>
            <p:nvSpPr>
              <p:cNvPr id="70" name="TextBox 69">
                <a:extLst>
                  <a:ext uri="{FF2B5EF4-FFF2-40B4-BE49-F238E27FC236}">
                    <a16:creationId xmlns:a16="http://schemas.microsoft.com/office/drawing/2014/main" id="{D6879F96-7458-4BD8-980C-B57C1E41A4CA}"/>
                  </a:ext>
                </a:extLst>
              </p:cNvPr>
              <p:cNvSpPr txBox="1"/>
              <p:nvPr/>
            </p:nvSpPr>
            <p:spPr>
              <a:xfrm>
                <a:off x="3695880" y="5274417"/>
                <a:ext cx="732772" cy="184666"/>
              </a:xfrm>
              <a:prstGeom prst="rect">
                <a:avLst/>
              </a:prstGeom>
              <a:solidFill>
                <a:sysClr val="window" lastClr="FFFFFF">
                  <a:alpha val="59000"/>
                </a:sysClr>
              </a:solidFill>
            </p:spPr>
            <p:txBody>
              <a:bodyPr wrap="square" rtlCol="0">
                <a:spAutoFit/>
              </a:bodyPr>
              <a:lstStyle/>
              <a:p>
                <a:r>
                  <a:rPr lang="en-US" sz="600">
                    <a:latin typeface="Arial" panose="020B0604020202020204" pitchFamily="34" charset="0"/>
                    <a:cs typeface="Arial" panose="020B0604020202020204" pitchFamily="34" charset="0"/>
                  </a:rPr>
                  <a:t>5/5/20 - Fresh</a:t>
                </a:r>
              </a:p>
            </p:txBody>
          </p:sp>
          <p:pic>
            <p:nvPicPr>
              <p:cNvPr id="71" name="Content Placeholder 7" descr="A tree with snow on the ground&#10;&#10;Description automatically generated">
                <a:extLst>
                  <a:ext uri="{FF2B5EF4-FFF2-40B4-BE49-F238E27FC236}">
                    <a16:creationId xmlns:a16="http://schemas.microsoft.com/office/drawing/2014/main" id="{3E522416-A7DA-4BE3-9445-70F18CC19B76}"/>
                  </a:ext>
                </a:extLst>
              </p:cNvPr>
              <p:cNvPicPr>
                <a:picLocks noChangeAspect="1"/>
              </p:cNvPicPr>
              <p:nvPr/>
            </p:nvPicPr>
            <p:blipFill rotWithShape="1">
              <a:blip r:embed="rId7">
                <a:extLst>
                  <a:ext uri="{28A0092B-C50C-407E-A947-70E740481C1C}">
                    <a14:useLocalDpi xmlns:a14="http://schemas.microsoft.com/office/drawing/2010/main" val="0"/>
                  </a:ext>
                </a:extLst>
              </a:blip>
              <a:srcRect l="14352" t="28510" r="24547" b="11087"/>
              <a:stretch/>
            </p:blipFill>
            <p:spPr>
              <a:xfrm>
                <a:off x="2761131" y="4224750"/>
                <a:ext cx="1032994" cy="765890"/>
              </a:xfrm>
              <a:prstGeom prst="rect">
                <a:avLst/>
              </a:prstGeom>
              <a:ln w="15875">
                <a:solidFill>
                  <a:schemeClr val="tx1"/>
                </a:solidFill>
              </a:ln>
              <a:effectLst>
                <a:outerShdw blurRad="50800" dist="38100" dir="2700000" algn="ctr" rotWithShape="0">
                  <a:schemeClr val="tx1">
                    <a:alpha val="43000"/>
                  </a:schemeClr>
                </a:outerShdw>
              </a:effectLst>
            </p:spPr>
          </p:pic>
          <p:pic>
            <p:nvPicPr>
              <p:cNvPr id="72" name="Picture 71" descr="A picture containing outdoor, green, wood, surrounded&#10;&#10;Description automatically generated">
                <a:extLst>
                  <a:ext uri="{FF2B5EF4-FFF2-40B4-BE49-F238E27FC236}">
                    <a16:creationId xmlns:a16="http://schemas.microsoft.com/office/drawing/2014/main" id="{F8AB22A3-51A7-4933-9465-D6629C589725}"/>
                  </a:ext>
                </a:extLst>
              </p:cNvPr>
              <p:cNvPicPr>
                <a:picLocks noChangeAspect="1"/>
              </p:cNvPicPr>
              <p:nvPr/>
            </p:nvPicPr>
            <p:blipFill rotWithShape="1">
              <a:blip r:embed="rId8">
                <a:extLst>
                  <a:ext uri="{28A0092B-C50C-407E-A947-70E740481C1C}">
                    <a14:useLocalDpi xmlns:a14="http://schemas.microsoft.com/office/drawing/2010/main" val="0"/>
                  </a:ext>
                </a:extLst>
              </a:blip>
              <a:srcRect l="7408" t="12000" r="46182" b="11766"/>
              <a:stretch/>
            </p:blipFill>
            <p:spPr>
              <a:xfrm rot="5400000">
                <a:off x="1884974" y="5550976"/>
                <a:ext cx="750881" cy="925052"/>
              </a:xfrm>
              <a:prstGeom prst="rect">
                <a:avLst/>
              </a:prstGeom>
              <a:ln w="15875">
                <a:solidFill>
                  <a:schemeClr val="bg2">
                    <a:lumMod val="10000"/>
                  </a:schemeClr>
                </a:solidFill>
              </a:ln>
              <a:effectLst>
                <a:outerShdw blurRad="50800" dist="38100" dir="2700000" algn="ctr" rotWithShape="0">
                  <a:schemeClr val="tx1">
                    <a:alpha val="43000"/>
                  </a:schemeClr>
                </a:outerShdw>
              </a:effectLst>
            </p:spPr>
          </p:pic>
          <p:cxnSp>
            <p:nvCxnSpPr>
              <p:cNvPr id="74" name="Straight Connector 73">
                <a:extLst>
                  <a:ext uri="{FF2B5EF4-FFF2-40B4-BE49-F238E27FC236}">
                    <a16:creationId xmlns:a16="http://schemas.microsoft.com/office/drawing/2014/main" id="{63473BA2-8EA8-46F2-B536-3A0574CAF5E4}"/>
                  </a:ext>
                </a:extLst>
              </p:cNvPr>
              <p:cNvCxnSpPr>
                <a:cxnSpLocks/>
                <a:stCxn id="71" idx="2"/>
              </p:cNvCxnSpPr>
              <p:nvPr/>
            </p:nvCxnSpPr>
            <p:spPr>
              <a:xfrm flipH="1">
                <a:off x="2761132" y="4990640"/>
                <a:ext cx="516496" cy="198935"/>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EC99787-2143-4ADC-A688-FDEE0C1103AE}"/>
                  </a:ext>
                </a:extLst>
              </p:cNvPr>
              <p:cNvCxnSpPr>
                <a:cxnSpLocks/>
                <a:endCxn id="72" idx="1"/>
              </p:cNvCxnSpPr>
              <p:nvPr/>
            </p:nvCxnSpPr>
            <p:spPr>
              <a:xfrm flipH="1">
                <a:off x="2260415" y="5246208"/>
                <a:ext cx="308783" cy="391854"/>
              </a:xfrm>
              <a:prstGeom prst="line">
                <a:avLst/>
              </a:prstGeom>
              <a:ln w="22225">
                <a:solidFill>
                  <a:srgbClr val="D731C3"/>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185BFDB-90BA-41F4-96BB-DB1D2B87021F}"/>
                  </a:ext>
                </a:extLst>
              </p:cNvPr>
              <p:cNvSpPr txBox="1"/>
              <p:nvPr/>
            </p:nvSpPr>
            <p:spPr>
              <a:xfrm>
                <a:off x="1797407" y="6204277"/>
                <a:ext cx="925053" cy="184666"/>
              </a:xfrm>
              <a:prstGeom prst="rect">
                <a:avLst/>
              </a:prstGeom>
              <a:solidFill>
                <a:sysClr val="window" lastClr="FFFFFF">
                  <a:alpha val="59000"/>
                </a:sysClr>
              </a:solidFill>
            </p:spPr>
            <p:txBody>
              <a:bodyPr wrap="square" rtlCol="0">
                <a:spAutoFit/>
              </a:bodyPr>
              <a:lstStyle/>
              <a:p>
                <a:r>
                  <a:rPr lang="en-US" sz="600">
                    <a:latin typeface="Arial" panose="020B0604020202020204" pitchFamily="34" charset="0"/>
                    <a:cs typeface="Arial" panose="020B0604020202020204" pitchFamily="34" charset="0"/>
                  </a:rPr>
                  <a:t>9/17/20 - Fluffy</a:t>
                </a:r>
              </a:p>
            </p:txBody>
          </p:sp>
          <p:sp>
            <p:nvSpPr>
              <p:cNvPr id="36" name="TextBox 35">
                <a:extLst>
                  <a:ext uri="{FF2B5EF4-FFF2-40B4-BE49-F238E27FC236}">
                    <a16:creationId xmlns:a16="http://schemas.microsoft.com/office/drawing/2014/main" id="{1157F5C8-D088-4A44-B367-053ADC483281}"/>
                  </a:ext>
                </a:extLst>
              </p:cNvPr>
              <p:cNvSpPr txBox="1"/>
              <p:nvPr/>
            </p:nvSpPr>
            <p:spPr>
              <a:xfrm>
                <a:off x="2763638" y="4229798"/>
                <a:ext cx="1030487" cy="184666"/>
              </a:xfrm>
              <a:prstGeom prst="rect">
                <a:avLst/>
              </a:prstGeom>
              <a:solidFill>
                <a:sysClr val="window" lastClr="FFFFFF">
                  <a:alpha val="59000"/>
                </a:sysClr>
              </a:solidFill>
            </p:spPr>
            <p:txBody>
              <a:bodyPr wrap="square" rtlCol="0">
                <a:spAutoFit/>
              </a:bodyPr>
              <a:lstStyle/>
              <a:p>
                <a:r>
                  <a:rPr lang="en-US" sz="600">
                    <a:latin typeface="Arial" panose="020B0604020202020204" pitchFamily="34" charset="0"/>
                    <a:cs typeface="Arial" panose="020B0604020202020204" pitchFamily="34" charset="0"/>
                  </a:rPr>
                  <a:t>9/17/20 - Frozen</a:t>
                </a:r>
              </a:p>
            </p:txBody>
          </p:sp>
        </p:grpSp>
        <p:sp>
          <p:nvSpPr>
            <p:cNvPr id="98" name="Rounded Rectangle 5">
              <a:extLst>
                <a:ext uri="{FF2B5EF4-FFF2-40B4-BE49-F238E27FC236}">
                  <a16:creationId xmlns:a16="http://schemas.microsoft.com/office/drawing/2014/main" id="{DB602520-96FD-4887-B971-67AE3F9EA3E3}"/>
                </a:ext>
              </a:extLst>
            </p:cNvPr>
            <p:cNvSpPr/>
            <p:nvPr/>
          </p:nvSpPr>
          <p:spPr>
            <a:xfrm>
              <a:off x="209676" y="3856225"/>
              <a:ext cx="1857084" cy="200055"/>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a:solidFill>
                    <a:schemeClr val="bg1"/>
                  </a:solidFill>
                  <a:latin typeface="Arial" panose="020B0604020202020204" pitchFamily="34" charset="0"/>
                  <a:cs typeface="Arial" panose="020B0604020202020204" pitchFamily="34" charset="0"/>
                </a:rPr>
                <a:t>Segment 6: Foam Locations</a:t>
              </a:r>
            </a:p>
          </p:txBody>
        </p:sp>
        <p:sp>
          <p:nvSpPr>
            <p:cNvPr id="99" name="TextBox 98">
              <a:extLst>
                <a:ext uri="{FF2B5EF4-FFF2-40B4-BE49-F238E27FC236}">
                  <a16:creationId xmlns:a16="http://schemas.microsoft.com/office/drawing/2014/main" id="{B22ED4D0-D1E7-470A-8A52-36E459C331E3}"/>
                </a:ext>
              </a:extLst>
            </p:cNvPr>
            <p:cNvSpPr txBox="1"/>
            <p:nvPr/>
          </p:nvSpPr>
          <p:spPr>
            <a:xfrm>
              <a:off x="69084" y="4305551"/>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a:ln w="6350">
                    <a:noFill/>
                  </a:ln>
                  <a:solidFill>
                    <a:srgbClr val="A60086"/>
                  </a:solidFill>
                  <a:effectLst>
                    <a:glow rad="63500">
                      <a:srgbClr val="FFFFFF"/>
                    </a:glow>
                    <a:outerShdw blurRad="50800" dist="38100" dir="2700000" algn="tl" rotWithShape="0">
                      <a:schemeClr val="bg1">
                        <a:alpha val="40000"/>
                      </a:schemeClr>
                    </a:outerShdw>
                  </a:effectLst>
                </a:rPr>
                <a:t>EP16</a:t>
              </a:r>
            </a:p>
          </p:txBody>
        </p:sp>
        <p:sp>
          <p:nvSpPr>
            <p:cNvPr id="100" name="TextBox 99">
              <a:extLst>
                <a:ext uri="{FF2B5EF4-FFF2-40B4-BE49-F238E27FC236}">
                  <a16:creationId xmlns:a16="http://schemas.microsoft.com/office/drawing/2014/main" id="{593637F1-1DCB-4FD2-8A81-8F0AB949E465}"/>
                </a:ext>
              </a:extLst>
            </p:cNvPr>
            <p:cNvSpPr txBox="1"/>
            <p:nvPr/>
          </p:nvSpPr>
          <p:spPr>
            <a:xfrm>
              <a:off x="1993173" y="4708364"/>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a:ln w="6350">
                    <a:noFill/>
                  </a:ln>
                  <a:solidFill>
                    <a:srgbClr val="A60086"/>
                  </a:solidFill>
                  <a:effectLst>
                    <a:glow rad="63500">
                      <a:srgbClr val="FFFFFF"/>
                    </a:glow>
                    <a:outerShdw blurRad="50800" dist="38100" dir="2700000" algn="tl" rotWithShape="0">
                      <a:schemeClr val="bg1">
                        <a:alpha val="40000"/>
                      </a:schemeClr>
                    </a:outerShdw>
                  </a:effectLst>
                </a:rPr>
                <a:t>WL6</a:t>
              </a:r>
            </a:p>
          </p:txBody>
        </p:sp>
        <p:sp>
          <p:nvSpPr>
            <p:cNvPr id="101" name="TextBox 100">
              <a:extLst>
                <a:ext uri="{FF2B5EF4-FFF2-40B4-BE49-F238E27FC236}">
                  <a16:creationId xmlns:a16="http://schemas.microsoft.com/office/drawing/2014/main" id="{DE970967-A045-4C58-84A0-2B115B5C4548}"/>
                </a:ext>
              </a:extLst>
            </p:cNvPr>
            <p:cNvSpPr txBox="1"/>
            <p:nvPr/>
          </p:nvSpPr>
          <p:spPr>
            <a:xfrm>
              <a:off x="2903502" y="5949463"/>
              <a:ext cx="1061855" cy="400110"/>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2000">
                  <a:ln w="6350">
                    <a:noFill/>
                  </a:ln>
                  <a:solidFill>
                    <a:srgbClr val="A60086"/>
                  </a:solidFill>
                  <a:effectLst>
                    <a:glow rad="63500">
                      <a:srgbClr val="FFFFFF"/>
                    </a:glow>
                    <a:outerShdw blurRad="50800" dist="38100" dir="2700000" algn="tl" rotWithShape="0">
                      <a:schemeClr val="bg1">
                        <a:alpha val="40000"/>
                      </a:schemeClr>
                    </a:outerShdw>
                  </a:effectLst>
                </a:rPr>
                <a:t>WL11</a:t>
              </a:r>
            </a:p>
          </p:txBody>
        </p:sp>
      </p:grpSp>
      <p:pic>
        <p:nvPicPr>
          <p:cNvPr id="47" name="Picture 46">
            <a:extLst>
              <a:ext uri="{FF2B5EF4-FFF2-40B4-BE49-F238E27FC236}">
                <a16:creationId xmlns:a16="http://schemas.microsoft.com/office/drawing/2014/main" id="{00C30D19-B901-45FE-8522-8EE797DAA6DA}"/>
              </a:ext>
            </a:extLst>
          </p:cNvPr>
          <p:cNvPicPr>
            <a:picLocks noChangeAspect="1"/>
          </p:cNvPicPr>
          <p:nvPr/>
        </p:nvPicPr>
        <p:blipFill rotWithShape="1">
          <a:blip r:embed="rId9"/>
          <a:srcRect b="11587"/>
          <a:stretch/>
        </p:blipFill>
        <p:spPr>
          <a:xfrm>
            <a:off x="4181936" y="3225704"/>
            <a:ext cx="1292406" cy="524276"/>
          </a:xfrm>
          <a:prstGeom prst="rect">
            <a:avLst/>
          </a:prstGeom>
          <a:noFill/>
          <a:ln w="15875">
            <a:solidFill>
              <a:schemeClr val="bg2">
                <a:lumMod val="25000"/>
              </a:schemeClr>
            </a:solidFill>
          </a:ln>
        </p:spPr>
      </p:pic>
      <p:sp>
        <p:nvSpPr>
          <p:cNvPr id="48" name="Rounded Rectangle 5">
            <a:extLst>
              <a:ext uri="{FF2B5EF4-FFF2-40B4-BE49-F238E27FC236}">
                <a16:creationId xmlns:a16="http://schemas.microsoft.com/office/drawing/2014/main" id="{0F5116FF-DB06-4DBA-8AF8-9FA49D198DD5}"/>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C08F4B86-D666-4111-9611-0CDB5891FABC}"/>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90159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Site-Wide Surface Sediment Results: PFOS</a:t>
              </a:r>
            </a:p>
          </p:txBody>
        </p:sp>
      </p:grpSp>
      <p:grpSp>
        <p:nvGrpSpPr>
          <p:cNvPr id="4" name="Group 3">
            <a:extLst>
              <a:ext uri="{FF2B5EF4-FFF2-40B4-BE49-F238E27FC236}">
                <a16:creationId xmlns:a16="http://schemas.microsoft.com/office/drawing/2014/main" id="{B0C4E84C-F875-45CD-A634-5F46BECA9FF4}"/>
              </a:ext>
            </a:extLst>
          </p:cNvPr>
          <p:cNvGrpSpPr/>
          <p:nvPr/>
        </p:nvGrpSpPr>
        <p:grpSpPr>
          <a:xfrm>
            <a:off x="6219404" y="1168481"/>
            <a:ext cx="5721284" cy="4549133"/>
            <a:chOff x="4839716" y="1139618"/>
            <a:chExt cx="5721284" cy="4549133"/>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174126" y="5434835"/>
              <a:ext cx="1093569" cy="253916"/>
            </a:xfrm>
            <a:prstGeom prst="rect">
              <a:avLst/>
            </a:prstGeom>
            <a:noFill/>
          </p:spPr>
          <p:txBody>
            <a:bodyPr wrap="none" rtlCol="0">
              <a:spAutoFit/>
            </a:bodyPr>
            <a:lstStyle/>
            <a:p>
              <a:r>
                <a:rPr lang="en-US" sz="1050" b="1">
                  <a:solidFill>
                    <a:schemeClr val="bg1"/>
                  </a:solidFill>
                </a:rPr>
                <a:t>Eagle Point Lake</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839716" y="3447513"/>
              <a:ext cx="944489" cy="253916"/>
            </a:xfrm>
            <a:prstGeom prst="rect">
              <a:avLst/>
            </a:prstGeom>
            <a:noFill/>
          </p:spPr>
          <p:txBody>
            <a:bodyPr wrap="none" rtlCol="0">
              <a:spAutoFit/>
            </a:bodyPr>
            <a:lstStyle/>
            <a:p>
              <a:r>
                <a:rPr lang="en-US" sz="1050" b="1">
                  <a:solidFill>
                    <a:schemeClr val="bg1"/>
                  </a:solidFill>
                </a:rPr>
                <a:t>Raleigh Creek</a:t>
              </a:r>
            </a:p>
          </p:txBody>
        </p:sp>
        <p:sp>
          <p:nvSpPr>
            <p:cNvPr id="19" name="TextBox 18">
              <a:extLst>
                <a:ext uri="{FF2B5EF4-FFF2-40B4-BE49-F238E27FC236}">
                  <a16:creationId xmlns:a16="http://schemas.microsoft.com/office/drawing/2014/main" id="{A0E94DF8-3723-4086-BF5C-16D44CA98D54}"/>
                </a:ext>
              </a:extLst>
            </p:cNvPr>
            <p:cNvSpPr txBox="1"/>
            <p:nvPr/>
          </p:nvSpPr>
          <p:spPr>
            <a:xfrm>
              <a:off x="6119196" y="2668630"/>
              <a:ext cx="1234633" cy="253916"/>
            </a:xfrm>
            <a:prstGeom prst="rect">
              <a:avLst/>
            </a:prstGeom>
            <a:noFill/>
          </p:spPr>
          <p:txBody>
            <a:bodyPr wrap="none" rtlCol="0">
              <a:spAutoFit/>
            </a:bodyPr>
            <a:lstStyle/>
            <a:p>
              <a:r>
                <a:rPr lang="en-US" sz="1050" b="1">
                  <a:solidFill>
                    <a:schemeClr val="bg1"/>
                  </a:solidFill>
                </a:rPr>
                <a:t>P1007 Conveyance</a:t>
              </a:r>
            </a:p>
          </p:txBody>
        </p:sp>
        <p:sp>
          <p:nvSpPr>
            <p:cNvPr id="20" name="TextBox 19">
              <a:extLst>
                <a:ext uri="{FF2B5EF4-FFF2-40B4-BE49-F238E27FC236}">
                  <a16:creationId xmlns:a16="http://schemas.microsoft.com/office/drawing/2014/main" id="{BF9B2E8C-1514-42EF-8179-8DEEFBFB2786}"/>
                </a:ext>
              </a:extLst>
            </p:cNvPr>
            <p:cNvSpPr txBox="1"/>
            <p:nvPr/>
          </p:nvSpPr>
          <p:spPr>
            <a:xfrm>
              <a:off x="5434393" y="1139618"/>
              <a:ext cx="684803" cy="253916"/>
            </a:xfrm>
            <a:prstGeom prst="rect">
              <a:avLst/>
            </a:prstGeom>
            <a:noFill/>
          </p:spPr>
          <p:txBody>
            <a:bodyPr wrap="none" rtlCol="0">
              <a:spAutoFit/>
            </a:bodyPr>
            <a:lstStyle/>
            <a:p>
              <a:r>
                <a:rPr lang="en-US" sz="1050" b="1">
                  <a:solidFill>
                    <a:schemeClr val="bg1"/>
                  </a:solidFill>
                </a:rPr>
                <a:t>Tri-Lakes</a:t>
              </a:r>
            </a:p>
          </p:txBody>
        </p:sp>
      </p:grpSp>
      <p:sp>
        <p:nvSpPr>
          <p:cNvPr id="24" name="TextBox 23">
            <a:extLst>
              <a:ext uri="{FF2B5EF4-FFF2-40B4-BE49-F238E27FC236}">
                <a16:creationId xmlns:a16="http://schemas.microsoft.com/office/drawing/2014/main" id="{0D85C8C0-9F5F-40E4-89D9-51555DE5D64B}"/>
              </a:ext>
            </a:extLst>
          </p:cNvPr>
          <p:cNvSpPr txBox="1"/>
          <p:nvPr/>
        </p:nvSpPr>
        <p:spPr>
          <a:xfrm>
            <a:off x="131176" y="1122359"/>
            <a:ext cx="3306021" cy="2816156"/>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200" b="1">
                <a:solidFill>
                  <a:srgbClr val="00B0F0"/>
                </a:solidFill>
                <a:latin typeface="Arial" panose="020B0604020202020204" pitchFamily="34" charset="0"/>
                <a:cs typeface="Arial" panose="020B0604020202020204" pitchFamily="34" charset="0"/>
              </a:rPr>
              <a:t>Sediment in Segment 6</a:t>
            </a: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a:latin typeface="Arial" panose="020B0604020202020204" pitchFamily="34" charset="0"/>
              <a:cs typeface="Arial" panose="020B0604020202020204" pitchFamily="34" charset="0"/>
            </a:endParaRPr>
          </a:p>
          <a:p>
            <a:pPr algn="ctr" defTabSz="1063460">
              <a:defRPr/>
            </a:pPr>
            <a:r>
              <a:rPr lang="en-US" sz="1100">
                <a:latin typeface="Arial" panose="020B0604020202020204" pitchFamily="34" charset="0"/>
                <a:cs typeface="Arial" panose="020B0604020202020204" pitchFamily="34" charset="0"/>
              </a:rPr>
              <a:t>PFAS in sediment in Segment 6 is relatively lower than elsewhere in the corridor. All sediment samples are below the MPCA 2-Day and 5-Day per Week Site-Specific Sediment Screening Values (SDSVs) for PFOS of 140 ug/kg and 54 ug/kg, respectively. </a:t>
            </a:r>
          </a:p>
          <a:p>
            <a:pPr algn="ctr" defTabSz="1063460">
              <a:defRPr/>
            </a:pPr>
            <a:endParaRPr lang="en-US" sz="1100">
              <a:latin typeface="Arial" panose="020B0604020202020204" pitchFamily="34" charset="0"/>
              <a:cs typeface="Arial" panose="020B0604020202020204" pitchFamily="34" charset="0"/>
            </a:endParaRPr>
          </a:p>
          <a:p>
            <a:pPr algn="ctr" defTabSz="1063460">
              <a:defRPr/>
            </a:pPr>
            <a:r>
              <a:rPr lang="en-US" sz="1100">
                <a:latin typeface="Arial" panose="020B0604020202020204" pitchFamily="34" charset="0"/>
                <a:cs typeface="Arial" panose="020B0604020202020204" pitchFamily="34" charset="0"/>
              </a:rPr>
              <a:t>Though factors such as depositional environment and organic content may influence the sorption and retention of PFAS, the largest contributing factor to lower relative PFAS in sediment in Segment 6 appears to be the greater distance from known source areas.</a:t>
            </a:r>
          </a:p>
          <a:p>
            <a:pPr algn="ctr" defTabSz="1063460">
              <a:defRPr/>
            </a:pPr>
            <a:endParaRPr lang="en-US" sz="11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7A4F59C-9D71-4A49-875C-E36782AF46BB}"/>
              </a:ext>
            </a:extLst>
          </p:cNvPr>
          <p:cNvSpPr/>
          <p:nvPr/>
        </p:nvSpPr>
        <p:spPr>
          <a:xfrm>
            <a:off x="6403183" y="4209337"/>
            <a:ext cx="109536" cy="113112"/>
          </a:xfrm>
          <a:prstGeom prst="rect">
            <a:avLst/>
          </a:prstGeom>
          <a:solidFill>
            <a:srgbClr val="AAAAAA"/>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1E2517F-E47D-455C-929F-9CFCE59AADF5}"/>
              </a:ext>
            </a:extLst>
          </p:cNvPr>
          <p:cNvPicPr>
            <a:picLocks noChangeAspect="1"/>
          </p:cNvPicPr>
          <p:nvPr/>
        </p:nvPicPr>
        <p:blipFill>
          <a:blip r:embed="rId2"/>
          <a:stretch>
            <a:fillRect/>
          </a:stretch>
        </p:blipFill>
        <p:spPr>
          <a:xfrm>
            <a:off x="3530550" y="1249392"/>
            <a:ext cx="8540542" cy="5482605"/>
          </a:xfrm>
          <a:prstGeom prst="rect">
            <a:avLst/>
          </a:prstGeom>
          <a:ln w="34925">
            <a:solidFill>
              <a:srgbClr val="00B0F0"/>
            </a:solidFill>
          </a:ln>
        </p:spPr>
      </p:pic>
      <p:sp>
        <p:nvSpPr>
          <p:cNvPr id="28" name="Rounded Rectangle 5">
            <a:extLst>
              <a:ext uri="{FF2B5EF4-FFF2-40B4-BE49-F238E27FC236}">
                <a16:creationId xmlns:a16="http://schemas.microsoft.com/office/drawing/2014/main" id="{636862BB-D7E6-4AAF-B991-125A1B7C0BD4}"/>
              </a:ext>
            </a:extLst>
          </p:cNvPr>
          <p:cNvSpPr/>
          <p:nvPr/>
        </p:nvSpPr>
        <p:spPr>
          <a:xfrm>
            <a:off x="9260735" y="1285597"/>
            <a:ext cx="2798062" cy="4059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200" b="1">
                <a:solidFill>
                  <a:schemeClr val="bg1"/>
                </a:solidFill>
                <a:latin typeface="Arial" panose="020B0604020202020204" pitchFamily="34" charset="0"/>
                <a:cs typeface="Arial" panose="020B0604020202020204" pitchFamily="34" charset="0"/>
              </a:rPr>
              <a:t>Sediment Sampling Locations</a:t>
            </a:r>
          </a:p>
        </p:txBody>
      </p:sp>
      <p:grpSp>
        <p:nvGrpSpPr>
          <p:cNvPr id="7" name="Group 6">
            <a:extLst>
              <a:ext uri="{FF2B5EF4-FFF2-40B4-BE49-F238E27FC236}">
                <a16:creationId xmlns:a16="http://schemas.microsoft.com/office/drawing/2014/main" id="{BFCDBB5B-89CB-498A-BB89-3ABC85C62967}"/>
              </a:ext>
            </a:extLst>
          </p:cNvPr>
          <p:cNvGrpSpPr/>
          <p:nvPr/>
        </p:nvGrpSpPr>
        <p:grpSpPr>
          <a:xfrm>
            <a:off x="10703971" y="1786665"/>
            <a:ext cx="1234634" cy="1573967"/>
            <a:chOff x="3576982" y="1306921"/>
            <a:chExt cx="1234634" cy="1573967"/>
          </a:xfrm>
        </p:grpSpPr>
        <p:grpSp>
          <p:nvGrpSpPr>
            <p:cNvPr id="34" name="Group 33">
              <a:extLst>
                <a:ext uri="{FF2B5EF4-FFF2-40B4-BE49-F238E27FC236}">
                  <a16:creationId xmlns:a16="http://schemas.microsoft.com/office/drawing/2014/main" id="{3915FA8B-31B0-4BFA-A975-1423F950C327}"/>
                </a:ext>
              </a:extLst>
            </p:cNvPr>
            <p:cNvGrpSpPr/>
            <p:nvPr/>
          </p:nvGrpSpPr>
          <p:grpSpPr>
            <a:xfrm>
              <a:off x="3576982" y="1306921"/>
              <a:ext cx="1234634" cy="1573967"/>
              <a:chOff x="3563686" y="1014975"/>
              <a:chExt cx="1085963" cy="1502067"/>
            </a:xfrm>
          </p:grpSpPr>
          <p:grpSp>
            <p:nvGrpSpPr>
              <p:cNvPr id="36" name="Group 35">
                <a:extLst>
                  <a:ext uri="{FF2B5EF4-FFF2-40B4-BE49-F238E27FC236}">
                    <a16:creationId xmlns:a16="http://schemas.microsoft.com/office/drawing/2014/main" id="{02CF386B-7463-4422-8EFD-93DAD9A7F80E}"/>
                  </a:ext>
                </a:extLst>
              </p:cNvPr>
              <p:cNvGrpSpPr/>
              <p:nvPr/>
            </p:nvGrpSpPr>
            <p:grpSpPr>
              <a:xfrm>
                <a:off x="3563686" y="1014975"/>
                <a:ext cx="1085963" cy="1502067"/>
                <a:chOff x="8896237" y="5310574"/>
                <a:chExt cx="1085963" cy="1502067"/>
              </a:xfrm>
            </p:grpSpPr>
            <p:sp>
              <p:nvSpPr>
                <p:cNvPr id="38" name="Rectangle 37">
                  <a:extLst>
                    <a:ext uri="{FF2B5EF4-FFF2-40B4-BE49-F238E27FC236}">
                      <a16:creationId xmlns:a16="http://schemas.microsoft.com/office/drawing/2014/main" id="{6D51FD83-AF86-4FDB-8CAC-DC13B40F83BB}"/>
                    </a:ext>
                  </a:extLst>
                </p:cNvPr>
                <p:cNvSpPr/>
                <p:nvPr/>
              </p:nvSpPr>
              <p:spPr>
                <a:xfrm>
                  <a:off x="8921735" y="5364984"/>
                  <a:ext cx="1060465" cy="1447657"/>
                </a:xfrm>
                <a:prstGeom prst="rect">
                  <a:avLst/>
                </a:prstGeom>
                <a:solidFill>
                  <a:schemeClr val="bg1"/>
                </a:solidFill>
                <a:ln w="222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9F621AC4-7BE5-4892-9F50-695B1027A1FE}"/>
                    </a:ext>
                  </a:extLst>
                </p:cNvPr>
                <p:cNvSpPr txBox="1"/>
                <p:nvPr/>
              </p:nvSpPr>
              <p:spPr>
                <a:xfrm>
                  <a:off x="8896237" y="5310574"/>
                  <a:ext cx="793230" cy="338554"/>
                </a:xfrm>
                <a:prstGeom prst="rect">
                  <a:avLst/>
                </a:prstGeom>
                <a:noFill/>
              </p:spPr>
              <p:txBody>
                <a:bodyPr wrap="none" rtlCol="0">
                  <a:spAutoFit/>
                </a:bodyPr>
                <a:lstStyle/>
                <a:p>
                  <a:r>
                    <a:rPr lang="en-US" sz="1600" b="1" u="sng"/>
                    <a:t>Legend</a:t>
                  </a:r>
                  <a:endParaRPr lang="en-US" b="1" u="sng"/>
                </a:p>
              </p:txBody>
            </p:sp>
          </p:grpSp>
          <p:pic>
            <p:nvPicPr>
              <p:cNvPr id="37" name="Picture 36">
                <a:extLst>
                  <a:ext uri="{FF2B5EF4-FFF2-40B4-BE49-F238E27FC236}">
                    <a16:creationId xmlns:a16="http://schemas.microsoft.com/office/drawing/2014/main" id="{6C553BBE-38C1-4033-9F88-E5A791F030E5}"/>
                  </a:ext>
                </a:extLst>
              </p:cNvPr>
              <p:cNvPicPr>
                <a:picLocks noChangeAspect="1"/>
              </p:cNvPicPr>
              <p:nvPr/>
            </p:nvPicPr>
            <p:blipFill>
              <a:blip r:embed="rId3"/>
              <a:stretch>
                <a:fillRect/>
              </a:stretch>
            </p:blipFill>
            <p:spPr>
              <a:xfrm>
                <a:off x="3618115" y="1353529"/>
                <a:ext cx="942975" cy="1076325"/>
              </a:xfrm>
              <a:prstGeom prst="rect">
                <a:avLst/>
              </a:prstGeom>
            </p:spPr>
          </p:pic>
        </p:grpSp>
        <p:pic>
          <p:nvPicPr>
            <p:cNvPr id="6" name="Picture 5">
              <a:extLst>
                <a:ext uri="{FF2B5EF4-FFF2-40B4-BE49-F238E27FC236}">
                  <a16:creationId xmlns:a16="http://schemas.microsoft.com/office/drawing/2014/main" id="{599B74B7-ABEA-46F6-B8CB-D9E4FA99FB56}"/>
                </a:ext>
              </a:extLst>
            </p:cNvPr>
            <p:cNvPicPr>
              <a:picLocks noChangeAspect="1"/>
            </p:cNvPicPr>
            <p:nvPr/>
          </p:nvPicPr>
          <p:blipFill>
            <a:blip r:embed="rId4"/>
            <a:stretch>
              <a:fillRect/>
            </a:stretch>
          </p:blipFill>
          <p:spPr>
            <a:xfrm>
              <a:off x="3657765" y="1610411"/>
              <a:ext cx="1005179" cy="1148776"/>
            </a:xfrm>
            <a:prstGeom prst="rect">
              <a:avLst/>
            </a:prstGeom>
          </p:spPr>
        </p:pic>
      </p:grpSp>
      <p:pic>
        <p:nvPicPr>
          <p:cNvPr id="40" name="Picture 39">
            <a:extLst>
              <a:ext uri="{FF2B5EF4-FFF2-40B4-BE49-F238E27FC236}">
                <a16:creationId xmlns:a16="http://schemas.microsoft.com/office/drawing/2014/main" id="{7C5D9ED8-2B44-4A46-A51E-190045E67BC5}"/>
              </a:ext>
            </a:extLst>
          </p:cNvPr>
          <p:cNvPicPr>
            <a:picLocks noChangeAspect="1"/>
          </p:cNvPicPr>
          <p:nvPr/>
        </p:nvPicPr>
        <p:blipFill rotWithShape="1">
          <a:blip r:embed="rId5"/>
          <a:srcRect l="1163"/>
          <a:stretch/>
        </p:blipFill>
        <p:spPr>
          <a:xfrm>
            <a:off x="120908" y="4108010"/>
            <a:ext cx="5359037" cy="2398934"/>
          </a:xfrm>
          <a:prstGeom prst="rect">
            <a:avLst/>
          </a:prstGeom>
          <a:ln w="19050">
            <a:solidFill>
              <a:schemeClr val="bg2">
                <a:lumMod val="25000"/>
              </a:schemeClr>
            </a:solidFill>
          </a:ln>
        </p:spPr>
      </p:pic>
      <p:sp>
        <p:nvSpPr>
          <p:cNvPr id="32" name="Rounded Rectangle 5">
            <a:extLst>
              <a:ext uri="{FF2B5EF4-FFF2-40B4-BE49-F238E27FC236}">
                <a16:creationId xmlns:a16="http://schemas.microsoft.com/office/drawing/2014/main" id="{13D5BCC5-D960-4600-A1EE-4C1EA34092CD}"/>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D0A8632-4C10-47BF-98DD-ECADA4B77EE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10916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From the Surface to the Subsurface</a:t>
            </a:r>
          </a:p>
        </p:txBody>
      </p:sp>
      <p:pic>
        <p:nvPicPr>
          <p:cNvPr id="17" name="Picture 16">
            <a:extLst>
              <a:ext uri="{FF2B5EF4-FFF2-40B4-BE49-F238E27FC236}">
                <a16:creationId xmlns:a16="http://schemas.microsoft.com/office/drawing/2014/main" id="{3ECDE0E0-3735-47C7-8727-E133D2832A97}"/>
              </a:ext>
            </a:extLst>
          </p:cNvPr>
          <p:cNvPicPr>
            <a:picLocks noChangeAspect="1"/>
          </p:cNvPicPr>
          <p:nvPr/>
        </p:nvPicPr>
        <p:blipFill>
          <a:blip r:embed="rId2"/>
          <a:stretch>
            <a:fillRect/>
          </a:stretch>
        </p:blipFill>
        <p:spPr>
          <a:xfrm>
            <a:off x="10803239" y="1153580"/>
            <a:ext cx="1230274" cy="5565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A8C8359-33FA-4C26-B56E-138B89208804}"/>
              </a:ext>
            </a:extLst>
          </p:cNvPr>
          <p:cNvPicPr>
            <a:picLocks noChangeAspect="1"/>
          </p:cNvPicPr>
          <p:nvPr/>
        </p:nvPicPr>
        <p:blipFill>
          <a:blip r:embed="rId3"/>
          <a:stretch>
            <a:fillRect/>
          </a:stretch>
        </p:blipFill>
        <p:spPr>
          <a:xfrm>
            <a:off x="179642" y="1153445"/>
            <a:ext cx="1519117" cy="5565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98ACD831-F936-4327-9872-CE57C24C0894}"/>
              </a:ext>
            </a:extLst>
          </p:cNvPr>
          <p:cNvSpPr txBox="1"/>
          <p:nvPr/>
        </p:nvSpPr>
        <p:spPr>
          <a:xfrm>
            <a:off x="1892809" y="4147309"/>
            <a:ext cx="8716380" cy="2634491"/>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r>
              <a:rPr lang="en-US" sz="1200" b="1" dirty="0">
                <a:solidFill>
                  <a:srgbClr val="00B0F0"/>
                </a:solidFill>
                <a:latin typeface="Arial"/>
                <a:cs typeface="Arial"/>
              </a:rPr>
              <a:t>Segment 6 Bedrock Geology and Hydrogeology</a:t>
            </a:r>
          </a:p>
          <a:p>
            <a:pPr algn="ctr" defTabSz="1063460" fontAlgn="auto">
              <a:spcBef>
                <a:spcPts val="0"/>
              </a:spcBef>
              <a:spcAft>
                <a:spcPts val="0"/>
              </a:spcAft>
              <a:defRPr/>
            </a:pPr>
            <a:endParaRPr lang="en-US" sz="500" b="1">
              <a:solidFill>
                <a:srgbClr val="00B0F0"/>
              </a:solidFill>
              <a:latin typeface="Arial" panose="020B0604020202020204" pitchFamily="34" charset="0"/>
              <a:cs typeface="Arial" panose="020B0604020202020204" pitchFamily="34" charset="0"/>
            </a:endParaRPr>
          </a:p>
          <a:p>
            <a:pPr algn="ctr"/>
            <a:r>
              <a:rPr lang="en-US" sz="1050" dirty="0">
                <a:latin typeface="Arial"/>
                <a:cs typeface="Arial"/>
              </a:rPr>
              <a:t>The groundwater flow in the St. Peter, Prairie du Chien (Shakopee/Oneota), and Jordan formations is generally moving eastward in Segment 6. Groundwater in these formations continues eastward until it flows past the Cottage Grove Fault, where deeper formations were uplifted. </a:t>
            </a:r>
            <a:endParaRPr lang="en-US" sz="1050" dirty="0">
              <a:latin typeface="Arial" panose="020B0604020202020204" pitchFamily="34" charset="0"/>
              <a:cs typeface="Arial" panose="020B0604020202020204" pitchFamily="34" charset="0"/>
            </a:endParaRPr>
          </a:p>
          <a:p>
            <a:pPr algn="ctr"/>
            <a:endParaRPr lang="en-US" sz="400">
              <a:latin typeface="Arial" panose="020B0604020202020204" pitchFamily="34" charset="0"/>
              <a:cs typeface="Arial" panose="020B0604020202020204" pitchFamily="34" charset="0"/>
            </a:endParaRPr>
          </a:p>
          <a:p>
            <a:pPr algn="ctr"/>
            <a:r>
              <a:rPr lang="en-US" sz="1050" dirty="0">
                <a:latin typeface="Arial"/>
                <a:cs typeface="Arial"/>
              </a:rPr>
              <a:t> Important considerations include the impact of surface water bodies on the migration of PFAS. Horseshoe Lake, WLSS Ponds, and the I-94 Rest Area Pond are all surface water bodies that may interact with groundwater in the bedrock. No Project 1007 surface water features interact with the groundwater east of the Cottage Grove Fault as the 1007 Flow Path is completely piped west of the Rest Area Pond. The relevant surface water bodies west of the fault are underlain by either the Shakopee Aquifer or the Oneota Aquitard. Due to the fact that the Oneota is considered to be a fractured and “leaky” aquitard, there is a strong possibility that surface water impacts may sink into the Jordan aquifer. The St. Lawrence Aquitard underlies the Jordan Aquifer and although it may be “leaky” regionally, it generally has a low hydraulic conductivity vertically – especially where the Jordan overlies the St. Lawrence. Due to these conditions within Segment 6, the St. Lawrence likely limits any downward migration of PFAS west of the Cottage Grove Fault. Groundwater that flows east over this fault goes into the Tunnel City Group (the upper formation being an aquifer while the lower formation is confining). Due to further erosion of the bedrock units eastward, groundwater flowing towards the St. Croix may interact with the </a:t>
            </a:r>
            <a:r>
              <a:rPr lang="en-US" sz="1050" dirty="0" err="1">
                <a:latin typeface="Arial"/>
                <a:cs typeface="Arial"/>
              </a:rPr>
              <a:t>Wonewoc</a:t>
            </a:r>
            <a:r>
              <a:rPr lang="en-US" sz="1050" dirty="0">
                <a:latin typeface="Arial"/>
                <a:cs typeface="Arial"/>
              </a:rPr>
              <a:t> Aquifer and the </a:t>
            </a:r>
            <a:r>
              <a:rPr lang="en-US" sz="1050" dirty="0" err="1">
                <a:latin typeface="Arial"/>
                <a:cs typeface="Arial"/>
              </a:rPr>
              <a:t>Eau</a:t>
            </a:r>
            <a:r>
              <a:rPr lang="en-US" sz="1050" dirty="0">
                <a:latin typeface="Arial"/>
                <a:cs typeface="Arial"/>
              </a:rPr>
              <a:t> Claire Aquitard until the erosional edge of the units, at which point groundwater can flow unimpeded from quaternary sediments into the Mt. Simon Aquifer. Any further downward migration of groundwater is confined by the basal metasedimentary units underlying the Mt. Simon aquifer.</a:t>
            </a:r>
            <a:endParaRPr lang="en-US" sz="1050" b="1" dirty="0">
              <a:solidFill>
                <a:srgbClr val="00B0F0"/>
              </a:solidFill>
              <a:latin typeface="Arial"/>
              <a:cs typeface="Arial"/>
            </a:endParaRPr>
          </a:p>
          <a:p>
            <a:pPr algn="ctr" defTabSz="1063460" fontAlgn="auto">
              <a:spcBef>
                <a:spcPts val="0"/>
              </a:spcBef>
              <a:spcAft>
                <a:spcPts val="0"/>
              </a:spcAft>
              <a:defRPr/>
            </a:pPr>
            <a:endParaRPr lang="en-US" sz="300" b="1">
              <a:solidFill>
                <a:srgbClr val="00B0F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6842A16-38B8-484E-A818-160C23B60055}"/>
              </a:ext>
            </a:extLst>
          </p:cNvPr>
          <p:cNvPicPr>
            <a:picLocks noChangeAspect="1"/>
          </p:cNvPicPr>
          <p:nvPr/>
        </p:nvPicPr>
        <p:blipFill>
          <a:blip r:embed="rId4"/>
          <a:stretch>
            <a:fillRect/>
          </a:stretch>
        </p:blipFill>
        <p:spPr>
          <a:xfrm>
            <a:off x="2128011" y="1059397"/>
            <a:ext cx="8226859" cy="2981379"/>
          </a:xfrm>
          <a:prstGeom prst="rect">
            <a:avLst/>
          </a:prstGeom>
          <a:ln w="34925" cap="sq">
            <a:solidFill>
              <a:srgbClr val="00B0F0"/>
            </a:solidFill>
            <a:prstDash val="solid"/>
            <a:miter lim="800000"/>
          </a:ln>
          <a:effectLst/>
        </p:spPr>
      </p:pic>
      <p:sp>
        <p:nvSpPr>
          <p:cNvPr id="11" name="Rounded Rectangle 5">
            <a:extLst>
              <a:ext uri="{FF2B5EF4-FFF2-40B4-BE49-F238E27FC236}">
                <a16:creationId xmlns:a16="http://schemas.microsoft.com/office/drawing/2014/main" id="{EA7202B5-91FA-4716-8488-23190288EFC3}"/>
              </a:ext>
            </a:extLst>
          </p:cNvPr>
          <p:cNvSpPr/>
          <p:nvPr/>
        </p:nvSpPr>
        <p:spPr>
          <a:xfrm>
            <a:off x="8119446" y="1069022"/>
            <a:ext cx="2216174" cy="31432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First Encountered Bedrock Map</a:t>
            </a:r>
          </a:p>
        </p:txBody>
      </p:sp>
      <p:sp>
        <p:nvSpPr>
          <p:cNvPr id="12" name="Rounded Rectangle 5">
            <a:extLst>
              <a:ext uri="{FF2B5EF4-FFF2-40B4-BE49-F238E27FC236}">
                <a16:creationId xmlns:a16="http://schemas.microsoft.com/office/drawing/2014/main" id="{5E92F7CA-E2E3-4CCE-8BF8-E532A720114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43C1BF3-153E-4683-94E4-EEC0C2CD9BE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552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F2DED7-14DE-48F7-8823-6F5D6208D6C2}"/>
              </a:ext>
            </a:extLst>
          </p:cNvPr>
          <p:cNvPicPr>
            <a:picLocks noChangeAspect="1"/>
          </p:cNvPicPr>
          <p:nvPr/>
        </p:nvPicPr>
        <p:blipFill>
          <a:blip r:embed="rId2"/>
          <a:stretch>
            <a:fillRect/>
          </a:stretch>
        </p:blipFill>
        <p:spPr>
          <a:xfrm>
            <a:off x="419100" y="1058743"/>
            <a:ext cx="8866867" cy="5660659"/>
          </a:xfrm>
          <a:prstGeom prst="rect">
            <a:avLst/>
          </a:prstGeom>
          <a:ln w="34925" cap="sq">
            <a:solidFill>
              <a:srgbClr val="00B0F0"/>
            </a:solidFill>
            <a:prstDash val="solid"/>
            <a:miter lim="800000"/>
          </a:ln>
          <a:effectLst/>
        </p:spPr>
      </p:pic>
      <p:sp>
        <p:nvSpPr>
          <p:cNvPr id="119" name="TextBox 118">
            <a:extLst>
              <a:ext uri="{FF2B5EF4-FFF2-40B4-BE49-F238E27FC236}">
                <a16:creationId xmlns:a16="http://schemas.microsoft.com/office/drawing/2014/main" id="{BB90493A-E2CB-4FEF-90CB-C9211FFB0455}"/>
              </a:ext>
            </a:extLst>
          </p:cNvPr>
          <p:cNvSpPr txBox="1"/>
          <p:nvPr/>
        </p:nvSpPr>
        <p:spPr>
          <a:xfrm>
            <a:off x="9613991" y="1020157"/>
            <a:ext cx="2587860" cy="5824671"/>
          </a:xfrm>
          <a:prstGeom prst="rect">
            <a:avLst/>
          </a:prstGeom>
          <a:noFill/>
          <a:ln w="34925">
            <a:noFill/>
          </a:ln>
        </p:spPr>
        <p:txBody>
          <a:bodyPr wrap="square" rtlCol="0">
            <a:spAutoFit/>
          </a:bodyPr>
          <a:lstStyle/>
          <a:p>
            <a:pPr algn="ctr" defTabSz="1063460" fontAlgn="auto">
              <a:spcBef>
                <a:spcPts val="0"/>
              </a:spcBef>
              <a:spcAft>
                <a:spcPts val="0"/>
              </a:spcAft>
              <a:defRPr/>
            </a:pPr>
            <a:r>
              <a:rPr lang="en-US" sz="1600" b="1">
                <a:solidFill>
                  <a:srgbClr val="00B0F0"/>
                </a:solidFill>
                <a:latin typeface="Arial" panose="020B0604020202020204" pitchFamily="34" charset="0"/>
                <a:cs typeface="Arial" panose="020B0604020202020204" pitchFamily="34" charset="0"/>
              </a:rPr>
              <a:t>AECOM Beta Sites</a:t>
            </a:r>
            <a:endParaRPr lang="en-US" sz="16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5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a:latin typeface="Arial" panose="020B0604020202020204" pitchFamily="34" charset="0"/>
                <a:cs typeface="Arial" panose="020B0604020202020204" pitchFamily="34" charset="0"/>
              </a:rPr>
              <a:t>Beta Site 6 (BS6)</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fontAlgn="auto">
              <a:spcBef>
                <a:spcPts val="0"/>
              </a:spcBef>
              <a:spcAft>
                <a:spcPts val="300"/>
              </a:spcAft>
              <a:defRPr/>
            </a:pPr>
            <a:r>
              <a:rPr lang="en-US" sz="1050">
                <a:latin typeface="Arial" panose="020B0604020202020204" pitchFamily="34" charset="0"/>
                <a:cs typeface="Arial" panose="020B0604020202020204" pitchFamily="34" charset="0"/>
              </a:rPr>
              <a:t>MW6A: Jordan Aquifer Well</a:t>
            </a:r>
          </a:p>
          <a:p>
            <a:pPr algn="ctr" defTabSz="1063460" fontAlgn="auto">
              <a:spcBef>
                <a:spcPts val="0"/>
              </a:spcBef>
              <a:spcAft>
                <a:spcPts val="300"/>
              </a:spcAft>
              <a:defRPr/>
            </a:pPr>
            <a:r>
              <a:rPr lang="en-US" sz="1050">
                <a:latin typeface="Arial" panose="020B0604020202020204" pitchFamily="34" charset="0"/>
                <a:cs typeface="Arial" panose="020B0604020202020204" pitchFamily="34" charset="0"/>
              </a:rPr>
              <a:t>MW6B: Oneota Aquitard Well</a:t>
            </a:r>
          </a:p>
          <a:p>
            <a:pPr algn="ctr" defTabSz="1063460" fontAlgn="auto">
              <a:spcBef>
                <a:spcPts val="0"/>
              </a:spcBef>
              <a:spcAft>
                <a:spcPts val="300"/>
              </a:spcAft>
              <a:defRPr/>
            </a:pPr>
            <a:r>
              <a:rPr lang="en-US" sz="1050">
                <a:latin typeface="Arial" panose="020B0604020202020204" pitchFamily="34" charset="0"/>
                <a:cs typeface="Arial" panose="020B0604020202020204" pitchFamily="34" charset="0"/>
              </a:rPr>
              <a:t>MW6C: Quaternary Aquifer Well</a:t>
            </a:r>
          </a:p>
          <a:p>
            <a:pPr algn="ctr" defTabSz="1063460" fontAlgn="auto">
              <a:spcBef>
                <a:spcPts val="0"/>
              </a:spcBef>
              <a:spcAft>
                <a:spcPts val="300"/>
              </a:spcAft>
              <a:defRPr/>
            </a:pPr>
            <a:r>
              <a:rPr lang="en-US" sz="1050">
                <a:latin typeface="Arial" panose="020B0604020202020204" pitchFamily="34" charset="0"/>
                <a:cs typeface="Arial" panose="020B0604020202020204" pitchFamily="34" charset="0"/>
              </a:rPr>
              <a:t>MW6D: Quaternary Aquifer Well</a:t>
            </a:r>
          </a:p>
          <a:p>
            <a:pPr algn="ctr" defTabSz="1063460" fontAlgn="auto">
              <a:spcBef>
                <a:spcPts val="0"/>
              </a:spcBef>
              <a:spcAft>
                <a:spcPts val="0"/>
              </a:spcAft>
              <a:defRPr/>
            </a:pPr>
            <a:endParaRPr lang="en-US" sz="11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a:latin typeface="Arial" panose="020B0604020202020204" pitchFamily="34" charset="0"/>
                <a:cs typeface="Arial" panose="020B0604020202020204" pitchFamily="34" charset="0"/>
              </a:rPr>
              <a:t>Beta Site 7 (BS7)</a:t>
            </a:r>
          </a:p>
          <a:p>
            <a:pPr algn="ctr" defTabSz="1063460" fontAlgn="auto">
              <a:spcBef>
                <a:spcPts val="0"/>
              </a:spcBef>
              <a:spcAft>
                <a:spcPts val="0"/>
              </a:spcAft>
              <a:defRPr/>
            </a:pPr>
            <a:endParaRPr lang="en-US" sz="400">
              <a:latin typeface="Arial" panose="020B0604020202020204" pitchFamily="34" charset="0"/>
              <a:cs typeface="Arial" panose="020B0604020202020204" pitchFamily="34" charset="0"/>
            </a:endParaRPr>
          </a:p>
          <a:p>
            <a:pPr algn="ctr" defTabSz="1063460">
              <a:spcAft>
                <a:spcPts val="300"/>
              </a:spcAft>
              <a:defRPr/>
            </a:pPr>
            <a:r>
              <a:rPr lang="en-US" sz="1050">
                <a:latin typeface="Arial" panose="020B0604020202020204" pitchFamily="34" charset="0"/>
                <a:cs typeface="Arial" panose="020B0604020202020204" pitchFamily="34" charset="0"/>
              </a:rPr>
              <a:t>MW7A: Jordan Aquifer Well</a:t>
            </a:r>
          </a:p>
          <a:p>
            <a:pPr algn="ctr" defTabSz="1063460">
              <a:defRPr/>
            </a:pPr>
            <a:r>
              <a:rPr lang="en-US" sz="900">
                <a:latin typeface="Arial" panose="020B0604020202020204" pitchFamily="34" charset="0"/>
                <a:cs typeface="Arial" panose="020B0604020202020204" pitchFamily="34" charset="0"/>
              </a:rPr>
              <a:t>(Vertical Aquifer Profile Samples from the Quaternary Aquifer, Shakopee Aquifer, and Oneota Aquitard)</a:t>
            </a:r>
          </a:p>
          <a:p>
            <a:pPr algn="ctr" defTabSz="1063460">
              <a:defRPr/>
            </a:pPr>
            <a:endParaRPr lang="en-US" sz="11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b="1" u="sng">
                <a:latin typeface="Arial" panose="020B0604020202020204" pitchFamily="34" charset="0"/>
                <a:cs typeface="Arial" panose="020B0604020202020204" pitchFamily="34" charset="0"/>
              </a:rPr>
              <a:t>Beta Site 9 (BS9)</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a:spcAft>
                <a:spcPts val="300"/>
              </a:spcAft>
              <a:defRPr/>
            </a:pPr>
            <a:r>
              <a:rPr lang="en-US" sz="1050">
                <a:latin typeface="Arial" panose="020B0604020202020204" pitchFamily="34" charset="0"/>
                <a:cs typeface="Arial" panose="020B0604020202020204" pitchFamily="34" charset="0"/>
              </a:rPr>
              <a:t>MW9A: Oneota Aquifer Well</a:t>
            </a:r>
          </a:p>
          <a:p>
            <a:pPr algn="ctr" defTabSz="1063460">
              <a:spcAft>
                <a:spcPts val="300"/>
              </a:spcAft>
              <a:defRPr/>
            </a:pPr>
            <a:r>
              <a:rPr lang="en-US" sz="1050">
                <a:latin typeface="Arial" panose="020B0604020202020204" pitchFamily="34" charset="0"/>
                <a:cs typeface="Arial" panose="020B0604020202020204" pitchFamily="34" charset="0"/>
              </a:rPr>
              <a:t>MW9B: Quaternary Aquifer Well</a:t>
            </a:r>
          </a:p>
          <a:p>
            <a:pPr algn="ctr" defTabSz="1063460">
              <a:spcAft>
                <a:spcPts val="300"/>
              </a:spcAft>
              <a:defRPr/>
            </a:pPr>
            <a:endParaRPr lang="en-US" sz="1050">
              <a:latin typeface="Arial" panose="020B0604020202020204" pitchFamily="34" charset="0"/>
              <a:cs typeface="Arial" panose="020B0604020202020204" pitchFamily="34" charset="0"/>
            </a:endParaRPr>
          </a:p>
          <a:p>
            <a:pPr lvl="0" algn="ctr" defTabSz="1063460">
              <a:defRPr/>
            </a:pPr>
            <a:r>
              <a:rPr lang="en-US" sz="1200" b="1" u="sng">
                <a:solidFill>
                  <a:prstClr val="black"/>
                </a:solidFill>
                <a:latin typeface="Arial" panose="020B0604020202020204" pitchFamily="34" charset="0"/>
                <a:cs typeface="Arial" panose="020B0604020202020204" pitchFamily="34" charset="0"/>
              </a:rPr>
              <a:t>Beta Site 12 (BS12)</a:t>
            </a:r>
          </a:p>
          <a:p>
            <a:pPr lvl="0" algn="ctr" defTabSz="1063460">
              <a:defRPr/>
            </a:pPr>
            <a:endParaRPr lang="en-US" sz="600">
              <a:solidFill>
                <a:prstClr val="black"/>
              </a:solidFill>
              <a:latin typeface="Arial" panose="020B0604020202020204" pitchFamily="34" charset="0"/>
              <a:cs typeface="Arial" panose="020B0604020202020204" pitchFamily="34" charset="0"/>
            </a:endParaRPr>
          </a:p>
          <a:p>
            <a:pPr lvl="0" algn="ctr" defTabSz="1063460">
              <a:spcAft>
                <a:spcPts val="300"/>
              </a:spcAft>
              <a:defRPr/>
            </a:pPr>
            <a:r>
              <a:rPr lang="en-US" sz="1050">
                <a:solidFill>
                  <a:prstClr val="black"/>
                </a:solidFill>
                <a:latin typeface="Arial" panose="020B0604020202020204" pitchFamily="34" charset="0"/>
                <a:cs typeface="Arial" panose="020B0604020202020204" pitchFamily="34" charset="0"/>
              </a:rPr>
              <a:t>MW12A: Tunnel City Aquifer Well</a:t>
            </a:r>
          </a:p>
          <a:p>
            <a:pPr lvl="0" algn="ctr" defTabSz="1063460">
              <a:spcAft>
                <a:spcPts val="300"/>
              </a:spcAft>
              <a:defRPr/>
            </a:pPr>
            <a:r>
              <a:rPr lang="en-US" sz="900">
                <a:solidFill>
                  <a:prstClr val="black"/>
                </a:solidFill>
                <a:latin typeface="Arial" panose="020B0604020202020204" pitchFamily="34" charset="0"/>
                <a:cs typeface="Arial" panose="020B0604020202020204" pitchFamily="34" charset="0"/>
              </a:rPr>
              <a:t>(Vertical Aquifer Profile Samples from the Shakopee Aquifer, Oneota Aquitard, and Jordan Aquifer)</a:t>
            </a:r>
          </a:p>
          <a:p>
            <a:pPr lvl="0" algn="ctr" defTabSz="1063460">
              <a:spcAft>
                <a:spcPts val="300"/>
              </a:spcAft>
              <a:defRPr/>
            </a:pPr>
            <a:endParaRPr lang="en-US" sz="1100" b="1" u="sng">
              <a:latin typeface="Arial" panose="020B0604020202020204" pitchFamily="34" charset="0"/>
              <a:cs typeface="Arial" panose="020B0604020202020204" pitchFamily="34" charset="0"/>
            </a:endParaRPr>
          </a:p>
          <a:p>
            <a:pPr lvl="0" algn="ctr" defTabSz="1063460">
              <a:defRPr/>
            </a:pPr>
            <a:r>
              <a:rPr lang="en-US" sz="1200" b="1" u="sng">
                <a:solidFill>
                  <a:prstClr val="black"/>
                </a:solidFill>
                <a:latin typeface="Arial" panose="020B0604020202020204" pitchFamily="34" charset="0"/>
                <a:cs typeface="Arial" panose="020B0604020202020204" pitchFamily="34" charset="0"/>
              </a:rPr>
              <a:t>Beta Site 15 (BS15)</a:t>
            </a:r>
          </a:p>
          <a:p>
            <a:pPr lvl="0" algn="ctr" defTabSz="1063460">
              <a:defRPr/>
            </a:pPr>
            <a:endParaRPr lang="en-US" sz="600">
              <a:solidFill>
                <a:prstClr val="black"/>
              </a:solidFill>
              <a:latin typeface="Arial" panose="020B0604020202020204" pitchFamily="34" charset="0"/>
              <a:cs typeface="Arial" panose="020B0604020202020204" pitchFamily="34" charset="0"/>
            </a:endParaRPr>
          </a:p>
          <a:p>
            <a:pPr lvl="0" algn="ctr" defTabSz="1063460">
              <a:spcAft>
                <a:spcPts val="300"/>
              </a:spcAft>
              <a:defRPr/>
            </a:pPr>
            <a:r>
              <a:rPr lang="en-US" sz="1050">
                <a:solidFill>
                  <a:prstClr val="black"/>
                </a:solidFill>
                <a:latin typeface="Arial" panose="020B0604020202020204" pitchFamily="34" charset="0"/>
                <a:cs typeface="Arial" panose="020B0604020202020204" pitchFamily="34" charset="0"/>
              </a:rPr>
              <a:t>MW15A: </a:t>
            </a:r>
            <a:r>
              <a:rPr lang="en-US" sz="1050" err="1">
                <a:solidFill>
                  <a:prstClr val="black"/>
                </a:solidFill>
                <a:latin typeface="Arial" panose="020B0604020202020204" pitchFamily="34" charset="0"/>
                <a:cs typeface="Arial" panose="020B0604020202020204" pitchFamily="34" charset="0"/>
              </a:rPr>
              <a:t>Wonewoc</a:t>
            </a:r>
            <a:r>
              <a:rPr lang="en-US" sz="1050">
                <a:solidFill>
                  <a:prstClr val="black"/>
                </a:solidFill>
                <a:latin typeface="Arial" panose="020B0604020202020204" pitchFamily="34" charset="0"/>
                <a:cs typeface="Arial" panose="020B0604020202020204" pitchFamily="34" charset="0"/>
              </a:rPr>
              <a:t> Aquifer Well</a:t>
            </a:r>
          </a:p>
          <a:p>
            <a:pPr lvl="0" algn="ctr" defTabSz="1063460">
              <a:spcAft>
                <a:spcPts val="300"/>
              </a:spcAft>
              <a:defRPr/>
            </a:pPr>
            <a:r>
              <a:rPr lang="en-US" sz="1050">
                <a:solidFill>
                  <a:prstClr val="black"/>
                </a:solidFill>
                <a:latin typeface="Arial" panose="020B0604020202020204" pitchFamily="34" charset="0"/>
                <a:cs typeface="Arial" panose="020B0604020202020204" pitchFamily="34" charset="0"/>
              </a:rPr>
              <a:t>MW15B: Tunnel City Aquifer Well</a:t>
            </a:r>
          </a:p>
          <a:p>
            <a:pPr lvl="0" algn="ctr" defTabSz="1063460">
              <a:spcAft>
                <a:spcPts val="300"/>
              </a:spcAft>
              <a:defRPr/>
            </a:pPr>
            <a:r>
              <a:rPr lang="en-US" sz="900">
                <a:solidFill>
                  <a:prstClr val="black"/>
                </a:solidFill>
                <a:latin typeface="Arial" panose="020B0604020202020204" pitchFamily="34" charset="0"/>
                <a:cs typeface="Arial" panose="020B0604020202020204" pitchFamily="34" charset="0"/>
              </a:rPr>
              <a:t>(Vertical Aquifer Profile Samples from the Jordan Aquifer and St. Lawrence Aquitard)</a:t>
            </a:r>
            <a:endParaRPr lang="en-US" sz="900" b="1" u="sng">
              <a:latin typeface="Arial" panose="020B0604020202020204" pitchFamily="34" charset="0"/>
              <a:cs typeface="Arial" panose="020B0604020202020204" pitchFamily="34" charset="0"/>
            </a:endParaRPr>
          </a:p>
          <a:p>
            <a:pPr algn="ctr" defTabSz="1063460">
              <a:spcAft>
                <a:spcPts val="300"/>
              </a:spcAft>
              <a:defRPr/>
            </a:pPr>
            <a:endParaRPr lang="en-US" sz="1050">
              <a:latin typeface="Arial" panose="020B0604020202020204" pitchFamily="34" charset="0"/>
              <a:cs typeface="Arial" panose="020B0604020202020204" pitchFamily="34" charset="0"/>
            </a:endParaRPr>
          </a:p>
        </p:txBody>
      </p:sp>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0" y="647740"/>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1334" y="653363"/>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Site Features and Beta Sites</a:t>
            </a:r>
          </a:p>
        </p:txBody>
      </p:sp>
      <p:sp>
        <p:nvSpPr>
          <p:cNvPr id="2" name="Rectangle 1">
            <a:extLst>
              <a:ext uri="{FF2B5EF4-FFF2-40B4-BE49-F238E27FC236}">
                <a16:creationId xmlns:a16="http://schemas.microsoft.com/office/drawing/2014/main" id="{E5930A58-AD2E-46A0-8857-F90F476F2DC5}"/>
              </a:ext>
            </a:extLst>
          </p:cNvPr>
          <p:cNvSpPr/>
          <p:nvPr/>
        </p:nvSpPr>
        <p:spPr>
          <a:xfrm>
            <a:off x="9731022" y="1020157"/>
            <a:ext cx="2361697" cy="5737832"/>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4D384F-DEEA-4B62-9315-1844848CF7F4}"/>
              </a:ext>
            </a:extLst>
          </p:cNvPr>
          <p:cNvSpPr/>
          <p:nvPr/>
        </p:nvSpPr>
        <p:spPr>
          <a:xfrm>
            <a:off x="701720" y="1682659"/>
            <a:ext cx="8210551" cy="349268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3F4E9FC-3F42-450E-B9A7-3F7D703FBCFB}"/>
              </a:ext>
            </a:extLst>
          </p:cNvPr>
          <p:cNvSpPr txBox="1"/>
          <p:nvPr/>
        </p:nvSpPr>
        <p:spPr>
          <a:xfrm>
            <a:off x="4297870" y="1329610"/>
            <a:ext cx="1423954" cy="369332"/>
          </a:xfrm>
          <a:prstGeom prst="rect">
            <a:avLst/>
          </a:prstGeom>
          <a:noFill/>
        </p:spPr>
        <p:txBody>
          <a:bodyPr wrap="square" rtlCol="0">
            <a:spAutoFit/>
          </a:bodyPr>
          <a:lstStyle/>
          <a:p>
            <a:r>
              <a:rPr lang="en-US">
                <a:solidFill>
                  <a:srgbClr val="00B0F0"/>
                </a:solidFill>
                <a:effectLst>
                  <a:glow rad="63500">
                    <a:schemeClr val="bg1"/>
                  </a:glow>
                </a:effectLst>
              </a:rPr>
              <a:t>Segment 6</a:t>
            </a:r>
          </a:p>
        </p:txBody>
      </p:sp>
      <p:sp>
        <p:nvSpPr>
          <p:cNvPr id="42" name="TextBox 41">
            <a:extLst>
              <a:ext uri="{FF2B5EF4-FFF2-40B4-BE49-F238E27FC236}">
                <a16:creationId xmlns:a16="http://schemas.microsoft.com/office/drawing/2014/main" id="{9C885B2D-47CA-4390-B16F-799C2828E10D}"/>
              </a:ext>
            </a:extLst>
          </p:cNvPr>
          <p:cNvSpPr txBox="1"/>
          <p:nvPr/>
        </p:nvSpPr>
        <p:spPr>
          <a:xfrm>
            <a:off x="872360" y="2188588"/>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BS6</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3" name="TextBox 42">
            <a:extLst>
              <a:ext uri="{FF2B5EF4-FFF2-40B4-BE49-F238E27FC236}">
                <a16:creationId xmlns:a16="http://schemas.microsoft.com/office/drawing/2014/main" id="{21D1B473-12D2-4C96-9C32-90F43771E2F9}"/>
              </a:ext>
            </a:extLst>
          </p:cNvPr>
          <p:cNvSpPr txBox="1"/>
          <p:nvPr/>
        </p:nvSpPr>
        <p:spPr>
          <a:xfrm>
            <a:off x="2501135" y="2850772"/>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BS7</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4" name="TextBox 43">
            <a:extLst>
              <a:ext uri="{FF2B5EF4-FFF2-40B4-BE49-F238E27FC236}">
                <a16:creationId xmlns:a16="http://schemas.microsoft.com/office/drawing/2014/main" id="{223A042F-2B7E-407D-9E92-055622C6776E}"/>
              </a:ext>
            </a:extLst>
          </p:cNvPr>
          <p:cNvSpPr txBox="1"/>
          <p:nvPr/>
        </p:nvSpPr>
        <p:spPr>
          <a:xfrm>
            <a:off x="3577460" y="3732850"/>
            <a:ext cx="51945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BS9</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5" name="TextBox 44">
            <a:extLst>
              <a:ext uri="{FF2B5EF4-FFF2-40B4-BE49-F238E27FC236}">
                <a16:creationId xmlns:a16="http://schemas.microsoft.com/office/drawing/2014/main" id="{184264FB-C26E-44A7-8679-5B1F73808DBA}"/>
              </a:ext>
            </a:extLst>
          </p:cNvPr>
          <p:cNvSpPr txBox="1"/>
          <p:nvPr/>
        </p:nvSpPr>
        <p:spPr>
          <a:xfrm>
            <a:off x="4592807" y="4384297"/>
            <a:ext cx="668545"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BS12</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6" name="TextBox 45">
            <a:extLst>
              <a:ext uri="{FF2B5EF4-FFF2-40B4-BE49-F238E27FC236}">
                <a16:creationId xmlns:a16="http://schemas.microsoft.com/office/drawing/2014/main" id="{5E61008E-A5E3-4797-8956-0E06799E82A1}"/>
              </a:ext>
            </a:extLst>
          </p:cNvPr>
          <p:cNvSpPr txBox="1"/>
          <p:nvPr/>
        </p:nvSpPr>
        <p:spPr>
          <a:xfrm>
            <a:off x="7358884" y="3732849"/>
            <a:ext cx="736207"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BS15</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17" name="TextBox 16">
            <a:extLst>
              <a:ext uri="{FF2B5EF4-FFF2-40B4-BE49-F238E27FC236}">
                <a16:creationId xmlns:a16="http://schemas.microsoft.com/office/drawing/2014/main" id="{EE52D36A-8DB0-4271-A60A-0F088DACE413}"/>
              </a:ext>
            </a:extLst>
          </p:cNvPr>
          <p:cNvSpPr txBox="1"/>
          <p:nvPr/>
        </p:nvSpPr>
        <p:spPr>
          <a:xfrm>
            <a:off x="8278960" y="2188588"/>
            <a:ext cx="1007007" cy="261610"/>
          </a:xfrm>
          <a:prstGeom prst="rect">
            <a:avLst/>
          </a:prstGeom>
          <a:noFill/>
        </p:spPr>
        <p:txBody>
          <a:bodyPr wrap="none" rtlCol="0">
            <a:spAutoFit/>
          </a:bodyPr>
          <a:lstStyle/>
          <a:p>
            <a:r>
              <a:rPr lang="en-US" sz="1100" b="1">
                <a:solidFill>
                  <a:schemeClr val="bg1"/>
                </a:solidFill>
              </a:rPr>
              <a:t>St. Croix River</a:t>
            </a:r>
          </a:p>
        </p:txBody>
      </p:sp>
      <p:sp>
        <p:nvSpPr>
          <p:cNvPr id="18" name="TextBox 17">
            <a:extLst>
              <a:ext uri="{FF2B5EF4-FFF2-40B4-BE49-F238E27FC236}">
                <a16:creationId xmlns:a16="http://schemas.microsoft.com/office/drawing/2014/main" id="{E6D2B2B0-3B51-49FD-8442-DCA2A35688F7}"/>
              </a:ext>
            </a:extLst>
          </p:cNvPr>
          <p:cNvSpPr txBox="1"/>
          <p:nvPr/>
        </p:nvSpPr>
        <p:spPr>
          <a:xfrm>
            <a:off x="483471" y="1247968"/>
            <a:ext cx="777777" cy="261610"/>
          </a:xfrm>
          <a:prstGeom prst="rect">
            <a:avLst/>
          </a:prstGeom>
          <a:noFill/>
        </p:spPr>
        <p:txBody>
          <a:bodyPr wrap="none" rtlCol="0">
            <a:spAutoFit/>
          </a:bodyPr>
          <a:lstStyle/>
          <a:p>
            <a:r>
              <a:rPr lang="en-US" sz="1100" b="1">
                <a:solidFill>
                  <a:schemeClr val="bg1"/>
                </a:solidFill>
              </a:rPr>
              <a:t>Lake Elmo</a:t>
            </a:r>
          </a:p>
        </p:txBody>
      </p:sp>
      <p:sp>
        <p:nvSpPr>
          <p:cNvPr id="19" name="TextBox 18">
            <a:extLst>
              <a:ext uri="{FF2B5EF4-FFF2-40B4-BE49-F238E27FC236}">
                <a16:creationId xmlns:a16="http://schemas.microsoft.com/office/drawing/2014/main" id="{B0458A54-AF50-4675-BF1D-5194C58C7720}"/>
              </a:ext>
            </a:extLst>
          </p:cNvPr>
          <p:cNvSpPr txBox="1"/>
          <p:nvPr/>
        </p:nvSpPr>
        <p:spPr>
          <a:xfrm>
            <a:off x="1398217" y="3000741"/>
            <a:ext cx="1101584" cy="261610"/>
          </a:xfrm>
          <a:prstGeom prst="rect">
            <a:avLst/>
          </a:prstGeom>
          <a:noFill/>
        </p:spPr>
        <p:txBody>
          <a:bodyPr wrap="none" rtlCol="0">
            <a:spAutoFit/>
          </a:bodyPr>
          <a:lstStyle/>
          <a:p>
            <a:r>
              <a:rPr lang="en-US" sz="1100" b="1">
                <a:solidFill>
                  <a:schemeClr val="bg1"/>
                </a:solidFill>
              </a:rPr>
              <a:t>Horseshoe Lake</a:t>
            </a:r>
          </a:p>
        </p:txBody>
      </p:sp>
      <p:sp>
        <p:nvSpPr>
          <p:cNvPr id="20" name="TextBox 19">
            <a:extLst>
              <a:ext uri="{FF2B5EF4-FFF2-40B4-BE49-F238E27FC236}">
                <a16:creationId xmlns:a16="http://schemas.microsoft.com/office/drawing/2014/main" id="{0647E2F0-68E0-4D12-95B2-971081CF983A}"/>
              </a:ext>
            </a:extLst>
          </p:cNvPr>
          <p:cNvSpPr txBox="1"/>
          <p:nvPr/>
        </p:nvSpPr>
        <p:spPr>
          <a:xfrm>
            <a:off x="2552645" y="3908575"/>
            <a:ext cx="896399" cy="261610"/>
          </a:xfrm>
          <a:prstGeom prst="rect">
            <a:avLst/>
          </a:prstGeom>
          <a:noFill/>
        </p:spPr>
        <p:txBody>
          <a:bodyPr wrap="none" rtlCol="0">
            <a:spAutoFit/>
          </a:bodyPr>
          <a:lstStyle/>
          <a:p>
            <a:r>
              <a:rPr lang="en-US" sz="1100" b="1">
                <a:solidFill>
                  <a:schemeClr val="bg1"/>
                </a:solidFill>
              </a:rPr>
              <a:t>WLSS Ponds</a:t>
            </a:r>
          </a:p>
        </p:txBody>
      </p:sp>
      <p:sp>
        <p:nvSpPr>
          <p:cNvPr id="21" name="Rounded Rectangle 5">
            <a:extLst>
              <a:ext uri="{FF2B5EF4-FFF2-40B4-BE49-F238E27FC236}">
                <a16:creationId xmlns:a16="http://schemas.microsoft.com/office/drawing/2014/main" id="{9E3DC987-15E7-49F7-85E1-7F18DCC5573C}"/>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819FAB2-46A0-4BD5-9297-A129E96E5A5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04007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Groundwater Results: PFOS</a:t>
              </a:r>
            </a:p>
          </p:txBody>
        </p:sp>
      </p:grpSp>
      <p:grpSp>
        <p:nvGrpSpPr>
          <p:cNvPr id="4" name="Group 3">
            <a:extLst>
              <a:ext uri="{FF2B5EF4-FFF2-40B4-BE49-F238E27FC236}">
                <a16:creationId xmlns:a16="http://schemas.microsoft.com/office/drawing/2014/main" id="{B0C4E84C-F875-45CD-A634-5F46BECA9FF4}"/>
              </a:ext>
            </a:extLst>
          </p:cNvPr>
          <p:cNvGrpSpPr/>
          <p:nvPr/>
        </p:nvGrpSpPr>
        <p:grpSpPr>
          <a:xfrm>
            <a:off x="6219404" y="1168481"/>
            <a:ext cx="5721284" cy="4549133"/>
            <a:chOff x="4839716" y="1139618"/>
            <a:chExt cx="5721284" cy="4549133"/>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a:solidFill>
                    <a:schemeClr val="bg1"/>
                  </a:solidFill>
                </a:rPr>
                <a:t>Lake Elmo</a:t>
              </a:r>
            </a:p>
          </p:txBody>
        </p:sp>
        <p:sp>
          <p:nvSpPr>
            <p:cNvPr id="30" name="TextBox 29">
              <a:extLst>
                <a:ext uri="{FF2B5EF4-FFF2-40B4-BE49-F238E27FC236}">
                  <a16:creationId xmlns:a16="http://schemas.microsoft.com/office/drawing/2014/main" id="{E0A89CA0-3CAE-40DA-B059-F6A33D3AF7D4}"/>
                </a:ext>
              </a:extLst>
            </p:cNvPr>
            <p:cNvSpPr txBox="1"/>
            <p:nvPr/>
          </p:nvSpPr>
          <p:spPr>
            <a:xfrm>
              <a:off x="7174126" y="5434835"/>
              <a:ext cx="1093569" cy="253916"/>
            </a:xfrm>
            <a:prstGeom prst="rect">
              <a:avLst/>
            </a:prstGeom>
            <a:noFill/>
          </p:spPr>
          <p:txBody>
            <a:bodyPr wrap="none" rtlCol="0">
              <a:spAutoFit/>
            </a:bodyPr>
            <a:lstStyle/>
            <a:p>
              <a:r>
                <a:rPr lang="en-US" sz="1050" b="1">
                  <a:solidFill>
                    <a:schemeClr val="bg1"/>
                  </a:solidFill>
                </a:rPr>
                <a:t>Eagle Point Lake</a:t>
              </a:r>
            </a:p>
          </p:txBody>
        </p:sp>
        <p:sp>
          <p:nvSpPr>
            <p:cNvPr id="31" name="TextBox 30">
              <a:extLst>
                <a:ext uri="{FF2B5EF4-FFF2-40B4-BE49-F238E27FC236}">
                  <a16:creationId xmlns:a16="http://schemas.microsoft.com/office/drawing/2014/main" id="{11069E2B-5570-4B39-B8BF-FB56E2A8B356}"/>
                </a:ext>
              </a:extLst>
            </p:cNvPr>
            <p:cNvSpPr txBox="1"/>
            <p:nvPr/>
          </p:nvSpPr>
          <p:spPr>
            <a:xfrm>
              <a:off x="4839716" y="3447513"/>
              <a:ext cx="944489" cy="253916"/>
            </a:xfrm>
            <a:prstGeom prst="rect">
              <a:avLst/>
            </a:prstGeom>
            <a:noFill/>
          </p:spPr>
          <p:txBody>
            <a:bodyPr wrap="none" rtlCol="0">
              <a:spAutoFit/>
            </a:bodyPr>
            <a:lstStyle/>
            <a:p>
              <a:r>
                <a:rPr lang="en-US" sz="1050" b="1">
                  <a:solidFill>
                    <a:schemeClr val="bg1"/>
                  </a:solidFill>
                </a:rPr>
                <a:t>Raleigh Creek</a:t>
              </a:r>
            </a:p>
          </p:txBody>
        </p:sp>
        <p:sp>
          <p:nvSpPr>
            <p:cNvPr id="19" name="TextBox 18">
              <a:extLst>
                <a:ext uri="{FF2B5EF4-FFF2-40B4-BE49-F238E27FC236}">
                  <a16:creationId xmlns:a16="http://schemas.microsoft.com/office/drawing/2014/main" id="{A0E94DF8-3723-4086-BF5C-16D44CA98D54}"/>
                </a:ext>
              </a:extLst>
            </p:cNvPr>
            <p:cNvSpPr txBox="1"/>
            <p:nvPr/>
          </p:nvSpPr>
          <p:spPr>
            <a:xfrm>
              <a:off x="6119196" y="2668630"/>
              <a:ext cx="1234633" cy="253916"/>
            </a:xfrm>
            <a:prstGeom prst="rect">
              <a:avLst/>
            </a:prstGeom>
            <a:noFill/>
          </p:spPr>
          <p:txBody>
            <a:bodyPr wrap="none" rtlCol="0">
              <a:spAutoFit/>
            </a:bodyPr>
            <a:lstStyle/>
            <a:p>
              <a:r>
                <a:rPr lang="en-US" sz="1050" b="1">
                  <a:solidFill>
                    <a:schemeClr val="bg1"/>
                  </a:solidFill>
                </a:rPr>
                <a:t>P1007 Conveyance</a:t>
              </a:r>
            </a:p>
          </p:txBody>
        </p:sp>
        <p:sp>
          <p:nvSpPr>
            <p:cNvPr id="20" name="TextBox 19">
              <a:extLst>
                <a:ext uri="{FF2B5EF4-FFF2-40B4-BE49-F238E27FC236}">
                  <a16:creationId xmlns:a16="http://schemas.microsoft.com/office/drawing/2014/main" id="{BF9B2E8C-1514-42EF-8179-8DEEFBFB2786}"/>
                </a:ext>
              </a:extLst>
            </p:cNvPr>
            <p:cNvSpPr txBox="1"/>
            <p:nvPr/>
          </p:nvSpPr>
          <p:spPr>
            <a:xfrm>
              <a:off x="5434393" y="1139618"/>
              <a:ext cx="684803" cy="253916"/>
            </a:xfrm>
            <a:prstGeom prst="rect">
              <a:avLst/>
            </a:prstGeom>
            <a:noFill/>
          </p:spPr>
          <p:txBody>
            <a:bodyPr wrap="none" rtlCol="0">
              <a:spAutoFit/>
            </a:bodyPr>
            <a:lstStyle/>
            <a:p>
              <a:r>
                <a:rPr lang="en-US" sz="1050" b="1">
                  <a:solidFill>
                    <a:schemeClr val="bg1"/>
                  </a:solidFill>
                </a:rPr>
                <a:t>Tri-Lakes</a:t>
              </a:r>
            </a:p>
          </p:txBody>
        </p:sp>
      </p:grpSp>
      <p:sp>
        <p:nvSpPr>
          <p:cNvPr id="54" name="TextBox 53">
            <a:extLst>
              <a:ext uri="{FF2B5EF4-FFF2-40B4-BE49-F238E27FC236}">
                <a16:creationId xmlns:a16="http://schemas.microsoft.com/office/drawing/2014/main" id="{DE5DBADF-4336-4307-9E2F-E973DC6D46B7}"/>
              </a:ext>
            </a:extLst>
          </p:cNvPr>
          <p:cNvSpPr txBox="1"/>
          <p:nvPr/>
        </p:nvSpPr>
        <p:spPr>
          <a:xfrm>
            <a:off x="105893" y="4789620"/>
            <a:ext cx="7255759" cy="1892826"/>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400" b="1" dirty="0">
                <a:solidFill>
                  <a:srgbClr val="00B0F0"/>
                </a:solidFill>
                <a:latin typeface="Arial"/>
                <a:cs typeface="Arial"/>
              </a:rPr>
              <a:t>Groundwater Impacts: PFOS</a:t>
            </a:r>
          </a:p>
          <a:p>
            <a:pPr algn="ctr" defTabSz="1063460" fontAlgn="auto">
              <a:spcBef>
                <a:spcPts val="0"/>
              </a:spcBef>
              <a:spcAft>
                <a:spcPts val="0"/>
              </a:spcAft>
              <a:defRPr/>
            </a:pPr>
            <a:endParaRPr lang="en-US" sz="800" b="1">
              <a:solidFill>
                <a:srgbClr val="00B0F0"/>
              </a:solidFill>
              <a:latin typeface="Arial" panose="020B0604020202020204" pitchFamily="34" charset="0"/>
              <a:cs typeface="Arial" panose="020B0604020202020204" pitchFamily="34" charset="0"/>
            </a:endParaRPr>
          </a:p>
          <a:p>
            <a:pPr algn="ctr" defTabSz="1063460">
              <a:defRPr/>
            </a:pPr>
            <a:r>
              <a:rPr lang="en-US" sz="1200" dirty="0">
                <a:latin typeface="Arial"/>
                <a:cs typeface="Arial"/>
              </a:rPr>
              <a:t>In looking at groundwater impacts in both the Prairie du Chien (PDC) and Jordan Aquifers, a notable increase in PFOS is evident immediately adjacent to and downgradient (east) of the WLSS Ponds.  In the PDC aquifer, PFOS impacts increase by nearly two orders of magnitude between Horseshoe Lake and east of the Ponds. In the Jordan Aquifer, PFOS concentrations more than double between wells located on either side of the WLSS Ponds.</a:t>
            </a: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a:defRPr/>
            </a:pPr>
            <a:r>
              <a:rPr lang="en-US" sz="1200" dirty="0">
                <a:latin typeface="Arial"/>
                <a:cs typeface="Arial"/>
              </a:rPr>
              <a:t>Elevated PFAS impacts in groundwater east of the WLSS Ponds suggest a surface water-</a:t>
            </a:r>
            <a:r>
              <a:rPr lang="en-US" sz="1200" dirty="0">
                <a:ea typeface="+mn-lt"/>
                <a:cs typeface="+mn-lt"/>
              </a:rPr>
              <a:t>groundwater</a:t>
            </a:r>
            <a:r>
              <a:rPr lang="en-US" sz="1200" dirty="0">
                <a:latin typeface="Arial"/>
                <a:cs typeface="Arial"/>
              </a:rPr>
              <a:t> connection between the ponds and the subsurface aquifers.  </a:t>
            </a:r>
            <a:endParaRPr lang="en-US" sz="1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C121F13-3814-4BE3-8A79-37FC5672AB90}"/>
              </a:ext>
            </a:extLst>
          </p:cNvPr>
          <p:cNvGrpSpPr/>
          <p:nvPr/>
        </p:nvGrpSpPr>
        <p:grpSpPr>
          <a:xfrm>
            <a:off x="5986658" y="1050055"/>
            <a:ext cx="6037082" cy="3661666"/>
            <a:chOff x="5750601" y="3089160"/>
            <a:chExt cx="6037082" cy="3661666"/>
          </a:xfrm>
        </p:grpSpPr>
        <p:pic>
          <p:nvPicPr>
            <p:cNvPr id="3" name="Picture 2">
              <a:extLst>
                <a:ext uri="{FF2B5EF4-FFF2-40B4-BE49-F238E27FC236}">
                  <a16:creationId xmlns:a16="http://schemas.microsoft.com/office/drawing/2014/main" id="{75490B12-2134-4C34-9B98-62303818F7D9}"/>
                </a:ext>
              </a:extLst>
            </p:cNvPr>
            <p:cNvPicPr>
              <a:picLocks noChangeAspect="1"/>
            </p:cNvPicPr>
            <p:nvPr/>
          </p:nvPicPr>
          <p:blipFill rotWithShape="1">
            <a:blip r:embed="rId2"/>
            <a:srcRect l="10779" t="20655" r="14676" b="8788"/>
            <a:stretch/>
          </p:blipFill>
          <p:spPr>
            <a:xfrm>
              <a:off x="5750601" y="3089160"/>
              <a:ext cx="6037082" cy="3661666"/>
            </a:xfrm>
            <a:prstGeom prst="rect">
              <a:avLst/>
            </a:prstGeom>
            <a:ln w="34925">
              <a:solidFill>
                <a:srgbClr val="00B0F0"/>
              </a:solidFill>
            </a:ln>
          </p:spPr>
        </p:pic>
        <p:sp>
          <p:nvSpPr>
            <p:cNvPr id="35" name="Rounded Rectangle 5">
              <a:extLst>
                <a:ext uri="{FF2B5EF4-FFF2-40B4-BE49-F238E27FC236}">
                  <a16:creationId xmlns:a16="http://schemas.microsoft.com/office/drawing/2014/main" id="{C7310FA5-0169-4366-8F71-29491D56D0E6}"/>
                </a:ext>
              </a:extLst>
            </p:cNvPr>
            <p:cNvSpPr/>
            <p:nvPr/>
          </p:nvSpPr>
          <p:spPr>
            <a:xfrm>
              <a:off x="9765572" y="3119635"/>
              <a:ext cx="1937373" cy="31432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a:solidFill>
                    <a:schemeClr val="bg1"/>
                  </a:solidFill>
                  <a:latin typeface="Arial" panose="020B0604020202020204" pitchFamily="34" charset="0"/>
                  <a:cs typeface="Arial" panose="020B0604020202020204" pitchFamily="34" charset="0"/>
                </a:rPr>
                <a:t>PFOS Heat Map: Jordan Aquifer</a:t>
              </a:r>
            </a:p>
          </p:txBody>
        </p:sp>
        <p:sp>
          <p:nvSpPr>
            <p:cNvPr id="45" name="Freeform: Shape 44">
              <a:extLst>
                <a:ext uri="{FF2B5EF4-FFF2-40B4-BE49-F238E27FC236}">
                  <a16:creationId xmlns:a16="http://schemas.microsoft.com/office/drawing/2014/main" id="{2A7A17B0-992C-452E-B17D-19CC096CD4C1}"/>
                </a:ext>
              </a:extLst>
            </p:cNvPr>
            <p:cNvSpPr>
              <a:spLocks noChangeAspect="1"/>
            </p:cNvSpPr>
            <p:nvPr/>
          </p:nvSpPr>
          <p:spPr>
            <a:xfrm>
              <a:off x="8275296" y="5891969"/>
              <a:ext cx="234108" cy="25391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707B9AF-A1EF-45A0-ABE2-586CE4CDFF1C}"/>
                </a:ext>
              </a:extLst>
            </p:cNvPr>
            <p:cNvSpPr>
              <a:spLocks noChangeAspect="1"/>
            </p:cNvSpPr>
            <p:nvPr/>
          </p:nvSpPr>
          <p:spPr>
            <a:xfrm>
              <a:off x="8063589" y="5195105"/>
              <a:ext cx="280967" cy="115253"/>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4D3D4AD-1A31-4C68-AB70-0E62F77E303B}"/>
                </a:ext>
              </a:extLst>
            </p:cNvPr>
            <p:cNvSpPr>
              <a:spLocks noChangeAspect="1"/>
            </p:cNvSpPr>
            <p:nvPr/>
          </p:nvSpPr>
          <p:spPr>
            <a:xfrm>
              <a:off x="8203175" y="5636660"/>
              <a:ext cx="266522" cy="219702"/>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7E5E4469-70AD-4C0B-915D-1247CE4F69EF}"/>
                </a:ext>
              </a:extLst>
            </p:cNvPr>
            <p:cNvSpPr txBox="1"/>
            <p:nvPr/>
          </p:nvSpPr>
          <p:spPr>
            <a:xfrm>
              <a:off x="5754830" y="3397587"/>
              <a:ext cx="764953" cy="261610"/>
            </a:xfrm>
            <a:prstGeom prst="rect">
              <a:avLst/>
            </a:prstGeom>
            <a:noFill/>
          </p:spPr>
          <p:txBody>
            <a:bodyPr wrap="none" rtlCol="0">
              <a:spAutoFit/>
            </a:bodyPr>
            <a:lstStyle>
              <a:defPPr>
                <a:defRPr lang="en-US"/>
              </a:defPPr>
              <a:lvl1pPr>
                <a:defRPr sz="1100">
                  <a:ln w="6350">
                    <a:noFill/>
                  </a:ln>
                  <a:solidFill>
                    <a:srgbClr val="00B0F0"/>
                  </a:solidFill>
                  <a:effectLst>
                    <a:glow rad="127000">
                      <a:schemeClr val="bg1"/>
                    </a:glow>
                    <a:outerShdw blurRad="50800" dist="38100" dir="2700000" algn="tl" rotWithShape="0">
                      <a:schemeClr val="bg1">
                        <a:alpha val="40000"/>
                      </a:schemeClr>
                    </a:outerShdw>
                  </a:effectLst>
                </a:defRPr>
              </a:lvl1pPr>
            </a:lstStyle>
            <a:p>
              <a:r>
                <a:rPr lang="en-US"/>
                <a:t>Lake Elmo</a:t>
              </a:r>
            </a:p>
          </p:txBody>
        </p:sp>
        <p:sp>
          <p:nvSpPr>
            <p:cNvPr id="64" name="TextBox 63">
              <a:extLst>
                <a:ext uri="{FF2B5EF4-FFF2-40B4-BE49-F238E27FC236}">
                  <a16:creationId xmlns:a16="http://schemas.microsoft.com/office/drawing/2014/main" id="{B167C46E-9F6F-4815-A6CA-5CA70537C69A}"/>
                </a:ext>
              </a:extLst>
            </p:cNvPr>
            <p:cNvSpPr txBox="1"/>
            <p:nvPr/>
          </p:nvSpPr>
          <p:spPr>
            <a:xfrm>
              <a:off x="6411727" y="4618502"/>
              <a:ext cx="1087157"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Horseshoe Lake</a:t>
              </a:r>
            </a:p>
          </p:txBody>
        </p:sp>
        <p:sp>
          <p:nvSpPr>
            <p:cNvPr id="65" name="TextBox 64">
              <a:extLst>
                <a:ext uri="{FF2B5EF4-FFF2-40B4-BE49-F238E27FC236}">
                  <a16:creationId xmlns:a16="http://schemas.microsoft.com/office/drawing/2014/main" id="{3FCF0819-0B20-4D74-B41D-C7D58B93ED12}"/>
                </a:ext>
              </a:extLst>
            </p:cNvPr>
            <p:cNvSpPr txBox="1"/>
            <p:nvPr/>
          </p:nvSpPr>
          <p:spPr>
            <a:xfrm>
              <a:off x="7245449" y="5830212"/>
              <a:ext cx="870751"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WLSS</a:t>
              </a:r>
              <a:r>
                <a:rPr lang="en-US" sz="1050" b="1">
                  <a:solidFill>
                    <a:schemeClr val="bg1"/>
                  </a:solidFill>
                </a:rPr>
                <a:t> </a:t>
              </a:r>
              <a:r>
                <a:rPr lang="en-US" sz="1100">
                  <a:ln w="6350">
                    <a:noFill/>
                  </a:ln>
                  <a:solidFill>
                    <a:srgbClr val="00B0F0"/>
                  </a:solidFill>
                  <a:effectLst>
                    <a:glow rad="127000">
                      <a:schemeClr val="bg1"/>
                    </a:glow>
                    <a:outerShdw blurRad="50800" dist="38100" dir="2700000" algn="tl" rotWithShape="0">
                      <a:schemeClr val="bg1">
                        <a:alpha val="40000"/>
                      </a:schemeClr>
                    </a:outerShdw>
                  </a:effectLst>
                </a:rPr>
                <a:t>Ponds</a:t>
              </a:r>
            </a:p>
          </p:txBody>
        </p:sp>
      </p:grpSp>
      <p:sp>
        <p:nvSpPr>
          <p:cNvPr id="75" name="TextBox 74">
            <a:extLst>
              <a:ext uri="{FF2B5EF4-FFF2-40B4-BE49-F238E27FC236}">
                <a16:creationId xmlns:a16="http://schemas.microsoft.com/office/drawing/2014/main" id="{A6E9C48C-5695-406B-B476-F6FBE4338D6D}"/>
              </a:ext>
            </a:extLst>
          </p:cNvPr>
          <p:cNvSpPr txBox="1"/>
          <p:nvPr/>
        </p:nvSpPr>
        <p:spPr>
          <a:xfrm>
            <a:off x="10817938" y="4891126"/>
            <a:ext cx="893643" cy="276999"/>
          </a:xfrm>
          <a:prstGeom prst="rect">
            <a:avLst/>
          </a:prstGeom>
          <a:noFill/>
        </p:spPr>
        <p:txBody>
          <a:bodyPr wrap="none" rtlCol="0">
            <a:spAutoFit/>
          </a:bodyPr>
          <a:lstStyle/>
          <a:p>
            <a:r>
              <a:rPr lang="en-US" sz="1200" b="1" u="sng"/>
              <a:t>PFOS (ppb)</a:t>
            </a:r>
            <a:endParaRPr lang="en-US" sz="1400" b="1" u="sng"/>
          </a:p>
        </p:txBody>
      </p:sp>
      <p:grpSp>
        <p:nvGrpSpPr>
          <p:cNvPr id="103" name="Group 102">
            <a:extLst>
              <a:ext uri="{FF2B5EF4-FFF2-40B4-BE49-F238E27FC236}">
                <a16:creationId xmlns:a16="http://schemas.microsoft.com/office/drawing/2014/main" id="{1BD1C386-6ECD-4C35-B441-07F11940387F}"/>
              </a:ext>
            </a:extLst>
          </p:cNvPr>
          <p:cNvGrpSpPr/>
          <p:nvPr/>
        </p:nvGrpSpPr>
        <p:grpSpPr>
          <a:xfrm>
            <a:off x="7431388" y="4819626"/>
            <a:ext cx="4654719" cy="1712519"/>
            <a:chOff x="5149505" y="5052680"/>
            <a:chExt cx="4053044" cy="1536547"/>
          </a:xfrm>
        </p:grpSpPr>
        <p:grpSp>
          <p:nvGrpSpPr>
            <p:cNvPr id="106" name="Group 105">
              <a:extLst>
                <a:ext uri="{FF2B5EF4-FFF2-40B4-BE49-F238E27FC236}">
                  <a16:creationId xmlns:a16="http://schemas.microsoft.com/office/drawing/2014/main" id="{6F31C226-8EDF-4372-BDCD-84121ED6F106}"/>
                </a:ext>
              </a:extLst>
            </p:cNvPr>
            <p:cNvGrpSpPr/>
            <p:nvPr/>
          </p:nvGrpSpPr>
          <p:grpSpPr>
            <a:xfrm>
              <a:off x="5149505" y="5052680"/>
              <a:ext cx="4053044" cy="1536547"/>
              <a:chOff x="8780178" y="3112658"/>
              <a:chExt cx="4053044" cy="1536547"/>
            </a:xfrm>
          </p:grpSpPr>
          <p:grpSp>
            <p:nvGrpSpPr>
              <p:cNvPr id="109" name="Group 108">
                <a:extLst>
                  <a:ext uri="{FF2B5EF4-FFF2-40B4-BE49-F238E27FC236}">
                    <a16:creationId xmlns:a16="http://schemas.microsoft.com/office/drawing/2014/main" id="{FD6A8653-9DC5-4AFD-93BB-A7CEDEC859F5}"/>
                  </a:ext>
                </a:extLst>
              </p:cNvPr>
              <p:cNvGrpSpPr/>
              <p:nvPr/>
            </p:nvGrpSpPr>
            <p:grpSpPr>
              <a:xfrm>
                <a:off x="8805563" y="3112658"/>
                <a:ext cx="3196639" cy="1517790"/>
                <a:chOff x="8805563" y="3112658"/>
                <a:chExt cx="3196639" cy="1517790"/>
              </a:xfrm>
            </p:grpSpPr>
            <p:grpSp>
              <p:nvGrpSpPr>
                <p:cNvPr id="111" name="Group 110">
                  <a:extLst>
                    <a:ext uri="{FF2B5EF4-FFF2-40B4-BE49-F238E27FC236}">
                      <a16:creationId xmlns:a16="http://schemas.microsoft.com/office/drawing/2014/main" id="{062CD939-8D1A-4C77-B975-23EE356993AB}"/>
                    </a:ext>
                  </a:extLst>
                </p:cNvPr>
                <p:cNvGrpSpPr/>
                <p:nvPr/>
              </p:nvGrpSpPr>
              <p:grpSpPr>
                <a:xfrm>
                  <a:off x="8838738" y="3456808"/>
                  <a:ext cx="3163464" cy="1173640"/>
                  <a:chOff x="8757976" y="1056208"/>
                  <a:chExt cx="3163464" cy="1173640"/>
                </a:xfrm>
              </p:grpSpPr>
              <p:cxnSp>
                <p:nvCxnSpPr>
                  <p:cNvPr id="114" name="Straight Arrow Connector 113">
                    <a:extLst>
                      <a:ext uri="{FF2B5EF4-FFF2-40B4-BE49-F238E27FC236}">
                        <a16:creationId xmlns:a16="http://schemas.microsoft.com/office/drawing/2014/main" id="{1380529F-E71A-441F-91E0-8C3A46E0F62D}"/>
                      </a:ext>
                    </a:extLst>
                  </p:cNvPr>
                  <p:cNvCxnSpPr>
                    <a:cxnSpLocks/>
                  </p:cNvCxnSpPr>
                  <p:nvPr/>
                </p:nvCxnSpPr>
                <p:spPr>
                  <a:xfrm>
                    <a:off x="8757976" y="1560346"/>
                    <a:ext cx="214975" cy="126308"/>
                  </a:xfrm>
                  <a:prstGeom prst="straightConnector1">
                    <a:avLst/>
                  </a:prstGeom>
                  <a:ln w="31750">
                    <a:solidFill>
                      <a:schemeClr val="accent1">
                        <a:lumMod val="50000"/>
                      </a:schemeClr>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443CC556-79CB-4266-AC2F-9C493E972EC3}"/>
                      </a:ext>
                    </a:extLst>
                  </p:cNvPr>
                  <p:cNvSpPr txBox="1"/>
                  <p:nvPr/>
                </p:nvSpPr>
                <p:spPr>
                  <a:xfrm>
                    <a:off x="8966113" y="1056208"/>
                    <a:ext cx="2955327" cy="1173640"/>
                  </a:xfrm>
                  <a:prstGeom prst="rect">
                    <a:avLst/>
                  </a:prstGeom>
                  <a:noFill/>
                </p:spPr>
                <p:txBody>
                  <a:bodyPr wrap="none" rtlCol="0">
                    <a:spAutoFit/>
                  </a:bodyPr>
                  <a:lstStyle/>
                  <a:p>
                    <a:r>
                      <a:rPr lang="en-US" sz="1100"/>
                      <a:t>Surface Water Flow</a:t>
                    </a:r>
                  </a:p>
                  <a:p>
                    <a:endParaRPr lang="en-US" sz="800"/>
                  </a:p>
                  <a:p>
                    <a:r>
                      <a:rPr lang="en-US" sz="1100"/>
                      <a:t>Surface to Groundwater Infiltration</a:t>
                    </a:r>
                  </a:p>
                  <a:p>
                    <a:endParaRPr lang="en-US" sz="800"/>
                  </a:p>
                  <a:p>
                    <a:r>
                      <a:rPr lang="en-US" sz="1100"/>
                      <a:t>Horizontal GW Flow: Jordan and PDC Aquifers</a:t>
                    </a:r>
                  </a:p>
                  <a:p>
                    <a:endParaRPr lang="en-US" sz="800"/>
                  </a:p>
                  <a:p>
                    <a:r>
                      <a:rPr lang="en-US" sz="1100"/>
                      <a:t>Vertical GW Migration from PDC to Jordan Aquifers</a:t>
                    </a:r>
                  </a:p>
                  <a:p>
                    <a:endParaRPr lang="en-US" sz="800"/>
                  </a:p>
                </p:txBody>
              </p:sp>
            </p:grpSp>
            <p:cxnSp>
              <p:nvCxnSpPr>
                <p:cNvPr id="112" name="Straight Arrow Connector 111">
                  <a:extLst>
                    <a:ext uri="{FF2B5EF4-FFF2-40B4-BE49-F238E27FC236}">
                      <a16:creationId xmlns:a16="http://schemas.microsoft.com/office/drawing/2014/main" id="{FACE173C-0ACF-4625-87FF-E7B4C01F3221}"/>
                    </a:ext>
                  </a:extLst>
                </p:cNvPr>
                <p:cNvCxnSpPr>
                  <a:cxnSpLocks/>
                </p:cNvCxnSpPr>
                <p:nvPr/>
              </p:nvCxnSpPr>
              <p:spPr>
                <a:xfrm>
                  <a:off x="8980781" y="3675649"/>
                  <a:ext cx="0" cy="228600"/>
                </a:xfrm>
                <a:prstGeom prst="straightConnector1">
                  <a:avLst/>
                </a:prstGeom>
                <a:ln w="31750">
                  <a:solidFill>
                    <a:srgbClr val="2E446E"/>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EAFA9E49-8585-4EA0-9F83-F9E27DF20760}"/>
                    </a:ext>
                  </a:extLst>
                </p:cNvPr>
                <p:cNvSpPr txBox="1"/>
                <p:nvPr/>
              </p:nvSpPr>
              <p:spPr>
                <a:xfrm>
                  <a:off x="8805563" y="3112658"/>
                  <a:ext cx="751806" cy="303765"/>
                </a:xfrm>
                <a:prstGeom prst="rect">
                  <a:avLst/>
                </a:prstGeom>
                <a:noFill/>
              </p:spPr>
              <p:txBody>
                <a:bodyPr wrap="none" rtlCol="0">
                  <a:spAutoFit/>
                </a:bodyPr>
                <a:lstStyle/>
                <a:p>
                  <a:r>
                    <a:rPr lang="en-US" sz="1600" b="1" u="sng"/>
                    <a:t>Legend</a:t>
                  </a:r>
                </a:p>
              </p:txBody>
            </p:sp>
          </p:grpSp>
          <p:sp>
            <p:nvSpPr>
              <p:cNvPr id="110" name="Rectangle 109">
                <a:extLst>
                  <a:ext uri="{FF2B5EF4-FFF2-40B4-BE49-F238E27FC236}">
                    <a16:creationId xmlns:a16="http://schemas.microsoft.com/office/drawing/2014/main" id="{CB90987D-AE4E-42A4-876F-CB298F8FBC3E}"/>
                  </a:ext>
                </a:extLst>
              </p:cNvPr>
              <p:cNvSpPr/>
              <p:nvPr/>
            </p:nvSpPr>
            <p:spPr>
              <a:xfrm>
                <a:off x="8780178" y="3121804"/>
                <a:ext cx="4053044" cy="1527401"/>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7" name="Straight Arrow Connector 106">
              <a:extLst>
                <a:ext uri="{FF2B5EF4-FFF2-40B4-BE49-F238E27FC236}">
                  <a16:creationId xmlns:a16="http://schemas.microsoft.com/office/drawing/2014/main" id="{F6209D05-FB94-4B10-8944-24B9178E5837}"/>
                </a:ext>
              </a:extLst>
            </p:cNvPr>
            <p:cNvCxnSpPr>
              <a:cxnSpLocks/>
            </p:cNvCxnSpPr>
            <p:nvPr/>
          </p:nvCxnSpPr>
          <p:spPr>
            <a:xfrm>
              <a:off x="5364790" y="6142907"/>
              <a:ext cx="0" cy="228600"/>
            </a:xfrm>
            <a:prstGeom prst="straightConnector1">
              <a:avLst/>
            </a:prstGeom>
            <a:ln w="31750">
              <a:solidFill>
                <a:schemeClr val="accent4">
                  <a:lumMod val="75000"/>
                </a:schemeClr>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FA9F501-337E-45E5-A8A4-0C48DB5C233E}"/>
                </a:ext>
              </a:extLst>
            </p:cNvPr>
            <p:cNvCxnSpPr>
              <a:cxnSpLocks/>
            </p:cNvCxnSpPr>
            <p:nvPr/>
          </p:nvCxnSpPr>
          <p:spPr>
            <a:xfrm>
              <a:off x="5246803" y="5409226"/>
              <a:ext cx="214975" cy="126308"/>
            </a:xfrm>
            <a:prstGeom prst="straightConnector1">
              <a:avLst/>
            </a:prstGeom>
            <a:ln w="31750">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152" name="Straight Arrow Connector 151">
            <a:extLst>
              <a:ext uri="{FF2B5EF4-FFF2-40B4-BE49-F238E27FC236}">
                <a16:creationId xmlns:a16="http://schemas.microsoft.com/office/drawing/2014/main" id="{97D1DC43-75D8-4834-A20E-649F86D6AF8A}"/>
              </a:ext>
            </a:extLst>
          </p:cNvPr>
          <p:cNvCxnSpPr>
            <a:cxnSpLocks/>
          </p:cNvCxnSpPr>
          <p:nvPr/>
        </p:nvCxnSpPr>
        <p:spPr>
          <a:xfrm>
            <a:off x="8645935" y="3587402"/>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924AE0D1-F1A9-4E3F-8409-791DA07AE16B}"/>
              </a:ext>
            </a:extLst>
          </p:cNvPr>
          <p:cNvCxnSpPr>
            <a:cxnSpLocks/>
          </p:cNvCxnSpPr>
          <p:nvPr/>
        </p:nvCxnSpPr>
        <p:spPr>
          <a:xfrm>
            <a:off x="8760438" y="3890129"/>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B70E729-A9FE-4219-A276-4C723178187F}"/>
              </a:ext>
            </a:extLst>
          </p:cNvPr>
          <p:cNvCxnSpPr>
            <a:cxnSpLocks/>
          </p:cNvCxnSpPr>
          <p:nvPr/>
        </p:nvCxnSpPr>
        <p:spPr>
          <a:xfrm>
            <a:off x="8514109" y="3187353"/>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8C7F417-A7DD-49B9-BE76-2C11D4DBB816}"/>
              </a:ext>
            </a:extLst>
          </p:cNvPr>
          <p:cNvCxnSpPr>
            <a:cxnSpLocks/>
          </p:cNvCxnSpPr>
          <p:nvPr/>
        </p:nvCxnSpPr>
        <p:spPr>
          <a:xfrm>
            <a:off x="6549055" y="2155532"/>
            <a:ext cx="382477" cy="117891"/>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A18CAEB-774D-405C-A7C2-A891EC08CCE1}"/>
              </a:ext>
            </a:extLst>
          </p:cNvPr>
          <p:cNvCxnSpPr>
            <a:cxnSpLocks/>
          </p:cNvCxnSpPr>
          <p:nvPr/>
        </p:nvCxnSpPr>
        <p:spPr>
          <a:xfrm>
            <a:off x="7933712" y="2906684"/>
            <a:ext cx="311128" cy="154361"/>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60C8EEB6-2EF7-4F2C-BA58-7D934B7C11A3}"/>
              </a:ext>
            </a:extLst>
          </p:cNvPr>
          <p:cNvCxnSpPr>
            <a:cxnSpLocks/>
          </p:cNvCxnSpPr>
          <p:nvPr/>
        </p:nvCxnSpPr>
        <p:spPr>
          <a:xfrm>
            <a:off x="8906707" y="3700938"/>
            <a:ext cx="292538" cy="9016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123DD08A-C27C-4766-BF2E-1239976DB7A7}"/>
              </a:ext>
            </a:extLst>
          </p:cNvPr>
          <p:cNvCxnSpPr>
            <a:cxnSpLocks/>
          </p:cNvCxnSpPr>
          <p:nvPr/>
        </p:nvCxnSpPr>
        <p:spPr>
          <a:xfrm>
            <a:off x="8614169" y="3291321"/>
            <a:ext cx="292538" cy="9016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4F603294-8C5C-4D4F-9704-FA4C97C3D285}"/>
              </a:ext>
            </a:extLst>
          </p:cNvPr>
          <p:cNvCxnSpPr>
            <a:cxnSpLocks/>
          </p:cNvCxnSpPr>
          <p:nvPr/>
        </p:nvCxnSpPr>
        <p:spPr>
          <a:xfrm>
            <a:off x="8392434" y="3402871"/>
            <a:ext cx="1" cy="720290"/>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8DC1C254-253D-41FA-88DF-468F6E52B74C}"/>
              </a:ext>
            </a:extLst>
          </p:cNvPr>
          <p:cNvCxnSpPr>
            <a:cxnSpLocks/>
          </p:cNvCxnSpPr>
          <p:nvPr/>
        </p:nvCxnSpPr>
        <p:spPr>
          <a:xfrm>
            <a:off x="8553814" y="3796763"/>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grpSp>
        <p:nvGrpSpPr>
          <p:cNvPr id="164" name="Group 163">
            <a:extLst>
              <a:ext uri="{FF2B5EF4-FFF2-40B4-BE49-F238E27FC236}">
                <a16:creationId xmlns:a16="http://schemas.microsoft.com/office/drawing/2014/main" id="{57C863BB-A0B3-4F32-9F5F-DEE4E969A345}"/>
              </a:ext>
            </a:extLst>
          </p:cNvPr>
          <p:cNvGrpSpPr/>
          <p:nvPr/>
        </p:nvGrpSpPr>
        <p:grpSpPr>
          <a:xfrm>
            <a:off x="129541" y="1013918"/>
            <a:ext cx="5715511" cy="3713545"/>
            <a:chOff x="129541" y="1013918"/>
            <a:chExt cx="5715511" cy="3713545"/>
          </a:xfrm>
        </p:grpSpPr>
        <p:grpSp>
          <p:nvGrpSpPr>
            <p:cNvPr id="151" name="Group 150">
              <a:extLst>
                <a:ext uri="{FF2B5EF4-FFF2-40B4-BE49-F238E27FC236}">
                  <a16:creationId xmlns:a16="http://schemas.microsoft.com/office/drawing/2014/main" id="{4FA176FD-02B8-4D0D-BF01-322758BE0591}"/>
                </a:ext>
              </a:extLst>
            </p:cNvPr>
            <p:cNvGrpSpPr/>
            <p:nvPr/>
          </p:nvGrpSpPr>
          <p:grpSpPr>
            <a:xfrm>
              <a:off x="129541" y="1013918"/>
              <a:ext cx="5715511" cy="3713545"/>
              <a:chOff x="129541" y="1013918"/>
              <a:chExt cx="5715511" cy="3713545"/>
            </a:xfrm>
          </p:grpSpPr>
          <p:grpSp>
            <p:nvGrpSpPr>
              <p:cNvPr id="7" name="Group 6">
                <a:extLst>
                  <a:ext uri="{FF2B5EF4-FFF2-40B4-BE49-F238E27FC236}">
                    <a16:creationId xmlns:a16="http://schemas.microsoft.com/office/drawing/2014/main" id="{5554008F-931D-44A4-B8C1-C8616CE060FC}"/>
                  </a:ext>
                </a:extLst>
              </p:cNvPr>
              <p:cNvGrpSpPr/>
              <p:nvPr/>
            </p:nvGrpSpPr>
            <p:grpSpPr>
              <a:xfrm>
                <a:off x="129541" y="1013918"/>
                <a:ext cx="5715511" cy="3713545"/>
                <a:chOff x="112883" y="1313855"/>
                <a:chExt cx="5715511" cy="3713545"/>
              </a:xfrm>
            </p:grpSpPr>
            <p:pic>
              <p:nvPicPr>
                <p:cNvPr id="36" name="Picture 35">
                  <a:extLst>
                    <a:ext uri="{FF2B5EF4-FFF2-40B4-BE49-F238E27FC236}">
                      <a16:creationId xmlns:a16="http://schemas.microsoft.com/office/drawing/2014/main" id="{62DDA959-9418-4829-9DA4-572ACBF6F1C8}"/>
                    </a:ext>
                  </a:extLst>
                </p:cNvPr>
                <p:cNvPicPr>
                  <a:picLocks noChangeAspect="1"/>
                </p:cNvPicPr>
                <p:nvPr/>
              </p:nvPicPr>
              <p:blipFill rotWithShape="1">
                <a:blip r:embed="rId3"/>
                <a:srcRect l="17653" t="7905" r="1460" b="7066"/>
                <a:stretch/>
              </p:blipFill>
              <p:spPr>
                <a:xfrm>
                  <a:off x="112883" y="1313855"/>
                  <a:ext cx="5715511" cy="3713545"/>
                </a:xfrm>
                <a:prstGeom prst="rect">
                  <a:avLst/>
                </a:prstGeom>
                <a:ln w="34925">
                  <a:solidFill>
                    <a:srgbClr val="00B0F0"/>
                  </a:solidFill>
                </a:ln>
              </p:spPr>
            </p:pic>
            <p:sp>
              <p:nvSpPr>
                <p:cNvPr id="33" name="Rounded Rectangle 5">
                  <a:extLst>
                    <a:ext uri="{FF2B5EF4-FFF2-40B4-BE49-F238E27FC236}">
                      <a16:creationId xmlns:a16="http://schemas.microsoft.com/office/drawing/2014/main" id="{9286BB59-3326-4482-8A6D-48B3B6C87373}"/>
                    </a:ext>
                  </a:extLst>
                </p:cNvPr>
                <p:cNvSpPr/>
                <p:nvPr/>
              </p:nvSpPr>
              <p:spPr>
                <a:xfrm>
                  <a:off x="3873873" y="1347226"/>
                  <a:ext cx="1937373" cy="314323"/>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PFOS Heat Map: Prairie du </a:t>
                  </a:r>
                  <a:r>
                    <a:rPr lang="en-US" sz="1000" b="1" dirty="0" err="1">
                      <a:solidFill>
                        <a:schemeClr val="bg1"/>
                      </a:solidFill>
                      <a:latin typeface="Arial" panose="020B0604020202020204" pitchFamily="34" charset="0"/>
                      <a:cs typeface="Arial" panose="020B0604020202020204" pitchFamily="34" charset="0"/>
                    </a:rPr>
                    <a:t>Chien</a:t>
                  </a:r>
                  <a:r>
                    <a:rPr lang="en-US" sz="1000" b="1" dirty="0">
                      <a:solidFill>
                        <a:schemeClr val="bg1"/>
                      </a:solidFill>
                      <a:latin typeface="Arial" panose="020B0604020202020204" pitchFamily="34" charset="0"/>
                      <a:cs typeface="Arial" panose="020B0604020202020204" pitchFamily="34" charset="0"/>
                    </a:rPr>
                    <a:t> (PDC) Aquifer</a:t>
                  </a:r>
                </a:p>
              </p:txBody>
            </p:sp>
            <p:sp>
              <p:nvSpPr>
                <p:cNvPr id="49" name="TextBox 48">
                  <a:extLst>
                    <a:ext uri="{FF2B5EF4-FFF2-40B4-BE49-F238E27FC236}">
                      <a16:creationId xmlns:a16="http://schemas.microsoft.com/office/drawing/2014/main" id="{64C0E323-EC94-4789-B01A-5202553370FC}"/>
                    </a:ext>
                  </a:extLst>
                </p:cNvPr>
                <p:cNvSpPr txBox="1"/>
                <p:nvPr/>
              </p:nvSpPr>
              <p:spPr>
                <a:xfrm>
                  <a:off x="206321" y="1415810"/>
                  <a:ext cx="764953" cy="261610"/>
                </a:xfrm>
                <a:prstGeom prst="rect">
                  <a:avLst/>
                </a:prstGeom>
                <a:noFill/>
              </p:spPr>
              <p:txBody>
                <a:bodyPr wrap="none" rtlCol="0">
                  <a:spAutoFit/>
                </a:bodyPr>
                <a:lstStyle>
                  <a:defPPr>
                    <a:defRPr lang="en-US"/>
                  </a:defPPr>
                  <a:lvl1pPr>
                    <a:defRPr sz="1100">
                      <a:ln w="6350">
                        <a:noFill/>
                      </a:ln>
                      <a:solidFill>
                        <a:srgbClr val="00B0F0"/>
                      </a:solidFill>
                      <a:effectLst>
                        <a:glow rad="127000">
                          <a:schemeClr val="bg1"/>
                        </a:glow>
                        <a:outerShdw blurRad="50800" dist="38100" dir="2700000" algn="tl" rotWithShape="0">
                          <a:schemeClr val="bg1">
                            <a:alpha val="40000"/>
                          </a:schemeClr>
                        </a:outerShdw>
                      </a:effectLst>
                    </a:defRPr>
                  </a:lvl1pPr>
                </a:lstStyle>
                <a:p>
                  <a:r>
                    <a:rPr lang="en-US"/>
                    <a:t>Lake Elmo</a:t>
                  </a:r>
                </a:p>
              </p:txBody>
            </p:sp>
            <p:sp>
              <p:nvSpPr>
                <p:cNvPr id="50" name="TextBox 49">
                  <a:extLst>
                    <a:ext uri="{FF2B5EF4-FFF2-40B4-BE49-F238E27FC236}">
                      <a16:creationId xmlns:a16="http://schemas.microsoft.com/office/drawing/2014/main" id="{69E3CE78-6ABB-4075-931C-2C62DC9DC41E}"/>
                    </a:ext>
                  </a:extLst>
                </p:cNvPr>
                <p:cNvSpPr txBox="1"/>
                <p:nvPr/>
              </p:nvSpPr>
              <p:spPr>
                <a:xfrm>
                  <a:off x="747469" y="3127487"/>
                  <a:ext cx="1087157"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Horseshoe Lake</a:t>
                  </a:r>
                </a:p>
              </p:txBody>
            </p:sp>
            <p:sp>
              <p:nvSpPr>
                <p:cNvPr id="53" name="TextBox 52">
                  <a:extLst>
                    <a:ext uri="{FF2B5EF4-FFF2-40B4-BE49-F238E27FC236}">
                      <a16:creationId xmlns:a16="http://schemas.microsoft.com/office/drawing/2014/main" id="{D73C53B9-3C38-4D2C-ADC8-AF964780395B}"/>
                    </a:ext>
                  </a:extLst>
                </p:cNvPr>
                <p:cNvSpPr txBox="1"/>
                <p:nvPr/>
              </p:nvSpPr>
              <p:spPr>
                <a:xfrm>
                  <a:off x="1531645" y="4262682"/>
                  <a:ext cx="870751"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WLSS</a:t>
                  </a:r>
                  <a:r>
                    <a:rPr lang="en-US" sz="1050" b="1">
                      <a:solidFill>
                        <a:schemeClr val="bg1"/>
                      </a:solidFill>
                    </a:rPr>
                    <a:t> </a:t>
                  </a:r>
                  <a:r>
                    <a:rPr lang="en-US" sz="1100">
                      <a:ln w="6350">
                        <a:noFill/>
                      </a:ln>
                      <a:solidFill>
                        <a:srgbClr val="00B0F0"/>
                      </a:solidFill>
                      <a:effectLst>
                        <a:glow rad="127000">
                          <a:schemeClr val="bg1"/>
                        </a:glow>
                        <a:outerShdw blurRad="50800" dist="38100" dir="2700000" algn="tl" rotWithShape="0">
                          <a:schemeClr val="bg1">
                            <a:alpha val="40000"/>
                          </a:schemeClr>
                        </a:outerShdw>
                      </a:effectLst>
                    </a:rPr>
                    <a:t>Ponds</a:t>
                  </a:r>
                </a:p>
              </p:txBody>
            </p:sp>
            <p:sp>
              <p:nvSpPr>
                <p:cNvPr id="37" name="Freeform: Shape 36">
                  <a:extLst>
                    <a:ext uri="{FF2B5EF4-FFF2-40B4-BE49-F238E27FC236}">
                      <a16:creationId xmlns:a16="http://schemas.microsoft.com/office/drawing/2014/main" id="{DA183349-701A-4F5C-931A-935EE9737488}"/>
                    </a:ext>
                  </a:extLst>
                </p:cNvPr>
                <p:cNvSpPr>
                  <a:spLocks noChangeAspect="1"/>
                </p:cNvSpPr>
                <p:nvPr/>
              </p:nvSpPr>
              <p:spPr>
                <a:xfrm>
                  <a:off x="2553851" y="4504980"/>
                  <a:ext cx="208935" cy="226615"/>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F6077E0-2016-4699-88D1-C805192BA32C}"/>
                    </a:ext>
                  </a:extLst>
                </p:cNvPr>
                <p:cNvSpPr>
                  <a:spLocks noChangeAspect="1"/>
                </p:cNvSpPr>
                <p:nvPr/>
              </p:nvSpPr>
              <p:spPr>
                <a:xfrm>
                  <a:off x="2378165" y="3828329"/>
                  <a:ext cx="234107" cy="96031"/>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F1630A6-9EA8-4846-A2F1-D75AEA356CCD}"/>
                    </a:ext>
                  </a:extLst>
                </p:cNvPr>
                <p:cNvSpPr>
                  <a:spLocks noChangeAspect="1"/>
                </p:cNvSpPr>
                <p:nvPr/>
              </p:nvSpPr>
              <p:spPr>
                <a:xfrm>
                  <a:off x="2455522" y="4234243"/>
                  <a:ext cx="256345" cy="211314"/>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0070C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ACAE2D2-A3F8-43E2-B92D-6486D9B0B3E6}"/>
                    </a:ext>
                  </a:extLst>
                </p:cNvPr>
                <p:cNvSpPr/>
                <p:nvPr/>
              </p:nvSpPr>
              <p:spPr>
                <a:xfrm>
                  <a:off x="2609855" y="4506908"/>
                  <a:ext cx="59989" cy="62119"/>
                </a:xfrm>
                <a:prstGeom prst="ellipse">
                  <a:avLst/>
                </a:prstGeom>
                <a:solidFill>
                  <a:srgbClr val="FFFF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4" name="Straight Arrow Connector 123">
                <a:extLst>
                  <a:ext uri="{FF2B5EF4-FFF2-40B4-BE49-F238E27FC236}">
                    <a16:creationId xmlns:a16="http://schemas.microsoft.com/office/drawing/2014/main" id="{CFF35430-A580-472C-965F-3807ABD6E4E1}"/>
                  </a:ext>
                </a:extLst>
              </p:cNvPr>
              <p:cNvCxnSpPr>
                <a:cxnSpLocks/>
              </p:cNvCxnSpPr>
              <p:nvPr/>
            </p:nvCxnSpPr>
            <p:spPr>
              <a:xfrm>
                <a:off x="2656507" y="3828546"/>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D3F68EA4-E276-417B-A76A-2F03771909EA}"/>
                  </a:ext>
                </a:extLst>
              </p:cNvPr>
              <p:cNvCxnSpPr>
                <a:cxnSpLocks/>
              </p:cNvCxnSpPr>
              <p:nvPr/>
            </p:nvCxnSpPr>
            <p:spPr>
              <a:xfrm>
                <a:off x="2769546" y="4269090"/>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27EB55C-371F-497A-AA36-14550B25886E}"/>
                  </a:ext>
                </a:extLst>
              </p:cNvPr>
              <p:cNvCxnSpPr>
                <a:cxnSpLocks/>
              </p:cNvCxnSpPr>
              <p:nvPr/>
            </p:nvCxnSpPr>
            <p:spPr>
              <a:xfrm>
                <a:off x="2570509" y="3587403"/>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F9B34B1D-511D-4FE5-A4E5-9FF20D65A48C}"/>
                  </a:ext>
                </a:extLst>
              </p:cNvPr>
              <p:cNvCxnSpPr>
                <a:cxnSpLocks/>
              </p:cNvCxnSpPr>
              <p:nvPr/>
            </p:nvCxnSpPr>
            <p:spPr>
              <a:xfrm>
                <a:off x="605455" y="2555582"/>
                <a:ext cx="382477" cy="117891"/>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F907E0F4-C731-407B-83CB-BC811489D7EE}"/>
                  </a:ext>
                </a:extLst>
              </p:cNvPr>
              <p:cNvCxnSpPr>
                <a:cxnSpLocks/>
              </p:cNvCxnSpPr>
              <p:nvPr/>
            </p:nvCxnSpPr>
            <p:spPr>
              <a:xfrm>
                <a:off x="1990112" y="3306734"/>
                <a:ext cx="311128" cy="154361"/>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8383EFB7-F6C4-4A71-976D-33C4FF22E2D5}"/>
                  </a:ext>
                </a:extLst>
              </p:cNvPr>
              <p:cNvCxnSpPr>
                <a:cxnSpLocks/>
              </p:cNvCxnSpPr>
              <p:nvPr/>
            </p:nvCxnSpPr>
            <p:spPr>
              <a:xfrm>
                <a:off x="3179121" y="4318350"/>
                <a:ext cx="0" cy="186731"/>
              </a:xfrm>
              <a:prstGeom prst="straightConnector1">
                <a:avLst/>
              </a:prstGeom>
              <a:ln w="19050">
                <a:solidFill>
                  <a:srgbClr val="BF900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3377679E-AB16-47D2-B342-FEB0D4E9A13E}"/>
                  </a:ext>
                </a:extLst>
              </p:cNvPr>
              <p:cNvCxnSpPr>
                <a:cxnSpLocks/>
              </p:cNvCxnSpPr>
              <p:nvPr/>
            </p:nvCxnSpPr>
            <p:spPr>
              <a:xfrm>
                <a:off x="3379146" y="4018312"/>
                <a:ext cx="0" cy="186731"/>
              </a:xfrm>
              <a:prstGeom prst="straightConnector1">
                <a:avLst/>
              </a:prstGeom>
              <a:ln w="19050">
                <a:solidFill>
                  <a:srgbClr val="BF9000"/>
                </a:solidFill>
                <a:prstDash val="sysDot"/>
                <a:tailEnd type="triangle"/>
              </a:ln>
              <a:effectLst>
                <a:glow rad="63500">
                  <a:schemeClr val="bg1">
                    <a:alpha val="76000"/>
                  </a:schemeClr>
                </a:glow>
              </a:effectLst>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C3B1D057-01F7-4E4F-B065-615DAC2F932C}"/>
                  </a:ext>
                </a:extLst>
              </p:cNvPr>
              <p:cNvCxnSpPr>
                <a:cxnSpLocks/>
              </p:cNvCxnSpPr>
              <p:nvPr/>
            </p:nvCxnSpPr>
            <p:spPr>
              <a:xfrm>
                <a:off x="2713739" y="4030840"/>
                <a:ext cx="292538" cy="9016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3E4A81DA-0AB9-45EC-ABF0-F1FB3BF7C041}"/>
                  </a:ext>
                </a:extLst>
              </p:cNvPr>
              <p:cNvCxnSpPr>
                <a:cxnSpLocks/>
              </p:cNvCxnSpPr>
              <p:nvPr/>
            </p:nvCxnSpPr>
            <p:spPr>
              <a:xfrm>
                <a:off x="2670569" y="3691371"/>
                <a:ext cx="292538" cy="9016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D1A1AED7-8BE5-49D3-9791-A3F60DD26140}"/>
                  </a:ext>
                </a:extLst>
              </p:cNvPr>
              <p:cNvCxnSpPr>
                <a:cxnSpLocks/>
              </p:cNvCxnSpPr>
              <p:nvPr/>
            </p:nvCxnSpPr>
            <p:spPr>
              <a:xfrm flipH="1">
                <a:off x="2448834" y="3802921"/>
                <a:ext cx="1" cy="720290"/>
              </a:xfrm>
              <a:prstGeom prst="straightConnector1">
                <a:avLst/>
              </a:prstGeom>
              <a:ln w="28575">
                <a:solidFill>
                  <a:srgbClr val="00B0F0"/>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grpSp>
        <p:cxnSp>
          <p:nvCxnSpPr>
            <p:cNvPr id="163" name="Straight Arrow Connector 162">
              <a:extLst>
                <a:ext uri="{FF2B5EF4-FFF2-40B4-BE49-F238E27FC236}">
                  <a16:creationId xmlns:a16="http://schemas.microsoft.com/office/drawing/2014/main" id="{D80F8D7A-7AF2-439E-8883-5F2DB35D7A0C}"/>
                </a:ext>
              </a:extLst>
            </p:cNvPr>
            <p:cNvCxnSpPr>
              <a:cxnSpLocks/>
            </p:cNvCxnSpPr>
            <p:nvPr/>
          </p:nvCxnSpPr>
          <p:spPr>
            <a:xfrm>
              <a:off x="2584799" y="4139068"/>
              <a:ext cx="0" cy="186731"/>
            </a:xfrm>
            <a:prstGeom prst="straightConnector1">
              <a:avLst/>
            </a:prstGeom>
            <a:ln w="19050">
              <a:solidFill>
                <a:srgbClr val="2E446E"/>
              </a:solidFill>
              <a:prstDash val="sysDot"/>
              <a:tailEnd type="triangle"/>
            </a:ln>
            <a:effectLst>
              <a:glow rad="38100">
                <a:schemeClr val="bg1">
                  <a:alpha val="76000"/>
                </a:schemeClr>
              </a:glow>
            </a:effectLst>
          </p:spPr>
          <p:style>
            <a:lnRef idx="1">
              <a:schemeClr val="accent1"/>
            </a:lnRef>
            <a:fillRef idx="0">
              <a:schemeClr val="accent1"/>
            </a:fillRef>
            <a:effectRef idx="0">
              <a:schemeClr val="accent1"/>
            </a:effectRef>
            <a:fontRef idx="minor">
              <a:schemeClr val="tx1"/>
            </a:fontRef>
          </p:style>
        </p:cxnSp>
      </p:grpSp>
      <p:cxnSp>
        <p:nvCxnSpPr>
          <p:cNvPr id="165" name="Straight Arrow Connector 164">
            <a:extLst>
              <a:ext uri="{FF2B5EF4-FFF2-40B4-BE49-F238E27FC236}">
                <a16:creationId xmlns:a16="http://schemas.microsoft.com/office/drawing/2014/main" id="{94726D77-D000-411D-99AD-82FF0D3D6619}"/>
              </a:ext>
            </a:extLst>
          </p:cNvPr>
          <p:cNvCxnSpPr>
            <a:cxnSpLocks/>
          </p:cNvCxnSpPr>
          <p:nvPr/>
        </p:nvCxnSpPr>
        <p:spPr>
          <a:xfrm>
            <a:off x="9474707" y="3483307"/>
            <a:ext cx="292538" cy="9016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D818F48D-8F83-474C-83F8-660DA6E12EFA}"/>
              </a:ext>
            </a:extLst>
          </p:cNvPr>
          <p:cNvCxnSpPr>
            <a:cxnSpLocks/>
          </p:cNvCxnSpPr>
          <p:nvPr/>
        </p:nvCxnSpPr>
        <p:spPr>
          <a:xfrm>
            <a:off x="7745529" y="3374084"/>
            <a:ext cx="370671" cy="121529"/>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AD5F29FC-AB30-490E-A705-4A13FF197201}"/>
              </a:ext>
            </a:extLst>
          </p:cNvPr>
          <p:cNvCxnSpPr>
            <a:cxnSpLocks/>
          </p:cNvCxnSpPr>
          <p:nvPr/>
        </p:nvCxnSpPr>
        <p:spPr>
          <a:xfrm>
            <a:off x="6557356" y="2831008"/>
            <a:ext cx="636844" cy="196294"/>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10C42F0C-6213-4DC4-9841-012041CD7241}"/>
              </a:ext>
            </a:extLst>
          </p:cNvPr>
          <p:cNvCxnSpPr>
            <a:cxnSpLocks/>
          </p:cNvCxnSpPr>
          <p:nvPr/>
        </p:nvCxnSpPr>
        <p:spPr>
          <a:xfrm>
            <a:off x="6988112" y="3691371"/>
            <a:ext cx="413610" cy="127487"/>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38AB1409-54AC-4BFB-8B26-201078DB1177}"/>
              </a:ext>
            </a:extLst>
          </p:cNvPr>
          <p:cNvCxnSpPr>
            <a:cxnSpLocks/>
          </p:cNvCxnSpPr>
          <p:nvPr/>
        </p:nvCxnSpPr>
        <p:spPr>
          <a:xfrm>
            <a:off x="746861" y="3232706"/>
            <a:ext cx="636844" cy="196294"/>
          </a:xfrm>
          <a:prstGeom prst="straightConnector1">
            <a:avLst/>
          </a:prstGeom>
          <a:ln w="28575">
            <a:solidFill>
              <a:srgbClr val="203864"/>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4EACACF0-60CF-418F-A255-196D1A54A947}"/>
              </a:ext>
            </a:extLst>
          </p:cNvPr>
          <p:cNvCxnSpPr>
            <a:cxnSpLocks/>
          </p:cNvCxnSpPr>
          <p:nvPr/>
        </p:nvCxnSpPr>
        <p:spPr>
          <a:xfrm>
            <a:off x="1177617" y="4093069"/>
            <a:ext cx="413610" cy="127487"/>
          </a:xfrm>
          <a:prstGeom prst="straightConnector1">
            <a:avLst/>
          </a:prstGeom>
          <a:ln w="28575">
            <a:solidFill>
              <a:srgbClr val="203864"/>
            </a:solidFill>
            <a:prstDash val="solid"/>
            <a:tailEnd type="triangle"/>
          </a:ln>
          <a:effectLst>
            <a:glow rad="63500">
              <a:schemeClr val="bg1">
                <a:alpha val="69000"/>
              </a:schemeClr>
            </a:glow>
          </a:effectLst>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6BBA2944-74F2-4A36-9F9D-BE47E49DF923}"/>
              </a:ext>
            </a:extLst>
          </p:cNvPr>
          <p:cNvCxnSpPr>
            <a:cxnSpLocks/>
          </p:cNvCxnSpPr>
          <p:nvPr/>
        </p:nvCxnSpPr>
        <p:spPr>
          <a:xfrm>
            <a:off x="3750261" y="3962745"/>
            <a:ext cx="413610" cy="127487"/>
          </a:xfrm>
          <a:prstGeom prst="straightConnector1">
            <a:avLst/>
          </a:prstGeom>
          <a:ln w="28575">
            <a:solidFill>
              <a:srgbClr val="203864"/>
            </a:solidFill>
            <a:prstDash val="solid"/>
            <a:tailEnd type="triangle"/>
          </a:ln>
          <a:effectLst>
            <a:glow rad="50800">
              <a:schemeClr val="bg1">
                <a:alpha val="69000"/>
              </a:schemeClr>
            </a:glo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23CA5AD-0C0A-46CF-A08A-3EDF9FCC3636}"/>
              </a:ext>
            </a:extLst>
          </p:cNvPr>
          <p:cNvPicPr>
            <a:picLocks noChangeAspect="1"/>
          </p:cNvPicPr>
          <p:nvPr/>
        </p:nvPicPr>
        <p:blipFill>
          <a:blip r:embed="rId4"/>
          <a:stretch>
            <a:fillRect/>
          </a:stretch>
        </p:blipFill>
        <p:spPr>
          <a:xfrm>
            <a:off x="10903487" y="5161658"/>
            <a:ext cx="1135938" cy="1308050"/>
          </a:xfrm>
          <a:prstGeom prst="rect">
            <a:avLst/>
          </a:prstGeom>
        </p:spPr>
      </p:pic>
      <p:sp>
        <p:nvSpPr>
          <p:cNvPr id="77" name="Rounded Rectangle 5">
            <a:extLst>
              <a:ext uri="{FF2B5EF4-FFF2-40B4-BE49-F238E27FC236}">
                <a16:creationId xmlns:a16="http://schemas.microsoft.com/office/drawing/2014/main" id="{4E7A31A0-FAFE-4300-938B-65E259B3FA6F}"/>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FD1E66BD-1F60-4597-8437-E6B61739E7B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2159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80CA2B5-6AAD-4682-B269-3D9D909EAA34}"/>
              </a:ext>
            </a:extLst>
          </p:cNvPr>
          <p:cNvPicPr>
            <a:picLocks noChangeAspect="1"/>
          </p:cNvPicPr>
          <p:nvPr/>
        </p:nvPicPr>
        <p:blipFill>
          <a:blip r:embed="rId2"/>
          <a:stretch>
            <a:fillRect/>
          </a:stretch>
        </p:blipFill>
        <p:spPr>
          <a:xfrm>
            <a:off x="2690213" y="1025624"/>
            <a:ext cx="7532926" cy="5595773"/>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Modeled Groundwater Results: PFOS</a:t>
              </a:r>
            </a:p>
          </p:txBody>
        </p:sp>
      </p:grpSp>
      <p:grpSp>
        <p:nvGrpSpPr>
          <p:cNvPr id="4" name="Group 3">
            <a:extLst>
              <a:ext uri="{FF2B5EF4-FFF2-40B4-BE49-F238E27FC236}">
                <a16:creationId xmlns:a16="http://schemas.microsoft.com/office/drawing/2014/main" id="{B0C4E84C-F875-45CD-A634-5F46BECA9FF4}"/>
              </a:ext>
            </a:extLst>
          </p:cNvPr>
          <p:cNvGrpSpPr/>
          <p:nvPr/>
        </p:nvGrpSpPr>
        <p:grpSpPr>
          <a:xfrm>
            <a:off x="10052486" y="2626972"/>
            <a:ext cx="1888202" cy="2515402"/>
            <a:chOff x="8672798" y="2598109"/>
            <a:chExt cx="1888202" cy="2515402"/>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a:solidFill>
                    <a:schemeClr val="bg1"/>
                  </a:solidFill>
                </a:rPr>
                <a:t>Lake Elmo</a:t>
              </a:r>
            </a:p>
          </p:txBody>
        </p:sp>
      </p:grpSp>
      <p:sp>
        <p:nvSpPr>
          <p:cNvPr id="35" name="Rounded Rectangle 5">
            <a:extLst>
              <a:ext uri="{FF2B5EF4-FFF2-40B4-BE49-F238E27FC236}">
                <a16:creationId xmlns:a16="http://schemas.microsoft.com/office/drawing/2014/main" id="{C7310FA5-0169-4366-8F71-29491D56D0E6}"/>
              </a:ext>
            </a:extLst>
          </p:cNvPr>
          <p:cNvSpPr/>
          <p:nvPr/>
        </p:nvSpPr>
        <p:spPr>
          <a:xfrm>
            <a:off x="8215567" y="1090851"/>
            <a:ext cx="1939086" cy="39144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Leapfrog</a:t>
            </a:r>
          </a:p>
          <a:p>
            <a:pPr algn="ctr" defTabSz="1063460" fontAlgn="auto">
              <a:spcBef>
                <a:spcPts val="0"/>
              </a:spcBef>
              <a:spcAft>
                <a:spcPts val="0"/>
              </a:spcAft>
              <a:defRPr/>
            </a:pPr>
            <a:r>
              <a:rPr lang="en-US" sz="1000" b="1" dirty="0">
                <a:solidFill>
                  <a:schemeClr val="bg1"/>
                </a:solidFill>
                <a:latin typeface="Arial" panose="020B0604020202020204" pitchFamily="34" charset="0"/>
                <a:cs typeface="Arial" panose="020B0604020202020204" pitchFamily="34" charset="0"/>
              </a:rPr>
              <a:t>PFOS Plume Map: All Aquifers</a:t>
            </a:r>
          </a:p>
        </p:txBody>
      </p:sp>
      <p:sp>
        <p:nvSpPr>
          <p:cNvPr id="45" name="Freeform: Shape 44">
            <a:extLst>
              <a:ext uri="{FF2B5EF4-FFF2-40B4-BE49-F238E27FC236}">
                <a16:creationId xmlns:a16="http://schemas.microsoft.com/office/drawing/2014/main" id="{2A7A17B0-992C-452E-B17D-19CC096CD4C1}"/>
              </a:ext>
            </a:extLst>
          </p:cNvPr>
          <p:cNvSpPr>
            <a:spLocks noChangeAspect="1"/>
          </p:cNvSpPr>
          <p:nvPr/>
        </p:nvSpPr>
        <p:spPr>
          <a:xfrm>
            <a:off x="6676418" y="5505217"/>
            <a:ext cx="339847" cy="368603"/>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2792FC"/>
          </a:solidFill>
          <a:ln w="3175">
            <a:solidFill>
              <a:srgbClr val="2792FC"/>
            </a:solidFill>
          </a:ln>
          <a:scene3d>
            <a:camera prst="orthographicFront"/>
            <a:lightRig rig="threePt" dir="t"/>
          </a:scene3d>
          <a:sp3d contourW="12700">
            <a:bevelT h="31750"/>
            <a:bevelB w="38100" prst="angle"/>
            <a:contourClr>
              <a:srgbClr val="9D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707B9AF-A1EF-45A0-ABE2-586CE4CDFF1C}"/>
              </a:ext>
            </a:extLst>
          </p:cNvPr>
          <p:cNvSpPr>
            <a:spLocks noChangeAspect="1"/>
          </p:cNvSpPr>
          <p:nvPr/>
        </p:nvSpPr>
        <p:spPr>
          <a:xfrm>
            <a:off x="6406210" y="4425493"/>
            <a:ext cx="407871" cy="167309"/>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2792FC"/>
          </a:solidFill>
          <a:ln w="3175">
            <a:solidFill>
              <a:srgbClr val="2792FC"/>
            </a:solidFill>
          </a:ln>
          <a:scene3d>
            <a:camera prst="orthographicFront"/>
            <a:lightRig rig="threePt" dir="t"/>
          </a:scene3d>
          <a:sp3d contourW="12700">
            <a:bevelT h="12700"/>
            <a:bevelB w="31750" prst="angle"/>
            <a:contourClr>
              <a:srgbClr val="9D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4D3D4AD-1A31-4C68-AB70-0E62F77E303B}"/>
              </a:ext>
            </a:extLst>
          </p:cNvPr>
          <p:cNvSpPr>
            <a:spLocks noChangeAspect="1"/>
          </p:cNvSpPr>
          <p:nvPr/>
        </p:nvSpPr>
        <p:spPr>
          <a:xfrm>
            <a:off x="6544083" y="5080795"/>
            <a:ext cx="386901" cy="318934"/>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2792FC"/>
          </a:solidFill>
          <a:ln w="3175">
            <a:solidFill>
              <a:srgbClr val="2792FC"/>
            </a:solidFill>
          </a:ln>
          <a:scene3d>
            <a:camera prst="orthographicFront"/>
            <a:lightRig rig="threePt" dir="t"/>
          </a:scene3d>
          <a:sp3d contourW="12700">
            <a:bevelT h="31750"/>
            <a:bevelB w="12700" h="25400" prst="angle"/>
            <a:contourClr>
              <a:srgbClr val="9D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7E5E4469-70AD-4C0B-915D-1247CE4F69EF}"/>
              </a:ext>
            </a:extLst>
          </p:cNvPr>
          <p:cNvSpPr txBox="1"/>
          <p:nvPr/>
        </p:nvSpPr>
        <p:spPr>
          <a:xfrm>
            <a:off x="2839176" y="1595047"/>
            <a:ext cx="816121" cy="276999"/>
          </a:xfrm>
          <a:prstGeom prst="rect">
            <a:avLst/>
          </a:prstGeom>
          <a:noFill/>
        </p:spPr>
        <p:txBody>
          <a:bodyPr wrap="none" rtlCol="0">
            <a:spAutoFit/>
          </a:bodyPr>
          <a:lstStyle>
            <a:defPPr>
              <a:defRPr lang="en-US"/>
            </a:defPPr>
            <a:lvl1pPr>
              <a:defRPr sz="1100">
                <a:ln w="6350">
                  <a:noFill/>
                </a:ln>
                <a:solidFill>
                  <a:srgbClr val="00B0F0"/>
                </a:solidFill>
                <a:effectLst>
                  <a:glow rad="127000">
                    <a:schemeClr val="bg1"/>
                  </a:glow>
                  <a:outerShdw blurRad="50800" dist="38100" dir="2700000" algn="tl" rotWithShape="0">
                    <a:schemeClr val="bg1">
                      <a:alpha val="40000"/>
                    </a:schemeClr>
                  </a:outerShdw>
                </a:effectLst>
              </a:defRPr>
            </a:lvl1pPr>
          </a:lstStyle>
          <a:p>
            <a:r>
              <a:rPr lang="en-US" sz="1200"/>
              <a:t>Lake Elmo</a:t>
            </a:r>
          </a:p>
        </p:txBody>
      </p:sp>
      <p:sp>
        <p:nvSpPr>
          <p:cNvPr id="64" name="TextBox 63">
            <a:extLst>
              <a:ext uri="{FF2B5EF4-FFF2-40B4-BE49-F238E27FC236}">
                <a16:creationId xmlns:a16="http://schemas.microsoft.com/office/drawing/2014/main" id="{B167C46E-9F6F-4815-A6CA-5CA70537C69A}"/>
              </a:ext>
            </a:extLst>
          </p:cNvPr>
          <p:cNvSpPr txBox="1"/>
          <p:nvPr/>
        </p:nvSpPr>
        <p:spPr>
          <a:xfrm>
            <a:off x="4174196" y="3618105"/>
            <a:ext cx="1166153" cy="276999"/>
          </a:xfrm>
          <a:prstGeom prst="rect">
            <a:avLst/>
          </a:prstGeom>
          <a:noFill/>
        </p:spPr>
        <p:txBody>
          <a:bodyPr wrap="none" rtlCol="0">
            <a:spAutoFit/>
          </a:bodyPr>
          <a:lstStyle/>
          <a:p>
            <a:r>
              <a:rPr lang="en-US" sz="1200">
                <a:ln w="6350">
                  <a:noFill/>
                </a:ln>
                <a:solidFill>
                  <a:srgbClr val="00B0F0"/>
                </a:solidFill>
                <a:effectLst>
                  <a:glow rad="127000">
                    <a:schemeClr val="bg1"/>
                  </a:glow>
                  <a:outerShdw blurRad="50800" dist="38100" dir="2700000" algn="tl" rotWithShape="0">
                    <a:schemeClr val="bg1">
                      <a:alpha val="40000"/>
                    </a:schemeClr>
                  </a:outerShdw>
                </a:effectLst>
              </a:rPr>
              <a:t>Horseshoe Lake</a:t>
            </a:r>
          </a:p>
        </p:txBody>
      </p:sp>
      <p:sp>
        <p:nvSpPr>
          <p:cNvPr id="65" name="TextBox 64">
            <a:extLst>
              <a:ext uri="{FF2B5EF4-FFF2-40B4-BE49-F238E27FC236}">
                <a16:creationId xmlns:a16="http://schemas.microsoft.com/office/drawing/2014/main" id="{3FCF0819-0B20-4D74-B41D-C7D58B93ED12}"/>
              </a:ext>
            </a:extLst>
          </p:cNvPr>
          <p:cNvSpPr txBox="1"/>
          <p:nvPr/>
        </p:nvSpPr>
        <p:spPr>
          <a:xfrm>
            <a:off x="5839119" y="4874442"/>
            <a:ext cx="938206" cy="276999"/>
          </a:xfrm>
          <a:prstGeom prst="rect">
            <a:avLst/>
          </a:prstGeom>
          <a:noFill/>
        </p:spPr>
        <p:txBody>
          <a:bodyPr wrap="none" rtlCol="0">
            <a:spAutoFit/>
          </a:bodyPr>
          <a:lstStyle/>
          <a:p>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WLSS</a:t>
            </a:r>
            <a:r>
              <a:rPr lang="en-US" sz="1100" b="1" dirty="0">
                <a:solidFill>
                  <a:schemeClr val="bg1"/>
                </a:solidFill>
              </a:rPr>
              <a:t> </a:t>
            </a:r>
            <a:r>
              <a:rPr lang="en-US" sz="1200" dirty="0">
                <a:ln w="6350">
                  <a:noFill/>
                </a:ln>
                <a:solidFill>
                  <a:srgbClr val="00B0F0"/>
                </a:solidFill>
                <a:effectLst>
                  <a:glow rad="127000">
                    <a:schemeClr val="bg1"/>
                  </a:glow>
                  <a:outerShdw blurRad="50800" dist="38100" dir="2700000" algn="tl" rotWithShape="0">
                    <a:schemeClr val="bg1">
                      <a:alpha val="40000"/>
                    </a:schemeClr>
                  </a:outerShdw>
                </a:effectLst>
              </a:rPr>
              <a:t>Ponds</a:t>
            </a:r>
          </a:p>
        </p:txBody>
      </p:sp>
      <p:pic>
        <p:nvPicPr>
          <p:cNvPr id="42" name="Picture 41">
            <a:extLst>
              <a:ext uri="{FF2B5EF4-FFF2-40B4-BE49-F238E27FC236}">
                <a16:creationId xmlns:a16="http://schemas.microsoft.com/office/drawing/2014/main" id="{2DCDB2A8-C452-49D6-9ED7-8DCC2FB023B5}"/>
              </a:ext>
            </a:extLst>
          </p:cNvPr>
          <p:cNvPicPr/>
          <p:nvPr/>
        </p:nvPicPr>
        <p:blipFill rotWithShape="1">
          <a:blip r:embed="rId3">
            <a:extLst>
              <a:ext uri="{28A0092B-C50C-407E-A947-70E740481C1C}">
                <a14:useLocalDpi xmlns:a14="http://schemas.microsoft.com/office/drawing/2010/main" val="0"/>
              </a:ext>
            </a:extLst>
          </a:blip>
          <a:srcRect l="5794" t="1274"/>
          <a:stretch/>
        </p:blipFill>
        <p:spPr>
          <a:xfrm>
            <a:off x="1464392" y="1405401"/>
            <a:ext cx="879372" cy="2172259"/>
          </a:xfrm>
          <a:prstGeom prst="rect">
            <a:avLst/>
          </a:prstGeom>
          <a:ln w="19050">
            <a:solidFill>
              <a:schemeClr val="bg2">
                <a:lumMod val="25000"/>
              </a:schemeClr>
            </a:solidFill>
          </a:ln>
        </p:spPr>
      </p:pic>
      <p:sp>
        <p:nvSpPr>
          <p:cNvPr id="20" name="Rounded Rectangle 5">
            <a:extLst>
              <a:ext uri="{FF2B5EF4-FFF2-40B4-BE49-F238E27FC236}">
                <a16:creationId xmlns:a16="http://schemas.microsoft.com/office/drawing/2014/main" id="{1E2ABBCE-511C-4FB7-B86B-63C9D7DFF841}"/>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2273286-7A59-4732-B14D-BE0D1B12972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35351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PFOS Forensics: Branched-Linear Analysis</a:t>
              </a:r>
            </a:p>
          </p:txBody>
        </p:sp>
      </p:grpSp>
      <p:grpSp>
        <p:nvGrpSpPr>
          <p:cNvPr id="4" name="Group 3">
            <a:extLst>
              <a:ext uri="{FF2B5EF4-FFF2-40B4-BE49-F238E27FC236}">
                <a16:creationId xmlns:a16="http://schemas.microsoft.com/office/drawing/2014/main" id="{B0C4E84C-F875-45CD-A634-5F46BECA9FF4}"/>
              </a:ext>
            </a:extLst>
          </p:cNvPr>
          <p:cNvGrpSpPr/>
          <p:nvPr/>
        </p:nvGrpSpPr>
        <p:grpSpPr>
          <a:xfrm>
            <a:off x="10052486" y="2626972"/>
            <a:ext cx="1888202" cy="2515402"/>
            <a:chOff x="8672798" y="2598109"/>
            <a:chExt cx="1888202" cy="2515402"/>
          </a:xfrm>
        </p:grpSpPr>
        <p:sp>
          <p:nvSpPr>
            <p:cNvPr id="26" name="TextBox 25">
              <a:extLst>
                <a:ext uri="{FF2B5EF4-FFF2-40B4-BE49-F238E27FC236}">
                  <a16:creationId xmlns:a16="http://schemas.microsoft.com/office/drawing/2014/main" id="{6D67BDE6-819A-404F-8DDC-1168CE819D0E}"/>
                </a:ext>
              </a:extLst>
            </p:cNvPr>
            <p:cNvSpPr txBox="1"/>
            <p:nvPr/>
          </p:nvSpPr>
          <p:spPr>
            <a:xfrm>
              <a:off x="8672798" y="2598109"/>
              <a:ext cx="881973" cy="253916"/>
            </a:xfrm>
            <a:prstGeom prst="rect">
              <a:avLst/>
            </a:prstGeom>
            <a:noFill/>
          </p:spPr>
          <p:txBody>
            <a:bodyPr wrap="none" rtlCol="0">
              <a:spAutoFit/>
            </a:bodyPr>
            <a:lstStyle/>
            <a:p>
              <a:r>
                <a:rPr lang="en-US" sz="1050" b="1">
                  <a:solidFill>
                    <a:schemeClr val="bg1"/>
                  </a:solidFill>
                </a:rPr>
                <a:t>Sunfish Lake</a:t>
              </a:r>
            </a:p>
          </p:txBody>
        </p:sp>
        <p:sp>
          <p:nvSpPr>
            <p:cNvPr id="29" name="TextBox 28">
              <a:extLst>
                <a:ext uri="{FF2B5EF4-FFF2-40B4-BE49-F238E27FC236}">
                  <a16:creationId xmlns:a16="http://schemas.microsoft.com/office/drawing/2014/main" id="{F6128EA9-1857-4D21-AE03-B95E2FAD8198}"/>
                </a:ext>
              </a:extLst>
            </p:cNvPr>
            <p:cNvSpPr txBox="1"/>
            <p:nvPr/>
          </p:nvSpPr>
          <p:spPr>
            <a:xfrm>
              <a:off x="9810474" y="4859595"/>
              <a:ext cx="750526" cy="253916"/>
            </a:xfrm>
            <a:prstGeom prst="rect">
              <a:avLst/>
            </a:prstGeom>
            <a:noFill/>
          </p:spPr>
          <p:txBody>
            <a:bodyPr wrap="none" rtlCol="0">
              <a:spAutoFit/>
            </a:bodyPr>
            <a:lstStyle/>
            <a:p>
              <a:r>
                <a:rPr lang="en-US" sz="1050" b="1">
                  <a:solidFill>
                    <a:schemeClr val="bg1"/>
                  </a:solidFill>
                </a:rPr>
                <a:t>Lake Elmo</a:t>
              </a:r>
            </a:p>
          </p:txBody>
        </p:sp>
      </p:grpSp>
      <p:grpSp>
        <p:nvGrpSpPr>
          <p:cNvPr id="6" name="Group 5">
            <a:extLst>
              <a:ext uri="{FF2B5EF4-FFF2-40B4-BE49-F238E27FC236}">
                <a16:creationId xmlns:a16="http://schemas.microsoft.com/office/drawing/2014/main" id="{8B19C649-51D6-4A9D-81E5-2394847B5C43}"/>
              </a:ext>
            </a:extLst>
          </p:cNvPr>
          <p:cNvGrpSpPr/>
          <p:nvPr/>
        </p:nvGrpSpPr>
        <p:grpSpPr>
          <a:xfrm>
            <a:off x="92377" y="1043877"/>
            <a:ext cx="6288343" cy="5551922"/>
            <a:chOff x="129949" y="1153580"/>
            <a:chExt cx="6288343" cy="5551922"/>
          </a:xfrm>
        </p:grpSpPr>
        <p:pic>
          <p:nvPicPr>
            <p:cNvPr id="3" name="Picture 2">
              <a:extLst>
                <a:ext uri="{FF2B5EF4-FFF2-40B4-BE49-F238E27FC236}">
                  <a16:creationId xmlns:a16="http://schemas.microsoft.com/office/drawing/2014/main" id="{79D6F427-9E0A-4ECC-A7E0-C0B848DEE45B}"/>
                </a:ext>
              </a:extLst>
            </p:cNvPr>
            <p:cNvPicPr>
              <a:picLocks noChangeAspect="1"/>
            </p:cNvPicPr>
            <p:nvPr/>
          </p:nvPicPr>
          <p:blipFill rotWithShape="1">
            <a:blip r:embed="rId2"/>
            <a:srcRect l="-1" t="1352" r="40868" b="15655"/>
            <a:stretch/>
          </p:blipFill>
          <p:spPr>
            <a:xfrm>
              <a:off x="129949" y="1153580"/>
              <a:ext cx="6288343" cy="5551922"/>
            </a:xfrm>
            <a:prstGeom prst="rect">
              <a:avLst/>
            </a:prstGeom>
            <a:ln w="34925">
              <a:solidFill>
                <a:srgbClr val="00B0F0"/>
              </a:solidFill>
            </a:ln>
          </p:spPr>
        </p:pic>
        <p:sp>
          <p:nvSpPr>
            <p:cNvPr id="24" name="Freeform: Shape 23">
              <a:extLst>
                <a:ext uri="{FF2B5EF4-FFF2-40B4-BE49-F238E27FC236}">
                  <a16:creationId xmlns:a16="http://schemas.microsoft.com/office/drawing/2014/main" id="{5676A060-0998-4B06-9053-C7635230133F}"/>
                </a:ext>
              </a:extLst>
            </p:cNvPr>
            <p:cNvSpPr>
              <a:spLocks noChangeAspect="1"/>
            </p:cNvSpPr>
            <p:nvPr/>
          </p:nvSpPr>
          <p:spPr>
            <a:xfrm>
              <a:off x="4733925" y="6239056"/>
              <a:ext cx="368887" cy="400101"/>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FA8DF4E-3B96-48D0-A3B5-ADABD6FE338D}"/>
                </a:ext>
              </a:extLst>
            </p:cNvPr>
            <p:cNvSpPr>
              <a:spLocks noChangeAspect="1"/>
            </p:cNvSpPr>
            <p:nvPr/>
          </p:nvSpPr>
          <p:spPr>
            <a:xfrm>
              <a:off x="4385334" y="5015416"/>
              <a:ext cx="442723" cy="181606"/>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00B0F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17316C4-04C1-4615-A376-1A813354967D}"/>
                </a:ext>
              </a:extLst>
            </p:cNvPr>
            <p:cNvSpPr>
              <a:spLocks noChangeAspect="1"/>
            </p:cNvSpPr>
            <p:nvPr/>
          </p:nvSpPr>
          <p:spPr>
            <a:xfrm>
              <a:off x="4548484" y="5766591"/>
              <a:ext cx="419961" cy="346187"/>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5">
              <a:extLst>
                <a:ext uri="{FF2B5EF4-FFF2-40B4-BE49-F238E27FC236}">
                  <a16:creationId xmlns:a16="http://schemas.microsoft.com/office/drawing/2014/main" id="{70F6AF3C-7988-43A6-8EEF-CFF7F3DE2C5A}"/>
                </a:ext>
              </a:extLst>
            </p:cNvPr>
            <p:cNvSpPr/>
            <p:nvPr/>
          </p:nvSpPr>
          <p:spPr>
            <a:xfrm>
              <a:off x="2506316" y="1231635"/>
              <a:ext cx="3879774" cy="425956"/>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a:solidFill>
                    <a:schemeClr val="bg1"/>
                  </a:solidFill>
                  <a:latin typeface="Arial" panose="020B0604020202020204" pitchFamily="34" charset="0"/>
                  <a:cs typeface="Arial" panose="020B0604020202020204" pitchFamily="34" charset="0"/>
                </a:rPr>
                <a:t>Branched-Linear Results: Surface to Groundwater</a:t>
              </a:r>
            </a:p>
          </p:txBody>
        </p:sp>
        <p:graphicFrame>
          <p:nvGraphicFramePr>
            <p:cNvPr id="34" name="Chart 33">
              <a:extLst>
                <a:ext uri="{FF2B5EF4-FFF2-40B4-BE49-F238E27FC236}">
                  <a16:creationId xmlns:a16="http://schemas.microsoft.com/office/drawing/2014/main" id="{433A4630-6A1C-4048-976F-34D9E7338547}"/>
                </a:ext>
              </a:extLst>
            </p:cNvPr>
            <p:cNvGraphicFramePr>
              <a:graphicFrameLocks/>
            </p:cNvGraphicFramePr>
            <p:nvPr>
              <p:extLst>
                <p:ext uri="{D42A27DB-BD31-4B8C-83A1-F6EECF244321}">
                  <p14:modId xmlns:p14="http://schemas.microsoft.com/office/powerpoint/2010/main" val="1147254068"/>
                </p:ext>
              </p:extLst>
            </p:nvPr>
          </p:nvGraphicFramePr>
          <p:xfrm>
            <a:off x="3410229" y="3704035"/>
            <a:ext cx="1060704" cy="1057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Chart 35">
              <a:extLst>
                <a:ext uri="{FF2B5EF4-FFF2-40B4-BE49-F238E27FC236}">
                  <a16:creationId xmlns:a16="http://schemas.microsoft.com/office/drawing/2014/main" id="{F52A7788-373C-4F19-AF3A-6C4192DE6374}"/>
                </a:ext>
              </a:extLst>
            </p:cNvPr>
            <p:cNvGraphicFramePr>
              <a:graphicFrameLocks/>
            </p:cNvGraphicFramePr>
            <p:nvPr>
              <p:extLst>
                <p:ext uri="{D42A27DB-BD31-4B8C-83A1-F6EECF244321}">
                  <p14:modId xmlns:p14="http://schemas.microsoft.com/office/powerpoint/2010/main" val="1331868891"/>
                </p:ext>
              </p:extLst>
            </p:nvPr>
          </p:nvGraphicFramePr>
          <p:xfrm>
            <a:off x="581181" y="3185350"/>
            <a:ext cx="1166152" cy="10571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5D95B5F6-D8D2-45BB-B82E-5AB19C428F9E}"/>
                </a:ext>
              </a:extLst>
            </p:cNvPr>
            <p:cNvGraphicFramePr>
              <a:graphicFrameLocks/>
            </p:cNvGraphicFramePr>
            <p:nvPr>
              <p:extLst>
                <p:ext uri="{D42A27DB-BD31-4B8C-83A1-F6EECF244321}">
                  <p14:modId xmlns:p14="http://schemas.microsoft.com/office/powerpoint/2010/main" val="419479043"/>
                </p:ext>
              </p:extLst>
            </p:nvPr>
          </p:nvGraphicFramePr>
          <p:xfrm>
            <a:off x="129949" y="2560926"/>
            <a:ext cx="1060704" cy="10571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Chart 37">
              <a:extLst>
                <a:ext uri="{FF2B5EF4-FFF2-40B4-BE49-F238E27FC236}">
                  <a16:creationId xmlns:a16="http://schemas.microsoft.com/office/drawing/2014/main" id="{4A0569E6-C6F5-436A-B1FB-28D48C7F7ECA}"/>
                </a:ext>
              </a:extLst>
            </p:cNvPr>
            <p:cNvGraphicFramePr>
              <a:graphicFrameLocks/>
            </p:cNvGraphicFramePr>
            <p:nvPr>
              <p:extLst>
                <p:ext uri="{D42A27DB-BD31-4B8C-83A1-F6EECF244321}">
                  <p14:modId xmlns:p14="http://schemas.microsoft.com/office/powerpoint/2010/main" val="3546537961"/>
                </p:ext>
              </p:extLst>
            </p:nvPr>
          </p:nvGraphicFramePr>
          <p:xfrm>
            <a:off x="2446792" y="3360514"/>
            <a:ext cx="1060704" cy="105717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 name="Chart 38">
              <a:extLst>
                <a:ext uri="{FF2B5EF4-FFF2-40B4-BE49-F238E27FC236}">
                  <a16:creationId xmlns:a16="http://schemas.microsoft.com/office/drawing/2014/main" id="{AEADE590-D4CB-4B2C-BF90-EF13316659AA}"/>
                </a:ext>
              </a:extLst>
            </p:cNvPr>
            <p:cNvGraphicFramePr>
              <a:graphicFrameLocks/>
            </p:cNvGraphicFramePr>
            <p:nvPr>
              <p:extLst>
                <p:ext uri="{D42A27DB-BD31-4B8C-83A1-F6EECF244321}">
                  <p14:modId xmlns:p14="http://schemas.microsoft.com/office/powerpoint/2010/main" val="2901974467"/>
                </p:ext>
              </p:extLst>
            </p:nvPr>
          </p:nvGraphicFramePr>
          <p:xfrm>
            <a:off x="4861517" y="5255022"/>
            <a:ext cx="1175734" cy="1031601"/>
          </p:xfrm>
          <a:graphic>
            <a:graphicData uri="http://schemas.openxmlformats.org/drawingml/2006/chart">
              <c:chart xmlns:c="http://schemas.openxmlformats.org/drawingml/2006/chart" xmlns:r="http://schemas.openxmlformats.org/officeDocument/2006/relationships" r:id="rId7"/>
            </a:graphicData>
          </a:graphic>
        </p:graphicFrame>
        <p:pic>
          <p:nvPicPr>
            <p:cNvPr id="40" name="Picture 39">
              <a:extLst>
                <a:ext uri="{FF2B5EF4-FFF2-40B4-BE49-F238E27FC236}">
                  <a16:creationId xmlns:a16="http://schemas.microsoft.com/office/drawing/2014/main" id="{7E8F8F5A-D3A4-4644-83DB-9994A6FC04BA}"/>
                </a:ext>
              </a:extLst>
            </p:cNvPr>
            <p:cNvPicPr>
              <a:picLocks noChangeAspect="1"/>
            </p:cNvPicPr>
            <p:nvPr/>
          </p:nvPicPr>
          <p:blipFill>
            <a:blip r:embed="rId8"/>
            <a:stretch>
              <a:fillRect/>
            </a:stretch>
          </p:blipFill>
          <p:spPr>
            <a:xfrm>
              <a:off x="148834" y="6213201"/>
              <a:ext cx="1397298" cy="425956"/>
            </a:xfrm>
            <a:prstGeom prst="rect">
              <a:avLst/>
            </a:prstGeom>
            <a:ln w="15875">
              <a:solidFill>
                <a:schemeClr val="tx1"/>
              </a:solidFill>
            </a:ln>
          </p:spPr>
        </p:pic>
        <p:graphicFrame>
          <p:nvGraphicFramePr>
            <p:cNvPr id="43" name="Chart 42">
              <a:extLst>
                <a:ext uri="{FF2B5EF4-FFF2-40B4-BE49-F238E27FC236}">
                  <a16:creationId xmlns:a16="http://schemas.microsoft.com/office/drawing/2014/main" id="{3777A3D3-A92B-479B-9974-E943F103A04D}"/>
                </a:ext>
              </a:extLst>
            </p:cNvPr>
            <p:cNvGraphicFramePr>
              <a:graphicFrameLocks/>
            </p:cNvGraphicFramePr>
            <p:nvPr>
              <p:extLst>
                <p:ext uri="{D42A27DB-BD31-4B8C-83A1-F6EECF244321}">
                  <p14:modId xmlns:p14="http://schemas.microsoft.com/office/powerpoint/2010/main" val="2570524139"/>
                </p:ext>
              </p:extLst>
            </p:nvPr>
          </p:nvGraphicFramePr>
          <p:xfrm>
            <a:off x="3498009" y="5558571"/>
            <a:ext cx="1060704" cy="1060704"/>
          </p:xfrm>
          <a:graphic>
            <a:graphicData uri="http://schemas.openxmlformats.org/drawingml/2006/chart">
              <c:chart xmlns:c="http://schemas.openxmlformats.org/drawingml/2006/chart" xmlns:r="http://schemas.openxmlformats.org/officeDocument/2006/relationships" r:id="rId9"/>
            </a:graphicData>
          </a:graphic>
        </p:graphicFrame>
        <p:sp>
          <p:nvSpPr>
            <p:cNvPr id="31" name="TextBox 30">
              <a:extLst>
                <a:ext uri="{FF2B5EF4-FFF2-40B4-BE49-F238E27FC236}">
                  <a16:creationId xmlns:a16="http://schemas.microsoft.com/office/drawing/2014/main" id="{E2B7EE31-D972-4FD5-AF63-499EACA13D61}"/>
                </a:ext>
              </a:extLst>
            </p:cNvPr>
            <p:cNvSpPr txBox="1"/>
            <p:nvPr/>
          </p:nvSpPr>
          <p:spPr>
            <a:xfrm>
              <a:off x="3017939" y="5594858"/>
              <a:ext cx="941412" cy="276999"/>
            </a:xfrm>
            <a:prstGeom prst="rect">
              <a:avLst/>
            </a:prstGeom>
            <a:noFill/>
          </p:spPr>
          <p:txBody>
            <a:bodyPr wrap="none" rtlCol="0">
              <a:spAutoFit/>
            </a:bodyPr>
            <a:lstStyle/>
            <a:p>
              <a:r>
                <a:rPr lang="en-US" sz="1200">
                  <a:ln w="6350">
                    <a:noFill/>
                  </a:ln>
                  <a:solidFill>
                    <a:srgbClr val="00B0F0"/>
                  </a:solidFill>
                  <a:effectLst>
                    <a:glow rad="127000">
                      <a:schemeClr val="bg1"/>
                    </a:glow>
                    <a:outerShdw blurRad="50800" dist="38100" dir="2700000" algn="tl" rotWithShape="0">
                      <a:schemeClr val="bg1">
                        <a:alpha val="40000"/>
                      </a:schemeClr>
                    </a:outerShdw>
                  </a:effectLst>
                </a:rPr>
                <a:t>WLSS Ponds</a:t>
              </a:r>
            </a:p>
          </p:txBody>
        </p:sp>
        <p:sp>
          <p:nvSpPr>
            <p:cNvPr id="35" name="TextBox 34">
              <a:extLst>
                <a:ext uri="{FF2B5EF4-FFF2-40B4-BE49-F238E27FC236}">
                  <a16:creationId xmlns:a16="http://schemas.microsoft.com/office/drawing/2014/main" id="{6DD8860E-5A6D-47E2-B665-66630648A2A6}"/>
                </a:ext>
              </a:extLst>
            </p:cNvPr>
            <p:cNvSpPr txBox="1"/>
            <p:nvPr/>
          </p:nvSpPr>
          <p:spPr>
            <a:xfrm>
              <a:off x="2005800" y="3921290"/>
              <a:ext cx="1166153" cy="276999"/>
            </a:xfrm>
            <a:prstGeom prst="rect">
              <a:avLst/>
            </a:prstGeom>
            <a:noFill/>
          </p:spPr>
          <p:txBody>
            <a:bodyPr wrap="none" rtlCol="0">
              <a:spAutoFit/>
            </a:bodyPr>
            <a:lstStyle/>
            <a:p>
              <a:r>
                <a:rPr lang="en-US" sz="1200">
                  <a:ln w="6350">
                    <a:noFill/>
                  </a:ln>
                  <a:solidFill>
                    <a:srgbClr val="00B0F0"/>
                  </a:solidFill>
                  <a:effectLst>
                    <a:glow rad="127000">
                      <a:schemeClr val="bg1"/>
                    </a:glow>
                    <a:outerShdw blurRad="50800" dist="38100" dir="2700000" algn="tl" rotWithShape="0">
                      <a:schemeClr val="bg1">
                        <a:alpha val="40000"/>
                      </a:schemeClr>
                    </a:outerShdw>
                  </a:effectLst>
                </a:rPr>
                <a:t>Horseshoe Lake</a:t>
              </a:r>
            </a:p>
          </p:txBody>
        </p:sp>
        <p:graphicFrame>
          <p:nvGraphicFramePr>
            <p:cNvPr id="41" name="Chart 40">
              <a:extLst>
                <a:ext uri="{FF2B5EF4-FFF2-40B4-BE49-F238E27FC236}">
                  <a16:creationId xmlns:a16="http://schemas.microsoft.com/office/drawing/2014/main" id="{90B5E0AB-DBFB-4179-8A63-3E2DDA7EB407}"/>
                </a:ext>
              </a:extLst>
            </p:cNvPr>
            <p:cNvGraphicFramePr>
              <a:graphicFrameLocks/>
            </p:cNvGraphicFramePr>
            <p:nvPr>
              <p:extLst>
                <p:ext uri="{D42A27DB-BD31-4B8C-83A1-F6EECF244321}">
                  <p14:modId xmlns:p14="http://schemas.microsoft.com/office/powerpoint/2010/main" val="1648739836"/>
                </p:ext>
              </p:extLst>
            </p:nvPr>
          </p:nvGraphicFramePr>
          <p:xfrm>
            <a:off x="316537" y="1264970"/>
            <a:ext cx="1060704" cy="1060704"/>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a:extLst>
                <a:ext uri="{FF2B5EF4-FFF2-40B4-BE49-F238E27FC236}">
                  <a16:creationId xmlns:a16="http://schemas.microsoft.com/office/drawing/2014/main" id="{CBFE8E71-AA00-499A-B7C9-7023BF6CCBA7}"/>
                </a:ext>
              </a:extLst>
            </p:cNvPr>
            <p:cNvSpPr txBox="1"/>
            <p:nvPr/>
          </p:nvSpPr>
          <p:spPr>
            <a:xfrm>
              <a:off x="926471" y="1773942"/>
              <a:ext cx="816121" cy="276999"/>
            </a:xfrm>
            <a:prstGeom prst="rect">
              <a:avLst/>
            </a:prstGeom>
            <a:noFill/>
          </p:spPr>
          <p:txBody>
            <a:bodyPr wrap="none" rtlCol="0">
              <a:spAutoFit/>
            </a:bodyPr>
            <a:lstStyle/>
            <a:p>
              <a:r>
                <a:rPr lang="en-US" sz="1200">
                  <a:ln w="6350">
                    <a:noFill/>
                  </a:ln>
                  <a:solidFill>
                    <a:srgbClr val="00B0F0"/>
                  </a:solidFill>
                  <a:effectLst>
                    <a:glow rad="127000">
                      <a:schemeClr val="bg1"/>
                    </a:glow>
                    <a:outerShdw blurRad="50800" dist="38100" dir="2700000" algn="tl" rotWithShape="0">
                      <a:schemeClr val="bg1">
                        <a:alpha val="40000"/>
                      </a:schemeClr>
                    </a:outerShdw>
                  </a:effectLst>
                </a:rPr>
                <a:t>Lake Elmo</a:t>
              </a:r>
            </a:p>
          </p:txBody>
        </p:sp>
        <p:sp>
          <p:nvSpPr>
            <p:cNvPr id="44" name="TextBox 43">
              <a:extLst>
                <a:ext uri="{FF2B5EF4-FFF2-40B4-BE49-F238E27FC236}">
                  <a16:creationId xmlns:a16="http://schemas.microsoft.com/office/drawing/2014/main" id="{16BB8A3A-6C69-4181-89F1-C4FA3A81F0B5}"/>
                </a:ext>
              </a:extLst>
            </p:cNvPr>
            <p:cNvSpPr txBox="1"/>
            <p:nvPr/>
          </p:nvSpPr>
          <p:spPr>
            <a:xfrm>
              <a:off x="366968" y="3112238"/>
              <a:ext cx="55950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a:ln w="6350">
                    <a:noFill/>
                  </a:ln>
                  <a:solidFill>
                    <a:srgbClr val="00B0F0"/>
                  </a:solidFill>
                  <a:effectLst>
                    <a:glow rad="127000">
                      <a:schemeClr val="bg1"/>
                    </a:glow>
                    <a:outerShdw blurRad="50800" dist="38100" dir="2700000" algn="tl" rotWithShape="0">
                      <a:schemeClr val="bg1">
                        <a:alpha val="40000"/>
                      </a:schemeClr>
                    </a:outerShdw>
                  </a:effectLst>
                </a:rPr>
                <a:t>PDC</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5" name="TextBox 44">
              <a:extLst>
                <a:ext uri="{FF2B5EF4-FFF2-40B4-BE49-F238E27FC236}">
                  <a16:creationId xmlns:a16="http://schemas.microsoft.com/office/drawing/2014/main" id="{E47DBB58-D98A-4D85-815B-F7DE6F3C2240}"/>
                </a:ext>
              </a:extLst>
            </p:cNvPr>
            <p:cNvSpPr txBox="1"/>
            <p:nvPr/>
          </p:nvSpPr>
          <p:spPr>
            <a:xfrm>
              <a:off x="806617" y="3696808"/>
              <a:ext cx="735855"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200">
                  <a:ln w="6350">
                    <a:noFill/>
                  </a:ln>
                  <a:solidFill>
                    <a:srgbClr val="00B0F0"/>
                  </a:solidFill>
                  <a:effectLst>
                    <a:glow rad="127000">
                      <a:schemeClr val="bg1"/>
                    </a:glow>
                    <a:outerShdw blurRad="50800" dist="38100" dir="2700000" algn="tl" rotWithShape="0">
                      <a:schemeClr val="bg1">
                        <a:alpha val="40000"/>
                      </a:schemeClr>
                    </a:outerShdw>
                  </a:effectLst>
                </a:rPr>
                <a:t>Jordan</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46" name="TextBox 45">
              <a:extLst>
                <a:ext uri="{FF2B5EF4-FFF2-40B4-BE49-F238E27FC236}">
                  <a16:creationId xmlns:a16="http://schemas.microsoft.com/office/drawing/2014/main" id="{B99E80C2-0DB5-4A1C-86DB-3EA8AF2B0AE7}"/>
                </a:ext>
              </a:extLst>
            </p:cNvPr>
            <p:cNvSpPr txBox="1"/>
            <p:nvPr/>
          </p:nvSpPr>
          <p:spPr>
            <a:xfrm>
              <a:off x="5357588" y="5197022"/>
              <a:ext cx="1060704"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Beta Site 9</a:t>
              </a:r>
            </a:p>
          </p:txBody>
        </p:sp>
        <p:sp>
          <p:nvSpPr>
            <p:cNvPr id="47" name="TextBox 46">
              <a:extLst>
                <a:ext uri="{FF2B5EF4-FFF2-40B4-BE49-F238E27FC236}">
                  <a16:creationId xmlns:a16="http://schemas.microsoft.com/office/drawing/2014/main" id="{F3675F30-80DB-4E91-988D-B1C47C9C7F2D}"/>
                </a:ext>
              </a:extLst>
            </p:cNvPr>
            <p:cNvSpPr txBox="1"/>
            <p:nvPr/>
          </p:nvSpPr>
          <p:spPr>
            <a:xfrm>
              <a:off x="971278" y="2688672"/>
              <a:ext cx="99543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Beta Site 6</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2" name="Left Brace 1">
              <a:extLst>
                <a:ext uri="{FF2B5EF4-FFF2-40B4-BE49-F238E27FC236}">
                  <a16:creationId xmlns:a16="http://schemas.microsoft.com/office/drawing/2014/main" id="{6B88B711-C69D-4DEF-9D47-624AA8AF1E2A}"/>
                </a:ext>
              </a:extLst>
            </p:cNvPr>
            <p:cNvSpPr/>
            <p:nvPr/>
          </p:nvSpPr>
          <p:spPr>
            <a:xfrm rot="7705807">
              <a:off x="1238596" y="2877371"/>
              <a:ext cx="236025" cy="565219"/>
            </a:xfrm>
            <a:prstGeom prst="leftBrace">
              <a:avLst/>
            </a:prstGeom>
            <a:ln w="9525">
              <a:solidFill>
                <a:srgbClr val="00B0F0"/>
              </a:solidFill>
            </a:ln>
            <a:effectLst>
              <a:glow rad="635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A51A0716-FBC7-4C3B-A4C4-EC00C87F49D0}"/>
                </a:ext>
              </a:extLst>
            </p:cNvPr>
            <p:cNvSpPr txBox="1"/>
            <p:nvPr/>
          </p:nvSpPr>
          <p:spPr>
            <a:xfrm>
              <a:off x="3948488" y="3964891"/>
              <a:ext cx="995430"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a:ln w="6350">
                    <a:noFill/>
                  </a:ln>
                  <a:solidFill>
                    <a:srgbClr val="00B0F0"/>
                  </a:solidFill>
                  <a:effectLst>
                    <a:glow rad="127000">
                      <a:schemeClr val="bg1"/>
                    </a:glow>
                    <a:outerShdw blurRad="50800" dist="38100" dir="2700000" algn="tl" rotWithShape="0">
                      <a:schemeClr val="bg1">
                        <a:alpha val="40000"/>
                      </a:schemeClr>
                    </a:outerShdw>
                  </a:effectLst>
                </a:rPr>
                <a:t>Beta Site 7</a:t>
              </a:r>
            </a:p>
          </p:txBody>
        </p:sp>
        <p:sp>
          <p:nvSpPr>
            <p:cNvPr id="49" name="TextBox 48">
              <a:extLst>
                <a:ext uri="{FF2B5EF4-FFF2-40B4-BE49-F238E27FC236}">
                  <a16:creationId xmlns:a16="http://schemas.microsoft.com/office/drawing/2014/main" id="{500E3AC6-3CF6-410D-8876-C7BECC540E09}"/>
                </a:ext>
              </a:extLst>
            </p:cNvPr>
            <p:cNvSpPr txBox="1"/>
            <p:nvPr/>
          </p:nvSpPr>
          <p:spPr>
            <a:xfrm>
              <a:off x="5367113" y="5399437"/>
              <a:ext cx="559503"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a:ln w="6350">
                    <a:noFill/>
                  </a:ln>
                  <a:solidFill>
                    <a:srgbClr val="00B0F0"/>
                  </a:solidFill>
                  <a:effectLst>
                    <a:glow rad="127000">
                      <a:schemeClr val="bg1"/>
                    </a:glow>
                    <a:outerShdw blurRad="50800" dist="38100" dir="2700000" algn="tl" rotWithShape="0">
                      <a:schemeClr val="bg1">
                        <a:alpha val="40000"/>
                      </a:schemeClr>
                    </a:outerShdw>
                  </a:effectLst>
                </a:rPr>
                <a:t>PDC</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50" name="TextBox 49">
              <a:extLst>
                <a:ext uri="{FF2B5EF4-FFF2-40B4-BE49-F238E27FC236}">
                  <a16:creationId xmlns:a16="http://schemas.microsoft.com/office/drawing/2014/main" id="{261DE62C-8295-41FC-93B7-DE24165E44B6}"/>
                </a:ext>
              </a:extLst>
            </p:cNvPr>
            <p:cNvSpPr txBox="1"/>
            <p:nvPr/>
          </p:nvSpPr>
          <p:spPr>
            <a:xfrm>
              <a:off x="3948488" y="4158255"/>
              <a:ext cx="721160" cy="27699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200">
                  <a:ln w="6350">
                    <a:noFill/>
                  </a:ln>
                  <a:solidFill>
                    <a:srgbClr val="00B0F0"/>
                  </a:solidFill>
                  <a:effectLst>
                    <a:glow rad="127000">
                      <a:schemeClr val="bg1"/>
                    </a:glow>
                    <a:outerShdw blurRad="50800" dist="38100" dir="2700000" algn="tl" rotWithShape="0">
                      <a:schemeClr val="bg1">
                        <a:alpha val="40000"/>
                      </a:schemeClr>
                    </a:outerShdw>
                  </a:effectLst>
                </a:rPr>
                <a:t>Jordan</a:t>
              </a:r>
              <a:endParaRPr lang="en-US">
                <a:ln w="6350">
                  <a:noFill/>
                </a:ln>
                <a:solidFill>
                  <a:srgbClr val="00B0F0"/>
                </a:solidFill>
                <a:effectLst>
                  <a:glow rad="127000">
                    <a:schemeClr val="bg1"/>
                  </a:glow>
                  <a:outerShdw blurRad="50800" dist="38100" dir="2700000" algn="tl" rotWithShape="0">
                    <a:schemeClr val="bg1">
                      <a:alpha val="40000"/>
                    </a:schemeClr>
                  </a:outerShdw>
                </a:effectLst>
              </a:endParaRPr>
            </a:p>
          </p:txBody>
        </p:sp>
      </p:grpSp>
      <p:sp>
        <p:nvSpPr>
          <p:cNvPr id="52" name="TextBox 51">
            <a:extLst>
              <a:ext uri="{FF2B5EF4-FFF2-40B4-BE49-F238E27FC236}">
                <a16:creationId xmlns:a16="http://schemas.microsoft.com/office/drawing/2014/main" id="{A45CF34B-5C79-49E2-B71D-016AF0F92732}"/>
              </a:ext>
            </a:extLst>
          </p:cNvPr>
          <p:cNvSpPr txBox="1"/>
          <p:nvPr/>
        </p:nvSpPr>
        <p:spPr>
          <a:xfrm>
            <a:off x="6545216" y="1015724"/>
            <a:ext cx="5536116" cy="577421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defRPr/>
            </a:pPr>
            <a:r>
              <a:rPr lang="en-US" sz="1200" b="1">
                <a:solidFill>
                  <a:srgbClr val="00B0F0"/>
                </a:solidFill>
                <a:latin typeface="Arial" panose="020B0604020202020204" pitchFamily="34" charset="0"/>
                <a:cs typeface="Arial" panose="020B0604020202020204" pitchFamily="34" charset="0"/>
              </a:rPr>
              <a:t>PFOS Migration in Groundwater: Branched-Linear Fractions</a:t>
            </a:r>
          </a:p>
          <a:p>
            <a:pPr algn="ctr" defTabSz="1063460" fontAlgn="auto">
              <a:spcBef>
                <a:spcPts val="0"/>
              </a:spcBef>
              <a:spcAft>
                <a:spcPts val="400"/>
              </a:spcAft>
              <a:defRPr/>
            </a:pPr>
            <a:endParaRPr lang="en-US" sz="6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Several PFAS compounds, including PFOS, are present in the environment in more than one chemical structure type, referred to as linear and branched isomers. Specific to the project corridor, the manufacturing process used by 3M and the subsequent PFOS waste disposed of at the Oakdale Disposal Site and Washington County Landfill was comprised of approximately 30% branched and 70% linear isomer fractions of PFOS (ATSDR, 2008).</a:t>
            </a:r>
          </a:p>
          <a:p>
            <a:pPr algn="ctr"/>
            <a:endParaRPr lang="en-US" sz="6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Branched and linear isomers migrate at different rates in groundwater, allowing for the determination of the relative distance PFOS travels in water. The linear isomer typically travels slower due to the propensity to become “stuck” in the soil or bedrock. As a result, PFOS in surface water typically has a higher linear fraction, while groundwater has a higher branched fraction. Groundwater that has a nearby surface water input will have a more equal distribution of branched and linear PFOS isomers.  </a:t>
            </a:r>
          </a:p>
          <a:p>
            <a:pPr algn="ctr"/>
            <a:endParaRPr lang="en-US" sz="600">
              <a:latin typeface="Arial" panose="020B0604020202020204" pitchFamily="34" charset="0"/>
              <a:cs typeface="Arial" panose="020B0604020202020204" pitchFamily="34" charset="0"/>
            </a:endParaRPr>
          </a:p>
          <a:p>
            <a:pPr algn="ctr"/>
            <a:r>
              <a:rPr lang="en-US" sz="1200">
                <a:latin typeface="Arial" panose="020B0604020202020204" pitchFamily="34" charset="0"/>
                <a:cs typeface="Arial" panose="020B0604020202020204" pitchFamily="34" charset="0"/>
              </a:rPr>
              <a:t>While an exact distance or time traveled in groundwater cannot be determined, the isomer fractions can be compared across the site to identify locations where PFOS-impacted water has more recently migrated from the surface to groundwater, and in turn help identify key areas of infiltration.</a:t>
            </a:r>
          </a:p>
          <a:p>
            <a:pPr algn="ctr" defTabSz="1063460" fontAlgn="auto">
              <a:spcBef>
                <a:spcPts val="0"/>
              </a:spcBef>
              <a:spcAft>
                <a:spcPts val="0"/>
              </a:spcAft>
              <a:defRPr/>
            </a:pPr>
            <a:endParaRPr lang="en-US" sz="10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31A92109-2322-4EDB-8DA0-4A89AEF054BB}"/>
              </a:ext>
            </a:extLst>
          </p:cNvPr>
          <p:cNvSpPr txBox="1"/>
          <p:nvPr/>
        </p:nvSpPr>
        <p:spPr>
          <a:xfrm>
            <a:off x="7409678" y="4766163"/>
            <a:ext cx="3926331" cy="276999"/>
          </a:xfrm>
          <a:prstGeom prst="rect">
            <a:avLst/>
          </a:prstGeom>
          <a:noFill/>
        </p:spPr>
        <p:txBody>
          <a:bodyPr wrap="none" rtlCol="0">
            <a:spAutoFit/>
          </a:bodyPr>
          <a:lstStyle/>
          <a:p>
            <a:r>
              <a:rPr lang="en-US" sz="1200" b="1">
                <a:solidFill>
                  <a:srgbClr val="00B0F0"/>
                </a:solidFill>
                <a:latin typeface="Arial" panose="020B0604020202020204" pitchFamily="34" charset="0"/>
                <a:cs typeface="Arial" panose="020B0604020202020204" pitchFamily="34" charset="0"/>
              </a:rPr>
              <a:t>Typical</a:t>
            </a:r>
            <a:r>
              <a:rPr lang="en-US" sz="1200">
                <a:latin typeface="Arial" panose="020B0604020202020204" pitchFamily="34" charset="0"/>
                <a:cs typeface="Arial" panose="020B0604020202020204" pitchFamily="34" charset="0"/>
              </a:rPr>
              <a:t> </a:t>
            </a:r>
            <a:r>
              <a:rPr lang="en-US" sz="1200" b="1">
                <a:solidFill>
                  <a:srgbClr val="00B0F0"/>
                </a:solidFill>
                <a:latin typeface="Arial" panose="020B0604020202020204" pitchFamily="34" charset="0"/>
                <a:cs typeface="Arial" panose="020B0604020202020204" pitchFamily="34" charset="0"/>
              </a:rPr>
              <a:t>Br-L Distributions: Surface vs Groundwater</a:t>
            </a:r>
          </a:p>
        </p:txBody>
      </p:sp>
      <p:sp>
        <p:nvSpPr>
          <p:cNvPr id="54" name="TextBox 53">
            <a:extLst>
              <a:ext uri="{FF2B5EF4-FFF2-40B4-BE49-F238E27FC236}">
                <a16:creationId xmlns:a16="http://schemas.microsoft.com/office/drawing/2014/main" id="{191AE556-1766-4A3F-8CA9-6C87572EDB9E}"/>
              </a:ext>
            </a:extLst>
          </p:cNvPr>
          <p:cNvSpPr txBox="1"/>
          <p:nvPr/>
        </p:nvSpPr>
        <p:spPr>
          <a:xfrm>
            <a:off x="6700212" y="5042324"/>
            <a:ext cx="1701108"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Surface Water</a:t>
            </a:r>
          </a:p>
          <a:p>
            <a:pPr algn="ctr"/>
            <a:r>
              <a:rPr lang="en-US" sz="1200">
                <a:latin typeface="Arial" panose="020B0604020202020204" pitchFamily="34" charset="0"/>
                <a:cs typeface="Arial" panose="020B0604020202020204" pitchFamily="34" charset="0"/>
              </a:rPr>
              <a:t>Higher Linear Fraction</a:t>
            </a:r>
          </a:p>
        </p:txBody>
      </p:sp>
      <p:sp>
        <p:nvSpPr>
          <p:cNvPr id="60" name="TextBox 59">
            <a:extLst>
              <a:ext uri="{FF2B5EF4-FFF2-40B4-BE49-F238E27FC236}">
                <a16:creationId xmlns:a16="http://schemas.microsoft.com/office/drawing/2014/main" id="{E53F975E-C81B-40C0-9F08-41BC1F6F42D5}"/>
              </a:ext>
            </a:extLst>
          </p:cNvPr>
          <p:cNvSpPr txBox="1"/>
          <p:nvPr/>
        </p:nvSpPr>
        <p:spPr>
          <a:xfrm>
            <a:off x="8275751" y="5333722"/>
            <a:ext cx="2192199" cy="646331"/>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Equal Distribution</a:t>
            </a:r>
          </a:p>
          <a:p>
            <a:pPr algn="ctr"/>
            <a:r>
              <a:rPr lang="en-US" sz="1200">
                <a:latin typeface="Arial" panose="020B0604020202020204" pitchFamily="34" charset="0"/>
                <a:cs typeface="Arial" panose="020B0604020202020204" pitchFamily="34" charset="0"/>
              </a:rPr>
              <a:t>Recent Surface Water Input to Groundwater*</a:t>
            </a:r>
          </a:p>
        </p:txBody>
      </p:sp>
      <p:sp>
        <p:nvSpPr>
          <p:cNvPr id="63" name="TextBox 62">
            <a:extLst>
              <a:ext uri="{FF2B5EF4-FFF2-40B4-BE49-F238E27FC236}">
                <a16:creationId xmlns:a16="http://schemas.microsoft.com/office/drawing/2014/main" id="{A9CF2640-1B00-4C54-8267-1F609A633B2B}"/>
              </a:ext>
            </a:extLst>
          </p:cNvPr>
          <p:cNvSpPr txBox="1"/>
          <p:nvPr/>
        </p:nvSpPr>
        <p:spPr>
          <a:xfrm>
            <a:off x="9640822" y="6366670"/>
            <a:ext cx="2568968" cy="400110"/>
          </a:xfrm>
          <a:prstGeom prst="rect">
            <a:avLst/>
          </a:prstGeom>
          <a:noFill/>
        </p:spPr>
        <p:txBody>
          <a:bodyPr wrap="square" rtlCol="0">
            <a:spAutoFit/>
          </a:bodyPr>
          <a:lstStyle/>
          <a:p>
            <a:r>
              <a:rPr lang="en-US" sz="1000" i="1">
                <a:latin typeface="Arial" panose="020B0604020202020204" pitchFamily="34" charset="0"/>
                <a:cs typeface="Arial" panose="020B0604020202020204" pitchFamily="34" charset="0"/>
              </a:rPr>
              <a:t>*In surface water, this distribution could be indicative of groundwater discharge.</a:t>
            </a:r>
          </a:p>
        </p:txBody>
      </p:sp>
      <p:sp>
        <p:nvSpPr>
          <p:cNvPr id="66" name="TextBox 65">
            <a:extLst>
              <a:ext uri="{FF2B5EF4-FFF2-40B4-BE49-F238E27FC236}">
                <a16:creationId xmlns:a16="http://schemas.microsoft.com/office/drawing/2014/main" id="{C3A0D7DD-5972-478D-8667-396739DD67D8}"/>
              </a:ext>
            </a:extLst>
          </p:cNvPr>
          <p:cNvSpPr txBox="1"/>
          <p:nvPr/>
        </p:nvSpPr>
        <p:spPr>
          <a:xfrm>
            <a:off x="10127994" y="5034497"/>
            <a:ext cx="1931939" cy="461665"/>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Groundwater</a:t>
            </a:r>
          </a:p>
          <a:p>
            <a:pPr algn="ctr"/>
            <a:r>
              <a:rPr lang="en-US" sz="1200">
                <a:latin typeface="Arial" panose="020B0604020202020204" pitchFamily="34" charset="0"/>
                <a:cs typeface="Arial" panose="020B0604020202020204" pitchFamily="34" charset="0"/>
              </a:rPr>
              <a:t>Higher Branched Fraction</a:t>
            </a:r>
          </a:p>
        </p:txBody>
      </p:sp>
      <p:graphicFrame>
        <p:nvGraphicFramePr>
          <p:cNvPr id="67" name="Chart 66">
            <a:extLst>
              <a:ext uri="{FF2B5EF4-FFF2-40B4-BE49-F238E27FC236}">
                <a16:creationId xmlns:a16="http://schemas.microsoft.com/office/drawing/2014/main" id="{FB2405BD-4281-48B5-BB5E-7C014A75D353}"/>
              </a:ext>
            </a:extLst>
          </p:cNvPr>
          <p:cNvGraphicFramePr>
            <a:graphicFrameLocks/>
          </p:cNvGraphicFramePr>
          <p:nvPr>
            <p:extLst>
              <p:ext uri="{D42A27DB-BD31-4B8C-83A1-F6EECF244321}">
                <p14:modId xmlns:p14="http://schemas.microsoft.com/office/powerpoint/2010/main" val="1125014487"/>
              </p:ext>
            </p:extLst>
          </p:nvPr>
        </p:nvGraphicFramePr>
        <p:xfrm>
          <a:off x="10528751" y="5333722"/>
          <a:ext cx="1060704" cy="1057178"/>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8" name="Chart 67">
            <a:extLst>
              <a:ext uri="{FF2B5EF4-FFF2-40B4-BE49-F238E27FC236}">
                <a16:creationId xmlns:a16="http://schemas.microsoft.com/office/drawing/2014/main" id="{46A47F19-A721-43F8-8EB2-A909AF007599}"/>
              </a:ext>
            </a:extLst>
          </p:cNvPr>
          <p:cNvGraphicFramePr>
            <a:graphicFrameLocks/>
          </p:cNvGraphicFramePr>
          <p:nvPr>
            <p:extLst>
              <p:ext uri="{D42A27DB-BD31-4B8C-83A1-F6EECF244321}">
                <p14:modId xmlns:p14="http://schemas.microsoft.com/office/powerpoint/2010/main" val="1434754548"/>
              </p:ext>
            </p:extLst>
          </p:nvPr>
        </p:nvGraphicFramePr>
        <p:xfrm>
          <a:off x="6957630" y="5333722"/>
          <a:ext cx="1060704" cy="10607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9" name="Chart 68">
            <a:extLst>
              <a:ext uri="{FF2B5EF4-FFF2-40B4-BE49-F238E27FC236}">
                <a16:creationId xmlns:a16="http://schemas.microsoft.com/office/drawing/2014/main" id="{D7FA3DB7-EB56-461B-94A4-B90094CC1BC1}"/>
              </a:ext>
            </a:extLst>
          </p:cNvPr>
          <p:cNvGraphicFramePr>
            <a:graphicFrameLocks/>
          </p:cNvGraphicFramePr>
          <p:nvPr>
            <p:extLst>
              <p:ext uri="{D42A27DB-BD31-4B8C-83A1-F6EECF244321}">
                <p14:modId xmlns:p14="http://schemas.microsoft.com/office/powerpoint/2010/main" val="85057385"/>
              </p:ext>
            </p:extLst>
          </p:nvPr>
        </p:nvGraphicFramePr>
        <p:xfrm>
          <a:off x="8727454" y="5794288"/>
          <a:ext cx="1175734" cy="1031601"/>
        </p:xfrm>
        <a:graphic>
          <a:graphicData uri="http://schemas.openxmlformats.org/drawingml/2006/chart">
            <c:chart xmlns:c="http://schemas.openxmlformats.org/drawingml/2006/chart" xmlns:r="http://schemas.openxmlformats.org/officeDocument/2006/relationships" r:id="rId13"/>
          </a:graphicData>
        </a:graphic>
      </p:graphicFrame>
      <p:sp>
        <p:nvSpPr>
          <p:cNvPr id="51" name="TextBox 50">
            <a:extLst>
              <a:ext uri="{FF2B5EF4-FFF2-40B4-BE49-F238E27FC236}">
                <a16:creationId xmlns:a16="http://schemas.microsoft.com/office/drawing/2014/main" id="{6FDA14AC-964C-4290-B9F7-84EE422817C8}"/>
              </a:ext>
            </a:extLst>
          </p:cNvPr>
          <p:cNvSpPr txBox="1"/>
          <p:nvPr/>
        </p:nvSpPr>
        <p:spPr>
          <a:xfrm>
            <a:off x="3528056" y="6366363"/>
            <a:ext cx="1003801"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Surface Water</a:t>
            </a:r>
          </a:p>
        </p:txBody>
      </p:sp>
      <p:sp>
        <p:nvSpPr>
          <p:cNvPr id="55" name="TextBox 54">
            <a:extLst>
              <a:ext uri="{FF2B5EF4-FFF2-40B4-BE49-F238E27FC236}">
                <a16:creationId xmlns:a16="http://schemas.microsoft.com/office/drawing/2014/main" id="{FC1DFFA5-B607-4FD3-8DC3-E147E40347B5}"/>
              </a:ext>
            </a:extLst>
          </p:cNvPr>
          <p:cNvSpPr txBox="1"/>
          <p:nvPr/>
        </p:nvSpPr>
        <p:spPr>
          <a:xfrm>
            <a:off x="2425396" y="4156081"/>
            <a:ext cx="1003801"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Surface Water</a:t>
            </a:r>
          </a:p>
        </p:txBody>
      </p:sp>
      <p:sp>
        <p:nvSpPr>
          <p:cNvPr id="56" name="TextBox 55">
            <a:extLst>
              <a:ext uri="{FF2B5EF4-FFF2-40B4-BE49-F238E27FC236}">
                <a16:creationId xmlns:a16="http://schemas.microsoft.com/office/drawing/2014/main" id="{CD36DEAC-3CE8-4426-B2EA-5284639D7AAB}"/>
              </a:ext>
            </a:extLst>
          </p:cNvPr>
          <p:cNvSpPr txBox="1"/>
          <p:nvPr/>
        </p:nvSpPr>
        <p:spPr>
          <a:xfrm>
            <a:off x="329396" y="2068984"/>
            <a:ext cx="1003801" cy="261610"/>
          </a:xfrm>
          <a:prstGeom prst="rect">
            <a:avLst/>
          </a:prstGeom>
          <a:noFill/>
        </p:spPr>
        <p:txBody>
          <a:bodyPr wrap="none" rtlCol="0">
            <a:spAutoFit/>
          </a:bodyPr>
          <a:lstStyle/>
          <a:p>
            <a:r>
              <a:rPr lang="en-US" sz="1100">
                <a:ln w="6350">
                  <a:noFill/>
                </a:ln>
                <a:solidFill>
                  <a:srgbClr val="00B0F0"/>
                </a:solidFill>
                <a:effectLst>
                  <a:glow rad="127000">
                    <a:schemeClr val="bg1"/>
                  </a:glow>
                  <a:outerShdw blurRad="50800" dist="38100" dir="2700000" algn="tl" rotWithShape="0">
                    <a:schemeClr val="bg1">
                      <a:alpha val="40000"/>
                    </a:schemeClr>
                  </a:outerShdw>
                </a:effectLst>
              </a:rPr>
              <a:t>Surface Water</a:t>
            </a:r>
          </a:p>
        </p:txBody>
      </p:sp>
      <p:sp>
        <p:nvSpPr>
          <p:cNvPr id="57" name="Rounded Rectangle 5">
            <a:extLst>
              <a:ext uri="{FF2B5EF4-FFF2-40B4-BE49-F238E27FC236}">
                <a16:creationId xmlns:a16="http://schemas.microsoft.com/office/drawing/2014/main" id="{9BD99BF8-C55C-4E0F-BB7B-BEFB3C9AA49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68BDCC6B-A2C3-457E-84E5-9439DB47283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0193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A Closer Look: Branched-Linear Analysis at WLSS Ponds</a:t>
              </a:r>
            </a:p>
          </p:txBody>
        </p:sp>
      </p:grpSp>
      <p:grpSp>
        <p:nvGrpSpPr>
          <p:cNvPr id="62" name="Group 61">
            <a:extLst>
              <a:ext uri="{FF2B5EF4-FFF2-40B4-BE49-F238E27FC236}">
                <a16:creationId xmlns:a16="http://schemas.microsoft.com/office/drawing/2014/main" id="{E5F92597-AE17-43FE-B3FD-E022EED61246}"/>
              </a:ext>
            </a:extLst>
          </p:cNvPr>
          <p:cNvGrpSpPr/>
          <p:nvPr/>
        </p:nvGrpSpPr>
        <p:grpSpPr>
          <a:xfrm>
            <a:off x="163295" y="1083437"/>
            <a:ext cx="4716007" cy="4022488"/>
            <a:chOff x="1664712" y="2573310"/>
            <a:chExt cx="4716007" cy="4022488"/>
          </a:xfrm>
        </p:grpSpPr>
        <p:grpSp>
          <p:nvGrpSpPr>
            <p:cNvPr id="6" name="Group 5">
              <a:extLst>
                <a:ext uri="{FF2B5EF4-FFF2-40B4-BE49-F238E27FC236}">
                  <a16:creationId xmlns:a16="http://schemas.microsoft.com/office/drawing/2014/main" id="{8B19C649-51D6-4A9D-81E5-2394847B5C43}"/>
                </a:ext>
              </a:extLst>
            </p:cNvPr>
            <p:cNvGrpSpPr/>
            <p:nvPr/>
          </p:nvGrpSpPr>
          <p:grpSpPr>
            <a:xfrm>
              <a:off x="1664712" y="2573310"/>
              <a:ext cx="4716007" cy="4022488"/>
              <a:chOff x="1702284" y="2683013"/>
              <a:chExt cx="4716007" cy="4022488"/>
            </a:xfrm>
          </p:grpSpPr>
          <p:pic>
            <p:nvPicPr>
              <p:cNvPr id="3" name="Picture 2">
                <a:extLst>
                  <a:ext uri="{FF2B5EF4-FFF2-40B4-BE49-F238E27FC236}">
                    <a16:creationId xmlns:a16="http://schemas.microsoft.com/office/drawing/2014/main" id="{79D6F427-9E0A-4ECC-A7E0-C0B848DEE45B}"/>
                  </a:ext>
                </a:extLst>
              </p:cNvPr>
              <p:cNvPicPr>
                <a:picLocks noChangeAspect="1"/>
              </p:cNvPicPr>
              <p:nvPr/>
            </p:nvPicPr>
            <p:blipFill rotWithShape="1">
              <a:blip r:embed="rId2"/>
              <a:srcRect l="14785" t="24214" r="40868" b="15655"/>
              <a:stretch/>
            </p:blipFill>
            <p:spPr>
              <a:xfrm>
                <a:off x="1702284" y="2683013"/>
                <a:ext cx="4716007" cy="4022488"/>
              </a:xfrm>
              <a:prstGeom prst="rect">
                <a:avLst/>
              </a:prstGeom>
              <a:ln w="34925">
                <a:solidFill>
                  <a:srgbClr val="00B0F0"/>
                </a:solidFill>
              </a:ln>
            </p:spPr>
          </p:pic>
          <p:sp>
            <p:nvSpPr>
              <p:cNvPr id="24" name="Freeform: Shape 23">
                <a:extLst>
                  <a:ext uri="{FF2B5EF4-FFF2-40B4-BE49-F238E27FC236}">
                    <a16:creationId xmlns:a16="http://schemas.microsoft.com/office/drawing/2014/main" id="{5676A060-0998-4B06-9053-C7635230133F}"/>
                  </a:ext>
                </a:extLst>
              </p:cNvPr>
              <p:cNvSpPr>
                <a:spLocks noChangeAspect="1"/>
              </p:cNvSpPr>
              <p:nvPr/>
            </p:nvSpPr>
            <p:spPr>
              <a:xfrm>
                <a:off x="4733925" y="6239056"/>
                <a:ext cx="368887" cy="400101"/>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FA8DF4E-3B96-48D0-A3B5-ADABD6FE338D}"/>
                  </a:ext>
                </a:extLst>
              </p:cNvPr>
              <p:cNvSpPr>
                <a:spLocks noChangeAspect="1"/>
              </p:cNvSpPr>
              <p:nvPr/>
            </p:nvSpPr>
            <p:spPr>
              <a:xfrm>
                <a:off x="4385334" y="5015416"/>
                <a:ext cx="442723" cy="181606"/>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00B0F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17316C4-04C1-4615-A376-1A813354967D}"/>
                  </a:ext>
                </a:extLst>
              </p:cNvPr>
              <p:cNvSpPr>
                <a:spLocks noChangeAspect="1"/>
              </p:cNvSpPr>
              <p:nvPr/>
            </p:nvSpPr>
            <p:spPr>
              <a:xfrm>
                <a:off x="4548484" y="5766591"/>
                <a:ext cx="419961" cy="346187"/>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5">
                <a:extLst>
                  <a:ext uri="{FF2B5EF4-FFF2-40B4-BE49-F238E27FC236}">
                    <a16:creationId xmlns:a16="http://schemas.microsoft.com/office/drawing/2014/main" id="{70F6AF3C-7988-43A6-8EEF-CFF7F3DE2C5A}"/>
                  </a:ext>
                </a:extLst>
              </p:cNvPr>
              <p:cNvSpPr/>
              <p:nvPr/>
            </p:nvSpPr>
            <p:spPr>
              <a:xfrm>
                <a:off x="4199128" y="2744406"/>
                <a:ext cx="2199594" cy="4171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a:solidFill>
                      <a:schemeClr val="bg1"/>
                    </a:solidFill>
                    <a:latin typeface="Arial" panose="020B0604020202020204" pitchFamily="34" charset="0"/>
                    <a:cs typeface="Arial" panose="020B0604020202020204" pitchFamily="34" charset="0"/>
                  </a:rPr>
                  <a:t>Br-L Analysis: WLSS Ponds</a:t>
                </a:r>
              </a:p>
            </p:txBody>
          </p:sp>
          <p:graphicFrame>
            <p:nvGraphicFramePr>
              <p:cNvPr id="34" name="Chart 33">
                <a:extLst>
                  <a:ext uri="{FF2B5EF4-FFF2-40B4-BE49-F238E27FC236}">
                    <a16:creationId xmlns:a16="http://schemas.microsoft.com/office/drawing/2014/main" id="{433A4630-6A1C-4048-976F-34D9E7338547}"/>
                  </a:ext>
                </a:extLst>
              </p:cNvPr>
              <p:cNvGraphicFramePr>
                <a:graphicFrameLocks/>
              </p:cNvGraphicFramePr>
              <p:nvPr/>
            </p:nvGraphicFramePr>
            <p:xfrm>
              <a:off x="3410229" y="3704035"/>
              <a:ext cx="1060704" cy="1057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8" name="Chart 37">
                <a:extLst>
                  <a:ext uri="{FF2B5EF4-FFF2-40B4-BE49-F238E27FC236}">
                    <a16:creationId xmlns:a16="http://schemas.microsoft.com/office/drawing/2014/main" id="{4A0569E6-C6F5-436A-B1FB-28D48C7F7ECA}"/>
                  </a:ext>
                </a:extLst>
              </p:cNvPr>
              <p:cNvGraphicFramePr>
                <a:graphicFrameLocks/>
              </p:cNvGraphicFramePr>
              <p:nvPr/>
            </p:nvGraphicFramePr>
            <p:xfrm>
              <a:off x="2446792" y="3360514"/>
              <a:ext cx="1060704" cy="10571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 name="Chart 38">
                <a:extLst>
                  <a:ext uri="{FF2B5EF4-FFF2-40B4-BE49-F238E27FC236}">
                    <a16:creationId xmlns:a16="http://schemas.microsoft.com/office/drawing/2014/main" id="{AEADE590-D4CB-4B2C-BF90-EF13316659AA}"/>
                  </a:ext>
                </a:extLst>
              </p:cNvPr>
              <p:cNvGraphicFramePr>
                <a:graphicFrameLocks/>
              </p:cNvGraphicFramePr>
              <p:nvPr/>
            </p:nvGraphicFramePr>
            <p:xfrm>
              <a:off x="4958216" y="5214574"/>
              <a:ext cx="1060704" cy="1060704"/>
            </p:xfrm>
            <a:graphic>
              <a:graphicData uri="http://schemas.openxmlformats.org/drawingml/2006/chart">
                <c:chart xmlns:c="http://schemas.openxmlformats.org/drawingml/2006/chart" xmlns:r="http://schemas.openxmlformats.org/officeDocument/2006/relationships" r:id="rId5"/>
              </a:graphicData>
            </a:graphic>
          </p:graphicFrame>
          <p:pic>
            <p:nvPicPr>
              <p:cNvPr id="40" name="Picture 39">
                <a:extLst>
                  <a:ext uri="{FF2B5EF4-FFF2-40B4-BE49-F238E27FC236}">
                    <a16:creationId xmlns:a16="http://schemas.microsoft.com/office/drawing/2014/main" id="{7E8F8F5A-D3A4-4644-83DB-9994A6FC04BA}"/>
                  </a:ext>
                </a:extLst>
              </p:cNvPr>
              <p:cNvPicPr>
                <a:picLocks noChangeAspect="1"/>
              </p:cNvPicPr>
              <p:nvPr/>
            </p:nvPicPr>
            <p:blipFill>
              <a:blip r:embed="rId6"/>
              <a:stretch>
                <a:fillRect/>
              </a:stretch>
            </p:blipFill>
            <p:spPr>
              <a:xfrm>
                <a:off x="1893937" y="6201123"/>
                <a:ext cx="1397298" cy="425956"/>
              </a:xfrm>
              <a:prstGeom prst="rect">
                <a:avLst/>
              </a:prstGeom>
              <a:ln w="15875">
                <a:solidFill>
                  <a:schemeClr val="tx1"/>
                </a:solidFill>
              </a:ln>
            </p:spPr>
          </p:pic>
          <p:graphicFrame>
            <p:nvGraphicFramePr>
              <p:cNvPr id="43" name="Chart 42">
                <a:extLst>
                  <a:ext uri="{FF2B5EF4-FFF2-40B4-BE49-F238E27FC236}">
                    <a16:creationId xmlns:a16="http://schemas.microsoft.com/office/drawing/2014/main" id="{3777A3D3-A92B-479B-9974-E943F103A04D}"/>
                  </a:ext>
                </a:extLst>
              </p:cNvPr>
              <p:cNvGraphicFramePr>
                <a:graphicFrameLocks/>
              </p:cNvGraphicFramePr>
              <p:nvPr/>
            </p:nvGraphicFramePr>
            <p:xfrm>
              <a:off x="3498009" y="5558571"/>
              <a:ext cx="1060704" cy="1060704"/>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Box 34">
                <a:extLst>
                  <a:ext uri="{FF2B5EF4-FFF2-40B4-BE49-F238E27FC236}">
                    <a16:creationId xmlns:a16="http://schemas.microsoft.com/office/drawing/2014/main" id="{6DD8860E-5A6D-47E2-B665-66630648A2A6}"/>
                  </a:ext>
                </a:extLst>
              </p:cNvPr>
              <p:cNvSpPr txBox="1"/>
              <p:nvPr/>
            </p:nvSpPr>
            <p:spPr>
              <a:xfrm>
                <a:off x="1763257" y="4959534"/>
                <a:ext cx="1510863" cy="369332"/>
              </a:xfrm>
              <a:prstGeom prst="rect">
                <a:avLst/>
              </a:prstGeom>
              <a:noFill/>
            </p:spPr>
            <p:txBody>
              <a:bodyPr wrap="none" rtlCol="0">
                <a:spAutoFit/>
              </a:bodyPr>
              <a:lstStyle/>
              <a:p>
                <a:r>
                  <a:rPr lang="en-US">
                    <a:ln w="6350">
                      <a:noFill/>
                    </a:ln>
                    <a:solidFill>
                      <a:srgbClr val="00B0F0"/>
                    </a:solidFill>
                    <a:effectLst>
                      <a:glow rad="127000">
                        <a:schemeClr val="bg1"/>
                      </a:glow>
                      <a:outerShdw blurRad="50800" dist="38100" dir="2700000" algn="tl" rotWithShape="0">
                        <a:schemeClr val="bg1">
                          <a:alpha val="40000"/>
                        </a:schemeClr>
                      </a:outerShdw>
                    </a:effectLst>
                  </a:rPr>
                  <a:t>Surface Water</a:t>
                </a:r>
              </a:p>
            </p:txBody>
          </p:sp>
        </p:grpSp>
        <p:cxnSp>
          <p:nvCxnSpPr>
            <p:cNvPr id="7" name="Straight Connector 6">
              <a:extLst>
                <a:ext uri="{FF2B5EF4-FFF2-40B4-BE49-F238E27FC236}">
                  <a16:creationId xmlns:a16="http://schemas.microsoft.com/office/drawing/2014/main" id="{C59BC691-AD59-4973-BDDA-DDB43E51AB28}"/>
                </a:ext>
              </a:extLst>
            </p:cNvPr>
            <p:cNvCxnSpPr>
              <a:cxnSpLocks/>
              <a:stCxn id="35" idx="0"/>
              <a:endCxn id="38" idx="2"/>
            </p:cNvCxnSpPr>
            <p:nvPr/>
          </p:nvCxnSpPr>
          <p:spPr>
            <a:xfrm flipV="1">
              <a:off x="2481117" y="4307989"/>
              <a:ext cx="458455" cy="5418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C70459-5448-4304-A49C-12035EE87C1E}"/>
                </a:ext>
              </a:extLst>
            </p:cNvPr>
            <p:cNvCxnSpPr>
              <a:cxnSpLocks/>
              <a:stCxn id="43" idx="1"/>
              <a:endCxn id="35" idx="2"/>
            </p:cNvCxnSpPr>
            <p:nvPr/>
          </p:nvCxnSpPr>
          <p:spPr>
            <a:xfrm flipH="1" flipV="1">
              <a:off x="2481117" y="5219163"/>
              <a:ext cx="979320" cy="76005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BF7C8BB-C0B1-4D88-B096-F1B70FBB2A02}"/>
                </a:ext>
              </a:extLst>
            </p:cNvPr>
            <p:cNvSpPr txBox="1"/>
            <p:nvPr/>
          </p:nvSpPr>
          <p:spPr>
            <a:xfrm>
              <a:off x="4723169" y="4334783"/>
              <a:ext cx="1435329" cy="369332"/>
            </a:xfrm>
            <a:prstGeom prst="rect">
              <a:avLst/>
            </a:prstGeom>
            <a:noFill/>
          </p:spPr>
          <p:txBody>
            <a:bodyPr wrap="none" rtlCol="0">
              <a:spAutoFit/>
            </a:bodyPr>
            <a:lstStyle/>
            <a:p>
              <a:r>
                <a:rPr lang="en-US">
                  <a:ln w="6350">
                    <a:noFill/>
                  </a:ln>
                  <a:solidFill>
                    <a:srgbClr val="203864"/>
                  </a:solidFill>
                  <a:effectLst>
                    <a:glow rad="127000">
                      <a:schemeClr val="bg1"/>
                    </a:glow>
                    <a:outerShdw blurRad="50800" dist="38100" dir="2700000" algn="tl" rotWithShape="0">
                      <a:schemeClr val="bg1">
                        <a:alpha val="40000"/>
                      </a:schemeClr>
                    </a:outerShdw>
                  </a:effectLst>
                </a:rPr>
                <a:t>Groundwater</a:t>
              </a:r>
            </a:p>
          </p:txBody>
        </p:sp>
        <p:cxnSp>
          <p:nvCxnSpPr>
            <p:cNvPr id="57" name="Straight Connector 56">
              <a:extLst>
                <a:ext uri="{FF2B5EF4-FFF2-40B4-BE49-F238E27FC236}">
                  <a16:creationId xmlns:a16="http://schemas.microsoft.com/office/drawing/2014/main" id="{936F4427-41FD-4127-A64E-698E72AE15AB}"/>
                </a:ext>
              </a:extLst>
            </p:cNvPr>
            <p:cNvCxnSpPr>
              <a:cxnSpLocks/>
              <a:stCxn id="34" idx="3"/>
              <a:endCxn id="55" idx="0"/>
            </p:cNvCxnSpPr>
            <p:nvPr/>
          </p:nvCxnSpPr>
          <p:spPr>
            <a:xfrm>
              <a:off x="4433361" y="4122921"/>
              <a:ext cx="1007473" cy="211862"/>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FD18022-FBB1-4C2E-A60B-804E25381C4F}"/>
                </a:ext>
              </a:extLst>
            </p:cNvPr>
            <p:cNvCxnSpPr>
              <a:cxnSpLocks/>
              <a:stCxn id="39" idx="0"/>
              <a:endCxn id="55" idx="2"/>
            </p:cNvCxnSpPr>
            <p:nvPr/>
          </p:nvCxnSpPr>
          <p:spPr>
            <a:xfrm flipH="1" flipV="1">
              <a:off x="5440834" y="4704115"/>
              <a:ext cx="10162" cy="4007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E9CE996-7C21-4F3E-A333-5BCED031A61B}"/>
                </a:ext>
              </a:extLst>
            </p:cNvPr>
            <p:cNvSpPr txBox="1"/>
            <p:nvPr/>
          </p:nvSpPr>
          <p:spPr>
            <a:xfrm>
              <a:off x="3421793" y="5262884"/>
              <a:ext cx="1127764"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a:ln w="6350">
                    <a:noFill/>
                  </a:ln>
                  <a:solidFill>
                    <a:srgbClr val="00B0F0"/>
                  </a:solidFill>
                  <a:effectLst>
                    <a:glow rad="127000">
                      <a:schemeClr val="bg1"/>
                    </a:glow>
                    <a:outerShdw blurRad="50800" dist="38100" dir="2700000" algn="tl" rotWithShape="0">
                      <a:schemeClr val="bg1">
                        <a:alpha val="40000"/>
                      </a:schemeClr>
                    </a:outerShdw>
                  </a:effectLst>
                </a:rPr>
                <a:t>WLSS Ponds</a:t>
              </a:r>
            </a:p>
          </p:txBody>
        </p:sp>
        <p:sp>
          <p:nvSpPr>
            <p:cNvPr id="71" name="TextBox 70">
              <a:extLst>
                <a:ext uri="{FF2B5EF4-FFF2-40B4-BE49-F238E27FC236}">
                  <a16:creationId xmlns:a16="http://schemas.microsoft.com/office/drawing/2014/main" id="{99AA1FBB-459A-4B9E-B3E6-D4961BFE0C20}"/>
                </a:ext>
              </a:extLst>
            </p:cNvPr>
            <p:cNvSpPr txBox="1"/>
            <p:nvPr/>
          </p:nvSpPr>
          <p:spPr>
            <a:xfrm>
              <a:off x="2228296" y="3096375"/>
              <a:ext cx="1438553" cy="307777"/>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pPr algn="ctr"/>
              <a:r>
                <a:rPr lang="en-US" sz="1400">
                  <a:ln w="6350">
                    <a:noFill/>
                  </a:ln>
                  <a:solidFill>
                    <a:srgbClr val="00B0F0"/>
                  </a:solidFill>
                  <a:effectLst>
                    <a:glow rad="127000">
                      <a:schemeClr val="bg1"/>
                    </a:glow>
                    <a:outerShdw blurRad="50800" dist="38100" dir="2700000" algn="tl" rotWithShape="0">
                      <a:schemeClr val="bg1">
                        <a:alpha val="40000"/>
                      </a:schemeClr>
                    </a:outerShdw>
                  </a:effectLst>
                </a:rPr>
                <a:t>Horseshoe Lake</a:t>
              </a:r>
            </a:p>
          </p:txBody>
        </p:sp>
      </p:grpSp>
      <p:grpSp>
        <p:nvGrpSpPr>
          <p:cNvPr id="65" name="Group 64">
            <a:extLst>
              <a:ext uri="{FF2B5EF4-FFF2-40B4-BE49-F238E27FC236}">
                <a16:creationId xmlns:a16="http://schemas.microsoft.com/office/drawing/2014/main" id="{FFAFFE99-31C1-4DF4-B2FB-AB0CCAB5EDA6}"/>
              </a:ext>
            </a:extLst>
          </p:cNvPr>
          <p:cNvGrpSpPr>
            <a:grpSpLocks noChangeAspect="1"/>
          </p:cNvGrpSpPr>
          <p:nvPr/>
        </p:nvGrpSpPr>
        <p:grpSpPr>
          <a:xfrm>
            <a:off x="726879" y="5211724"/>
            <a:ext cx="3416303" cy="1611538"/>
            <a:chOff x="6900581" y="4716942"/>
            <a:chExt cx="3665656" cy="1729163"/>
          </a:xfrm>
        </p:grpSpPr>
        <p:sp>
          <p:nvSpPr>
            <p:cNvPr id="53" name="TextBox 52">
              <a:extLst>
                <a:ext uri="{FF2B5EF4-FFF2-40B4-BE49-F238E27FC236}">
                  <a16:creationId xmlns:a16="http://schemas.microsoft.com/office/drawing/2014/main" id="{31A92109-2322-4EDB-8DA0-4A89AEF054BB}"/>
                </a:ext>
              </a:extLst>
            </p:cNvPr>
            <p:cNvSpPr txBox="1"/>
            <p:nvPr/>
          </p:nvSpPr>
          <p:spPr>
            <a:xfrm>
              <a:off x="7608297" y="4716942"/>
              <a:ext cx="2354555" cy="307777"/>
            </a:xfrm>
            <a:prstGeom prst="rect">
              <a:avLst/>
            </a:prstGeom>
            <a:noFill/>
          </p:spPr>
          <p:txBody>
            <a:bodyPr wrap="none" rtlCol="0">
              <a:spAutoFit/>
            </a:bodyPr>
            <a:lstStyle/>
            <a:p>
              <a:r>
                <a:rPr lang="en-US" sz="1400" b="1">
                  <a:solidFill>
                    <a:srgbClr val="00B0F0"/>
                  </a:solidFill>
                  <a:latin typeface="Arial" panose="020B0604020202020204" pitchFamily="34" charset="0"/>
                  <a:cs typeface="Arial" panose="020B0604020202020204" pitchFamily="34" charset="0"/>
                </a:rPr>
                <a:t>Typical</a:t>
              </a:r>
              <a:r>
                <a:rPr lang="en-US" sz="1400">
                  <a:latin typeface="Arial" panose="020B0604020202020204" pitchFamily="34" charset="0"/>
                  <a:cs typeface="Arial" panose="020B0604020202020204" pitchFamily="34" charset="0"/>
                </a:rPr>
                <a:t> </a:t>
              </a:r>
              <a:r>
                <a:rPr lang="en-US" sz="1400" b="1">
                  <a:solidFill>
                    <a:srgbClr val="00B0F0"/>
                  </a:solidFill>
                  <a:latin typeface="Arial" panose="020B0604020202020204" pitchFamily="34" charset="0"/>
                  <a:cs typeface="Arial" panose="020B0604020202020204" pitchFamily="34" charset="0"/>
                </a:rPr>
                <a:t>Br-L Distributions</a:t>
              </a:r>
            </a:p>
          </p:txBody>
        </p:sp>
        <p:sp>
          <p:nvSpPr>
            <p:cNvPr id="54" name="TextBox 53">
              <a:extLst>
                <a:ext uri="{FF2B5EF4-FFF2-40B4-BE49-F238E27FC236}">
                  <a16:creationId xmlns:a16="http://schemas.microsoft.com/office/drawing/2014/main" id="{191AE556-1766-4A3F-8CA9-6C87572EDB9E}"/>
                </a:ext>
              </a:extLst>
            </p:cNvPr>
            <p:cNvSpPr txBox="1"/>
            <p:nvPr/>
          </p:nvSpPr>
          <p:spPr>
            <a:xfrm>
              <a:off x="6909320" y="5020976"/>
              <a:ext cx="1161600" cy="276999"/>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Surface Water</a:t>
              </a:r>
            </a:p>
          </p:txBody>
        </p:sp>
        <p:sp>
          <p:nvSpPr>
            <p:cNvPr id="60" name="TextBox 59">
              <a:extLst>
                <a:ext uri="{FF2B5EF4-FFF2-40B4-BE49-F238E27FC236}">
                  <a16:creationId xmlns:a16="http://schemas.microsoft.com/office/drawing/2014/main" id="{E53F975E-C81B-40C0-9F08-41BC1F6F42D5}"/>
                </a:ext>
              </a:extLst>
            </p:cNvPr>
            <p:cNvSpPr txBox="1"/>
            <p:nvPr/>
          </p:nvSpPr>
          <p:spPr>
            <a:xfrm>
              <a:off x="7875535" y="5086740"/>
              <a:ext cx="1673904" cy="461665"/>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Recent Surface Water Input</a:t>
              </a:r>
            </a:p>
          </p:txBody>
        </p:sp>
        <p:sp>
          <p:nvSpPr>
            <p:cNvPr id="66" name="TextBox 65">
              <a:extLst>
                <a:ext uri="{FF2B5EF4-FFF2-40B4-BE49-F238E27FC236}">
                  <a16:creationId xmlns:a16="http://schemas.microsoft.com/office/drawing/2014/main" id="{C3A0D7DD-5972-478D-8667-396739DD67D8}"/>
                </a:ext>
              </a:extLst>
            </p:cNvPr>
            <p:cNvSpPr txBox="1"/>
            <p:nvPr/>
          </p:nvSpPr>
          <p:spPr>
            <a:xfrm>
              <a:off x="9380072" y="5042520"/>
              <a:ext cx="1071127" cy="276999"/>
            </a:xfrm>
            <a:prstGeom prst="rect">
              <a:avLst/>
            </a:prstGeom>
            <a:noFill/>
          </p:spPr>
          <p:txBody>
            <a:bodyPr wrap="none" rtlCol="0">
              <a:spAutoFit/>
            </a:bodyPr>
            <a:lstStyle/>
            <a:p>
              <a:pPr algn="ctr"/>
              <a:r>
                <a:rPr lang="en-US" sz="1200">
                  <a:latin typeface="Arial" panose="020B0604020202020204" pitchFamily="34" charset="0"/>
                  <a:cs typeface="Arial" panose="020B0604020202020204" pitchFamily="34" charset="0"/>
                </a:rPr>
                <a:t>Groundwater</a:t>
              </a:r>
            </a:p>
          </p:txBody>
        </p:sp>
        <p:graphicFrame>
          <p:nvGraphicFramePr>
            <p:cNvPr id="67" name="Chart 66">
              <a:extLst>
                <a:ext uri="{FF2B5EF4-FFF2-40B4-BE49-F238E27FC236}">
                  <a16:creationId xmlns:a16="http://schemas.microsoft.com/office/drawing/2014/main" id="{FB2405BD-4281-48B5-BB5E-7C014A75D353}"/>
                </a:ext>
              </a:extLst>
            </p:cNvPr>
            <p:cNvGraphicFramePr>
              <a:graphicFrameLocks/>
            </p:cNvGraphicFramePr>
            <p:nvPr/>
          </p:nvGraphicFramePr>
          <p:xfrm>
            <a:off x="9352132" y="5172148"/>
            <a:ext cx="1060704" cy="105717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8" name="Chart 67">
              <a:extLst>
                <a:ext uri="{FF2B5EF4-FFF2-40B4-BE49-F238E27FC236}">
                  <a16:creationId xmlns:a16="http://schemas.microsoft.com/office/drawing/2014/main" id="{46A47F19-A721-43F8-8EB2-A909AF007599}"/>
                </a:ext>
              </a:extLst>
            </p:cNvPr>
            <p:cNvGraphicFramePr>
              <a:graphicFrameLocks/>
            </p:cNvGraphicFramePr>
            <p:nvPr/>
          </p:nvGraphicFramePr>
          <p:xfrm>
            <a:off x="6957630" y="5168622"/>
            <a:ext cx="1060704" cy="106070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9" name="Chart 68">
              <a:extLst>
                <a:ext uri="{FF2B5EF4-FFF2-40B4-BE49-F238E27FC236}">
                  <a16:creationId xmlns:a16="http://schemas.microsoft.com/office/drawing/2014/main" id="{D7FA3DB7-EB56-461B-94A4-B90094CC1BC1}"/>
                </a:ext>
              </a:extLst>
            </p:cNvPr>
            <p:cNvGraphicFramePr>
              <a:graphicFrameLocks/>
            </p:cNvGraphicFramePr>
            <p:nvPr/>
          </p:nvGraphicFramePr>
          <p:xfrm>
            <a:off x="8097366" y="5414504"/>
            <a:ext cx="1175734" cy="1031601"/>
          </p:xfrm>
          <a:graphic>
            <a:graphicData uri="http://schemas.openxmlformats.org/drawingml/2006/chart">
              <c:chart xmlns:c="http://schemas.openxmlformats.org/drawingml/2006/chart" xmlns:r="http://schemas.openxmlformats.org/officeDocument/2006/relationships" r:id="rId10"/>
            </a:graphicData>
          </a:graphic>
        </p:graphicFrame>
        <p:sp>
          <p:nvSpPr>
            <p:cNvPr id="64" name="Rectangle 63">
              <a:extLst>
                <a:ext uri="{FF2B5EF4-FFF2-40B4-BE49-F238E27FC236}">
                  <a16:creationId xmlns:a16="http://schemas.microsoft.com/office/drawing/2014/main" id="{ACBC01C2-A371-40DD-8AC4-9EC4B8F8DF59}"/>
                </a:ext>
              </a:extLst>
            </p:cNvPr>
            <p:cNvSpPr/>
            <p:nvPr/>
          </p:nvSpPr>
          <p:spPr>
            <a:xfrm>
              <a:off x="6900581" y="4716942"/>
              <a:ext cx="3665656" cy="1676757"/>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a:extLst>
              <a:ext uri="{FF2B5EF4-FFF2-40B4-BE49-F238E27FC236}">
                <a16:creationId xmlns:a16="http://schemas.microsoft.com/office/drawing/2014/main" id="{0AF0BB6F-8A50-4A75-B399-754AC8E83D6B}"/>
              </a:ext>
            </a:extLst>
          </p:cNvPr>
          <p:cNvSpPr/>
          <p:nvPr/>
        </p:nvSpPr>
        <p:spPr>
          <a:xfrm>
            <a:off x="5945725" y="169937"/>
            <a:ext cx="2965356" cy="177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58097DC0-F56B-4736-A8A3-7589401BFA65}"/>
              </a:ext>
            </a:extLst>
          </p:cNvPr>
          <p:cNvGrpSpPr/>
          <p:nvPr/>
        </p:nvGrpSpPr>
        <p:grpSpPr>
          <a:xfrm>
            <a:off x="7809241" y="977284"/>
            <a:ext cx="2209314" cy="5593523"/>
            <a:chOff x="8241041" y="951884"/>
            <a:chExt cx="2209314" cy="5593523"/>
          </a:xfrm>
        </p:grpSpPr>
        <p:graphicFrame>
          <p:nvGraphicFramePr>
            <p:cNvPr id="92" name="Chart 91">
              <a:extLst>
                <a:ext uri="{FF2B5EF4-FFF2-40B4-BE49-F238E27FC236}">
                  <a16:creationId xmlns:a16="http://schemas.microsoft.com/office/drawing/2014/main" id="{E54FF7CB-F879-4B00-B417-D36291FD3C25}"/>
                </a:ext>
              </a:extLst>
            </p:cNvPr>
            <p:cNvGraphicFramePr>
              <a:graphicFrameLocks/>
            </p:cNvGraphicFramePr>
            <p:nvPr>
              <p:extLst>
                <p:ext uri="{D42A27DB-BD31-4B8C-83A1-F6EECF244321}">
                  <p14:modId xmlns:p14="http://schemas.microsoft.com/office/powerpoint/2010/main" val="2846795420"/>
                </p:ext>
              </p:extLst>
            </p:nvPr>
          </p:nvGraphicFramePr>
          <p:xfrm>
            <a:off x="8695503" y="5027503"/>
            <a:ext cx="1261872" cy="1517904"/>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93" name="Chart 92">
              <a:extLst>
                <a:ext uri="{FF2B5EF4-FFF2-40B4-BE49-F238E27FC236}">
                  <a16:creationId xmlns:a16="http://schemas.microsoft.com/office/drawing/2014/main" id="{8DA85EAC-5534-437C-B498-8501DE5B2B4F}"/>
                </a:ext>
              </a:extLst>
            </p:cNvPr>
            <p:cNvGraphicFramePr>
              <a:graphicFrameLocks/>
            </p:cNvGraphicFramePr>
            <p:nvPr>
              <p:extLst>
                <p:ext uri="{D42A27DB-BD31-4B8C-83A1-F6EECF244321}">
                  <p14:modId xmlns:p14="http://schemas.microsoft.com/office/powerpoint/2010/main" val="2235080627"/>
                </p:ext>
              </p:extLst>
            </p:nvPr>
          </p:nvGraphicFramePr>
          <p:xfrm>
            <a:off x="8274083" y="3693820"/>
            <a:ext cx="2176272" cy="15179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5" name="Chart 94">
              <a:extLst>
                <a:ext uri="{FF2B5EF4-FFF2-40B4-BE49-F238E27FC236}">
                  <a16:creationId xmlns:a16="http://schemas.microsoft.com/office/drawing/2014/main" id="{7DCA0EE2-F5E6-47AF-8B17-B2F07247D48E}"/>
                </a:ext>
              </a:extLst>
            </p:cNvPr>
            <p:cNvGraphicFramePr>
              <a:graphicFrameLocks/>
            </p:cNvGraphicFramePr>
            <p:nvPr>
              <p:extLst>
                <p:ext uri="{D42A27DB-BD31-4B8C-83A1-F6EECF244321}">
                  <p14:modId xmlns:p14="http://schemas.microsoft.com/office/powerpoint/2010/main" val="2753051659"/>
                </p:ext>
              </p:extLst>
            </p:nvPr>
          </p:nvGraphicFramePr>
          <p:xfrm>
            <a:off x="8241041" y="2281423"/>
            <a:ext cx="2174477" cy="1517904"/>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6" name="Chart 95">
              <a:extLst>
                <a:ext uri="{FF2B5EF4-FFF2-40B4-BE49-F238E27FC236}">
                  <a16:creationId xmlns:a16="http://schemas.microsoft.com/office/drawing/2014/main" id="{D0117CAA-3D98-40F0-8254-154C25939EC0}"/>
                </a:ext>
              </a:extLst>
            </p:cNvPr>
            <p:cNvGraphicFramePr>
              <a:graphicFrameLocks/>
            </p:cNvGraphicFramePr>
            <p:nvPr>
              <p:extLst>
                <p:ext uri="{D42A27DB-BD31-4B8C-83A1-F6EECF244321}">
                  <p14:modId xmlns:p14="http://schemas.microsoft.com/office/powerpoint/2010/main" val="1426927715"/>
                </p:ext>
              </p:extLst>
            </p:nvPr>
          </p:nvGraphicFramePr>
          <p:xfrm>
            <a:off x="8274083" y="951884"/>
            <a:ext cx="2176272" cy="1513760"/>
          </p:xfrm>
          <a:graphic>
            <a:graphicData uri="http://schemas.openxmlformats.org/drawingml/2006/chart">
              <c:chart xmlns:c="http://schemas.openxmlformats.org/drawingml/2006/chart" xmlns:r="http://schemas.openxmlformats.org/officeDocument/2006/relationships" r:id="rId14"/>
            </a:graphicData>
          </a:graphic>
        </p:graphicFrame>
      </p:grpSp>
      <p:grpSp>
        <p:nvGrpSpPr>
          <p:cNvPr id="100" name="Group 99">
            <a:extLst>
              <a:ext uri="{FF2B5EF4-FFF2-40B4-BE49-F238E27FC236}">
                <a16:creationId xmlns:a16="http://schemas.microsoft.com/office/drawing/2014/main" id="{B8A337A7-F751-4A55-9706-B7E303C38482}"/>
              </a:ext>
            </a:extLst>
          </p:cNvPr>
          <p:cNvGrpSpPr/>
          <p:nvPr/>
        </p:nvGrpSpPr>
        <p:grpSpPr>
          <a:xfrm>
            <a:off x="4733745" y="981631"/>
            <a:ext cx="3796323" cy="5728498"/>
            <a:chOff x="5165545" y="892731"/>
            <a:chExt cx="3796323" cy="5728498"/>
          </a:xfrm>
        </p:grpSpPr>
        <p:graphicFrame>
          <p:nvGraphicFramePr>
            <p:cNvPr id="101" name="Chart 100">
              <a:extLst>
                <a:ext uri="{FF2B5EF4-FFF2-40B4-BE49-F238E27FC236}">
                  <a16:creationId xmlns:a16="http://schemas.microsoft.com/office/drawing/2014/main" id="{2028851F-B397-4177-8A89-B1881DD4BB78}"/>
                </a:ext>
              </a:extLst>
            </p:cNvPr>
            <p:cNvGraphicFramePr>
              <a:graphicFrameLocks/>
            </p:cNvGraphicFramePr>
            <p:nvPr>
              <p:extLst>
                <p:ext uri="{D42A27DB-BD31-4B8C-83A1-F6EECF244321}">
                  <p14:modId xmlns:p14="http://schemas.microsoft.com/office/powerpoint/2010/main" val="4024424227"/>
                </p:ext>
              </p:extLst>
            </p:nvPr>
          </p:nvGraphicFramePr>
          <p:xfrm>
            <a:off x="5165545" y="892731"/>
            <a:ext cx="3796323" cy="5728498"/>
          </p:xfrm>
          <a:graphic>
            <a:graphicData uri="http://schemas.openxmlformats.org/drawingml/2006/chart">
              <c:chart xmlns:c="http://schemas.openxmlformats.org/drawingml/2006/chart" xmlns:r="http://schemas.openxmlformats.org/officeDocument/2006/relationships" r:id="rId15"/>
            </a:graphicData>
          </a:graphic>
        </p:graphicFrame>
        <p:grpSp>
          <p:nvGrpSpPr>
            <p:cNvPr id="102" name="Group 101">
              <a:extLst>
                <a:ext uri="{FF2B5EF4-FFF2-40B4-BE49-F238E27FC236}">
                  <a16:creationId xmlns:a16="http://schemas.microsoft.com/office/drawing/2014/main" id="{13361C6F-1B70-4D86-AB6B-B8F5FE089E63}"/>
                </a:ext>
              </a:extLst>
            </p:cNvPr>
            <p:cNvGrpSpPr/>
            <p:nvPr/>
          </p:nvGrpSpPr>
          <p:grpSpPr>
            <a:xfrm>
              <a:off x="5791355" y="1345630"/>
              <a:ext cx="2976930" cy="4573224"/>
              <a:chOff x="5791351" y="1345630"/>
              <a:chExt cx="4102683" cy="4573224"/>
            </a:xfrm>
          </p:grpSpPr>
          <p:sp>
            <p:nvSpPr>
              <p:cNvPr id="103" name="Rectangle 102">
                <a:extLst>
                  <a:ext uri="{FF2B5EF4-FFF2-40B4-BE49-F238E27FC236}">
                    <a16:creationId xmlns:a16="http://schemas.microsoft.com/office/drawing/2014/main" id="{68947CD4-0DCE-4251-8EF5-AE9D7A531019}"/>
                  </a:ext>
                </a:extLst>
              </p:cNvPr>
              <p:cNvSpPr/>
              <p:nvPr/>
            </p:nvSpPr>
            <p:spPr>
              <a:xfrm>
                <a:off x="5791351" y="2647284"/>
                <a:ext cx="4074001" cy="1182796"/>
              </a:xfrm>
              <a:prstGeom prst="rect">
                <a:avLst/>
              </a:prstGeom>
              <a:solidFill>
                <a:srgbClr val="8C8279">
                  <a:lumMod val="60000"/>
                  <a:lumOff val="40000"/>
                  <a:alpha val="3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4" name="TextBox 1">
                <a:extLst>
                  <a:ext uri="{FF2B5EF4-FFF2-40B4-BE49-F238E27FC236}">
                    <a16:creationId xmlns:a16="http://schemas.microsoft.com/office/drawing/2014/main" id="{DD6C2A36-9AD0-4D64-8DC3-350A91DEB3D0}"/>
                  </a:ext>
                </a:extLst>
              </p:cNvPr>
              <p:cNvSpPr txBox="1"/>
              <p:nvPr/>
            </p:nvSpPr>
            <p:spPr>
              <a:xfrm>
                <a:off x="6764626" y="3049906"/>
                <a:ext cx="1744902" cy="379094"/>
              </a:xfrm>
              <a:prstGeom prst="rect">
                <a:avLst/>
              </a:prstGeom>
              <a:noFill/>
            </p:spPr>
            <p:txBody>
              <a:bodyPr wrap="non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50">
                    <a:solidFill>
                      <a:srgbClr val="000000"/>
                    </a:solidFill>
                    <a:latin typeface="Arial"/>
                  </a:rPr>
                  <a:t>40-80’ </a:t>
                </a:r>
                <a:r>
                  <a:rPr lang="en-US" sz="1050" err="1">
                    <a:solidFill>
                      <a:srgbClr val="000000"/>
                    </a:solidFill>
                    <a:latin typeface="Arial"/>
                  </a:rPr>
                  <a:t>bgs</a:t>
                </a:r>
                <a:r>
                  <a:rPr lang="en-US" sz="1050">
                    <a:solidFill>
                      <a:srgbClr val="000000"/>
                    </a:solidFill>
                    <a:latin typeface="Arial"/>
                  </a:rPr>
                  <a:t> Clay</a:t>
                </a:r>
              </a:p>
              <a:p>
                <a:r>
                  <a:rPr lang="en-US" sz="1050">
                    <a:solidFill>
                      <a:srgbClr val="000000"/>
                    </a:solidFill>
                    <a:latin typeface="Arial"/>
                  </a:rPr>
                  <a:t>Confining Unit</a:t>
                </a:r>
              </a:p>
            </p:txBody>
          </p:sp>
          <p:sp>
            <p:nvSpPr>
              <p:cNvPr id="105" name="Rectangle 104">
                <a:extLst>
                  <a:ext uri="{FF2B5EF4-FFF2-40B4-BE49-F238E27FC236}">
                    <a16:creationId xmlns:a16="http://schemas.microsoft.com/office/drawing/2014/main" id="{A98A7F02-4FC7-4ED3-B8F0-AC8455073823}"/>
                  </a:ext>
                </a:extLst>
              </p:cNvPr>
              <p:cNvSpPr/>
              <p:nvPr/>
            </p:nvSpPr>
            <p:spPr>
              <a:xfrm>
                <a:off x="5791351" y="4088172"/>
                <a:ext cx="4074001" cy="330522"/>
              </a:xfrm>
              <a:prstGeom prst="rect">
                <a:avLst/>
              </a:prstGeom>
              <a:solidFill>
                <a:srgbClr val="0070C0">
                  <a:alpha val="3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6" name="TextBox 1">
                <a:extLst>
                  <a:ext uri="{FF2B5EF4-FFF2-40B4-BE49-F238E27FC236}">
                    <a16:creationId xmlns:a16="http://schemas.microsoft.com/office/drawing/2014/main" id="{E2C0C1AA-BB4F-480F-85DD-4954A963EDE8}"/>
                  </a:ext>
                </a:extLst>
              </p:cNvPr>
              <p:cNvSpPr txBox="1"/>
              <p:nvPr/>
            </p:nvSpPr>
            <p:spPr>
              <a:xfrm>
                <a:off x="7643339" y="4188773"/>
                <a:ext cx="914400" cy="127237"/>
              </a:xfrm>
              <a:prstGeom prst="rect">
                <a:avLst/>
              </a:prstGeom>
              <a:noFill/>
            </p:spPr>
            <p:txBody>
              <a:bodyPr wrap="non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rgbClr val="000000"/>
                    </a:solidFill>
                    <a:latin typeface="Arial"/>
                  </a:rPr>
                  <a:t>90-100’ Quaternary Well</a:t>
                </a:r>
              </a:p>
            </p:txBody>
          </p:sp>
          <p:sp>
            <p:nvSpPr>
              <p:cNvPr id="107" name="Rectangle 106">
                <a:extLst>
                  <a:ext uri="{FF2B5EF4-FFF2-40B4-BE49-F238E27FC236}">
                    <a16:creationId xmlns:a16="http://schemas.microsoft.com/office/drawing/2014/main" id="{5CF08767-4232-40F3-8B26-175256808DF7}"/>
                  </a:ext>
                </a:extLst>
              </p:cNvPr>
              <p:cNvSpPr/>
              <p:nvPr/>
            </p:nvSpPr>
            <p:spPr>
              <a:xfrm>
                <a:off x="5791352" y="5588332"/>
                <a:ext cx="4074001" cy="330522"/>
              </a:xfrm>
              <a:prstGeom prst="rect">
                <a:avLst/>
              </a:prstGeom>
              <a:solidFill>
                <a:srgbClr val="0070C0">
                  <a:alpha val="3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08" name="TextBox 1">
                <a:extLst>
                  <a:ext uri="{FF2B5EF4-FFF2-40B4-BE49-F238E27FC236}">
                    <a16:creationId xmlns:a16="http://schemas.microsoft.com/office/drawing/2014/main" id="{C40DCB27-DC09-48C7-B1B2-C91B3DF45963}"/>
                  </a:ext>
                </a:extLst>
              </p:cNvPr>
              <p:cNvSpPr txBox="1"/>
              <p:nvPr/>
            </p:nvSpPr>
            <p:spPr>
              <a:xfrm>
                <a:off x="8591038" y="5690528"/>
                <a:ext cx="914400" cy="127237"/>
              </a:xfrm>
              <a:prstGeom prst="rect">
                <a:avLst/>
              </a:prstGeom>
              <a:noFill/>
            </p:spPr>
            <p:txBody>
              <a:bodyPr wrap="non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rgbClr val="000000"/>
                    </a:solidFill>
                    <a:latin typeface="Arial"/>
                  </a:rPr>
                  <a:t>140-150’ PDC Well</a:t>
                </a:r>
              </a:p>
            </p:txBody>
          </p:sp>
          <p:sp>
            <p:nvSpPr>
              <p:cNvPr id="109" name="Rectangle 108">
                <a:extLst>
                  <a:ext uri="{FF2B5EF4-FFF2-40B4-BE49-F238E27FC236}">
                    <a16:creationId xmlns:a16="http://schemas.microsoft.com/office/drawing/2014/main" id="{08B9C9A6-6B13-48BE-BB0B-7E9AA088E41F}"/>
                  </a:ext>
                </a:extLst>
              </p:cNvPr>
              <p:cNvSpPr/>
              <p:nvPr/>
            </p:nvSpPr>
            <p:spPr>
              <a:xfrm>
                <a:off x="5804082" y="1873204"/>
                <a:ext cx="4074001" cy="177774"/>
              </a:xfrm>
              <a:prstGeom prst="rect">
                <a:avLst/>
              </a:prstGeom>
              <a:solidFill>
                <a:schemeClr val="accent4">
                  <a:lumMod val="40000"/>
                  <a:lumOff val="60000"/>
                  <a:alpha val="38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0" name="TextBox 1">
                <a:extLst>
                  <a:ext uri="{FF2B5EF4-FFF2-40B4-BE49-F238E27FC236}">
                    <a16:creationId xmlns:a16="http://schemas.microsoft.com/office/drawing/2014/main" id="{C2146C7D-690C-445E-A1EB-30236F2EFA01}"/>
                  </a:ext>
                </a:extLst>
              </p:cNvPr>
              <p:cNvSpPr txBox="1"/>
              <p:nvPr/>
            </p:nvSpPr>
            <p:spPr>
              <a:xfrm>
                <a:off x="8278701" y="1893631"/>
                <a:ext cx="914399" cy="127237"/>
              </a:xfrm>
              <a:prstGeom prst="rect">
                <a:avLst/>
              </a:prstGeom>
              <a:noFill/>
            </p:spPr>
            <p:txBody>
              <a:bodyPr wrap="non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rgbClr val="000000"/>
                    </a:solidFill>
                    <a:latin typeface="Arial"/>
                  </a:rPr>
                  <a:t>16-20’ Quaternary Sample</a:t>
                </a:r>
              </a:p>
            </p:txBody>
          </p:sp>
          <p:sp>
            <p:nvSpPr>
              <p:cNvPr id="111" name="Rectangle 110">
                <a:extLst>
                  <a:ext uri="{FF2B5EF4-FFF2-40B4-BE49-F238E27FC236}">
                    <a16:creationId xmlns:a16="http://schemas.microsoft.com/office/drawing/2014/main" id="{131E47F6-399F-47A4-A5AF-E9764BE60726}"/>
                  </a:ext>
                </a:extLst>
              </p:cNvPr>
              <p:cNvSpPr/>
              <p:nvPr/>
            </p:nvSpPr>
            <p:spPr>
              <a:xfrm>
                <a:off x="5820032" y="1345630"/>
                <a:ext cx="4074002" cy="170654"/>
              </a:xfrm>
              <a:prstGeom prst="rect">
                <a:avLst/>
              </a:prstGeom>
              <a:solidFill>
                <a:srgbClr val="9DFFFF">
                  <a:alpha val="36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112" name="TextBox 1">
                <a:extLst>
                  <a:ext uri="{FF2B5EF4-FFF2-40B4-BE49-F238E27FC236}">
                    <a16:creationId xmlns:a16="http://schemas.microsoft.com/office/drawing/2014/main" id="{E450AE9A-9656-4BCF-A066-40AC9837D06D}"/>
                  </a:ext>
                </a:extLst>
              </p:cNvPr>
              <p:cNvSpPr txBox="1"/>
              <p:nvPr/>
            </p:nvSpPr>
            <p:spPr>
              <a:xfrm>
                <a:off x="7905397" y="1350409"/>
                <a:ext cx="914399" cy="127237"/>
              </a:xfrm>
              <a:prstGeom prst="rect">
                <a:avLst/>
              </a:prstGeom>
              <a:noFill/>
            </p:spPr>
            <p:txBody>
              <a:bodyPr wrap="none" lIns="0" tIns="0" rIns="0" bIns="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a:solidFill>
                      <a:srgbClr val="000000"/>
                    </a:solidFill>
                    <a:latin typeface="Arial"/>
                  </a:rPr>
                  <a:t>WLSS Pond Sample</a:t>
                </a:r>
              </a:p>
            </p:txBody>
          </p:sp>
        </p:grpSp>
      </p:grpSp>
      <p:sp>
        <p:nvSpPr>
          <p:cNvPr id="116" name="TextBox 115">
            <a:extLst>
              <a:ext uri="{FF2B5EF4-FFF2-40B4-BE49-F238E27FC236}">
                <a16:creationId xmlns:a16="http://schemas.microsoft.com/office/drawing/2014/main" id="{EE96C25A-2934-467C-8631-3AFDBF8F0AF7}"/>
              </a:ext>
            </a:extLst>
          </p:cNvPr>
          <p:cNvSpPr txBox="1"/>
          <p:nvPr/>
        </p:nvSpPr>
        <p:spPr>
          <a:xfrm>
            <a:off x="9682972" y="1095355"/>
            <a:ext cx="2345733" cy="5416868"/>
          </a:xfrm>
          <a:prstGeom prst="rect">
            <a:avLst/>
          </a:prstGeom>
          <a:noFill/>
          <a:ln w="34925">
            <a:solidFill>
              <a:srgbClr val="00B0F0"/>
            </a:solidFill>
          </a:ln>
        </p:spPr>
        <p:txBody>
          <a:bodyPr wrap="square" lIns="91440" tIns="91440" rIns="91440" bIns="91440" rtlCol="0">
            <a:spAutoFit/>
          </a:bodyPr>
          <a:lstStyle/>
          <a:p>
            <a:pPr algn="ctr">
              <a:defRPr/>
            </a:pPr>
            <a:r>
              <a:rPr lang="en-US" sz="1600" b="1">
                <a:solidFill>
                  <a:srgbClr val="00B0F0"/>
                </a:solidFill>
                <a:latin typeface="Aktiv Grotesk Trial" panose="020B0504020202020204" pitchFamily="34" charset="0"/>
              </a:rPr>
              <a:t>Branched Linear Results: Downgradient of WLSS Ponds</a:t>
            </a:r>
          </a:p>
          <a:p>
            <a:pPr lvl="0" algn="ctr">
              <a:defRPr/>
            </a:pPr>
            <a:endParaRPr lang="en-US" sz="800">
              <a:latin typeface="Aktiv Grotesk Trial" panose="020B0504020202020204" pitchFamily="34" charset="0"/>
              <a:cs typeface="Aktiv Grotesk Trial" panose="020B0504020202020204" pitchFamily="34" charset="0"/>
            </a:endParaRPr>
          </a:p>
          <a:p>
            <a:pPr algn="ctr"/>
            <a:r>
              <a:rPr lang="en-US" sz="1200"/>
              <a:t>In comparison with nearby upgradient wells at BS6 and BS7, the deeper quaternary and PDC wells located downgradient of the WLSS Ponds (i.e., BS9) have relatively higher levels of the linear fraction.  The lower linear fraction in bedrock aquifers at BS6 and BS7 suggests that the PFAS-impacted groundwater at those wells has travelled a further distance from the original surface water input than the PFAS-impacted groundwater at BS9.</a:t>
            </a:r>
          </a:p>
          <a:p>
            <a:pPr algn="ctr"/>
            <a:endParaRPr lang="en-US" sz="800"/>
          </a:p>
          <a:p>
            <a:pPr algn="ctr"/>
            <a:r>
              <a:rPr lang="en-US" sz="1200"/>
              <a:t>The deeper quaternary well results at BS9 are nearly identical to that of the nearby surface water. The  branched fraction at the BS9 PDC well is slightly higher than that of the overlying quaternary unit, likely due to groundwater mixing and the greater distance from the surface.  </a:t>
            </a:r>
            <a:endParaRPr kumimoji="0" lang="en-US" sz="2400" i="0" u="none" strike="noStrike" kern="1200" cap="none" spc="0" normalizeH="0" baseline="0" noProof="0">
              <a:ln>
                <a:noFill/>
              </a:ln>
              <a:effectLst/>
              <a:uLnTx/>
              <a:uFillTx/>
              <a:latin typeface="Aktiv Grotesk Trial" panose="020B0504020202020204" pitchFamily="34" charset="0"/>
              <a:ea typeface="+mn-ea"/>
              <a:cs typeface="Aktiv Grotesk Trial" panose="020B0504020202020204" pitchFamily="34" charset="0"/>
            </a:endParaRPr>
          </a:p>
        </p:txBody>
      </p:sp>
      <p:sp>
        <p:nvSpPr>
          <p:cNvPr id="117" name="TextBox 116">
            <a:extLst>
              <a:ext uri="{FF2B5EF4-FFF2-40B4-BE49-F238E27FC236}">
                <a16:creationId xmlns:a16="http://schemas.microsoft.com/office/drawing/2014/main" id="{97D17E7A-857D-4F2B-9137-F09EA57F4EFF}"/>
              </a:ext>
            </a:extLst>
          </p:cNvPr>
          <p:cNvSpPr txBox="1"/>
          <p:nvPr/>
        </p:nvSpPr>
        <p:spPr>
          <a:xfrm>
            <a:off x="3765254" y="3468924"/>
            <a:ext cx="495649" cy="338554"/>
          </a:xfrm>
          <a:prstGeom prst="rect">
            <a:avLst/>
          </a:prstGeom>
          <a:noFill/>
        </p:spPr>
        <p:txBody>
          <a:bodyPr wrap="none" rtlCol="0">
            <a:spAutoFit/>
          </a:bodyPr>
          <a:lstStyle/>
          <a:p>
            <a:r>
              <a:rPr lang="en-US" sz="1600">
                <a:ln w="6350">
                  <a:noFill/>
                </a:ln>
                <a:solidFill>
                  <a:srgbClr val="203864"/>
                </a:solidFill>
                <a:effectLst>
                  <a:glow rad="127000">
                    <a:schemeClr val="bg1"/>
                  </a:glow>
                  <a:outerShdw blurRad="50800" dist="38100" dir="2700000" algn="tl" rotWithShape="0">
                    <a:schemeClr val="bg1">
                      <a:alpha val="40000"/>
                    </a:schemeClr>
                  </a:outerShdw>
                </a:effectLst>
              </a:rPr>
              <a:t>BS9</a:t>
            </a:r>
          </a:p>
        </p:txBody>
      </p:sp>
      <p:sp>
        <p:nvSpPr>
          <p:cNvPr id="118" name="TextBox 117">
            <a:extLst>
              <a:ext uri="{FF2B5EF4-FFF2-40B4-BE49-F238E27FC236}">
                <a16:creationId xmlns:a16="http://schemas.microsoft.com/office/drawing/2014/main" id="{82DFDB23-56B7-4C2F-B787-91F834676618}"/>
              </a:ext>
            </a:extLst>
          </p:cNvPr>
          <p:cNvSpPr txBox="1"/>
          <p:nvPr/>
        </p:nvSpPr>
        <p:spPr>
          <a:xfrm>
            <a:off x="2265901" y="1942869"/>
            <a:ext cx="495649" cy="338554"/>
          </a:xfrm>
          <a:prstGeom prst="rect">
            <a:avLst/>
          </a:prstGeom>
          <a:noFill/>
        </p:spPr>
        <p:txBody>
          <a:bodyPr wrap="none" rtlCol="0">
            <a:spAutoFit/>
          </a:bodyPr>
          <a:lstStyle/>
          <a:p>
            <a:r>
              <a:rPr lang="en-US" sz="1600">
                <a:ln w="6350">
                  <a:noFill/>
                </a:ln>
                <a:solidFill>
                  <a:srgbClr val="203864"/>
                </a:solidFill>
                <a:effectLst>
                  <a:glow rad="127000">
                    <a:schemeClr val="bg1"/>
                  </a:glow>
                  <a:outerShdw blurRad="50800" dist="38100" dir="2700000" algn="tl" rotWithShape="0">
                    <a:schemeClr val="bg1">
                      <a:alpha val="40000"/>
                    </a:schemeClr>
                  </a:outerShdw>
                </a:effectLst>
              </a:rPr>
              <a:t>BS7</a:t>
            </a:r>
          </a:p>
        </p:txBody>
      </p:sp>
      <p:sp>
        <p:nvSpPr>
          <p:cNvPr id="59" name="Rounded Rectangle 5">
            <a:extLst>
              <a:ext uri="{FF2B5EF4-FFF2-40B4-BE49-F238E27FC236}">
                <a16:creationId xmlns:a16="http://schemas.microsoft.com/office/drawing/2014/main" id="{EE0AA043-8A4E-42AD-94A2-AE0360D548FE}"/>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1CD32EDF-84B5-4A7E-9C54-6269C8E21A66}"/>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03280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9D8CED9-FF50-406A-B6F6-2548C9894847}"/>
              </a:ext>
            </a:extLst>
          </p:cNvPr>
          <p:cNvGrpSpPr>
            <a:grpSpLocks noChangeAspect="1"/>
          </p:cNvGrpSpPr>
          <p:nvPr/>
        </p:nvGrpSpPr>
        <p:grpSpPr>
          <a:xfrm>
            <a:off x="144802" y="1195989"/>
            <a:ext cx="8790114" cy="5133318"/>
            <a:chOff x="539661" y="1018110"/>
            <a:chExt cx="7714265" cy="4505033"/>
          </a:xfrm>
        </p:grpSpPr>
        <p:grpSp>
          <p:nvGrpSpPr>
            <p:cNvPr id="28" name="Group 27">
              <a:extLst>
                <a:ext uri="{FF2B5EF4-FFF2-40B4-BE49-F238E27FC236}">
                  <a16:creationId xmlns:a16="http://schemas.microsoft.com/office/drawing/2014/main" id="{11FD0E0E-022D-4601-A8B6-6F8488B0CED1}"/>
                </a:ext>
              </a:extLst>
            </p:cNvPr>
            <p:cNvGrpSpPr/>
            <p:nvPr/>
          </p:nvGrpSpPr>
          <p:grpSpPr>
            <a:xfrm>
              <a:off x="539661" y="1018110"/>
              <a:ext cx="7511138" cy="4505033"/>
              <a:chOff x="830062" y="1044864"/>
              <a:chExt cx="7511138" cy="4505033"/>
            </a:xfrm>
          </p:grpSpPr>
          <p:pic>
            <p:nvPicPr>
              <p:cNvPr id="160" name="Picture 159">
                <a:extLst>
                  <a:ext uri="{FF2B5EF4-FFF2-40B4-BE49-F238E27FC236}">
                    <a16:creationId xmlns:a16="http://schemas.microsoft.com/office/drawing/2014/main" id="{E3F27099-B588-4BDA-9096-D1F564FA5327}"/>
                  </a:ext>
                </a:extLst>
              </p:cNvPr>
              <p:cNvPicPr>
                <a:picLocks noChangeAspect="1"/>
              </p:cNvPicPr>
              <p:nvPr/>
            </p:nvPicPr>
            <p:blipFill rotWithShape="1">
              <a:blip r:embed="rId3"/>
              <a:srcRect l="6877" t="17996" r="1660" b="770"/>
              <a:stretch/>
            </p:blipFill>
            <p:spPr>
              <a:xfrm rot="19631517" flipH="1">
                <a:off x="7670111" y="2961001"/>
                <a:ext cx="217655" cy="1267630"/>
              </a:xfrm>
              <a:prstGeom prst="rect">
                <a:avLst/>
              </a:prstGeom>
            </p:spPr>
          </p:pic>
          <p:grpSp>
            <p:nvGrpSpPr>
              <p:cNvPr id="15" name="Group 14">
                <a:extLst>
                  <a:ext uri="{FF2B5EF4-FFF2-40B4-BE49-F238E27FC236}">
                    <a16:creationId xmlns:a16="http://schemas.microsoft.com/office/drawing/2014/main" id="{999A81D6-5CEC-496C-B407-995F33C6717E}"/>
                  </a:ext>
                </a:extLst>
              </p:cNvPr>
              <p:cNvGrpSpPr/>
              <p:nvPr/>
            </p:nvGrpSpPr>
            <p:grpSpPr>
              <a:xfrm>
                <a:off x="830062" y="1044864"/>
                <a:ext cx="7511138" cy="4505033"/>
                <a:chOff x="2524872" y="1090618"/>
                <a:chExt cx="7511138" cy="4505033"/>
              </a:xfrm>
            </p:grpSpPr>
            <p:grpSp>
              <p:nvGrpSpPr>
                <p:cNvPr id="4" name="Group 3">
                  <a:extLst>
                    <a:ext uri="{FF2B5EF4-FFF2-40B4-BE49-F238E27FC236}">
                      <a16:creationId xmlns:a16="http://schemas.microsoft.com/office/drawing/2014/main" id="{B976C697-D23A-4C0C-BE49-765C0F9FDB4E}"/>
                    </a:ext>
                  </a:extLst>
                </p:cNvPr>
                <p:cNvGrpSpPr/>
                <p:nvPr/>
              </p:nvGrpSpPr>
              <p:grpSpPr>
                <a:xfrm>
                  <a:off x="2524872" y="1090618"/>
                  <a:ext cx="7511138" cy="4505033"/>
                  <a:chOff x="5068047" y="6841215"/>
                  <a:chExt cx="7511138" cy="4077533"/>
                </a:xfrm>
              </p:grpSpPr>
              <p:grpSp>
                <p:nvGrpSpPr>
                  <p:cNvPr id="3" name="Group 2">
                    <a:extLst>
                      <a:ext uri="{FF2B5EF4-FFF2-40B4-BE49-F238E27FC236}">
                        <a16:creationId xmlns:a16="http://schemas.microsoft.com/office/drawing/2014/main" id="{32FAA24F-D65A-4AD5-9EC3-41F5AADB60BB}"/>
                      </a:ext>
                    </a:extLst>
                  </p:cNvPr>
                  <p:cNvGrpSpPr/>
                  <p:nvPr/>
                </p:nvGrpSpPr>
                <p:grpSpPr>
                  <a:xfrm>
                    <a:off x="5068047" y="6841215"/>
                    <a:ext cx="7511138" cy="4077533"/>
                    <a:chOff x="936962" y="2554959"/>
                    <a:chExt cx="7511138" cy="4077533"/>
                  </a:xfrm>
                </p:grpSpPr>
                <p:pic>
                  <p:nvPicPr>
                    <p:cNvPr id="2" name="Picture 1">
                      <a:extLst>
                        <a:ext uri="{FF2B5EF4-FFF2-40B4-BE49-F238E27FC236}">
                          <a16:creationId xmlns:a16="http://schemas.microsoft.com/office/drawing/2014/main" id="{D602F7AC-5870-4CC5-8357-FA820189C19C}"/>
                        </a:ext>
                      </a:extLst>
                    </p:cNvPr>
                    <p:cNvPicPr>
                      <a:picLocks noChangeAspect="1"/>
                    </p:cNvPicPr>
                    <p:nvPr/>
                  </p:nvPicPr>
                  <p:blipFill rotWithShape="1">
                    <a:blip r:embed="rId4"/>
                    <a:srcRect l="7501" r="8448" b="2121"/>
                    <a:stretch/>
                  </p:blipFill>
                  <p:spPr>
                    <a:xfrm>
                      <a:off x="936962" y="2554959"/>
                      <a:ext cx="7511138" cy="4077533"/>
                    </a:xfrm>
                    <a:prstGeom prst="rect">
                      <a:avLst/>
                    </a:prstGeom>
                    <a:ln w="15875">
                      <a:solidFill>
                        <a:schemeClr val="tx1"/>
                      </a:solidFill>
                    </a:ln>
                    <a:effectLst>
                      <a:outerShdw blurRad="50800" dist="50800" dir="2700000" algn="ctr" rotWithShape="0">
                        <a:schemeClr val="tx1">
                          <a:alpha val="63000"/>
                        </a:schemeClr>
                      </a:outerShdw>
                    </a:effectLst>
                  </p:spPr>
                </p:pic>
                <p:sp>
                  <p:nvSpPr>
                    <p:cNvPr id="141" name="Freeform: Shape 140">
                      <a:extLst>
                        <a:ext uri="{FF2B5EF4-FFF2-40B4-BE49-F238E27FC236}">
                          <a16:creationId xmlns:a16="http://schemas.microsoft.com/office/drawing/2014/main" id="{BAF5526E-FF7E-43B6-8E70-F70E0358F524}"/>
                        </a:ext>
                      </a:extLst>
                    </p:cNvPr>
                    <p:cNvSpPr>
                      <a:spLocks noChangeAspect="1"/>
                    </p:cNvSpPr>
                    <p:nvPr/>
                  </p:nvSpPr>
                  <p:spPr>
                    <a:xfrm rot="20226086">
                      <a:off x="3734121" y="4697329"/>
                      <a:ext cx="770355" cy="390384"/>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40494 w 352425"/>
                        <a:gd name="connsiteY20" fmla="*/ 247650 h 290513"/>
                        <a:gd name="connsiteX21" fmla="*/ 114300 w 352425"/>
                        <a:gd name="connsiteY21" fmla="*/ 271463 h 290513"/>
                        <a:gd name="connsiteX22" fmla="*/ 97632 w 352425"/>
                        <a:gd name="connsiteY22" fmla="*/ 290513 h 290513"/>
                        <a:gd name="connsiteX23" fmla="*/ 59532 w 352425"/>
                        <a:gd name="connsiteY23" fmla="*/ 278607 h 290513"/>
                        <a:gd name="connsiteX24" fmla="*/ 40482 w 352425"/>
                        <a:gd name="connsiteY24" fmla="*/ 276225 h 290513"/>
                        <a:gd name="connsiteX25" fmla="*/ 26194 w 352425"/>
                        <a:gd name="connsiteY25" fmla="*/ 276225 h 290513"/>
                        <a:gd name="connsiteX26" fmla="*/ 30957 w 352425"/>
                        <a:gd name="connsiteY26" fmla="*/ 235744 h 290513"/>
                        <a:gd name="connsiteX27" fmla="*/ 47625 w 352425"/>
                        <a:gd name="connsiteY27" fmla="*/ 192882 h 290513"/>
                        <a:gd name="connsiteX28" fmla="*/ 78582 w 352425"/>
                        <a:gd name="connsiteY28" fmla="*/ 190500 h 290513"/>
                        <a:gd name="connsiteX29" fmla="*/ 92869 w 352425"/>
                        <a:gd name="connsiteY29" fmla="*/ 171450 h 290513"/>
                        <a:gd name="connsiteX30" fmla="*/ 47625 w 352425"/>
                        <a:gd name="connsiteY30" fmla="*/ 178594 h 290513"/>
                        <a:gd name="connsiteX31" fmla="*/ 33338 w 352425"/>
                        <a:gd name="connsiteY31" fmla="*/ 169069 h 290513"/>
                        <a:gd name="connsiteX32" fmla="*/ 0 w 352425"/>
                        <a:gd name="connsiteY32" fmla="*/ 92869 h 290513"/>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40494 w 352425"/>
                        <a:gd name="connsiteY19" fmla="*/ 247650 h 290513"/>
                        <a:gd name="connsiteX20" fmla="*/ 114300 w 352425"/>
                        <a:gd name="connsiteY20" fmla="*/ 271463 h 290513"/>
                        <a:gd name="connsiteX21" fmla="*/ 97632 w 352425"/>
                        <a:gd name="connsiteY21" fmla="*/ 290513 h 290513"/>
                        <a:gd name="connsiteX22" fmla="*/ 59532 w 352425"/>
                        <a:gd name="connsiteY22" fmla="*/ 278607 h 290513"/>
                        <a:gd name="connsiteX23" fmla="*/ 40482 w 352425"/>
                        <a:gd name="connsiteY23" fmla="*/ 276225 h 290513"/>
                        <a:gd name="connsiteX24" fmla="*/ 26194 w 352425"/>
                        <a:gd name="connsiteY24" fmla="*/ 276225 h 290513"/>
                        <a:gd name="connsiteX25" fmla="*/ 30957 w 352425"/>
                        <a:gd name="connsiteY25" fmla="*/ 235744 h 290513"/>
                        <a:gd name="connsiteX26" fmla="*/ 47625 w 352425"/>
                        <a:gd name="connsiteY26" fmla="*/ 192882 h 290513"/>
                        <a:gd name="connsiteX27" fmla="*/ 78582 w 352425"/>
                        <a:gd name="connsiteY27" fmla="*/ 190500 h 290513"/>
                        <a:gd name="connsiteX28" fmla="*/ 92869 w 352425"/>
                        <a:gd name="connsiteY28" fmla="*/ 171450 h 290513"/>
                        <a:gd name="connsiteX29" fmla="*/ 47625 w 352425"/>
                        <a:gd name="connsiteY29" fmla="*/ 178594 h 290513"/>
                        <a:gd name="connsiteX30" fmla="*/ 33338 w 352425"/>
                        <a:gd name="connsiteY30" fmla="*/ 169069 h 290513"/>
                        <a:gd name="connsiteX31" fmla="*/ 0 w 352425"/>
                        <a:gd name="connsiteY31" fmla="*/ 92869 h 290513"/>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40494 w 352425"/>
                        <a:gd name="connsiteY19" fmla="*/ 247650 h 290513"/>
                        <a:gd name="connsiteX20" fmla="*/ 114300 w 352425"/>
                        <a:gd name="connsiteY20" fmla="*/ 271463 h 290513"/>
                        <a:gd name="connsiteX21" fmla="*/ 97632 w 352425"/>
                        <a:gd name="connsiteY21" fmla="*/ 290513 h 290513"/>
                        <a:gd name="connsiteX22" fmla="*/ 40482 w 352425"/>
                        <a:gd name="connsiteY22" fmla="*/ 276225 h 290513"/>
                        <a:gd name="connsiteX23" fmla="*/ 26194 w 352425"/>
                        <a:gd name="connsiteY23" fmla="*/ 276225 h 290513"/>
                        <a:gd name="connsiteX24" fmla="*/ 30957 w 352425"/>
                        <a:gd name="connsiteY24" fmla="*/ 235744 h 290513"/>
                        <a:gd name="connsiteX25" fmla="*/ 47625 w 352425"/>
                        <a:gd name="connsiteY25" fmla="*/ 192882 h 290513"/>
                        <a:gd name="connsiteX26" fmla="*/ 78582 w 352425"/>
                        <a:gd name="connsiteY26" fmla="*/ 190500 h 290513"/>
                        <a:gd name="connsiteX27" fmla="*/ 92869 w 352425"/>
                        <a:gd name="connsiteY27" fmla="*/ 171450 h 290513"/>
                        <a:gd name="connsiteX28" fmla="*/ 47625 w 352425"/>
                        <a:gd name="connsiteY28" fmla="*/ 178594 h 290513"/>
                        <a:gd name="connsiteX29" fmla="*/ 33338 w 352425"/>
                        <a:gd name="connsiteY29" fmla="*/ 169069 h 290513"/>
                        <a:gd name="connsiteX30" fmla="*/ 0 w 352425"/>
                        <a:gd name="connsiteY30" fmla="*/ 92869 h 290513"/>
                        <a:gd name="connsiteX0" fmla="*/ 0 w 352425"/>
                        <a:gd name="connsiteY0" fmla="*/ 92869 h 276225"/>
                        <a:gd name="connsiteX1" fmla="*/ 45244 w 352425"/>
                        <a:gd name="connsiteY1" fmla="*/ 69057 h 276225"/>
                        <a:gd name="connsiteX2" fmla="*/ 66675 w 352425"/>
                        <a:gd name="connsiteY2" fmla="*/ 52388 h 276225"/>
                        <a:gd name="connsiteX3" fmla="*/ 71438 w 352425"/>
                        <a:gd name="connsiteY3" fmla="*/ 42863 h 276225"/>
                        <a:gd name="connsiteX4" fmla="*/ 95250 w 352425"/>
                        <a:gd name="connsiteY4" fmla="*/ 54769 h 276225"/>
                        <a:gd name="connsiteX5" fmla="*/ 145257 w 352425"/>
                        <a:gd name="connsiteY5" fmla="*/ 40482 h 276225"/>
                        <a:gd name="connsiteX6" fmla="*/ 197644 w 352425"/>
                        <a:gd name="connsiteY6" fmla="*/ 47625 h 276225"/>
                        <a:gd name="connsiteX7" fmla="*/ 214313 w 352425"/>
                        <a:gd name="connsiteY7" fmla="*/ 66675 h 276225"/>
                        <a:gd name="connsiteX8" fmla="*/ 230982 w 352425"/>
                        <a:gd name="connsiteY8" fmla="*/ 54769 h 276225"/>
                        <a:gd name="connsiteX9" fmla="*/ 250032 w 352425"/>
                        <a:gd name="connsiteY9" fmla="*/ 28575 h 276225"/>
                        <a:gd name="connsiteX10" fmla="*/ 273844 w 352425"/>
                        <a:gd name="connsiteY10" fmla="*/ 16669 h 276225"/>
                        <a:gd name="connsiteX11" fmla="*/ 309563 w 352425"/>
                        <a:gd name="connsiteY11" fmla="*/ 9525 h 276225"/>
                        <a:gd name="connsiteX12" fmla="*/ 323850 w 352425"/>
                        <a:gd name="connsiteY12" fmla="*/ 0 h 276225"/>
                        <a:gd name="connsiteX13" fmla="*/ 352425 w 352425"/>
                        <a:gd name="connsiteY13" fmla="*/ 19050 h 276225"/>
                        <a:gd name="connsiteX14" fmla="*/ 323850 w 352425"/>
                        <a:gd name="connsiteY14" fmla="*/ 52388 h 276225"/>
                        <a:gd name="connsiteX15" fmla="*/ 304800 w 352425"/>
                        <a:gd name="connsiteY15" fmla="*/ 83344 h 276225"/>
                        <a:gd name="connsiteX16" fmla="*/ 261938 w 352425"/>
                        <a:gd name="connsiteY16" fmla="*/ 109538 h 276225"/>
                        <a:gd name="connsiteX17" fmla="*/ 233363 w 352425"/>
                        <a:gd name="connsiteY17" fmla="*/ 126207 h 276225"/>
                        <a:gd name="connsiteX18" fmla="*/ 219075 w 352425"/>
                        <a:gd name="connsiteY18" fmla="*/ 157163 h 276225"/>
                        <a:gd name="connsiteX19" fmla="*/ 140494 w 352425"/>
                        <a:gd name="connsiteY19" fmla="*/ 247650 h 276225"/>
                        <a:gd name="connsiteX20" fmla="*/ 114300 w 352425"/>
                        <a:gd name="connsiteY20" fmla="*/ 271463 h 276225"/>
                        <a:gd name="connsiteX21" fmla="*/ 40482 w 352425"/>
                        <a:gd name="connsiteY21" fmla="*/ 276225 h 276225"/>
                        <a:gd name="connsiteX22" fmla="*/ 26194 w 352425"/>
                        <a:gd name="connsiteY22" fmla="*/ 276225 h 276225"/>
                        <a:gd name="connsiteX23" fmla="*/ 30957 w 352425"/>
                        <a:gd name="connsiteY23" fmla="*/ 235744 h 276225"/>
                        <a:gd name="connsiteX24" fmla="*/ 47625 w 352425"/>
                        <a:gd name="connsiteY24" fmla="*/ 192882 h 276225"/>
                        <a:gd name="connsiteX25" fmla="*/ 78582 w 352425"/>
                        <a:gd name="connsiteY25" fmla="*/ 190500 h 276225"/>
                        <a:gd name="connsiteX26" fmla="*/ 92869 w 352425"/>
                        <a:gd name="connsiteY26" fmla="*/ 171450 h 276225"/>
                        <a:gd name="connsiteX27" fmla="*/ 47625 w 352425"/>
                        <a:gd name="connsiteY27" fmla="*/ 178594 h 276225"/>
                        <a:gd name="connsiteX28" fmla="*/ 33338 w 352425"/>
                        <a:gd name="connsiteY28" fmla="*/ 169069 h 276225"/>
                        <a:gd name="connsiteX29" fmla="*/ 0 w 352425"/>
                        <a:gd name="connsiteY29" fmla="*/ 92869 h 276225"/>
                        <a:gd name="connsiteX0" fmla="*/ 0 w 352425"/>
                        <a:gd name="connsiteY0" fmla="*/ 92869 h 276225"/>
                        <a:gd name="connsiteX1" fmla="*/ 45244 w 352425"/>
                        <a:gd name="connsiteY1" fmla="*/ 69057 h 276225"/>
                        <a:gd name="connsiteX2" fmla="*/ 66675 w 352425"/>
                        <a:gd name="connsiteY2" fmla="*/ 52388 h 276225"/>
                        <a:gd name="connsiteX3" fmla="*/ 71438 w 352425"/>
                        <a:gd name="connsiteY3" fmla="*/ 42863 h 276225"/>
                        <a:gd name="connsiteX4" fmla="*/ 95250 w 352425"/>
                        <a:gd name="connsiteY4" fmla="*/ 54769 h 276225"/>
                        <a:gd name="connsiteX5" fmla="*/ 145257 w 352425"/>
                        <a:gd name="connsiteY5" fmla="*/ 40482 h 276225"/>
                        <a:gd name="connsiteX6" fmla="*/ 197644 w 352425"/>
                        <a:gd name="connsiteY6" fmla="*/ 47625 h 276225"/>
                        <a:gd name="connsiteX7" fmla="*/ 214313 w 352425"/>
                        <a:gd name="connsiteY7" fmla="*/ 66675 h 276225"/>
                        <a:gd name="connsiteX8" fmla="*/ 230982 w 352425"/>
                        <a:gd name="connsiteY8" fmla="*/ 54769 h 276225"/>
                        <a:gd name="connsiteX9" fmla="*/ 250032 w 352425"/>
                        <a:gd name="connsiteY9" fmla="*/ 28575 h 276225"/>
                        <a:gd name="connsiteX10" fmla="*/ 273844 w 352425"/>
                        <a:gd name="connsiteY10" fmla="*/ 16669 h 276225"/>
                        <a:gd name="connsiteX11" fmla="*/ 309563 w 352425"/>
                        <a:gd name="connsiteY11" fmla="*/ 9525 h 276225"/>
                        <a:gd name="connsiteX12" fmla="*/ 323850 w 352425"/>
                        <a:gd name="connsiteY12" fmla="*/ 0 h 276225"/>
                        <a:gd name="connsiteX13" fmla="*/ 352425 w 352425"/>
                        <a:gd name="connsiteY13" fmla="*/ 19050 h 276225"/>
                        <a:gd name="connsiteX14" fmla="*/ 323850 w 352425"/>
                        <a:gd name="connsiteY14" fmla="*/ 52388 h 276225"/>
                        <a:gd name="connsiteX15" fmla="*/ 304800 w 352425"/>
                        <a:gd name="connsiteY15" fmla="*/ 83344 h 276225"/>
                        <a:gd name="connsiteX16" fmla="*/ 261938 w 352425"/>
                        <a:gd name="connsiteY16" fmla="*/ 109538 h 276225"/>
                        <a:gd name="connsiteX17" fmla="*/ 233363 w 352425"/>
                        <a:gd name="connsiteY17" fmla="*/ 126207 h 276225"/>
                        <a:gd name="connsiteX18" fmla="*/ 219075 w 352425"/>
                        <a:gd name="connsiteY18" fmla="*/ 157163 h 276225"/>
                        <a:gd name="connsiteX19" fmla="*/ 114300 w 352425"/>
                        <a:gd name="connsiteY19" fmla="*/ 271463 h 276225"/>
                        <a:gd name="connsiteX20" fmla="*/ 40482 w 352425"/>
                        <a:gd name="connsiteY20" fmla="*/ 276225 h 276225"/>
                        <a:gd name="connsiteX21" fmla="*/ 26194 w 352425"/>
                        <a:gd name="connsiteY21" fmla="*/ 276225 h 276225"/>
                        <a:gd name="connsiteX22" fmla="*/ 30957 w 352425"/>
                        <a:gd name="connsiteY22" fmla="*/ 235744 h 276225"/>
                        <a:gd name="connsiteX23" fmla="*/ 47625 w 352425"/>
                        <a:gd name="connsiteY23" fmla="*/ 192882 h 276225"/>
                        <a:gd name="connsiteX24" fmla="*/ 78582 w 352425"/>
                        <a:gd name="connsiteY24" fmla="*/ 190500 h 276225"/>
                        <a:gd name="connsiteX25" fmla="*/ 92869 w 352425"/>
                        <a:gd name="connsiteY25" fmla="*/ 171450 h 276225"/>
                        <a:gd name="connsiteX26" fmla="*/ 47625 w 352425"/>
                        <a:gd name="connsiteY26" fmla="*/ 178594 h 276225"/>
                        <a:gd name="connsiteX27" fmla="*/ 33338 w 352425"/>
                        <a:gd name="connsiteY27" fmla="*/ 169069 h 276225"/>
                        <a:gd name="connsiteX28" fmla="*/ 0 w 352425"/>
                        <a:gd name="connsiteY28" fmla="*/ 92869 h 276225"/>
                        <a:gd name="connsiteX0" fmla="*/ 0 w 352425"/>
                        <a:gd name="connsiteY0" fmla="*/ 92869 h 276225"/>
                        <a:gd name="connsiteX1" fmla="*/ 45244 w 352425"/>
                        <a:gd name="connsiteY1" fmla="*/ 69057 h 276225"/>
                        <a:gd name="connsiteX2" fmla="*/ 66675 w 352425"/>
                        <a:gd name="connsiteY2" fmla="*/ 52388 h 276225"/>
                        <a:gd name="connsiteX3" fmla="*/ 71438 w 352425"/>
                        <a:gd name="connsiteY3" fmla="*/ 42863 h 276225"/>
                        <a:gd name="connsiteX4" fmla="*/ 95250 w 352425"/>
                        <a:gd name="connsiteY4" fmla="*/ 54769 h 276225"/>
                        <a:gd name="connsiteX5" fmla="*/ 145257 w 352425"/>
                        <a:gd name="connsiteY5" fmla="*/ 40482 h 276225"/>
                        <a:gd name="connsiteX6" fmla="*/ 197644 w 352425"/>
                        <a:gd name="connsiteY6" fmla="*/ 47625 h 276225"/>
                        <a:gd name="connsiteX7" fmla="*/ 214313 w 352425"/>
                        <a:gd name="connsiteY7" fmla="*/ 66675 h 276225"/>
                        <a:gd name="connsiteX8" fmla="*/ 230982 w 352425"/>
                        <a:gd name="connsiteY8" fmla="*/ 54769 h 276225"/>
                        <a:gd name="connsiteX9" fmla="*/ 250032 w 352425"/>
                        <a:gd name="connsiteY9" fmla="*/ 28575 h 276225"/>
                        <a:gd name="connsiteX10" fmla="*/ 273844 w 352425"/>
                        <a:gd name="connsiteY10" fmla="*/ 16669 h 276225"/>
                        <a:gd name="connsiteX11" fmla="*/ 309563 w 352425"/>
                        <a:gd name="connsiteY11" fmla="*/ 9525 h 276225"/>
                        <a:gd name="connsiteX12" fmla="*/ 323850 w 352425"/>
                        <a:gd name="connsiteY12" fmla="*/ 0 h 276225"/>
                        <a:gd name="connsiteX13" fmla="*/ 352425 w 352425"/>
                        <a:gd name="connsiteY13" fmla="*/ 19050 h 276225"/>
                        <a:gd name="connsiteX14" fmla="*/ 323850 w 352425"/>
                        <a:gd name="connsiteY14" fmla="*/ 52388 h 276225"/>
                        <a:gd name="connsiteX15" fmla="*/ 304800 w 352425"/>
                        <a:gd name="connsiteY15" fmla="*/ 83344 h 276225"/>
                        <a:gd name="connsiteX16" fmla="*/ 261938 w 352425"/>
                        <a:gd name="connsiteY16" fmla="*/ 109538 h 276225"/>
                        <a:gd name="connsiteX17" fmla="*/ 233363 w 352425"/>
                        <a:gd name="connsiteY17" fmla="*/ 126207 h 276225"/>
                        <a:gd name="connsiteX18" fmla="*/ 219075 w 352425"/>
                        <a:gd name="connsiteY18" fmla="*/ 157163 h 276225"/>
                        <a:gd name="connsiteX19" fmla="*/ 114300 w 352425"/>
                        <a:gd name="connsiteY19" fmla="*/ 271463 h 276225"/>
                        <a:gd name="connsiteX20" fmla="*/ 40482 w 352425"/>
                        <a:gd name="connsiteY20" fmla="*/ 276225 h 276225"/>
                        <a:gd name="connsiteX21" fmla="*/ 30957 w 352425"/>
                        <a:gd name="connsiteY21" fmla="*/ 235744 h 276225"/>
                        <a:gd name="connsiteX22" fmla="*/ 47625 w 352425"/>
                        <a:gd name="connsiteY22" fmla="*/ 192882 h 276225"/>
                        <a:gd name="connsiteX23" fmla="*/ 78582 w 352425"/>
                        <a:gd name="connsiteY23" fmla="*/ 190500 h 276225"/>
                        <a:gd name="connsiteX24" fmla="*/ 92869 w 352425"/>
                        <a:gd name="connsiteY24" fmla="*/ 171450 h 276225"/>
                        <a:gd name="connsiteX25" fmla="*/ 47625 w 352425"/>
                        <a:gd name="connsiteY25" fmla="*/ 178594 h 276225"/>
                        <a:gd name="connsiteX26" fmla="*/ 33338 w 352425"/>
                        <a:gd name="connsiteY26" fmla="*/ 169069 h 276225"/>
                        <a:gd name="connsiteX27" fmla="*/ 0 w 352425"/>
                        <a:gd name="connsiteY27" fmla="*/ 92869 h 276225"/>
                        <a:gd name="connsiteX0" fmla="*/ 0 w 352425"/>
                        <a:gd name="connsiteY0" fmla="*/ 92869 h 276225"/>
                        <a:gd name="connsiteX1" fmla="*/ 45244 w 352425"/>
                        <a:gd name="connsiteY1" fmla="*/ 69057 h 276225"/>
                        <a:gd name="connsiteX2" fmla="*/ 66675 w 352425"/>
                        <a:gd name="connsiteY2" fmla="*/ 52388 h 276225"/>
                        <a:gd name="connsiteX3" fmla="*/ 71438 w 352425"/>
                        <a:gd name="connsiteY3" fmla="*/ 42863 h 276225"/>
                        <a:gd name="connsiteX4" fmla="*/ 95250 w 352425"/>
                        <a:gd name="connsiteY4" fmla="*/ 54769 h 276225"/>
                        <a:gd name="connsiteX5" fmla="*/ 145257 w 352425"/>
                        <a:gd name="connsiteY5" fmla="*/ 40482 h 276225"/>
                        <a:gd name="connsiteX6" fmla="*/ 197644 w 352425"/>
                        <a:gd name="connsiteY6" fmla="*/ 47625 h 276225"/>
                        <a:gd name="connsiteX7" fmla="*/ 214313 w 352425"/>
                        <a:gd name="connsiteY7" fmla="*/ 66675 h 276225"/>
                        <a:gd name="connsiteX8" fmla="*/ 230982 w 352425"/>
                        <a:gd name="connsiteY8" fmla="*/ 54769 h 276225"/>
                        <a:gd name="connsiteX9" fmla="*/ 250032 w 352425"/>
                        <a:gd name="connsiteY9" fmla="*/ 28575 h 276225"/>
                        <a:gd name="connsiteX10" fmla="*/ 273844 w 352425"/>
                        <a:gd name="connsiteY10" fmla="*/ 16669 h 276225"/>
                        <a:gd name="connsiteX11" fmla="*/ 309563 w 352425"/>
                        <a:gd name="connsiteY11" fmla="*/ 9525 h 276225"/>
                        <a:gd name="connsiteX12" fmla="*/ 323850 w 352425"/>
                        <a:gd name="connsiteY12" fmla="*/ 0 h 276225"/>
                        <a:gd name="connsiteX13" fmla="*/ 352425 w 352425"/>
                        <a:gd name="connsiteY13" fmla="*/ 19050 h 276225"/>
                        <a:gd name="connsiteX14" fmla="*/ 323850 w 352425"/>
                        <a:gd name="connsiteY14" fmla="*/ 52388 h 276225"/>
                        <a:gd name="connsiteX15" fmla="*/ 304800 w 352425"/>
                        <a:gd name="connsiteY15" fmla="*/ 83344 h 276225"/>
                        <a:gd name="connsiteX16" fmla="*/ 261938 w 352425"/>
                        <a:gd name="connsiteY16" fmla="*/ 109538 h 276225"/>
                        <a:gd name="connsiteX17" fmla="*/ 233363 w 352425"/>
                        <a:gd name="connsiteY17" fmla="*/ 126207 h 276225"/>
                        <a:gd name="connsiteX18" fmla="*/ 219075 w 352425"/>
                        <a:gd name="connsiteY18" fmla="*/ 157163 h 276225"/>
                        <a:gd name="connsiteX19" fmla="*/ 40482 w 352425"/>
                        <a:gd name="connsiteY19" fmla="*/ 276225 h 276225"/>
                        <a:gd name="connsiteX20" fmla="*/ 30957 w 352425"/>
                        <a:gd name="connsiteY20" fmla="*/ 235744 h 276225"/>
                        <a:gd name="connsiteX21" fmla="*/ 47625 w 352425"/>
                        <a:gd name="connsiteY21" fmla="*/ 192882 h 276225"/>
                        <a:gd name="connsiteX22" fmla="*/ 78582 w 352425"/>
                        <a:gd name="connsiteY22" fmla="*/ 190500 h 276225"/>
                        <a:gd name="connsiteX23" fmla="*/ 92869 w 352425"/>
                        <a:gd name="connsiteY23" fmla="*/ 171450 h 276225"/>
                        <a:gd name="connsiteX24" fmla="*/ 47625 w 352425"/>
                        <a:gd name="connsiteY24" fmla="*/ 178594 h 276225"/>
                        <a:gd name="connsiteX25" fmla="*/ 33338 w 352425"/>
                        <a:gd name="connsiteY25" fmla="*/ 169069 h 276225"/>
                        <a:gd name="connsiteX26" fmla="*/ 0 w 352425"/>
                        <a:gd name="connsiteY26" fmla="*/ 92869 h 276225"/>
                        <a:gd name="connsiteX0" fmla="*/ 0 w 352425"/>
                        <a:gd name="connsiteY0" fmla="*/ 92869 h 235744"/>
                        <a:gd name="connsiteX1" fmla="*/ 45244 w 352425"/>
                        <a:gd name="connsiteY1" fmla="*/ 69057 h 235744"/>
                        <a:gd name="connsiteX2" fmla="*/ 66675 w 352425"/>
                        <a:gd name="connsiteY2" fmla="*/ 52388 h 235744"/>
                        <a:gd name="connsiteX3" fmla="*/ 71438 w 352425"/>
                        <a:gd name="connsiteY3" fmla="*/ 42863 h 235744"/>
                        <a:gd name="connsiteX4" fmla="*/ 95250 w 352425"/>
                        <a:gd name="connsiteY4" fmla="*/ 54769 h 235744"/>
                        <a:gd name="connsiteX5" fmla="*/ 145257 w 352425"/>
                        <a:gd name="connsiteY5" fmla="*/ 40482 h 235744"/>
                        <a:gd name="connsiteX6" fmla="*/ 197644 w 352425"/>
                        <a:gd name="connsiteY6" fmla="*/ 47625 h 235744"/>
                        <a:gd name="connsiteX7" fmla="*/ 214313 w 352425"/>
                        <a:gd name="connsiteY7" fmla="*/ 66675 h 235744"/>
                        <a:gd name="connsiteX8" fmla="*/ 230982 w 352425"/>
                        <a:gd name="connsiteY8" fmla="*/ 54769 h 235744"/>
                        <a:gd name="connsiteX9" fmla="*/ 250032 w 352425"/>
                        <a:gd name="connsiteY9" fmla="*/ 28575 h 235744"/>
                        <a:gd name="connsiteX10" fmla="*/ 273844 w 352425"/>
                        <a:gd name="connsiteY10" fmla="*/ 16669 h 235744"/>
                        <a:gd name="connsiteX11" fmla="*/ 309563 w 352425"/>
                        <a:gd name="connsiteY11" fmla="*/ 9525 h 235744"/>
                        <a:gd name="connsiteX12" fmla="*/ 323850 w 352425"/>
                        <a:gd name="connsiteY12" fmla="*/ 0 h 235744"/>
                        <a:gd name="connsiteX13" fmla="*/ 352425 w 352425"/>
                        <a:gd name="connsiteY13" fmla="*/ 19050 h 235744"/>
                        <a:gd name="connsiteX14" fmla="*/ 323850 w 352425"/>
                        <a:gd name="connsiteY14" fmla="*/ 52388 h 235744"/>
                        <a:gd name="connsiteX15" fmla="*/ 304800 w 352425"/>
                        <a:gd name="connsiteY15" fmla="*/ 83344 h 235744"/>
                        <a:gd name="connsiteX16" fmla="*/ 261938 w 352425"/>
                        <a:gd name="connsiteY16" fmla="*/ 109538 h 235744"/>
                        <a:gd name="connsiteX17" fmla="*/ 233363 w 352425"/>
                        <a:gd name="connsiteY17" fmla="*/ 126207 h 235744"/>
                        <a:gd name="connsiteX18" fmla="*/ 219075 w 352425"/>
                        <a:gd name="connsiteY18" fmla="*/ 157163 h 235744"/>
                        <a:gd name="connsiteX19" fmla="*/ 30957 w 352425"/>
                        <a:gd name="connsiteY19" fmla="*/ 235744 h 235744"/>
                        <a:gd name="connsiteX20" fmla="*/ 47625 w 352425"/>
                        <a:gd name="connsiteY20" fmla="*/ 192882 h 235744"/>
                        <a:gd name="connsiteX21" fmla="*/ 78582 w 352425"/>
                        <a:gd name="connsiteY21" fmla="*/ 190500 h 235744"/>
                        <a:gd name="connsiteX22" fmla="*/ 92869 w 352425"/>
                        <a:gd name="connsiteY22" fmla="*/ 171450 h 235744"/>
                        <a:gd name="connsiteX23" fmla="*/ 47625 w 352425"/>
                        <a:gd name="connsiteY23" fmla="*/ 178594 h 235744"/>
                        <a:gd name="connsiteX24" fmla="*/ 33338 w 352425"/>
                        <a:gd name="connsiteY24" fmla="*/ 169069 h 235744"/>
                        <a:gd name="connsiteX25" fmla="*/ 0 w 352425"/>
                        <a:gd name="connsiteY25" fmla="*/ 92869 h 235744"/>
                        <a:gd name="connsiteX0" fmla="*/ 0 w 352425"/>
                        <a:gd name="connsiteY0" fmla="*/ 92869 h 192882"/>
                        <a:gd name="connsiteX1" fmla="*/ 45244 w 352425"/>
                        <a:gd name="connsiteY1" fmla="*/ 69057 h 192882"/>
                        <a:gd name="connsiteX2" fmla="*/ 66675 w 352425"/>
                        <a:gd name="connsiteY2" fmla="*/ 52388 h 192882"/>
                        <a:gd name="connsiteX3" fmla="*/ 71438 w 352425"/>
                        <a:gd name="connsiteY3" fmla="*/ 42863 h 192882"/>
                        <a:gd name="connsiteX4" fmla="*/ 95250 w 352425"/>
                        <a:gd name="connsiteY4" fmla="*/ 54769 h 192882"/>
                        <a:gd name="connsiteX5" fmla="*/ 145257 w 352425"/>
                        <a:gd name="connsiteY5" fmla="*/ 40482 h 192882"/>
                        <a:gd name="connsiteX6" fmla="*/ 197644 w 352425"/>
                        <a:gd name="connsiteY6" fmla="*/ 47625 h 192882"/>
                        <a:gd name="connsiteX7" fmla="*/ 214313 w 352425"/>
                        <a:gd name="connsiteY7" fmla="*/ 66675 h 192882"/>
                        <a:gd name="connsiteX8" fmla="*/ 230982 w 352425"/>
                        <a:gd name="connsiteY8" fmla="*/ 54769 h 192882"/>
                        <a:gd name="connsiteX9" fmla="*/ 250032 w 352425"/>
                        <a:gd name="connsiteY9" fmla="*/ 28575 h 192882"/>
                        <a:gd name="connsiteX10" fmla="*/ 273844 w 352425"/>
                        <a:gd name="connsiteY10" fmla="*/ 16669 h 192882"/>
                        <a:gd name="connsiteX11" fmla="*/ 309563 w 352425"/>
                        <a:gd name="connsiteY11" fmla="*/ 9525 h 192882"/>
                        <a:gd name="connsiteX12" fmla="*/ 323850 w 352425"/>
                        <a:gd name="connsiteY12" fmla="*/ 0 h 192882"/>
                        <a:gd name="connsiteX13" fmla="*/ 352425 w 352425"/>
                        <a:gd name="connsiteY13" fmla="*/ 19050 h 192882"/>
                        <a:gd name="connsiteX14" fmla="*/ 323850 w 352425"/>
                        <a:gd name="connsiteY14" fmla="*/ 52388 h 192882"/>
                        <a:gd name="connsiteX15" fmla="*/ 304800 w 352425"/>
                        <a:gd name="connsiteY15" fmla="*/ 83344 h 192882"/>
                        <a:gd name="connsiteX16" fmla="*/ 261938 w 352425"/>
                        <a:gd name="connsiteY16" fmla="*/ 109538 h 192882"/>
                        <a:gd name="connsiteX17" fmla="*/ 233363 w 352425"/>
                        <a:gd name="connsiteY17" fmla="*/ 126207 h 192882"/>
                        <a:gd name="connsiteX18" fmla="*/ 219075 w 352425"/>
                        <a:gd name="connsiteY18" fmla="*/ 157163 h 192882"/>
                        <a:gd name="connsiteX19" fmla="*/ 47625 w 352425"/>
                        <a:gd name="connsiteY19" fmla="*/ 192882 h 192882"/>
                        <a:gd name="connsiteX20" fmla="*/ 78582 w 352425"/>
                        <a:gd name="connsiteY20" fmla="*/ 190500 h 192882"/>
                        <a:gd name="connsiteX21" fmla="*/ 92869 w 352425"/>
                        <a:gd name="connsiteY21" fmla="*/ 171450 h 192882"/>
                        <a:gd name="connsiteX22" fmla="*/ 47625 w 352425"/>
                        <a:gd name="connsiteY22" fmla="*/ 178594 h 192882"/>
                        <a:gd name="connsiteX23" fmla="*/ 33338 w 352425"/>
                        <a:gd name="connsiteY23" fmla="*/ 169069 h 192882"/>
                        <a:gd name="connsiteX24" fmla="*/ 0 w 352425"/>
                        <a:gd name="connsiteY24" fmla="*/ 92869 h 192882"/>
                        <a:gd name="connsiteX0" fmla="*/ 0 w 352425"/>
                        <a:gd name="connsiteY0" fmla="*/ 92869 h 190500"/>
                        <a:gd name="connsiteX1" fmla="*/ 45244 w 352425"/>
                        <a:gd name="connsiteY1" fmla="*/ 69057 h 190500"/>
                        <a:gd name="connsiteX2" fmla="*/ 66675 w 352425"/>
                        <a:gd name="connsiteY2" fmla="*/ 52388 h 190500"/>
                        <a:gd name="connsiteX3" fmla="*/ 71438 w 352425"/>
                        <a:gd name="connsiteY3" fmla="*/ 42863 h 190500"/>
                        <a:gd name="connsiteX4" fmla="*/ 95250 w 352425"/>
                        <a:gd name="connsiteY4" fmla="*/ 54769 h 190500"/>
                        <a:gd name="connsiteX5" fmla="*/ 145257 w 352425"/>
                        <a:gd name="connsiteY5" fmla="*/ 40482 h 190500"/>
                        <a:gd name="connsiteX6" fmla="*/ 197644 w 352425"/>
                        <a:gd name="connsiteY6" fmla="*/ 47625 h 190500"/>
                        <a:gd name="connsiteX7" fmla="*/ 214313 w 352425"/>
                        <a:gd name="connsiteY7" fmla="*/ 66675 h 190500"/>
                        <a:gd name="connsiteX8" fmla="*/ 230982 w 352425"/>
                        <a:gd name="connsiteY8" fmla="*/ 54769 h 190500"/>
                        <a:gd name="connsiteX9" fmla="*/ 250032 w 352425"/>
                        <a:gd name="connsiteY9" fmla="*/ 28575 h 190500"/>
                        <a:gd name="connsiteX10" fmla="*/ 273844 w 352425"/>
                        <a:gd name="connsiteY10" fmla="*/ 16669 h 190500"/>
                        <a:gd name="connsiteX11" fmla="*/ 309563 w 352425"/>
                        <a:gd name="connsiteY11" fmla="*/ 9525 h 190500"/>
                        <a:gd name="connsiteX12" fmla="*/ 323850 w 352425"/>
                        <a:gd name="connsiteY12" fmla="*/ 0 h 190500"/>
                        <a:gd name="connsiteX13" fmla="*/ 352425 w 352425"/>
                        <a:gd name="connsiteY13" fmla="*/ 19050 h 190500"/>
                        <a:gd name="connsiteX14" fmla="*/ 323850 w 352425"/>
                        <a:gd name="connsiteY14" fmla="*/ 52388 h 190500"/>
                        <a:gd name="connsiteX15" fmla="*/ 304800 w 352425"/>
                        <a:gd name="connsiteY15" fmla="*/ 83344 h 190500"/>
                        <a:gd name="connsiteX16" fmla="*/ 261938 w 352425"/>
                        <a:gd name="connsiteY16" fmla="*/ 109538 h 190500"/>
                        <a:gd name="connsiteX17" fmla="*/ 233363 w 352425"/>
                        <a:gd name="connsiteY17" fmla="*/ 126207 h 190500"/>
                        <a:gd name="connsiteX18" fmla="*/ 219075 w 352425"/>
                        <a:gd name="connsiteY18" fmla="*/ 157163 h 190500"/>
                        <a:gd name="connsiteX19" fmla="*/ 78582 w 352425"/>
                        <a:gd name="connsiteY19" fmla="*/ 190500 h 190500"/>
                        <a:gd name="connsiteX20" fmla="*/ 92869 w 352425"/>
                        <a:gd name="connsiteY20" fmla="*/ 171450 h 190500"/>
                        <a:gd name="connsiteX21" fmla="*/ 47625 w 352425"/>
                        <a:gd name="connsiteY21" fmla="*/ 178594 h 190500"/>
                        <a:gd name="connsiteX22" fmla="*/ 33338 w 352425"/>
                        <a:gd name="connsiteY22" fmla="*/ 169069 h 190500"/>
                        <a:gd name="connsiteX23" fmla="*/ 0 w 352425"/>
                        <a:gd name="connsiteY23" fmla="*/ 92869 h 190500"/>
                        <a:gd name="connsiteX0" fmla="*/ 0 w 352425"/>
                        <a:gd name="connsiteY0" fmla="*/ 92869 h 190500"/>
                        <a:gd name="connsiteX1" fmla="*/ 45244 w 352425"/>
                        <a:gd name="connsiteY1" fmla="*/ 69057 h 190500"/>
                        <a:gd name="connsiteX2" fmla="*/ 66675 w 352425"/>
                        <a:gd name="connsiteY2" fmla="*/ 52388 h 190500"/>
                        <a:gd name="connsiteX3" fmla="*/ 71438 w 352425"/>
                        <a:gd name="connsiteY3" fmla="*/ 42863 h 190500"/>
                        <a:gd name="connsiteX4" fmla="*/ 95250 w 352425"/>
                        <a:gd name="connsiteY4" fmla="*/ 54769 h 190500"/>
                        <a:gd name="connsiteX5" fmla="*/ 145257 w 352425"/>
                        <a:gd name="connsiteY5" fmla="*/ 40482 h 190500"/>
                        <a:gd name="connsiteX6" fmla="*/ 197644 w 352425"/>
                        <a:gd name="connsiteY6" fmla="*/ 47625 h 190500"/>
                        <a:gd name="connsiteX7" fmla="*/ 214313 w 352425"/>
                        <a:gd name="connsiteY7" fmla="*/ 66675 h 190500"/>
                        <a:gd name="connsiteX8" fmla="*/ 230982 w 352425"/>
                        <a:gd name="connsiteY8" fmla="*/ 54769 h 190500"/>
                        <a:gd name="connsiteX9" fmla="*/ 250032 w 352425"/>
                        <a:gd name="connsiteY9" fmla="*/ 28575 h 190500"/>
                        <a:gd name="connsiteX10" fmla="*/ 273844 w 352425"/>
                        <a:gd name="connsiteY10" fmla="*/ 16669 h 190500"/>
                        <a:gd name="connsiteX11" fmla="*/ 309563 w 352425"/>
                        <a:gd name="connsiteY11" fmla="*/ 9525 h 190500"/>
                        <a:gd name="connsiteX12" fmla="*/ 323850 w 352425"/>
                        <a:gd name="connsiteY12" fmla="*/ 0 h 190500"/>
                        <a:gd name="connsiteX13" fmla="*/ 352425 w 352425"/>
                        <a:gd name="connsiteY13" fmla="*/ 19050 h 190500"/>
                        <a:gd name="connsiteX14" fmla="*/ 323850 w 352425"/>
                        <a:gd name="connsiteY14" fmla="*/ 52388 h 190500"/>
                        <a:gd name="connsiteX15" fmla="*/ 304800 w 352425"/>
                        <a:gd name="connsiteY15" fmla="*/ 83344 h 190500"/>
                        <a:gd name="connsiteX16" fmla="*/ 261938 w 352425"/>
                        <a:gd name="connsiteY16" fmla="*/ 109538 h 190500"/>
                        <a:gd name="connsiteX17" fmla="*/ 233363 w 352425"/>
                        <a:gd name="connsiteY17" fmla="*/ 126207 h 190500"/>
                        <a:gd name="connsiteX18" fmla="*/ 222205 w 352425"/>
                        <a:gd name="connsiteY18" fmla="*/ 156963 h 190500"/>
                        <a:gd name="connsiteX19" fmla="*/ 78582 w 352425"/>
                        <a:gd name="connsiteY19" fmla="*/ 190500 h 190500"/>
                        <a:gd name="connsiteX20" fmla="*/ 92869 w 352425"/>
                        <a:gd name="connsiteY20" fmla="*/ 171450 h 190500"/>
                        <a:gd name="connsiteX21" fmla="*/ 47625 w 352425"/>
                        <a:gd name="connsiteY21" fmla="*/ 178594 h 190500"/>
                        <a:gd name="connsiteX22" fmla="*/ 33338 w 352425"/>
                        <a:gd name="connsiteY22" fmla="*/ 169069 h 190500"/>
                        <a:gd name="connsiteX23" fmla="*/ 0 w 352425"/>
                        <a:gd name="connsiteY23" fmla="*/ 92869 h 190500"/>
                        <a:gd name="connsiteX0" fmla="*/ 0 w 352425"/>
                        <a:gd name="connsiteY0" fmla="*/ 92869 h 178594"/>
                        <a:gd name="connsiteX1" fmla="*/ 45244 w 352425"/>
                        <a:gd name="connsiteY1" fmla="*/ 69057 h 178594"/>
                        <a:gd name="connsiteX2" fmla="*/ 66675 w 352425"/>
                        <a:gd name="connsiteY2" fmla="*/ 52388 h 178594"/>
                        <a:gd name="connsiteX3" fmla="*/ 71438 w 352425"/>
                        <a:gd name="connsiteY3" fmla="*/ 42863 h 178594"/>
                        <a:gd name="connsiteX4" fmla="*/ 95250 w 352425"/>
                        <a:gd name="connsiteY4" fmla="*/ 54769 h 178594"/>
                        <a:gd name="connsiteX5" fmla="*/ 145257 w 352425"/>
                        <a:gd name="connsiteY5" fmla="*/ 40482 h 178594"/>
                        <a:gd name="connsiteX6" fmla="*/ 197644 w 352425"/>
                        <a:gd name="connsiteY6" fmla="*/ 47625 h 178594"/>
                        <a:gd name="connsiteX7" fmla="*/ 214313 w 352425"/>
                        <a:gd name="connsiteY7" fmla="*/ 66675 h 178594"/>
                        <a:gd name="connsiteX8" fmla="*/ 230982 w 352425"/>
                        <a:gd name="connsiteY8" fmla="*/ 54769 h 178594"/>
                        <a:gd name="connsiteX9" fmla="*/ 250032 w 352425"/>
                        <a:gd name="connsiteY9" fmla="*/ 28575 h 178594"/>
                        <a:gd name="connsiteX10" fmla="*/ 273844 w 352425"/>
                        <a:gd name="connsiteY10" fmla="*/ 16669 h 178594"/>
                        <a:gd name="connsiteX11" fmla="*/ 309563 w 352425"/>
                        <a:gd name="connsiteY11" fmla="*/ 9525 h 178594"/>
                        <a:gd name="connsiteX12" fmla="*/ 323850 w 352425"/>
                        <a:gd name="connsiteY12" fmla="*/ 0 h 178594"/>
                        <a:gd name="connsiteX13" fmla="*/ 352425 w 352425"/>
                        <a:gd name="connsiteY13" fmla="*/ 19050 h 178594"/>
                        <a:gd name="connsiteX14" fmla="*/ 323850 w 352425"/>
                        <a:gd name="connsiteY14" fmla="*/ 52388 h 178594"/>
                        <a:gd name="connsiteX15" fmla="*/ 304800 w 352425"/>
                        <a:gd name="connsiteY15" fmla="*/ 83344 h 178594"/>
                        <a:gd name="connsiteX16" fmla="*/ 261938 w 352425"/>
                        <a:gd name="connsiteY16" fmla="*/ 109538 h 178594"/>
                        <a:gd name="connsiteX17" fmla="*/ 233363 w 352425"/>
                        <a:gd name="connsiteY17" fmla="*/ 126207 h 178594"/>
                        <a:gd name="connsiteX18" fmla="*/ 222205 w 352425"/>
                        <a:gd name="connsiteY18" fmla="*/ 156963 h 178594"/>
                        <a:gd name="connsiteX19" fmla="*/ 92869 w 352425"/>
                        <a:gd name="connsiteY19" fmla="*/ 171450 h 178594"/>
                        <a:gd name="connsiteX20" fmla="*/ 47625 w 352425"/>
                        <a:gd name="connsiteY20" fmla="*/ 178594 h 178594"/>
                        <a:gd name="connsiteX21" fmla="*/ 33338 w 352425"/>
                        <a:gd name="connsiteY21" fmla="*/ 169069 h 178594"/>
                        <a:gd name="connsiteX22" fmla="*/ 0 w 352425"/>
                        <a:gd name="connsiteY22" fmla="*/ 92869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425" h="178594">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22205" y="156963"/>
                          </a:lnTo>
                          <a:lnTo>
                            <a:pt x="92869" y="171450"/>
                          </a:lnTo>
                          <a:lnTo>
                            <a:pt x="47625" y="178594"/>
                          </a:lnTo>
                          <a:lnTo>
                            <a:pt x="33338" y="169069"/>
                          </a:lnTo>
                          <a:lnTo>
                            <a:pt x="0" y="92869"/>
                          </a:lnTo>
                          <a:close/>
                        </a:path>
                      </a:pathLst>
                    </a:custGeom>
                    <a:solidFill>
                      <a:srgbClr val="2792FC"/>
                    </a:solidFill>
                    <a:ln w="3175">
                      <a:solidFill>
                        <a:srgbClr val="2792FC"/>
                      </a:solidFill>
                    </a:ln>
                    <a:scene3d>
                      <a:camera prst="orthographicFront"/>
                      <a:lightRig rig="threePt" dir="t"/>
                    </a:scene3d>
                    <a:sp3d contourW="12700">
                      <a:bevelT h="31750"/>
                      <a:bevelB w="12700" h="25400" prst="angle"/>
                      <a:contourClr>
                        <a:srgbClr val="9D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Shape 141">
                      <a:extLst>
                        <a:ext uri="{FF2B5EF4-FFF2-40B4-BE49-F238E27FC236}">
                          <a16:creationId xmlns:a16="http://schemas.microsoft.com/office/drawing/2014/main" id="{C974382A-5454-4E63-85BF-5DE504FB324B}"/>
                        </a:ext>
                      </a:extLst>
                    </p:cNvPr>
                    <p:cNvSpPr>
                      <a:spLocks noChangeAspect="1"/>
                    </p:cNvSpPr>
                    <p:nvPr/>
                  </p:nvSpPr>
                  <p:spPr>
                    <a:xfrm rot="20226086">
                      <a:off x="1154987" y="4305498"/>
                      <a:ext cx="1161617" cy="392768"/>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solidFill>
                      <a:srgbClr val="2792FC"/>
                    </a:solidFill>
                    <a:ln w="3175">
                      <a:solidFill>
                        <a:srgbClr val="2792FC"/>
                      </a:solidFill>
                    </a:ln>
                    <a:scene3d>
                      <a:camera prst="orthographicFront"/>
                      <a:lightRig rig="threePt" dir="t"/>
                    </a:scene3d>
                    <a:sp3d contourW="12700">
                      <a:bevelT h="12700"/>
                      <a:bevelB w="31750" prst="angle"/>
                      <a:contourClr>
                        <a:srgbClr val="9D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7C013D2F-8926-48B1-8378-FC33A3A3E054}"/>
                        </a:ext>
                      </a:extLst>
                    </p:cNvPr>
                    <p:cNvSpPr txBox="1"/>
                    <p:nvPr/>
                  </p:nvSpPr>
                  <p:spPr>
                    <a:xfrm>
                      <a:off x="3213535" y="4666394"/>
                      <a:ext cx="977674" cy="244476"/>
                    </a:xfrm>
                    <a:prstGeom prst="rect">
                      <a:avLst/>
                    </a:prstGeom>
                    <a:noFill/>
                  </p:spPr>
                  <p:txBody>
                    <a:bodyPr wrap="none" rtlCol="0">
                      <a:spAutoFit/>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Middle Pond</a:t>
                      </a:r>
                    </a:p>
                  </p:txBody>
                </p:sp>
                <p:sp>
                  <p:nvSpPr>
                    <p:cNvPr id="155" name="TextBox 154">
                      <a:extLst>
                        <a:ext uri="{FF2B5EF4-FFF2-40B4-BE49-F238E27FC236}">
                          <a16:creationId xmlns:a16="http://schemas.microsoft.com/office/drawing/2014/main" id="{65CCDCE2-FDF8-42F6-A246-182B461208CC}"/>
                        </a:ext>
                      </a:extLst>
                    </p:cNvPr>
                    <p:cNvSpPr txBox="1"/>
                    <p:nvPr/>
                  </p:nvSpPr>
                  <p:spPr>
                    <a:xfrm>
                      <a:off x="992997" y="4103565"/>
                      <a:ext cx="978281" cy="244476"/>
                    </a:xfrm>
                    <a:prstGeom prst="rect">
                      <a:avLst/>
                    </a:prstGeom>
                    <a:noFill/>
                  </p:spPr>
                  <p:txBody>
                    <a:bodyPr wrap="square" rtlCol="0">
                      <a:spAutoFit/>
                    </a:bodyPr>
                    <a:lstStyle/>
                    <a:p>
                      <a:r>
                        <a:rPr lang="en-US" sz="1400" dirty="0">
                          <a:ln w="6350">
                            <a:noFill/>
                          </a:ln>
                          <a:solidFill>
                            <a:srgbClr val="00B0F0"/>
                          </a:solidFill>
                          <a:effectLst>
                            <a:glow rad="127000">
                              <a:schemeClr val="bg1"/>
                            </a:glow>
                            <a:outerShdw blurRad="50800" dist="38100" dir="2700000" algn="tl" rotWithShape="0">
                              <a:schemeClr val="bg1">
                                <a:alpha val="40000"/>
                              </a:schemeClr>
                            </a:outerShdw>
                          </a:effectLst>
                        </a:rPr>
                        <a:t>North Pond</a:t>
                      </a:r>
                    </a:p>
                  </p:txBody>
                </p:sp>
              </p:grpSp>
              <p:sp>
                <p:nvSpPr>
                  <p:cNvPr id="156" name="TextBox 155">
                    <a:extLst>
                      <a:ext uri="{FF2B5EF4-FFF2-40B4-BE49-F238E27FC236}">
                        <a16:creationId xmlns:a16="http://schemas.microsoft.com/office/drawing/2014/main" id="{1195C214-6348-4555-98DC-E479F766FAE4}"/>
                      </a:ext>
                    </a:extLst>
                  </p:cNvPr>
                  <p:cNvSpPr txBox="1"/>
                  <p:nvPr/>
                </p:nvSpPr>
                <p:spPr>
                  <a:xfrm rot="20718793">
                    <a:off x="5622099" y="9099475"/>
                    <a:ext cx="447259" cy="15617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rial"/>
                        <a:ea typeface="+mn-ea"/>
                        <a:cs typeface="Aktiv Grotesk Trial" panose="020B0504020202020204" pitchFamily="34" charset="0"/>
                      </a:rPr>
                      <a:t>Midwest Trail N</a:t>
                    </a:r>
                  </a:p>
                </p:txBody>
              </p:sp>
              <p:sp>
                <p:nvSpPr>
                  <p:cNvPr id="157" name="TextBox 156">
                    <a:extLst>
                      <a:ext uri="{FF2B5EF4-FFF2-40B4-BE49-F238E27FC236}">
                        <a16:creationId xmlns:a16="http://schemas.microsoft.com/office/drawing/2014/main" id="{B5738142-34CC-4E8D-AB60-76052A3258C4}"/>
                      </a:ext>
                    </a:extLst>
                  </p:cNvPr>
                  <p:cNvSpPr txBox="1"/>
                  <p:nvPr/>
                </p:nvSpPr>
                <p:spPr>
                  <a:xfrm rot="1302217">
                    <a:off x="7329391" y="8298126"/>
                    <a:ext cx="447259" cy="156176"/>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rial"/>
                        <a:ea typeface="+mn-ea"/>
                        <a:cs typeface="Aktiv Grotesk Trial" panose="020B0504020202020204" pitchFamily="34" charset="0"/>
                      </a:rPr>
                      <a:t>Neal Ave</a:t>
                    </a:r>
                  </a:p>
                </p:txBody>
              </p:sp>
              <p:sp>
                <p:nvSpPr>
                  <p:cNvPr id="158" name="TextBox 157">
                    <a:extLst>
                      <a:ext uri="{FF2B5EF4-FFF2-40B4-BE49-F238E27FC236}">
                        <a16:creationId xmlns:a16="http://schemas.microsoft.com/office/drawing/2014/main" id="{6CD85F83-4F08-405E-B27C-7DBF5777AE3E}"/>
                      </a:ext>
                    </a:extLst>
                  </p:cNvPr>
                  <p:cNvSpPr txBox="1"/>
                  <p:nvPr/>
                </p:nvSpPr>
                <p:spPr>
                  <a:xfrm>
                    <a:off x="9000256" y="8287823"/>
                    <a:ext cx="500939" cy="268923"/>
                  </a:xfrm>
                  <a:prstGeom prst="rect">
                    <a:avLst/>
                  </a:prstGeom>
                  <a:noFill/>
                </p:spPr>
                <p:txBody>
                  <a:bodyPr wrap="square" rtlCol="0">
                    <a:spAutoFit/>
                  </a:bodyPr>
                  <a:lstStyle/>
                  <a:p>
                    <a:r>
                      <a:rPr lang="en-US" sz="1600" dirty="0">
                        <a:ln w="6350">
                          <a:noFill/>
                        </a:ln>
                        <a:solidFill>
                          <a:srgbClr val="00B0F0"/>
                        </a:solidFill>
                        <a:effectLst>
                          <a:glow rad="127000">
                            <a:schemeClr val="bg1"/>
                          </a:glow>
                          <a:outerShdw blurRad="50800" dist="38100" dir="2700000" algn="tl" rotWithShape="0">
                            <a:schemeClr val="bg1">
                              <a:alpha val="40000"/>
                            </a:schemeClr>
                          </a:outerShdw>
                        </a:effectLst>
                      </a:rPr>
                      <a:t>BS9</a:t>
                    </a:r>
                  </a:p>
                </p:txBody>
              </p:sp>
            </p:grpSp>
            <p:sp>
              <p:nvSpPr>
                <p:cNvPr id="13" name="Freeform: Shape 12">
                  <a:extLst>
                    <a:ext uri="{FF2B5EF4-FFF2-40B4-BE49-F238E27FC236}">
                      <a16:creationId xmlns:a16="http://schemas.microsoft.com/office/drawing/2014/main" id="{2EA93A1E-AA92-4D7B-8C93-0B8B521C3CFB}"/>
                    </a:ext>
                  </a:extLst>
                </p:cNvPr>
                <p:cNvSpPr/>
                <p:nvPr/>
              </p:nvSpPr>
              <p:spPr>
                <a:xfrm>
                  <a:off x="5510151" y="3776353"/>
                  <a:ext cx="843148" cy="700644"/>
                </a:xfrm>
                <a:custGeom>
                  <a:avLst/>
                  <a:gdLst>
                    <a:gd name="connsiteX0" fmla="*/ 843148 w 843148"/>
                    <a:gd name="connsiteY0" fmla="*/ 11876 h 700644"/>
                    <a:gd name="connsiteX1" fmla="*/ 570015 w 843148"/>
                    <a:gd name="connsiteY1" fmla="*/ 47502 h 700644"/>
                    <a:gd name="connsiteX2" fmla="*/ 368135 w 843148"/>
                    <a:gd name="connsiteY2" fmla="*/ 0 h 700644"/>
                    <a:gd name="connsiteX3" fmla="*/ 0 w 843148"/>
                    <a:gd name="connsiteY3" fmla="*/ 225631 h 700644"/>
                    <a:gd name="connsiteX4" fmla="*/ 130628 w 843148"/>
                    <a:gd name="connsiteY4" fmla="*/ 427512 h 700644"/>
                    <a:gd name="connsiteX5" fmla="*/ 130628 w 843148"/>
                    <a:gd name="connsiteY5" fmla="*/ 593766 h 700644"/>
                    <a:gd name="connsiteX6" fmla="*/ 95002 w 843148"/>
                    <a:gd name="connsiteY6" fmla="*/ 700644 h 700644"/>
                    <a:gd name="connsiteX7" fmla="*/ 843148 w 843148"/>
                    <a:gd name="connsiteY7" fmla="*/ 11876 h 70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148" h="700644">
                      <a:moveTo>
                        <a:pt x="843148" y="11876"/>
                      </a:moveTo>
                      <a:lnTo>
                        <a:pt x="570015" y="47502"/>
                      </a:lnTo>
                      <a:lnTo>
                        <a:pt x="368135" y="0"/>
                      </a:lnTo>
                      <a:lnTo>
                        <a:pt x="0" y="225631"/>
                      </a:lnTo>
                      <a:lnTo>
                        <a:pt x="130628" y="427512"/>
                      </a:lnTo>
                      <a:lnTo>
                        <a:pt x="130628" y="593766"/>
                      </a:lnTo>
                      <a:lnTo>
                        <a:pt x="95002" y="700644"/>
                      </a:lnTo>
                      <a:lnTo>
                        <a:pt x="843148" y="11876"/>
                      </a:lnTo>
                      <a:close/>
                    </a:path>
                  </a:pathLst>
                </a:custGeom>
                <a:solidFill>
                  <a:srgbClr val="C46E45"/>
                </a:solidFill>
                <a:ln>
                  <a:solidFill>
                    <a:srgbClr val="C46E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Star: 5 Points 16">
                <a:extLst>
                  <a:ext uri="{FF2B5EF4-FFF2-40B4-BE49-F238E27FC236}">
                    <a16:creationId xmlns:a16="http://schemas.microsoft.com/office/drawing/2014/main" id="{188F86CA-FCA5-4FA6-980B-B049E7DDE675}"/>
                  </a:ext>
                </a:extLst>
              </p:cNvPr>
              <p:cNvSpPr/>
              <p:nvPr/>
            </p:nvSpPr>
            <p:spPr>
              <a:xfrm rot="225202">
                <a:off x="4873979" y="2927919"/>
                <a:ext cx="250915" cy="198928"/>
              </a:xfrm>
              <a:prstGeom prst="star5">
                <a:avLst/>
              </a:prstGeom>
              <a:solidFill>
                <a:srgbClr val="00B0F0"/>
              </a:solidFill>
              <a:ln>
                <a:solidFill>
                  <a:srgbClr val="00B0F0"/>
                </a:solidFill>
              </a:ln>
              <a:effectLst>
                <a:glow rad="508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Arrow: Right 176">
                <a:extLst>
                  <a:ext uri="{FF2B5EF4-FFF2-40B4-BE49-F238E27FC236}">
                    <a16:creationId xmlns:a16="http://schemas.microsoft.com/office/drawing/2014/main" id="{0406FC98-F103-4D51-A0A3-49B81444DFCA}"/>
                  </a:ext>
                </a:extLst>
              </p:cNvPr>
              <p:cNvSpPr/>
              <p:nvPr/>
            </p:nvSpPr>
            <p:spPr>
              <a:xfrm rot="21430322">
                <a:off x="4387552" y="3842458"/>
                <a:ext cx="261820" cy="134771"/>
              </a:xfrm>
              <a:prstGeom prst="rightArrow">
                <a:avLst/>
              </a:prstGeom>
              <a:solidFill>
                <a:srgbClr val="FCEBE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9" name="Arrow: Right 178">
                <a:extLst>
                  <a:ext uri="{FF2B5EF4-FFF2-40B4-BE49-F238E27FC236}">
                    <a16:creationId xmlns:a16="http://schemas.microsoft.com/office/drawing/2014/main" id="{472310D0-4623-4DA7-B0EA-6F0D5EFEF226}"/>
                  </a:ext>
                </a:extLst>
              </p:cNvPr>
              <p:cNvSpPr/>
              <p:nvPr/>
            </p:nvSpPr>
            <p:spPr>
              <a:xfrm rot="5787016">
                <a:off x="3934198" y="4231930"/>
                <a:ext cx="261820" cy="134771"/>
              </a:xfrm>
              <a:prstGeom prst="rightArrow">
                <a:avLst/>
              </a:prstGeom>
              <a:solidFill>
                <a:srgbClr val="FCEBE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B719BB91-7B94-4114-AA67-66753D46344A}"/>
                  </a:ext>
                </a:extLst>
              </p:cNvPr>
              <p:cNvSpPr/>
              <p:nvPr/>
            </p:nvSpPr>
            <p:spPr>
              <a:xfrm>
                <a:off x="4922361" y="3200835"/>
                <a:ext cx="182880" cy="182880"/>
              </a:xfrm>
              <a:prstGeom prst="ellipse">
                <a:avLst/>
              </a:prstGeom>
              <a:solidFill>
                <a:srgbClr val="FEF0D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2BA2F773-785E-4395-9B59-E1A1F102E699}"/>
                  </a:ext>
                </a:extLst>
              </p:cNvPr>
              <p:cNvSpPr/>
              <p:nvPr/>
            </p:nvSpPr>
            <p:spPr>
              <a:xfrm>
                <a:off x="4912213" y="3814118"/>
                <a:ext cx="182880" cy="182880"/>
              </a:xfrm>
              <a:prstGeom prst="ellipse">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TextBox 191">
                <a:extLst>
                  <a:ext uri="{FF2B5EF4-FFF2-40B4-BE49-F238E27FC236}">
                    <a16:creationId xmlns:a16="http://schemas.microsoft.com/office/drawing/2014/main" id="{21473272-E87A-438B-AD76-1B5C02B9CA7C}"/>
                  </a:ext>
                </a:extLst>
              </p:cNvPr>
              <p:cNvSpPr txBox="1"/>
              <p:nvPr/>
            </p:nvSpPr>
            <p:spPr>
              <a:xfrm>
                <a:off x="5083423" y="3157938"/>
                <a:ext cx="1663261" cy="229591"/>
              </a:xfrm>
              <a:prstGeom prst="rect">
                <a:avLst/>
              </a:prstGeom>
              <a:noFill/>
            </p:spPr>
            <p:txBody>
              <a:bodyPr wrap="square" rtlCol="0">
                <a:spAutoFit/>
              </a:bodyPr>
              <a:lstStyle/>
              <a:p>
                <a:r>
                  <a:rPr lang="en-US" sz="1100" dirty="0">
                    <a:ln w="6350">
                      <a:noFill/>
                    </a:ln>
                    <a:solidFill>
                      <a:srgbClr val="C46E45"/>
                    </a:solidFill>
                    <a:effectLst>
                      <a:glow rad="101600">
                        <a:schemeClr val="bg1"/>
                      </a:glow>
                      <a:outerShdw blurRad="50800" dist="38100" dir="2700000" algn="tl" rotWithShape="0">
                        <a:schemeClr val="bg1">
                          <a:alpha val="40000"/>
                        </a:schemeClr>
                      </a:outerShdw>
                    </a:effectLst>
                  </a:rPr>
                  <a:t>0.00105 </a:t>
                </a:r>
                <a:r>
                  <a:rPr lang="en-US" sz="1100" dirty="0" err="1">
                    <a:ln w="6350">
                      <a:noFill/>
                    </a:ln>
                    <a:solidFill>
                      <a:srgbClr val="C46E45"/>
                    </a:solidFill>
                    <a:effectLst>
                      <a:glow rad="101600">
                        <a:schemeClr val="bg1"/>
                      </a:glow>
                      <a:outerShdw blurRad="50800" dist="38100" dir="2700000" algn="tl" rotWithShape="0">
                        <a:schemeClr val="bg1">
                          <a:alpha val="40000"/>
                        </a:schemeClr>
                      </a:outerShdw>
                    </a:effectLst>
                  </a:rPr>
                  <a:t>pbb</a:t>
                </a:r>
                <a:endParaRPr lang="en-US" sz="1100" dirty="0">
                  <a:ln w="6350">
                    <a:noFill/>
                  </a:ln>
                  <a:solidFill>
                    <a:srgbClr val="C46E45"/>
                  </a:solidFill>
                  <a:effectLst>
                    <a:glow rad="101600">
                      <a:schemeClr val="bg1"/>
                    </a:glow>
                    <a:outerShdw blurRad="50800" dist="38100" dir="2700000" algn="tl" rotWithShape="0">
                      <a:schemeClr val="bg1">
                        <a:alpha val="40000"/>
                      </a:schemeClr>
                    </a:outerShdw>
                  </a:effectLst>
                </a:endParaRPr>
              </a:p>
            </p:txBody>
          </p:sp>
          <p:sp>
            <p:nvSpPr>
              <p:cNvPr id="195" name="TextBox 194">
                <a:extLst>
                  <a:ext uri="{FF2B5EF4-FFF2-40B4-BE49-F238E27FC236}">
                    <a16:creationId xmlns:a16="http://schemas.microsoft.com/office/drawing/2014/main" id="{D7EA400E-19AE-4C00-BB0B-AD34A7B96D92}"/>
                  </a:ext>
                </a:extLst>
              </p:cNvPr>
              <p:cNvSpPr txBox="1"/>
              <p:nvPr/>
            </p:nvSpPr>
            <p:spPr>
              <a:xfrm>
                <a:off x="5105241" y="3494818"/>
                <a:ext cx="1663261" cy="229591"/>
              </a:xfrm>
              <a:prstGeom prst="rect">
                <a:avLst/>
              </a:prstGeom>
              <a:noFill/>
            </p:spPr>
            <p:txBody>
              <a:bodyPr wrap="square" rtlCol="0">
                <a:spAutoFit/>
              </a:bodyPr>
              <a:lstStyle/>
              <a:p>
                <a:r>
                  <a:rPr lang="en-US" sz="1100" dirty="0">
                    <a:ln w="6350">
                      <a:noFill/>
                    </a:ln>
                    <a:solidFill>
                      <a:srgbClr val="C46E45"/>
                    </a:solidFill>
                    <a:effectLst>
                      <a:glow rad="101600">
                        <a:schemeClr val="bg1"/>
                      </a:glow>
                      <a:outerShdw blurRad="50800" dist="38100" dir="2700000" algn="tl" rotWithShape="0">
                        <a:schemeClr val="bg1">
                          <a:alpha val="40000"/>
                        </a:schemeClr>
                      </a:outerShdw>
                    </a:effectLst>
                  </a:rPr>
                  <a:t>0.111 </a:t>
                </a:r>
                <a:r>
                  <a:rPr lang="en-US" sz="1100" dirty="0" err="1">
                    <a:ln w="6350">
                      <a:noFill/>
                    </a:ln>
                    <a:solidFill>
                      <a:srgbClr val="C46E45"/>
                    </a:solidFill>
                    <a:effectLst>
                      <a:glow rad="101600">
                        <a:schemeClr val="bg1"/>
                      </a:glow>
                      <a:outerShdw blurRad="50800" dist="38100" dir="2700000" algn="tl" rotWithShape="0">
                        <a:schemeClr val="bg1">
                          <a:alpha val="40000"/>
                        </a:schemeClr>
                      </a:outerShdw>
                    </a:effectLst>
                  </a:rPr>
                  <a:t>pbb</a:t>
                </a:r>
                <a:endParaRPr lang="en-US" sz="1100" dirty="0">
                  <a:ln w="6350">
                    <a:noFill/>
                  </a:ln>
                  <a:solidFill>
                    <a:srgbClr val="C46E45"/>
                  </a:solidFill>
                  <a:effectLst>
                    <a:glow rad="101600">
                      <a:schemeClr val="bg1"/>
                    </a:glow>
                    <a:outerShdw blurRad="50800" dist="38100" dir="2700000" algn="tl" rotWithShape="0">
                      <a:schemeClr val="bg1">
                        <a:alpha val="40000"/>
                      </a:schemeClr>
                    </a:outerShdw>
                  </a:effectLst>
                </a:endParaRPr>
              </a:p>
            </p:txBody>
          </p:sp>
          <p:sp>
            <p:nvSpPr>
              <p:cNvPr id="196" name="TextBox 195">
                <a:extLst>
                  <a:ext uri="{FF2B5EF4-FFF2-40B4-BE49-F238E27FC236}">
                    <a16:creationId xmlns:a16="http://schemas.microsoft.com/office/drawing/2014/main" id="{838F0292-E171-443F-BE60-D3EEDC0B4687}"/>
                  </a:ext>
                </a:extLst>
              </p:cNvPr>
              <p:cNvSpPr txBox="1"/>
              <p:nvPr/>
            </p:nvSpPr>
            <p:spPr>
              <a:xfrm>
                <a:off x="5095093" y="3777163"/>
                <a:ext cx="1268403" cy="229591"/>
              </a:xfrm>
              <a:prstGeom prst="rect">
                <a:avLst/>
              </a:prstGeom>
              <a:noFill/>
            </p:spPr>
            <p:txBody>
              <a:bodyPr wrap="square" rtlCol="0">
                <a:spAutoFit/>
              </a:bodyPr>
              <a:lstStyle/>
              <a:p>
                <a:r>
                  <a:rPr lang="en-US" sz="1100" dirty="0">
                    <a:ln w="6350">
                      <a:noFill/>
                    </a:ln>
                    <a:solidFill>
                      <a:srgbClr val="C46E45"/>
                    </a:solidFill>
                    <a:effectLst>
                      <a:glow rad="101600">
                        <a:schemeClr val="bg1"/>
                      </a:glow>
                      <a:outerShdw blurRad="50800" dist="38100" dir="2700000" algn="tl" rotWithShape="0">
                        <a:schemeClr val="bg1">
                          <a:alpha val="40000"/>
                        </a:schemeClr>
                      </a:outerShdw>
                    </a:effectLst>
                  </a:rPr>
                  <a:t>0.101 </a:t>
                </a:r>
                <a:r>
                  <a:rPr lang="en-US" sz="1100" dirty="0" err="1">
                    <a:ln w="6350">
                      <a:noFill/>
                    </a:ln>
                    <a:solidFill>
                      <a:srgbClr val="C46E45"/>
                    </a:solidFill>
                    <a:effectLst>
                      <a:glow rad="101600">
                        <a:schemeClr val="bg1"/>
                      </a:glow>
                      <a:outerShdw blurRad="50800" dist="38100" dir="2700000" algn="tl" rotWithShape="0">
                        <a:schemeClr val="bg1">
                          <a:alpha val="40000"/>
                        </a:schemeClr>
                      </a:outerShdw>
                    </a:effectLst>
                  </a:rPr>
                  <a:t>pbb</a:t>
                </a:r>
                <a:endParaRPr lang="en-US" sz="1100" dirty="0">
                  <a:ln w="6350">
                    <a:noFill/>
                  </a:ln>
                  <a:solidFill>
                    <a:srgbClr val="C46E45"/>
                  </a:solidFill>
                  <a:effectLst>
                    <a:glow rad="101600">
                      <a:schemeClr val="bg1"/>
                    </a:glow>
                    <a:outerShdw blurRad="50800" dist="38100" dir="2700000" algn="tl" rotWithShape="0">
                      <a:schemeClr val="bg1">
                        <a:alpha val="40000"/>
                      </a:schemeClr>
                    </a:outerShdw>
                  </a:effectLst>
                </a:endParaRPr>
              </a:p>
            </p:txBody>
          </p:sp>
          <p:sp>
            <p:nvSpPr>
              <p:cNvPr id="227" name="Arrow: Right 226">
                <a:extLst>
                  <a:ext uri="{FF2B5EF4-FFF2-40B4-BE49-F238E27FC236}">
                    <a16:creationId xmlns:a16="http://schemas.microsoft.com/office/drawing/2014/main" id="{E0A9BE29-9F41-4649-9813-503D488B296C}"/>
                  </a:ext>
                </a:extLst>
              </p:cNvPr>
              <p:cNvSpPr/>
              <p:nvPr/>
            </p:nvSpPr>
            <p:spPr>
              <a:xfrm rot="3046686">
                <a:off x="4025565" y="3898161"/>
                <a:ext cx="261820" cy="134771"/>
              </a:xfrm>
              <a:prstGeom prst="rightArrow">
                <a:avLst/>
              </a:prstGeom>
              <a:solidFill>
                <a:srgbClr val="FCEBE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8" name="TextBox 227">
                <a:extLst>
                  <a:ext uri="{FF2B5EF4-FFF2-40B4-BE49-F238E27FC236}">
                    <a16:creationId xmlns:a16="http://schemas.microsoft.com/office/drawing/2014/main" id="{99A8FE51-17E6-4C96-BB87-07D2F0118F45}"/>
                  </a:ext>
                </a:extLst>
              </p:cNvPr>
              <p:cNvSpPr txBox="1"/>
              <p:nvPr/>
            </p:nvSpPr>
            <p:spPr>
              <a:xfrm>
                <a:off x="3333002" y="3589068"/>
                <a:ext cx="611168" cy="229591"/>
              </a:xfrm>
              <a:prstGeom prst="rect">
                <a:avLst/>
              </a:prstGeom>
              <a:noFill/>
            </p:spPr>
            <p:txBody>
              <a:bodyPr wrap="square" rtlCol="0">
                <a:spAutoFit/>
              </a:bodyPr>
              <a:lstStyle/>
              <a:p>
                <a:r>
                  <a:rPr lang="en-US" sz="1100" dirty="0">
                    <a:ln w="6350">
                      <a:noFill/>
                    </a:ln>
                    <a:solidFill>
                      <a:srgbClr val="C46E45"/>
                    </a:solidFill>
                    <a:effectLst>
                      <a:glow rad="101600">
                        <a:schemeClr val="bg1"/>
                      </a:glow>
                      <a:outerShdw blurRad="50800" dist="38100" dir="2700000" algn="tl" rotWithShape="0">
                        <a:schemeClr val="bg1">
                          <a:alpha val="40000"/>
                        </a:schemeClr>
                      </a:outerShdw>
                    </a:effectLst>
                  </a:rPr>
                  <a:t>0.15 </a:t>
                </a:r>
                <a:r>
                  <a:rPr lang="en-US" sz="1100" dirty="0" err="1">
                    <a:ln w="6350">
                      <a:noFill/>
                    </a:ln>
                    <a:solidFill>
                      <a:srgbClr val="C46E45"/>
                    </a:solidFill>
                    <a:effectLst>
                      <a:glow rad="101600">
                        <a:schemeClr val="bg1"/>
                      </a:glow>
                      <a:outerShdw blurRad="50800" dist="38100" dir="2700000" algn="tl" rotWithShape="0">
                        <a:schemeClr val="bg1">
                          <a:alpha val="40000"/>
                        </a:schemeClr>
                      </a:outerShdw>
                    </a:effectLst>
                  </a:rPr>
                  <a:t>pbb</a:t>
                </a:r>
                <a:endParaRPr lang="en-US" sz="1100" dirty="0">
                  <a:ln w="6350">
                    <a:noFill/>
                  </a:ln>
                  <a:solidFill>
                    <a:srgbClr val="C46E45"/>
                  </a:solidFill>
                  <a:effectLst>
                    <a:glow rad="101600">
                      <a:schemeClr val="bg1"/>
                    </a:glow>
                    <a:outerShdw blurRad="50800" dist="38100" dir="2700000" algn="tl" rotWithShape="0">
                      <a:schemeClr val="bg1">
                        <a:alpha val="40000"/>
                      </a:schemeClr>
                    </a:outerShdw>
                  </a:effectLst>
                </a:endParaRPr>
              </a:p>
            </p:txBody>
          </p:sp>
          <p:pic>
            <p:nvPicPr>
              <p:cNvPr id="24" name="Picture 23">
                <a:extLst>
                  <a:ext uri="{FF2B5EF4-FFF2-40B4-BE49-F238E27FC236}">
                    <a16:creationId xmlns:a16="http://schemas.microsoft.com/office/drawing/2014/main" id="{7D9ACF43-FB6A-4AD4-AE0A-315B83031971}"/>
                  </a:ext>
                </a:extLst>
              </p:cNvPr>
              <p:cNvPicPr>
                <a:picLocks noChangeAspect="1"/>
              </p:cNvPicPr>
              <p:nvPr/>
            </p:nvPicPr>
            <p:blipFill>
              <a:blip r:embed="rId5"/>
              <a:stretch>
                <a:fillRect/>
              </a:stretch>
            </p:blipFill>
            <p:spPr>
              <a:xfrm>
                <a:off x="4963647" y="4629665"/>
                <a:ext cx="3168685" cy="859431"/>
              </a:xfrm>
              <a:prstGeom prst="rect">
                <a:avLst/>
              </a:prstGeom>
            </p:spPr>
          </p:pic>
          <p:graphicFrame>
            <p:nvGraphicFramePr>
              <p:cNvPr id="240" name="Chart 239">
                <a:extLst>
                  <a:ext uri="{FF2B5EF4-FFF2-40B4-BE49-F238E27FC236}">
                    <a16:creationId xmlns:a16="http://schemas.microsoft.com/office/drawing/2014/main" id="{775D63E8-B9C3-4BB5-9FD9-AD82CAD435F1}"/>
                  </a:ext>
                </a:extLst>
              </p:cNvPr>
              <p:cNvGraphicFramePr>
                <a:graphicFrameLocks/>
              </p:cNvGraphicFramePr>
              <p:nvPr>
                <p:extLst>
                  <p:ext uri="{D42A27DB-BD31-4B8C-83A1-F6EECF244321}">
                    <p14:modId xmlns:p14="http://schemas.microsoft.com/office/powerpoint/2010/main" val="1995578420"/>
                  </p:ext>
                </p:extLst>
              </p:nvPr>
            </p:nvGraphicFramePr>
            <p:xfrm>
              <a:off x="6975068" y="3442048"/>
              <a:ext cx="939257" cy="13078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1" name="Chart 240">
                <a:extLst>
                  <a:ext uri="{FF2B5EF4-FFF2-40B4-BE49-F238E27FC236}">
                    <a16:creationId xmlns:a16="http://schemas.microsoft.com/office/drawing/2014/main" id="{D96DEA53-AAF9-4A67-AEAD-76CEBF2A3EF0}"/>
                  </a:ext>
                </a:extLst>
              </p:cNvPr>
              <p:cNvGraphicFramePr>
                <a:graphicFrameLocks/>
              </p:cNvGraphicFramePr>
              <p:nvPr>
                <p:extLst>
                  <p:ext uri="{D42A27DB-BD31-4B8C-83A1-F6EECF244321}">
                    <p14:modId xmlns:p14="http://schemas.microsoft.com/office/powerpoint/2010/main" val="918258804"/>
                  </p:ext>
                </p:extLst>
              </p:nvPr>
            </p:nvGraphicFramePr>
            <p:xfrm>
              <a:off x="6974950" y="2689671"/>
              <a:ext cx="939473" cy="130781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2" name="Chart 241">
                <a:extLst>
                  <a:ext uri="{FF2B5EF4-FFF2-40B4-BE49-F238E27FC236}">
                    <a16:creationId xmlns:a16="http://schemas.microsoft.com/office/drawing/2014/main" id="{884D01D0-70B6-4F1C-9D92-085BB428F8D3}"/>
                  </a:ext>
                </a:extLst>
              </p:cNvPr>
              <p:cNvGraphicFramePr>
                <a:graphicFrameLocks/>
              </p:cNvGraphicFramePr>
              <p:nvPr>
                <p:extLst>
                  <p:ext uri="{D42A27DB-BD31-4B8C-83A1-F6EECF244321}">
                    <p14:modId xmlns:p14="http://schemas.microsoft.com/office/powerpoint/2010/main" val="3517022366"/>
                  </p:ext>
                </p:extLst>
              </p:nvPr>
            </p:nvGraphicFramePr>
            <p:xfrm>
              <a:off x="6984276" y="1925127"/>
              <a:ext cx="939473" cy="130781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3" name="Chart 242">
                <a:extLst>
                  <a:ext uri="{FF2B5EF4-FFF2-40B4-BE49-F238E27FC236}">
                    <a16:creationId xmlns:a16="http://schemas.microsoft.com/office/drawing/2014/main" id="{F75B432C-7DFF-4C38-BAA2-1C0B3531ECC5}"/>
                  </a:ext>
                </a:extLst>
              </p:cNvPr>
              <p:cNvGraphicFramePr>
                <a:graphicFrameLocks/>
              </p:cNvGraphicFramePr>
              <p:nvPr>
                <p:extLst>
                  <p:ext uri="{D42A27DB-BD31-4B8C-83A1-F6EECF244321}">
                    <p14:modId xmlns:p14="http://schemas.microsoft.com/office/powerpoint/2010/main" val="993772364"/>
                  </p:ext>
                </p:extLst>
              </p:nvPr>
            </p:nvGraphicFramePr>
            <p:xfrm>
              <a:off x="6997357" y="1181868"/>
              <a:ext cx="939473" cy="1311465"/>
            </p:xfrm>
            <a:graphic>
              <a:graphicData uri="http://schemas.openxmlformats.org/drawingml/2006/chart">
                <c:chart xmlns:c="http://schemas.openxmlformats.org/drawingml/2006/chart" xmlns:r="http://schemas.openxmlformats.org/officeDocument/2006/relationships" r:id="rId9"/>
              </a:graphicData>
            </a:graphic>
          </p:graphicFrame>
          <p:sp>
            <p:nvSpPr>
              <p:cNvPr id="244" name="TextBox 243">
                <a:extLst>
                  <a:ext uri="{FF2B5EF4-FFF2-40B4-BE49-F238E27FC236}">
                    <a16:creationId xmlns:a16="http://schemas.microsoft.com/office/drawing/2014/main" id="{F544E77D-879B-46E5-B599-736D5D928B73}"/>
                  </a:ext>
                </a:extLst>
              </p:cNvPr>
              <p:cNvSpPr txBox="1"/>
              <p:nvPr/>
            </p:nvSpPr>
            <p:spPr>
              <a:xfrm>
                <a:off x="6291114" y="1688773"/>
                <a:ext cx="1162795" cy="405160"/>
              </a:xfrm>
              <a:prstGeom prst="rect">
                <a:avLst/>
              </a:prstGeom>
              <a:noFill/>
            </p:spPr>
            <p:txBody>
              <a:bodyPr wrap="square" rtlCol="0">
                <a:spAutoFit/>
              </a:bodyPr>
              <a:lstStyle/>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Surface Water:</a:t>
                </a:r>
              </a:p>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0.15 ppb</a:t>
                </a:r>
              </a:p>
            </p:txBody>
          </p:sp>
          <p:sp>
            <p:nvSpPr>
              <p:cNvPr id="245" name="TextBox 244">
                <a:extLst>
                  <a:ext uri="{FF2B5EF4-FFF2-40B4-BE49-F238E27FC236}">
                    <a16:creationId xmlns:a16="http://schemas.microsoft.com/office/drawing/2014/main" id="{6E44799C-5965-4A2B-82A1-D671EDA92779}"/>
                  </a:ext>
                </a:extLst>
              </p:cNvPr>
              <p:cNvSpPr txBox="1"/>
              <p:nvPr/>
            </p:nvSpPr>
            <p:spPr>
              <a:xfrm>
                <a:off x="6285477" y="2379113"/>
                <a:ext cx="1421410" cy="405160"/>
              </a:xfrm>
              <a:prstGeom prst="rect">
                <a:avLst/>
              </a:prstGeom>
              <a:noFill/>
            </p:spPr>
            <p:txBody>
              <a:bodyPr wrap="square" rtlCol="0">
                <a:spAutoFit/>
              </a:bodyPr>
              <a:lstStyle/>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Shallow Quaternary:</a:t>
                </a:r>
              </a:p>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0.00105 ppb</a:t>
                </a:r>
              </a:p>
            </p:txBody>
          </p:sp>
          <p:sp>
            <p:nvSpPr>
              <p:cNvPr id="246" name="TextBox 245">
                <a:extLst>
                  <a:ext uri="{FF2B5EF4-FFF2-40B4-BE49-F238E27FC236}">
                    <a16:creationId xmlns:a16="http://schemas.microsoft.com/office/drawing/2014/main" id="{E93796B5-F342-4B06-8F0E-89C2DBD784F5}"/>
                  </a:ext>
                </a:extLst>
              </p:cNvPr>
              <p:cNvSpPr txBox="1"/>
              <p:nvPr/>
            </p:nvSpPr>
            <p:spPr>
              <a:xfrm>
                <a:off x="6285477" y="3183908"/>
                <a:ext cx="1421410" cy="405160"/>
              </a:xfrm>
              <a:prstGeom prst="rect">
                <a:avLst/>
              </a:prstGeom>
              <a:noFill/>
            </p:spPr>
            <p:txBody>
              <a:bodyPr wrap="square" rtlCol="0">
                <a:spAutoFit/>
              </a:bodyPr>
              <a:lstStyle/>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Deep Quaternary:</a:t>
                </a:r>
              </a:p>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0.111 ppb</a:t>
                </a:r>
              </a:p>
            </p:txBody>
          </p:sp>
          <p:sp>
            <p:nvSpPr>
              <p:cNvPr id="247" name="TextBox 246">
                <a:extLst>
                  <a:ext uri="{FF2B5EF4-FFF2-40B4-BE49-F238E27FC236}">
                    <a16:creationId xmlns:a16="http://schemas.microsoft.com/office/drawing/2014/main" id="{41804F64-F0C9-42DC-819C-FC7E4183FDFE}"/>
                  </a:ext>
                </a:extLst>
              </p:cNvPr>
              <p:cNvSpPr txBox="1"/>
              <p:nvPr/>
            </p:nvSpPr>
            <p:spPr>
              <a:xfrm>
                <a:off x="6292210" y="3935619"/>
                <a:ext cx="1162795" cy="405160"/>
              </a:xfrm>
              <a:prstGeom prst="rect">
                <a:avLst/>
              </a:prstGeom>
              <a:noFill/>
            </p:spPr>
            <p:txBody>
              <a:bodyPr wrap="square" rtlCol="0">
                <a:spAutoFit/>
              </a:bodyPr>
              <a:lstStyle/>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PDC Bedrock:</a:t>
                </a:r>
              </a:p>
              <a:p>
                <a:r>
                  <a:rPr lang="en-US" sz="1200" dirty="0">
                    <a:ln w="6350">
                      <a:noFill/>
                    </a:ln>
                    <a:solidFill>
                      <a:srgbClr val="00B0F0"/>
                    </a:solidFill>
                    <a:effectLst>
                      <a:glow rad="101600">
                        <a:schemeClr val="bg1"/>
                      </a:glow>
                      <a:outerShdw blurRad="50800" dist="38100" dir="2700000" algn="tl" rotWithShape="0">
                        <a:schemeClr val="bg1">
                          <a:alpha val="40000"/>
                        </a:schemeClr>
                      </a:outerShdw>
                    </a:effectLst>
                  </a:rPr>
                  <a:t>0.101 ppb</a:t>
                </a:r>
              </a:p>
            </p:txBody>
          </p:sp>
        </p:grpSp>
        <p:sp>
          <p:nvSpPr>
            <p:cNvPr id="248" name="TextBox 247">
              <a:extLst>
                <a:ext uri="{FF2B5EF4-FFF2-40B4-BE49-F238E27FC236}">
                  <a16:creationId xmlns:a16="http://schemas.microsoft.com/office/drawing/2014/main" id="{93204129-A067-44B6-A71F-CCAD4A786817}"/>
                </a:ext>
              </a:extLst>
            </p:cNvPr>
            <p:cNvSpPr txBox="1"/>
            <p:nvPr/>
          </p:nvSpPr>
          <p:spPr>
            <a:xfrm>
              <a:off x="5715728" y="1145909"/>
              <a:ext cx="2538198" cy="268042"/>
            </a:xfrm>
            <a:prstGeom prst="rect">
              <a:avLst/>
            </a:prstGeom>
            <a:noFill/>
          </p:spPr>
          <p:txBody>
            <a:bodyPr wrap="square" lIns="0" tIns="0" rIns="0" bIns="0" rtlCol="0">
              <a:noAutofit/>
            </a:bodyPr>
            <a:lstStyle/>
            <a:p>
              <a:r>
                <a:rPr lang="en-US" sz="1600" b="1" u="sng" dirty="0">
                  <a:solidFill>
                    <a:srgbClr val="00B0F0"/>
                  </a:solidFill>
                  <a:effectLst>
                    <a:glow rad="50800">
                      <a:schemeClr val="bg1"/>
                    </a:glow>
                  </a:effectLst>
                  <a:latin typeface="Aktiv Grotesk Trial" panose="020B0504020202020204" pitchFamily="34" charset="0"/>
                  <a:cs typeface="Aktiv Grotesk Trial" panose="020B0504020202020204" pitchFamily="34" charset="0"/>
                </a:rPr>
                <a:t>BS9: Branched-Linear Results</a:t>
              </a:r>
            </a:p>
          </p:txBody>
        </p:sp>
      </p:grpSp>
      <p:sp>
        <p:nvSpPr>
          <p:cNvPr id="2055" name="Title 1"/>
          <p:cNvSpPr>
            <a:spLocks noGrp="1"/>
          </p:cNvSpPr>
          <p:nvPr>
            <p:ph type="ctrTitle"/>
          </p:nvPr>
        </p:nvSpPr>
        <p:spPr>
          <a:xfrm>
            <a:off x="2337027" y="156702"/>
            <a:ext cx="2507116" cy="444500"/>
          </a:xfrm>
        </p:spPr>
        <p:txBody>
          <a:bodyPr/>
          <a:lstStyle/>
          <a:p>
            <a:pPr algn="r" eaLnBrk="1" hangingPunct="1"/>
            <a:r>
              <a:rPr lang="en-US" sz="1143" b="1">
                <a:solidFill>
                  <a:schemeClr val="bg1"/>
                </a:solidFill>
                <a:latin typeface="Arial" panose="020B0604020202020204" pitchFamily="34" charset="0"/>
                <a:cs typeface="Arial" panose="020B0604020202020204" pitchFamily="34" charset="0"/>
              </a:rPr>
              <a:t>Segment 6 | Project 1007</a:t>
            </a:r>
            <a:br>
              <a:rPr lang="en-US" sz="1000" b="1">
                <a:solidFill>
                  <a:schemeClr val="bg1"/>
                </a:solidFill>
                <a:latin typeface="Arial" panose="020B0604020202020204" pitchFamily="34" charset="0"/>
                <a:cs typeface="Arial" panose="020B0604020202020204" pitchFamily="34" charset="0"/>
              </a:rPr>
            </a:br>
            <a:r>
              <a:rPr lang="en-US" sz="857" b="1">
                <a:solidFill>
                  <a:schemeClr val="bg1"/>
                </a:solidFill>
                <a:latin typeface="Arial" panose="020B0604020202020204" pitchFamily="34" charset="0"/>
                <a:cs typeface="Arial" panose="020B0604020202020204" pitchFamily="34" charset="0"/>
              </a:rPr>
              <a:t>Minnesota Pollution Control Agency</a:t>
            </a:r>
          </a:p>
        </p:txBody>
      </p:sp>
      <p:graphicFrame>
        <p:nvGraphicFramePr>
          <p:cNvPr id="137" name="Chart 136">
            <a:extLst>
              <a:ext uri="{FF2B5EF4-FFF2-40B4-BE49-F238E27FC236}">
                <a16:creationId xmlns:a16="http://schemas.microsoft.com/office/drawing/2014/main" id="{6FBC8AF1-A633-41EE-898C-D51CFD8EA571}"/>
              </a:ext>
            </a:extLst>
          </p:cNvPr>
          <p:cNvGraphicFramePr>
            <a:graphicFrameLocks/>
          </p:cNvGraphicFramePr>
          <p:nvPr/>
        </p:nvGraphicFramePr>
        <p:xfrm>
          <a:off x="9922726" y="5452650"/>
          <a:ext cx="1332834" cy="1331434"/>
        </p:xfrm>
        <a:graphic>
          <a:graphicData uri="http://schemas.openxmlformats.org/drawingml/2006/chart">
            <c:chart xmlns:c="http://schemas.openxmlformats.org/drawingml/2006/chart" xmlns:r="http://schemas.openxmlformats.org/officeDocument/2006/relationships" r:id="rId10"/>
          </a:graphicData>
        </a:graphic>
      </p:graphicFrame>
      <p:grpSp>
        <p:nvGrpSpPr>
          <p:cNvPr id="149" name="Group 346">
            <a:extLst>
              <a:ext uri="{FF2B5EF4-FFF2-40B4-BE49-F238E27FC236}">
                <a16:creationId xmlns:a16="http://schemas.microsoft.com/office/drawing/2014/main" id="{173C1A42-34EE-4F26-8983-A5BD3DCD69F2}"/>
              </a:ext>
            </a:extLst>
          </p:cNvPr>
          <p:cNvGrpSpPr>
            <a:grpSpLocks/>
          </p:cNvGrpSpPr>
          <p:nvPr/>
        </p:nvGrpSpPr>
        <p:grpSpPr bwMode="auto">
          <a:xfrm>
            <a:off x="36157" y="672478"/>
            <a:ext cx="12091385" cy="6152864"/>
            <a:chOff x="462722" y="2651942"/>
            <a:chExt cx="7010400" cy="8311238"/>
          </a:xfrm>
        </p:grpSpPr>
        <p:sp>
          <p:nvSpPr>
            <p:cNvPr id="150" name="Round Same Side Corner Rectangle 347">
              <a:extLst>
                <a:ext uri="{FF2B5EF4-FFF2-40B4-BE49-F238E27FC236}">
                  <a16:creationId xmlns:a16="http://schemas.microsoft.com/office/drawing/2014/main" id="{7BC76A0D-FFFD-489A-BF3A-ED7B2E8CAF06}"/>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51" name="Round Same Side Corner Rectangle 348">
              <a:extLst>
                <a:ext uri="{FF2B5EF4-FFF2-40B4-BE49-F238E27FC236}">
                  <a16:creationId xmlns:a16="http://schemas.microsoft.com/office/drawing/2014/main" id="{11FBAD12-8A35-426D-BB7A-10B38D2701C2}"/>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Preferential PFAS Pathway: WLSS Ponds to the Subsurface</a:t>
              </a:r>
            </a:p>
          </p:txBody>
        </p:sp>
      </p:grpSp>
      <p:sp>
        <p:nvSpPr>
          <p:cNvPr id="109" name="TextBox 108">
            <a:extLst>
              <a:ext uri="{FF2B5EF4-FFF2-40B4-BE49-F238E27FC236}">
                <a16:creationId xmlns:a16="http://schemas.microsoft.com/office/drawing/2014/main" id="{D974BED2-A2E2-4A46-AD52-B841598297FE}"/>
              </a:ext>
            </a:extLst>
          </p:cNvPr>
          <p:cNvSpPr txBox="1"/>
          <p:nvPr/>
        </p:nvSpPr>
        <p:spPr>
          <a:xfrm>
            <a:off x="8832244" y="1098719"/>
            <a:ext cx="3228180" cy="5478423"/>
          </a:xfrm>
          <a:prstGeom prst="rect">
            <a:avLst/>
          </a:prstGeom>
          <a:noFill/>
          <a:ln w="34925">
            <a:solidFill>
              <a:srgbClr val="00B0F0"/>
            </a:solidFill>
          </a:ln>
        </p:spPr>
        <p:txBody>
          <a:bodyPr wrap="square" lIns="91440" tIns="91440" rIns="91440" bIns="91440" rtlCol="0">
            <a:spAutoFit/>
          </a:bodyPr>
          <a:lstStyle/>
          <a:p>
            <a:pPr algn="ctr">
              <a:defRPr/>
            </a:pPr>
            <a:r>
              <a:rPr lang="en-US" sz="1600" b="1" dirty="0">
                <a:solidFill>
                  <a:srgbClr val="00B0F0"/>
                </a:solidFill>
                <a:latin typeface="Aktiv Grotesk Trial" panose="020B0504020202020204" pitchFamily="34" charset="0"/>
              </a:rPr>
              <a:t>Beta Site 9: Surface to Subsurface</a:t>
            </a:r>
          </a:p>
          <a:p>
            <a:pPr lvl="0" algn="ctr">
              <a:defRPr/>
            </a:pPr>
            <a:endParaRPr lang="en-US" sz="800" dirty="0">
              <a:latin typeface="Aktiv Grotesk Trial" panose="020B0504020202020204" pitchFamily="34" charset="0"/>
              <a:cs typeface="Aktiv Grotesk Trial" panose="020B0504020202020204" pitchFamily="34" charset="0"/>
            </a:endParaRPr>
          </a:p>
          <a:p>
            <a:pPr algn="ctr"/>
            <a:r>
              <a:rPr lang="en-US" sz="1300" dirty="0"/>
              <a:t>BS9 is positioned within a narrow bedrock valley just east of Middle Pond, resulting in a nearly 130-foot thick quaternary unit.  </a:t>
            </a:r>
          </a:p>
          <a:p>
            <a:pPr algn="ctr"/>
            <a:endParaRPr lang="en-US" sz="1200" dirty="0"/>
          </a:p>
          <a:p>
            <a:pPr algn="ctr"/>
            <a:r>
              <a:rPr lang="en-US" sz="1300" dirty="0"/>
              <a:t>The quaternary interval consists of a perched sandy shallow aquifer, a 40-ft thick clay confining unit, and a second gravel and sand aquifer unit.  The deeper quaternary aquifer has higher PFAS impacts than those of the shallow aquifer and is much closer in concentration to those of the adjacent surface water bodies.  In addition, the branched-linear results from the perched, shallow quaternary aquifer have a higher branched fraction. These data results suggest a connection of the deeper quaternary and PDC units to surface water and could be a preferential PFAS flow path from the WLSS Ponds to the subsurface.</a:t>
            </a:r>
          </a:p>
          <a:p>
            <a:pPr algn="ctr"/>
            <a:endParaRPr lang="en-US" sz="900" dirty="0"/>
          </a:p>
          <a:p>
            <a:pPr algn="ctr"/>
            <a:r>
              <a:rPr lang="en-US" sz="1300" dirty="0"/>
              <a:t>The similarities between the deep quaternary and the PDC groundwater may indicate a vertical pathway from the quaternary sediments into the PDC unit and subsequently into the Jordan aquifer.</a:t>
            </a:r>
          </a:p>
        </p:txBody>
      </p:sp>
      <p:grpSp>
        <p:nvGrpSpPr>
          <p:cNvPr id="254" name="Group 253">
            <a:extLst>
              <a:ext uri="{FF2B5EF4-FFF2-40B4-BE49-F238E27FC236}">
                <a16:creationId xmlns:a16="http://schemas.microsoft.com/office/drawing/2014/main" id="{C7366A1B-A30F-4FFB-933F-D45C538015E1}"/>
              </a:ext>
            </a:extLst>
          </p:cNvPr>
          <p:cNvGrpSpPr/>
          <p:nvPr/>
        </p:nvGrpSpPr>
        <p:grpSpPr>
          <a:xfrm>
            <a:off x="204822" y="1268653"/>
            <a:ext cx="2557693" cy="1425175"/>
            <a:chOff x="174757" y="1240553"/>
            <a:chExt cx="2557693" cy="1425175"/>
          </a:xfrm>
        </p:grpSpPr>
        <p:sp>
          <p:nvSpPr>
            <p:cNvPr id="252" name="Rectangle 251">
              <a:extLst>
                <a:ext uri="{FF2B5EF4-FFF2-40B4-BE49-F238E27FC236}">
                  <a16:creationId xmlns:a16="http://schemas.microsoft.com/office/drawing/2014/main" id="{60440D1D-C780-477B-BD29-EB60D59CE428}"/>
                </a:ext>
              </a:extLst>
            </p:cNvPr>
            <p:cNvSpPr/>
            <p:nvPr/>
          </p:nvSpPr>
          <p:spPr>
            <a:xfrm>
              <a:off x="174757" y="1240553"/>
              <a:ext cx="2557693" cy="1425175"/>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93A21B2-8C8C-46C5-818F-5055FC2DAB24}"/>
                </a:ext>
              </a:extLst>
            </p:cNvPr>
            <p:cNvGrpSpPr/>
            <p:nvPr/>
          </p:nvGrpSpPr>
          <p:grpSpPr>
            <a:xfrm>
              <a:off x="226872" y="1252241"/>
              <a:ext cx="1775651" cy="1294914"/>
              <a:chOff x="655098" y="5229397"/>
              <a:chExt cx="2657134" cy="1294914"/>
            </a:xfrm>
          </p:grpSpPr>
          <p:sp>
            <p:nvSpPr>
              <p:cNvPr id="172" name="TextBox 171">
                <a:extLst>
                  <a:ext uri="{FF2B5EF4-FFF2-40B4-BE49-F238E27FC236}">
                    <a16:creationId xmlns:a16="http://schemas.microsoft.com/office/drawing/2014/main" id="{EADCC5E9-A8AF-4C8C-82DF-BD203C9C5ED8}"/>
                  </a:ext>
                </a:extLst>
              </p:cNvPr>
              <p:cNvSpPr txBox="1"/>
              <p:nvPr/>
            </p:nvSpPr>
            <p:spPr>
              <a:xfrm>
                <a:off x="1073631" y="5510703"/>
                <a:ext cx="2238601" cy="778806"/>
              </a:xfrm>
              <a:prstGeom prst="rect">
                <a:avLst/>
              </a:prstGeom>
              <a:noFill/>
            </p:spPr>
            <p:txBody>
              <a:bodyPr wrap="square" lIns="0" tIns="0" rIns="0" bIns="0" rtlCol="0">
                <a:noAutofit/>
              </a:bodyPr>
              <a:lstStyle/>
              <a:p>
                <a:r>
                  <a:rPr lang="en-US" sz="1050" dirty="0">
                    <a:latin typeface="Aktiv Grotesk Trial" panose="020B0504020202020204" pitchFamily="34" charset="0"/>
                    <a:cs typeface="Aktiv Grotesk Trial" panose="020B0504020202020204" pitchFamily="34" charset="0"/>
                  </a:rPr>
                  <a:t>Suspected PFAS Flow Path</a:t>
                </a:r>
              </a:p>
              <a:p>
                <a:endParaRPr lang="en-US" sz="400" dirty="0">
                  <a:latin typeface="Aktiv Grotesk Trial" panose="020B0504020202020204" pitchFamily="34" charset="0"/>
                  <a:cs typeface="Aktiv Grotesk Trial" panose="020B0504020202020204" pitchFamily="34" charset="0"/>
                </a:endParaRPr>
              </a:p>
              <a:p>
                <a:r>
                  <a:rPr lang="en-US" sz="1050" dirty="0">
                    <a:latin typeface="Aktiv Grotesk Trial" panose="020B0504020202020204" pitchFamily="34" charset="0"/>
                    <a:cs typeface="Aktiv Grotesk Trial" panose="020B0504020202020204" pitchFamily="34" charset="0"/>
                  </a:rPr>
                  <a:t>Surface Water Sample</a:t>
                </a:r>
              </a:p>
              <a:p>
                <a:endParaRPr lang="en-US" sz="400" dirty="0">
                  <a:latin typeface="Aktiv Grotesk Trial" panose="020B0504020202020204" pitchFamily="34" charset="0"/>
                  <a:cs typeface="Aktiv Grotesk Trial" panose="020B0504020202020204" pitchFamily="34" charset="0"/>
                </a:endParaRPr>
              </a:p>
              <a:p>
                <a:r>
                  <a:rPr lang="en-US" sz="1050" dirty="0">
                    <a:latin typeface="Aktiv Grotesk Trial" panose="020B0504020202020204" pitchFamily="34" charset="0"/>
                    <a:cs typeface="Aktiv Grotesk Trial" panose="020B0504020202020204" pitchFamily="34" charset="0"/>
                  </a:rPr>
                  <a:t>Groundwater Sample</a:t>
                </a:r>
              </a:p>
              <a:p>
                <a:endParaRPr lang="en-US" sz="400" dirty="0">
                  <a:latin typeface="Aktiv Grotesk Trial" panose="020B0504020202020204" pitchFamily="34" charset="0"/>
                  <a:cs typeface="Aktiv Grotesk Trial" panose="020B0504020202020204" pitchFamily="34" charset="0"/>
                </a:endParaRPr>
              </a:p>
              <a:p>
                <a:r>
                  <a:rPr lang="en-US" sz="1050" dirty="0">
                    <a:latin typeface="Aktiv Grotesk Trial" panose="020B0504020202020204" pitchFamily="34" charset="0"/>
                    <a:cs typeface="Aktiv Grotesk Trial" panose="020B0504020202020204" pitchFamily="34" charset="0"/>
                  </a:rPr>
                  <a:t>Branched Fraction</a:t>
                </a:r>
              </a:p>
              <a:p>
                <a:endParaRPr lang="en-US" sz="400" dirty="0">
                  <a:latin typeface="Aktiv Grotesk Trial" panose="020B0504020202020204" pitchFamily="34" charset="0"/>
                  <a:cs typeface="Aktiv Grotesk Trial" panose="020B0504020202020204" pitchFamily="34" charset="0"/>
                </a:endParaRPr>
              </a:p>
              <a:p>
                <a:r>
                  <a:rPr lang="en-US" sz="1050" dirty="0">
                    <a:latin typeface="Aktiv Grotesk Trial" panose="020B0504020202020204" pitchFamily="34" charset="0"/>
                    <a:cs typeface="Aktiv Grotesk Trial" panose="020B0504020202020204" pitchFamily="34" charset="0"/>
                  </a:rPr>
                  <a:t>Linear Fraction</a:t>
                </a:r>
              </a:p>
            </p:txBody>
          </p:sp>
          <p:sp>
            <p:nvSpPr>
              <p:cNvPr id="230" name="Arrow: Right 229">
                <a:extLst>
                  <a:ext uri="{FF2B5EF4-FFF2-40B4-BE49-F238E27FC236}">
                    <a16:creationId xmlns:a16="http://schemas.microsoft.com/office/drawing/2014/main" id="{A3E0FEF8-4240-4978-87E3-AB4B0F6F1EF8}"/>
                  </a:ext>
                </a:extLst>
              </p:cNvPr>
              <p:cNvSpPr/>
              <p:nvPr/>
            </p:nvSpPr>
            <p:spPr>
              <a:xfrm>
                <a:off x="715735" y="5523601"/>
                <a:ext cx="261820" cy="134771"/>
              </a:xfrm>
              <a:prstGeom prst="rightArrow">
                <a:avLst/>
              </a:prstGeom>
              <a:solidFill>
                <a:srgbClr val="FCEBE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3" name="TextBox 232">
                <a:extLst>
                  <a:ext uri="{FF2B5EF4-FFF2-40B4-BE49-F238E27FC236}">
                    <a16:creationId xmlns:a16="http://schemas.microsoft.com/office/drawing/2014/main" id="{8EDBCEF7-6975-427A-987F-972C55D312DE}"/>
                  </a:ext>
                </a:extLst>
              </p:cNvPr>
              <p:cNvSpPr txBox="1"/>
              <p:nvPr/>
            </p:nvSpPr>
            <p:spPr>
              <a:xfrm>
                <a:off x="655098" y="5229397"/>
                <a:ext cx="1733091" cy="287974"/>
              </a:xfrm>
              <a:prstGeom prst="rect">
                <a:avLst/>
              </a:prstGeom>
              <a:noFill/>
            </p:spPr>
            <p:txBody>
              <a:bodyPr wrap="square" lIns="0" tIns="0" rIns="0" bIns="0" rtlCol="0">
                <a:noAutofit/>
              </a:bodyPr>
              <a:lstStyle/>
              <a:p>
                <a:r>
                  <a:rPr lang="en-US" sz="1400" b="1" u="sng" dirty="0">
                    <a:latin typeface="Aktiv Grotesk Trial" panose="020B0504020202020204" pitchFamily="34" charset="0"/>
                    <a:cs typeface="Aktiv Grotesk Trial" panose="020B0504020202020204" pitchFamily="34" charset="0"/>
                  </a:rPr>
                  <a:t>Legend</a:t>
                </a:r>
              </a:p>
            </p:txBody>
          </p:sp>
          <p:sp>
            <p:nvSpPr>
              <p:cNvPr id="27" name="Rectangle 26">
                <a:extLst>
                  <a:ext uri="{FF2B5EF4-FFF2-40B4-BE49-F238E27FC236}">
                    <a16:creationId xmlns:a16="http://schemas.microsoft.com/office/drawing/2014/main" id="{E1B87933-3057-4F49-BD24-B07D0502BEA3}"/>
                  </a:ext>
                </a:extLst>
              </p:cNvPr>
              <p:cNvSpPr/>
              <p:nvPr/>
            </p:nvSpPr>
            <p:spPr>
              <a:xfrm>
                <a:off x="757104" y="6208203"/>
                <a:ext cx="155447" cy="10058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A3EBFF34-E367-4892-B7AA-991DF0C1C3EC}"/>
                  </a:ext>
                </a:extLst>
              </p:cNvPr>
              <p:cNvSpPr/>
              <p:nvPr/>
            </p:nvSpPr>
            <p:spPr>
              <a:xfrm>
                <a:off x="757104" y="6423727"/>
                <a:ext cx="155447" cy="10058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1" name="Oval 250">
            <a:extLst>
              <a:ext uri="{FF2B5EF4-FFF2-40B4-BE49-F238E27FC236}">
                <a16:creationId xmlns:a16="http://schemas.microsoft.com/office/drawing/2014/main" id="{A1454CBF-FD4E-4A5E-9584-863572D21FA6}"/>
              </a:ext>
            </a:extLst>
          </p:cNvPr>
          <p:cNvSpPr/>
          <p:nvPr/>
        </p:nvSpPr>
        <p:spPr>
          <a:xfrm>
            <a:off x="4799434" y="4018076"/>
            <a:ext cx="208385" cy="208385"/>
          </a:xfrm>
          <a:prstGeom prst="ellipse">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5">
            <a:extLst>
              <a:ext uri="{FF2B5EF4-FFF2-40B4-BE49-F238E27FC236}">
                <a16:creationId xmlns:a16="http://schemas.microsoft.com/office/drawing/2014/main" id="{4D93DB93-15D3-489B-A372-E738F1DE03B8}"/>
              </a:ext>
            </a:extLst>
          </p:cNvPr>
          <p:cNvSpPr/>
          <p:nvPr/>
        </p:nvSpPr>
        <p:spPr>
          <a:xfrm>
            <a:off x="204822" y="5828030"/>
            <a:ext cx="2199594" cy="4171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Leapfrog </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Modeled Plume Map</a:t>
            </a:r>
          </a:p>
        </p:txBody>
      </p:sp>
      <p:sp>
        <p:nvSpPr>
          <p:cNvPr id="255" name="Rectangle 254">
            <a:extLst>
              <a:ext uri="{FF2B5EF4-FFF2-40B4-BE49-F238E27FC236}">
                <a16:creationId xmlns:a16="http://schemas.microsoft.com/office/drawing/2014/main" id="{E860361D-E06C-40CA-B49B-8E7BFBE6C0D3}"/>
              </a:ext>
            </a:extLst>
          </p:cNvPr>
          <p:cNvSpPr/>
          <p:nvPr/>
        </p:nvSpPr>
        <p:spPr>
          <a:xfrm>
            <a:off x="3656627" y="4120127"/>
            <a:ext cx="155448" cy="155448"/>
          </a:xfrm>
          <a:prstGeom prst="rect">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8C519B35-2CD3-4D91-A926-1479D000F5E1}"/>
              </a:ext>
            </a:extLst>
          </p:cNvPr>
          <p:cNvSpPr/>
          <p:nvPr/>
        </p:nvSpPr>
        <p:spPr>
          <a:xfrm>
            <a:off x="1150676" y="3503419"/>
            <a:ext cx="155448" cy="155448"/>
          </a:xfrm>
          <a:prstGeom prst="rect">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id="{9F5630DE-ABA1-4AC7-A485-84AC9F007EF0}"/>
              </a:ext>
            </a:extLst>
          </p:cNvPr>
          <p:cNvSpPr txBox="1"/>
          <p:nvPr/>
        </p:nvSpPr>
        <p:spPr>
          <a:xfrm>
            <a:off x="441446" y="3407692"/>
            <a:ext cx="696403" cy="261610"/>
          </a:xfrm>
          <a:prstGeom prst="rect">
            <a:avLst/>
          </a:prstGeom>
          <a:noFill/>
        </p:spPr>
        <p:txBody>
          <a:bodyPr wrap="square" rtlCol="0">
            <a:spAutoFit/>
          </a:bodyPr>
          <a:lstStyle/>
          <a:p>
            <a:r>
              <a:rPr lang="en-US" sz="1100" dirty="0">
                <a:ln w="6350">
                  <a:noFill/>
                </a:ln>
                <a:solidFill>
                  <a:srgbClr val="C46E45"/>
                </a:solidFill>
                <a:effectLst>
                  <a:glow rad="101600">
                    <a:schemeClr val="bg1"/>
                  </a:glow>
                  <a:outerShdw blurRad="50800" dist="38100" dir="2700000" algn="tl" rotWithShape="0">
                    <a:schemeClr val="bg1">
                      <a:alpha val="40000"/>
                    </a:schemeClr>
                  </a:outerShdw>
                </a:effectLst>
              </a:rPr>
              <a:t>0.14 </a:t>
            </a:r>
            <a:r>
              <a:rPr lang="en-US" sz="1100" dirty="0" err="1">
                <a:ln w="6350">
                  <a:noFill/>
                </a:ln>
                <a:solidFill>
                  <a:srgbClr val="C46E45"/>
                </a:solidFill>
                <a:effectLst>
                  <a:glow rad="101600">
                    <a:schemeClr val="bg1"/>
                  </a:glow>
                  <a:outerShdw blurRad="50800" dist="38100" dir="2700000" algn="tl" rotWithShape="0">
                    <a:schemeClr val="bg1">
                      <a:alpha val="40000"/>
                    </a:schemeClr>
                  </a:outerShdw>
                </a:effectLst>
              </a:rPr>
              <a:t>pbb</a:t>
            </a:r>
            <a:endParaRPr lang="en-US" sz="1100" dirty="0">
              <a:ln w="6350">
                <a:noFill/>
              </a:ln>
              <a:solidFill>
                <a:srgbClr val="C46E45"/>
              </a:solidFill>
              <a:effectLst>
                <a:glow rad="101600">
                  <a:schemeClr val="bg1"/>
                </a:glow>
                <a:outerShdw blurRad="50800" dist="38100" dir="2700000" algn="tl" rotWithShape="0">
                  <a:schemeClr val="bg1">
                    <a:alpha val="40000"/>
                  </a:schemeClr>
                </a:outerShdw>
              </a:effectLst>
            </a:endParaRPr>
          </a:p>
        </p:txBody>
      </p:sp>
      <p:pic>
        <p:nvPicPr>
          <p:cNvPr id="259" name="Picture 258">
            <a:extLst>
              <a:ext uri="{FF2B5EF4-FFF2-40B4-BE49-F238E27FC236}">
                <a16:creationId xmlns:a16="http://schemas.microsoft.com/office/drawing/2014/main" id="{A41779F0-FFA2-4C75-9010-7C47C472B6F0}"/>
              </a:ext>
            </a:extLst>
          </p:cNvPr>
          <p:cNvPicPr>
            <a:picLocks noChangeAspect="1"/>
          </p:cNvPicPr>
          <p:nvPr/>
        </p:nvPicPr>
        <p:blipFill rotWithShape="1">
          <a:blip r:embed="rId11">
            <a:extLst>
              <a:ext uri="{28A0092B-C50C-407E-A947-70E740481C1C}">
                <a14:useLocalDpi xmlns:a14="http://schemas.microsoft.com/office/drawing/2010/main" val="0"/>
              </a:ext>
            </a:extLst>
          </a:blip>
          <a:srcRect l="5794" t="11045" b="3195"/>
          <a:stretch/>
        </p:blipFill>
        <p:spPr>
          <a:xfrm>
            <a:off x="2118726" y="1460242"/>
            <a:ext cx="551085" cy="1213767"/>
          </a:xfrm>
          <a:prstGeom prst="rect">
            <a:avLst/>
          </a:prstGeom>
          <a:ln w="15875">
            <a:noFill/>
          </a:ln>
        </p:spPr>
      </p:pic>
      <p:sp>
        <p:nvSpPr>
          <p:cNvPr id="260" name="TextBox 259">
            <a:extLst>
              <a:ext uri="{FF2B5EF4-FFF2-40B4-BE49-F238E27FC236}">
                <a16:creationId xmlns:a16="http://schemas.microsoft.com/office/drawing/2014/main" id="{FCD63C2F-1D07-4125-A3F4-C64E896A257A}"/>
              </a:ext>
            </a:extLst>
          </p:cNvPr>
          <p:cNvSpPr txBox="1"/>
          <p:nvPr/>
        </p:nvSpPr>
        <p:spPr>
          <a:xfrm>
            <a:off x="2055889" y="1284081"/>
            <a:ext cx="658764" cy="221476"/>
          </a:xfrm>
          <a:prstGeom prst="rect">
            <a:avLst/>
          </a:prstGeom>
          <a:noFill/>
        </p:spPr>
        <p:txBody>
          <a:bodyPr wrap="square" lIns="0" tIns="0" rIns="0" bIns="0" rtlCol="0">
            <a:noAutofit/>
          </a:bodyPr>
          <a:lstStyle/>
          <a:p>
            <a:r>
              <a:rPr lang="en-US" sz="1100" b="1" u="sng" dirty="0">
                <a:latin typeface="Aktiv Grotesk Trial" panose="020B0504020202020204" pitchFamily="34" charset="0"/>
                <a:cs typeface="Aktiv Grotesk Trial" panose="020B0504020202020204" pitchFamily="34" charset="0"/>
              </a:rPr>
              <a:t>PFOS (ppb)</a:t>
            </a:r>
          </a:p>
        </p:txBody>
      </p:sp>
      <p:sp>
        <p:nvSpPr>
          <p:cNvPr id="261" name="Rectangle 260">
            <a:extLst>
              <a:ext uri="{FF2B5EF4-FFF2-40B4-BE49-F238E27FC236}">
                <a16:creationId xmlns:a16="http://schemas.microsoft.com/office/drawing/2014/main" id="{CEFACC3E-D78D-451C-BADD-3BE8DE9F9B4B}"/>
              </a:ext>
            </a:extLst>
          </p:cNvPr>
          <p:cNvSpPr/>
          <p:nvPr/>
        </p:nvSpPr>
        <p:spPr>
          <a:xfrm>
            <a:off x="334647" y="1820555"/>
            <a:ext cx="100584" cy="100584"/>
          </a:xfrm>
          <a:prstGeom prst="rect">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2978607F-2EB7-4B00-89B8-126160D79900}"/>
              </a:ext>
            </a:extLst>
          </p:cNvPr>
          <p:cNvSpPr/>
          <p:nvPr/>
        </p:nvSpPr>
        <p:spPr>
          <a:xfrm>
            <a:off x="321378" y="2044158"/>
            <a:ext cx="100584" cy="100584"/>
          </a:xfrm>
          <a:prstGeom prst="ellipse">
            <a:avLst/>
          </a:prstGeom>
          <a:solidFill>
            <a:srgbClr val="FC8D59"/>
          </a:solidFill>
          <a:ln>
            <a:solidFill>
              <a:schemeClr val="accent2">
                <a:lumMod val="60000"/>
                <a:lumOff val="40000"/>
              </a:schemeClr>
            </a:solidFill>
          </a:ln>
          <a:scene3d>
            <a:camera prst="orthographicFront"/>
            <a:lightRig rig="threePt" dir="t"/>
          </a:scene3d>
          <a:sp3d contourW="12700">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5">
            <a:extLst>
              <a:ext uri="{FF2B5EF4-FFF2-40B4-BE49-F238E27FC236}">
                <a16:creationId xmlns:a16="http://schemas.microsoft.com/office/drawing/2014/main" id="{B15327E8-334A-4EC9-9717-7FD93080C770}"/>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614917DA-96A5-45D5-92F4-EBB1BF3102F9}"/>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99674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7108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Segment 6 Beta Site Review: PFOS from Lake Elmo to St. Croix River</a:t>
            </a:r>
          </a:p>
        </p:txBody>
      </p:sp>
      <p:pic>
        <p:nvPicPr>
          <p:cNvPr id="94" name="Picture 93">
            <a:extLst>
              <a:ext uri="{FF2B5EF4-FFF2-40B4-BE49-F238E27FC236}">
                <a16:creationId xmlns:a16="http://schemas.microsoft.com/office/drawing/2014/main" id="{20C69E97-3EC9-445E-BC40-079E9D8C5022}"/>
              </a:ext>
            </a:extLst>
          </p:cNvPr>
          <p:cNvPicPr/>
          <p:nvPr/>
        </p:nvPicPr>
        <p:blipFill rotWithShape="1">
          <a:blip r:embed="rId2">
            <a:extLst>
              <a:ext uri="{28A0092B-C50C-407E-A947-70E740481C1C}">
                <a14:useLocalDpi xmlns:a14="http://schemas.microsoft.com/office/drawing/2010/main" val="0"/>
              </a:ext>
            </a:extLst>
          </a:blip>
          <a:srcRect l="5794" t="1274"/>
          <a:stretch/>
        </p:blipFill>
        <p:spPr>
          <a:xfrm>
            <a:off x="90407" y="1910858"/>
            <a:ext cx="772137" cy="1957768"/>
          </a:xfrm>
          <a:prstGeom prst="rect">
            <a:avLst/>
          </a:prstGeom>
          <a:ln w="15875">
            <a:solidFill>
              <a:schemeClr val="tx1"/>
            </a:solidFill>
          </a:ln>
        </p:spPr>
      </p:pic>
      <p:grpSp>
        <p:nvGrpSpPr>
          <p:cNvPr id="33" name="Group 32">
            <a:extLst>
              <a:ext uri="{FF2B5EF4-FFF2-40B4-BE49-F238E27FC236}">
                <a16:creationId xmlns:a16="http://schemas.microsoft.com/office/drawing/2014/main" id="{4089EEA5-8F8B-4C1E-AEE0-24EA02C7DA13}"/>
              </a:ext>
            </a:extLst>
          </p:cNvPr>
          <p:cNvGrpSpPr/>
          <p:nvPr/>
        </p:nvGrpSpPr>
        <p:grpSpPr>
          <a:xfrm>
            <a:off x="977949" y="977900"/>
            <a:ext cx="7804931" cy="4406900"/>
            <a:chOff x="977949" y="1003300"/>
            <a:chExt cx="7804931" cy="4406900"/>
          </a:xfrm>
        </p:grpSpPr>
        <p:grpSp>
          <p:nvGrpSpPr>
            <p:cNvPr id="23" name="Group 22">
              <a:extLst>
                <a:ext uri="{FF2B5EF4-FFF2-40B4-BE49-F238E27FC236}">
                  <a16:creationId xmlns:a16="http://schemas.microsoft.com/office/drawing/2014/main" id="{EF785AA2-066A-4D69-B153-71DF994AC5B5}"/>
                </a:ext>
              </a:extLst>
            </p:cNvPr>
            <p:cNvGrpSpPr/>
            <p:nvPr/>
          </p:nvGrpSpPr>
          <p:grpSpPr>
            <a:xfrm>
              <a:off x="977949" y="1050379"/>
              <a:ext cx="7804931" cy="4352490"/>
              <a:chOff x="1691468" y="1204543"/>
              <a:chExt cx="7103508" cy="4033877"/>
            </a:xfrm>
          </p:grpSpPr>
          <p:pic>
            <p:nvPicPr>
              <p:cNvPr id="22" name="Picture 21">
                <a:extLst>
                  <a:ext uri="{FF2B5EF4-FFF2-40B4-BE49-F238E27FC236}">
                    <a16:creationId xmlns:a16="http://schemas.microsoft.com/office/drawing/2014/main" id="{9EF90354-2DEA-468E-9C6B-A3591CF5B0EF}"/>
                  </a:ext>
                </a:extLst>
              </p:cNvPr>
              <p:cNvPicPr>
                <a:picLocks noChangeAspect="1"/>
              </p:cNvPicPr>
              <p:nvPr/>
            </p:nvPicPr>
            <p:blipFill rotWithShape="1">
              <a:blip r:embed="rId3"/>
              <a:srcRect l="8225" t="23807" b="1183"/>
              <a:stretch/>
            </p:blipFill>
            <p:spPr>
              <a:xfrm>
                <a:off x="1691468" y="1204543"/>
                <a:ext cx="7103508" cy="4033877"/>
              </a:xfrm>
              <a:prstGeom prst="rect">
                <a:avLst/>
              </a:prstGeom>
              <a:ln w="34925">
                <a:solidFill>
                  <a:srgbClr val="00B0F0"/>
                </a:solidFill>
              </a:ln>
            </p:spPr>
          </p:pic>
          <p:sp>
            <p:nvSpPr>
              <p:cNvPr id="54" name="TextBox 53">
                <a:extLst>
                  <a:ext uri="{FF2B5EF4-FFF2-40B4-BE49-F238E27FC236}">
                    <a16:creationId xmlns:a16="http://schemas.microsoft.com/office/drawing/2014/main" id="{9F22A0DA-9448-47B0-99E8-1AD911F197AB}"/>
                  </a:ext>
                </a:extLst>
              </p:cNvPr>
              <p:cNvSpPr txBox="1"/>
              <p:nvPr/>
            </p:nvSpPr>
            <p:spPr>
              <a:xfrm>
                <a:off x="4217907" y="2531183"/>
                <a:ext cx="559503" cy="31377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BS6</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58" name="TextBox 57">
                <a:extLst>
                  <a:ext uri="{FF2B5EF4-FFF2-40B4-BE49-F238E27FC236}">
                    <a16:creationId xmlns:a16="http://schemas.microsoft.com/office/drawing/2014/main" id="{DE180321-B806-4D06-8E22-10C91629A0C8}"/>
                  </a:ext>
                </a:extLst>
              </p:cNvPr>
              <p:cNvSpPr txBox="1"/>
              <p:nvPr/>
            </p:nvSpPr>
            <p:spPr>
              <a:xfrm>
                <a:off x="5182374" y="2985242"/>
                <a:ext cx="559503" cy="31377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BS7</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61" name="TextBox 60">
                <a:extLst>
                  <a:ext uri="{FF2B5EF4-FFF2-40B4-BE49-F238E27FC236}">
                    <a16:creationId xmlns:a16="http://schemas.microsoft.com/office/drawing/2014/main" id="{A23EBC1E-3370-4AC4-85D1-FDA44D9A14DD}"/>
                  </a:ext>
                </a:extLst>
              </p:cNvPr>
              <p:cNvSpPr txBox="1"/>
              <p:nvPr/>
            </p:nvSpPr>
            <p:spPr>
              <a:xfrm>
                <a:off x="5712290" y="3548640"/>
                <a:ext cx="559503" cy="31377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BS9</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62" name="TextBox 61">
                <a:extLst>
                  <a:ext uri="{FF2B5EF4-FFF2-40B4-BE49-F238E27FC236}">
                    <a16:creationId xmlns:a16="http://schemas.microsoft.com/office/drawing/2014/main" id="{56BBC26A-3352-49F7-B626-DDB2AB38CCB9}"/>
                  </a:ext>
                </a:extLst>
              </p:cNvPr>
              <p:cNvSpPr txBox="1"/>
              <p:nvPr/>
            </p:nvSpPr>
            <p:spPr>
              <a:xfrm>
                <a:off x="6317959" y="3776692"/>
                <a:ext cx="559503" cy="31377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BS12</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65" name="TextBox 64">
                <a:extLst>
                  <a:ext uri="{FF2B5EF4-FFF2-40B4-BE49-F238E27FC236}">
                    <a16:creationId xmlns:a16="http://schemas.microsoft.com/office/drawing/2014/main" id="{B00A70B9-C38F-4670-AB1D-94B526337451}"/>
                  </a:ext>
                </a:extLst>
              </p:cNvPr>
              <p:cNvSpPr txBox="1"/>
              <p:nvPr/>
            </p:nvSpPr>
            <p:spPr>
              <a:xfrm>
                <a:off x="7860489" y="3464342"/>
                <a:ext cx="559503" cy="313771"/>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contourW="12700">
                  <a:contourClr>
                    <a:schemeClr val="bg1"/>
                  </a:contourClr>
                </a:sp3d>
              </a:bodyPr>
              <a:lstStyle/>
              <a:p>
                <a:r>
                  <a:rPr lang="en-US" sz="1600" b="1" dirty="0">
                    <a:ln w="6350">
                      <a:noFill/>
                    </a:ln>
                    <a:solidFill>
                      <a:srgbClr val="00B0F0"/>
                    </a:solidFill>
                    <a:effectLst>
                      <a:glow rad="127000">
                        <a:schemeClr val="bg1"/>
                      </a:glow>
                      <a:outerShdw blurRad="50800" dist="38100" dir="2700000" algn="tl" rotWithShape="0">
                        <a:schemeClr val="bg1">
                          <a:alpha val="40000"/>
                        </a:schemeClr>
                      </a:outerShdw>
                    </a:effectLst>
                  </a:rPr>
                  <a:t>BS15</a:t>
                </a:r>
                <a:endParaRPr lang="en-US" sz="2000" b="1" dirty="0">
                  <a:ln w="6350">
                    <a:noFill/>
                  </a:ln>
                  <a:solidFill>
                    <a:srgbClr val="00B0F0"/>
                  </a:solidFill>
                  <a:effectLst>
                    <a:glow rad="127000">
                      <a:schemeClr val="bg1"/>
                    </a:glow>
                    <a:outerShdw blurRad="50800" dist="38100" dir="2700000" algn="tl" rotWithShape="0">
                      <a:schemeClr val="bg1">
                        <a:alpha val="40000"/>
                      </a:schemeClr>
                    </a:outerShdw>
                  </a:effectLst>
                </a:endParaRPr>
              </a:p>
            </p:txBody>
          </p:sp>
          <p:sp>
            <p:nvSpPr>
              <p:cNvPr id="66" name="Oval 65">
                <a:extLst>
                  <a:ext uri="{FF2B5EF4-FFF2-40B4-BE49-F238E27FC236}">
                    <a16:creationId xmlns:a16="http://schemas.microsoft.com/office/drawing/2014/main" id="{4DAAD6D4-4F1D-4610-8A7E-1C2D5FEE6CC4}"/>
                  </a:ext>
                </a:extLst>
              </p:cNvPr>
              <p:cNvSpPr/>
              <p:nvPr/>
            </p:nvSpPr>
            <p:spPr>
              <a:xfrm>
                <a:off x="4179771" y="2841536"/>
                <a:ext cx="166445" cy="16949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85E81C37-4D60-4809-87DD-2777A8E541CF}"/>
                  </a:ext>
                </a:extLst>
              </p:cNvPr>
              <p:cNvSpPr/>
              <p:nvPr/>
            </p:nvSpPr>
            <p:spPr>
              <a:xfrm>
                <a:off x="5119856" y="3244014"/>
                <a:ext cx="166445" cy="16949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8107D700-712A-4861-B6A1-0BFDC2BA9CA7}"/>
                  </a:ext>
                </a:extLst>
              </p:cNvPr>
              <p:cNvSpPr/>
              <p:nvPr/>
            </p:nvSpPr>
            <p:spPr>
              <a:xfrm>
                <a:off x="5637120" y="3801942"/>
                <a:ext cx="166445" cy="16949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796020DD-C759-4139-90AD-0D48B6818021}"/>
                  </a:ext>
                </a:extLst>
              </p:cNvPr>
              <p:cNvSpPr/>
              <p:nvPr/>
            </p:nvSpPr>
            <p:spPr>
              <a:xfrm>
                <a:off x="6552370" y="4091363"/>
                <a:ext cx="166445" cy="16949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E8A3B91D-4319-4D3C-BD6E-79FA01225E0C}"/>
                  </a:ext>
                </a:extLst>
              </p:cNvPr>
              <p:cNvSpPr/>
              <p:nvPr/>
            </p:nvSpPr>
            <p:spPr>
              <a:xfrm>
                <a:off x="7920037" y="3746091"/>
                <a:ext cx="166445" cy="169493"/>
              </a:xfrm>
              <a:prstGeom prst="ellipse">
                <a:avLst/>
              </a:prstGeom>
              <a:solidFill>
                <a:srgbClr val="00B0F0"/>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 name="Freeform: Shape 28">
              <a:extLst>
                <a:ext uri="{FF2B5EF4-FFF2-40B4-BE49-F238E27FC236}">
                  <a16:creationId xmlns:a16="http://schemas.microsoft.com/office/drawing/2014/main" id="{62ABD452-0139-4624-8D68-0BE248A30B05}"/>
                </a:ext>
              </a:extLst>
            </p:cNvPr>
            <p:cNvSpPr/>
            <p:nvPr/>
          </p:nvSpPr>
          <p:spPr>
            <a:xfrm>
              <a:off x="7086600" y="1003300"/>
              <a:ext cx="1435100" cy="4406900"/>
            </a:xfrm>
            <a:custGeom>
              <a:avLst/>
              <a:gdLst>
                <a:gd name="connsiteX0" fmla="*/ 0 w 1435100"/>
                <a:gd name="connsiteY0" fmla="*/ 4406900 h 4406900"/>
                <a:gd name="connsiteX1" fmla="*/ 127000 w 1435100"/>
                <a:gd name="connsiteY1" fmla="*/ 4254500 h 4406900"/>
                <a:gd name="connsiteX2" fmla="*/ 215900 w 1435100"/>
                <a:gd name="connsiteY2" fmla="*/ 4089400 h 4406900"/>
                <a:gd name="connsiteX3" fmla="*/ 431800 w 1435100"/>
                <a:gd name="connsiteY3" fmla="*/ 3657600 h 4406900"/>
                <a:gd name="connsiteX4" fmla="*/ 508000 w 1435100"/>
                <a:gd name="connsiteY4" fmla="*/ 3162300 h 4406900"/>
                <a:gd name="connsiteX5" fmla="*/ 787400 w 1435100"/>
                <a:gd name="connsiteY5" fmla="*/ 1917700 h 4406900"/>
                <a:gd name="connsiteX6" fmla="*/ 9525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508000 w 1435100"/>
                <a:gd name="connsiteY4" fmla="*/ 3162300 h 4406900"/>
                <a:gd name="connsiteX5" fmla="*/ 787400 w 1435100"/>
                <a:gd name="connsiteY5" fmla="*/ 1917700 h 4406900"/>
                <a:gd name="connsiteX6" fmla="*/ 9525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87400 w 1435100"/>
                <a:gd name="connsiteY5" fmla="*/ 1917700 h 4406900"/>
                <a:gd name="connsiteX6" fmla="*/ 9525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49300 w 1435100"/>
                <a:gd name="connsiteY5" fmla="*/ 1905000 h 4406900"/>
                <a:gd name="connsiteX6" fmla="*/ 9525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49300 w 1435100"/>
                <a:gd name="connsiteY5" fmla="*/ 19050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49300 w 1435100"/>
                <a:gd name="connsiteY5" fmla="*/ 19050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19100 w 1435100"/>
                <a:gd name="connsiteY4" fmla="*/ 313690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06400 w 1435100"/>
                <a:gd name="connsiteY3" fmla="*/ 3657600 h 4406900"/>
                <a:gd name="connsiteX4" fmla="*/ 495300 w 1435100"/>
                <a:gd name="connsiteY4" fmla="*/ 313690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44500 w 1435100"/>
                <a:gd name="connsiteY3" fmla="*/ 3657600 h 4406900"/>
                <a:gd name="connsiteX4" fmla="*/ 495300 w 1435100"/>
                <a:gd name="connsiteY4" fmla="*/ 313690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444500 w 1435100"/>
                <a:gd name="connsiteY3" fmla="*/ 3657600 h 4406900"/>
                <a:gd name="connsiteX4" fmla="*/ 556260 w 1435100"/>
                <a:gd name="connsiteY4" fmla="*/ 314452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215900 w 1435100"/>
                <a:gd name="connsiteY2" fmla="*/ 4089400 h 4406900"/>
                <a:gd name="connsiteX3" fmla="*/ 307340 w 1435100"/>
                <a:gd name="connsiteY3" fmla="*/ 4053840 h 4406900"/>
                <a:gd name="connsiteX4" fmla="*/ 556260 w 1435100"/>
                <a:gd name="connsiteY4" fmla="*/ 3144520 h 4406900"/>
                <a:gd name="connsiteX5" fmla="*/ 787400 w 1435100"/>
                <a:gd name="connsiteY5" fmla="*/ 1917700 h 4406900"/>
                <a:gd name="connsiteX6" fmla="*/ 1041400 w 1435100"/>
                <a:gd name="connsiteY6" fmla="*/ 1320800 h 4406900"/>
                <a:gd name="connsiteX7" fmla="*/ 1092200 w 1435100"/>
                <a:gd name="connsiteY7" fmla="*/ 927100 h 4406900"/>
                <a:gd name="connsiteX8" fmla="*/ 1168400 w 1435100"/>
                <a:gd name="connsiteY8" fmla="*/ 622300 h 4406900"/>
                <a:gd name="connsiteX9" fmla="*/ 1435100 w 1435100"/>
                <a:gd name="connsiteY9"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787400 w 1435100"/>
                <a:gd name="connsiteY4" fmla="*/ 1917700 h 4406900"/>
                <a:gd name="connsiteX5" fmla="*/ 1041400 w 1435100"/>
                <a:gd name="connsiteY5" fmla="*/ 132080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41400 w 1435100"/>
                <a:gd name="connsiteY5" fmla="*/ 132080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41400 w 1435100"/>
                <a:gd name="connsiteY5" fmla="*/ 132080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41400 w 1435100"/>
                <a:gd name="connsiteY5" fmla="*/ 132080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03300 w 1435100"/>
                <a:gd name="connsiteY5" fmla="*/ 131318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03300 w 1435100"/>
                <a:gd name="connsiteY5" fmla="*/ 1313180 h 4406900"/>
                <a:gd name="connsiteX6" fmla="*/ 1092200 w 1435100"/>
                <a:gd name="connsiteY6" fmla="*/ 927100 h 4406900"/>
                <a:gd name="connsiteX7" fmla="*/ 1168400 w 1435100"/>
                <a:gd name="connsiteY7" fmla="*/ 622300 h 4406900"/>
                <a:gd name="connsiteX8" fmla="*/ 1435100 w 1435100"/>
                <a:gd name="connsiteY8" fmla="*/ 0 h 4406900"/>
                <a:gd name="connsiteX0" fmla="*/ 0 w 1435100"/>
                <a:gd name="connsiteY0" fmla="*/ 4406900 h 4406900"/>
                <a:gd name="connsiteX1" fmla="*/ 127000 w 1435100"/>
                <a:gd name="connsiteY1" fmla="*/ 4254500 h 4406900"/>
                <a:gd name="connsiteX2" fmla="*/ 307340 w 1435100"/>
                <a:gd name="connsiteY2" fmla="*/ 4053840 h 4406900"/>
                <a:gd name="connsiteX3" fmla="*/ 556260 w 1435100"/>
                <a:gd name="connsiteY3" fmla="*/ 3144520 h 4406900"/>
                <a:gd name="connsiteX4" fmla="*/ 840740 w 1435100"/>
                <a:gd name="connsiteY4" fmla="*/ 1925320 h 4406900"/>
                <a:gd name="connsiteX5" fmla="*/ 1003300 w 1435100"/>
                <a:gd name="connsiteY5" fmla="*/ 1313180 h 4406900"/>
                <a:gd name="connsiteX6" fmla="*/ 1092200 w 1435100"/>
                <a:gd name="connsiteY6" fmla="*/ 927100 h 4406900"/>
                <a:gd name="connsiteX7" fmla="*/ 1168400 w 1435100"/>
                <a:gd name="connsiteY7" fmla="*/ 622300 h 4406900"/>
                <a:gd name="connsiteX8" fmla="*/ 1435100 w 1435100"/>
                <a:gd name="connsiteY8" fmla="*/ 0 h 440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00" h="4406900">
                  <a:moveTo>
                    <a:pt x="0" y="4406900"/>
                  </a:moveTo>
                  <a:lnTo>
                    <a:pt x="127000" y="4254500"/>
                  </a:lnTo>
                  <a:lnTo>
                    <a:pt x="307340" y="4053840"/>
                  </a:lnTo>
                  <a:lnTo>
                    <a:pt x="556260" y="3144520"/>
                  </a:lnTo>
                  <a:lnTo>
                    <a:pt x="840740" y="1925320"/>
                  </a:lnTo>
                  <a:cubicBezTo>
                    <a:pt x="912707" y="1639147"/>
                    <a:pt x="951653" y="1515533"/>
                    <a:pt x="1003300" y="1313180"/>
                  </a:cubicBezTo>
                  <a:lnTo>
                    <a:pt x="1092200" y="927100"/>
                  </a:lnTo>
                  <a:lnTo>
                    <a:pt x="1168400" y="622300"/>
                  </a:lnTo>
                  <a:lnTo>
                    <a:pt x="1435100" y="0"/>
                  </a:lnTo>
                </a:path>
              </a:pathLst>
            </a:custGeom>
            <a:noFill/>
            <a:ln w="28575">
              <a:solidFill>
                <a:srgbClr val="ED7D31"/>
              </a:solidFill>
              <a:prstDash val="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5">
              <a:extLst>
                <a:ext uri="{FF2B5EF4-FFF2-40B4-BE49-F238E27FC236}">
                  <a16:creationId xmlns:a16="http://schemas.microsoft.com/office/drawing/2014/main" id="{A68BBFB5-280A-4AE9-8EB4-B0E4DFE9280B}"/>
                </a:ext>
              </a:extLst>
            </p:cNvPr>
            <p:cNvSpPr/>
            <p:nvPr/>
          </p:nvSpPr>
          <p:spPr>
            <a:xfrm>
              <a:off x="5740400" y="1093816"/>
              <a:ext cx="3042480" cy="4171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Leapfrog </a:t>
              </a:r>
            </a:p>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Modeled Plume Map: All Aquifers</a:t>
              </a:r>
            </a:p>
          </p:txBody>
        </p:sp>
        <p:sp>
          <p:nvSpPr>
            <p:cNvPr id="96" name="TextBox 95">
              <a:extLst>
                <a:ext uri="{FF2B5EF4-FFF2-40B4-BE49-F238E27FC236}">
                  <a16:creationId xmlns:a16="http://schemas.microsoft.com/office/drawing/2014/main" id="{85E9E244-53B8-4604-889D-6E57D13DEE29}"/>
                </a:ext>
              </a:extLst>
            </p:cNvPr>
            <p:cNvSpPr txBox="1"/>
            <p:nvPr/>
          </p:nvSpPr>
          <p:spPr>
            <a:xfrm rot="17063192">
              <a:off x="7021136" y="2579127"/>
              <a:ext cx="1650773" cy="307777"/>
            </a:xfrm>
            <a:prstGeom prst="rect">
              <a:avLst/>
            </a:prstGeom>
            <a:noFill/>
          </p:spPr>
          <p:txBody>
            <a:bodyPr wrap="none" rtlCol="0">
              <a:spAutoFit/>
            </a:bodyPr>
            <a:lstStyle/>
            <a:p>
              <a:r>
                <a:rPr lang="en-US" sz="1400" b="1" dirty="0">
                  <a:solidFill>
                    <a:schemeClr val="accent2"/>
                  </a:solidFill>
                  <a:effectLst>
                    <a:glow rad="76200">
                      <a:schemeClr val="bg1"/>
                    </a:glow>
                  </a:effectLst>
                </a:rPr>
                <a:t>Cottage Grove Fault</a:t>
              </a:r>
            </a:p>
          </p:txBody>
        </p:sp>
      </p:grpSp>
      <p:grpSp>
        <p:nvGrpSpPr>
          <p:cNvPr id="31" name="Group 30">
            <a:extLst>
              <a:ext uri="{FF2B5EF4-FFF2-40B4-BE49-F238E27FC236}">
                <a16:creationId xmlns:a16="http://schemas.microsoft.com/office/drawing/2014/main" id="{1FA7D0A6-D536-4D22-A80D-1CB603ECF2F6}"/>
              </a:ext>
            </a:extLst>
          </p:cNvPr>
          <p:cNvGrpSpPr/>
          <p:nvPr/>
        </p:nvGrpSpPr>
        <p:grpSpPr>
          <a:xfrm>
            <a:off x="9169251" y="986172"/>
            <a:ext cx="2849863" cy="5831990"/>
            <a:chOff x="9105751" y="1113172"/>
            <a:chExt cx="2849863" cy="5831990"/>
          </a:xfrm>
        </p:grpSpPr>
        <p:pic>
          <p:nvPicPr>
            <p:cNvPr id="20" name="Picture 19" descr="Timeline&#10;&#10;Description automatically generated">
              <a:extLst>
                <a:ext uri="{FF2B5EF4-FFF2-40B4-BE49-F238E27FC236}">
                  <a16:creationId xmlns:a16="http://schemas.microsoft.com/office/drawing/2014/main" id="{194A5670-2368-4435-8C3F-8C1A65DAAD4A}"/>
                </a:ext>
              </a:extLst>
            </p:cNvPr>
            <p:cNvPicPr>
              <a:picLocks noChangeAspect="1"/>
            </p:cNvPicPr>
            <p:nvPr/>
          </p:nvPicPr>
          <p:blipFill rotWithShape="1">
            <a:blip r:embed="rId4">
              <a:extLst>
                <a:ext uri="{28A0092B-C50C-407E-A947-70E740481C1C}">
                  <a14:useLocalDpi xmlns:a14="http://schemas.microsoft.com/office/drawing/2010/main" val="0"/>
                </a:ext>
              </a:extLst>
            </a:blip>
            <a:srcRect b="8724"/>
            <a:stretch/>
          </p:blipFill>
          <p:spPr>
            <a:xfrm>
              <a:off x="9119881" y="1981172"/>
              <a:ext cx="1211021" cy="4081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2" name="Picture 71">
              <a:extLst>
                <a:ext uri="{FF2B5EF4-FFF2-40B4-BE49-F238E27FC236}">
                  <a16:creationId xmlns:a16="http://schemas.microsoft.com/office/drawing/2014/main" id="{2D8EA33C-A260-4299-8C2D-105DCFB44823}"/>
                </a:ext>
              </a:extLst>
            </p:cNvPr>
            <p:cNvPicPr>
              <a:picLocks noChangeAspect="1"/>
            </p:cNvPicPr>
            <p:nvPr/>
          </p:nvPicPr>
          <p:blipFill>
            <a:blip r:embed="rId5"/>
            <a:stretch>
              <a:fillRect/>
            </a:stretch>
          </p:blipFill>
          <p:spPr>
            <a:xfrm>
              <a:off x="10732813" y="1978839"/>
              <a:ext cx="1214026" cy="3795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3" name="TextBox 72">
              <a:extLst>
                <a:ext uri="{FF2B5EF4-FFF2-40B4-BE49-F238E27FC236}">
                  <a16:creationId xmlns:a16="http://schemas.microsoft.com/office/drawing/2014/main" id="{261A0753-4692-4598-9E06-D4924B5C27B7}"/>
                </a:ext>
              </a:extLst>
            </p:cNvPr>
            <p:cNvSpPr txBox="1"/>
            <p:nvPr/>
          </p:nvSpPr>
          <p:spPr>
            <a:xfrm>
              <a:off x="10716334" y="1156842"/>
              <a:ext cx="1239280" cy="830997"/>
            </a:xfrm>
            <a:prstGeom prst="rect">
              <a:avLst/>
            </a:prstGeom>
            <a:noFill/>
          </p:spPr>
          <p:txBody>
            <a:bodyPr wrap="square" rtlCol="0">
              <a:spAutoFit/>
            </a:bodyPr>
            <a:lstStyle/>
            <a:p>
              <a:pPr algn="ctr"/>
              <a:r>
                <a:rPr lang="en-US" sz="1600" b="1" dirty="0">
                  <a:solidFill>
                    <a:srgbClr val="00B0F0"/>
                  </a:solidFill>
                </a:rPr>
                <a:t>Post-Fault Bedrock Stratigraphy</a:t>
              </a:r>
            </a:p>
          </p:txBody>
        </p:sp>
        <p:sp>
          <p:nvSpPr>
            <p:cNvPr id="74" name="TextBox 73">
              <a:extLst>
                <a:ext uri="{FF2B5EF4-FFF2-40B4-BE49-F238E27FC236}">
                  <a16:creationId xmlns:a16="http://schemas.microsoft.com/office/drawing/2014/main" id="{67ADDC27-31CC-4382-8CC8-CF2CD0367A11}"/>
                </a:ext>
              </a:extLst>
            </p:cNvPr>
            <p:cNvSpPr txBox="1"/>
            <p:nvPr/>
          </p:nvSpPr>
          <p:spPr>
            <a:xfrm>
              <a:off x="9105751" y="1156842"/>
              <a:ext cx="1239280" cy="830997"/>
            </a:xfrm>
            <a:prstGeom prst="rect">
              <a:avLst/>
            </a:prstGeom>
            <a:noFill/>
          </p:spPr>
          <p:txBody>
            <a:bodyPr wrap="square" rtlCol="0">
              <a:spAutoFit/>
            </a:bodyPr>
            <a:lstStyle/>
            <a:p>
              <a:pPr algn="ctr"/>
              <a:r>
                <a:rPr lang="en-US" sz="1600" b="1" dirty="0">
                  <a:solidFill>
                    <a:srgbClr val="00B0F0"/>
                  </a:solidFill>
                </a:rPr>
                <a:t>Pre-Fault Bedrock Stratigraphy</a:t>
              </a:r>
            </a:p>
          </p:txBody>
        </p:sp>
        <p:cxnSp>
          <p:nvCxnSpPr>
            <p:cNvPr id="97" name="Straight Connector 96">
              <a:extLst>
                <a:ext uri="{FF2B5EF4-FFF2-40B4-BE49-F238E27FC236}">
                  <a16:creationId xmlns:a16="http://schemas.microsoft.com/office/drawing/2014/main" id="{E6AC87B3-CD5D-4DA5-9820-388C5F9FDB51}"/>
                </a:ext>
              </a:extLst>
            </p:cNvPr>
            <p:cNvCxnSpPr>
              <a:cxnSpLocks/>
            </p:cNvCxnSpPr>
            <p:nvPr/>
          </p:nvCxnSpPr>
          <p:spPr>
            <a:xfrm>
              <a:off x="10595206" y="1113172"/>
              <a:ext cx="0" cy="5831990"/>
            </a:xfrm>
            <a:prstGeom prst="line">
              <a:avLst/>
            </a:prstGeom>
            <a:ln w="317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099A2313-CB27-419A-88DF-EB1529B92B8B}"/>
                </a:ext>
              </a:extLst>
            </p:cNvPr>
            <p:cNvSpPr txBox="1"/>
            <p:nvPr/>
          </p:nvSpPr>
          <p:spPr>
            <a:xfrm rot="16200000">
              <a:off x="9771172" y="3556628"/>
              <a:ext cx="1419299" cy="276999"/>
            </a:xfrm>
            <a:prstGeom prst="rect">
              <a:avLst/>
            </a:prstGeom>
            <a:noFill/>
          </p:spPr>
          <p:txBody>
            <a:bodyPr wrap="none" rtlCol="0">
              <a:spAutoFit/>
            </a:bodyPr>
            <a:lstStyle/>
            <a:p>
              <a:r>
                <a:rPr lang="en-US" sz="1200" dirty="0">
                  <a:solidFill>
                    <a:schemeClr val="accent2"/>
                  </a:solidFill>
                </a:rPr>
                <a:t>Cottage Grove Fault</a:t>
              </a:r>
            </a:p>
          </p:txBody>
        </p:sp>
      </p:grpSp>
      <p:sp>
        <p:nvSpPr>
          <p:cNvPr id="99" name="TextBox 98">
            <a:extLst>
              <a:ext uri="{FF2B5EF4-FFF2-40B4-BE49-F238E27FC236}">
                <a16:creationId xmlns:a16="http://schemas.microsoft.com/office/drawing/2014/main" id="{DC122068-1296-4C16-8F41-A65D11FA4E2B}"/>
              </a:ext>
            </a:extLst>
          </p:cNvPr>
          <p:cNvSpPr txBox="1"/>
          <p:nvPr/>
        </p:nvSpPr>
        <p:spPr>
          <a:xfrm>
            <a:off x="4587408" y="5436341"/>
            <a:ext cx="4483768" cy="1343721"/>
          </a:xfrm>
          <a:prstGeom prst="rect">
            <a:avLst/>
          </a:prstGeom>
          <a:noFill/>
          <a:ln w="34925">
            <a:solidFill>
              <a:srgbClr val="00B0F0"/>
            </a:solidFill>
          </a:ln>
        </p:spPr>
        <p:txBody>
          <a:bodyPr wrap="square" lIns="91440" tIns="91440" rIns="91440" bIns="91440" rtlCol="0">
            <a:noAutofit/>
          </a:bodyPr>
          <a:lstStyle/>
          <a:p>
            <a:pPr algn="ctr">
              <a:defRPr/>
            </a:pPr>
            <a:r>
              <a:rPr lang="en-US" sz="1200" b="1" dirty="0">
                <a:solidFill>
                  <a:srgbClr val="00B0F0"/>
                </a:solidFill>
                <a:latin typeface="Aktiv Grotesk Trial" panose="020B0504020202020204" pitchFamily="34" charset="0"/>
              </a:rPr>
              <a:t>Groundwater Impacts: BS6 to BS15</a:t>
            </a:r>
          </a:p>
          <a:p>
            <a:pPr lvl="0" algn="ctr">
              <a:defRPr/>
            </a:pPr>
            <a:endParaRPr lang="en-US" sz="300" dirty="0">
              <a:latin typeface="Aktiv Grotesk Trial" panose="020B0504020202020204" pitchFamily="34" charset="0"/>
              <a:cs typeface="Aktiv Grotesk Trial" panose="020B0504020202020204" pitchFamily="34" charset="0"/>
            </a:endParaRPr>
          </a:p>
          <a:p>
            <a:pPr algn="ctr"/>
            <a:r>
              <a:rPr lang="en-US" sz="1050" dirty="0"/>
              <a:t>From Lake Elmo to the St Croix River, PFAS impacts in groundwater reduce significantly across all aquifers in Segment 6 with groundwater results at least an order of magnitude below applicable regulatory standards for drinking water. The role the Cottage Grove Fault plays in PFAS impacts is not well understood. However, currently available data suggests the PFAS plume in the subsurface is not present east of the fault.</a:t>
            </a:r>
          </a:p>
        </p:txBody>
      </p:sp>
      <p:grpSp>
        <p:nvGrpSpPr>
          <p:cNvPr id="75" name="Group 74">
            <a:extLst>
              <a:ext uri="{FF2B5EF4-FFF2-40B4-BE49-F238E27FC236}">
                <a16:creationId xmlns:a16="http://schemas.microsoft.com/office/drawing/2014/main" id="{F40794E2-5856-4B07-AB3A-BACB7E800AB0}"/>
              </a:ext>
            </a:extLst>
          </p:cNvPr>
          <p:cNvGrpSpPr>
            <a:grpSpLocks noChangeAspect="1"/>
          </p:cNvGrpSpPr>
          <p:nvPr/>
        </p:nvGrpSpPr>
        <p:grpSpPr>
          <a:xfrm>
            <a:off x="89260" y="4280118"/>
            <a:ext cx="4409865" cy="2327056"/>
            <a:chOff x="2895406" y="1001497"/>
            <a:chExt cx="6581867" cy="3473206"/>
          </a:xfrm>
        </p:grpSpPr>
        <p:grpSp>
          <p:nvGrpSpPr>
            <p:cNvPr id="76" name="Group 75">
              <a:extLst>
                <a:ext uri="{FF2B5EF4-FFF2-40B4-BE49-F238E27FC236}">
                  <a16:creationId xmlns:a16="http://schemas.microsoft.com/office/drawing/2014/main" id="{A56D0A32-2C8D-4E1D-B13C-51D8B8CDFCB9}"/>
                </a:ext>
              </a:extLst>
            </p:cNvPr>
            <p:cNvGrpSpPr/>
            <p:nvPr/>
          </p:nvGrpSpPr>
          <p:grpSpPr>
            <a:xfrm>
              <a:off x="2928124" y="1033368"/>
              <a:ext cx="6549149" cy="3441335"/>
              <a:chOff x="2928124" y="1033368"/>
              <a:chExt cx="6549149" cy="3441335"/>
            </a:xfrm>
          </p:grpSpPr>
          <p:pic>
            <p:nvPicPr>
              <p:cNvPr id="78" name="Picture 77">
                <a:extLst>
                  <a:ext uri="{FF2B5EF4-FFF2-40B4-BE49-F238E27FC236}">
                    <a16:creationId xmlns:a16="http://schemas.microsoft.com/office/drawing/2014/main" id="{B0C9EBAC-909D-4C68-9EA1-44EA8035DC6F}"/>
                  </a:ext>
                </a:extLst>
              </p:cNvPr>
              <p:cNvPicPr>
                <a:picLocks noChangeAspect="1"/>
              </p:cNvPicPr>
              <p:nvPr/>
            </p:nvPicPr>
            <p:blipFill>
              <a:blip r:embed="rId6"/>
              <a:stretch>
                <a:fillRect/>
              </a:stretch>
            </p:blipFill>
            <p:spPr>
              <a:xfrm>
                <a:off x="2928124" y="1033368"/>
                <a:ext cx="6549149" cy="3441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9" name="Straight Connector 78">
                <a:extLst>
                  <a:ext uri="{FF2B5EF4-FFF2-40B4-BE49-F238E27FC236}">
                    <a16:creationId xmlns:a16="http://schemas.microsoft.com/office/drawing/2014/main" id="{D79BEDA6-1DB5-42CA-8044-C113BF0656C5}"/>
                  </a:ext>
                </a:extLst>
              </p:cNvPr>
              <p:cNvCxnSpPr>
                <a:cxnSpLocks/>
              </p:cNvCxnSpPr>
              <p:nvPr/>
            </p:nvCxnSpPr>
            <p:spPr>
              <a:xfrm>
                <a:off x="7611608" y="1541193"/>
                <a:ext cx="0" cy="259644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CB7EA7DF-2316-4714-8B2C-E5426D51F7C4}"/>
                  </a:ext>
                </a:extLst>
              </p:cNvPr>
              <p:cNvGrpSpPr/>
              <p:nvPr/>
            </p:nvGrpSpPr>
            <p:grpSpPr>
              <a:xfrm>
                <a:off x="4549032" y="1550491"/>
                <a:ext cx="4364880" cy="1975564"/>
                <a:chOff x="4549032" y="1550491"/>
                <a:chExt cx="4364880" cy="1975564"/>
              </a:xfrm>
            </p:grpSpPr>
            <p:sp>
              <p:nvSpPr>
                <p:cNvPr id="90" name="TextBox 89">
                  <a:extLst>
                    <a:ext uri="{FF2B5EF4-FFF2-40B4-BE49-F238E27FC236}">
                      <a16:creationId xmlns:a16="http://schemas.microsoft.com/office/drawing/2014/main" id="{35EE903B-25BF-4BD4-B3F9-E2ABEA4ED3E5}"/>
                    </a:ext>
                  </a:extLst>
                </p:cNvPr>
                <p:cNvSpPr txBox="1"/>
                <p:nvPr/>
              </p:nvSpPr>
              <p:spPr>
                <a:xfrm rot="16200000">
                  <a:off x="6761727" y="2626928"/>
                  <a:ext cx="1483395" cy="314860"/>
                </a:xfrm>
                <a:prstGeom prst="rect">
                  <a:avLst/>
                </a:prstGeom>
                <a:noFill/>
              </p:spPr>
              <p:txBody>
                <a:bodyPr wrap="none" rtlCol="0">
                  <a:spAutoFit/>
                </a:bodyPr>
                <a:lstStyle/>
                <a:p>
                  <a:r>
                    <a:rPr lang="en-US" sz="800" dirty="0">
                      <a:solidFill>
                        <a:schemeClr val="accent2"/>
                      </a:solidFill>
                    </a:rPr>
                    <a:t>Cottage Grove Fault</a:t>
                  </a:r>
                </a:p>
              </p:txBody>
            </p:sp>
            <p:sp>
              <p:nvSpPr>
                <p:cNvPr id="91" name="TextBox 90">
                  <a:extLst>
                    <a:ext uri="{FF2B5EF4-FFF2-40B4-BE49-F238E27FC236}">
                      <a16:creationId xmlns:a16="http://schemas.microsoft.com/office/drawing/2014/main" id="{CCB36038-49A5-4B3F-BC18-D71B74C2F2A1}"/>
                    </a:ext>
                  </a:extLst>
                </p:cNvPr>
                <p:cNvSpPr txBox="1"/>
                <p:nvPr/>
              </p:nvSpPr>
              <p:spPr>
                <a:xfrm>
                  <a:off x="4549032" y="1550491"/>
                  <a:ext cx="1090199" cy="404820"/>
                </a:xfrm>
                <a:prstGeom prst="rect">
                  <a:avLst/>
                </a:prstGeom>
                <a:noFill/>
              </p:spPr>
              <p:txBody>
                <a:bodyPr wrap="none" rtlCol="0">
                  <a:spAutoFit/>
                </a:bodyPr>
                <a:lstStyle/>
                <a:p>
                  <a:r>
                    <a:rPr lang="en-US" sz="1200" dirty="0"/>
                    <a:t>Pre-Fault</a:t>
                  </a:r>
                </a:p>
              </p:txBody>
            </p:sp>
            <p:sp>
              <p:nvSpPr>
                <p:cNvPr id="92" name="TextBox 91">
                  <a:extLst>
                    <a:ext uri="{FF2B5EF4-FFF2-40B4-BE49-F238E27FC236}">
                      <a16:creationId xmlns:a16="http://schemas.microsoft.com/office/drawing/2014/main" id="{54B0FC44-1609-412E-81D1-8ED1E6212604}"/>
                    </a:ext>
                  </a:extLst>
                </p:cNvPr>
                <p:cNvSpPr txBox="1"/>
                <p:nvPr/>
              </p:nvSpPr>
              <p:spPr>
                <a:xfrm>
                  <a:off x="7734032" y="1628162"/>
                  <a:ext cx="1179880" cy="404820"/>
                </a:xfrm>
                <a:prstGeom prst="rect">
                  <a:avLst/>
                </a:prstGeom>
                <a:noFill/>
              </p:spPr>
              <p:txBody>
                <a:bodyPr wrap="none" rtlCol="0">
                  <a:spAutoFit/>
                </a:bodyPr>
                <a:lstStyle/>
                <a:p>
                  <a:r>
                    <a:rPr lang="en-US" sz="1200" dirty="0"/>
                    <a:t>Post-Fault</a:t>
                  </a:r>
                </a:p>
              </p:txBody>
            </p:sp>
          </p:grpSp>
          <p:sp>
            <p:nvSpPr>
              <p:cNvPr id="81" name="TextBox 80">
                <a:extLst>
                  <a:ext uri="{FF2B5EF4-FFF2-40B4-BE49-F238E27FC236}">
                    <a16:creationId xmlns:a16="http://schemas.microsoft.com/office/drawing/2014/main" id="{153A8247-815B-4201-B5C8-F65F2F74AA14}"/>
                  </a:ext>
                </a:extLst>
              </p:cNvPr>
              <p:cNvSpPr txBox="1"/>
              <p:nvPr/>
            </p:nvSpPr>
            <p:spPr>
              <a:xfrm>
                <a:off x="7860873" y="3888183"/>
                <a:ext cx="314511" cy="261611"/>
              </a:xfrm>
              <a:prstGeom prst="rect">
                <a:avLst/>
              </a:prstGeom>
              <a:noFill/>
            </p:spPr>
            <p:txBody>
              <a:bodyPr wrap="square" rtlCol="0">
                <a:spAutoFit/>
              </a:bodyPr>
              <a:lstStyle/>
              <a:p>
                <a:r>
                  <a:rPr lang="en-US" sz="1100" b="1" dirty="0"/>
                  <a:t>*</a:t>
                </a:r>
                <a:endParaRPr lang="en-US" sz="1400" b="1" dirty="0"/>
              </a:p>
            </p:txBody>
          </p:sp>
          <p:sp>
            <p:nvSpPr>
              <p:cNvPr id="82" name="Callout: Bent Line with No Border 81">
                <a:extLst>
                  <a:ext uri="{FF2B5EF4-FFF2-40B4-BE49-F238E27FC236}">
                    <a16:creationId xmlns:a16="http://schemas.microsoft.com/office/drawing/2014/main" id="{7B7E1B31-B437-4680-993F-7A73EEEEFB4A}"/>
                  </a:ext>
                </a:extLst>
              </p:cNvPr>
              <p:cNvSpPr/>
              <p:nvPr/>
            </p:nvSpPr>
            <p:spPr>
              <a:xfrm>
                <a:off x="3905815" y="3254188"/>
                <a:ext cx="472543" cy="381897"/>
              </a:xfrm>
              <a:prstGeom prst="callout2">
                <a:avLst>
                  <a:gd name="adj1" fmla="val 90728"/>
                  <a:gd name="adj2" fmla="val 11848"/>
                  <a:gd name="adj3" fmla="val 124513"/>
                  <a:gd name="adj4" fmla="val -21416"/>
                  <a:gd name="adj5" fmla="val 215325"/>
                  <a:gd name="adj6" fmla="val -324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E1328EC-0050-45E9-AC52-84740679FC30}"/>
                  </a:ext>
                </a:extLst>
              </p:cNvPr>
              <p:cNvSpPr txBox="1"/>
              <p:nvPr/>
            </p:nvSpPr>
            <p:spPr>
              <a:xfrm>
                <a:off x="3878231" y="3427369"/>
                <a:ext cx="527709" cy="307777"/>
              </a:xfrm>
              <a:prstGeom prst="rect">
                <a:avLst/>
              </a:prstGeom>
              <a:noFill/>
            </p:spPr>
            <p:txBody>
              <a:bodyPr wrap="none" rtlCol="0">
                <a:spAutoFit/>
              </a:bodyPr>
              <a:lstStyle/>
              <a:p>
                <a:r>
                  <a:rPr lang="en-US" sz="700" b="1"/>
                  <a:t>Ops not </a:t>
                </a:r>
              </a:p>
              <a:p>
                <a:r>
                  <a:rPr lang="en-US" sz="700" b="1"/>
                  <a:t>observed</a:t>
                </a:r>
              </a:p>
            </p:txBody>
          </p:sp>
          <p:sp>
            <p:nvSpPr>
              <p:cNvPr id="84" name="Callout: Bent Line with No Border 83">
                <a:extLst>
                  <a:ext uri="{FF2B5EF4-FFF2-40B4-BE49-F238E27FC236}">
                    <a16:creationId xmlns:a16="http://schemas.microsoft.com/office/drawing/2014/main" id="{151E0550-4712-4631-9B1E-768FC56D1BBD}"/>
                  </a:ext>
                </a:extLst>
              </p:cNvPr>
              <p:cNvSpPr/>
              <p:nvPr/>
            </p:nvSpPr>
            <p:spPr>
              <a:xfrm>
                <a:off x="6029872" y="3267006"/>
                <a:ext cx="472543" cy="381897"/>
              </a:xfrm>
              <a:prstGeom prst="callout2">
                <a:avLst>
                  <a:gd name="adj1" fmla="val 83383"/>
                  <a:gd name="adj2" fmla="val -109242"/>
                  <a:gd name="adj3" fmla="val 139201"/>
                  <a:gd name="adj4" fmla="val -38036"/>
                  <a:gd name="adj5" fmla="val 212387"/>
                  <a:gd name="adj6" fmla="val -252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llout: Bent Line with No Border 84">
                <a:extLst>
                  <a:ext uri="{FF2B5EF4-FFF2-40B4-BE49-F238E27FC236}">
                    <a16:creationId xmlns:a16="http://schemas.microsoft.com/office/drawing/2014/main" id="{9A36F9E6-6104-4D1A-981D-684D60CD2733}"/>
                  </a:ext>
                </a:extLst>
              </p:cNvPr>
              <p:cNvSpPr/>
              <p:nvPr/>
            </p:nvSpPr>
            <p:spPr>
              <a:xfrm>
                <a:off x="6390019" y="3266776"/>
                <a:ext cx="472543" cy="381897"/>
              </a:xfrm>
              <a:prstGeom prst="callout2">
                <a:avLst>
                  <a:gd name="adj1" fmla="val 89259"/>
                  <a:gd name="adj2" fmla="val 3538"/>
                  <a:gd name="adj3" fmla="val 124513"/>
                  <a:gd name="adj4" fmla="val -21416"/>
                  <a:gd name="adj5" fmla="val 215325"/>
                  <a:gd name="adj6" fmla="val -324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83A14D95-1259-4106-BDF0-0CD5E36F4307}"/>
                  </a:ext>
                </a:extLst>
              </p:cNvPr>
              <p:cNvSpPr txBox="1"/>
              <p:nvPr/>
            </p:nvSpPr>
            <p:spPr>
              <a:xfrm>
                <a:off x="4969659" y="3372167"/>
                <a:ext cx="527710" cy="307776"/>
              </a:xfrm>
              <a:prstGeom prst="rect">
                <a:avLst/>
              </a:prstGeom>
              <a:noFill/>
            </p:spPr>
            <p:txBody>
              <a:bodyPr wrap="none" rtlCol="0">
                <a:spAutoFit/>
              </a:bodyPr>
              <a:lstStyle/>
              <a:p>
                <a:r>
                  <a:rPr lang="en-US" sz="700" b="1" dirty="0"/>
                  <a:t>Ops not </a:t>
                </a:r>
              </a:p>
              <a:p>
                <a:r>
                  <a:rPr lang="en-US" sz="700" b="1" dirty="0"/>
                  <a:t>observed</a:t>
                </a:r>
              </a:p>
            </p:txBody>
          </p:sp>
          <p:sp>
            <p:nvSpPr>
              <p:cNvPr id="87" name="TextBox 86">
                <a:extLst>
                  <a:ext uri="{FF2B5EF4-FFF2-40B4-BE49-F238E27FC236}">
                    <a16:creationId xmlns:a16="http://schemas.microsoft.com/office/drawing/2014/main" id="{40DA5F48-4815-4B37-8275-0277EE41A702}"/>
                  </a:ext>
                </a:extLst>
              </p:cNvPr>
              <p:cNvSpPr txBox="1"/>
              <p:nvPr/>
            </p:nvSpPr>
            <p:spPr>
              <a:xfrm>
                <a:off x="6313190" y="3436547"/>
                <a:ext cx="502061" cy="307777"/>
              </a:xfrm>
              <a:prstGeom prst="rect">
                <a:avLst/>
              </a:prstGeom>
              <a:noFill/>
            </p:spPr>
            <p:txBody>
              <a:bodyPr wrap="none" rtlCol="0">
                <a:spAutoFit/>
              </a:bodyPr>
              <a:lstStyle/>
              <a:p>
                <a:r>
                  <a:rPr lang="en-US" sz="700" b="1"/>
                  <a:t>Cj not </a:t>
                </a:r>
              </a:p>
              <a:p>
                <a:r>
                  <a:rPr lang="en-US" sz="700" b="1"/>
                  <a:t>sampled</a:t>
                </a:r>
              </a:p>
            </p:txBody>
          </p:sp>
          <p:sp>
            <p:nvSpPr>
              <p:cNvPr id="88" name="Rectangle 87">
                <a:extLst>
                  <a:ext uri="{FF2B5EF4-FFF2-40B4-BE49-F238E27FC236}">
                    <a16:creationId xmlns:a16="http://schemas.microsoft.com/office/drawing/2014/main" id="{CDB2804E-7C16-4CD6-9935-FE529353F1F0}"/>
                  </a:ext>
                </a:extLst>
              </p:cNvPr>
              <p:cNvSpPr/>
              <p:nvPr/>
            </p:nvSpPr>
            <p:spPr>
              <a:xfrm>
                <a:off x="5299048" y="1091107"/>
                <a:ext cx="1823648" cy="150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CD11E0A-F34C-442E-9C99-A63B0060D4A3}"/>
                  </a:ext>
                </a:extLst>
              </p:cNvPr>
              <p:cNvSpPr txBox="1"/>
              <p:nvPr/>
            </p:nvSpPr>
            <p:spPr>
              <a:xfrm>
                <a:off x="4105555" y="1047662"/>
                <a:ext cx="2813591" cy="261611"/>
              </a:xfrm>
              <a:prstGeom prst="rect">
                <a:avLst/>
              </a:prstGeom>
              <a:noFill/>
            </p:spPr>
            <p:txBody>
              <a:bodyPr wrap="none" rtlCol="0">
                <a:spAutoFit/>
              </a:bodyPr>
              <a:lstStyle/>
              <a:p>
                <a:r>
                  <a:rPr lang="en-US" sz="1100" b="1" dirty="0"/>
                  <a:t>PFOS in Groundwater – Segment 6 Beta Sites</a:t>
                </a:r>
              </a:p>
            </p:txBody>
          </p:sp>
        </p:grpSp>
        <p:sp>
          <p:nvSpPr>
            <p:cNvPr id="77" name="TextBox 76">
              <a:extLst>
                <a:ext uri="{FF2B5EF4-FFF2-40B4-BE49-F238E27FC236}">
                  <a16:creationId xmlns:a16="http://schemas.microsoft.com/office/drawing/2014/main" id="{EAA30C5C-0CE2-4B18-8958-F5C9169459BE}"/>
                </a:ext>
              </a:extLst>
            </p:cNvPr>
            <p:cNvSpPr txBox="1"/>
            <p:nvPr/>
          </p:nvSpPr>
          <p:spPr>
            <a:xfrm>
              <a:off x="2895406" y="1001497"/>
              <a:ext cx="184731" cy="307777"/>
            </a:xfrm>
            <a:prstGeom prst="rect">
              <a:avLst/>
            </a:prstGeom>
            <a:noFill/>
          </p:spPr>
          <p:txBody>
            <a:bodyPr wrap="none" rtlCol="0">
              <a:spAutoFit/>
            </a:bodyPr>
            <a:lstStyle/>
            <a:p>
              <a:endParaRPr lang="en-US" sz="1400" b="1" dirty="0"/>
            </a:p>
          </p:txBody>
        </p:sp>
      </p:grpSp>
      <p:sp>
        <p:nvSpPr>
          <p:cNvPr id="51" name="Rounded Rectangle 5">
            <a:extLst>
              <a:ext uri="{FF2B5EF4-FFF2-40B4-BE49-F238E27FC236}">
                <a16:creationId xmlns:a16="http://schemas.microsoft.com/office/drawing/2014/main" id="{EF7E081A-16D8-42C9-A9D0-75DCC8B82DE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9E8511CB-821A-4D27-9CD0-761AC8151D2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855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346">
            <a:extLst>
              <a:ext uri="{FF2B5EF4-FFF2-40B4-BE49-F238E27FC236}">
                <a16:creationId xmlns:a16="http://schemas.microsoft.com/office/drawing/2014/main" id="{BD8689F0-C758-4F1D-809F-87431B406EF4}"/>
              </a:ext>
            </a:extLst>
          </p:cNvPr>
          <p:cNvGrpSpPr>
            <a:grpSpLocks/>
          </p:cNvGrpSpPr>
          <p:nvPr/>
        </p:nvGrpSpPr>
        <p:grpSpPr bwMode="auto">
          <a:xfrm>
            <a:off x="33400" y="746421"/>
            <a:ext cx="12091385" cy="6072403"/>
            <a:chOff x="457200" y="2743201"/>
            <a:chExt cx="7010400" cy="8311238"/>
          </a:xfrm>
        </p:grpSpPr>
        <p:sp>
          <p:nvSpPr>
            <p:cNvPr id="61" name="Round Same Side Corner Rectangle 347">
              <a:extLst>
                <a:ext uri="{FF2B5EF4-FFF2-40B4-BE49-F238E27FC236}">
                  <a16:creationId xmlns:a16="http://schemas.microsoft.com/office/drawing/2014/main" id="{7A299998-9058-48CC-83D4-818720F7C1DE}"/>
                </a:ext>
              </a:extLst>
            </p:cNvPr>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62" name="Round Same Side Corner Rectangle 348">
              <a:extLst>
                <a:ext uri="{FF2B5EF4-FFF2-40B4-BE49-F238E27FC236}">
                  <a16:creationId xmlns:a16="http://schemas.microsoft.com/office/drawing/2014/main" id="{E8096381-C29F-4B19-9C82-90D7D9557D40}"/>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Segment 6: Lake Elmo to the St. Croix River</a:t>
              </a:r>
            </a:p>
          </p:txBody>
        </p:sp>
      </p:grpSp>
      <p:sp>
        <p:nvSpPr>
          <p:cNvPr id="40" name="TextBox 39">
            <a:extLst>
              <a:ext uri="{FF2B5EF4-FFF2-40B4-BE49-F238E27FC236}">
                <a16:creationId xmlns:a16="http://schemas.microsoft.com/office/drawing/2014/main" id="{2B598328-A8F7-4C2B-985B-57AB28F1FBD9}"/>
              </a:ext>
            </a:extLst>
          </p:cNvPr>
          <p:cNvSpPr txBox="1"/>
          <p:nvPr/>
        </p:nvSpPr>
        <p:spPr>
          <a:xfrm>
            <a:off x="67215" y="5178614"/>
            <a:ext cx="12028995" cy="1508105"/>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Preferential PFAS Pathways: Deposition and Migration</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100" dirty="0">
                <a:latin typeface="Arial"/>
                <a:cs typeface="Arial"/>
              </a:rPr>
              <a:t>Compared to other Segments, Segment 6 is farther from known source areas and contains fewer channelized wetlands, which are typically higher in organic content and more likely to contain higher concentrations of PFAS in sediment.</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a:cs typeface="Arial"/>
              </a:rPr>
              <a:t>Key Water Bodies: </a:t>
            </a:r>
            <a:r>
              <a:rPr lang="en-US" sz="1100" b="1" dirty="0">
                <a:latin typeface="Arial"/>
                <a:cs typeface="Arial"/>
              </a:rPr>
              <a:t>Horseshoe Lake </a:t>
            </a:r>
            <a:r>
              <a:rPr lang="en-US" sz="1100" dirty="0">
                <a:latin typeface="Arial"/>
                <a:cs typeface="Arial"/>
              </a:rPr>
              <a:t>is a large lake with minimal vegetation compared to other lakes in the corridor. The WLSS Ponds retain PFAS-impacted water for longer periods of time and are designed to facilitate infiltration. The unique hydrologic properties of the WLSS Ponds result in a higher potential for PFAS-impacted surface water infiltration to shallow groundwater.</a:t>
            </a: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100" dirty="0">
                <a:latin typeface="Arial"/>
                <a:cs typeface="Arial"/>
              </a:rPr>
              <a:t>Channels: Flow is more consistent and like the WLSS Ponds, the channels were designed to facilitate surface water infiltration to groundwater.</a:t>
            </a:r>
          </a:p>
        </p:txBody>
      </p:sp>
      <p:sp>
        <p:nvSpPr>
          <p:cNvPr id="59" name="TextBox 58">
            <a:extLst>
              <a:ext uri="{FF2B5EF4-FFF2-40B4-BE49-F238E27FC236}">
                <a16:creationId xmlns:a16="http://schemas.microsoft.com/office/drawing/2014/main" id="{DA78B11F-DE43-4613-A659-F4F0D64F8971}"/>
              </a:ext>
            </a:extLst>
          </p:cNvPr>
          <p:cNvSpPr txBox="1"/>
          <p:nvPr/>
        </p:nvSpPr>
        <p:spPr>
          <a:xfrm>
            <a:off x="9200272" y="1121583"/>
            <a:ext cx="2861553" cy="3970318"/>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100" b="1">
                <a:solidFill>
                  <a:srgbClr val="00B0F0"/>
                </a:solidFill>
                <a:latin typeface="Arial" panose="020B0604020202020204" pitchFamily="34" charset="0"/>
                <a:cs typeface="Arial" panose="020B0604020202020204" pitchFamily="34" charset="0"/>
              </a:rPr>
              <a:t>Surface Water Systems</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a:latin typeface="Arial" panose="020B0604020202020204" pitchFamily="34" charset="0"/>
                <a:cs typeface="Arial" panose="020B0604020202020204" pitchFamily="34" charset="0"/>
              </a:rPr>
              <a:t>Segment 6 consists of two small ponds within Royal Golf Club, followed by a large lake (Horseshoe Lake), and a series of artificially modified ponds with wetland edges (WLSS Ponds) connected via stormwater pipes, catch basins, and incised stream channels.</a:t>
            </a:r>
          </a:p>
          <a:p>
            <a:pPr algn="ctr" defTabSz="1063460" fontAlgn="auto">
              <a:spcBef>
                <a:spcPts val="0"/>
              </a:spcBef>
              <a:spcAft>
                <a:spcPts val="0"/>
              </a:spcAft>
              <a:defRPr/>
            </a:pPr>
            <a:endParaRPr lang="en-US" sz="500">
              <a:latin typeface="Arial" panose="020B0604020202020204" pitchFamily="34" charset="0"/>
              <a:cs typeface="Arial" panose="020B0604020202020204" pitchFamily="34" charset="0"/>
            </a:endParaRPr>
          </a:p>
          <a:p>
            <a:pPr algn="ctr" defTabSz="1063460">
              <a:defRPr/>
            </a:pPr>
            <a:r>
              <a:rPr lang="en-US" sz="1000">
                <a:latin typeface="Arial"/>
                <a:cs typeface="Arial"/>
              </a:rPr>
              <a:t>In an effort to control water quality and levels, outflow from Eagle Point Lake is diverted from Lake Elmo via a sunken 22-inch pipe. The Eagle Point Lake and Lake Elmo outflow pipes both discharge immediately east of Lake Elmo at the western edge of Segment 6, upstream of Horseshoe Lake.</a:t>
            </a:r>
          </a:p>
          <a:p>
            <a:pPr algn="ctr" defTabSz="1063460" fontAlgn="auto">
              <a:spcBef>
                <a:spcPts val="0"/>
              </a:spcBef>
              <a:spcAft>
                <a:spcPts val="0"/>
              </a:spcAft>
              <a:defRPr/>
            </a:pPr>
            <a:endParaRPr lang="en-US" sz="500">
              <a:latin typeface="Arial" panose="020B0604020202020204" pitchFamily="34" charset="0"/>
              <a:cs typeface="Arial" panose="020B0604020202020204" pitchFamily="34" charset="0"/>
            </a:endParaRPr>
          </a:p>
          <a:p>
            <a:pPr algn="ctr" defTabSz="1063460">
              <a:defRPr/>
            </a:pPr>
            <a:r>
              <a:rPr lang="en-US" sz="1000">
                <a:latin typeface="Arial"/>
                <a:cs typeface="Arial"/>
              </a:rPr>
              <a:t>The west and central sections of Segment 6 are comprised of an interconnected system of water bodies that convey water from upstream Project 1007 to Horseshoe Lake and the WLSS Ponds.</a:t>
            </a:r>
          </a:p>
          <a:p>
            <a:pPr algn="ctr" defTabSz="1063460">
              <a:defRPr/>
            </a:pPr>
            <a:endParaRPr lang="en-US" sz="500">
              <a:latin typeface="Arial" panose="020B0604020202020204" pitchFamily="34" charset="0"/>
              <a:cs typeface="Arial" panose="020B0604020202020204" pitchFamily="34" charset="0"/>
            </a:endParaRPr>
          </a:p>
          <a:p>
            <a:pPr algn="ctr" defTabSz="1063460">
              <a:defRPr/>
            </a:pPr>
            <a:r>
              <a:rPr lang="en-US" sz="1000">
                <a:latin typeface="Arial"/>
                <a:cs typeface="Arial"/>
              </a:rPr>
              <a:t>The eastern section of Segment 6 downstream of the WLSS Ponds is primarily comprised of enclosed pipes that convey water directly to the St. Croix River.</a:t>
            </a:r>
          </a:p>
        </p:txBody>
      </p:sp>
      <p:sp>
        <p:nvSpPr>
          <p:cNvPr id="39" name="TextBox 38">
            <a:extLst>
              <a:ext uri="{FF2B5EF4-FFF2-40B4-BE49-F238E27FC236}">
                <a16:creationId xmlns:a16="http://schemas.microsoft.com/office/drawing/2014/main" id="{215B9439-362D-489F-955C-99AED536CA27}"/>
              </a:ext>
            </a:extLst>
          </p:cNvPr>
          <p:cNvSpPr txBox="1"/>
          <p:nvPr/>
        </p:nvSpPr>
        <p:spPr>
          <a:xfrm>
            <a:off x="450342" y="1671006"/>
            <a:ext cx="777777" cy="261610"/>
          </a:xfrm>
          <a:prstGeom prst="rect">
            <a:avLst/>
          </a:prstGeom>
          <a:noFill/>
        </p:spPr>
        <p:txBody>
          <a:bodyPr wrap="none" rtlCol="0">
            <a:spAutoFit/>
          </a:bodyPr>
          <a:lstStyle/>
          <a:p>
            <a:r>
              <a:rPr lang="en-US" sz="1100" b="1">
                <a:solidFill>
                  <a:schemeClr val="bg1"/>
                </a:solidFill>
              </a:rPr>
              <a:t>Lake Elmo</a:t>
            </a:r>
          </a:p>
        </p:txBody>
      </p:sp>
      <p:sp>
        <p:nvSpPr>
          <p:cNvPr id="53" name="TextBox 52">
            <a:extLst>
              <a:ext uri="{FF2B5EF4-FFF2-40B4-BE49-F238E27FC236}">
                <a16:creationId xmlns:a16="http://schemas.microsoft.com/office/drawing/2014/main" id="{01B554AB-C773-4E82-A56D-AEE4F7104099}"/>
              </a:ext>
            </a:extLst>
          </p:cNvPr>
          <p:cNvSpPr txBox="1"/>
          <p:nvPr/>
        </p:nvSpPr>
        <p:spPr>
          <a:xfrm>
            <a:off x="1338105" y="2877325"/>
            <a:ext cx="1101584" cy="261610"/>
          </a:xfrm>
          <a:prstGeom prst="rect">
            <a:avLst/>
          </a:prstGeom>
          <a:noFill/>
        </p:spPr>
        <p:txBody>
          <a:bodyPr wrap="none" rtlCol="0">
            <a:spAutoFit/>
          </a:bodyPr>
          <a:lstStyle/>
          <a:p>
            <a:r>
              <a:rPr lang="en-US" sz="1100" b="1">
                <a:solidFill>
                  <a:schemeClr val="bg1"/>
                </a:solidFill>
              </a:rPr>
              <a:t>Horseshoe Lake</a:t>
            </a:r>
          </a:p>
        </p:txBody>
      </p:sp>
      <p:sp>
        <p:nvSpPr>
          <p:cNvPr id="54" name="TextBox 53">
            <a:extLst>
              <a:ext uri="{FF2B5EF4-FFF2-40B4-BE49-F238E27FC236}">
                <a16:creationId xmlns:a16="http://schemas.microsoft.com/office/drawing/2014/main" id="{1E557C11-B37D-4BB8-94C7-9585A5C29DCF}"/>
              </a:ext>
            </a:extLst>
          </p:cNvPr>
          <p:cNvSpPr txBox="1"/>
          <p:nvPr/>
        </p:nvSpPr>
        <p:spPr>
          <a:xfrm>
            <a:off x="8365101" y="3036681"/>
            <a:ext cx="1007007" cy="261610"/>
          </a:xfrm>
          <a:prstGeom prst="rect">
            <a:avLst/>
          </a:prstGeom>
          <a:noFill/>
        </p:spPr>
        <p:txBody>
          <a:bodyPr wrap="none" rtlCol="0">
            <a:spAutoFit/>
          </a:bodyPr>
          <a:lstStyle/>
          <a:p>
            <a:r>
              <a:rPr lang="en-US" sz="1100" b="1">
                <a:solidFill>
                  <a:schemeClr val="bg1"/>
                </a:solidFill>
              </a:rPr>
              <a:t>St. Croix River</a:t>
            </a:r>
          </a:p>
        </p:txBody>
      </p:sp>
      <p:sp>
        <p:nvSpPr>
          <p:cNvPr id="55" name="TextBox 54">
            <a:extLst>
              <a:ext uri="{FF2B5EF4-FFF2-40B4-BE49-F238E27FC236}">
                <a16:creationId xmlns:a16="http://schemas.microsoft.com/office/drawing/2014/main" id="{227731BB-C486-4523-9339-9E7E00760DF3}"/>
              </a:ext>
            </a:extLst>
          </p:cNvPr>
          <p:cNvSpPr txBox="1"/>
          <p:nvPr/>
        </p:nvSpPr>
        <p:spPr>
          <a:xfrm>
            <a:off x="3557221" y="3922451"/>
            <a:ext cx="896399" cy="261610"/>
          </a:xfrm>
          <a:prstGeom prst="rect">
            <a:avLst/>
          </a:prstGeom>
          <a:noFill/>
        </p:spPr>
        <p:txBody>
          <a:bodyPr wrap="none" rtlCol="0">
            <a:spAutoFit/>
          </a:bodyPr>
          <a:lstStyle/>
          <a:p>
            <a:r>
              <a:rPr lang="en-US" sz="1100" b="1">
                <a:solidFill>
                  <a:schemeClr val="bg1"/>
                </a:solidFill>
              </a:rPr>
              <a:t>WLSS Ponds</a:t>
            </a:r>
          </a:p>
        </p:txBody>
      </p:sp>
      <p:grpSp>
        <p:nvGrpSpPr>
          <p:cNvPr id="11" name="Group 10">
            <a:extLst>
              <a:ext uri="{FF2B5EF4-FFF2-40B4-BE49-F238E27FC236}">
                <a16:creationId xmlns:a16="http://schemas.microsoft.com/office/drawing/2014/main" id="{D1C8ED5C-24B2-4386-9217-EB341CE731A2}"/>
              </a:ext>
            </a:extLst>
          </p:cNvPr>
          <p:cNvGrpSpPr/>
          <p:nvPr/>
        </p:nvGrpSpPr>
        <p:grpSpPr>
          <a:xfrm>
            <a:off x="143038" y="1033739"/>
            <a:ext cx="9154033" cy="4089619"/>
            <a:chOff x="450342" y="1047386"/>
            <a:chExt cx="9154033" cy="4089619"/>
          </a:xfrm>
        </p:grpSpPr>
        <p:grpSp>
          <p:nvGrpSpPr>
            <p:cNvPr id="4" name="Group 3">
              <a:extLst>
                <a:ext uri="{FF2B5EF4-FFF2-40B4-BE49-F238E27FC236}">
                  <a16:creationId xmlns:a16="http://schemas.microsoft.com/office/drawing/2014/main" id="{B5C82FF9-A5CC-43BC-8758-BAF4DA8B7253}"/>
                </a:ext>
              </a:extLst>
            </p:cNvPr>
            <p:cNvGrpSpPr/>
            <p:nvPr/>
          </p:nvGrpSpPr>
          <p:grpSpPr>
            <a:xfrm>
              <a:off x="450342" y="1047386"/>
              <a:ext cx="9154033" cy="4089619"/>
              <a:chOff x="450342" y="1037861"/>
              <a:chExt cx="9154033" cy="4089619"/>
            </a:xfrm>
          </p:grpSpPr>
          <p:grpSp>
            <p:nvGrpSpPr>
              <p:cNvPr id="3" name="Group 2">
                <a:extLst>
                  <a:ext uri="{FF2B5EF4-FFF2-40B4-BE49-F238E27FC236}">
                    <a16:creationId xmlns:a16="http://schemas.microsoft.com/office/drawing/2014/main" id="{BCF67D56-C627-4BFF-A230-66041B9D56D7}"/>
                  </a:ext>
                </a:extLst>
              </p:cNvPr>
              <p:cNvGrpSpPr/>
              <p:nvPr/>
            </p:nvGrpSpPr>
            <p:grpSpPr>
              <a:xfrm>
                <a:off x="450342" y="1037861"/>
                <a:ext cx="9154033" cy="4089619"/>
                <a:chOff x="450342" y="1037861"/>
                <a:chExt cx="9154033" cy="4089619"/>
              </a:xfrm>
            </p:grpSpPr>
            <p:pic>
              <p:nvPicPr>
                <p:cNvPr id="38" name="Picture 37">
                  <a:extLst>
                    <a:ext uri="{FF2B5EF4-FFF2-40B4-BE49-F238E27FC236}">
                      <a16:creationId xmlns:a16="http://schemas.microsoft.com/office/drawing/2014/main" id="{D88FB486-A673-4054-9A19-315E373FA06B}"/>
                    </a:ext>
                  </a:extLst>
                </p:cNvPr>
                <p:cNvPicPr>
                  <a:picLocks noChangeAspect="1"/>
                </p:cNvPicPr>
                <p:nvPr/>
              </p:nvPicPr>
              <p:blipFill rotWithShape="1">
                <a:blip r:embed="rId3"/>
                <a:srcRect l="523" t="5774" r="937" b="1341"/>
                <a:stretch/>
              </p:blipFill>
              <p:spPr>
                <a:xfrm>
                  <a:off x="450342" y="1094905"/>
                  <a:ext cx="8921766" cy="3996758"/>
                </a:xfrm>
                <a:prstGeom prst="rect">
                  <a:avLst/>
                </a:prstGeom>
                <a:ln w="34925">
                  <a:solidFill>
                    <a:srgbClr val="00B0F0"/>
                  </a:solidFill>
                </a:ln>
              </p:spPr>
            </p:pic>
            <p:grpSp>
              <p:nvGrpSpPr>
                <p:cNvPr id="13" name="Group 12">
                  <a:extLst>
                    <a:ext uri="{FF2B5EF4-FFF2-40B4-BE49-F238E27FC236}">
                      <a16:creationId xmlns:a16="http://schemas.microsoft.com/office/drawing/2014/main" id="{98EE9BD8-9509-4805-B389-B2D502BD5584}"/>
                    </a:ext>
                  </a:extLst>
                </p:cNvPr>
                <p:cNvGrpSpPr/>
                <p:nvPr/>
              </p:nvGrpSpPr>
              <p:grpSpPr>
                <a:xfrm>
                  <a:off x="1219433" y="2435729"/>
                  <a:ext cx="8015305" cy="2691751"/>
                  <a:chOff x="2243162" y="2474551"/>
                  <a:chExt cx="8362859" cy="2802167"/>
                </a:xfrm>
              </p:grpSpPr>
              <p:sp>
                <p:nvSpPr>
                  <p:cNvPr id="30" name="Freeform: Shape 29">
                    <a:extLst>
                      <a:ext uri="{FF2B5EF4-FFF2-40B4-BE49-F238E27FC236}">
                        <a16:creationId xmlns:a16="http://schemas.microsoft.com/office/drawing/2014/main" id="{3B693A6A-C537-4EA3-9F93-D21B7D645FB3}"/>
                      </a:ext>
                    </a:extLst>
                  </p:cNvPr>
                  <p:cNvSpPr/>
                  <p:nvPr/>
                </p:nvSpPr>
                <p:spPr>
                  <a:xfrm rot="18081088">
                    <a:off x="2500890" y="2216823"/>
                    <a:ext cx="161789" cy="6772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43AEABEA-F166-4671-B5F2-5B0236470952}"/>
                      </a:ext>
                    </a:extLst>
                  </p:cNvPr>
                  <p:cNvSpPr/>
                  <p:nvPr/>
                </p:nvSpPr>
                <p:spPr>
                  <a:xfrm rot="18081088">
                    <a:off x="4064253" y="2915088"/>
                    <a:ext cx="161789" cy="6772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44714473-306F-466D-9FBE-51FBEE96769E}"/>
                      </a:ext>
                    </a:extLst>
                  </p:cNvPr>
                  <p:cNvSpPr/>
                  <p:nvPr/>
                </p:nvSpPr>
                <p:spPr>
                  <a:xfrm rot="18081088" flipH="1">
                    <a:off x="4493048" y="3717593"/>
                    <a:ext cx="378547" cy="25158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9A90DEC9-DD66-42B8-870F-155C34C5028B}"/>
                      </a:ext>
                    </a:extLst>
                  </p:cNvPr>
                  <p:cNvSpPr/>
                  <p:nvPr/>
                </p:nvSpPr>
                <p:spPr>
                  <a:xfrm rot="18081088" flipH="1">
                    <a:off x="4493047" y="4531667"/>
                    <a:ext cx="378547" cy="251589"/>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256FFC87-23DE-497B-A699-69A84A925DDB}"/>
                      </a:ext>
                    </a:extLst>
                  </p:cNvPr>
                  <p:cNvSpPr/>
                  <p:nvPr/>
                </p:nvSpPr>
                <p:spPr>
                  <a:xfrm rot="18081088">
                    <a:off x="5526189" y="4922329"/>
                    <a:ext cx="280362" cy="42841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FFBD89BD-2EB4-48B8-A08C-964549E3ACD7}"/>
                      </a:ext>
                    </a:extLst>
                  </p:cNvPr>
                  <p:cNvSpPr/>
                  <p:nvPr/>
                </p:nvSpPr>
                <p:spPr>
                  <a:xfrm rot="18081088">
                    <a:off x="7300916" y="4270291"/>
                    <a:ext cx="435889" cy="33822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B42D2565-1817-4965-B996-3D0AD4915095}"/>
                      </a:ext>
                    </a:extLst>
                  </p:cNvPr>
                  <p:cNvSpPr/>
                  <p:nvPr/>
                </p:nvSpPr>
                <p:spPr>
                  <a:xfrm rot="18081088">
                    <a:off x="8864414" y="3939842"/>
                    <a:ext cx="435889" cy="33822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4FEDF4B5-8887-4EEE-AE14-B5E90355F045}"/>
                      </a:ext>
                    </a:extLst>
                  </p:cNvPr>
                  <p:cNvSpPr/>
                  <p:nvPr/>
                </p:nvSpPr>
                <p:spPr>
                  <a:xfrm rot="18081088">
                    <a:off x="10218966" y="3447190"/>
                    <a:ext cx="435889" cy="338220"/>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E946931F-7E63-48A0-AED7-31CA8E429A73}"/>
                    </a:ext>
                  </a:extLst>
                </p:cNvPr>
                <p:cNvGrpSpPr/>
                <p:nvPr/>
              </p:nvGrpSpPr>
              <p:grpSpPr>
                <a:xfrm>
                  <a:off x="5715365" y="1037861"/>
                  <a:ext cx="3889010" cy="1078928"/>
                  <a:chOff x="3880885" y="1108315"/>
                  <a:chExt cx="3889010" cy="1078928"/>
                </a:xfrm>
              </p:grpSpPr>
              <p:sp>
                <p:nvSpPr>
                  <p:cNvPr id="15" name="Rectangle 14">
                    <a:extLst>
                      <a:ext uri="{FF2B5EF4-FFF2-40B4-BE49-F238E27FC236}">
                        <a16:creationId xmlns:a16="http://schemas.microsoft.com/office/drawing/2014/main" id="{02BD07F5-E18C-43FA-A5F2-3AFC5FA084BB}"/>
                      </a:ext>
                    </a:extLst>
                  </p:cNvPr>
                  <p:cNvSpPr/>
                  <p:nvPr/>
                </p:nvSpPr>
                <p:spPr>
                  <a:xfrm>
                    <a:off x="4372645" y="1208300"/>
                    <a:ext cx="3085431" cy="908488"/>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F83943-4D1A-4225-94D9-9A8F74B6D167}"/>
                      </a:ext>
                    </a:extLst>
                  </p:cNvPr>
                  <p:cNvGrpSpPr/>
                  <p:nvPr/>
                </p:nvGrpSpPr>
                <p:grpSpPr>
                  <a:xfrm>
                    <a:off x="3880885" y="1108315"/>
                    <a:ext cx="3889010" cy="1078928"/>
                    <a:chOff x="3880885" y="1108315"/>
                    <a:chExt cx="3889010" cy="1078928"/>
                  </a:xfrm>
                </p:grpSpPr>
                <p:grpSp>
                  <p:nvGrpSpPr>
                    <p:cNvPr id="49" name="Group 48">
                      <a:extLst>
                        <a:ext uri="{FF2B5EF4-FFF2-40B4-BE49-F238E27FC236}">
                          <a16:creationId xmlns:a16="http://schemas.microsoft.com/office/drawing/2014/main" id="{C124850E-7524-4676-8E7B-32DF8B808A24}"/>
                        </a:ext>
                      </a:extLst>
                    </p:cNvPr>
                    <p:cNvGrpSpPr/>
                    <p:nvPr/>
                  </p:nvGrpSpPr>
                  <p:grpSpPr>
                    <a:xfrm>
                      <a:off x="3880885" y="1108315"/>
                      <a:ext cx="3889010" cy="1078928"/>
                      <a:chOff x="-669609" y="14904828"/>
                      <a:chExt cx="2503760" cy="1078928"/>
                    </a:xfrm>
                  </p:grpSpPr>
                  <p:sp>
                    <p:nvSpPr>
                      <p:cNvPr id="51" name="Rectangle 50">
                        <a:extLst>
                          <a:ext uri="{FF2B5EF4-FFF2-40B4-BE49-F238E27FC236}">
                            <a16:creationId xmlns:a16="http://schemas.microsoft.com/office/drawing/2014/main" id="{E79EBFC4-F609-4926-9919-AE9209C4B8C6}"/>
                          </a:ext>
                        </a:extLst>
                      </p:cNvPr>
                      <p:cNvSpPr/>
                      <p:nvPr/>
                    </p:nvSpPr>
                    <p:spPr>
                      <a:xfrm>
                        <a:off x="-669609" y="14904828"/>
                        <a:ext cx="2503760" cy="1078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400" b="1" u="sng">
                            <a:solidFill>
                              <a:schemeClr val="tx1"/>
                            </a:solidFill>
                          </a:rPr>
                          <a:t>Legend</a:t>
                        </a:r>
                        <a:endParaRPr lang="en-US" sz="1200" b="1" u="sng">
                          <a:solidFill>
                            <a:schemeClr val="tx1"/>
                          </a:solidFill>
                        </a:endParaRPr>
                      </a:p>
                      <a:p>
                        <a:pPr lvl="1"/>
                        <a:endParaRPr lang="en-US" sz="500">
                          <a:solidFill>
                            <a:schemeClr val="tx1"/>
                          </a:solidFill>
                        </a:endParaRPr>
                      </a:p>
                      <a:p>
                        <a:pPr lvl="1"/>
                        <a:r>
                          <a:rPr lang="en-US" sz="1100">
                            <a:solidFill>
                              <a:schemeClr val="tx1"/>
                            </a:solidFill>
                          </a:rPr>
                          <a:t>	Known Surface Water Flow Path</a:t>
                        </a:r>
                      </a:p>
                      <a:p>
                        <a:pPr lvl="1"/>
                        <a:endParaRPr lang="en-US" sz="1100">
                          <a:solidFill>
                            <a:schemeClr val="tx1"/>
                          </a:solidFill>
                        </a:endParaRPr>
                      </a:p>
                      <a:p>
                        <a:pPr lvl="1"/>
                        <a:r>
                          <a:rPr lang="en-US" sz="1100">
                            <a:solidFill>
                              <a:schemeClr val="tx1"/>
                            </a:solidFill>
                          </a:rPr>
                          <a:t>	Potential Surface to Groundwater Infiltration </a:t>
                        </a:r>
                      </a:p>
                    </p:txBody>
                  </p:sp>
                  <p:sp>
                    <p:nvSpPr>
                      <p:cNvPr id="52" name="Freeform: Shape 51">
                        <a:extLst>
                          <a:ext uri="{FF2B5EF4-FFF2-40B4-BE49-F238E27FC236}">
                            <a16:creationId xmlns:a16="http://schemas.microsoft.com/office/drawing/2014/main" id="{F386A0C9-3E8D-4E94-9DB3-8DAE04638593}"/>
                          </a:ext>
                        </a:extLst>
                      </p:cNvPr>
                      <p:cNvSpPr/>
                      <p:nvPr/>
                    </p:nvSpPr>
                    <p:spPr>
                      <a:xfrm rot="18081088">
                        <a:off x="-217868" y="15324167"/>
                        <a:ext cx="45719" cy="21754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grpSp>
                <p:sp>
                  <p:nvSpPr>
                    <p:cNvPr id="50" name="Freeform: Shape 49">
                      <a:extLst>
                        <a:ext uri="{FF2B5EF4-FFF2-40B4-BE49-F238E27FC236}">
                          <a16:creationId xmlns:a16="http://schemas.microsoft.com/office/drawing/2014/main" id="{06E32467-C2C5-4E80-A49A-11FDE9C118AB}"/>
                        </a:ext>
                      </a:extLst>
                    </p:cNvPr>
                    <p:cNvSpPr/>
                    <p:nvPr/>
                  </p:nvSpPr>
                  <p:spPr>
                    <a:xfrm rot="18848615" flipH="1">
                      <a:off x="4515930" y="1834345"/>
                      <a:ext cx="190067" cy="18182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2060"/>
                      </a:solidFill>
                      <a:prstDash val="sys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grpSp>
            </p:grpSp>
            <p:sp>
              <p:nvSpPr>
                <p:cNvPr id="57" name="Rounded Rectangle 5">
                  <a:extLst>
                    <a:ext uri="{FF2B5EF4-FFF2-40B4-BE49-F238E27FC236}">
                      <a16:creationId xmlns:a16="http://schemas.microsoft.com/office/drawing/2014/main" id="{3ED04216-A40A-4047-8E9F-E1943B24C7E8}"/>
                    </a:ext>
                  </a:extLst>
                </p:cNvPr>
                <p:cNvSpPr/>
                <p:nvPr/>
              </p:nvSpPr>
              <p:spPr>
                <a:xfrm>
                  <a:off x="450342" y="1141683"/>
                  <a:ext cx="2465628" cy="27577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a:solidFill>
                        <a:schemeClr val="bg1"/>
                      </a:solidFill>
                      <a:latin typeface="Arial" panose="020B0604020202020204" pitchFamily="34" charset="0"/>
                      <a:cs typeface="Arial" panose="020B0604020202020204" pitchFamily="34" charset="0"/>
                    </a:rPr>
                    <a:t>Flow Path Map: Segment 6</a:t>
                  </a:r>
                </a:p>
              </p:txBody>
            </p:sp>
          </p:grpSp>
          <p:sp>
            <p:nvSpPr>
              <p:cNvPr id="41" name="Freeform: Shape 40">
                <a:extLst>
                  <a:ext uri="{FF2B5EF4-FFF2-40B4-BE49-F238E27FC236}">
                    <a16:creationId xmlns:a16="http://schemas.microsoft.com/office/drawing/2014/main" id="{B1454E97-0146-4578-979D-2F760EA42CC3}"/>
                  </a:ext>
                </a:extLst>
              </p:cNvPr>
              <p:cNvSpPr/>
              <p:nvPr/>
            </p:nvSpPr>
            <p:spPr>
              <a:xfrm rot="18081088" flipH="1">
                <a:off x="3328935" y="4009771"/>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650806C0-A9B8-4349-984C-AC149D4FD26D}"/>
                  </a:ext>
                </a:extLst>
              </p:cNvPr>
              <p:cNvSpPr/>
              <p:nvPr/>
            </p:nvSpPr>
            <p:spPr>
              <a:xfrm rot="18081088" flipH="1">
                <a:off x="3337971" y="3421488"/>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B0531CA-A1C0-4FA7-8D33-474BD4CF994E}"/>
                  </a:ext>
                </a:extLst>
              </p:cNvPr>
              <p:cNvSpPr/>
              <p:nvPr/>
            </p:nvSpPr>
            <p:spPr>
              <a:xfrm rot="18081088" flipH="1">
                <a:off x="3585427" y="3686564"/>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8B88C5B6-463E-4F5B-823E-A71EA0698734}"/>
                  </a:ext>
                </a:extLst>
              </p:cNvPr>
              <p:cNvSpPr/>
              <p:nvPr/>
            </p:nvSpPr>
            <p:spPr>
              <a:xfrm rot="18081088" flipH="1">
                <a:off x="3613560" y="4425949"/>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77C0760D-3059-46D2-864F-72C0670DBA06}"/>
                  </a:ext>
                </a:extLst>
              </p:cNvPr>
              <p:cNvSpPr/>
              <p:nvPr/>
            </p:nvSpPr>
            <p:spPr>
              <a:xfrm rot="18081088" flipH="1">
                <a:off x="1962560" y="2743928"/>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A420832C-FCE5-47F4-9878-91A73C980161}"/>
                  </a:ext>
                </a:extLst>
              </p:cNvPr>
              <p:cNvSpPr/>
              <p:nvPr/>
            </p:nvSpPr>
            <p:spPr>
              <a:xfrm rot="18081088" flipH="1">
                <a:off x="2441148" y="2817113"/>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44BE500C-4C9E-45B5-84E2-D2B3D815D634}"/>
                  </a:ext>
                </a:extLst>
              </p:cNvPr>
              <p:cNvSpPr/>
              <p:nvPr/>
            </p:nvSpPr>
            <p:spPr>
              <a:xfrm rot="18081088" flipH="1">
                <a:off x="2170181" y="3211539"/>
                <a:ext cx="151355" cy="88436"/>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15875" cap="flat" cmpd="sng" algn="ctr">
                <a:solidFill>
                  <a:srgbClr val="002060"/>
                </a:solidFill>
                <a:prstDash val="sysDash"/>
                <a:headEnd type="none" w="med" len="med"/>
                <a:tailEnd type="arrow" w="med" len="med"/>
              </a:ln>
              <a:effectLst>
                <a:glow rad="38100">
                  <a:schemeClr val="bg1"/>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FFFFFF"/>
                  </a:solidFill>
                  <a:effectLst/>
                  <a:uLnTx/>
                  <a:uFillTx/>
                  <a:latin typeface="Calibri"/>
                  <a:ea typeface="+mn-ea"/>
                  <a:cs typeface="+mn-cs"/>
                </a:endParaRPr>
              </a:p>
            </p:txBody>
          </p:sp>
        </p:grpSp>
        <p:sp>
          <p:nvSpPr>
            <p:cNvPr id="58" name="TextBox 57">
              <a:extLst>
                <a:ext uri="{FF2B5EF4-FFF2-40B4-BE49-F238E27FC236}">
                  <a16:creationId xmlns:a16="http://schemas.microsoft.com/office/drawing/2014/main" id="{9983CFBA-F797-4985-8C1D-7447E6D97BFE}"/>
                </a:ext>
              </a:extLst>
            </p:cNvPr>
            <p:cNvSpPr txBox="1"/>
            <p:nvPr/>
          </p:nvSpPr>
          <p:spPr>
            <a:xfrm>
              <a:off x="776994" y="1962374"/>
              <a:ext cx="2813591" cy="261610"/>
            </a:xfrm>
            <a:prstGeom prst="rect">
              <a:avLst/>
            </a:prstGeom>
            <a:noFill/>
          </p:spPr>
          <p:txBody>
            <a:bodyPr wrap="none" rtlCol="0">
              <a:spAutoFit/>
            </a:bodyPr>
            <a:lstStyle/>
            <a:p>
              <a:r>
                <a:rPr lang="en-US" sz="1100">
                  <a:solidFill>
                    <a:srgbClr val="00B0F0"/>
                  </a:solidFill>
                  <a:effectLst>
                    <a:glow rad="38100">
                      <a:schemeClr val="bg1"/>
                    </a:glow>
                  </a:effectLst>
                </a:rPr>
                <a:t>Discharge from Lake Elmo &amp; Eagle Point Lake</a:t>
              </a:r>
            </a:p>
          </p:txBody>
        </p:sp>
        <p:sp>
          <p:nvSpPr>
            <p:cNvPr id="5" name="Star: 5 Points 4">
              <a:extLst>
                <a:ext uri="{FF2B5EF4-FFF2-40B4-BE49-F238E27FC236}">
                  <a16:creationId xmlns:a16="http://schemas.microsoft.com/office/drawing/2014/main" id="{44D7DA1B-141E-456C-88F4-D082AE73C676}"/>
                </a:ext>
              </a:extLst>
            </p:cNvPr>
            <p:cNvSpPr/>
            <p:nvPr/>
          </p:nvSpPr>
          <p:spPr>
            <a:xfrm>
              <a:off x="807761" y="2170605"/>
              <a:ext cx="210312" cy="210634"/>
            </a:xfrm>
            <a:prstGeom prst="star5">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Box 94">
            <a:extLst>
              <a:ext uri="{FF2B5EF4-FFF2-40B4-BE49-F238E27FC236}">
                <a16:creationId xmlns:a16="http://schemas.microsoft.com/office/drawing/2014/main" id="{AD5E9395-FDB4-4786-AA6D-0DC384BCE427}"/>
              </a:ext>
            </a:extLst>
          </p:cNvPr>
          <p:cNvSpPr txBox="1"/>
          <p:nvPr/>
        </p:nvSpPr>
        <p:spPr>
          <a:xfrm>
            <a:off x="1101460" y="2896724"/>
            <a:ext cx="1101584" cy="261610"/>
          </a:xfrm>
          <a:prstGeom prst="rect">
            <a:avLst/>
          </a:prstGeom>
          <a:noFill/>
        </p:spPr>
        <p:txBody>
          <a:bodyPr wrap="none" rtlCol="0">
            <a:spAutoFit/>
          </a:bodyPr>
          <a:lstStyle/>
          <a:p>
            <a:r>
              <a:rPr lang="en-US" sz="1100" b="1">
                <a:solidFill>
                  <a:schemeClr val="bg1"/>
                </a:solidFill>
              </a:rPr>
              <a:t>Horseshoe Lake</a:t>
            </a:r>
          </a:p>
        </p:txBody>
      </p:sp>
      <p:sp>
        <p:nvSpPr>
          <p:cNvPr id="96" name="TextBox 95">
            <a:extLst>
              <a:ext uri="{FF2B5EF4-FFF2-40B4-BE49-F238E27FC236}">
                <a16:creationId xmlns:a16="http://schemas.microsoft.com/office/drawing/2014/main" id="{113F2A99-AEDA-4390-96A7-2B0552F31075}"/>
              </a:ext>
            </a:extLst>
          </p:cNvPr>
          <p:cNvSpPr txBox="1"/>
          <p:nvPr/>
        </p:nvSpPr>
        <p:spPr>
          <a:xfrm>
            <a:off x="3232454" y="3954608"/>
            <a:ext cx="896399" cy="261610"/>
          </a:xfrm>
          <a:prstGeom prst="rect">
            <a:avLst/>
          </a:prstGeom>
          <a:noFill/>
        </p:spPr>
        <p:txBody>
          <a:bodyPr wrap="none" rtlCol="0">
            <a:spAutoFit/>
          </a:bodyPr>
          <a:lstStyle/>
          <a:p>
            <a:r>
              <a:rPr lang="en-US" sz="1100" b="1">
                <a:solidFill>
                  <a:schemeClr val="bg1"/>
                </a:solidFill>
              </a:rPr>
              <a:t>WLSS Ponds</a:t>
            </a:r>
          </a:p>
        </p:txBody>
      </p:sp>
      <p:sp>
        <p:nvSpPr>
          <p:cNvPr id="97" name="TextBox 96">
            <a:extLst>
              <a:ext uri="{FF2B5EF4-FFF2-40B4-BE49-F238E27FC236}">
                <a16:creationId xmlns:a16="http://schemas.microsoft.com/office/drawing/2014/main" id="{CCA50221-D5C9-4853-B0A8-0CD7AF69E697}"/>
              </a:ext>
            </a:extLst>
          </p:cNvPr>
          <p:cNvSpPr txBox="1"/>
          <p:nvPr/>
        </p:nvSpPr>
        <p:spPr>
          <a:xfrm>
            <a:off x="8026692" y="2807433"/>
            <a:ext cx="1007007" cy="261610"/>
          </a:xfrm>
          <a:prstGeom prst="rect">
            <a:avLst/>
          </a:prstGeom>
          <a:noFill/>
        </p:spPr>
        <p:txBody>
          <a:bodyPr wrap="none" rtlCol="0">
            <a:spAutoFit/>
          </a:bodyPr>
          <a:lstStyle/>
          <a:p>
            <a:r>
              <a:rPr lang="en-US" sz="1100" b="1">
                <a:solidFill>
                  <a:schemeClr val="bg1"/>
                </a:solidFill>
              </a:rPr>
              <a:t>St. Croix River</a:t>
            </a:r>
          </a:p>
        </p:txBody>
      </p:sp>
      <p:sp>
        <p:nvSpPr>
          <p:cNvPr id="98" name="TextBox 97">
            <a:extLst>
              <a:ext uri="{FF2B5EF4-FFF2-40B4-BE49-F238E27FC236}">
                <a16:creationId xmlns:a16="http://schemas.microsoft.com/office/drawing/2014/main" id="{96098A97-F074-4208-9784-F246F5A25C93}"/>
              </a:ext>
            </a:extLst>
          </p:cNvPr>
          <p:cNvSpPr txBox="1"/>
          <p:nvPr/>
        </p:nvSpPr>
        <p:spPr>
          <a:xfrm>
            <a:off x="221112" y="1550228"/>
            <a:ext cx="777777" cy="261610"/>
          </a:xfrm>
          <a:prstGeom prst="rect">
            <a:avLst/>
          </a:prstGeom>
          <a:noFill/>
        </p:spPr>
        <p:txBody>
          <a:bodyPr wrap="none" rtlCol="0">
            <a:spAutoFit/>
          </a:bodyPr>
          <a:lstStyle/>
          <a:p>
            <a:r>
              <a:rPr lang="en-US" sz="1100" b="1">
                <a:solidFill>
                  <a:schemeClr val="bg1"/>
                </a:solidFill>
              </a:rPr>
              <a:t>Lake Elmo</a:t>
            </a:r>
          </a:p>
        </p:txBody>
      </p:sp>
      <p:sp>
        <p:nvSpPr>
          <p:cNvPr id="56" name="Rounded Rectangle 5">
            <a:extLst>
              <a:ext uri="{FF2B5EF4-FFF2-40B4-BE49-F238E27FC236}">
                <a16:creationId xmlns:a16="http://schemas.microsoft.com/office/drawing/2014/main" id="{DD48B355-4942-415B-ACE3-73A7DCD54A5A}"/>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696B145-DD7D-4290-A919-CB2A5C40806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13719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77765" y="696779"/>
            <a:ext cx="12091385" cy="6128562"/>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2"/>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A Closer Look: West Lakeland Storage Site Ponds</a:t>
              </a:r>
              <a:endParaRPr lang="en-US" sz="1286" b="1">
                <a:solidFill>
                  <a:schemeClr val="bg1"/>
                </a:solidFill>
                <a:latin typeface="Arial" panose="020B0604020202020204" pitchFamily="34" charset="0"/>
                <a:cs typeface="Arial" panose="020B0604020202020204" pitchFamily="34" charset="0"/>
              </a:endParaRPr>
            </a:p>
          </p:txBody>
        </p:sp>
      </p:grpSp>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10916105" y="6486084"/>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680B8E-E4A5-4950-910C-5DC76BD02147}"/>
              </a:ext>
            </a:extLst>
          </p:cNvPr>
          <p:cNvSpPr txBox="1"/>
          <p:nvPr/>
        </p:nvSpPr>
        <p:spPr>
          <a:xfrm>
            <a:off x="357669" y="5859975"/>
            <a:ext cx="1807466" cy="923330"/>
          </a:xfrm>
          <a:prstGeom prst="rect">
            <a:avLst/>
          </a:prstGeom>
          <a:noFill/>
        </p:spPr>
        <p:txBody>
          <a:bodyPr wrap="square" rtlCol="0">
            <a:spAutoFit/>
          </a:bodyPr>
          <a:lstStyle/>
          <a:p>
            <a:pPr algn="r"/>
            <a:r>
              <a:rPr lang="en-US" b="1">
                <a:solidFill>
                  <a:srgbClr val="002060"/>
                </a:solidFill>
              </a:rPr>
              <a:t> WLSS Ponds Development Timeline</a:t>
            </a:r>
          </a:p>
        </p:txBody>
      </p:sp>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a:off x="2540624" y="6642085"/>
            <a:ext cx="8391983" cy="1399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A51763B-9789-4A3D-BD32-C72D909B13D9}"/>
              </a:ext>
            </a:extLst>
          </p:cNvPr>
          <p:cNvSpPr txBox="1"/>
          <p:nvPr/>
        </p:nvSpPr>
        <p:spPr>
          <a:xfrm>
            <a:off x="10520431" y="6169910"/>
            <a:ext cx="824352" cy="323165"/>
          </a:xfrm>
          <a:prstGeom prst="rect">
            <a:avLst/>
          </a:prstGeom>
          <a:noFill/>
        </p:spPr>
        <p:txBody>
          <a:bodyPr wrap="square" rtlCol="0">
            <a:spAutoFit/>
          </a:bodyPr>
          <a:lstStyle/>
          <a:p>
            <a:r>
              <a:rPr lang="en-US" sz="1500"/>
              <a:t>Present</a:t>
            </a:r>
          </a:p>
        </p:txBody>
      </p:sp>
      <p:cxnSp>
        <p:nvCxnSpPr>
          <p:cNvPr id="59" name="Straight Connector 58">
            <a:extLst>
              <a:ext uri="{FF2B5EF4-FFF2-40B4-BE49-F238E27FC236}">
                <a16:creationId xmlns:a16="http://schemas.microsoft.com/office/drawing/2014/main" id="{DCCF2079-78CD-4325-B63A-DCFF116AC209}"/>
              </a:ext>
            </a:extLst>
          </p:cNvPr>
          <p:cNvCxnSpPr/>
          <p:nvPr/>
        </p:nvCxnSpPr>
        <p:spPr>
          <a:xfrm flipV="1">
            <a:off x="6281272" y="6441074"/>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A4D9A7-C794-40B5-B50B-228CA60FECDE}"/>
              </a:ext>
            </a:extLst>
          </p:cNvPr>
          <p:cNvCxnSpPr>
            <a:cxnSpLocks/>
          </p:cNvCxnSpPr>
          <p:nvPr/>
        </p:nvCxnSpPr>
        <p:spPr>
          <a:xfrm flipV="1">
            <a:off x="2550708" y="6433721"/>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F156F55-187E-44EC-A0DE-A734664BCBD5}"/>
              </a:ext>
            </a:extLst>
          </p:cNvPr>
          <p:cNvSpPr txBox="1"/>
          <p:nvPr/>
        </p:nvSpPr>
        <p:spPr>
          <a:xfrm>
            <a:off x="2274844" y="6180490"/>
            <a:ext cx="702904" cy="323165"/>
          </a:xfrm>
          <a:prstGeom prst="rect">
            <a:avLst/>
          </a:prstGeom>
          <a:noFill/>
        </p:spPr>
        <p:txBody>
          <a:bodyPr wrap="square" rtlCol="0">
            <a:spAutoFit/>
          </a:bodyPr>
          <a:lstStyle/>
          <a:p>
            <a:r>
              <a:rPr lang="en-US" sz="1500"/>
              <a:t>1940</a:t>
            </a:r>
          </a:p>
        </p:txBody>
      </p:sp>
      <p:sp>
        <p:nvSpPr>
          <p:cNvPr id="67" name="Right Brace 66">
            <a:extLst>
              <a:ext uri="{FF2B5EF4-FFF2-40B4-BE49-F238E27FC236}">
                <a16:creationId xmlns:a16="http://schemas.microsoft.com/office/drawing/2014/main" id="{65361986-0521-45D3-9557-11A95001D42A}"/>
              </a:ext>
            </a:extLst>
          </p:cNvPr>
          <p:cNvSpPr/>
          <p:nvPr/>
        </p:nvSpPr>
        <p:spPr>
          <a:xfrm rot="16200000">
            <a:off x="4194959" y="4241072"/>
            <a:ext cx="323165" cy="365309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a:extLst>
              <a:ext uri="{FF2B5EF4-FFF2-40B4-BE49-F238E27FC236}">
                <a16:creationId xmlns:a16="http://schemas.microsoft.com/office/drawing/2014/main" id="{276B2D0F-EBB3-4B73-B4DE-6FE4C81A8657}"/>
              </a:ext>
            </a:extLst>
          </p:cNvPr>
          <p:cNvSpPr/>
          <p:nvPr/>
        </p:nvSpPr>
        <p:spPr>
          <a:xfrm>
            <a:off x="5774140" y="6187556"/>
            <a:ext cx="1026243" cy="323165"/>
          </a:xfrm>
          <a:prstGeom prst="rect">
            <a:avLst/>
          </a:prstGeom>
        </p:spPr>
        <p:txBody>
          <a:bodyPr wrap="none">
            <a:spAutoFit/>
          </a:bodyPr>
          <a:lstStyle/>
          <a:p>
            <a:r>
              <a:rPr lang="en-US" sz="1500"/>
              <a:t>1986-1987</a:t>
            </a:r>
          </a:p>
        </p:txBody>
      </p:sp>
      <p:sp>
        <p:nvSpPr>
          <p:cNvPr id="30" name="Rectangle 29">
            <a:extLst>
              <a:ext uri="{FF2B5EF4-FFF2-40B4-BE49-F238E27FC236}">
                <a16:creationId xmlns:a16="http://schemas.microsoft.com/office/drawing/2014/main" id="{5A6418E6-1769-451E-835F-C4AF88171811}"/>
              </a:ext>
            </a:extLst>
          </p:cNvPr>
          <p:cNvSpPr/>
          <p:nvPr/>
        </p:nvSpPr>
        <p:spPr>
          <a:xfrm>
            <a:off x="563235" y="3548142"/>
            <a:ext cx="2623622" cy="1431161"/>
          </a:xfrm>
          <a:prstGeom prst="rect">
            <a:avLst/>
          </a:prstGeom>
        </p:spPr>
        <p:txBody>
          <a:bodyPr wrap="square">
            <a:spAutoFit/>
          </a:bodyPr>
          <a:lstStyle/>
          <a:p>
            <a:pPr algn="ctr"/>
            <a:r>
              <a:rPr lang="en-US" sz="1100" b="1"/>
              <a:t>1970 &amp; 1980: Pre-P1007</a:t>
            </a:r>
          </a:p>
          <a:p>
            <a:pPr algn="ctr"/>
            <a:endParaRPr lang="en-US" sz="300" b="1"/>
          </a:p>
          <a:p>
            <a:pPr algn="ctr"/>
            <a:endParaRPr lang="en-US" sz="300" b="1"/>
          </a:p>
          <a:p>
            <a:pPr algn="ctr"/>
            <a:r>
              <a:rPr lang="en-US" sz="1000"/>
              <a:t>The three storage ponds are not visible in historic imagery from 1953 to 1980, except for what may be a dry South Pond in 1970.  From at least 1957 until 1974, a rock quarry is present at the location of the North Pond.  Land use appears to consist of farming and undeveloped wetlands. </a:t>
            </a:r>
          </a:p>
        </p:txBody>
      </p:sp>
      <p:sp>
        <p:nvSpPr>
          <p:cNvPr id="31" name="Rectangle 30">
            <a:extLst>
              <a:ext uri="{FF2B5EF4-FFF2-40B4-BE49-F238E27FC236}">
                <a16:creationId xmlns:a16="http://schemas.microsoft.com/office/drawing/2014/main" id="{C0CE0407-F45D-4766-BDB1-2427D0101998}"/>
              </a:ext>
            </a:extLst>
          </p:cNvPr>
          <p:cNvSpPr/>
          <p:nvPr/>
        </p:nvSpPr>
        <p:spPr>
          <a:xfrm>
            <a:off x="3391967" y="3489437"/>
            <a:ext cx="5064474" cy="1585049"/>
          </a:xfrm>
          <a:prstGeom prst="rect">
            <a:avLst/>
          </a:prstGeom>
        </p:spPr>
        <p:txBody>
          <a:bodyPr wrap="square" lIns="91440" tIns="45720" rIns="91440" bIns="45720" anchor="t">
            <a:spAutoFit/>
          </a:bodyPr>
          <a:lstStyle/>
          <a:p>
            <a:pPr algn="ctr"/>
            <a:r>
              <a:rPr lang="en-US" sz="1100" b="1" dirty="0"/>
              <a:t>Post-P1007 Implementation</a:t>
            </a:r>
          </a:p>
          <a:p>
            <a:pPr algn="ctr"/>
            <a:endParaRPr lang="en-US" sz="300" b="1" dirty="0"/>
          </a:p>
          <a:p>
            <a:pPr algn="ctr"/>
            <a:r>
              <a:rPr lang="en-US" sz="1000" dirty="0"/>
              <a:t>As part of the implementation of Project 1007, water from Eagle Point Lake, Lake Elmo, and Horseshoe Lake was directed into the WLSS Ponds. In the 1986 aerial image, taken during the implementation of P1007, all three ponds are visible for the first time and appear to be significantly flooded. </a:t>
            </a:r>
          </a:p>
          <a:p>
            <a:pPr algn="ctr"/>
            <a:endParaRPr lang="en-US" sz="300" dirty="0"/>
          </a:p>
          <a:p>
            <a:pPr algn="ctr"/>
            <a:r>
              <a:rPr lang="en-US" sz="1000" dirty="0"/>
              <a:t>Once P1007 was completed (1987), North Pond was widened, channels were constructed between the ponds,  and an outlet from South Pond was connected to the MnDOT Interstate 94 storm sewer system. The improvements facilitate the exit of surface water overflow from the ponds via the MnDOT storm sewer system and infiltration to ground.</a:t>
            </a:r>
          </a:p>
        </p:txBody>
      </p:sp>
      <p:sp>
        <p:nvSpPr>
          <p:cNvPr id="83" name="Right Brace 82">
            <a:extLst>
              <a:ext uri="{FF2B5EF4-FFF2-40B4-BE49-F238E27FC236}">
                <a16:creationId xmlns:a16="http://schemas.microsoft.com/office/drawing/2014/main" id="{D26B5150-2E01-4AF2-9F8C-B580910A2847}"/>
              </a:ext>
            </a:extLst>
          </p:cNvPr>
          <p:cNvSpPr/>
          <p:nvPr/>
        </p:nvSpPr>
        <p:spPr>
          <a:xfrm rot="5400000" flipH="1">
            <a:off x="8527072" y="3833828"/>
            <a:ext cx="331332" cy="4446717"/>
          </a:xfrm>
          <a:prstGeom prst="rightBrace">
            <a:avLst>
              <a:gd name="adj1" fmla="val 8332"/>
              <a:gd name="adj2" fmla="val 4957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a:extLst>
              <a:ext uri="{FF2B5EF4-FFF2-40B4-BE49-F238E27FC236}">
                <a16:creationId xmlns:a16="http://schemas.microsoft.com/office/drawing/2014/main" id="{45FD9D54-6C7D-43C8-81A6-3ACCAF9597B8}"/>
              </a:ext>
            </a:extLst>
          </p:cNvPr>
          <p:cNvSpPr/>
          <p:nvPr/>
        </p:nvSpPr>
        <p:spPr>
          <a:xfrm>
            <a:off x="8539713" y="3541835"/>
            <a:ext cx="3474851" cy="1808187"/>
          </a:xfrm>
          <a:prstGeom prst="rect">
            <a:avLst/>
          </a:prstGeom>
        </p:spPr>
        <p:txBody>
          <a:bodyPr wrap="square" lIns="91440" tIns="45720" rIns="91440" bIns="45720" anchor="t">
            <a:spAutoFit/>
          </a:bodyPr>
          <a:lstStyle/>
          <a:p>
            <a:pPr algn="ctr"/>
            <a:r>
              <a:rPr lang="en-US" sz="1100" b="1"/>
              <a:t>Current Conditions</a:t>
            </a:r>
          </a:p>
          <a:p>
            <a:pPr algn="ctr"/>
            <a:endParaRPr lang="en-US" sz="300" b="1"/>
          </a:p>
          <a:p>
            <a:pPr algn="ctr"/>
            <a:r>
              <a:rPr lang="en-US" sz="1000"/>
              <a:t>Pond water levels can vary significantly from year to year depending on annual precipitation. </a:t>
            </a:r>
          </a:p>
          <a:p>
            <a:pPr algn="ctr"/>
            <a:endParaRPr lang="en-US" sz="300"/>
          </a:p>
          <a:p>
            <a:pPr algn="ctr"/>
            <a:r>
              <a:rPr lang="en-US" sz="1000"/>
              <a:t>The ponds have been reported to have seepage rates ranging from 3.5 to 5 cubic feet per second (Barr, 2015).  In addition, sink holes have been reported along the channel between North and Middle Ponds.</a:t>
            </a:r>
          </a:p>
          <a:p>
            <a:pPr algn="ctr"/>
            <a:r>
              <a:rPr lang="en-US" sz="300"/>
              <a:t> </a:t>
            </a:r>
          </a:p>
          <a:p>
            <a:pPr algn="ctr"/>
            <a:r>
              <a:rPr lang="en-US" sz="1000" b="1"/>
              <a:t>The high infiltration capacity of these three ponds makes interaction between surface water and groundwater a key mechanism for PFAS transport and migration in Segment 6.</a:t>
            </a:r>
            <a:endParaRPr lang="en-US" sz="1050" b="1"/>
          </a:p>
        </p:txBody>
      </p:sp>
      <p:sp>
        <p:nvSpPr>
          <p:cNvPr id="44" name="TextBox 43">
            <a:extLst>
              <a:ext uri="{FF2B5EF4-FFF2-40B4-BE49-F238E27FC236}">
                <a16:creationId xmlns:a16="http://schemas.microsoft.com/office/drawing/2014/main" id="{72E114A1-A25D-42BE-9B3F-8D64B2E0D2B7}"/>
              </a:ext>
            </a:extLst>
          </p:cNvPr>
          <p:cNvSpPr txBox="1"/>
          <p:nvPr/>
        </p:nvSpPr>
        <p:spPr>
          <a:xfrm>
            <a:off x="3463033" y="5447204"/>
            <a:ext cx="1939603" cy="430887"/>
          </a:xfrm>
          <a:prstGeom prst="rect">
            <a:avLst/>
          </a:prstGeom>
          <a:noFill/>
        </p:spPr>
        <p:txBody>
          <a:bodyPr wrap="square" rtlCol="0">
            <a:spAutoFit/>
          </a:bodyPr>
          <a:lstStyle/>
          <a:p>
            <a:pPr algn="ctr"/>
            <a:r>
              <a:rPr lang="en-US" sz="1100" b="1">
                <a:solidFill>
                  <a:srgbClr val="002060"/>
                </a:solidFill>
              </a:rPr>
              <a:t>Pre-P1007:</a:t>
            </a:r>
          </a:p>
          <a:p>
            <a:pPr algn="ctr"/>
            <a:r>
              <a:rPr lang="en-US" sz="1100" b="1">
                <a:solidFill>
                  <a:srgbClr val="002060"/>
                </a:solidFill>
              </a:rPr>
              <a:t>Ponds Not Visible</a:t>
            </a:r>
          </a:p>
        </p:txBody>
      </p:sp>
      <p:sp>
        <p:nvSpPr>
          <p:cNvPr id="47" name="Rectangle 46">
            <a:extLst>
              <a:ext uri="{FF2B5EF4-FFF2-40B4-BE49-F238E27FC236}">
                <a16:creationId xmlns:a16="http://schemas.microsoft.com/office/drawing/2014/main" id="{C112B996-B33B-4928-AC74-65BD50A5BB78}"/>
              </a:ext>
            </a:extLst>
          </p:cNvPr>
          <p:cNvSpPr/>
          <p:nvPr/>
        </p:nvSpPr>
        <p:spPr>
          <a:xfrm>
            <a:off x="7629535" y="5445530"/>
            <a:ext cx="2488182" cy="430887"/>
          </a:xfrm>
          <a:prstGeom prst="rect">
            <a:avLst/>
          </a:prstGeom>
        </p:spPr>
        <p:txBody>
          <a:bodyPr wrap="none">
            <a:spAutoFit/>
          </a:bodyPr>
          <a:lstStyle/>
          <a:p>
            <a:pPr algn="ctr"/>
            <a:r>
              <a:rPr lang="en-US" sz="1100" b="1">
                <a:solidFill>
                  <a:srgbClr val="002060"/>
                </a:solidFill>
              </a:rPr>
              <a:t>Current Conditions:</a:t>
            </a:r>
          </a:p>
          <a:p>
            <a:pPr algn="ctr"/>
            <a:r>
              <a:rPr lang="en-US" sz="1100" b="1">
                <a:solidFill>
                  <a:srgbClr val="002060"/>
                </a:solidFill>
              </a:rPr>
              <a:t>North, Middle, and South Pond Present</a:t>
            </a:r>
          </a:p>
        </p:txBody>
      </p:sp>
      <p:pic>
        <p:nvPicPr>
          <p:cNvPr id="42" name="Picture 41">
            <a:extLst>
              <a:ext uri="{FF2B5EF4-FFF2-40B4-BE49-F238E27FC236}">
                <a16:creationId xmlns:a16="http://schemas.microsoft.com/office/drawing/2014/main" id="{6FF70D95-F89B-4A42-9634-3E3283B22D39}"/>
              </a:ext>
            </a:extLst>
          </p:cNvPr>
          <p:cNvPicPr>
            <a:picLocks noChangeAspect="1"/>
          </p:cNvPicPr>
          <p:nvPr/>
        </p:nvPicPr>
        <p:blipFill rotWithShape="1">
          <a:blip r:embed="rId2"/>
          <a:srcRect l="1" r="38743" b="5532"/>
          <a:stretch/>
        </p:blipFill>
        <p:spPr>
          <a:xfrm>
            <a:off x="379132" y="1050418"/>
            <a:ext cx="1349911" cy="2433548"/>
          </a:xfrm>
          <a:prstGeom prst="rect">
            <a:avLst/>
          </a:prstGeom>
          <a:ln w="15875">
            <a:solidFill>
              <a:schemeClr val="bg2">
                <a:lumMod val="10000"/>
              </a:schemeClr>
            </a:solidFill>
          </a:ln>
          <a:effectLst>
            <a:outerShdw blurRad="50800" dist="38100" dir="2700000" algn="ctr" rotWithShape="0">
              <a:schemeClr val="tx1">
                <a:alpha val="63000"/>
              </a:schemeClr>
            </a:outerShdw>
          </a:effectLst>
        </p:spPr>
      </p:pic>
      <p:pic>
        <p:nvPicPr>
          <p:cNvPr id="52" name="Picture 51">
            <a:extLst>
              <a:ext uri="{FF2B5EF4-FFF2-40B4-BE49-F238E27FC236}">
                <a16:creationId xmlns:a16="http://schemas.microsoft.com/office/drawing/2014/main" id="{7D24E6B7-7070-424F-927C-D949D6B69FA9}"/>
              </a:ext>
            </a:extLst>
          </p:cNvPr>
          <p:cNvPicPr>
            <a:picLocks noChangeAspect="1"/>
          </p:cNvPicPr>
          <p:nvPr/>
        </p:nvPicPr>
        <p:blipFill rotWithShape="1">
          <a:blip r:embed="rId3"/>
          <a:srcRect t="1086" r="14533" b="-82"/>
          <a:stretch/>
        </p:blipFill>
        <p:spPr>
          <a:xfrm>
            <a:off x="1935081" y="1053725"/>
            <a:ext cx="1349912" cy="2433547"/>
          </a:xfrm>
          <a:prstGeom prst="rect">
            <a:avLst/>
          </a:prstGeom>
          <a:ln w="15875">
            <a:solidFill>
              <a:schemeClr val="bg2">
                <a:lumMod val="25000"/>
              </a:schemeClr>
            </a:solidFill>
          </a:ln>
          <a:effectLst>
            <a:outerShdw blurRad="50800" dist="38100" dir="2700000" algn="ctr" rotWithShape="0">
              <a:schemeClr val="tx1">
                <a:alpha val="63000"/>
              </a:schemeClr>
            </a:outerShdw>
          </a:effectLst>
        </p:spPr>
      </p:pic>
      <p:pic>
        <p:nvPicPr>
          <p:cNvPr id="2" name="Picture 1">
            <a:extLst>
              <a:ext uri="{FF2B5EF4-FFF2-40B4-BE49-F238E27FC236}">
                <a16:creationId xmlns:a16="http://schemas.microsoft.com/office/drawing/2014/main" id="{BDD4E443-A768-4227-9503-EE943344C399}"/>
              </a:ext>
            </a:extLst>
          </p:cNvPr>
          <p:cNvPicPr>
            <a:picLocks noChangeAspect="1"/>
          </p:cNvPicPr>
          <p:nvPr/>
        </p:nvPicPr>
        <p:blipFill rotWithShape="1">
          <a:blip r:embed="rId4"/>
          <a:srcRect l="32805" t="9590" r="14987" b="6032"/>
          <a:stretch/>
        </p:blipFill>
        <p:spPr>
          <a:xfrm>
            <a:off x="6176171" y="1049021"/>
            <a:ext cx="1349911" cy="2434945"/>
          </a:xfrm>
          <a:prstGeom prst="rect">
            <a:avLst/>
          </a:prstGeom>
          <a:ln w="15875">
            <a:solidFill>
              <a:schemeClr val="bg2">
                <a:lumMod val="10000"/>
              </a:schemeClr>
            </a:solidFill>
          </a:ln>
          <a:effectLst>
            <a:outerShdw blurRad="50800" dist="38100" dir="2700000" algn="ctr" rotWithShape="0">
              <a:schemeClr val="tx1">
                <a:alpha val="63000"/>
              </a:schemeClr>
            </a:outerShdw>
          </a:effectLst>
        </p:spPr>
      </p:pic>
      <p:pic>
        <p:nvPicPr>
          <p:cNvPr id="68" name="Picture 67">
            <a:extLst>
              <a:ext uri="{FF2B5EF4-FFF2-40B4-BE49-F238E27FC236}">
                <a16:creationId xmlns:a16="http://schemas.microsoft.com/office/drawing/2014/main" id="{5C562D85-35C2-438C-BD3A-9CA52679EE24}"/>
              </a:ext>
            </a:extLst>
          </p:cNvPr>
          <p:cNvPicPr>
            <a:picLocks noChangeAspect="1"/>
          </p:cNvPicPr>
          <p:nvPr/>
        </p:nvPicPr>
        <p:blipFill rotWithShape="1">
          <a:blip r:embed="rId5"/>
          <a:srcRect l="26271" t="6209" r="116" b="6852"/>
          <a:stretch/>
        </p:blipFill>
        <p:spPr>
          <a:xfrm>
            <a:off x="4622579" y="1049021"/>
            <a:ext cx="1349911" cy="2434945"/>
          </a:xfrm>
          <a:prstGeom prst="rect">
            <a:avLst/>
          </a:prstGeom>
          <a:ln w="15875">
            <a:solidFill>
              <a:schemeClr val="bg2">
                <a:lumMod val="10000"/>
              </a:schemeClr>
            </a:solidFill>
          </a:ln>
          <a:effectLst>
            <a:outerShdw blurRad="50800" dist="38100" dir="2700000" algn="ctr" rotWithShape="0">
              <a:schemeClr val="tx1">
                <a:alpha val="63000"/>
              </a:schemeClr>
            </a:outerShdw>
          </a:effectLst>
        </p:spPr>
      </p:pic>
      <p:pic>
        <p:nvPicPr>
          <p:cNvPr id="4" name="Picture 3">
            <a:extLst>
              <a:ext uri="{FF2B5EF4-FFF2-40B4-BE49-F238E27FC236}">
                <a16:creationId xmlns:a16="http://schemas.microsoft.com/office/drawing/2014/main" id="{CD8CDF0F-7FD9-494C-91EA-8A511AFDFA25}"/>
              </a:ext>
            </a:extLst>
          </p:cNvPr>
          <p:cNvPicPr>
            <a:picLocks noChangeAspect="1"/>
          </p:cNvPicPr>
          <p:nvPr/>
        </p:nvPicPr>
        <p:blipFill rotWithShape="1">
          <a:blip r:embed="rId6"/>
          <a:srcRect l="18528" t="4389" r="12933" b="5000"/>
          <a:stretch/>
        </p:blipFill>
        <p:spPr>
          <a:xfrm>
            <a:off x="8905472" y="1058531"/>
            <a:ext cx="1349911" cy="2428188"/>
          </a:xfrm>
          <a:prstGeom prst="rect">
            <a:avLst/>
          </a:prstGeom>
          <a:ln w="15875">
            <a:solidFill>
              <a:schemeClr val="bg2">
                <a:lumMod val="10000"/>
              </a:schemeClr>
            </a:solidFill>
          </a:ln>
          <a:effectLst>
            <a:outerShdw blurRad="50800" dist="38100" dir="2700000" algn="ctr" rotWithShape="0">
              <a:schemeClr val="tx1">
                <a:alpha val="63000"/>
              </a:schemeClr>
            </a:outerShdw>
          </a:effectLst>
        </p:spPr>
      </p:pic>
      <p:pic>
        <p:nvPicPr>
          <p:cNvPr id="5" name="Picture 4">
            <a:extLst>
              <a:ext uri="{FF2B5EF4-FFF2-40B4-BE49-F238E27FC236}">
                <a16:creationId xmlns:a16="http://schemas.microsoft.com/office/drawing/2014/main" id="{C2A6B6CF-331C-4280-BF43-CA82BE486C8D}"/>
              </a:ext>
            </a:extLst>
          </p:cNvPr>
          <p:cNvPicPr>
            <a:picLocks noChangeAspect="1"/>
          </p:cNvPicPr>
          <p:nvPr/>
        </p:nvPicPr>
        <p:blipFill rotWithShape="1">
          <a:blip r:embed="rId7"/>
          <a:srcRect l="12498" t="4156" r="28077" b="3614"/>
          <a:stretch/>
        </p:blipFill>
        <p:spPr>
          <a:xfrm>
            <a:off x="10459064" y="1049021"/>
            <a:ext cx="1349912" cy="2428188"/>
          </a:xfrm>
          <a:prstGeom prst="rect">
            <a:avLst/>
          </a:prstGeom>
          <a:ln w="15875">
            <a:solidFill>
              <a:schemeClr val="bg2">
                <a:lumMod val="10000"/>
              </a:schemeClr>
            </a:solidFill>
          </a:ln>
          <a:effectLst>
            <a:outerShdw blurRad="50800" dist="38100" dir="2700000" algn="ctr" rotWithShape="0">
              <a:schemeClr val="tx1">
                <a:alpha val="63000"/>
              </a:schemeClr>
            </a:outerShdw>
          </a:effectLst>
        </p:spPr>
      </p:pic>
      <p:sp>
        <p:nvSpPr>
          <p:cNvPr id="71" name="TextBox 70">
            <a:extLst>
              <a:ext uri="{FF2B5EF4-FFF2-40B4-BE49-F238E27FC236}">
                <a16:creationId xmlns:a16="http://schemas.microsoft.com/office/drawing/2014/main" id="{B29A0194-4195-4254-BD64-F5B79407C2BE}"/>
              </a:ext>
            </a:extLst>
          </p:cNvPr>
          <p:cNvSpPr txBox="1"/>
          <p:nvPr/>
        </p:nvSpPr>
        <p:spPr>
          <a:xfrm>
            <a:off x="9709158" y="1036927"/>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2011</a:t>
            </a:r>
          </a:p>
        </p:txBody>
      </p:sp>
      <p:sp>
        <p:nvSpPr>
          <p:cNvPr id="76" name="TextBox 75">
            <a:extLst>
              <a:ext uri="{FF2B5EF4-FFF2-40B4-BE49-F238E27FC236}">
                <a16:creationId xmlns:a16="http://schemas.microsoft.com/office/drawing/2014/main" id="{3735D38E-1DDF-4A1B-8052-4B601AA68144}"/>
              </a:ext>
            </a:extLst>
          </p:cNvPr>
          <p:cNvSpPr txBox="1"/>
          <p:nvPr/>
        </p:nvSpPr>
        <p:spPr>
          <a:xfrm>
            <a:off x="11262750" y="1036926"/>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2020</a:t>
            </a:r>
          </a:p>
        </p:txBody>
      </p:sp>
      <p:sp>
        <p:nvSpPr>
          <p:cNvPr id="77" name="TextBox 76">
            <a:extLst>
              <a:ext uri="{FF2B5EF4-FFF2-40B4-BE49-F238E27FC236}">
                <a16:creationId xmlns:a16="http://schemas.microsoft.com/office/drawing/2014/main" id="{1AA44DD4-5EE7-46B6-8998-D6F9B1F68192}"/>
              </a:ext>
            </a:extLst>
          </p:cNvPr>
          <p:cNvSpPr txBox="1"/>
          <p:nvPr/>
        </p:nvSpPr>
        <p:spPr>
          <a:xfrm>
            <a:off x="6968584" y="1027051"/>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1992</a:t>
            </a:r>
          </a:p>
        </p:txBody>
      </p:sp>
      <p:sp>
        <p:nvSpPr>
          <p:cNvPr id="78" name="TextBox 77">
            <a:extLst>
              <a:ext uri="{FF2B5EF4-FFF2-40B4-BE49-F238E27FC236}">
                <a16:creationId xmlns:a16="http://schemas.microsoft.com/office/drawing/2014/main" id="{CDC83DB7-A15B-489F-B41F-29B2F28692A8}"/>
              </a:ext>
            </a:extLst>
          </p:cNvPr>
          <p:cNvSpPr txBox="1"/>
          <p:nvPr/>
        </p:nvSpPr>
        <p:spPr>
          <a:xfrm>
            <a:off x="5421679" y="1022245"/>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1986</a:t>
            </a:r>
          </a:p>
        </p:txBody>
      </p:sp>
      <p:sp>
        <p:nvSpPr>
          <p:cNvPr id="80" name="TextBox 79">
            <a:extLst>
              <a:ext uri="{FF2B5EF4-FFF2-40B4-BE49-F238E27FC236}">
                <a16:creationId xmlns:a16="http://schemas.microsoft.com/office/drawing/2014/main" id="{37010536-2CEB-4356-8810-B8D5213994DE}"/>
              </a:ext>
            </a:extLst>
          </p:cNvPr>
          <p:cNvSpPr txBox="1"/>
          <p:nvPr/>
        </p:nvSpPr>
        <p:spPr>
          <a:xfrm>
            <a:off x="2747586" y="1022244"/>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1980</a:t>
            </a:r>
          </a:p>
        </p:txBody>
      </p:sp>
      <p:sp>
        <p:nvSpPr>
          <p:cNvPr id="81" name="TextBox 80">
            <a:extLst>
              <a:ext uri="{FF2B5EF4-FFF2-40B4-BE49-F238E27FC236}">
                <a16:creationId xmlns:a16="http://schemas.microsoft.com/office/drawing/2014/main" id="{1BD4AAFD-EFEA-4CE3-91A1-3354C3F5231E}"/>
              </a:ext>
            </a:extLst>
          </p:cNvPr>
          <p:cNvSpPr txBox="1"/>
          <p:nvPr/>
        </p:nvSpPr>
        <p:spPr>
          <a:xfrm>
            <a:off x="1177306" y="1004814"/>
            <a:ext cx="632784" cy="342917"/>
          </a:xfrm>
          <a:prstGeom prst="rect">
            <a:avLst/>
          </a:prstGeom>
          <a:noFill/>
        </p:spPr>
        <p:txBody>
          <a:bodyPr wrap="none" lIns="0" tIns="0" rIns="0" bIns="0" rtlCol="0">
            <a:noAutofit/>
          </a:bodyPr>
          <a:lstStyle/>
          <a:p>
            <a:r>
              <a:rPr lang="en-US" sz="2000">
                <a:solidFill>
                  <a:srgbClr val="00B0F0"/>
                </a:solidFill>
                <a:effectLst>
                  <a:glow rad="38100">
                    <a:schemeClr val="bg1"/>
                  </a:glow>
                </a:effectLst>
                <a:cs typeface="Aktiv Grotesk Trial" panose="020B0504020202020204" pitchFamily="34" charset="0"/>
              </a:rPr>
              <a:t>1970</a:t>
            </a:r>
          </a:p>
        </p:txBody>
      </p:sp>
      <p:sp>
        <p:nvSpPr>
          <p:cNvPr id="84" name="TextBox 83">
            <a:extLst>
              <a:ext uri="{FF2B5EF4-FFF2-40B4-BE49-F238E27FC236}">
                <a16:creationId xmlns:a16="http://schemas.microsoft.com/office/drawing/2014/main" id="{1389F823-A296-462C-BFA8-B0D09FDD504E}"/>
              </a:ext>
            </a:extLst>
          </p:cNvPr>
          <p:cNvSpPr txBox="1"/>
          <p:nvPr/>
        </p:nvSpPr>
        <p:spPr>
          <a:xfrm>
            <a:off x="3230440" y="6291203"/>
            <a:ext cx="1061343" cy="276999"/>
          </a:xfrm>
          <a:prstGeom prst="rect">
            <a:avLst/>
          </a:prstGeom>
          <a:noFill/>
        </p:spPr>
        <p:txBody>
          <a:bodyPr wrap="square" rtlCol="0">
            <a:spAutoFit/>
          </a:bodyPr>
          <a:lstStyle/>
          <a:p>
            <a:r>
              <a:rPr lang="en-US" sz="1200"/>
              <a:t>1957</a:t>
            </a:r>
            <a:endParaRPr lang="en-US" sz="1500"/>
          </a:p>
        </p:txBody>
      </p:sp>
      <p:sp>
        <p:nvSpPr>
          <p:cNvPr id="87" name="TextBox 86">
            <a:extLst>
              <a:ext uri="{FF2B5EF4-FFF2-40B4-BE49-F238E27FC236}">
                <a16:creationId xmlns:a16="http://schemas.microsoft.com/office/drawing/2014/main" id="{BCD41770-9C2C-44A9-8B58-F7588CB9208A}"/>
              </a:ext>
            </a:extLst>
          </p:cNvPr>
          <p:cNvSpPr txBox="1"/>
          <p:nvPr/>
        </p:nvSpPr>
        <p:spPr>
          <a:xfrm>
            <a:off x="4793942" y="6299276"/>
            <a:ext cx="1061343" cy="276999"/>
          </a:xfrm>
          <a:prstGeom prst="rect">
            <a:avLst/>
          </a:prstGeom>
          <a:noFill/>
        </p:spPr>
        <p:txBody>
          <a:bodyPr wrap="square" rtlCol="0">
            <a:spAutoFit/>
          </a:bodyPr>
          <a:lstStyle/>
          <a:p>
            <a:r>
              <a:rPr lang="en-US" sz="1200"/>
              <a:t>1974</a:t>
            </a:r>
            <a:endParaRPr lang="en-US" sz="1500"/>
          </a:p>
        </p:txBody>
      </p:sp>
      <p:sp>
        <p:nvSpPr>
          <p:cNvPr id="89" name="Rectangle 88">
            <a:extLst>
              <a:ext uri="{FF2B5EF4-FFF2-40B4-BE49-F238E27FC236}">
                <a16:creationId xmlns:a16="http://schemas.microsoft.com/office/drawing/2014/main" id="{9901A67E-3813-48AB-A7B3-E6C9082FE906}"/>
              </a:ext>
            </a:extLst>
          </p:cNvPr>
          <p:cNvSpPr/>
          <p:nvPr/>
        </p:nvSpPr>
        <p:spPr>
          <a:xfrm>
            <a:off x="3840734" y="6177883"/>
            <a:ext cx="861133" cy="430887"/>
          </a:xfrm>
          <a:prstGeom prst="rect">
            <a:avLst/>
          </a:prstGeom>
        </p:spPr>
        <p:txBody>
          <a:bodyPr wrap="none">
            <a:spAutoFit/>
          </a:bodyPr>
          <a:lstStyle/>
          <a:p>
            <a:pPr algn="ctr"/>
            <a:r>
              <a:rPr lang="en-US" sz="1100" b="1">
                <a:solidFill>
                  <a:srgbClr val="002060"/>
                </a:solidFill>
              </a:rPr>
              <a:t>Quarry at </a:t>
            </a:r>
          </a:p>
          <a:p>
            <a:pPr algn="ctr"/>
            <a:r>
              <a:rPr lang="en-US" sz="1100" b="1">
                <a:solidFill>
                  <a:srgbClr val="002060"/>
                </a:solidFill>
              </a:rPr>
              <a:t>North Pond</a:t>
            </a:r>
          </a:p>
        </p:txBody>
      </p:sp>
      <p:cxnSp>
        <p:nvCxnSpPr>
          <p:cNvPr id="8" name="Straight Connector 7">
            <a:extLst>
              <a:ext uri="{FF2B5EF4-FFF2-40B4-BE49-F238E27FC236}">
                <a16:creationId xmlns:a16="http://schemas.microsoft.com/office/drawing/2014/main" id="{34181783-C6B2-4BEA-9F9E-3BCC3C4CA6AD}"/>
              </a:ext>
            </a:extLst>
          </p:cNvPr>
          <p:cNvCxnSpPr>
            <a:cxnSpLocks/>
          </p:cNvCxnSpPr>
          <p:nvPr/>
        </p:nvCxnSpPr>
        <p:spPr>
          <a:xfrm>
            <a:off x="3461888" y="6593005"/>
            <a:ext cx="1551857" cy="1092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08C8218-5860-4F2C-B1F6-4C5A224BF439}"/>
              </a:ext>
            </a:extLst>
          </p:cNvPr>
          <p:cNvCxnSpPr/>
          <p:nvPr/>
        </p:nvCxnSpPr>
        <p:spPr>
          <a:xfrm flipV="1">
            <a:off x="3459255" y="6496626"/>
            <a:ext cx="0" cy="10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050E47E-C5AC-42D5-95CF-4A59C62A18AA}"/>
              </a:ext>
            </a:extLst>
          </p:cNvPr>
          <p:cNvCxnSpPr/>
          <p:nvPr/>
        </p:nvCxnSpPr>
        <p:spPr>
          <a:xfrm flipV="1">
            <a:off x="5022757" y="6504699"/>
            <a:ext cx="0" cy="10972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AB045E9F-1441-4E7E-801E-B0E98C3DBCF7}"/>
              </a:ext>
            </a:extLst>
          </p:cNvPr>
          <p:cNvSpPr txBox="1"/>
          <p:nvPr/>
        </p:nvSpPr>
        <p:spPr>
          <a:xfrm>
            <a:off x="5454891" y="5222771"/>
            <a:ext cx="1712732" cy="261610"/>
          </a:xfrm>
          <a:prstGeom prst="rect">
            <a:avLst/>
          </a:prstGeom>
          <a:noFill/>
        </p:spPr>
        <p:txBody>
          <a:bodyPr wrap="square" rtlCol="0">
            <a:spAutoFit/>
          </a:bodyPr>
          <a:lstStyle/>
          <a:p>
            <a:pPr algn="ctr"/>
            <a:r>
              <a:rPr lang="en-US" sz="1100" b="1">
                <a:solidFill>
                  <a:srgbClr val="002060"/>
                </a:solidFill>
              </a:rPr>
              <a:t>Implementation of P1007</a:t>
            </a:r>
          </a:p>
        </p:txBody>
      </p:sp>
      <p:cxnSp>
        <p:nvCxnSpPr>
          <p:cNvPr id="94" name="Straight Arrow Connector 93">
            <a:extLst>
              <a:ext uri="{FF2B5EF4-FFF2-40B4-BE49-F238E27FC236}">
                <a16:creationId xmlns:a16="http://schemas.microsoft.com/office/drawing/2014/main" id="{D72D137B-AFE6-499F-A32D-5C62B44697BF}"/>
              </a:ext>
            </a:extLst>
          </p:cNvPr>
          <p:cNvCxnSpPr>
            <a:cxnSpLocks/>
          </p:cNvCxnSpPr>
          <p:nvPr/>
        </p:nvCxnSpPr>
        <p:spPr>
          <a:xfrm flipH="1">
            <a:off x="6312621" y="5475920"/>
            <a:ext cx="214" cy="762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24533C1C-85A6-47D4-916C-9D3CAE19DD9D}"/>
              </a:ext>
            </a:extLst>
          </p:cNvPr>
          <p:cNvSpPr/>
          <p:nvPr/>
        </p:nvSpPr>
        <p:spPr>
          <a:xfrm>
            <a:off x="2353285" y="1340193"/>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7B33B02-6577-4AB3-834C-6EB79C30E2B6}"/>
              </a:ext>
            </a:extLst>
          </p:cNvPr>
          <p:cNvSpPr/>
          <p:nvPr/>
        </p:nvSpPr>
        <p:spPr>
          <a:xfrm>
            <a:off x="2333501" y="2050358"/>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FD29BA4-89A2-424C-9869-F2BAF5318A72}"/>
              </a:ext>
            </a:extLst>
          </p:cNvPr>
          <p:cNvSpPr/>
          <p:nvPr/>
        </p:nvSpPr>
        <p:spPr>
          <a:xfrm>
            <a:off x="2471513" y="2451324"/>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2CBFA19F-EDB6-4556-8945-424F95E8A511}"/>
              </a:ext>
            </a:extLst>
          </p:cNvPr>
          <p:cNvSpPr/>
          <p:nvPr/>
        </p:nvSpPr>
        <p:spPr>
          <a:xfrm>
            <a:off x="973198" y="1364720"/>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087FDF6-7768-42D8-9DAE-86A70AE0D44F}"/>
              </a:ext>
            </a:extLst>
          </p:cNvPr>
          <p:cNvSpPr/>
          <p:nvPr/>
        </p:nvSpPr>
        <p:spPr>
          <a:xfrm>
            <a:off x="892170" y="2006269"/>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732D05B5-EBE9-4211-80ED-E30BEB8C5E15}"/>
              </a:ext>
            </a:extLst>
          </p:cNvPr>
          <p:cNvSpPr/>
          <p:nvPr/>
        </p:nvSpPr>
        <p:spPr>
          <a:xfrm>
            <a:off x="1035161" y="2400092"/>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25283E54-0796-4DD4-A351-4D332EF2A2E7}"/>
              </a:ext>
            </a:extLst>
          </p:cNvPr>
          <p:cNvSpPr/>
          <p:nvPr/>
        </p:nvSpPr>
        <p:spPr>
          <a:xfrm>
            <a:off x="6432200" y="1364362"/>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D06987CA-1FC4-4C0F-B9B3-653627E470F6}"/>
              </a:ext>
            </a:extLst>
          </p:cNvPr>
          <p:cNvSpPr/>
          <p:nvPr/>
        </p:nvSpPr>
        <p:spPr>
          <a:xfrm>
            <a:off x="6523511" y="1975875"/>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Shape 59">
            <a:extLst>
              <a:ext uri="{FF2B5EF4-FFF2-40B4-BE49-F238E27FC236}">
                <a16:creationId xmlns:a16="http://schemas.microsoft.com/office/drawing/2014/main" id="{A0B10FC3-0D59-4EED-8C61-31BE4C2A6A97}"/>
              </a:ext>
            </a:extLst>
          </p:cNvPr>
          <p:cNvSpPr/>
          <p:nvPr/>
        </p:nvSpPr>
        <p:spPr>
          <a:xfrm>
            <a:off x="6640190" y="2414406"/>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DE5B5DC1-67DB-4E0A-96EC-9F010D8A6821}"/>
              </a:ext>
            </a:extLst>
          </p:cNvPr>
          <p:cNvSpPr/>
          <p:nvPr/>
        </p:nvSpPr>
        <p:spPr>
          <a:xfrm>
            <a:off x="4856821" y="1396449"/>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779810A4-37F0-42A2-9105-07B9218EE17F}"/>
              </a:ext>
            </a:extLst>
          </p:cNvPr>
          <p:cNvSpPr/>
          <p:nvPr/>
        </p:nvSpPr>
        <p:spPr>
          <a:xfrm>
            <a:off x="5009847" y="1969351"/>
            <a:ext cx="403425" cy="331822"/>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72CED380-CBDE-4BAB-9A83-1BCE21F6DFF8}"/>
              </a:ext>
            </a:extLst>
          </p:cNvPr>
          <p:cNvSpPr/>
          <p:nvPr/>
        </p:nvSpPr>
        <p:spPr>
          <a:xfrm>
            <a:off x="5112116" y="2415219"/>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ED4CAFF0-12ED-4A31-9777-5909450792FF}"/>
              </a:ext>
            </a:extLst>
          </p:cNvPr>
          <p:cNvSpPr/>
          <p:nvPr/>
        </p:nvSpPr>
        <p:spPr>
          <a:xfrm>
            <a:off x="9173372" y="1359941"/>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02D2D1FB-2E66-447E-8C22-53432B8621E4}"/>
              </a:ext>
            </a:extLst>
          </p:cNvPr>
          <p:cNvSpPr/>
          <p:nvPr/>
        </p:nvSpPr>
        <p:spPr>
          <a:xfrm>
            <a:off x="9264683" y="1971454"/>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Shape 69">
            <a:extLst>
              <a:ext uri="{FF2B5EF4-FFF2-40B4-BE49-F238E27FC236}">
                <a16:creationId xmlns:a16="http://schemas.microsoft.com/office/drawing/2014/main" id="{F45B0F09-9257-403D-8958-82108F77A107}"/>
              </a:ext>
            </a:extLst>
          </p:cNvPr>
          <p:cNvSpPr/>
          <p:nvPr/>
        </p:nvSpPr>
        <p:spPr>
          <a:xfrm>
            <a:off x="9381362" y="2409985"/>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7414ACF2-6CD2-47FA-AB01-9B4BE96E6497}"/>
              </a:ext>
            </a:extLst>
          </p:cNvPr>
          <p:cNvSpPr/>
          <p:nvPr/>
        </p:nvSpPr>
        <p:spPr>
          <a:xfrm>
            <a:off x="10781144" y="1342702"/>
            <a:ext cx="371526" cy="152400"/>
          </a:xfrm>
          <a:custGeom>
            <a:avLst/>
            <a:gdLst>
              <a:gd name="connsiteX0" fmla="*/ 0 w 385763"/>
              <a:gd name="connsiteY0" fmla="*/ 83344 h 152400"/>
              <a:gd name="connsiteX1" fmla="*/ 64294 w 385763"/>
              <a:gd name="connsiteY1" fmla="*/ 76200 h 152400"/>
              <a:gd name="connsiteX2" fmla="*/ 104775 w 385763"/>
              <a:gd name="connsiteY2" fmla="*/ 69056 h 152400"/>
              <a:gd name="connsiteX3" fmla="*/ 147638 w 385763"/>
              <a:gd name="connsiteY3" fmla="*/ 47625 h 152400"/>
              <a:gd name="connsiteX4" fmla="*/ 180975 w 385763"/>
              <a:gd name="connsiteY4" fmla="*/ 47625 h 152400"/>
              <a:gd name="connsiteX5" fmla="*/ 223838 w 385763"/>
              <a:gd name="connsiteY5" fmla="*/ 23813 h 152400"/>
              <a:gd name="connsiteX6" fmla="*/ 271463 w 385763"/>
              <a:gd name="connsiteY6" fmla="*/ 21431 h 152400"/>
              <a:gd name="connsiteX7" fmla="*/ 304800 w 385763"/>
              <a:gd name="connsiteY7" fmla="*/ 11906 h 152400"/>
              <a:gd name="connsiteX8" fmla="*/ 354807 w 385763"/>
              <a:gd name="connsiteY8" fmla="*/ 2381 h 152400"/>
              <a:gd name="connsiteX9" fmla="*/ 369094 w 385763"/>
              <a:gd name="connsiteY9" fmla="*/ 0 h 152400"/>
              <a:gd name="connsiteX10" fmla="*/ 378619 w 385763"/>
              <a:gd name="connsiteY10" fmla="*/ 50006 h 152400"/>
              <a:gd name="connsiteX11" fmla="*/ 366713 w 385763"/>
              <a:gd name="connsiteY11" fmla="*/ 66675 h 152400"/>
              <a:gd name="connsiteX12" fmla="*/ 361950 w 385763"/>
              <a:gd name="connsiteY12" fmla="*/ 73819 h 152400"/>
              <a:gd name="connsiteX13" fmla="*/ 385763 w 385763"/>
              <a:gd name="connsiteY13" fmla="*/ 85725 h 152400"/>
              <a:gd name="connsiteX14" fmla="*/ 378619 w 385763"/>
              <a:gd name="connsiteY14" fmla="*/ 111919 h 152400"/>
              <a:gd name="connsiteX15" fmla="*/ 357188 w 385763"/>
              <a:gd name="connsiteY15" fmla="*/ 126206 h 152400"/>
              <a:gd name="connsiteX16" fmla="*/ 335757 w 385763"/>
              <a:gd name="connsiteY16" fmla="*/ 133350 h 152400"/>
              <a:gd name="connsiteX17" fmla="*/ 300038 w 385763"/>
              <a:gd name="connsiteY17" fmla="*/ 135731 h 152400"/>
              <a:gd name="connsiteX18" fmla="*/ 273844 w 385763"/>
              <a:gd name="connsiteY18" fmla="*/ 142875 h 152400"/>
              <a:gd name="connsiteX19" fmla="*/ 245269 w 385763"/>
              <a:gd name="connsiteY19" fmla="*/ 147638 h 152400"/>
              <a:gd name="connsiteX20" fmla="*/ 202407 w 385763"/>
              <a:gd name="connsiteY20" fmla="*/ 147638 h 152400"/>
              <a:gd name="connsiteX21" fmla="*/ 166688 w 385763"/>
              <a:gd name="connsiteY21" fmla="*/ 150019 h 152400"/>
              <a:gd name="connsiteX22" fmla="*/ 150019 w 385763"/>
              <a:gd name="connsiteY22" fmla="*/ 152400 h 152400"/>
              <a:gd name="connsiteX23" fmla="*/ 133350 w 385763"/>
              <a:gd name="connsiteY23" fmla="*/ 152400 h 152400"/>
              <a:gd name="connsiteX24" fmla="*/ 114300 w 385763"/>
              <a:gd name="connsiteY24" fmla="*/ 128588 h 152400"/>
              <a:gd name="connsiteX25" fmla="*/ 95250 w 385763"/>
              <a:gd name="connsiteY25" fmla="*/ 123825 h 152400"/>
              <a:gd name="connsiteX26" fmla="*/ 73819 w 385763"/>
              <a:gd name="connsiteY26" fmla="*/ 111919 h 152400"/>
              <a:gd name="connsiteX27" fmla="*/ 0 w 385763"/>
              <a:gd name="connsiteY27" fmla="*/ 83344 h 152400"/>
              <a:gd name="connsiteX0" fmla="*/ 0 w 371476"/>
              <a:gd name="connsiteY0" fmla="*/ 88107 h 152400"/>
              <a:gd name="connsiteX1" fmla="*/ 50007 w 371476"/>
              <a:gd name="connsiteY1" fmla="*/ 76200 h 152400"/>
              <a:gd name="connsiteX2" fmla="*/ 90488 w 371476"/>
              <a:gd name="connsiteY2" fmla="*/ 69056 h 152400"/>
              <a:gd name="connsiteX3" fmla="*/ 133351 w 371476"/>
              <a:gd name="connsiteY3" fmla="*/ 47625 h 152400"/>
              <a:gd name="connsiteX4" fmla="*/ 166688 w 371476"/>
              <a:gd name="connsiteY4" fmla="*/ 47625 h 152400"/>
              <a:gd name="connsiteX5" fmla="*/ 209551 w 371476"/>
              <a:gd name="connsiteY5" fmla="*/ 23813 h 152400"/>
              <a:gd name="connsiteX6" fmla="*/ 257176 w 371476"/>
              <a:gd name="connsiteY6" fmla="*/ 21431 h 152400"/>
              <a:gd name="connsiteX7" fmla="*/ 290513 w 371476"/>
              <a:gd name="connsiteY7" fmla="*/ 11906 h 152400"/>
              <a:gd name="connsiteX8" fmla="*/ 340520 w 371476"/>
              <a:gd name="connsiteY8" fmla="*/ 2381 h 152400"/>
              <a:gd name="connsiteX9" fmla="*/ 354807 w 371476"/>
              <a:gd name="connsiteY9" fmla="*/ 0 h 152400"/>
              <a:gd name="connsiteX10" fmla="*/ 364332 w 371476"/>
              <a:gd name="connsiteY10" fmla="*/ 50006 h 152400"/>
              <a:gd name="connsiteX11" fmla="*/ 352426 w 371476"/>
              <a:gd name="connsiteY11" fmla="*/ 66675 h 152400"/>
              <a:gd name="connsiteX12" fmla="*/ 347663 w 371476"/>
              <a:gd name="connsiteY12" fmla="*/ 73819 h 152400"/>
              <a:gd name="connsiteX13" fmla="*/ 371476 w 371476"/>
              <a:gd name="connsiteY13" fmla="*/ 85725 h 152400"/>
              <a:gd name="connsiteX14" fmla="*/ 364332 w 371476"/>
              <a:gd name="connsiteY14" fmla="*/ 111919 h 152400"/>
              <a:gd name="connsiteX15" fmla="*/ 342901 w 371476"/>
              <a:gd name="connsiteY15" fmla="*/ 126206 h 152400"/>
              <a:gd name="connsiteX16" fmla="*/ 321470 w 371476"/>
              <a:gd name="connsiteY16" fmla="*/ 133350 h 152400"/>
              <a:gd name="connsiteX17" fmla="*/ 285751 w 371476"/>
              <a:gd name="connsiteY17" fmla="*/ 135731 h 152400"/>
              <a:gd name="connsiteX18" fmla="*/ 259557 w 371476"/>
              <a:gd name="connsiteY18" fmla="*/ 142875 h 152400"/>
              <a:gd name="connsiteX19" fmla="*/ 230982 w 371476"/>
              <a:gd name="connsiteY19" fmla="*/ 147638 h 152400"/>
              <a:gd name="connsiteX20" fmla="*/ 188120 w 371476"/>
              <a:gd name="connsiteY20" fmla="*/ 147638 h 152400"/>
              <a:gd name="connsiteX21" fmla="*/ 152401 w 371476"/>
              <a:gd name="connsiteY21" fmla="*/ 150019 h 152400"/>
              <a:gd name="connsiteX22" fmla="*/ 135732 w 371476"/>
              <a:gd name="connsiteY22" fmla="*/ 152400 h 152400"/>
              <a:gd name="connsiteX23" fmla="*/ 119063 w 371476"/>
              <a:gd name="connsiteY23" fmla="*/ 152400 h 152400"/>
              <a:gd name="connsiteX24" fmla="*/ 100013 w 371476"/>
              <a:gd name="connsiteY24" fmla="*/ 128588 h 152400"/>
              <a:gd name="connsiteX25" fmla="*/ 80963 w 371476"/>
              <a:gd name="connsiteY25" fmla="*/ 123825 h 152400"/>
              <a:gd name="connsiteX26" fmla="*/ 59532 w 371476"/>
              <a:gd name="connsiteY26" fmla="*/ 111919 h 152400"/>
              <a:gd name="connsiteX27" fmla="*/ 0 w 371476"/>
              <a:gd name="connsiteY27" fmla="*/ 88107 h 152400"/>
              <a:gd name="connsiteX0" fmla="*/ 50 w 371526"/>
              <a:gd name="connsiteY0" fmla="*/ 88107 h 152400"/>
              <a:gd name="connsiteX1" fmla="*/ 50057 w 371526"/>
              <a:gd name="connsiteY1" fmla="*/ 76200 h 152400"/>
              <a:gd name="connsiteX2" fmla="*/ 90538 w 371526"/>
              <a:gd name="connsiteY2" fmla="*/ 69056 h 152400"/>
              <a:gd name="connsiteX3" fmla="*/ 133401 w 371526"/>
              <a:gd name="connsiteY3" fmla="*/ 47625 h 152400"/>
              <a:gd name="connsiteX4" fmla="*/ 166738 w 371526"/>
              <a:gd name="connsiteY4" fmla="*/ 47625 h 152400"/>
              <a:gd name="connsiteX5" fmla="*/ 209601 w 371526"/>
              <a:gd name="connsiteY5" fmla="*/ 23813 h 152400"/>
              <a:gd name="connsiteX6" fmla="*/ 257226 w 371526"/>
              <a:gd name="connsiteY6" fmla="*/ 21431 h 152400"/>
              <a:gd name="connsiteX7" fmla="*/ 290563 w 371526"/>
              <a:gd name="connsiteY7" fmla="*/ 11906 h 152400"/>
              <a:gd name="connsiteX8" fmla="*/ 340570 w 371526"/>
              <a:gd name="connsiteY8" fmla="*/ 2381 h 152400"/>
              <a:gd name="connsiteX9" fmla="*/ 354857 w 371526"/>
              <a:gd name="connsiteY9" fmla="*/ 0 h 152400"/>
              <a:gd name="connsiteX10" fmla="*/ 364382 w 371526"/>
              <a:gd name="connsiteY10" fmla="*/ 50006 h 152400"/>
              <a:gd name="connsiteX11" fmla="*/ 352476 w 371526"/>
              <a:gd name="connsiteY11" fmla="*/ 66675 h 152400"/>
              <a:gd name="connsiteX12" fmla="*/ 347713 w 371526"/>
              <a:gd name="connsiteY12" fmla="*/ 73819 h 152400"/>
              <a:gd name="connsiteX13" fmla="*/ 371526 w 371526"/>
              <a:gd name="connsiteY13" fmla="*/ 85725 h 152400"/>
              <a:gd name="connsiteX14" fmla="*/ 364382 w 371526"/>
              <a:gd name="connsiteY14" fmla="*/ 111919 h 152400"/>
              <a:gd name="connsiteX15" fmla="*/ 342951 w 371526"/>
              <a:gd name="connsiteY15" fmla="*/ 126206 h 152400"/>
              <a:gd name="connsiteX16" fmla="*/ 321520 w 371526"/>
              <a:gd name="connsiteY16" fmla="*/ 133350 h 152400"/>
              <a:gd name="connsiteX17" fmla="*/ 285801 w 371526"/>
              <a:gd name="connsiteY17" fmla="*/ 135731 h 152400"/>
              <a:gd name="connsiteX18" fmla="*/ 259607 w 371526"/>
              <a:gd name="connsiteY18" fmla="*/ 142875 h 152400"/>
              <a:gd name="connsiteX19" fmla="*/ 231032 w 371526"/>
              <a:gd name="connsiteY19" fmla="*/ 147638 h 152400"/>
              <a:gd name="connsiteX20" fmla="*/ 188170 w 371526"/>
              <a:gd name="connsiteY20" fmla="*/ 147638 h 152400"/>
              <a:gd name="connsiteX21" fmla="*/ 152451 w 371526"/>
              <a:gd name="connsiteY21" fmla="*/ 150019 h 152400"/>
              <a:gd name="connsiteX22" fmla="*/ 135782 w 371526"/>
              <a:gd name="connsiteY22" fmla="*/ 152400 h 152400"/>
              <a:gd name="connsiteX23" fmla="*/ 119113 w 371526"/>
              <a:gd name="connsiteY23" fmla="*/ 152400 h 152400"/>
              <a:gd name="connsiteX24" fmla="*/ 100063 w 371526"/>
              <a:gd name="connsiteY24" fmla="*/ 128588 h 152400"/>
              <a:gd name="connsiteX25" fmla="*/ 81013 w 371526"/>
              <a:gd name="connsiteY25" fmla="*/ 123825 h 152400"/>
              <a:gd name="connsiteX26" fmla="*/ 59582 w 371526"/>
              <a:gd name="connsiteY26" fmla="*/ 111919 h 152400"/>
              <a:gd name="connsiteX27" fmla="*/ 50 w 371526"/>
              <a:gd name="connsiteY27" fmla="*/ 8810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526" h="152400">
                <a:moveTo>
                  <a:pt x="50" y="88107"/>
                </a:moveTo>
                <a:cubicBezTo>
                  <a:pt x="-1538" y="82154"/>
                  <a:pt x="34976" y="79375"/>
                  <a:pt x="50057" y="76200"/>
                </a:cubicBezTo>
                <a:lnTo>
                  <a:pt x="90538" y="69056"/>
                </a:lnTo>
                <a:lnTo>
                  <a:pt x="133401" y="47625"/>
                </a:lnTo>
                <a:lnTo>
                  <a:pt x="166738" y="47625"/>
                </a:lnTo>
                <a:lnTo>
                  <a:pt x="209601" y="23813"/>
                </a:lnTo>
                <a:lnTo>
                  <a:pt x="257226" y="21431"/>
                </a:lnTo>
                <a:lnTo>
                  <a:pt x="290563" y="11906"/>
                </a:lnTo>
                <a:lnTo>
                  <a:pt x="340570" y="2381"/>
                </a:lnTo>
                <a:lnTo>
                  <a:pt x="354857" y="0"/>
                </a:lnTo>
                <a:lnTo>
                  <a:pt x="364382" y="50006"/>
                </a:lnTo>
                <a:lnTo>
                  <a:pt x="352476" y="66675"/>
                </a:lnTo>
                <a:lnTo>
                  <a:pt x="347713" y="73819"/>
                </a:lnTo>
                <a:lnTo>
                  <a:pt x="371526" y="85725"/>
                </a:lnTo>
                <a:lnTo>
                  <a:pt x="364382" y="111919"/>
                </a:lnTo>
                <a:lnTo>
                  <a:pt x="342951" y="126206"/>
                </a:lnTo>
                <a:lnTo>
                  <a:pt x="321520" y="133350"/>
                </a:lnTo>
                <a:lnTo>
                  <a:pt x="285801" y="135731"/>
                </a:lnTo>
                <a:lnTo>
                  <a:pt x="259607" y="142875"/>
                </a:lnTo>
                <a:lnTo>
                  <a:pt x="231032" y="147638"/>
                </a:lnTo>
                <a:lnTo>
                  <a:pt x="188170" y="147638"/>
                </a:lnTo>
                <a:lnTo>
                  <a:pt x="152451" y="150019"/>
                </a:lnTo>
                <a:lnTo>
                  <a:pt x="135782" y="152400"/>
                </a:lnTo>
                <a:lnTo>
                  <a:pt x="119113" y="152400"/>
                </a:lnTo>
                <a:lnTo>
                  <a:pt x="100063" y="128588"/>
                </a:lnTo>
                <a:lnTo>
                  <a:pt x="81013" y="123825"/>
                </a:lnTo>
                <a:lnTo>
                  <a:pt x="59582" y="111919"/>
                </a:lnTo>
                <a:cubicBezTo>
                  <a:pt x="46088" y="105966"/>
                  <a:pt x="1638" y="94060"/>
                  <a:pt x="50" y="88107"/>
                </a:cubicBez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6331B47-ECFD-492C-8523-FB03D0116B33}"/>
              </a:ext>
            </a:extLst>
          </p:cNvPr>
          <p:cNvSpPr/>
          <p:nvPr/>
        </p:nvSpPr>
        <p:spPr>
          <a:xfrm>
            <a:off x="10872455" y="1954215"/>
            <a:ext cx="352425" cy="290513"/>
          </a:xfrm>
          <a:custGeom>
            <a:avLst/>
            <a:gdLst>
              <a:gd name="connsiteX0" fmla="*/ 0 w 352425"/>
              <a:gd name="connsiteY0" fmla="*/ 92869 h 290513"/>
              <a:gd name="connsiteX1" fmla="*/ 45244 w 352425"/>
              <a:gd name="connsiteY1" fmla="*/ 69057 h 290513"/>
              <a:gd name="connsiteX2" fmla="*/ 66675 w 352425"/>
              <a:gd name="connsiteY2" fmla="*/ 52388 h 290513"/>
              <a:gd name="connsiteX3" fmla="*/ 71438 w 352425"/>
              <a:gd name="connsiteY3" fmla="*/ 42863 h 290513"/>
              <a:gd name="connsiteX4" fmla="*/ 95250 w 352425"/>
              <a:gd name="connsiteY4" fmla="*/ 54769 h 290513"/>
              <a:gd name="connsiteX5" fmla="*/ 145257 w 352425"/>
              <a:gd name="connsiteY5" fmla="*/ 40482 h 290513"/>
              <a:gd name="connsiteX6" fmla="*/ 197644 w 352425"/>
              <a:gd name="connsiteY6" fmla="*/ 47625 h 290513"/>
              <a:gd name="connsiteX7" fmla="*/ 214313 w 352425"/>
              <a:gd name="connsiteY7" fmla="*/ 66675 h 290513"/>
              <a:gd name="connsiteX8" fmla="*/ 230982 w 352425"/>
              <a:gd name="connsiteY8" fmla="*/ 54769 h 290513"/>
              <a:gd name="connsiteX9" fmla="*/ 250032 w 352425"/>
              <a:gd name="connsiteY9" fmla="*/ 28575 h 290513"/>
              <a:gd name="connsiteX10" fmla="*/ 273844 w 352425"/>
              <a:gd name="connsiteY10" fmla="*/ 16669 h 290513"/>
              <a:gd name="connsiteX11" fmla="*/ 309563 w 352425"/>
              <a:gd name="connsiteY11" fmla="*/ 9525 h 290513"/>
              <a:gd name="connsiteX12" fmla="*/ 323850 w 352425"/>
              <a:gd name="connsiteY12" fmla="*/ 0 h 290513"/>
              <a:gd name="connsiteX13" fmla="*/ 352425 w 352425"/>
              <a:gd name="connsiteY13" fmla="*/ 19050 h 290513"/>
              <a:gd name="connsiteX14" fmla="*/ 323850 w 352425"/>
              <a:gd name="connsiteY14" fmla="*/ 52388 h 290513"/>
              <a:gd name="connsiteX15" fmla="*/ 304800 w 352425"/>
              <a:gd name="connsiteY15" fmla="*/ 83344 h 290513"/>
              <a:gd name="connsiteX16" fmla="*/ 261938 w 352425"/>
              <a:gd name="connsiteY16" fmla="*/ 109538 h 290513"/>
              <a:gd name="connsiteX17" fmla="*/ 233363 w 352425"/>
              <a:gd name="connsiteY17" fmla="*/ 126207 h 290513"/>
              <a:gd name="connsiteX18" fmla="*/ 219075 w 352425"/>
              <a:gd name="connsiteY18" fmla="*/ 157163 h 290513"/>
              <a:gd name="connsiteX19" fmla="*/ 190500 w 352425"/>
              <a:gd name="connsiteY19" fmla="*/ 190500 h 290513"/>
              <a:gd name="connsiteX20" fmla="*/ 161925 w 352425"/>
              <a:gd name="connsiteY20" fmla="*/ 216694 h 290513"/>
              <a:gd name="connsiteX21" fmla="*/ 140494 w 352425"/>
              <a:gd name="connsiteY21" fmla="*/ 247650 h 290513"/>
              <a:gd name="connsiteX22" fmla="*/ 114300 w 352425"/>
              <a:gd name="connsiteY22" fmla="*/ 271463 h 290513"/>
              <a:gd name="connsiteX23" fmla="*/ 97632 w 352425"/>
              <a:gd name="connsiteY23" fmla="*/ 290513 h 290513"/>
              <a:gd name="connsiteX24" fmla="*/ 59532 w 352425"/>
              <a:gd name="connsiteY24" fmla="*/ 278607 h 290513"/>
              <a:gd name="connsiteX25" fmla="*/ 40482 w 352425"/>
              <a:gd name="connsiteY25" fmla="*/ 276225 h 290513"/>
              <a:gd name="connsiteX26" fmla="*/ 26194 w 352425"/>
              <a:gd name="connsiteY26" fmla="*/ 276225 h 290513"/>
              <a:gd name="connsiteX27" fmla="*/ 30957 w 352425"/>
              <a:gd name="connsiteY27" fmla="*/ 235744 h 290513"/>
              <a:gd name="connsiteX28" fmla="*/ 47625 w 352425"/>
              <a:gd name="connsiteY28" fmla="*/ 192882 h 290513"/>
              <a:gd name="connsiteX29" fmla="*/ 78582 w 352425"/>
              <a:gd name="connsiteY29" fmla="*/ 190500 h 290513"/>
              <a:gd name="connsiteX30" fmla="*/ 92869 w 352425"/>
              <a:gd name="connsiteY30" fmla="*/ 171450 h 290513"/>
              <a:gd name="connsiteX31" fmla="*/ 47625 w 352425"/>
              <a:gd name="connsiteY31" fmla="*/ 178594 h 290513"/>
              <a:gd name="connsiteX32" fmla="*/ 33338 w 352425"/>
              <a:gd name="connsiteY32" fmla="*/ 169069 h 290513"/>
              <a:gd name="connsiteX33" fmla="*/ 0 w 352425"/>
              <a:gd name="connsiteY33" fmla="*/ 92869 h 29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2425" h="290513">
                <a:moveTo>
                  <a:pt x="0" y="92869"/>
                </a:moveTo>
                <a:lnTo>
                  <a:pt x="45244" y="69057"/>
                </a:lnTo>
                <a:lnTo>
                  <a:pt x="66675" y="52388"/>
                </a:lnTo>
                <a:lnTo>
                  <a:pt x="71438" y="42863"/>
                </a:lnTo>
                <a:lnTo>
                  <a:pt x="95250" y="54769"/>
                </a:lnTo>
                <a:lnTo>
                  <a:pt x="145257" y="40482"/>
                </a:lnTo>
                <a:lnTo>
                  <a:pt x="197644" y="47625"/>
                </a:lnTo>
                <a:lnTo>
                  <a:pt x="214313" y="66675"/>
                </a:lnTo>
                <a:lnTo>
                  <a:pt x="230982" y="54769"/>
                </a:lnTo>
                <a:lnTo>
                  <a:pt x="250032" y="28575"/>
                </a:lnTo>
                <a:lnTo>
                  <a:pt x="273844" y="16669"/>
                </a:lnTo>
                <a:lnTo>
                  <a:pt x="309563" y="9525"/>
                </a:lnTo>
                <a:lnTo>
                  <a:pt x="323850" y="0"/>
                </a:lnTo>
                <a:lnTo>
                  <a:pt x="352425" y="19050"/>
                </a:lnTo>
                <a:lnTo>
                  <a:pt x="323850" y="52388"/>
                </a:lnTo>
                <a:lnTo>
                  <a:pt x="304800" y="83344"/>
                </a:lnTo>
                <a:lnTo>
                  <a:pt x="261938" y="109538"/>
                </a:lnTo>
                <a:lnTo>
                  <a:pt x="233363" y="126207"/>
                </a:lnTo>
                <a:lnTo>
                  <a:pt x="219075" y="157163"/>
                </a:lnTo>
                <a:lnTo>
                  <a:pt x="190500" y="190500"/>
                </a:lnTo>
                <a:lnTo>
                  <a:pt x="161925" y="216694"/>
                </a:lnTo>
                <a:lnTo>
                  <a:pt x="140494" y="247650"/>
                </a:lnTo>
                <a:lnTo>
                  <a:pt x="114300" y="271463"/>
                </a:lnTo>
                <a:lnTo>
                  <a:pt x="97632" y="290513"/>
                </a:lnTo>
                <a:lnTo>
                  <a:pt x="59532" y="278607"/>
                </a:lnTo>
                <a:lnTo>
                  <a:pt x="40482" y="276225"/>
                </a:lnTo>
                <a:lnTo>
                  <a:pt x="26194" y="276225"/>
                </a:lnTo>
                <a:lnTo>
                  <a:pt x="30957" y="235744"/>
                </a:lnTo>
                <a:lnTo>
                  <a:pt x="47625" y="192882"/>
                </a:lnTo>
                <a:lnTo>
                  <a:pt x="78582" y="190500"/>
                </a:lnTo>
                <a:lnTo>
                  <a:pt x="92869" y="171450"/>
                </a:lnTo>
                <a:lnTo>
                  <a:pt x="47625" y="178594"/>
                </a:lnTo>
                <a:lnTo>
                  <a:pt x="33338" y="169069"/>
                </a:lnTo>
                <a:lnTo>
                  <a:pt x="0" y="92869"/>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5FA78EA3-686D-45A8-8FB4-1E7AFC943D74}"/>
              </a:ext>
            </a:extLst>
          </p:cNvPr>
          <p:cNvSpPr/>
          <p:nvPr/>
        </p:nvSpPr>
        <p:spPr>
          <a:xfrm>
            <a:off x="10989134" y="2392746"/>
            <a:ext cx="309563" cy="335757"/>
          </a:xfrm>
          <a:custGeom>
            <a:avLst/>
            <a:gdLst>
              <a:gd name="connsiteX0" fmla="*/ 26194 w 309563"/>
              <a:gd name="connsiteY0" fmla="*/ 97632 h 335757"/>
              <a:gd name="connsiteX1" fmla="*/ 23813 w 309563"/>
              <a:gd name="connsiteY1" fmla="*/ 147638 h 335757"/>
              <a:gd name="connsiteX2" fmla="*/ 21432 w 309563"/>
              <a:gd name="connsiteY2" fmla="*/ 171450 h 335757"/>
              <a:gd name="connsiteX3" fmla="*/ 11907 w 309563"/>
              <a:gd name="connsiteY3" fmla="*/ 192882 h 335757"/>
              <a:gd name="connsiteX4" fmla="*/ 11907 w 309563"/>
              <a:gd name="connsiteY4" fmla="*/ 200025 h 335757"/>
              <a:gd name="connsiteX5" fmla="*/ 9525 w 309563"/>
              <a:gd name="connsiteY5" fmla="*/ 209550 h 335757"/>
              <a:gd name="connsiteX6" fmla="*/ 7144 w 309563"/>
              <a:gd name="connsiteY6" fmla="*/ 230982 h 335757"/>
              <a:gd name="connsiteX7" fmla="*/ 0 w 309563"/>
              <a:gd name="connsiteY7" fmla="*/ 240507 h 335757"/>
              <a:gd name="connsiteX8" fmla="*/ 2382 w 309563"/>
              <a:gd name="connsiteY8" fmla="*/ 261938 h 335757"/>
              <a:gd name="connsiteX9" fmla="*/ 14288 w 309563"/>
              <a:gd name="connsiteY9" fmla="*/ 288132 h 335757"/>
              <a:gd name="connsiteX10" fmla="*/ 21432 w 309563"/>
              <a:gd name="connsiteY10" fmla="*/ 304800 h 335757"/>
              <a:gd name="connsiteX11" fmla="*/ 26194 w 309563"/>
              <a:gd name="connsiteY11" fmla="*/ 323850 h 335757"/>
              <a:gd name="connsiteX12" fmla="*/ 40482 w 309563"/>
              <a:gd name="connsiteY12" fmla="*/ 311944 h 335757"/>
              <a:gd name="connsiteX13" fmla="*/ 64294 w 309563"/>
              <a:gd name="connsiteY13" fmla="*/ 285750 h 335757"/>
              <a:gd name="connsiteX14" fmla="*/ 95250 w 309563"/>
              <a:gd name="connsiteY14" fmla="*/ 259557 h 335757"/>
              <a:gd name="connsiteX15" fmla="*/ 123825 w 309563"/>
              <a:gd name="connsiteY15" fmla="*/ 254794 h 335757"/>
              <a:gd name="connsiteX16" fmla="*/ 133350 w 309563"/>
              <a:gd name="connsiteY16" fmla="*/ 233363 h 335757"/>
              <a:gd name="connsiteX17" fmla="*/ 171450 w 309563"/>
              <a:gd name="connsiteY17" fmla="*/ 238125 h 335757"/>
              <a:gd name="connsiteX18" fmla="*/ 195263 w 309563"/>
              <a:gd name="connsiteY18" fmla="*/ 266700 h 335757"/>
              <a:gd name="connsiteX19" fmla="*/ 195263 w 309563"/>
              <a:gd name="connsiteY19" fmla="*/ 285750 h 335757"/>
              <a:gd name="connsiteX20" fmla="*/ 195263 w 309563"/>
              <a:gd name="connsiteY20" fmla="*/ 295275 h 335757"/>
              <a:gd name="connsiteX21" fmla="*/ 219075 w 309563"/>
              <a:gd name="connsiteY21" fmla="*/ 311944 h 335757"/>
              <a:gd name="connsiteX22" fmla="*/ 245269 w 309563"/>
              <a:gd name="connsiteY22" fmla="*/ 333375 h 335757"/>
              <a:gd name="connsiteX23" fmla="*/ 283369 w 309563"/>
              <a:gd name="connsiteY23" fmla="*/ 335757 h 335757"/>
              <a:gd name="connsiteX24" fmla="*/ 309563 w 309563"/>
              <a:gd name="connsiteY24" fmla="*/ 316707 h 335757"/>
              <a:gd name="connsiteX25" fmla="*/ 288132 w 309563"/>
              <a:gd name="connsiteY25" fmla="*/ 61913 h 335757"/>
              <a:gd name="connsiteX26" fmla="*/ 252413 w 309563"/>
              <a:gd name="connsiteY26" fmla="*/ 38100 h 335757"/>
              <a:gd name="connsiteX27" fmla="*/ 226219 w 309563"/>
              <a:gd name="connsiteY27" fmla="*/ 14288 h 335757"/>
              <a:gd name="connsiteX28" fmla="*/ 185738 w 309563"/>
              <a:gd name="connsiteY28" fmla="*/ 0 h 335757"/>
              <a:gd name="connsiteX29" fmla="*/ 159544 w 309563"/>
              <a:gd name="connsiteY29" fmla="*/ 2382 h 335757"/>
              <a:gd name="connsiteX30" fmla="*/ 116682 w 309563"/>
              <a:gd name="connsiteY30" fmla="*/ 26194 h 335757"/>
              <a:gd name="connsiteX31" fmla="*/ 90488 w 309563"/>
              <a:gd name="connsiteY31" fmla="*/ 30957 h 335757"/>
              <a:gd name="connsiteX32" fmla="*/ 26194 w 309563"/>
              <a:gd name="connsiteY32" fmla="*/ 97632 h 33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9563" h="335757">
                <a:moveTo>
                  <a:pt x="26194" y="97632"/>
                </a:moveTo>
                <a:lnTo>
                  <a:pt x="23813" y="147638"/>
                </a:lnTo>
                <a:lnTo>
                  <a:pt x="21432" y="171450"/>
                </a:lnTo>
                <a:lnTo>
                  <a:pt x="11907" y="192882"/>
                </a:lnTo>
                <a:lnTo>
                  <a:pt x="11907" y="200025"/>
                </a:lnTo>
                <a:lnTo>
                  <a:pt x="9525" y="209550"/>
                </a:lnTo>
                <a:lnTo>
                  <a:pt x="7144" y="230982"/>
                </a:lnTo>
                <a:lnTo>
                  <a:pt x="0" y="240507"/>
                </a:lnTo>
                <a:lnTo>
                  <a:pt x="2382" y="261938"/>
                </a:lnTo>
                <a:lnTo>
                  <a:pt x="14288" y="288132"/>
                </a:lnTo>
                <a:lnTo>
                  <a:pt x="21432" y="304800"/>
                </a:lnTo>
                <a:lnTo>
                  <a:pt x="26194" y="323850"/>
                </a:lnTo>
                <a:lnTo>
                  <a:pt x="40482" y="311944"/>
                </a:lnTo>
                <a:lnTo>
                  <a:pt x="64294" y="285750"/>
                </a:lnTo>
                <a:lnTo>
                  <a:pt x="95250" y="259557"/>
                </a:lnTo>
                <a:lnTo>
                  <a:pt x="123825" y="254794"/>
                </a:lnTo>
                <a:lnTo>
                  <a:pt x="133350" y="233363"/>
                </a:lnTo>
                <a:lnTo>
                  <a:pt x="171450" y="238125"/>
                </a:lnTo>
                <a:lnTo>
                  <a:pt x="195263" y="266700"/>
                </a:lnTo>
                <a:lnTo>
                  <a:pt x="195263" y="285750"/>
                </a:lnTo>
                <a:lnTo>
                  <a:pt x="195263" y="295275"/>
                </a:lnTo>
                <a:lnTo>
                  <a:pt x="219075" y="311944"/>
                </a:lnTo>
                <a:lnTo>
                  <a:pt x="245269" y="333375"/>
                </a:lnTo>
                <a:lnTo>
                  <a:pt x="283369" y="335757"/>
                </a:lnTo>
                <a:lnTo>
                  <a:pt x="309563" y="316707"/>
                </a:lnTo>
                <a:lnTo>
                  <a:pt x="288132" y="61913"/>
                </a:lnTo>
                <a:lnTo>
                  <a:pt x="252413" y="38100"/>
                </a:lnTo>
                <a:lnTo>
                  <a:pt x="226219" y="14288"/>
                </a:lnTo>
                <a:lnTo>
                  <a:pt x="185738" y="0"/>
                </a:lnTo>
                <a:lnTo>
                  <a:pt x="159544" y="2382"/>
                </a:lnTo>
                <a:lnTo>
                  <a:pt x="116682" y="26194"/>
                </a:lnTo>
                <a:lnTo>
                  <a:pt x="90488" y="30957"/>
                </a:lnTo>
                <a:lnTo>
                  <a:pt x="26194" y="97632"/>
                </a:lnTo>
                <a:close/>
              </a:path>
            </a:pathLst>
          </a:custGeom>
          <a:noFill/>
          <a:ln w="12700">
            <a:solidFill>
              <a:srgbClr val="00B0F0"/>
            </a:solidFill>
            <a:prstDash val="sysDash"/>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5">
            <a:extLst>
              <a:ext uri="{FF2B5EF4-FFF2-40B4-BE49-F238E27FC236}">
                <a16:creationId xmlns:a16="http://schemas.microsoft.com/office/drawing/2014/main" id="{84F341D1-32C2-41C7-9FD9-3DB4086DE8C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EED9D151-E1E8-43EA-AE5B-CFB9129993E1}"/>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07147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063460" fontAlgn="auto">
                <a:spcBef>
                  <a:spcPts val="0"/>
                </a:spcBef>
                <a:spcAft>
                  <a:spcPts val="0"/>
                </a:spcAft>
                <a:defRPr/>
              </a:pPr>
              <a:r>
                <a:rPr lang="en-US" sz="1400" b="1">
                  <a:solidFill>
                    <a:schemeClr val="bg1"/>
                  </a:solidFill>
                  <a:latin typeface="Arial"/>
                  <a:cs typeface="Arial"/>
                </a:rPr>
                <a:t>Comparison of Two Source Areas: Oakdale Disposal Site vs. WCL</a:t>
              </a:r>
            </a:p>
          </p:txBody>
        </p:sp>
      </p:grpSp>
      <p:sp>
        <p:nvSpPr>
          <p:cNvPr id="19" name="TextBox 18">
            <a:extLst>
              <a:ext uri="{FF2B5EF4-FFF2-40B4-BE49-F238E27FC236}">
                <a16:creationId xmlns:a16="http://schemas.microsoft.com/office/drawing/2014/main" id="{7D589BD3-E25F-4118-9DFF-BF6701279E34}"/>
              </a:ext>
            </a:extLst>
          </p:cNvPr>
          <p:cNvSpPr txBox="1"/>
          <p:nvPr/>
        </p:nvSpPr>
        <p:spPr>
          <a:xfrm>
            <a:off x="120161" y="1003808"/>
            <a:ext cx="3649960" cy="5774217"/>
          </a:xfrm>
          <a:prstGeom prst="rect">
            <a:avLst/>
          </a:prstGeom>
          <a:solidFill>
            <a:schemeClr val="bg1"/>
          </a:solidFill>
          <a:ln w="34925">
            <a:solidFill>
              <a:srgbClr val="00B0F0"/>
            </a:solidFill>
          </a:ln>
        </p:spPr>
        <p:txBody>
          <a:bodyPr wrap="square" rtlCol="0">
            <a:noAutofit/>
          </a:bodyPr>
          <a:lstStyle/>
          <a:p>
            <a:pPr algn="ctr" defTabSz="1063460" fontAlgn="auto">
              <a:spcBef>
                <a:spcPts val="0"/>
              </a:spcBef>
              <a:spcAft>
                <a:spcPts val="400"/>
              </a:spcAft>
              <a:defRPr/>
            </a:pPr>
            <a:r>
              <a:rPr lang="en-US" sz="1050" b="1">
                <a:solidFill>
                  <a:srgbClr val="00B0F0"/>
                </a:solidFill>
                <a:latin typeface="Arial" panose="020B0604020202020204" pitchFamily="34" charset="0"/>
                <a:cs typeface="Arial" panose="020B0604020202020204" pitchFamily="34" charset="0"/>
              </a:rPr>
              <a:t>Disposal Site-Specific PFAS-Containing Waste</a:t>
            </a:r>
            <a:endParaRPr lang="en-US" sz="105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a:latin typeface="Arial" panose="020B0604020202020204" pitchFamily="34" charset="0"/>
                <a:cs typeface="Arial" panose="020B0604020202020204" pitchFamily="34" charset="0"/>
              </a:rPr>
              <a:t>The Oakdale Disposal Site (ODS) accepted liquid and solid industrial waste, while the Washington County Landfill (WCL) accepted a variety of industrial and wastewater treatment plant waste. The PFAS contamination associated with these two historic waste streams is made up of different PFAS compounds, resulting in a PFAS “signature” that</a:t>
            </a:r>
            <a:r>
              <a:rPr lang="en-US" sz="1050">
                <a:solidFill>
                  <a:srgbClr val="FF0000"/>
                </a:solidFill>
                <a:latin typeface="Arial" panose="020B0604020202020204" pitchFamily="34" charset="0"/>
                <a:cs typeface="Arial" panose="020B0604020202020204" pitchFamily="34" charset="0"/>
              </a:rPr>
              <a:t> </a:t>
            </a:r>
            <a:r>
              <a:rPr lang="en-US" sz="1050">
                <a:latin typeface="Arial" panose="020B0604020202020204" pitchFamily="34" charset="0"/>
                <a:cs typeface="Arial" panose="020B0604020202020204" pitchFamily="34" charset="0"/>
              </a:rPr>
              <a:t>may be unique to each source area. </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a:latin typeface="Arial" panose="020B0604020202020204" pitchFamily="34" charset="0"/>
                <a:cs typeface="Arial" panose="020B0604020202020204" pitchFamily="34" charset="0"/>
              </a:rPr>
              <a:t>The PFAS signature associated with ODS is generally PFOS-dominant, while the PFAS signature from WCL is generally PFBA-dominant. As a result, analysis of the PFBA:PFOS ratio or the relative distribution of key compounds can be used to evaluate a possible PFAS source contribution at different locations.</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a:latin typeface="Arial" panose="020B0604020202020204" pitchFamily="34" charset="0"/>
                <a:cs typeface="Arial" panose="020B0604020202020204" pitchFamily="34" charset="0"/>
              </a:rPr>
              <a:t>Locations that are not associated with either ODS or WCL impacted waters may have a similar PFAS signature; however, the concentrations of all compounds will be significantly lower.</a:t>
            </a:r>
          </a:p>
          <a:p>
            <a:pPr algn="ctr" defTabSz="1063460" fontAlgn="auto">
              <a:spcBef>
                <a:spcPts val="0"/>
              </a:spcBef>
              <a:spcAft>
                <a:spcPts val="0"/>
              </a:spcAft>
              <a:defRPr/>
            </a:pPr>
            <a:endParaRPr lang="en-US" sz="10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a:latin typeface="Arial" panose="020B0604020202020204" pitchFamily="34" charset="0"/>
              <a:cs typeface="Arial" panose="020B0604020202020204" pitchFamily="34" charset="0"/>
            </a:endParaRPr>
          </a:p>
        </p:txBody>
      </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a:extLst>
              <a:ext uri="{FF2B5EF4-FFF2-40B4-BE49-F238E27FC236}">
                <a16:creationId xmlns:a16="http://schemas.microsoft.com/office/drawing/2014/main" id="{DD02E8D0-6C82-4926-A582-7674CF59867B}"/>
              </a:ext>
            </a:extLst>
          </p:cNvPr>
          <p:cNvGrpSpPr/>
          <p:nvPr/>
        </p:nvGrpSpPr>
        <p:grpSpPr>
          <a:xfrm>
            <a:off x="3913752" y="1010076"/>
            <a:ext cx="8136701" cy="4373917"/>
            <a:chOff x="3868032" y="1010076"/>
            <a:chExt cx="8136701" cy="4373917"/>
          </a:xfrm>
        </p:grpSpPr>
        <p:pic>
          <p:nvPicPr>
            <p:cNvPr id="89" name="Picture 88">
              <a:extLst>
                <a:ext uri="{FF2B5EF4-FFF2-40B4-BE49-F238E27FC236}">
                  <a16:creationId xmlns:a16="http://schemas.microsoft.com/office/drawing/2014/main" id="{D9275AF9-311C-4E0C-9468-8761761D5E06}"/>
                </a:ext>
              </a:extLst>
            </p:cNvPr>
            <p:cNvPicPr>
              <a:picLocks noChangeAspect="1"/>
            </p:cNvPicPr>
            <p:nvPr/>
          </p:nvPicPr>
          <p:blipFill rotWithShape="1">
            <a:blip r:embed="rId3">
              <a:alphaModFix/>
            </a:blip>
            <a:srcRect l="1127" t="1264"/>
            <a:stretch/>
          </p:blipFill>
          <p:spPr>
            <a:xfrm>
              <a:off x="3868032" y="1010076"/>
              <a:ext cx="8136701" cy="4225980"/>
            </a:xfrm>
            <a:prstGeom prst="rect">
              <a:avLst/>
            </a:prstGeom>
            <a:ln w="34925">
              <a:solidFill>
                <a:srgbClr val="00B0F0"/>
              </a:solidFill>
            </a:ln>
          </p:spPr>
        </p:pic>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nvGraphicFramePr>
          <p:xfrm>
            <a:off x="5567832" y="3802301"/>
            <a:ext cx="899643" cy="810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nvGraphicFramePr>
          <p:xfrm>
            <a:off x="7276645" y="3902604"/>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nvGraphicFramePr>
          <p:xfrm>
            <a:off x="10367038" y="4573288"/>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a:extLst>
                <a:ext uri="{FF2B5EF4-FFF2-40B4-BE49-F238E27FC236}">
                  <a16:creationId xmlns:a16="http://schemas.microsoft.com/office/drawing/2014/main" id="{725C48DF-0968-4C09-A6ED-5D46BF1C25A3}"/>
                </a:ext>
              </a:extLst>
            </p:cNvPr>
            <p:cNvGraphicFramePr>
              <a:graphicFrameLocks/>
            </p:cNvGraphicFramePr>
            <p:nvPr/>
          </p:nvGraphicFramePr>
          <p:xfrm>
            <a:off x="9201642" y="3091899"/>
            <a:ext cx="899643" cy="8107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nvGraphicFramePr>
          <p:xfrm>
            <a:off x="8315817" y="3116078"/>
            <a:ext cx="899643" cy="810705"/>
          </p:xfrm>
          <a:graphic>
            <a:graphicData uri="http://schemas.openxmlformats.org/drawingml/2006/chart">
              <c:chart xmlns:c="http://schemas.openxmlformats.org/drawingml/2006/chart" xmlns:r="http://schemas.openxmlformats.org/officeDocument/2006/relationships" r:id="rId8"/>
            </a:graphicData>
          </a:graphic>
        </p:graphicFrame>
        <p:cxnSp>
          <p:nvCxnSpPr>
            <p:cNvPr id="62" name="Straight Arrow Connector 61">
              <a:extLst>
                <a:ext uri="{FF2B5EF4-FFF2-40B4-BE49-F238E27FC236}">
                  <a16:creationId xmlns:a16="http://schemas.microsoft.com/office/drawing/2014/main" id="{7089E40F-CD75-4F3A-B20A-0FB5D1A20038}"/>
                </a:ext>
              </a:extLst>
            </p:cNvPr>
            <p:cNvCxnSpPr>
              <a:cxnSpLocks/>
            </p:cNvCxnSpPr>
            <p:nvPr/>
          </p:nvCxnSpPr>
          <p:spPr>
            <a:xfrm flipH="1">
              <a:off x="5317283" y="3423699"/>
              <a:ext cx="302333" cy="448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84E3014-9A27-4832-9B3E-C771BCB5AE7D}"/>
                </a:ext>
              </a:extLst>
            </p:cNvPr>
            <p:cNvCxnSpPr>
              <a:cxnSpLocks/>
            </p:cNvCxnSpPr>
            <p:nvPr/>
          </p:nvCxnSpPr>
          <p:spPr>
            <a:xfrm>
              <a:off x="5751518" y="3423699"/>
              <a:ext cx="733339" cy="5030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4332271" y="2982639"/>
              <a:ext cx="2240357" cy="400110"/>
            </a:xfrm>
            <a:prstGeom prst="rect">
              <a:avLst/>
            </a:prstGeom>
            <a:noFill/>
            <a:ln>
              <a:noFill/>
            </a:ln>
            <a:effectLst>
              <a:outerShdw blurRad="50800" dist="38100" algn="l" rotWithShape="0">
                <a:schemeClr val="bg1">
                  <a:alpha val="40000"/>
                </a:schemeClr>
              </a:outerShd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a:ln w="6350">
                    <a:noFill/>
                  </a:ln>
                  <a:solidFill>
                    <a:srgbClr val="00B0F0"/>
                  </a:solidFill>
                  <a:effectLst>
                    <a:outerShdw blurRad="50800" dist="38100" dir="2700000" algn="tl" rotWithShape="0">
                      <a:schemeClr val="bg1">
                        <a:alpha val="40000"/>
                      </a:schemeClr>
                    </a:outerShdw>
                  </a:effectLst>
                </a:rPr>
                <a:t>ODS PFAS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9412651" y="1552127"/>
              <a:ext cx="1339810"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200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p:cNvCxnSpPr>
            <p:nvPr/>
          </p:nvCxnSpPr>
          <p:spPr>
            <a:xfrm flipH="1">
              <a:off x="10043649" y="2287479"/>
              <a:ext cx="29219" cy="5568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p:cNvCxnSpPr>
            <p:nvPr/>
          </p:nvCxnSpPr>
          <p:spPr>
            <a:xfrm>
              <a:off x="8144198" y="3798859"/>
              <a:ext cx="621440" cy="7559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nvGraphicFramePr>
          <p:xfrm>
            <a:off x="10682469" y="2574784"/>
            <a:ext cx="973975" cy="812199"/>
          </p:xfrm>
          <a:graphic>
            <a:graphicData uri="http://schemas.openxmlformats.org/drawingml/2006/chart">
              <c:chart xmlns:c="http://schemas.openxmlformats.org/drawingml/2006/chart" xmlns:r="http://schemas.openxmlformats.org/officeDocument/2006/relationships" r:id="rId9"/>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6711620" y="2855006"/>
              <a:ext cx="1809995" cy="132343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2000" dirty="0">
                  <a:ln w="6350">
                    <a:noFill/>
                  </a:ln>
                  <a:solidFill>
                    <a:srgbClr val="00B0F0"/>
                  </a:solidFill>
                  <a:effectLst>
                    <a:outerShdw blurRad="50800" dist="38100" dir="2700000" algn="tl" rotWithShape="0">
                      <a:schemeClr val="bg1">
                        <a:alpha val="40000"/>
                      </a:schemeClr>
                    </a:outerShdw>
                  </a:effectLst>
                </a:rPr>
                <a:t>Low Concentration Widespread PFAS</a:t>
              </a:r>
            </a:p>
          </p:txBody>
        </p:sp>
        <p:sp>
          <p:nvSpPr>
            <p:cNvPr id="70" name="Oval 69">
              <a:extLst>
                <a:ext uri="{FF2B5EF4-FFF2-40B4-BE49-F238E27FC236}">
                  <a16:creationId xmlns:a16="http://schemas.microsoft.com/office/drawing/2014/main" id="{8990DEFF-8053-4BEB-BEA1-8FB5F02B2006}"/>
                </a:ext>
              </a:extLst>
            </p:cNvPr>
            <p:cNvSpPr/>
            <p:nvPr/>
          </p:nvSpPr>
          <p:spPr>
            <a:xfrm>
              <a:off x="9076713" y="309123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D0CC6EB8-7A5D-4E52-A593-02FC0C5C794F}"/>
                </a:ext>
              </a:extLst>
            </p:cNvPr>
            <p:cNvCxnSpPr>
              <a:cxnSpLocks/>
            </p:cNvCxnSpPr>
            <p:nvPr/>
          </p:nvCxnSpPr>
          <p:spPr>
            <a:xfrm flipH="1">
              <a:off x="9215460" y="2287479"/>
              <a:ext cx="716341" cy="9343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FC60704-5AB4-4D40-A011-BB31779EB926}"/>
                </a:ext>
              </a:extLst>
            </p:cNvPr>
            <p:cNvSpPr/>
            <p:nvPr/>
          </p:nvSpPr>
          <p:spPr>
            <a:xfrm>
              <a:off x="9598996" y="300855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4675984" y="43589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5A5C23-898B-457D-BAE6-805D1DE959C5}"/>
                </a:ext>
              </a:extLst>
            </p:cNvPr>
            <p:cNvSpPr/>
            <p:nvPr/>
          </p:nvSpPr>
          <p:spPr>
            <a:xfrm>
              <a:off x="6288087" y="438021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44EF28-B07E-4541-A43D-CFA0B8261A31}"/>
                </a:ext>
              </a:extLst>
            </p:cNvPr>
            <p:cNvSpPr/>
            <p:nvPr/>
          </p:nvSpPr>
          <p:spPr>
            <a:xfrm>
              <a:off x="5247009" y="42706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Chart 77">
              <a:extLst>
                <a:ext uri="{FF2B5EF4-FFF2-40B4-BE49-F238E27FC236}">
                  <a16:creationId xmlns:a16="http://schemas.microsoft.com/office/drawing/2014/main" id="{8C5D0CC7-8E37-4696-9035-A46411E61B6F}"/>
                </a:ext>
              </a:extLst>
            </p:cNvPr>
            <p:cNvGraphicFramePr>
              <a:graphicFrameLocks/>
            </p:cNvGraphicFramePr>
            <p:nvPr/>
          </p:nvGraphicFramePr>
          <p:xfrm>
            <a:off x="4577114" y="3529910"/>
            <a:ext cx="898230" cy="810705"/>
          </p:xfrm>
          <a:graphic>
            <a:graphicData uri="http://schemas.openxmlformats.org/drawingml/2006/chart">
              <c:chart xmlns:c="http://schemas.openxmlformats.org/drawingml/2006/chart" xmlns:r="http://schemas.openxmlformats.org/officeDocument/2006/relationships" r:id="rId10"/>
            </a:graphicData>
          </a:graphic>
        </p:graphicFrame>
        <p:sp>
          <p:nvSpPr>
            <p:cNvPr id="79" name="Rectangle 78">
              <a:extLst>
                <a:ext uri="{FF2B5EF4-FFF2-40B4-BE49-F238E27FC236}">
                  <a16:creationId xmlns:a16="http://schemas.microsoft.com/office/drawing/2014/main" id="{C399C908-EA02-4326-90AC-52D61098E103}"/>
                </a:ext>
              </a:extLst>
            </p:cNvPr>
            <p:cNvSpPr/>
            <p:nvPr/>
          </p:nvSpPr>
          <p:spPr>
            <a:xfrm>
              <a:off x="10694429" y="307246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34EA880-B6E7-4072-B883-22F63866FBCA}"/>
                </a:ext>
              </a:extLst>
            </p:cNvPr>
            <p:cNvSpPr/>
            <p:nvPr/>
          </p:nvSpPr>
          <p:spPr>
            <a:xfrm>
              <a:off x="7347589" y="214628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58FA57-4B72-4352-83E9-862D2169718F}"/>
                </a:ext>
              </a:extLst>
            </p:cNvPr>
            <p:cNvSpPr/>
            <p:nvPr/>
          </p:nvSpPr>
          <p:spPr>
            <a:xfrm>
              <a:off x="8504478" y="4704199"/>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0"/>
            </p:cNvCxnSpPr>
            <p:nvPr/>
          </p:nvCxnSpPr>
          <p:spPr>
            <a:xfrm flipH="1" flipV="1">
              <a:off x="7296786" y="2282656"/>
              <a:ext cx="319832" cy="5723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D3D4E12-A3EA-4FA1-9A02-83576384F50D}"/>
                </a:ext>
              </a:extLst>
            </p:cNvPr>
            <p:cNvCxnSpPr>
              <a:cxnSpLocks/>
            </p:cNvCxnSpPr>
            <p:nvPr/>
          </p:nvCxnSpPr>
          <p:spPr>
            <a:xfrm flipH="1">
              <a:off x="5663210" y="3413904"/>
              <a:ext cx="43715" cy="964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p:cNvCxnSpPr>
            <p:nvPr/>
          </p:nvCxnSpPr>
          <p:spPr>
            <a:xfrm>
              <a:off x="10184716" y="2287479"/>
              <a:ext cx="711884" cy="4638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3935139" y="1058547"/>
              <a:ext cx="2419750"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a:solidFill>
                    <a:schemeClr val="bg1"/>
                  </a:solidFill>
                  <a:latin typeface="Arial" panose="020B0604020202020204" pitchFamily="34" charset="0"/>
                  <a:cs typeface="Arial" panose="020B0604020202020204" pitchFamily="34" charset="0"/>
                </a:rPr>
                <a:t>PFAS Distribution by Source Area</a:t>
              </a:r>
            </a:p>
          </p:txBody>
        </p:sp>
        <p:pic>
          <p:nvPicPr>
            <p:cNvPr id="86" name="Picture 85">
              <a:extLst>
                <a:ext uri="{FF2B5EF4-FFF2-40B4-BE49-F238E27FC236}">
                  <a16:creationId xmlns:a16="http://schemas.microsoft.com/office/drawing/2014/main" id="{367081F1-02BE-474A-9BAD-E1F4A2CB47AF}"/>
                </a:ext>
              </a:extLst>
            </p:cNvPr>
            <p:cNvPicPr>
              <a:picLocks noChangeAspect="1"/>
            </p:cNvPicPr>
            <p:nvPr/>
          </p:nvPicPr>
          <p:blipFill rotWithShape="1">
            <a:blip r:embed="rId11"/>
            <a:srcRect r="21831" b="-8272"/>
            <a:stretch/>
          </p:blipFill>
          <p:spPr>
            <a:xfrm>
              <a:off x="10165666" y="4825813"/>
              <a:ext cx="1786957" cy="360950"/>
            </a:xfrm>
            <a:prstGeom prst="rect">
              <a:avLst/>
            </a:prstGeom>
          </p:spPr>
        </p:pic>
      </p:grpSp>
      <p:sp>
        <p:nvSpPr>
          <p:cNvPr id="87" name="TextBox 86">
            <a:extLst>
              <a:ext uri="{FF2B5EF4-FFF2-40B4-BE49-F238E27FC236}">
                <a16:creationId xmlns:a16="http://schemas.microsoft.com/office/drawing/2014/main" id="{17DA6CBB-45EF-4AC0-8534-C97C72B748CC}"/>
              </a:ext>
            </a:extLst>
          </p:cNvPr>
          <p:cNvSpPr txBox="1"/>
          <p:nvPr/>
        </p:nvSpPr>
        <p:spPr>
          <a:xfrm>
            <a:off x="360829" y="4305684"/>
            <a:ext cx="3168624" cy="276999"/>
          </a:xfrm>
          <a:prstGeom prst="rect">
            <a:avLst/>
          </a:prstGeom>
          <a:noFill/>
        </p:spPr>
        <p:txBody>
          <a:bodyPr wrap="none" rtlCol="0">
            <a:spAutoFit/>
          </a:bodyPr>
          <a:lstStyle/>
          <a:p>
            <a:r>
              <a:rPr lang="en-US" sz="1200" b="1">
                <a:solidFill>
                  <a:srgbClr val="00B0F0"/>
                </a:solidFill>
                <a:latin typeface="Arial" panose="020B0604020202020204" pitchFamily="34" charset="0"/>
                <a:cs typeface="Arial" panose="020B0604020202020204" pitchFamily="34" charset="0"/>
              </a:rPr>
              <a:t>Typical</a:t>
            </a:r>
            <a:r>
              <a:rPr lang="en-US" sz="1200">
                <a:latin typeface="Arial" panose="020B0604020202020204" pitchFamily="34" charset="0"/>
                <a:cs typeface="Arial" panose="020B0604020202020204" pitchFamily="34" charset="0"/>
              </a:rPr>
              <a:t> </a:t>
            </a:r>
            <a:r>
              <a:rPr lang="en-US" sz="1200" b="1">
                <a:solidFill>
                  <a:srgbClr val="00B0F0"/>
                </a:solidFill>
                <a:latin typeface="Arial" panose="020B0604020202020204" pitchFamily="34" charset="0"/>
                <a:cs typeface="Arial" panose="020B0604020202020204" pitchFamily="34" charset="0"/>
              </a:rPr>
              <a:t>PFAS Distribution: ODS vs WCL</a:t>
            </a:r>
          </a:p>
        </p:txBody>
      </p:sp>
      <p:sp>
        <p:nvSpPr>
          <p:cNvPr id="88" name="TextBox 87">
            <a:extLst>
              <a:ext uri="{FF2B5EF4-FFF2-40B4-BE49-F238E27FC236}">
                <a16:creationId xmlns:a16="http://schemas.microsoft.com/office/drawing/2014/main" id="{AB0FDB34-1AFB-4D8F-B276-69D2B8486B6B}"/>
              </a:ext>
            </a:extLst>
          </p:cNvPr>
          <p:cNvSpPr txBox="1"/>
          <p:nvPr/>
        </p:nvSpPr>
        <p:spPr>
          <a:xfrm>
            <a:off x="229287" y="4850671"/>
            <a:ext cx="1122423" cy="400110"/>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ODS</a:t>
            </a:r>
          </a:p>
          <a:p>
            <a:pPr algn="ctr"/>
            <a:r>
              <a:rPr lang="en-US" sz="1000">
                <a:latin typeface="Arial" panose="020B0604020202020204" pitchFamily="34" charset="0"/>
                <a:cs typeface="Arial" panose="020B0604020202020204" pitchFamily="34" charset="0"/>
              </a:rPr>
              <a:t>PFOS-Dominant</a:t>
            </a:r>
          </a:p>
        </p:txBody>
      </p:sp>
      <p:sp>
        <p:nvSpPr>
          <p:cNvPr id="90" name="TextBox 89">
            <a:extLst>
              <a:ext uri="{FF2B5EF4-FFF2-40B4-BE49-F238E27FC236}">
                <a16:creationId xmlns:a16="http://schemas.microsoft.com/office/drawing/2014/main" id="{0FBA2697-9EF6-4088-8F13-83899A841075}"/>
              </a:ext>
            </a:extLst>
          </p:cNvPr>
          <p:cNvSpPr txBox="1"/>
          <p:nvPr/>
        </p:nvSpPr>
        <p:spPr>
          <a:xfrm>
            <a:off x="2592353" y="4777351"/>
            <a:ext cx="1107997" cy="400110"/>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WCL</a:t>
            </a:r>
          </a:p>
          <a:p>
            <a:pPr algn="ctr"/>
            <a:r>
              <a:rPr lang="en-US" sz="1000">
                <a:latin typeface="Arial" panose="020B0604020202020204" pitchFamily="34" charset="0"/>
                <a:cs typeface="Arial" panose="020B0604020202020204" pitchFamily="34" charset="0"/>
              </a:rPr>
              <a:t>PFBA-Dominant</a:t>
            </a:r>
          </a:p>
        </p:txBody>
      </p:sp>
      <p:graphicFrame>
        <p:nvGraphicFramePr>
          <p:cNvPr id="59" name="Chart 58">
            <a:extLst>
              <a:ext uri="{FF2B5EF4-FFF2-40B4-BE49-F238E27FC236}">
                <a16:creationId xmlns:a16="http://schemas.microsoft.com/office/drawing/2014/main" id="{9F6F0878-A70F-40E9-8F84-A043AFB684D0}"/>
              </a:ext>
            </a:extLst>
          </p:cNvPr>
          <p:cNvGraphicFramePr>
            <a:graphicFrameLocks/>
          </p:cNvGraphicFramePr>
          <p:nvPr/>
        </p:nvGraphicFramePr>
        <p:xfrm>
          <a:off x="4640721" y="3547258"/>
          <a:ext cx="899643" cy="8122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91" name="Chart 90">
            <a:extLst>
              <a:ext uri="{FF2B5EF4-FFF2-40B4-BE49-F238E27FC236}">
                <a16:creationId xmlns:a16="http://schemas.microsoft.com/office/drawing/2014/main" id="{61A5CF70-7470-48A3-8D50-B10E40784F43}"/>
              </a:ext>
            </a:extLst>
          </p:cNvPr>
          <p:cNvGraphicFramePr>
            <a:graphicFrameLocks/>
          </p:cNvGraphicFramePr>
          <p:nvPr/>
        </p:nvGraphicFramePr>
        <p:xfrm>
          <a:off x="10815329" y="2565920"/>
          <a:ext cx="899643" cy="8122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92" name="Chart 91">
            <a:extLst>
              <a:ext uri="{FF2B5EF4-FFF2-40B4-BE49-F238E27FC236}">
                <a16:creationId xmlns:a16="http://schemas.microsoft.com/office/drawing/2014/main" id="{74209DCE-7325-40D4-9DC7-C91DA124CC64}"/>
              </a:ext>
            </a:extLst>
          </p:cNvPr>
          <p:cNvGraphicFramePr>
            <a:graphicFrameLocks/>
          </p:cNvGraphicFramePr>
          <p:nvPr/>
        </p:nvGraphicFramePr>
        <p:xfrm>
          <a:off x="8676123" y="4307208"/>
          <a:ext cx="893192" cy="81220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3" name="Chart 92">
            <a:extLst>
              <a:ext uri="{FF2B5EF4-FFF2-40B4-BE49-F238E27FC236}">
                <a16:creationId xmlns:a16="http://schemas.microsoft.com/office/drawing/2014/main" id="{C57E3E6B-8696-4E11-9DB9-6C275A5D02DA}"/>
              </a:ext>
            </a:extLst>
          </p:cNvPr>
          <p:cNvGraphicFramePr>
            <a:graphicFrameLocks/>
          </p:cNvGraphicFramePr>
          <p:nvPr/>
        </p:nvGraphicFramePr>
        <p:xfrm>
          <a:off x="9631589" y="2795352"/>
          <a:ext cx="893192" cy="81220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95" name="Chart 94">
            <a:extLst>
              <a:ext uri="{FF2B5EF4-FFF2-40B4-BE49-F238E27FC236}">
                <a16:creationId xmlns:a16="http://schemas.microsoft.com/office/drawing/2014/main" id="{3A107DF8-4932-4C87-9DD7-FCFBD3744287}"/>
              </a:ext>
            </a:extLst>
          </p:cNvPr>
          <p:cNvGraphicFramePr>
            <a:graphicFrameLocks/>
          </p:cNvGraphicFramePr>
          <p:nvPr/>
        </p:nvGraphicFramePr>
        <p:xfrm>
          <a:off x="10707898" y="2595878"/>
          <a:ext cx="875660" cy="81575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96" name="Chart 95">
            <a:extLst>
              <a:ext uri="{FF2B5EF4-FFF2-40B4-BE49-F238E27FC236}">
                <a16:creationId xmlns:a16="http://schemas.microsoft.com/office/drawing/2014/main" id="{C57E3E6B-8696-4E11-9DB9-6C275A5D02DA}"/>
              </a:ext>
            </a:extLst>
          </p:cNvPr>
          <p:cNvGraphicFramePr>
            <a:graphicFrameLocks/>
          </p:cNvGraphicFramePr>
          <p:nvPr/>
        </p:nvGraphicFramePr>
        <p:xfrm>
          <a:off x="9689474" y="2808557"/>
          <a:ext cx="875660" cy="81258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97" name="Chart 96">
            <a:extLst>
              <a:ext uri="{FF2B5EF4-FFF2-40B4-BE49-F238E27FC236}">
                <a16:creationId xmlns:a16="http://schemas.microsoft.com/office/drawing/2014/main" id="{E7F387F0-093B-4EA6-B21D-5AF9EF25FE35}"/>
              </a:ext>
            </a:extLst>
          </p:cNvPr>
          <p:cNvGraphicFramePr>
            <a:graphicFrameLocks/>
          </p:cNvGraphicFramePr>
          <p:nvPr/>
        </p:nvGraphicFramePr>
        <p:xfrm>
          <a:off x="8781193" y="3120497"/>
          <a:ext cx="875660" cy="814765"/>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98" name="Chart 97">
            <a:extLst>
              <a:ext uri="{FF2B5EF4-FFF2-40B4-BE49-F238E27FC236}">
                <a16:creationId xmlns:a16="http://schemas.microsoft.com/office/drawing/2014/main" id="{AFF2E5FB-C5FB-4513-9F61-AED8BC241B6B}"/>
              </a:ext>
            </a:extLst>
          </p:cNvPr>
          <p:cNvGraphicFramePr>
            <a:graphicFrameLocks/>
          </p:cNvGraphicFramePr>
          <p:nvPr/>
        </p:nvGraphicFramePr>
        <p:xfrm>
          <a:off x="6623384" y="1717712"/>
          <a:ext cx="896190" cy="810838"/>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99" name="Chart 98">
            <a:extLst>
              <a:ext uri="{FF2B5EF4-FFF2-40B4-BE49-F238E27FC236}">
                <a16:creationId xmlns:a16="http://schemas.microsoft.com/office/drawing/2014/main" id="{74209DCE-7325-40D4-9DC7-C91DA124CC64}"/>
              </a:ext>
            </a:extLst>
          </p:cNvPr>
          <p:cNvGraphicFramePr>
            <a:graphicFrameLocks/>
          </p:cNvGraphicFramePr>
          <p:nvPr/>
        </p:nvGraphicFramePr>
        <p:xfrm>
          <a:off x="8668883" y="4289519"/>
          <a:ext cx="875660" cy="820748"/>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00" name="Chart 99">
            <a:extLst>
              <a:ext uri="{FF2B5EF4-FFF2-40B4-BE49-F238E27FC236}">
                <a16:creationId xmlns:a16="http://schemas.microsoft.com/office/drawing/2014/main" id="{75650E71-A936-45B7-A7CE-429E3DDADA9A}"/>
              </a:ext>
            </a:extLst>
          </p:cNvPr>
          <p:cNvGraphicFramePr>
            <a:graphicFrameLocks/>
          </p:cNvGraphicFramePr>
          <p:nvPr/>
        </p:nvGraphicFramePr>
        <p:xfrm>
          <a:off x="5406174" y="4296680"/>
          <a:ext cx="899643" cy="812202"/>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01" name="Chart 100">
            <a:extLst>
              <a:ext uri="{FF2B5EF4-FFF2-40B4-BE49-F238E27FC236}">
                <a16:creationId xmlns:a16="http://schemas.microsoft.com/office/drawing/2014/main" id="{5DC3A5FA-E99E-4AA7-BFC7-F3151042D4B2}"/>
              </a:ext>
            </a:extLst>
          </p:cNvPr>
          <p:cNvGraphicFramePr>
            <a:graphicFrameLocks/>
          </p:cNvGraphicFramePr>
          <p:nvPr/>
        </p:nvGraphicFramePr>
        <p:xfrm>
          <a:off x="6384775" y="3675210"/>
          <a:ext cx="890830" cy="812203"/>
        </p:xfrm>
        <a:graphic>
          <a:graphicData uri="http://schemas.openxmlformats.org/drawingml/2006/chart">
            <c:chart xmlns:c="http://schemas.openxmlformats.org/drawingml/2006/chart" xmlns:r="http://schemas.openxmlformats.org/officeDocument/2006/relationships" r:id="rId22"/>
          </a:graphicData>
        </a:graphic>
      </p:graphicFrame>
      <p:pic>
        <p:nvPicPr>
          <p:cNvPr id="102" name="Picture 101">
            <a:extLst>
              <a:ext uri="{FF2B5EF4-FFF2-40B4-BE49-F238E27FC236}">
                <a16:creationId xmlns:a16="http://schemas.microsoft.com/office/drawing/2014/main" id="{2987D1FA-B3C0-43D3-8B5C-1720413E35F3}"/>
              </a:ext>
            </a:extLst>
          </p:cNvPr>
          <p:cNvPicPr>
            <a:picLocks noChangeAspect="1"/>
          </p:cNvPicPr>
          <p:nvPr/>
        </p:nvPicPr>
        <p:blipFill>
          <a:blip r:embed="rId23"/>
          <a:stretch>
            <a:fillRect/>
          </a:stretch>
        </p:blipFill>
        <p:spPr>
          <a:xfrm>
            <a:off x="171067" y="6197817"/>
            <a:ext cx="1398143" cy="183756"/>
          </a:xfrm>
          <a:prstGeom prst="rect">
            <a:avLst/>
          </a:prstGeom>
          <a:ln w="15875">
            <a:noFill/>
          </a:ln>
        </p:spPr>
      </p:pic>
      <p:graphicFrame>
        <p:nvGraphicFramePr>
          <p:cNvPr id="104" name="Chart 103">
            <a:extLst>
              <a:ext uri="{FF2B5EF4-FFF2-40B4-BE49-F238E27FC236}">
                <a16:creationId xmlns:a16="http://schemas.microsoft.com/office/drawing/2014/main" id="{37AC12CF-E89F-4C93-8394-470CC4A13E78}"/>
              </a:ext>
            </a:extLst>
          </p:cNvPr>
          <p:cNvGraphicFramePr>
            <a:graphicFrameLocks/>
          </p:cNvGraphicFramePr>
          <p:nvPr>
            <p:extLst>
              <p:ext uri="{D42A27DB-BD31-4B8C-83A1-F6EECF244321}">
                <p14:modId xmlns:p14="http://schemas.microsoft.com/office/powerpoint/2010/main" val="729914193"/>
              </p:ext>
            </p:extLst>
          </p:nvPr>
        </p:nvGraphicFramePr>
        <p:xfrm>
          <a:off x="363823" y="5175375"/>
          <a:ext cx="851716" cy="676349"/>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05" name="Chart 104">
            <a:extLst>
              <a:ext uri="{FF2B5EF4-FFF2-40B4-BE49-F238E27FC236}">
                <a16:creationId xmlns:a16="http://schemas.microsoft.com/office/drawing/2014/main" id="{0B5CA190-A4A5-499B-A209-0046FE8D8D7A}"/>
              </a:ext>
            </a:extLst>
          </p:cNvPr>
          <p:cNvGraphicFramePr>
            <a:graphicFrameLocks/>
          </p:cNvGraphicFramePr>
          <p:nvPr>
            <p:extLst>
              <p:ext uri="{D42A27DB-BD31-4B8C-83A1-F6EECF244321}">
                <p14:modId xmlns:p14="http://schemas.microsoft.com/office/powerpoint/2010/main" val="1731371298"/>
              </p:ext>
            </p:extLst>
          </p:nvPr>
        </p:nvGraphicFramePr>
        <p:xfrm>
          <a:off x="2719871" y="5173379"/>
          <a:ext cx="851716" cy="676349"/>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06" name="Chart 105">
            <a:extLst>
              <a:ext uri="{FF2B5EF4-FFF2-40B4-BE49-F238E27FC236}">
                <a16:creationId xmlns:a16="http://schemas.microsoft.com/office/drawing/2014/main" id="{8475CDBA-6DB8-4A5F-9652-E60727D547DD}"/>
              </a:ext>
            </a:extLst>
          </p:cNvPr>
          <p:cNvGraphicFramePr>
            <a:graphicFrameLocks/>
          </p:cNvGraphicFramePr>
          <p:nvPr>
            <p:extLst>
              <p:ext uri="{D42A27DB-BD31-4B8C-83A1-F6EECF244321}">
                <p14:modId xmlns:p14="http://schemas.microsoft.com/office/powerpoint/2010/main" val="1553413506"/>
              </p:ext>
            </p:extLst>
          </p:nvPr>
        </p:nvGraphicFramePr>
        <p:xfrm>
          <a:off x="1574794" y="5723637"/>
          <a:ext cx="855985" cy="676350"/>
        </p:xfrm>
        <a:graphic>
          <a:graphicData uri="http://schemas.openxmlformats.org/drawingml/2006/chart">
            <c:chart xmlns:c="http://schemas.openxmlformats.org/drawingml/2006/chart" xmlns:r="http://schemas.openxmlformats.org/officeDocument/2006/relationships" r:id="rId26"/>
          </a:graphicData>
        </a:graphic>
      </p:graphicFrame>
      <p:sp>
        <p:nvSpPr>
          <p:cNvPr id="107" name="TextBox 106">
            <a:extLst>
              <a:ext uri="{FF2B5EF4-FFF2-40B4-BE49-F238E27FC236}">
                <a16:creationId xmlns:a16="http://schemas.microsoft.com/office/drawing/2014/main" id="{6EFFE493-ED79-4666-85A0-501BB0FFE9D8}"/>
              </a:ext>
            </a:extLst>
          </p:cNvPr>
          <p:cNvSpPr txBox="1"/>
          <p:nvPr/>
        </p:nvSpPr>
        <p:spPr>
          <a:xfrm>
            <a:off x="1252297" y="5464419"/>
            <a:ext cx="1398144"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Low Concentration Widespread PFAS*</a:t>
            </a:r>
          </a:p>
        </p:txBody>
      </p:sp>
      <p:sp>
        <p:nvSpPr>
          <p:cNvPr id="108" name="TextBox 107">
            <a:extLst>
              <a:ext uri="{FF2B5EF4-FFF2-40B4-BE49-F238E27FC236}">
                <a16:creationId xmlns:a16="http://schemas.microsoft.com/office/drawing/2014/main" id="{DE91B91D-2D7C-4DB2-BB25-3EC6FD0E3BEE}"/>
              </a:ext>
            </a:extLst>
          </p:cNvPr>
          <p:cNvSpPr txBox="1"/>
          <p:nvPr/>
        </p:nvSpPr>
        <p:spPr>
          <a:xfrm>
            <a:off x="527887" y="6379998"/>
            <a:ext cx="3108085" cy="369332"/>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*Key difference between unknown anthropogenic source and WCL is lower concentrations.</a:t>
            </a:r>
          </a:p>
        </p:txBody>
      </p:sp>
      <p:graphicFrame>
        <p:nvGraphicFramePr>
          <p:cNvPr id="73" name="Chart 72">
            <a:extLst>
              <a:ext uri="{FF2B5EF4-FFF2-40B4-BE49-F238E27FC236}">
                <a16:creationId xmlns:a16="http://schemas.microsoft.com/office/drawing/2014/main" id="{0E0A93DF-B7B5-4738-8AC9-5F9BBED176F1}"/>
              </a:ext>
            </a:extLst>
          </p:cNvPr>
          <p:cNvGraphicFramePr>
            <a:graphicFrameLocks/>
          </p:cNvGraphicFramePr>
          <p:nvPr>
            <p:extLst>
              <p:ext uri="{D42A27DB-BD31-4B8C-83A1-F6EECF244321}">
                <p14:modId xmlns:p14="http://schemas.microsoft.com/office/powerpoint/2010/main" val="775444358"/>
              </p:ext>
            </p:extLst>
          </p:nvPr>
        </p:nvGraphicFramePr>
        <p:xfrm>
          <a:off x="1539265" y="4804308"/>
          <a:ext cx="851716" cy="676350"/>
        </p:xfrm>
        <a:graphic>
          <a:graphicData uri="http://schemas.openxmlformats.org/drawingml/2006/chart">
            <c:chart xmlns:c="http://schemas.openxmlformats.org/drawingml/2006/chart" xmlns:r="http://schemas.openxmlformats.org/officeDocument/2006/relationships" r:id="rId27"/>
          </a:graphicData>
        </a:graphic>
      </p:graphicFrame>
      <p:sp>
        <p:nvSpPr>
          <p:cNvPr id="74" name="TextBox 73">
            <a:extLst>
              <a:ext uri="{FF2B5EF4-FFF2-40B4-BE49-F238E27FC236}">
                <a16:creationId xmlns:a16="http://schemas.microsoft.com/office/drawing/2014/main" id="{1585C7F4-FA1E-459E-87CD-B15B2CF93CA4}"/>
              </a:ext>
            </a:extLst>
          </p:cNvPr>
          <p:cNvSpPr txBox="1"/>
          <p:nvPr/>
        </p:nvSpPr>
        <p:spPr>
          <a:xfrm>
            <a:off x="1138141" y="4568738"/>
            <a:ext cx="1629139"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Dual Source Input</a:t>
            </a:r>
          </a:p>
          <a:p>
            <a:pPr algn="ctr"/>
            <a:r>
              <a:rPr lang="en-US" sz="1000">
                <a:latin typeface="Arial" panose="020B0604020202020204" pitchFamily="34" charset="0"/>
                <a:cs typeface="Arial" panose="020B0604020202020204" pitchFamily="34" charset="0"/>
              </a:rPr>
              <a:t>ODS+WCL</a:t>
            </a:r>
          </a:p>
        </p:txBody>
      </p:sp>
      <p:sp>
        <p:nvSpPr>
          <p:cNvPr id="103" name="TextBox 102">
            <a:extLst>
              <a:ext uri="{FF2B5EF4-FFF2-40B4-BE49-F238E27FC236}">
                <a16:creationId xmlns:a16="http://schemas.microsoft.com/office/drawing/2014/main" id="{AF29249F-F78A-4DF0-81D0-342C91A01860}"/>
              </a:ext>
            </a:extLst>
          </p:cNvPr>
          <p:cNvSpPr txBox="1"/>
          <p:nvPr/>
        </p:nvSpPr>
        <p:spPr>
          <a:xfrm>
            <a:off x="3883781" y="5304977"/>
            <a:ext cx="8208158" cy="1477328"/>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100" b="1">
                <a:solidFill>
                  <a:srgbClr val="00B0F0"/>
                </a:solidFill>
                <a:latin typeface="Arial" panose="020B0604020202020204" pitchFamily="34" charset="0"/>
                <a:cs typeface="Arial" panose="020B0604020202020204" pitchFamily="34" charset="0"/>
              </a:rPr>
              <a:t>Future Chemometrics Forensic Analysis</a:t>
            </a: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a:defRPr/>
            </a:pPr>
            <a:r>
              <a:rPr lang="en-US" sz="1100">
                <a:latin typeface="Arial"/>
                <a:cs typeface="Arial"/>
              </a:rPr>
              <a:t>By applying multivariate statistical tools such as principal component analysis, hierarchical clustering, and logarithmic transformations to chemistry data using PFAS Chemometrics as a forensics tool, potential source area signatures can be identified and separated by subtle variations to provide powerful forensic interpretations. This will aid in future understanding of partitioning, fate and transport and source mixing. </a:t>
            </a:r>
            <a:endParaRPr lang="en-US" sz="11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6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a:latin typeface="Arial" panose="020B0604020202020204" pitchFamily="34" charset="0"/>
                <a:cs typeface="Arial" panose="020B0604020202020204" pitchFamily="34" charset="0"/>
              </a:rPr>
              <a:t>Future data analysis will use the above tools to refine the CSM and develop a deeper understanding of how PFAS is behaving in the surface and subsurface features of Project 1007.</a:t>
            </a:r>
          </a:p>
        </p:txBody>
      </p:sp>
      <p:sp>
        <p:nvSpPr>
          <p:cNvPr id="94" name="Rounded Rectangle 5">
            <a:extLst>
              <a:ext uri="{FF2B5EF4-FFF2-40B4-BE49-F238E27FC236}">
                <a16:creationId xmlns:a16="http://schemas.microsoft.com/office/drawing/2014/main" id="{54787ABA-E79E-4A4B-A2B3-100B2F23A534}"/>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454F3501-0C0F-4F79-8A6E-09164DC3034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75261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Site-Wide Surface Water Results: Distribution of PFAS Impacts</a:t>
              </a:r>
            </a:p>
          </p:txBody>
        </p:sp>
      </p:grpSp>
      <p:grpSp>
        <p:nvGrpSpPr>
          <p:cNvPr id="80" name="Group 79">
            <a:extLst>
              <a:ext uri="{FF2B5EF4-FFF2-40B4-BE49-F238E27FC236}">
                <a16:creationId xmlns:a16="http://schemas.microsoft.com/office/drawing/2014/main" id="{CD51A370-696F-4251-89D9-4C173C169DC1}"/>
              </a:ext>
            </a:extLst>
          </p:cNvPr>
          <p:cNvGrpSpPr/>
          <p:nvPr/>
        </p:nvGrpSpPr>
        <p:grpSpPr>
          <a:xfrm>
            <a:off x="258199" y="1056150"/>
            <a:ext cx="11766949" cy="5640014"/>
            <a:chOff x="258199" y="989475"/>
            <a:chExt cx="11766949" cy="5640014"/>
          </a:xfrm>
        </p:grpSpPr>
        <p:grpSp>
          <p:nvGrpSpPr>
            <p:cNvPr id="81" name="Group 80">
              <a:extLst>
                <a:ext uri="{FF2B5EF4-FFF2-40B4-BE49-F238E27FC236}">
                  <a16:creationId xmlns:a16="http://schemas.microsoft.com/office/drawing/2014/main" id="{EED37884-59B3-417D-9578-8F2C58A185A2}"/>
                </a:ext>
              </a:extLst>
            </p:cNvPr>
            <p:cNvGrpSpPr/>
            <p:nvPr/>
          </p:nvGrpSpPr>
          <p:grpSpPr>
            <a:xfrm>
              <a:off x="258199" y="989475"/>
              <a:ext cx="11766949" cy="5640014"/>
              <a:chOff x="439174" y="913275"/>
              <a:chExt cx="11766949" cy="5640014"/>
            </a:xfrm>
          </p:grpSpPr>
          <p:grpSp>
            <p:nvGrpSpPr>
              <p:cNvPr id="84" name="Group 83">
                <a:extLst>
                  <a:ext uri="{FF2B5EF4-FFF2-40B4-BE49-F238E27FC236}">
                    <a16:creationId xmlns:a16="http://schemas.microsoft.com/office/drawing/2014/main" id="{586D5930-0D81-4AAE-B43D-96A1C38D6957}"/>
                  </a:ext>
                </a:extLst>
              </p:cNvPr>
              <p:cNvGrpSpPr/>
              <p:nvPr/>
            </p:nvGrpSpPr>
            <p:grpSpPr>
              <a:xfrm>
                <a:off x="439174" y="913275"/>
                <a:ext cx="11766949" cy="5640014"/>
                <a:chOff x="296299" y="894225"/>
                <a:chExt cx="11766949" cy="5640014"/>
              </a:xfrm>
            </p:grpSpPr>
            <p:grpSp>
              <p:nvGrpSpPr>
                <p:cNvPr id="91" name="Group 90">
                  <a:extLst>
                    <a:ext uri="{FF2B5EF4-FFF2-40B4-BE49-F238E27FC236}">
                      <a16:creationId xmlns:a16="http://schemas.microsoft.com/office/drawing/2014/main" id="{8E681B71-D518-4104-AC8F-70FDF7544E1E}"/>
                    </a:ext>
                  </a:extLst>
                </p:cNvPr>
                <p:cNvGrpSpPr/>
                <p:nvPr/>
              </p:nvGrpSpPr>
              <p:grpSpPr>
                <a:xfrm>
                  <a:off x="296299" y="894225"/>
                  <a:ext cx="11766949" cy="5640014"/>
                  <a:chOff x="296299" y="894225"/>
                  <a:chExt cx="11766949" cy="5640014"/>
                </a:xfrm>
              </p:grpSpPr>
              <p:pic>
                <p:nvPicPr>
                  <p:cNvPr id="94" name="Picture 93">
                    <a:extLst>
                      <a:ext uri="{FF2B5EF4-FFF2-40B4-BE49-F238E27FC236}">
                        <a16:creationId xmlns:a16="http://schemas.microsoft.com/office/drawing/2014/main" id="{89D5D4DB-4A3F-4CFA-B1E2-60C20C1A0F72}"/>
                      </a:ext>
                    </a:extLst>
                  </p:cNvPr>
                  <p:cNvPicPr>
                    <a:picLocks noChangeAspect="1"/>
                  </p:cNvPicPr>
                  <p:nvPr/>
                </p:nvPicPr>
                <p:blipFill rotWithShape="1">
                  <a:blip r:embed="rId2"/>
                  <a:srcRect l="3905" t="1965" r="2533" b="2905"/>
                  <a:stretch/>
                </p:blipFill>
                <p:spPr>
                  <a:xfrm>
                    <a:off x="296299" y="894225"/>
                    <a:ext cx="11664555" cy="5640014"/>
                  </a:xfrm>
                  <a:prstGeom prst="rect">
                    <a:avLst/>
                  </a:prstGeom>
                  <a:ln w="34925">
                    <a:solidFill>
                      <a:srgbClr val="00B0F0"/>
                    </a:solidFill>
                  </a:ln>
                </p:spPr>
              </p:pic>
              <p:grpSp>
                <p:nvGrpSpPr>
                  <p:cNvPr id="95" name="Group 94">
                    <a:extLst>
                      <a:ext uri="{FF2B5EF4-FFF2-40B4-BE49-F238E27FC236}">
                        <a16:creationId xmlns:a16="http://schemas.microsoft.com/office/drawing/2014/main" id="{A5C73FEC-26C1-49F6-A982-C4B1A099C4D5}"/>
                      </a:ext>
                    </a:extLst>
                  </p:cNvPr>
                  <p:cNvGrpSpPr/>
                  <p:nvPr/>
                </p:nvGrpSpPr>
                <p:grpSpPr>
                  <a:xfrm>
                    <a:off x="330392" y="913009"/>
                    <a:ext cx="11732856" cy="5576112"/>
                    <a:chOff x="94075" y="677501"/>
                    <a:chExt cx="11732856" cy="5576112"/>
                  </a:xfrm>
                </p:grpSpPr>
                <p:sp>
                  <p:nvSpPr>
                    <p:cNvPr id="96" name="Rounded Rectangle 5">
                      <a:extLst>
                        <a:ext uri="{FF2B5EF4-FFF2-40B4-BE49-F238E27FC236}">
                          <a16:creationId xmlns:a16="http://schemas.microsoft.com/office/drawing/2014/main" id="{7907A45F-7C9B-4A5D-B618-745E9ED807A3}"/>
                        </a:ext>
                      </a:extLst>
                    </p:cNvPr>
                    <p:cNvSpPr/>
                    <p:nvPr/>
                  </p:nvSpPr>
                  <p:spPr>
                    <a:xfrm>
                      <a:off x="94075" y="677501"/>
                      <a:ext cx="1636641" cy="500294"/>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PFAS Distribution Map: </a:t>
                      </a:r>
                    </a:p>
                    <a:p>
                      <a:pPr algn="ctr" defTabSz="1063460" fontAlgn="auto">
                        <a:spcBef>
                          <a:spcPts val="0"/>
                        </a:spcBef>
                        <a:spcAft>
                          <a:spcPts val="0"/>
                        </a:spcAft>
                        <a:defRPr/>
                      </a:pPr>
                      <a:r>
                        <a:rPr lang="en-US" sz="1050" b="1" dirty="0">
                          <a:solidFill>
                            <a:schemeClr val="bg1"/>
                          </a:solidFill>
                          <a:latin typeface="Arial" panose="020B0604020202020204" pitchFamily="34" charset="0"/>
                          <a:cs typeface="Arial" panose="020B0604020202020204" pitchFamily="34" charset="0"/>
                        </a:rPr>
                        <a:t>Site-Wide 2019-2020</a:t>
                      </a:r>
                    </a:p>
                  </p:txBody>
                </p:sp>
                <p:sp>
                  <p:nvSpPr>
                    <p:cNvPr id="97" name="Rectangle 96">
                      <a:extLst>
                        <a:ext uri="{FF2B5EF4-FFF2-40B4-BE49-F238E27FC236}">
                          <a16:creationId xmlns:a16="http://schemas.microsoft.com/office/drawing/2014/main" id="{0A1CC3CB-A618-4ACF-8B02-93A410E07883}"/>
                        </a:ext>
                      </a:extLst>
                    </p:cNvPr>
                    <p:cNvSpPr/>
                    <p:nvPr/>
                  </p:nvSpPr>
                  <p:spPr>
                    <a:xfrm>
                      <a:off x="5009847" y="3822792"/>
                      <a:ext cx="6568788" cy="231075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39CD74B8-8E65-4D3E-9969-49988CCC7CEF}"/>
                        </a:ext>
                      </a:extLst>
                    </p:cNvPr>
                    <p:cNvSpPr txBox="1"/>
                    <p:nvPr/>
                  </p:nvSpPr>
                  <p:spPr>
                    <a:xfrm>
                      <a:off x="9717708" y="3744652"/>
                      <a:ext cx="1423954" cy="400110"/>
                    </a:xfrm>
                    <a:prstGeom prst="rect">
                      <a:avLst/>
                    </a:prstGeom>
                    <a:noFill/>
                  </p:spPr>
                  <p:txBody>
                    <a:bodyPr wrap="square" rtlCol="0">
                      <a:spAutoFit/>
                    </a:bodyPr>
                    <a:lstStyle/>
                    <a:p>
                      <a:r>
                        <a:rPr lang="en-US" sz="2000">
                          <a:solidFill>
                            <a:srgbClr val="00B0F0"/>
                          </a:solidFill>
                          <a:effectLst>
                            <a:glow rad="63500">
                              <a:schemeClr val="bg1"/>
                            </a:glow>
                          </a:effectLst>
                        </a:rPr>
                        <a:t>Segment 6</a:t>
                      </a:r>
                    </a:p>
                  </p:txBody>
                </p:sp>
                <p:graphicFrame>
                  <p:nvGraphicFramePr>
                    <p:cNvPr id="99" name="Chart 98">
                      <a:extLst>
                        <a:ext uri="{FF2B5EF4-FFF2-40B4-BE49-F238E27FC236}">
                          <a16:creationId xmlns:a16="http://schemas.microsoft.com/office/drawing/2014/main" id="{41A92885-D4DA-4854-AFF4-13F667B892E5}"/>
                        </a:ext>
                      </a:extLst>
                    </p:cNvPr>
                    <p:cNvGraphicFramePr>
                      <a:graphicFrameLocks/>
                    </p:cNvGraphicFramePr>
                    <p:nvPr>
                      <p:extLst>
                        <p:ext uri="{D42A27DB-BD31-4B8C-83A1-F6EECF244321}">
                          <p14:modId xmlns:p14="http://schemas.microsoft.com/office/powerpoint/2010/main" val="3413402621"/>
                        </p:ext>
                      </p:extLst>
                    </p:nvPr>
                  </p:nvGraphicFramePr>
                  <p:xfrm>
                    <a:off x="4165923" y="1734332"/>
                    <a:ext cx="850799" cy="7762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0" name="Chart 99">
                      <a:extLst>
                        <a:ext uri="{FF2B5EF4-FFF2-40B4-BE49-F238E27FC236}">
                          <a16:creationId xmlns:a16="http://schemas.microsoft.com/office/drawing/2014/main" id="{5284B0EA-D632-4E5F-A91A-E1101E551896}"/>
                        </a:ext>
                      </a:extLst>
                    </p:cNvPr>
                    <p:cNvGraphicFramePr>
                      <a:graphicFrameLocks/>
                    </p:cNvGraphicFramePr>
                    <p:nvPr>
                      <p:extLst>
                        <p:ext uri="{D42A27DB-BD31-4B8C-83A1-F6EECF244321}">
                          <p14:modId xmlns:p14="http://schemas.microsoft.com/office/powerpoint/2010/main" val="2047612240"/>
                        </p:ext>
                      </p:extLst>
                    </p:nvPr>
                  </p:nvGraphicFramePr>
                  <p:xfrm>
                    <a:off x="1948048" y="913143"/>
                    <a:ext cx="850800" cy="7762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1" name="Chart 100">
                      <a:extLst>
                        <a:ext uri="{FF2B5EF4-FFF2-40B4-BE49-F238E27FC236}">
                          <a16:creationId xmlns:a16="http://schemas.microsoft.com/office/drawing/2014/main" id="{1EAD139B-F989-46D9-91D2-878FEB022E9B}"/>
                        </a:ext>
                      </a:extLst>
                    </p:cNvPr>
                    <p:cNvGraphicFramePr>
                      <a:graphicFrameLocks/>
                    </p:cNvGraphicFramePr>
                    <p:nvPr>
                      <p:extLst>
                        <p:ext uri="{D42A27DB-BD31-4B8C-83A1-F6EECF244321}">
                          <p14:modId xmlns:p14="http://schemas.microsoft.com/office/powerpoint/2010/main" val="541183205"/>
                        </p:ext>
                      </p:extLst>
                    </p:nvPr>
                  </p:nvGraphicFramePr>
                  <p:xfrm>
                    <a:off x="3141773" y="2249728"/>
                    <a:ext cx="850799" cy="7781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2" name="Chart 101">
                      <a:extLst>
                        <a:ext uri="{FF2B5EF4-FFF2-40B4-BE49-F238E27FC236}">
                          <a16:creationId xmlns:a16="http://schemas.microsoft.com/office/drawing/2014/main" id="{7E52B5AA-C762-4560-8C92-12225B13F48B}"/>
                        </a:ext>
                      </a:extLst>
                    </p:cNvPr>
                    <p:cNvGraphicFramePr>
                      <a:graphicFrameLocks/>
                    </p:cNvGraphicFramePr>
                    <p:nvPr>
                      <p:extLst>
                        <p:ext uri="{D42A27DB-BD31-4B8C-83A1-F6EECF244321}">
                          <p14:modId xmlns:p14="http://schemas.microsoft.com/office/powerpoint/2010/main" val="4277495736"/>
                        </p:ext>
                      </p:extLst>
                    </p:nvPr>
                  </p:nvGraphicFramePr>
                  <p:xfrm>
                    <a:off x="1085853" y="2204415"/>
                    <a:ext cx="850800" cy="7755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3" name="Chart 102">
                      <a:extLst>
                        <a:ext uri="{FF2B5EF4-FFF2-40B4-BE49-F238E27FC236}">
                          <a16:creationId xmlns:a16="http://schemas.microsoft.com/office/drawing/2014/main" id="{264E34BB-CAB4-42EB-8FE0-8D1CE2DF5207}"/>
                        </a:ext>
                      </a:extLst>
                    </p:cNvPr>
                    <p:cNvGraphicFramePr>
                      <a:graphicFrameLocks/>
                    </p:cNvGraphicFramePr>
                    <p:nvPr>
                      <p:extLst>
                        <p:ext uri="{D42A27DB-BD31-4B8C-83A1-F6EECF244321}">
                          <p14:modId xmlns:p14="http://schemas.microsoft.com/office/powerpoint/2010/main" val="798628793"/>
                        </p:ext>
                      </p:extLst>
                    </p:nvPr>
                  </p:nvGraphicFramePr>
                  <p:xfrm>
                    <a:off x="1730716" y="2469261"/>
                    <a:ext cx="850799" cy="77556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4" name="Chart 103">
                      <a:extLst>
                        <a:ext uri="{FF2B5EF4-FFF2-40B4-BE49-F238E27FC236}">
                          <a16:creationId xmlns:a16="http://schemas.microsoft.com/office/drawing/2014/main" id="{DAC734AD-7DA3-4C79-8B2D-761E52A83C6F}"/>
                        </a:ext>
                      </a:extLst>
                    </p:cNvPr>
                    <p:cNvGraphicFramePr>
                      <a:graphicFrameLocks/>
                    </p:cNvGraphicFramePr>
                    <p:nvPr>
                      <p:extLst>
                        <p:ext uri="{D42A27DB-BD31-4B8C-83A1-F6EECF244321}">
                          <p14:modId xmlns:p14="http://schemas.microsoft.com/office/powerpoint/2010/main" val="1197444258"/>
                        </p:ext>
                      </p:extLst>
                    </p:nvPr>
                  </p:nvGraphicFramePr>
                  <p:xfrm>
                    <a:off x="2302412" y="2276465"/>
                    <a:ext cx="850799" cy="77816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5" name="Chart 104">
                      <a:extLst>
                        <a:ext uri="{FF2B5EF4-FFF2-40B4-BE49-F238E27FC236}">
                          <a16:creationId xmlns:a16="http://schemas.microsoft.com/office/drawing/2014/main" id="{1E0EEB59-8C76-4C6A-9107-76407EB6DCCE}"/>
                        </a:ext>
                      </a:extLst>
                    </p:cNvPr>
                    <p:cNvGraphicFramePr>
                      <a:graphicFrameLocks/>
                    </p:cNvGraphicFramePr>
                    <p:nvPr>
                      <p:extLst>
                        <p:ext uri="{D42A27DB-BD31-4B8C-83A1-F6EECF244321}">
                          <p14:modId xmlns:p14="http://schemas.microsoft.com/office/powerpoint/2010/main" val="4012909389"/>
                        </p:ext>
                      </p:extLst>
                    </p:nvPr>
                  </p:nvGraphicFramePr>
                  <p:xfrm>
                    <a:off x="2782881" y="2783842"/>
                    <a:ext cx="850799" cy="77816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6" name="Chart 105">
                      <a:extLst>
                        <a:ext uri="{FF2B5EF4-FFF2-40B4-BE49-F238E27FC236}">
                          <a16:creationId xmlns:a16="http://schemas.microsoft.com/office/drawing/2014/main" id="{A1650B25-BF6A-40DA-8C2B-7F9450D9328C}"/>
                        </a:ext>
                      </a:extLst>
                    </p:cNvPr>
                    <p:cNvGraphicFramePr>
                      <a:graphicFrameLocks/>
                    </p:cNvGraphicFramePr>
                    <p:nvPr>
                      <p:extLst>
                        <p:ext uri="{D42A27DB-BD31-4B8C-83A1-F6EECF244321}">
                          <p14:modId xmlns:p14="http://schemas.microsoft.com/office/powerpoint/2010/main" val="3840566817"/>
                        </p:ext>
                      </p:extLst>
                    </p:nvPr>
                  </p:nvGraphicFramePr>
                  <p:xfrm>
                    <a:off x="4655737" y="3206879"/>
                    <a:ext cx="854925" cy="77059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7" name="Chart 106">
                      <a:extLst>
                        <a:ext uri="{FF2B5EF4-FFF2-40B4-BE49-F238E27FC236}">
                          <a16:creationId xmlns:a16="http://schemas.microsoft.com/office/drawing/2014/main" id="{8C9AEBD4-1DA0-4A66-913A-21610DB9A894}"/>
                        </a:ext>
                      </a:extLst>
                    </p:cNvPr>
                    <p:cNvGraphicFramePr>
                      <a:graphicFrameLocks/>
                    </p:cNvGraphicFramePr>
                    <p:nvPr>
                      <p:extLst>
                        <p:ext uri="{D42A27DB-BD31-4B8C-83A1-F6EECF244321}">
                          <p14:modId xmlns:p14="http://schemas.microsoft.com/office/powerpoint/2010/main" val="3272559746"/>
                        </p:ext>
                      </p:extLst>
                    </p:nvPr>
                  </p:nvGraphicFramePr>
                  <p:xfrm>
                    <a:off x="5214055" y="2555546"/>
                    <a:ext cx="850799" cy="77816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08" name="Chart 107">
                      <a:extLst>
                        <a:ext uri="{FF2B5EF4-FFF2-40B4-BE49-F238E27FC236}">
                          <a16:creationId xmlns:a16="http://schemas.microsoft.com/office/drawing/2014/main" id="{F1BCE0BF-94B1-4EDA-909C-9F50F0CEB458}"/>
                        </a:ext>
                      </a:extLst>
                    </p:cNvPr>
                    <p:cNvGraphicFramePr>
                      <a:graphicFrameLocks/>
                    </p:cNvGraphicFramePr>
                    <p:nvPr>
                      <p:extLst>
                        <p:ext uri="{D42A27DB-BD31-4B8C-83A1-F6EECF244321}">
                          <p14:modId xmlns:p14="http://schemas.microsoft.com/office/powerpoint/2010/main" val="2820983292"/>
                        </p:ext>
                      </p:extLst>
                    </p:nvPr>
                  </p:nvGraphicFramePr>
                  <p:xfrm>
                    <a:off x="5465043" y="3675068"/>
                    <a:ext cx="850799" cy="77059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09" name="Chart 108">
                      <a:extLst>
                        <a:ext uri="{FF2B5EF4-FFF2-40B4-BE49-F238E27FC236}">
                          <a16:creationId xmlns:a16="http://schemas.microsoft.com/office/drawing/2014/main" id="{3750E06E-6BA9-4ADA-9C24-18A841AE1C1B}"/>
                        </a:ext>
                      </a:extLst>
                    </p:cNvPr>
                    <p:cNvGraphicFramePr>
                      <a:graphicFrameLocks/>
                    </p:cNvGraphicFramePr>
                    <p:nvPr>
                      <p:extLst>
                        <p:ext uri="{D42A27DB-BD31-4B8C-83A1-F6EECF244321}">
                          <p14:modId xmlns:p14="http://schemas.microsoft.com/office/powerpoint/2010/main" val="2987315314"/>
                        </p:ext>
                      </p:extLst>
                    </p:nvPr>
                  </p:nvGraphicFramePr>
                  <p:xfrm>
                    <a:off x="3488058" y="4010968"/>
                    <a:ext cx="846878" cy="77816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10" name="Chart 109">
                      <a:extLst>
                        <a:ext uri="{FF2B5EF4-FFF2-40B4-BE49-F238E27FC236}">
                          <a16:creationId xmlns:a16="http://schemas.microsoft.com/office/drawing/2014/main" id="{4A40A26A-07D7-41A6-88E1-B69F022DEB0B}"/>
                        </a:ext>
                      </a:extLst>
                    </p:cNvPr>
                    <p:cNvGraphicFramePr>
                      <a:graphicFrameLocks/>
                    </p:cNvGraphicFramePr>
                    <p:nvPr>
                      <p:extLst>
                        <p:ext uri="{D42A27DB-BD31-4B8C-83A1-F6EECF244321}">
                          <p14:modId xmlns:p14="http://schemas.microsoft.com/office/powerpoint/2010/main" val="544065773"/>
                        </p:ext>
                      </p:extLst>
                    </p:nvPr>
                  </p:nvGraphicFramePr>
                  <p:xfrm>
                    <a:off x="5897783" y="4566456"/>
                    <a:ext cx="854925" cy="76775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11" name="Chart 110">
                      <a:extLst>
                        <a:ext uri="{FF2B5EF4-FFF2-40B4-BE49-F238E27FC236}">
                          <a16:creationId xmlns:a16="http://schemas.microsoft.com/office/drawing/2014/main" id="{D7EB8355-71A7-4F55-9E65-E0C670D9B4EF}"/>
                        </a:ext>
                      </a:extLst>
                    </p:cNvPr>
                    <p:cNvGraphicFramePr>
                      <a:graphicFrameLocks/>
                    </p:cNvGraphicFramePr>
                    <p:nvPr>
                      <p:extLst>
                        <p:ext uri="{D42A27DB-BD31-4B8C-83A1-F6EECF244321}">
                          <p14:modId xmlns:p14="http://schemas.microsoft.com/office/powerpoint/2010/main" val="1144539524"/>
                        </p:ext>
                      </p:extLst>
                    </p:nvPr>
                  </p:nvGraphicFramePr>
                  <p:xfrm>
                    <a:off x="6465695" y="4133175"/>
                    <a:ext cx="850799" cy="76319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12" name="Chart 111">
                      <a:extLst>
                        <a:ext uri="{FF2B5EF4-FFF2-40B4-BE49-F238E27FC236}">
                          <a16:creationId xmlns:a16="http://schemas.microsoft.com/office/drawing/2014/main" id="{723C38F4-4E9F-4E02-8449-EDFF318A2567}"/>
                        </a:ext>
                      </a:extLst>
                    </p:cNvPr>
                    <p:cNvGraphicFramePr>
                      <a:graphicFrameLocks/>
                    </p:cNvGraphicFramePr>
                    <p:nvPr>
                      <p:extLst>
                        <p:ext uri="{D42A27DB-BD31-4B8C-83A1-F6EECF244321}">
                          <p14:modId xmlns:p14="http://schemas.microsoft.com/office/powerpoint/2010/main" val="1534795053"/>
                        </p:ext>
                      </p:extLst>
                    </p:nvPr>
                  </p:nvGraphicFramePr>
                  <p:xfrm>
                    <a:off x="7203584" y="4570771"/>
                    <a:ext cx="850799" cy="76775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13" name="Chart 112">
                      <a:extLst>
                        <a:ext uri="{FF2B5EF4-FFF2-40B4-BE49-F238E27FC236}">
                          <a16:creationId xmlns:a16="http://schemas.microsoft.com/office/drawing/2014/main" id="{5B45565E-FA2A-4DD8-8FE3-CAA16E2297A0}"/>
                        </a:ext>
                      </a:extLst>
                    </p:cNvPr>
                    <p:cNvGraphicFramePr>
                      <a:graphicFrameLocks/>
                    </p:cNvGraphicFramePr>
                    <p:nvPr>
                      <p:extLst>
                        <p:ext uri="{D42A27DB-BD31-4B8C-83A1-F6EECF244321}">
                          <p14:modId xmlns:p14="http://schemas.microsoft.com/office/powerpoint/2010/main" val="691076228"/>
                        </p:ext>
                      </p:extLst>
                    </p:nvPr>
                  </p:nvGraphicFramePr>
                  <p:xfrm>
                    <a:off x="6720529" y="5019432"/>
                    <a:ext cx="854925" cy="76320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114" name="Chart 113">
                      <a:extLst>
                        <a:ext uri="{FF2B5EF4-FFF2-40B4-BE49-F238E27FC236}">
                          <a16:creationId xmlns:a16="http://schemas.microsoft.com/office/drawing/2014/main" id="{A1DAD49A-102A-4DB1-A942-F4D7DA7515A0}"/>
                        </a:ext>
                      </a:extLst>
                    </p:cNvPr>
                    <p:cNvGraphicFramePr>
                      <a:graphicFrameLocks/>
                    </p:cNvGraphicFramePr>
                    <p:nvPr>
                      <p:extLst>
                        <p:ext uri="{D42A27DB-BD31-4B8C-83A1-F6EECF244321}">
                          <p14:modId xmlns:p14="http://schemas.microsoft.com/office/powerpoint/2010/main" val="1416501704"/>
                        </p:ext>
                      </p:extLst>
                    </p:nvPr>
                  </p:nvGraphicFramePr>
                  <p:xfrm>
                    <a:off x="7210563" y="5488234"/>
                    <a:ext cx="850799" cy="765379"/>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115" name="Chart 114">
                      <a:extLst>
                        <a:ext uri="{FF2B5EF4-FFF2-40B4-BE49-F238E27FC236}">
                          <a16:creationId xmlns:a16="http://schemas.microsoft.com/office/drawing/2014/main" id="{F0D2E604-A9B4-41CC-ABB4-1FF13FF8B068}"/>
                        </a:ext>
                      </a:extLst>
                    </p:cNvPr>
                    <p:cNvGraphicFramePr>
                      <a:graphicFrameLocks/>
                    </p:cNvGraphicFramePr>
                    <p:nvPr>
                      <p:extLst>
                        <p:ext uri="{D42A27DB-BD31-4B8C-83A1-F6EECF244321}">
                          <p14:modId xmlns:p14="http://schemas.microsoft.com/office/powerpoint/2010/main" val="2530738876"/>
                        </p:ext>
                      </p:extLst>
                    </p:nvPr>
                  </p:nvGraphicFramePr>
                  <p:xfrm>
                    <a:off x="10353632" y="4650213"/>
                    <a:ext cx="850800" cy="76775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116" name="Chart 115">
                      <a:extLst>
                        <a:ext uri="{FF2B5EF4-FFF2-40B4-BE49-F238E27FC236}">
                          <a16:creationId xmlns:a16="http://schemas.microsoft.com/office/drawing/2014/main" id="{43A977F8-68F7-4639-921A-0EA01FFF500E}"/>
                        </a:ext>
                      </a:extLst>
                    </p:cNvPr>
                    <p:cNvGraphicFramePr>
                      <a:graphicFrameLocks/>
                    </p:cNvGraphicFramePr>
                    <p:nvPr>
                      <p:extLst>
                        <p:ext uri="{D42A27DB-BD31-4B8C-83A1-F6EECF244321}">
                          <p14:modId xmlns:p14="http://schemas.microsoft.com/office/powerpoint/2010/main" val="783411353"/>
                        </p:ext>
                      </p:extLst>
                    </p:nvPr>
                  </p:nvGraphicFramePr>
                  <p:xfrm>
                    <a:off x="10976131" y="4512499"/>
                    <a:ext cx="850800" cy="76775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17" name="Chart 116">
                      <a:extLst>
                        <a:ext uri="{FF2B5EF4-FFF2-40B4-BE49-F238E27FC236}">
                          <a16:creationId xmlns:a16="http://schemas.microsoft.com/office/drawing/2014/main" id="{62252BF0-4F7E-4A00-AFDE-2F448AF0FC65}"/>
                        </a:ext>
                      </a:extLst>
                    </p:cNvPr>
                    <p:cNvGraphicFramePr>
                      <a:graphicFrameLocks/>
                    </p:cNvGraphicFramePr>
                    <p:nvPr>
                      <p:extLst>
                        <p:ext uri="{D42A27DB-BD31-4B8C-83A1-F6EECF244321}">
                          <p14:modId xmlns:p14="http://schemas.microsoft.com/office/powerpoint/2010/main" val="2104485918"/>
                        </p:ext>
                      </p:extLst>
                    </p:nvPr>
                  </p:nvGraphicFramePr>
                  <p:xfrm>
                    <a:off x="3904766" y="3472966"/>
                    <a:ext cx="846878" cy="778169"/>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18" name="Chart 117">
                      <a:extLst>
                        <a:ext uri="{FF2B5EF4-FFF2-40B4-BE49-F238E27FC236}">
                          <a16:creationId xmlns:a16="http://schemas.microsoft.com/office/drawing/2014/main" id="{859E5036-F9E3-400B-9D88-41BC449AB483}"/>
                        </a:ext>
                      </a:extLst>
                    </p:cNvPr>
                    <p:cNvGraphicFramePr>
                      <a:graphicFrameLocks/>
                    </p:cNvGraphicFramePr>
                    <p:nvPr>
                      <p:extLst>
                        <p:ext uri="{D42A27DB-BD31-4B8C-83A1-F6EECF244321}">
                          <p14:modId xmlns:p14="http://schemas.microsoft.com/office/powerpoint/2010/main" val="1187182562"/>
                        </p:ext>
                      </p:extLst>
                    </p:nvPr>
                  </p:nvGraphicFramePr>
                  <p:xfrm>
                    <a:off x="8607460" y="5115269"/>
                    <a:ext cx="850799" cy="767750"/>
                  </p:xfrm>
                  <a:graphic>
                    <a:graphicData uri="http://schemas.openxmlformats.org/drawingml/2006/chart">
                      <c:chart xmlns:c="http://schemas.openxmlformats.org/drawingml/2006/chart" xmlns:r="http://schemas.openxmlformats.org/officeDocument/2006/relationships" r:id="rId22"/>
                    </a:graphicData>
                  </a:graphic>
                </p:graphicFrame>
              </p:grpSp>
            </p:grpSp>
            <p:graphicFrame>
              <p:nvGraphicFramePr>
                <p:cNvPr id="92" name="Chart 91">
                  <a:extLst>
                    <a:ext uri="{FF2B5EF4-FFF2-40B4-BE49-F238E27FC236}">
                      <a16:creationId xmlns:a16="http://schemas.microsoft.com/office/drawing/2014/main" id="{2F75A4DD-4665-430B-9370-0F01E7EF4FD7}"/>
                    </a:ext>
                  </a:extLst>
                </p:cNvPr>
                <p:cNvGraphicFramePr>
                  <a:graphicFrameLocks/>
                </p:cNvGraphicFramePr>
                <p:nvPr>
                  <p:extLst>
                    <p:ext uri="{D42A27DB-BD31-4B8C-83A1-F6EECF244321}">
                      <p14:modId xmlns:p14="http://schemas.microsoft.com/office/powerpoint/2010/main" val="2906052880"/>
                    </p:ext>
                  </p:extLst>
                </p:nvPr>
              </p:nvGraphicFramePr>
              <p:xfrm>
                <a:off x="2961552" y="1241072"/>
                <a:ext cx="854321" cy="778169"/>
              </p:xfrm>
              <a:graphic>
                <a:graphicData uri="http://schemas.openxmlformats.org/drawingml/2006/chart">
                  <c:chart xmlns:c="http://schemas.openxmlformats.org/drawingml/2006/chart" xmlns:r="http://schemas.openxmlformats.org/officeDocument/2006/relationships" r:id="rId23"/>
                </a:graphicData>
              </a:graphic>
            </p:graphicFrame>
            <p:sp>
              <p:nvSpPr>
                <p:cNvPr id="93" name="TextBox 92">
                  <a:extLst>
                    <a:ext uri="{FF2B5EF4-FFF2-40B4-BE49-F238E27FC236}">
                      <a16:creationId xmlns:a16="http://schemas.microsoft.com/office/drawing/2014/main" id="{6F806E87-F797-4394-8A3D-FAAB2CDEB8C0}"/>
                    </a:ext>
                  </a:extLst>
                </p:cNvPr>
                <p:cNvSpPr txBox="1"/>
                <p:nvPr/>
              </p:nvSpPr>
              <p:spPr>
                <a:xfrm>
                  <a:off x="6552159" y="4063764"/>
                  <a:ext cx="2621743" cy="307777"/>
                </a:xfrm>
                <a:prstGeom prst="rect">
                  <a:avLst/>
                </a:prstGeom>
                <a:noFill/>
              </p:spPr>
              <p:txBody>
                <a:bodyPr wrap="none" rtlCol="0">
                  <a:spAutoFit/>
                </a:bodyPr>
                <a:lstStyle/>
                <a:p>
                  <a:r>
                    <a:rPr lang="en-US" sz="1400" b="1">
                      <a:solidFill>
                        <a:schemeClr val="accent4">
                          <a:lumMod val="75000"/>
                        </a:schemeClr>
                      </a:solidFill>
                      <a:effectLst>
                        <a:glow rad="88900">
                          <a:schemeClr val="bg1"/>
                        </a:glow>
                      </a:effectLst>
                    </a:rPr>
                    <a:t>Confluence of EPL and Lake Elmo</a:t>
                  </a:r>
                </a:p>
              </p:txBody>
            </p:sp>
          </p:grpSp>
          <p:sp>
            <p:nvSpPr>
              <p:cNvPr id="85" name="TextBox 84">
                <a:extLst>
                  <a:ext uri="{FF2B5EF4-FFF2-40B4-BE49-F238E27FC236}">
                    <a16:creationId xmlns:a16="http://schemas.microsoft.com/office/drawing/2014/main" id="{088A64FB-4E5C-41E6-8262-A86E5EE0FFBE}"/>
                  </a:ext>
                </a:extLst>
              </p:cNvPr>
              <p:cNvSpPr txBox="1"/>
              <p:nvPr/>
            </p:nvSpPr>
            <p:spPr>
              <a:xfrm>
                <a:off x="5156401" y="2216784"/>
                <a:ext cx="912429" cy="261610"/>
              </a:xfrm>
              <a:prstGeom prst="rect">
                <a:avLst/>
              </a:prstGeom>
              <a:noFill/>
            </p:spPr>
            <p:txBody>
              <a:bodyPr wrap="none" rtlCol="0">
                <a:spAutoFit/>
              </a:bodyPr>
              <a:lstStyle/>
              <a:p>
                <a:r>
                  <a:rPr lang="en-US" sz="1100" b="1">
                    <a:solidFill>
                      <a:schemeClr val="bg1"/>
                    </a:solidFill>
                  </a:rPr>
                  <a:t>Sunfish Lake</a:t>
                </a:r>
              </a:p>
            </p:txBody>
          </p:sp>
          <p:sp>
            <p:nvSpPr>
              <p:cNvPr id="86" name="TextBox 85">
                <a:extLst>
                  <a:ext uri="{FF2B5EF4-FFF2-40B4-BE49-F238E27FC236}">
                    <a16:creationId xmlns:a16="http://schemas.microsoft.com/office/drawing/2014/main" id="{FC3BA536-9828-4D64-BCBE-5F6673614D8A}"/>
                  </a:ext>
                </a:extLst>
              </p:cNvPr>
              <p:cNvSpPr txBox="1"/>
              <p:nvPr/>
            </p:nvSpPr>
            <p:spPr>
              <a:xfrm>
                <a:off x="2063062" y="2458973"/>
                <a:ext cx="982961" cy="261610"/>
              </a:xfrm>
              <a:prstGeom prst="rect">
                <a:avLst/>
              </a:prstGeom>
              <a:noFill/>
            </p:spPr>
            <p:txBody>
              <a:bodyPr wrap="none" rtlCol="0">
                <a:spAutoFit/>
              </a:bodyPr>
              <a:lstStyle/>
              <a:p>
                <a:r>
                  <a:rPr lang="en-US" sz="1100" b="1">
                    <a:solidFill>
                      <a:schemeClr val="bg1"/>
                    </a:solidFill>
                  </a:rPr>
                  <a:t>Raleigh Creek</a:t>
                </a:r>
              </a:p>
            </p:txBody>
          </p:sp>
          <p:sp>
            <p:nvSpPr>
              <p:cNvPr id="87" name="TextBox 86">
                <a:extLst>
                  <a:ext uri="{FF2B5EF4-FFF2-40B4-BE49-F238E27FC236}">
                    <a16:creationId xmlns:a16="http://schemas.microsoft.com/office/drawing/2014/main" id="{58B494E2-67E4-46AE-B937-994CA39A12FF}"/>
                  </a:ext>
                </a:extLst>
              </p:cNvPr>
              <p:cNvSpPr txBox="1"/>
              <p:nvPr/>
            </p:nvSpPr>
            <p:spPr>
              <a:xfrm>
                <a:off x="3790563" y="3163917"/>
                <a:ext cx="1237839" cy="261610"/>
              </a:xfrm>
              <a:prstGeom prst="rect">
                <a:avLst/>
              </a:prstGeom>
              <a:noFill/>
            </p:spPr>
            <p:txBody>
              <a:bodyPr wrap="none" rtlCol="0">
                <a:spAutoFit/>
              </a:bodyPr>
              <a:lstStyle/>
              <a:p>
                <a:r>
                  <a:rPr lang="en-US" sz="1100" b="1">
                    <a:solidFill>
                      <a:schemeClr val="bg1"/>
                    </a:solidFill>
                  </a:rPr>
                  <a:t>P1007 Confluence</a:t>
                </a:r>
              </a:p>
            </p:txBody>
          </p:sp>
          <p:sp>
            <p:nvSpPr>
              <p:cNvPr id="88" name="TextBox 87">
                <a:extLst>
                  <a:ext uri="{FF2B5EF4-FFF2-40B4-BE49-F238E27FC236}">
                    <a16:creationId xmlns:a16="http://schemas.microsoft.com/office/drawing/2014/main" id="{62A9D42B-6489-4CBE-80A4-06E5D62A7B53}"/>
                  </a:ext>
                </a:extLst>
              </p:cNvPr>
              <p:cNvSpPr txBox="1"/>
              <p:nvPr/>
            </p:nvSpPr>
            <p:spPr>
              <a:xfrm>
                <a:off x="2870883" y="1123952"/>
                <a:ext cx="705642" cy="261610"/>
              </a:xfrm>
              <a:prstGeom prst="rect">
                <a:avLst/>
              </a:prstGeom>
              <a:noFill/>
            </p:spPr>
            <p:txBody>
              <a:bodyPr wrap="none" rtlCol="0">
                <a:spAutoFit/>
              </a:bodyPr>
              <a:lstStyle/>
              <a:p>
                <a:r>
                  <a:rPr lang="en-US" sz="1100" b="1">
                    <a:solidFill>
                      <a:schemeClr val="bg1"/>
                    </a:solidFill>
                  </a:rPr>
                  <a:t>Tri-Lakes</a:t>
                </a:r>
              </a:p>
            </p:txBody>
          </p:sp>
          <p:sp>
            <p:nvSpPr>
              <p:cNvPr id="89" name="TextBox 88">
                <a:extLst>
                  <a:ext uri="{FF2B5EF4-FFF2-40B4-BE49-F238E27FC236}">
                    <a16:creationId xmlns:a16="http://schemas.microsoft.com/office/drawing/2014/main" id="{B7C3C9B1-D507-469F-AEC9-90B005322C75}"/>
                  </a:ext>
                </a:extLst>
              </p:cNvPr>
              <p:cNvSpPr txBox="1"/>
              <p:nvPr/>
            </p:nvSpPr>
            <p:spPr>
              <a:xfrm>
                <a:off x="7889662" y="5485629"/>
                <a:ext cx="959622" cy="276999"/>
              </a:xfrm>
              <a:prstGeom prst="rect">
                <a:avLst/>
              </a:prstGeom>
              <a:noFill/>
            </p:spPr>
            <p:txBody>
              <a:bodyPr wrap="none" rtlCol="0">
                <a:spAutoFit/>
              </a:bodyPr>
              <a:lstStyle/>
              <a:p>
                <a:r>
                  <a:rPr lang="en-US" sz="1200" b="1">
                    <a:solidFill>
                      <a:schemeClr val="bg1"/>
                    </a:solidFill>
                  </a:rPr>
                  <a:t>WLSS Ponds</a:t>
                </a:r>
              </a:p>
            </p:txBody>
          </p:sp>
          <p:sp>
            <p:nvSpPr>
              <p:cNvPr id="90" name="TextBox 89">
                <a:extLst>
                  <a:ext uri="{FF2B5EF4-FFF2-40B4-BE49-F238E27FC236}">
                    <a16:creationId xmlns:a16="http://schemas.microsoft.com/office/drawing/2014/main" id="{875AB253-CE53-44B3-AD45-6F817DA3A69E}"/>
                  </a:ext>
                </a:extLst>
              </p:cNvPr>
              <p:cNvSpPr txBox="1"/>
              <p:nvPr/>
            </p:nvSpPr>
            <p:spPr>
              <a:xfrm>
                <a:off x="5775016" y="4727222"/>
                <a:ext cx="1101584" cy="261610"/>
              </a:xfrm>
              <a:prstGeom prst="rect">
                <a:avLst/>
              </a:prstGeom>
              <a:noFill/>
            </p:spPr>
            <p:txBody>
              <a:bodyPr wrap="none" rtlCol="0">
                <a:spAutoFit/>
              </a:bodyPr>
              <a:lstStyle/>
              <a:p>
                <a:r>
                  <a:rPr lang="en-US" sz="1100" b="1">
                    <a:solidFill>
                      <a:schemeClr val="bg1"/>
                    </a:solidFill>
                  </a:rPr>
                  <a:t>Horseshoe Lake</a:t>
                </a:r>
              </a:p>
            </p:txBody>
          </p:sp>
        </p:grpSp>
        <p:sp>
          <p:nvSpPr>
            <p:cNvPr id="82" name="TextBox 81">
              <a:extLst>
                <a:ext uri="{FF2B5EF4-FFF2-40B4-BE49-F238E27FC236}">
                  <a16:creationId xmlns:a16="http://schemas.microsoft.com/office/drawing/2014/main" id="{42C22ED9-9E6F-4E41-B96F-A9492312532B}"/>
                </a:ext>
              </a:extLst>
            </p:cNvPr>
            <p:cNvSpPr txBox="1"/>
            <p:nvPr/>
          </p:nvSpPr>
          <p:spPr>
            <a:xfrm>
              <a:off x="5532709" y="2529994"/>
              <a:ext cx="2207336" cy="307777"/>
            </a:xfrm>
            <a:prstGeom prst="rect">
              <a:avLst/>
            </a:prstGeom>
            <a:noFill/>
          </p:spPr>
          <p:txBody>
            <a:bodyPr wrap="none" rtlCol="0">
              <a:spAutoFit/>
            </a:bodyPr>
            <a:lstStyle/>
            <a:p>
              <a:r>
                <a:rPr lang="en-US" sz="1400" b="1">
                  <a:solidFill>
                    <a:schemeClr val="accent4">
                      <a:lumMod val="75000"/>
                    </a:schemeClr>
                  </a:solidFill>
                  <a:effectLst>
                    <a:glow rad="88900">
                      <a:schemeClr val="bg1"/>
                    </a:glow>
                  </a:effectLst>
                </a:rPr>
                <a:t>Lake Elmo: PFBA-Dominant</a:t>
              </a:r>
            </a:p>
          </p:txBody>
        </p:sp>
        <p:sp>
          <p:nvSpPr>
            <p:cNvPr id="83" name="TextBox 82">
              <a:extLst>
                <a:ext uri="{FF2B5EF4-FFF2-40B4-BE49-F238E27FC236}">
                  <a16:creationId xmlns:a16="http://schemas.microsoft.com/office/drawing/2014/main" id="{AB4D1686-4D78-4378-A00A-59B7426D7A00}"/>
                </a:ext>
              </a:extLst>
            </p:cNvPr>
            <p:cNvSpPr txBox="1"/>
            <p:nvPr/>
          </p:nvSpPr>
          <p:spPr>
            <a:xfrm>
              <a:off x="3532330" y="5153033"/>
              <a:ext cx="1434367" cy="523220"/>
            </a:xfrm>
            <a:prstGeom prst="rect">
              <a:avLst/>
            </a:prstGeom>
            <a:noFill/>
          </p:spPr>
          <p:txBody>
            <a:bodyPr wrap="none" rtlCol="0">
              <a:spAutoFit/>
            </a:bodyPr>
            <a:lstStyle/>
            <a:p>
              <a:r>
                <a:rPr lang="en-US" sz="1400" b="1">
                  <a:solidFill>
                    <a:schemeClr val="accent4">
                      <a:lumMod val="75000"/>
                    </a:schemeClr>
                  </a:solidFill>
                  <a:effectLst>
                    <a:glow rad="88900">
                      <a:schemeClr val="bg1"/>
                    </a:glow>
                  </a:effectLst>
                </a:rPr>
                <a:t>Eagle Point Lake:</a:t>
              </a:r>
            </a:p>
            <a:p>
              <a:r>
                <a:rPr lang="en-US" sz="1400" b="1">
                  <a:solidFill>
                    <a:schemeClr val="accent4">
                      <a:lumMod val="75000"/>
                    </a:schemeClr>
                  </a:solidFill>
                  <a:effectLst>
                    <a:glow rad="88900">
                      <a:schemeClr val="bg1"/>
                    </a:glow>
                  </a:effectLst>
                </a:rPr>
                <a:t>PFOS-Dominant</a:t>
              </a:r>
            </a:p>
          </p:txBody>
        </p:sp>
      </p:grpSp>
      <p:grpSp>
        <p:nvGrpSpPr>
          <p:cNvPr id="6" name="Group 5">
            <a:extLst>
              <a:ext uri="{FF2B5EF4-FFF2-40B4-BE49-F238E27FC236}">
                <a16:creationId xmlns:a16="http://schemas.microsoft.com/office/drawing/2014/main" id="{34E6EDAC-4ABD-4A32-84BD-DC3E795002D7}"/>
              </a:ext>
            </a:extLst>
          </p:cNvPr>
          <p:cNvGrpSpPr/>
          <p:nvPr/>
        </p:nvGrpSpPr>
        <p:grpSpPr>
          <a:xfrm>
            <a:off x="83550" y="4316727"/>
            <a:ext cx="3330485" cy="2582145"/>
            <a:chOff x="598189" y="5597001"/>
            <a:chExt cx="3330485" cy="2582145"/>
          </a:xfrm>
        </p:grpSpPr>
        <p:sp>
          <p:nvSpPr>
            <p:cNvPr id="5" name="Rectangle 4">
              <a:extLst>
                <a:ext uri="{FF2B5EF4-FFF2-40B4-BE49-F238E27FC236}">
                  <a16:creationId xmlns:a16="http://schemas.microsoft.com/office/drawing/2014/main" id="{C80A3A7C-3A64-4906-8AFB-B443CF75BE60}"/>
                </a:ext>
              </a:extLst>
            </p:cNvPr>
            <p:cNvSpPr/>
            <p:nvPr/>
          </p:nvSpPr>
          <p:spPr>
            <a:xfrm>
              <a:off x="615801" y="5597001"/>
              <a:ext cx="3260749" cy="2443646"/>
            </a:xfrm>
            <a:prstGeom prst="rect">
              <a:avLst/>
            </a:prstGeom>
            <a:solidFill>
              <a:schemeClr val="bg1"/>
            </a:solid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A588BB3-4F13-4B47-AC84-8A312AD5945D}"/>
                </a:ext>
              </a:extLst>
            </p:cNvPr>
            <p:cNvGrpSpPr/>
            <p:nvPr/>
          </p:nvGrpSpPr>
          <p:grpSpPr>
            <a:xfrm>
              <a:off x="598189" y="5597001"/>
              <a:ext cx="3330485" cy="2582145"/>
              <a:chOff x="305487" y="4305684"/>
              <a:chExt cx="3330485" cy="2582145"/>
            </a:xfrm>
          </p:grpSpPr>
          <p:sp>
            <p:nvSpPr>
              <p:cNvPr id="54" name="TextBox 53">
                <a:extLst>
                  <a:ext uri="{FF2B5EF4-FFF2-40B4-BE49-F238E27FC236}">
                    <a16:creationId xmlns:a16="http://schemas.microsoft.com/office/drawing/2014/main" id="{32390A5B-A626-4784-8C4F-553296D03610}"/>
                  </a:ext>
                </a:extLst>
              </p:cNvPr>
              <p:cNvSpPr txBox="1"/>
              <p:nvPr/>
            </p:nvSpPr>
            <p:spPr>
              <a:xfrm>
                <a:off x="360829" y="4305684"/>
                <a:ext cx="3168624" cy="276999"/>
              </a:xfrm>
              <a:prstGeom prst="rect">
                <a:avLst/>
              </a:prstGeom>
              <a:noFill/>
            </p:spPr>
            <p:txBody>
              <a:bodyPr wrap="none" rtlCol="0">
                <a:spAutoFit/>
              </a:bodyPr>
              <a:lstStyle/>
              <a:p>
                <a:r>
                  <a:rPr lang="en-US" sz="1200" b="1">
                    <a:solidFill>
                      <a:srgbClr val="00B0F0"/>
                    </a:solidFill>
                    <a:latin typeface="Arial" panose="020B0604020202020204" pitchFamily="34" charset="0"/>
                    <a:cs typeface="Arial" panose="020B0604020202020204" pitchFamily="34" charset="0"/>
                  </a:rPr>
                  <a:t>Typical</a:t>
                </a:r>
                <a:r>
                  <a:rPr lang="en-US" sz="1200">
                    <a:latin typeface="Arial" panose="020B0604020202020204" pitchFamily="34" charset="0"/>
                    <a:cs typeface="Arial" panose="020B0604020202020204" pitchFamily="34" charset="0"/>
                  </a:rPr>
                  <a:t> </a:t>
                </a:r>
                <a:r>
                  <a:rPr lang="en-US" sz="1200" b="1">
                    <a:solidFill>
                      <a:srgbClr val="00B0F0"/>
                    </a:solidFill>
                    <a:latin typeface="Arial" panose="020B0604020202020204" pitchFamily="34" charset="0"/>
                    <a:cs typeface="Arial" panose="020B0604020202020204" pitchFamily="34" charset="0"/>
                  </a:rPr>
                  <a:t>PFAS Distribution: ODS vs WCL</a:t>
                </a:r>
              </a:p>
            </p:txBody>
          </p:sp>
          <p:sp>
            <p:nvSpPr>
              <p:cNvPr id="55" name="TextBox 54">
                <a:extLst>
                  <a:ext uri="{FF2B5EF4-FFF2-40B4-BE49-F238E27FC236}">
                    <a16:creationId xmlns:a16="http://schemas.microsoft.com/office/drawing/2014/main" id="{9BFEC5B2-9EA2-44A6-B146-E7734AC9C6F0}"/>
                  </a:ext>
                </a:extLst>
              </p:cNvPr>
              <p:cNvSpPr txBox="1"/>
              <p:nvPr/>
            </p:nvSpPr>
            <p:spPr>
              <a:xfrm>
                <a:off x="305487" y="4850671"/>
                <a:ext cx="1122423" cy="400110"/>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ODS</a:t>
                </a:r>
              </a:p>
              <a:p>
                <a:pPr algn="ctr"/>
                <a:r>
                  <a:rPr lang="en-US" sz="1000">
                    <a:latin typeface="Arial" panose="020B0604020202020204" pitchFamily="34" charset="0"/>
                    <a:cs typeface="Arial" panose="020B0604020202020204" pitchFamily="34" charset="0"/>
                  </a:rPr>
                  <a:t>PFOS-Dominant</a:t>
                </a:r>
              </a:p>
            </p:txBody>
          </p:sp>
          <p:sp>
            <p:nvSpPr>
              <p:cNvPr id="56" name="TextBox 55">
                <a:extLst>
                  <a:ext uri="{FF2B5EF4-FFF2-40B4-BE49-F238E27FC236}">
                    <a16:creationId xmlns:a16="http://schemas.microsoft.com/office/drawing/2014/main" id="{1C7ED8F8-7754-49F8-A220-15A447B03DFF}"/>
                  </a:ext>
                </a:extLst>
              </p:cNvPr>
              <p:cNvSpPr txBox="1"/>
              <p:nvPr/>
            </p:nvSpPr>
            <p:spPr>
              <a:xfrm>
                <a:off x="2468528" y="4777351"/>
                <a:ext cx="1107997" cy="400110"/>
              </a:xfrm>
              <a:prstGeom prst="rect">
                <a:avLst/>
              </a:prstGeom>
              <a:noFill/>
            </p:spPr>
            <p:txBody>
              <a:bodyPr wrap="none" rtlCol="0">
                <a:spAutoFit/>
              </a:bodyPr>
              <a:lstStyle/>
              <a:p>
                <a:pPr algn="ctr"/>
                <a:r>
                  <a:rPr lang="en-US" sz="1000">
                    <a:latin typeface="Arial" panose="020B0604020202020204" pitchFamily="34" charset="0"/>
                    <a:cs typeface="Arial" panose="020B0604020202020204" pitchFamily="34" charset="0"/>
                  </a:rPr>
                  <a:t>WCL</a:t>
                </a:r>
              </a:p>
              <a:p>
                <a:pPr algn="ctr"/>
                <a:r>
                  <a:rPr lang="en-US" sz="1000">
                    <a:latin typeface="Arial" panose="020B0604020202020204" pitchFamily="34" charset="0"/>
                    <a:cs typeface="Arial" panose="020B0604020202020204" pitchFamily="34" charset="0"/>
                  </a:rPr>
                  <a:t>PFBA-Dominant</a:t>
                </a:r>
              </a:p>
            </p:txBody>
          </p:sp>
          <p:pic>
            <p:nvPicPr>
              <p:cNvPr id="57" name="Picture 56">
                <a:extLst>
                  <a:ext uri="{FF2B5EF4-FFF2-40B4-BE49-F238E27FC236}">
                    <a16:creationId xmlns:a16="http://schemas.microsoft.com/office/drawing/2014/main" id="{66305DBC-A145-4B17-AFD4-64198A1EB409}"/>
                  </a:ext>
                </a:extLst>
              </p:cNvPr>
              <p:cNvPicPr>
                <a:picLocks noChangeAspect="1"/>
              </p:cNvPicPr>
              <p:nvPr/>
            </p:nvPicPr>
            <p:blipFill>
              <a:blip r:embed="rId24"/>
              <a:stretch>
                <a:fillRect/>
              </a:stretch>
            </p:blipFill>
            <p:spPr>
              <a:xfrm>
                <a:off x="354992" y="6154088"/>
                <a:ext cx="1398143" cy="183756"/>
              </a:xfrm>
              <a:prstGeom prst="rect">
                <a:avLst/>
              </a:prstGeom>
              <a:ln w="15875">
                <a:noFill/>
              </a:ln>
            </p:spPr>
          </p:pic>
          <p:graphicFrame>
            <p:nvGraphicFramePr>
              <p:cNvPr id="58" name="Chart 57">
                <a:extLst>
                  <a:ext uri="{FF2B5EF4-FFF2-40B4-BE49-F238E27FC236}">
                    <a16:creationId xmlns:a16="http://schemas.microsoft.com/office/drawing/2014/main" id="{BD5D9432-C596-436A-B275-3735E43DFB94}"/>
                  </a:ext>
                </a:extLst>
              </p:cNvPr>
              <p:cNvGraphicFramePr>
                <a:graphicFrameLocks/>
              </p:cNvGraphicFramePr>
              <p:nvPr>
                <p:extLst>
                  <p:ext uri="{D42A27DB-BD31-4B8C-83A1-F6EECF244321}">
                    <p14:modId xmlns:p14="http://schemas.microsoft.com/office/powerpoint/2010/main" val="349519241"/>
                  </p:ext>
                </p:extLst>
              </p:nvPr>
            </p:nvGraphicFramePr>
            <p:xfrm>
              <a:off x="440023" y="5175375"/>
              <a:ext cx="851716" cy="676349"/>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59" name="Chart 58">
                <a:extLst>
                  <a:ext uri="{FF2B5EF4-FFF2-40B4-BE49-F238E27FC236}">
                    <a16:creationId xmlns:a16="http://schemas.microsoft.com/office/drawing/2014/main" id="{9CB6E142-036D-4B38-89C0-E5567AAB47AC}"/>
                  </a:ext>
                </a:extLst>
              </p:cNvPr>
              <p:cNvGraphicFramePr>
                <a:graphicFrameLocks/>
              </p:cNvGraphicFramePr>
              <p:nvPr>
                <p:extLst>
                  <p:ext uri="{D42A27DB-BD31-4B8C-83A1-F6EECF244321}">
                    <p14:modId xmlns:p14="http://schemas.microsoft.com/office/powerpoint/2010/main" val="1020073918"/>
                  </p:ext>
                </p:extLst>
              </p:nvPr>
            </p:nvGraphicFramePr>
            <p:xfrm>
              <a:off x="2596046" y="5173379"/>
              <a:ext cx="851716" cy="676349"/>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60" name="Chart 59">
                <a:extLst>
                  <a:ext uri="{FF2B5EF4-FFF2-40B4-BE49-F238E27FC236}">
                    <a16:creationId xmlns:a16="http://schemas.microsoft.com/office/drawing/2014/main" id="{D981680C-3057-4717-B581-B6CF0D3529B5}"/>
                  </a:ext>
                </a:extLst>
              </p:cNvPr>
              <p:cNvGraphicFramePr>
                <a:graphicFrameLocks/>
              </p:cNvGraphicFramePr>
              <p:nvPr>
                <p:extLst>
                  <p:ext uri="{D42A27DB-BD31-4B8C-83A1-F6EECF244321}">
                    <p14:modId xmlns:p14="http://schemas.microsoft.com/office/powerpoint/2010/main" val="76345409"/>
                  </p:ext>
                </p:extLst>
              </p:nvPr>
            </p:nvGraphicFramePr>
            <p:xfrm>
              <a:off x="1574794" y="5723637"/>
              <a:ext cx="855985" cy="676350"/>
            </p:xfrm>
            <a:graphic>
              <a:graphicData uri="http://schemas.openxmlformats.org/drawingml/2006/chart">
                <c:chart xmlns:c="http://schemas.openxmlformats.org/drawingml/2006/chart" xmlns:r="http://schemas.openxmlformats.org/officeDocument/2006/relationships" r:id="rId27"/>
              </a:graphicData>
            </a:graphic>
          </p:graphicFrame>
          <p:sp>
            <p:nvSpPr>
              <p:cNvPr id="61" name="TextBox 60">
                <a:extLst>
                  <a:ext uri="{FF2B5EF4-FFF2-40B4-BE49-F238E27FC236}">
                    <a16:creationId xmlns:a16="http://schemas.microsoft.com/office/drawing/2014/main" id="{37E05A9B-A7C5-4A84-AA7B-D7EED940F9A9}"/>
                  </a:ext>
                </a:extLst>
              </p:cNvPr>
              <p:cNvSpPr txBox="1"/>
              <p:nvPr/>
            </p:nvSpPr>
            <p:spPr>
              <a:xfrm>
                <a:off x="1252297" y="5464419"/>
                <a:ext cx="1398144" cy="400110"/>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Low Concentration Widespread PFAS*</a:t>
                </a:r>
              </a:p>
            </p:txBody>
          </p:sp>
          <p:sp>
            <p:nvSpPr>
              <p:cNvPr id="62" name="TextBox 61">
                <a:extLst>
                  <a:ext uri="{FF2B5EF4-FFF2-40B4-BE49-F238E27FC236}">
                    <a16:creationId xmlns:a16="http://schemas.microsoft.com/office/drawing/2014/main" id="{46994237-7FA4-46F4-BF1C-7D7F4B8B312A}"/>
                  </a:ext>
                </a:extLst>
              </p:cNvPr>
              <p:cNvSpPr txBox="1"/>
              <p:nvPr/>
            </p:nvSpPr>
            <p:spPr>
              <a:xfrm>
                <a:off x="527887" y="6379998"/>
                <a:ext cx="3108085" cy="507831"/>
              </a:xfrm>
              <a:prstGeom prst="rect">
                <a:avLst/>
              </a:prstGeom>
              <a:noFill/>
            </p:spPr>
            <p:txBody>
              <a:bodyPr wrap="square" rtlCol="0">
                <a:spAutoFit/>
              </a:bodyPr>
              <a:lstStyle/>
              <a:p>
                <a:pPr algn="ctr"/>
                <a:r>
                  <a:rPr lang="en-US" sz="900" i="1" dirty="0">
                    <a:latin typeface="Arial" panose="020B0604020202020204" pitchFamily="34" charset="0"/>
                    <a:cs typeface="Arial" panose="020B0604020202020204" pitchFamily="34" charset="0"/>
                  </a:rPr>
                  <a:t>*Key difference between unknown anthropogenic source and WCL is lower concentrations.</a:t>
                </a:r>
              </a:p>
              <a:p>
                <a:pPr algn="ctr"/>
                <a:r>
                  <a:rPr lang="en-US" sz="900" i="1" dirty="0">
                    <a:latin typeface="Arial" panose="020B0604020202020204" pitchFamily="34" charset="0"/>
                    <a:cs typeface="Arial" panose="020B0604020202020204" pitchFamily="34" charset="0"/>
                  </a:rPr>
                  <a:t>.</a:t>
                </a:r>
              </a:p>
            </p:txBody>
          </p:sp>
          <p:graphicFrame>
            <p:nvGraphicFramePr>
              <p:cNvPr id="63" name="Chart 62">
                <a:extLst>
                  <a:ext uri="{FF2B5EF4-FFF2-40B4-BE49-F238E27FC236}">
                    <a16:creationId xmlns:a16="http://schemas.microsoft.com/office/drawing/2014/main" id="{83FE8FD8-2D1B-498B-AD90-A004070A896B}"/>
                  </a:ext>
                </a:extLst>
              </p:cNvPr>
              <p:cNvGraphicFramePr>
                <a:graphicFrameLocks/>
              </p:cNvGraphicFramePr>
              <p:nvPr>
                <p:extLst>
                  <p:ext uri="{D42A27DB-BD31-4B8C-83A1-F6EECF244321}">
                    <p14:modId xmlns:p14="http://schemas.microsoft.com/office/powerpoint/2010/main" val="1958421412"/>
                  </p:ext>
                </p:extLst>
              </p:nvPr>
            </p:nvGraphicFramePr>
            <p:xfrm>
              <a:off x="1539265" y="4804308"/>
              <a:ext cx="851716" cy="676350"/>
            </p:xfrm>
            <a:graphic>
              <a:graphicData uri="http://schemas.openxmlformats.org/drawingml/2006/chart">
                <c:chart xmlns:c="http://schemas.openxmlformats.org/drawingml/2006/chart" xmlns:r="http://schemas.openxmlformats.org/officeDocument/2006/relationships" r:id="rId28"/>
              </a:graphicData>
            </a:graphic>
          </p:graphicFrame>
          <p:sp>
            <p:nvSpPr>
              <p:cNvPr id="64" name="TextBox 63">
                <a:extLst>
                  <a:ext uri="{FF2B5EF4-FFF2-40B4-BE49-F238E27FC236}">
                    <a16:creationId xmlns:a16="http://schemas.microsoft.com/office/drawing/2014/main" id="{CE3EF5B1-50E7-4BC2-B631-B47A19E4BEC7}"/>
                  </a:ext>
                </a:extLst>
              </p:cNvPr>
              <p:cNvSpPr txBox="1"/>
              <p:nvPr/>
            </p:nvSpPr>
            <p:spPr>
              <a:xfrm>
                <a:off x="1138141" y="4568738"/>
                <a:ext cx="1629139" cy="400110"/>
              </a:xfrm>
              <a:prstGeom prst="rect">
                <a:avLst/>
              </a:prstGeom>
              <a:noFill/>
            </p:spPr>
            <p:txBody>
              <a:bodyPr wrap="square" rtlCol="0">
                <a:spAutoFit/>
              </a:bodyPr>
              <a:lstStyle/>
              <a:p>
                <a:pPr algn="ctr"/>
                <a:r>
                  <a:rPr lang="en-US" sz="1000">
                    <a:latin typeface="Arial" panose="020B0604020202020204" pitchFamily="34" charset="0"/>
                    <a:cs typeface="Arial" panose="020B0604020202020204" pitchFamily="34" charset="0"/>
                  </a:rPr>
                  <a:t>Dual Source Input</a:t>
                </a:r>
              </a:p>
              <a:p>
                <a:pPr algn="ctr"/>
                <a:r>
                  <a:rPr lang="en-US" sz="1000">
                    <a:latin typeface="Arial" panose="020B0604020202020204" pitchFamily="34" charset="0"/>
                    <a:cs typeface="Arial" panose="020B0604020202020204" pitchFamily="34" charset="0"/>
                  </a:rPr>
                  <a:t>ODS+WCL</a:t>
                </a:r>
              </a:p>
            </p:txBody>
          </p:sp>
        </p:grpSp>
      </p:grpSp>
      <p:sp>
        <p:nvSpPr>
          <p:cNvPr id="24" name="TextBox 23">
            <a:extLst>
              <a:ext uri="{FF2B5EF4-FFF2-40B4-BE49-F238E27FC236}">
                <a16:creationId xmlns:a16="http://schemas.microsoft.com/office/drawing/2014/main" id="{0D85C8C0-9F5F-40E4-89D9-51555DE5D64B}"/>
              </a:ext>
            </a:extLst>
          </p:cNvPr>
          <p:cNvSpPr txBox="1"/>
          <p:nvPr/>
        </p:nvSpPr>
        <p:spPr>
          <a:xfrm>
            <a:off x="7734009" y="1129616"/>
            <a:ext cx="4042844" cy="2954655"/>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100" b="1">
                <a:solidFill>
                  <a:srgbClr val="00B0F0"/>
                </a:solidFill>
                <a:latin typeface="Arial" panose="020B0604020202020204" pitchFamily="34" charset="0"/>
                <a:cs typeface="Arial" panose="020B0604020202020204" pitchFamily="34" charset="0"/>
              </a:rPr>
              <a:t>PFAS Distribution: Source Area Mixing</a:t>
            </a:r>
            <a:endParaRPr lang="en-US" sz="400">
              <a:latin typeface="Arial" panose="020B0604020202020204" pitchFamily="34" charset="0"/>
              <a:cs typeface="Arial" panose="020B0604020202020204" pitchFamily="34" charset="0"/>
            </a:endParaRPr>
          </a:p>
          <a:p>
            <a:pPr algn="ctr" defTabSz="1063460">
              <a:defRPr/>
            </a:pPr>
            <a:r>
              <a:rPr lang="en-US" sz="1000">
                <a:latin typeface="Arial"/>
                <a:cs typeface="Arial"/>
              </a:rPr>
              <a:t>Surface water in Segment 6 begins at the confluence of the discharge pipes from Eagle Point Lake and Lake Elmo. Surface water in Eagle Point Lake is similar to that of the Oakdale Disposal Site (ODS) PFOS-dominant impacted surface water, while surface water in  Lake Elmo is closer to the Washington County Landfill (WCL) signature of PFBA-dominant surface water impacts. The resulting chemistry of the PFAS impacts in surface water in Segment 6 is a mixture of the two source area PFAS signatures.   </a:t>
            </a:r>
            <a:endParaRPr lang="en-US" sz="1000">
              <a:latin typeface="Arial" panose="020B0604020202020204" pitchFamily="34" charset="0"/>
              <a:cs typeface="Arial" panose="020B0604020202020204" pitchFamily="34" charset="0"/>
            </a:endParaRPr>
          </a:p>
          <a:p>
            <a:pPr algn="ctr" defTabSz="1063460">
              <a:defRPr/>
            </a:pPr>
            <a:endParaRPr lang="en-US" sz="8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b="1">
                <a:solidFill>
                  <a:srgbClr val="00B0F0"/>
                </a:solidFill>
                <a:latin typeface="Arial" panose="020B0604020202020204" pitchFamily="34" charset="0"/>
                <a:cs typeface="Arial" panose="020B0604020202020204" pitchFamily="34" charset="0"/>
              </a:rPr>
              <a:t>PFAS Distribution as a Function of Distance From Source Areas</a:t>
            </a:r>
          </a:p>
          <a:p>
            <a:pPr algn="ctr" defTabSz="1063460" fontAlgn="auto">
              <a:spcBef>
                <a:spcPts val="0"/>
              </a:spcBef>
              <a:spcAft>
                <a:spcPts val="0"/>
              </a:spcAft>
              <a:defRPr/>
            </a:pPr>
            <a:endParaRPr lang="en-US" sz="70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00">
                <a:latin typeface="Arial" panose="020B0604020202020204" pitchFamily="34" charset="0"/>
                <a:cs typeface="Arial" panose="020B0604020202020204" pitchFamily="34" charset="0"/>
              </a:rPr>
              <a:t>The distribution of the PFAS impacts in surface water in Segment 6 is also influenced by the distance from each source area. PFBA moves faster in water than PFOS and other longer-chain PFAS chemicals due to its smaller molecular size, more hydrophilic nature, and water solubility. This aspect of PFBA makes the compound both more ubiquitous in nature and present in greater relative amounts in the leading edges of plumes.</a:t>
            </a:r>
          </a:p>
        </p:txBody>
      </p:sp>
      <p:sp>
        <p:nvSpPr>
          <p:cNvPr id="119" name="TextBox 118">
            <a:extLst>
              <a:ext uri="{FF2B5EF4-FFF2-40B4-BE49-F238E27FC236}">
                <a16:creationId xmlns:a16="http://schemas.microsoft.com/office/drawing/2014/main" id="{008C6BD4-F2C4-4E2B-BC44-D3F8E2286BBD}"/>
              </a:ext>
            </a:extLst>
          </p:cNvPr>
          <p:cNvSpPr txBox="1"/>
          <p:nvPr/>
        </p:nvSpPr>
        <p:spPr>
          <a:xfrm>
            <a:off x="3609588" y="1916134"/>
            <a:ext cx="1796947" cy="430887"/>
          </a:xfrm>
          <a:prstGeom prst="rect">
            <a:avLst/>
          </a:prstGeom>
          <a:noFill/>
        </p:spPr>
        <p:txBody>
          <a:bodyPr wrap="square" rtlCol="0">
            <a:spAutoFit/>
            <a:scene3d>
              <a:camera prst="orthographicFront"/>
              <a:lightRig rig="threePt" dir="t"/>
            </a:scene3d>
            <a:sp3d contourW="12700">
              <a:contourClr>
                <a:schemeClr val="bg1"/>
              </a:contourClr>
            </a:sp3d>
          </a:bodyPr>
          <a:lstStyle/>
          <a:p>
            <a:r>
              <a:rPr lang="en-US" sz="1100" b="1">
                <a:solidFill>
                  <a:srgbClr val="FF0000"/>
                </a:solidFill>
                <a:effectLst>
                  <a:glow rad="88900">
                    <a:schemeClr val="bg1"/>
                  </a:glow>
                </a:effectLst>
              </a:rPr>
              <a:t>Washington </a:t>
            </a:r>
          </a:p>
          <a:p>
            <a:r>
              <a:rPr lang="en-US" sz="1100" b="1">
                <a:solidFill>
                  <a:srgbClr val="FF0000"/>
                </a:solidFill>
                <a:effectLst>
                  <a:glow rad="88900">
                    <a:schemeClr val="bg1"/>
                  </a:glow>
                </a:effectLst>
              </a:rPr>
              <a:t>County Landfill</a:t>
            </a:r>
          </a:p>
        </p:txBody>
      </p:sp>
      <p:sp>
        <p:nvSpPr>
          <p:cNvPr id="120" name="TextBox 119">
            <a:extLst>
              <a:ext uri="{FF2B5EF4-FFF2-40B4-BE49-F238E27FC236}">
                <a16:creationId xmlns:a16="http://schemas.microsoft.com/office/drawing/2014/main" id="{F1A2E75B-B978-4652-A530-387C70995683}"/>
              </a:ext>
            </a:extLst>
          </p:cNvPr>
          <p:cNvSpPr txBox="1"/>
          <p:nvPr/>
        </p:nvSpPr>
        <p:spPr>
          <a:xfrm>
            <a:off x="318491" y="2656466"/>
            <a:ext cx="922573" cy="430887"/>
          </a:xfrm>
          <a:prstGeom prst="rect">
            <a:avLst/>
          </a:prstGeom>
          <a:noFill/>
        </p:spPr>
        <p:txBody>
          <a:bodyPr wrap="square" rtlCol="0">
            <a:spAutoFit/>
            <a:scene3d>
              <a:camera prst="orthographicFront"/>
              <a:lightRig rig="threePt" dir="t"/>
            </a:scene3d>
            <a:sp3d contourW="12700">
              <a:contourClr>
                <a:schemeClr val="bg1"/>
              </a:contourClr>
            </a:sp3d>
          </a:bodyPr>
          <a:lstStyle/>
          <a:p>
            <a:pPr algn="r"/>
            <a:r>
              <a:rPr lang="en-US" sz="1100" b="1">
                <a:solidFill>
                  <a:srgbClr val="FF0000"/>
                </a:solidFill>
                <a:effectLst>
                  <a:glow rad="88900">
                    <a:schemeClr val="bg1"/>
                  </a:glow>
                </a:effectLst>
              </a:rPr>
              <a:t>Oakdale</a:t>
            </a:r>
          </a:p>
          <a:p>
            <a:pPr algn="r"/>
            <a:r>
              <a:rPr lang="en-US" sz="1100" b="1">
                <a:solidFill>
                  <a:srgbClr val="FF0000"/>
                </a:solidFill>
                <a:effectLst>
                  <a:glow rad="88900">
                    <a:schemeClr val="bg1"/>
                  </a:glow>
                </a:effectLst>
              </a:rPr>
              <a:t>Disposal Site</a:t>
            </a:r>
          </a:p>
        </p:txBody>
      </p:sp>
      <p:sp>
        <p:nvSpPr>
          <p:cNvPr id="121" name="TextBox 120">
            <a:extLst>
              <a:ext uri="{FF2B5EF4-FFF2-40B4-BE49-F238E27FC236}">
                <a16:creationId xmlns:a16="http://schemas.microsoft.com/office/drawing/2014/main" id="{C4F0466B-E915-4A7D-B160-87C997946213}"/>
              </a:ext>
            </a:extLst>
          </p:cNvPr>
          <p:cNvSpPr txBox="1"/>
          <p:nvPr/>
        </p:nvSpPr>
        <p:spPr>
          <a:xfrm>
            <a:off x="10882679" y="4639690"/>
            <a:ext cx="1075872" cy="276999"/>
          </a:xfrm>
          <a:prstGeom prst="rect">
            <a:avLst/>
          </a:prstGeom>
          <a:noFill/>
        </p:spPr>
        <p:txBody>
          <a:bodyPr wrap="none" rtlCol="0">
            <a:spAutoFit/>
          </a:bodyPr>
          <a:lstStyle/>
          <a:p>
            <a:r>
              <a:rPr lang="en-US" sz="1200" b="1">
                <a:solidFill>
                  <a:schemeClr val="bg1"/>
                </a:solidFill>
              </a:rPr>
              <a:t>St. Croix River</a:t>
            </a:r>
          </a:p>
        </p:txBody>
      </p:sp>
      <p:sp>
        <p:nvSpPr>
          <p:cNvPr id="65" name="Rounded Rectangle 5">
            <a:extLst>
              <a:ext uri="{FF2B5EF4-FFF2-40B4-BE49-F238E27FC236}">
                <a16:creationId xmlns:a16="http://schemas.microsoft.com/office/drawing/2014/main" id="{DCCC78D1-B9D8-4685-81CD-E578FEFC126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67A7EA01-9CB3-4DB4-A360-614188BAED57}"/>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4913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4A9670E-1689-4B9B-B0FE-4418527BB685}"/>
              </a:ext>
            </a:extLst>
          </p:cNvPr>
          <p:cNvPicPr>
            <a:picLocks noChangeAspect="1"/>
          </p:cNvPicPr>
          <p:nvPr/>
        </p:nvPicPr>
        <p:blipFill rotWithShape="1">
          <a:blip r:embed="rId2"/>
          <a:srcRect l="924" r="1571" b="1441"/>
          <a:stretch/>
        </p:blipFill>
        <p:spPr>
          <a:xfrm>
            <a:off x="3559181" y="1119236"/>
            <a:ext cx="8460308" cy="5465065"/>
          </a:xfrm>
          <a:prstGeom prst="rect">
            <a:avLst/>
          </a:prstGeom>
          <a:ln w="34925">
            <a:solidFill>
              <a:srgbClr val="00B0F0"/>
            </a:solidFill>
          </a:ln>
        </p:spPr>
      </p:pic>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Site-Wide Surface Water Results: PFAS Impacts</a:t>
              </a:r>
            </a:p>
          </p:txBody>
        </p:sp>
      </p:grpSp>
      <p:sp>
        <p:nvSpPr>
          <p:cNvPr id="24" name="TextBox 23">
            <a:extLst>
              <a:ext uri="{FF2B5EF4-FFF2-40B4-BE49-F238E27FC236}">
                <a16:creationId xmlns:a16="http://schemas.microsoft.com/office/drawing/2014/main" id="{0D85C8C0-9F5F-40E4-89D9-51555DE5D64B}"/>
              </a:ext>
            </a:extLst>
          </p:cNvPr>
          <p:cNvSpPr txBox="1"/>
          <p:nvPr/>
        </p:nvSpPr>
        <p:spPr>
          <a:xfrm>
            <a:off x="116358" y="1020441"/>
            <a:ext cx="3362622" cy="2385268"/>
          </a:xfrm>
          <a:prstGeom prst="rect">
            <a:avLst/>
          </a:prstGeom>
          <a:solidFill>
            <a:schemeClr val="bg1"/>
          </a:solidFill>
          <a:ln w="34925">
            <a:solidFill>
              <a:srgbClr val="00B0F0"/>
            </a:solidFill>
          </a:ln>
        </p:spPr>
        <p:txBody>
          <a:bodyPr wrap="square" lIns="91440" tIns="45720" rIns="91440" bIns="45720" rtlCol="0" anchor="t">
            <a:spAutoFit/>
          </a:bodyPr>
          <a:lstStyle/>
          <a:p>
            <a:pPr algn="ctr" defTabSz="1063460" fontAlgn="auto">
              <a:spcBef>
                <a:spcPts val="0"/>
              </a:spcBef>
              <a:spcAft>
                <a:spcPts val="0"/>
              </a:spcAft>
              <a:defRPr/>
            </a:pPr>
            <a:r>
              <a:rPr lang="en-US" sz="1200" b="1">
                <a:solidFill>
                  <a:srgbClr val="00B0F0"/>
                </a:solidFill>
                <a:latin typeface="Arial" panose="020B0604020202020204" pitchFamily="34" charset="0"/>
                <a:cs typeface="Arial" panose="020B0604020202020204" pitchFamily="34" charset="0"/>
              </a:rPr>
              <a:t>Surface Water Impacts in Segment 6</a:t>
            </a:r>
            <a:endParaRPr lang="en-US" sz="120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100">
              <a:latin typeface="Arial" panose="020B0604020202020204" pitchFamily="34" charset="0"/>
              <a:cs typeface="Arial" panose="020B0604020202020204" pitchFamily="34" charset="0"/>
            </a:endParaRPr>
          </a:p>
          <a:p>
            <a:pPr algn="ctr" defTabSz="1063460">
              <a:defRPr/>
            </a:pPr>
            <a:r>
              <a:rPr lang="en-US" sz="1050">
                <a:latin typeface="Arial" panose="020B0604020202020204" pitchFamily="34" charset="0"/>
                <a:cs typeface="Arial" panose="020B0604020202020204" pitchFamily="34" charset="0"/>
              </a:rPr>
              <a:t>Though all surface water samples in Segment 6 exceed MPCA’s PFOS Site-Specific Surface Water Quality Criteria of 0.00005 ppb, the overall concentrations are lower (by an order of magnitude) than the western portion of the corridor. The areas with lower overall impacts, including the Tri-Lakes Area and P1007 Confluence, have either intermittent or no surface water connection with Raleigh Creek, which flows directly from the Oakdale Disposal Site (ODS). Seasonal variation and precipitation events appear to have minimal effect on PFAS impacts in Segment 6. </a:t>
            </a:r>
          </a:p>
        </p:txBody>
      </p:sp>
      <p:sp>
        <p:nvSpPr>
          <p:cNvPr id="32" name="Rounded Rectangle 5">
            <a:extLst>
              <a:ext uri="{FF2B5EF4-FFF2-40B4-BE49-F238E27FC236}">
                <a16:creationId xmlns:a16="http://schemas.microsoft.com/office/drawing/2014/main" id="{4B772D45-5886-47F1-B07E-E4423C25963C}"/>
              </a:ext>
            </a:extLst>
          </p:cNvPr>
          <p:cNvSpPr/>
          <p:nvPr/>
        </p:nvSpPr>
        <p:spPr>
          <a:xfrm>
            <a:off x="3575447" y="1196983"/>
            <a:ext cx="3224364" cy="357498"/>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050" b="1">
                <a:solidFill>
                  <a:schemeClr val="bg1"/>
                </a:solidFill>
                <a:latin typeface="Arial" panose="020B0604020202020204" pitchFamily="34" charset="0"/>
                <a:cs typeface="Arial" panose="020B0604020202020204" pitchFamily="34" charset="0"/>
              </a:rPr>
              <a:t>PFOS Heat Map:</a:t>
            </a:r>
          </a:p>
          <a:p>
            <a:pPr algn="ctr" defTabSz="1063460" fontAlgn="auto">
              <a:spcBef>
                <a:spcPts val="0"/>
              </a:spcBef>
              <a:spcAft>
                <a:spcPts val="0"/>
              </a:spcAft>
              <a:defRPr/>
            </a:pPr>
            <a:r>
              <a:rPr lang="en-US" sz="1050" b="1">
                <a:solidFill>
                  <a:schemeClr val="bg1"/>
                </a:solidFill>
                <a:latin typeface="Arial" panose="020B0604020202020204" pitchFamily="34" charset="0"/>
                <a:cs typeface="Arial" panose="020B0604020202020204" pitchFamily="34" charset="0"/>
              </a:rPr>
              <a:t>Surface Water Sampling Locations</a:t>
            </a:r>
          </a:p>
        </p:txBody>
      </p:sp>
      <p:sp>
        <p:nvSpPr>
          <p:cNvPr id="40" name="Rectangle 39">
            <a:extLst>
              <a:ext uri="{FF2B5EF4-FFF2-40B4-BE49-F238E27FC236}">
                <a16:creationId xmlns:a16="http://schemas.microsoft.com/office/drawing/2014/main" id="{5813ABC5-9F97-4FE5-9C36-CED1BBA5303C}"/>
              </a:ext>
            </a:extLst>
          </p:cNvPr>
          <p:cNvSpPr/>
          <p:nvPr/>
        </p:nvSpPr>
        <p:spPr>
          <a:xfrm>
            <a:off x="7018270" y="4017559"/>
            <a:ext cx="4885508" cy="173300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568F583-1279-43C4-9DAB-7BC68147B9B5}"/>
              </a:ext>
            </a:extLst>
          </p:cNvPr>
          <p:cNvSpPr txBox="1"/>
          <p:nvPr/>
        </p:nvSpPr>
        <p:spPr>
          <a:xfrm>
            <a:off x="7873668" y="3646974"/>
            <a:ext cx="1423954" cy="400110"/>
          </a:xfrm>
          <a:prstGeom prst="rect">
            <a:avLst/>
          </a:prstGeom>
          <a:noFill/>
        </p:spPr>
        <p:txBody>
          <a:bodyPr wrap="square" rtlCol="0">
            <a:spAutoFit/>
          </a:bodyPr>
          <a:lstStyle/>
          <a:p>
            <a:r>
              <a:rPr lang="en-US" sz="2000">
                <a:solidFill>
                  <a:srgbClr val="00B0F0"/>
                </a:solidFill>
                <a:effectLst>
                  <a:glow rad="63500">
                    <a:schemeClr val="bg1"/>
                  </a:glow>
                </a:effectLst>
              </a:rPr>
              <a:t>Segment 6</a:t>
            </a:r>
          </a:p>
        </p:txBody>
      </p:sp>
      <p:pic>
        <p:nvPicPr>
          <p:cNvPr id="20" name="Picture 19">
            <a:extLst>
              <a:ext uri="{FF2B5EF4-FFF2-40B4-BE49-F238E27FC236}">
                <a16:creationId xmlns:a16="http://schemas.microsoft.com/office/drawing/2014/main" id="{C968A919-15EB-4631-BDA6-516A3E33C84A}"/>
              </a:ext>
            </a:extLst>
          </p:cNvPr>
          <p:cNvPicPr>
            <a:picLocks noChangeAspect="1"/>
          </p:cNvPicPr>
          <p:nvPr/>
        </p:nvPicPr>
        <p:blipFill>
          <a:blip r:embed="rId3"/>
          <a:stretch>
            <a:fillRect/>
          </a:stretch>
        </p:blipFill>
        <p:spPr>
          <a:xfrm>
            <a:off x="159751" y="3520276"/>
            <a:ext cx="4560000" cy="313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FD1DAB0C-95DA-46E4-9D29-0EA46CC1A186}"/>
              </a:ext>
            </a:extLst>
          </p:cNvPr>
          <p:cNvPicPr>
            <a:picLocks noChangeAspect="1"/>
          </p:cNvPicPr>
          <p:nvPr/>
        </p:nvPicPr>
        <p:blipFill>
          <a:blip r:embed="rId4"/>
          <a:stretch>
            <a:fillRect/>
          </a:stretch>
        </p:blipFill>
        <p:spPr>
          <a:xfrm>
            <a:off x="4843345" y="5431730"/>
            <a:ext cx="949312" cy="1140770"/>
          </a:xfrm>
          <a:prstGeom prst="rect">
            <a:avLst/>
          </a:prstGeom>
          <a:ln w="15875">
            <a:solidFill>
              <a:srgbClr val="000000"/>
            </a:solidFill>
          </a:ln>
        </p:spPr>
      </p:pic>
      <p:graphicFrame>
        <p:nvGraphicFramePr>
          <p:cNvPr id="21" name="Chart 20">
            <a:extLst>
              <a:ext uri="{FF2B5EF4-FFF2-40B4-BE49-F238E27FC236}">
                <a16:creationId xmlns:a16="http://schemas.microsoft.com/office/drawing/2014/main" id="{A04C0360-7B5B-40B9-A076-2C21FA7AF034}"/>
              </a:ext>
            </a:extLst>
          </p:cNvPr>
          <p:cNvGraphicFramePr>
            <a:graphicFrameLocks/>
          </p:cNvGraphicFramePr>
          <p:nvPr>
            <p:extLst>
              <p:ext uri="{D42A27DB-BD31-4B8C-83A1-F6EECF244321}">
                <p14:modId xmlns:p14="http://schemas.microsoft.com/office/powerpoint/2010/main" val="3687657227"/>
              </p:ext>
            </p:extLst>
          </p:nvPr>
        </p:nvGraphicFramePr>
        <p:xfrm>
          <a:off x="7410450" y="984325"/>
          <a:ext cx="4665192" cy="1879357"/>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B5F98A85-C963-4D79-A610-2309932BB912}"/>
              </a:ext>
            </a:extLst>
          </p:cNvPr>
          <p:cNvSpPr txBox="1"/>
          <p:nvPr/>
        </p:nvSpPr>
        <p:spPr>
          <a:xfrm>
            <a:off x="10943617" y="3243277"/>
            <a:ext cx="1075872" cy="276999"/>
          </a:xfrm>
          <a:prstGeom prst="rect">
            <a:avLst/>
          </a:prstGeom>
          <a:noFill/>
        </p:spPr>
        <p:txBody>
          <a:bodyPr wrap="none" rtlCol="0">
            <a:spAutoFit/>
          </a:bodyPr>
          <a:lstStyle/>
          <a:p>
            <a:r>
              <a:rPr lang="en-US" sz="1200" b="1">
                <a:solidFill>
                  <a:schemeClr val="bg1"/>
                </a:solidFill>
              </a:rPr>
              <a:t>St. Croix River</a:t>
            </a:r>
          </a:p>
        </p:txBody>
      </p:sp>
      <p:sp>
        <p:nvSpPr>
          <p:cNvPr id="27" name="TextBox 26">
            <a:extLst>
              <a:ext uri="{FF2B5EF4-FFF2-40B4-BE49-F238E27FC236}">
                <a16:creationId xmlns:a16="http://schemas.microsoft.com/office/drawing/2014/main" id="{01E712AE-8B46-4638-8B80-B759A230A64A}"/>
              </a:ext>
            </a:extLst>
          </p:cNvPr>
          <p:cNvSpPr txBox="1"/>
          <p:nvPr/>
        </p:nvSpPr>
        <p:spPr>
          <a:xfrm>
            <a:off x="8899312" y="4949438"/>
            <a:ext cx="959622" cy="276999"/>
          </a:xfrm>
          <a:prstGeom prst="rect">
            <a:avLst/>
          </a:prstGeom>
          <a:noFill/>
        </p:spPr>
        <p:txBody>
          <a:bodyPr wrap="none" rtlCol="0">
            <a:spAutoFit/>
          </a:bodyPr>
          <a:lstStyle/>
          <a:p>
            <a:r>
              <a:rPr lang="en-US" sz="1200" b="1">
                <a:solidFill>
                  <a:schemeClr val="bg1"/>
                </a:solidFill>
              </a:rPr>
              <a:t>WLSS Ponds</a:t>
            </a:r>
          </a:p>
        </p:txBody>
      </p:sp>
      <p:sp>
        <p:nvSpPr>
          <p:cNvPr id="28" name="TextBox 27">
            <a:extLst>
              <a:ext uri="{FF2B5EF4-FFF2-40B4-BE49-F238E27FC236}">
                <a16:creationId xmlns:a16="http://schemas.microsoft.com/office/drawing/2014/main" id="{526D1C39-089A-44E4-BA79-8B2141BBACD6}"/>
              </a:ext>
            </a:extLst>
          </p:cNvPr>
          <p:cNvSpPr txBox="1"/>
          <p:nvPr/>
        </p:nvSpPr>
        <p:spPr>
          <a:xfrm>
            <a:off x="7965766" y="4178343"/>
            <a:ext cx="1101584" cy="261610"/>
          </a:xfrm>
          <a:prstGeom prst="rect">
            <a:avLst/>
          </a:prstGeom>
          <a:noFill/>
        </p:spPr>
        <p:txBody>
          <a:bodyPr wrap="none" rtlCol="0">
            <a:spAutoFit/>
          </a:bodyPr>
          <a:lstStyle/>
          <a:p>
            <a:r>
              <a:rPr lang="en-US" sz="1100" b="1">
                <a:solidFill>
                  <a:schemeClr val="bg1"/>
                </a:solidFill>
              </a:rPr>
              <a:t>Horseshoe Lake</a:t>
            </a:r>
          </a:p>
        </p:txBody>
      </p:sp>
      <p:sp>
        <p:nvSpPr>
          <p:cNvPr id="29" name="TextBox 28">
            <a:extLst>
              <a:ext uri="{FF2B5EF4-FFF2-40B4-BE49-F238E27FC236}">
                <a16:creationId xmlns:a16="http://schemas.microsoft.com/office/drawing/2014/main" id="{E511724D-A38E-4DD6-963B-BEFACAB76D8B}"/>
              </a:ext>
            </a:extLst>
          </p:cNvPr>
          <p:cNvSpPr txBox="1"/>
          <p:nvPr/>
        </p:nvSpPr>
        <p:spPr>
          <a:xfrm>
            <a:off x="6318057" y="2415642"/>
            <a:ext cx="912429" cy="261610"/>
          </a:xfrm>
          <a:prstGeom prst="rect">
            <a:avLst/>
          </a:prstGeom>
          <a:noFill/>
        </p:spPr>
        <p:txBody>
          <a:bodyPr wrap="none" rtlCol="0">
            <a:spAutoFit/>
          </a:bodyPr>
          <a:lstStyle/>
          <a:p>
            <a:r>
              <a:rPr lang="en-US" sz="1100" b="1">
                <a:solidFill>
                  <a:schemeClr val="bg1"/>
                </a:solidFill>
              </a:rPr>
              <a:t>Sunfish Lake</a:t>
            </a:r>
          </a:p>
        </p:txBody>
      </p:sp>
      <p:sp>
        <p:nvSpPr>
          <p:cNvPr id="30" name="TextBox 29">
            <a:extLst>
              <a:ext uri="{FF2B5EF4-FFF2-40B4-BE49-F238E27FC236}">
                <a16:creationId xmlns:a16="http://schemas.microsoft.com/office/drawing/2014/main" id="{F440AEF5-885E-4BB6-BADD-17995737CD10}"/>
              </a:ext>
            </a:extLst>
          </p:cNvPr>
          <p:cNvSpPr txBox="1"/>
          <p:nvPr/>
        </p:nvSpPr>
        <p:spPr>
          <a:xfrm>
            <a:off x="5536432" y="3069053"/>
            <a:ext cx="1237839" cy="261610"/>
          </a:xfrm>
          <a:prstGeom prst="rect">
            <a:avLst/>
          </a:prstGeom>
          <a:noFill/>
        </p:spPr>
        <p:txBody>
          <a:bodyPr wrap="none" rtlCol="0">
            <a:spAutoFit/>
          </a:bodyPr>
          <a:lstStyle/>
          <a:p>
            <a:r>
              <a:rPr lang="en-US" sz="1100" b="1">
                <a:solidFill>
                  <a:schemeClr val="bg1"/>
                </a:solidFill>
              </a:rPr>
              <a:t>P1007 Confluence</a:t>
            </a:r>
          </a:p>
        </p:txBody>
      </p:sp>
      <p:sp>
        <p:nvSpPr>
          <p:cNvPr id="31" name="TextBox 30">
            <a:extLst>
              <a:ext uri="{FF2B5EF4-FFF2-40B4-BE49-F238E27FC236}">
                <a16:creationId xmlns:a16="http://schemas.microsoft.com/office/drawing/2014/main" id="{AE085DFC-B83C-4C3A-BF63-EBCC851A07A8}"/>
              </a:ext>
            </a:extLst>
          </p:cNvPr>
          <p:cNvSpPr txBox="1"/>
          <p:nvPr/>
        </p:nvSpPr>
        <p:spPr>
          <a:xfrm>
            <a:off x="7053337" y="3167390"/>
            <a:ext cx="777777" cy="261610"/>
          </a:xfrm>
          <a:prstGeom prst="rect">
            <a:avLst/>
          </a:prstGeom>
          <a:noFill/>
        </p:spPr>
        <p:txBody>
          <a:bodyPr wrap="none" rtlCol="0">
            <a:spAutoFit/>
          </a:bodyPr>
          <a:lstStyle/>
          <a:p>
            <a:r>
              <a:rPr lang="en-US" sz="1100" b="1">
                <a:solidFill>
                  <a:schemeClr val="bg1"/>
                </a:solidFill>
              </a:rPr>
              <a:t>Lake Elmo</a:t>
            </a:r>
          </a:p>
        </p:txBody>
      </p:sp>
      <p:sp>
        <p:nvSpPr>
          <p:cNvPr id="33" name="TextBox 32">
            <a:extLst>
              <a:ext uri="{FF2B5EF4-FFF2-40B4-BE49-F238E27FC236}">
                <a16:creationId xmlns:a16="http://schemas.microsoft.com/office/drawing/2014/main" id="{B22CCE60-2317-4DE5-8515-FF9394705C47}"/>
              </a:ext>
            </a:extLst>
          </p:cNvPr>
          <p:cNvSpPr txBox="1"/>
          <p:nvPr/>
        </p:nvSpPr>
        <p:spPr>
          <a:xfrm>
            <a:off x="5484743" y="3916279"/>
            <a:ext cx="1136850" cy="261610"/>
          </a:xfrm>
          <a:prstGeom prst="rect">
            <a:avLst/>
          </a:prstGeom>
          <a:noFill/>
        </p:spPr>
        <p:txBody>
          <a:bodyPr wrap="none" rtlCol="0">
            <a:spAutoFit/>
          </a:bodyPr>
          <a:lstStyle/>
          <a:p>
            <a:r>
              <a:rPr lang="en-US" sz="1100" b="1">
                <a:solidFill>
                  <a:schemeClr val="bg1"/>
                </a:solidFill>
              </a:rPr>
              <a:t>Eagle Point Lake</a:t>
            </a:r>
          </a:p>
        </p:txBody>
      </p:sp>
      <p:sp>
        <p:nvSpPr>
          <p:cNvPr id="34" name="TextBox 33">
            <a:extLst>
              <a:ext uri="{FF2B5EF4-FFF2-40B4-BE49-F238E27FC236}">
                <a16:creationId xmlns:a16="http://schemas.microsoft.com/office/drawing/2014/main" id="{AC8E9140-AA11-481C-A357-EE1B835193D3}"/>
              </a:ext>
            </a:extLst>
          </p:cNvPr>
          <p:cNvSpPr txBox="1"/>
          <p:nvPr/>
        </p:nvSpPr>
        <p:spPr>
          <a:xfrm>
            <a:off x="4501854" y="2835053"/>
            <a:ext cx="982961" cy="261610"/>
          </a:xfrm>
          <a:prstGeom prst="rect">
            <a:avLst/>
          </a:prstGeom>
          <a:noFill/>
        </p:spPr>
        <p:txBody>
          <a:bodyPr wrap="none" rtlCol="0">
            <a:spAutoFit/>
          </a:bodyPr>
          <a:lstStyle/>
          <a:p>
            <a:r>
              <a:rPr lang="en-US" sz="1100" b="1">
                <a:solidFill>
                  <a:schemeClr val="bg1"/>
                </a:solidFill>
              </a:rPr>
              <a:t>Raleigh Creek</a:t>
            </a:r>
          </a:p>
        </p:txBody>
      </p:sp>
      <p:sp>
        <p:nvSpPr>
          <p:cNvPr id="35" name="TextBox 34">
            <a:extLst>
              <a:ext uri="{FF2B5EF4-FFF2-40B4-BE49-F238E27FC236}">
                <a16:creationId xmlns:a16="http://schemas.microsoft.com/office/drawing/2014/main" id="{642DE33B-F4F1-4CF4-BA2B-25593C456507}"/>
              </a:ext>
            </a:extLst>
          </p:cNvPr>
          <p:cNvSpPr txBox="1"/>
          <p:nvPr/>
        </p:nvSpPr>
        <p:spPr>
          <a:xfrm>
            <a:off x="4849173" y="1624392"/>
            <a:ext cx="694421" cy="261610"/>
          </a:xfrm>
          <a:prstGeom prst="rect">
            <a:avLst/>
          </a:prstGeom>
          <a:noFill/>
        </p:spPr>
        <p:txBody>
          <a:bodyPr wrap="none" rtlCol="0">
            <a:spAutoFit/>
          </a:bodyPr>
          <a:lstStyle/>
          <a:p>
            <a:r>
              <a:rPr lang="en-US" sz="1100" b="1">
                <a:solidFill>
                  <a:schemeClr val="bg1"/>
                </a:solidFill>
              </a:rPr>
              <a:t>Tri Lakes</a:t>
            </a:r>
          </a:p>
        </p:txBody>
      </p:sp>
      <p:sp>
        <p:nvSpPr>
          <p:cNvPr id="25" name="Rounded Rectangle 5">
            <a:extLst>
              <a:ext uri="{FF2B5EF4-FFF2-40B4-BE49-F238E27FC236}">
                <a16:creationId xmlns:a16="http://schemas.microsoft.com/office/drawing/2014/main" id="{B6BC4C42-ACD5-4C77-9D0A-F5D8DA131EE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19D82112-2329-4997-8243-26DF032B019A}"/>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2865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2A653C4-3475-4483-8DE2-537840767C1B}"/>
              </a:ext>
            </a:extLst>
          </p:cNvPr>
          <p:cNvPicPr>
            <a:picLocks noChangeAspect="1"/>
          </p:cNvPicPr>
          <p:nvPr/>
        </p:nvPicPr>
        <p:blipFill rotWithShape="1">
          <a:blip r:embed="rId2"/>
          <a:srcRect t="6501" r="1855" b="1348"/>
          <a:stretch/>
        </p:blipFill>
        <p:spPr>
          <a:xfrm>
            <a:off x="129593" y="1021092"/>
            <a:ext cx="9860997" cy="5738123"/>
          </a:xfrm>
          <a:prstGeom prst="rect">
            <a:avLst/>
          </a:prstGeom>
          <a:ln w="34925">
            <a:solidFill>
              <a:srgbClr val="00B0F0"/>
            </a:solidFill>
          </a:ln>
        </p:spPr>
      </p:pic>
      <p:sp>
        <p:nvSpPr>
          <p:cNvPr id="7" name="Round Same Side Corner Rectangle 347">
            <a:extLst>
              <a:ext uri="{FF2B5EF4-FFF2-40B4-BE49-F238E27FC236}">
                <a16:creationId xmlns:a16="http://schemas.microsoft.com/office/drawing/2014/main" id="{81FD6032-437B-4A17-B3F5-876C31F5871C}"/>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8" name="Round Same Side Corner Rectangle 348">
            <a:extLst>
              <a:ext uri="{FF2B5EF4-FFF2-40B4-BE49-F238E27FC236}">
                <a16:creationId xmlns:a16="http://schemas.microsoft.com/office/drawing/2014/main" id="{9E02076A-E8C7-43DC-9969-E0CFA994BC6C}"/>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a:defRPr/>
            </a:pPr>
            <a:r>
              <a:rPr lang="en-US" sz="1400" b="1">
                <a:solidFill>
                  <a:schemeClr val="bg1"/>
                </a:solidFill>
                <a:latin typeface="Arial" panose="020B0604020202020204" pitchFamily="34" charset="0"/>
                <a:cs typeface="Arial" panose="020B0604020202020204" pitchFamily="34" charset="0"/>
              </a:rPr>
              <a:t>Site-Wide Foam Results: PFOS</a:t>
            </a:r>
          </a:p>
        </p:txBody>
      </p:sp>
      <p:sp>
        <p:nvSpPr>
          <p:cNvPr id="17" name="TextBox 16">
            <a:extLst>
              <a:ext uri="{FF2B5EF4-FFF2-40B4-BE49-F238E27FC236}">
                <a16:creationId xmlns:a16="http://schemas.microsoft.com/office/drawing/2014/main" id="{E01C3C0D-B44F-4CA6-9A1D-49D6F3A73BEE}"/>
              </a:ext>
            </a:extLst>
          </p:cNvPr>
          <p:cNvSpPr txBox="1"/>
          <p:nvPr/>
        </p:nvSpPr>
        <p:spPr>
          <a:xfrm>
            <a:off x="10406845" y="1351763"/>
            <a:ext cx="893643" cy="276999"/>
          </a:xfrm>
          <a:prstGeom prst="rect">
            <a:avLst/>
          </a:prstGeom>
          <a:noFill/>
          <a:ln>
            <a:noFill/>
          </a:ln>
        </p:spPr>
        <p:txBody>
          <a:bodyPr wrap="none" rtlCol="0">
            <a:spAutoFit/>
          </a:bodyPr>
          <a:lstStyle/>
          <a:p>
            <a:r>
              <a:rPr lang="en-US" sz="1200" b="1"/>
              <a:t>PFOS (ppb)</a:t>
            </a:r>
            <a:endParaRPr lang="en-US" sz="1400" b="1"/>
          </a:p>
        </p:txBody>
      </p:sp>
      <p:sp>
        <p:nvSpPr>
          <p:cNvPr id="6" name="Oval 5">
            <a:extLst>
              <a:ext uri="{FF2B5EF4-FFF2-40B4-BE49-F238E27FC236}">
                <a16:creationId xmlns:a16="http://schemas.microsoft.com/office/drawing/2014/main" id="{865841ED-2D73-4217-9CFE-815CA6D2779B}"/>
              </a:ext>
            </a:extLst>
          </p:cNvPr>
          <p:cNvSpPr/>
          <p:nvPr/>
        </p:nvSpPr>
        <p:spPr>
          <a:xfrm>
            <a:off x="1907638" y="2445972"/>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DC94BD7-343B-4B82-9678-93567F1711A1}"/>
              </a:ext>
            </a:extLst>
          </p:cNvPr>
          <p:cNvGrpSpPr/>
          <p:nvPr/>
        </p:nvGrpSpPr>
        <p:grpSpPr>
          <a:xfrm>
            <a:off x="10277474" y="1054610"/>
            <a:ext cx="1709055" cy="2487487"/>
            <a:chOff x="10397220" y="1054610"/>
            <a:chExt cx="1664706" cy="2487487"/>
          </a:xfrm>
        </p:grpSpPr>
        <p:pic>
          <p:nvPicPr>
            <p:cNvPr id="2" name="Picture 1">
              <a:extLst>
                <a:ext uri="{FF2B5EF4-FFF2-40B4-BE49-F238E27FC236}">
                  <a16:creationId xmlns:a16="http://schemas.microsoft.com/office/drawing/2014/main" id="{3CDA6598-2DB9-4E1F-BC32-7D9CC772E33A}"/>
                </a:ext>
              </a:extLst>
            </p:cNvPr>
            <p:cNvPicPr>
              <a:picLocks noChangeAspect="1"/>
            </p:cNvPicPr>
            <p:nvPr/>
          </p:nvPicPr>
          <p:blipFill>
            <a:blip r:embed="rId3"/>
            <a:stretch>
              <a:fillRect/>
            </a:stretch>
          </p:blipFill>
          <p:spPr>
            <a:xfrm>
              <a:off x="10434845" y="1583701"/>
              <a:ext cx="1504453" cy="1173329"/>
            </a:xfrm>
            <a:prstGeom prst="rect">
              <a:avLst/>
            </a:prstGeom>
          </p:spPr>
        </p:pic>
        <p:sp>
          <p:nvSpPr>
            <p:cNvPr id="11" name="Rectangle 10">
              <a:extLst>
                <a:ext uri="{FF2B5EF4-FFF2-40B4-BE49-F238E27FC236}">
                  <a16:creationId xmlns:a16="http://schemas.microsoft.com/office/drawing/2014/main" id="{5CE686F4-F6B1-4486-8A59-CD46D045204C}"/>
                </a:ext>
              </a:extLst>
            </p:cNvPr>
            <p:cNvSpPr/>
            <p:nvPr/>
          </p:nvSpPr>
          <p:spPr>
            <a:xfrm>
              <a:off x="10435325" y="1058777"/>
              <a:ext cx="1626601" cy="2483320"/>
            </a:xfrm>
            <a:prstGeom prst="rect">
              <a:avLst/>
            </a:prstGeom>
            <a:noFill/>
            <a:ln w="158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90762C-CF61-4FFB-9449-784BE520A173}"/>
                </a:ext>
              </a:extLst>
            </p:cNvPr>
            <p:cNvSpPr txBox="1"/>
            <p:nvPr/>
          </p:nvSpPr>
          <p:spPr>
            <a:xfrm>
              <a:off x="10397220" y="1054610"/>
              <a:ext cx="793230" cy="338554"/>
            </a:xfrm>
            <a:prstGeom prst="rect">
              <a:avLst/>
            </a:prstGeom>
            <a:noFill/>
            <a:ln>
              <a:noFill/>
            </a:ln>
          </p:spPr>
          <p:txBody>
            <a:bodyPr wrap="none" rtlCol="0">
              <a:spAutoFit/>
            </a:bodyPr>
            <a:lstStyle/>
            <a:p>
              <a:r>
                <a:rPr lang="en-US" sz="1600" b="1" u="sng"/>
                <a:t>Legend</a:t>
              </a:r>
            </a:p>
          </p:txBody>
        </p:sp>
        <p:pic>
          <p:nvPicPr>
            <p:cNvPr id="18" name="Picture 17">
              <a:extLst>
                <a:ext uri="{FF2B5EF4-FFF2-40B4-BE49-F238E27FC236}">
                  <a16:creationId xmlns:a16="http://schemas.microsoft.com/office/drawing/2014/main" id="{F0F3F41D-083F-417D-9E8F-251A38131F56}"/>
                </a:ext>
              </a:extLst>
            </p:cNvPr>
            <p:cNvPicPr>
              <a:picLocks noChangeAspect="1"/>
            </p:cNvPicPr>
            <p:nvPr/>
          </p:nvPicPr>
          <p:blipFill rotWithShape="1">
            <a:blip r:embed="rId4"/>
            <a:srcRect l="4229" t="3333" r="6097"/>
            <a:stretch/>
          </p:blipFill>
          <p:spPr>
            <a:xfrm>
              <a:off x="10448322" y="2766246"/>
              <a:ext cx="350200" cy="690562"/>
            </a:xfrm>
            <a:prstGeom prst="rect">
              <a:avLst/>
            </a:prstGeom>
          </p:spPr>
        </p:pic>
        <p:sp>
          <p:nvSpPr>
            <p:cNvPr id="19" name="TextBox 18">
              <a:extLst>
                <a:ext uri="{FF2B5EF4-FFF2-40B4-BE49-F238E27FC236}">
                  <a16:creationId xmlns:a16="http://schemas.microsoft.com/office/drawing/2014/main" id="{0F761644-6B50-4EC0-893A-C4EFF4621050}"/>
                </a:ext>
              </a:extLst>
            </p:cNvPr>
            <p:cNvSpPr txBox="1"/>
            <p:nvPr/>
          </p:nvSpPr>
          <p:spPr>
            <a:xfrm>
              <a:off x="10760377" y="2859261"/>
              <a:ext cx="1291923" cy="507831"/>
            </a:xfrm>
            <a:prstGeom prst="rect">
              <a:avLst/>
            </a:prstGeom>
            <a:noFill/>
          </p:spPr>
          <p:txBody>
            <a:bodyPr wrap="square" rtlCol="0">
              <a:spAutoFit/>
            </a:bodyPr>
            <a:lstStyle/>
            <a:p>
              <a:r>
                <a:rPr lang="en-US" sz="900">
                  <a:solidFill>
                    <a:schemeClr val="bg2">
                      <a:lumMod val="25000"/>
                    </a:schemeClr>
                  </a:solidFill>
                </a:rPr>
                <a:t>Circled symbols denote repeat foam sample locations</a:t>
              </a:r>
            </a:p>
          </p:txBody>
        </p:sp>
      </p:grpSp>
      <p:sp>
        <p:nvSpPr>
          <p:cNvPr id="23" name="Oval 22">
            <a:extLst>
              <a:ext uri="{FF2B5EF4-FFF2-40B4-BE49-F238E27FC236}">
                <a16:creationId xmlns:a16="http://schemas.microsoft.com/office/drawing/2014/main" id="{CEA8C1C0-ABC7-44C7-A9CB-B182623D4CF0}"/>
              </a:ext>
            </a:extLst>
          </p:cNvPr>
          <p:cNvSpPr/>
          <p:nvPr/>
        </p:nvSpPr>
        <p:spPr>
          <a:xfrm>
            <a:off x="2347603" y="2550741"/>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D8C4520-72D4-4026-BC30-5AC84AD811A8}"/>
              </a:ext>
            </a:extLst>
          </p:cNvPr>
          <p:cNvSpPr/>
          <p:nvPr/>
        </p:nvSpPr>
        <p:spPr>
          <a:xfrm>
            <a:off x="3445262" y="2602445"/>
            <a:ext cx="231486" cy="457378"/>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4312C0D-7196-448B-BBCB-F9476B7DA5DB}"/>
              </a:ext>
            </a:extLst>
          </p:cNvPr>
          <p:cNvSpPr/>
          <p:nvPr/>
        </p:nvSpPr>
        <p:spPr>
          <a:xfrm>
            <a:off x="3697806" y="2859261"/>
            <a:ext cx="386270" cy="349803"/>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2553F2-72D6-4DAA-8AA7-562BFB01C254}"/>
              </a:ext>
            </a:extLst>
          </p:cNvPr>
          <p:cNvSpPr/>
          <p:nvPr/>
        </p:nvSpPr>
        <p:spPr>
          <a:xfrm>
            <a:off x="8567057" y="5029199"/>
            <a:ext cx="326572" cy="522644"/>
          </a:xfrm>
          <a:prstGeom prst="ellipse">
            <a:avLst/>
          </a:prstGeom>
          <a:noFill/>
          <a:ln w="19050">
            <a:solidFill>
              <a:srgbClr val="D731C3"/>
            </a:solidFill>
          </a:ln>
          <a:effectLst>
            <a:glow rad="50800">
              <a:schemeClr val="bg1">
                <a:alpha val="3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314EAB3-5213-4ABA-8488-DEC83EA5EDBC}"/>
              </a:ext>
            </a:extLst>
          </p:cNvPr>
          <p:cNvSpPr txBox="1"/>
          <p:nvPr/>
        </p:nvSpPr>
        <p:spPr>
          <a:xfrm>
            <a:off x="10084488" y="3626048"/>
            <a:ext cx="2021787" cy="3126498"/>
          </a:xfrm>
          <a:prstGeom prst="rect">
            <a:avLst/>
          </a:prstGeom>
          <a:solidFill>
            <a:schemeClr val="bg1"/>
          </a:solidFill>
          <a:ln w="34925">
            <a:solidFill>
              <a:srgbClr val="00B0F0"/>
            </a:solidFill>
          </a:ln>
        </p:spPr>
        <p:txBody>
          <a:bodyPr wrap="square" lIns="91440" tIns="45720" rIns="91440" bIns="45720" rtlCol="0" anchor="t">
            <a:noAutofit/>
          </a:bodyPr>
          <a:lstStyle/>
          <a:p>
            <a:pPr algn="ctr" defTabSz="1063460" fontAlgn="auto">
              <a:spcBef>
                <a:spcPts val="0"/>
              </a:spcBef>
              <a:spcAft>
                <a:spcPts val="0"/>
              </a:spcAft>
              <a:defRPr/>
            </a:pPr>
            <a:endParaRPr lang="en-US" sz="2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Foam in Segment 6</a:t>
            </a: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8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Foam has been regularly observed downstream of Horseshoe Lake at culverts in Segment 6. The locations with foam and types of foam observed are variable, largely depending on flow conditions.  </a:t>
            </a:r>
          </a:p>
          <a:p>
            <a:pPr algn="ctr" defTabSz="1063460">
              <a:defRPr/>
            </a:pPr>
            <a:endParaRPr lang="en-US" sz="500" dirty="0">
              <a:latin typeface="Arial" panose="020B0604020202020204" pitchFamily="34" charset="0"/>
              <a:cs typeface="Arial" panose="020B0604020202020204" pitchFamily="34" charset="0"/>
            </a:endParaRPr>
          </a:p>
          <a:p>
            <a:pPr algn="ctr" defTabSz="1063460">
              <a:defRPr/>
            </a:pPr>
            <a:r>
              <a:rPr lang="en-US" sz="1100" dirty="0">
                <a:latin typeface="Arial"/>
                <a:cs typeface="Arial"/>
              </a:rPr>
              <a:t>PFOS concentrations in foam in Segment 6 are variable, but also have exhibited the highest concentrations in the corridor despite the generally lower concentrations in surface water.  </a:t>
            </a:r>
            <a:endParaRPr lang="en-US" sz="1100" dirty="0">
              <a:latin typeface="Arial" panose="020B0604020202020204" pitchFamily="34" charset="0"/>
              <a:cs typeface="Arial" panose="020B0604020202020204" pitchFamily="34" charset="0"/>
            </a:endParaRPr>
          </a:p>
          <a:p>
            <a:pPr algn="ctr" defTabSz="1063460">
              <a:defRPr/>
            </a:pPr>
            <a:endParaRPr lang="en-US" sz="1100" b="1" dirty="0"/>
          </a:p>
        </p:txBody>
      </p:sp>
      <p:sp>
        <p:nvSpPr>
          <p:cNvPr id="29" name="Rectangle 28">
            <a:extLst>
              <a:ext uri="{FF2B5EF4-FFF2-40B4-BE49-F238E27FC236}">
                <a16:creationId xmlns:a16="http://schemas.microsoft.com/office/drawing/2014/main" id="{090E63CC-5288-4C1E-AE21-44D8C7C5B4A1}"/>
              </a:ext>
            </a:extLst>
          </p:cNvPr>
          <p:cNvSpPr/>
          <p:nvPr/>
        </p:nvSpPr>
        <p:spPr>
          <a:xfrm>
            <a:off x="6640286" y="4147457"/>
            <a:ext cx="3305360" cy="2572431"/>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196C37-CC16-4207-992C-349997263CFF}"/>
              </a:ext>
            </a:extLst>
          </p:cNvPr>
          <p:cNvSpPr txBox="1"/>
          <p:nvPr/>
        </p:nvSpPr>
        <p:spPr>
          <a:xfrm>
            <a:off x="8788764" y="4083606"/>
            <a:ext cx="1423954" cy="369332"/>
          </a:xfrm>
          <a:prstGeom prst="rect">
            <a:avLst/>
          </a:prstGeom>
          <a:noFill/>
        </p:spPr>
        <p:txBody>
          <a:bodyPr wrap="square" rtlCol="0">
            <a:spAutoFit/>
          </a:bodyPr>
          <a:lstStyle/>
          <a:p>
            <a:r>
              <a:rPr lang="en-US">
                <a:solidFill>
                  <a:srgbClr val="00B0F0"/>
                </a:solidFill>
                <a:effectLst>
                  <a:glow rad="63500">
                    <a:schemeClr val="bg1"/>
                  </a:glow>
                </a:effectLst>
              </a:rPr>
              <a:t>Segment 6</a:t>
            </a:r>
          </a:p>
        </p:txBody>
      </p:sp>
      <p:sp>
        <p:nvSpPr>
          <p:cNvPr id="32" name="Rounded Rectangle 5">
            <a:extLst>
              <a:ext uri="{FF2B5EF4-FFF2-40B4-BE49-F238E27FC236}">
                <a16:creationId xmlns:a16="http://schemas.microsoft.com/office/drawing/2014/main" id="{EEC73E00-3037-40EB-8429-D5DB5E27792A}"/>
              </a:ext>
            </a:extLst>
          </p:cNvPr>
          <p:cNvSpPr/>
          <p:nvPr/>
        </p:nvSpPr>
        <p:spPr>
          <a:xfrm>
            <a:off x="7360281" y="1091796"/>
            <a:ext cx="2585365" cy="42786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PFOS Heat Map: Foam</a:t>
            </a:r>
          </a:p>
        </p:txBody>
      </p:sp>
      <p:sp>
        <p:nvSpPr>
          <p:cNvPr id="35" name="TextBox 34">
            <a:extLst>
              <a:ext uri="{FF2B5EF4-FFF2-40B4-BE49-F238E27FC236}">
                <a16:creationId xmlns:a16="http://schemas.microsoft.com/office/drawing/2014/main" id="{496DBA37-A6F6-4922-B1AC-A8924DE2CBF4}"/>
              </a:ext>
            </a:extLst>
          </p:cNvPr>
          <p:cNvSpPr txBox="1"/>
          <p:nvPr/>
        </p:nvSpPr>
        <p:spPr>
          <a:xfrm>
            <a:off x="8668969" y="6270983"/>
            <a:ext cx="959622" cy="276999"/>
          </a:xfrm>
          <a:prstGeom prst="rect">
            <a:avLst/>
          </a:prstGeom>
          <a:noFill/>
        </p:spPr>
        <p:txBody>
          <a:bodyPr wrap="none" rtlCol="0">
            <a:spAutoFit/>
          </a:bodyPr>
          <a:lstStyle/>
          <a:p>
            <a:r>
              <a:rPr lang="en-US" sz="1200" b="1">
                <a:solidFill>
                  <a:schemeClr val="bg1"/>
                </a:solidFill>
              </a:rPr>
              <a:t>WLSS Ponds</a:t>
            </a:r>
          </a:p>
        </p:txBody>
      </p:sp>
      <p:sp>
        <p:nvSpPr>
          <p:cNvPr id="36" name="TextBox 35">
            <a:extLst>
              <a:ext uri="{FF2B5EF4-FFF2-40B4-BE49-F238E27FC236}">
                <a16:creationId xmlns:a16="http://schemas.microsoft.com/office/drawing/2014/main" id="{0558E013-0589-4AB4-8DB5-C20953D71032}"/>
              </a:ext>
            </a:extLst>
          </p:cNvPr>
          <p:cNvSpPr txBox="1"/>
          <p:nvPr/>
        </p:nvSpPr>
        <p:spPr>
          <a:xfrm>
            <a:off x="7488646" y="4963072"/>
            <a:ext cx="1101584" cy="261610"/>
          </a:xfrm>
          <a:prstGeom prst="rect">
            <a:avLst/>
          </a:prstGeom>
          <a:noFill/>
        </p:spPr>
        <p:txBody>
          <a:bodyPr wrap="none" rtlCol="0">
            <a:spAutoFit/>
          </a:bodyPr>
          <a:lstStyle/>
          <a:p>
            <a:r>
              <a:rPr lang="en-US" sz="1100" b="1">
                <a:solidFill>
                  <a:schemeClr val="bg1"/>
                </a:solidFill>
              </a:rPr>
              <a:t>Horseshoe Lake</a:t>
            </a:r>
          </a:p>
        </p:txBody>
      </p:sp>
      <p:sp>
        <p:nvSpPr>
          <p:cNvPr id="37" name="TextBox 36">
            <a:extLst>
              <a:ext uri="{FF2B5EF4-FFF2-40B4-BE49-F238E27FC236}">
                <a16:creationId xmlns:a16="http://schemas.microsoft.com/office/drawing/2014/main" id="{6CA38DE7-A764-4024-8C3F-7C0D9B873E6F}"/>
              </a:ext>
            </a:extLst>
          </p:cNvPr>
          <p:cNvSpPr txBox="1"/>
          <p:nvPr/>
        </p:nvSpPr>
        <p:spPr>
          <a:xfrm>
            <a:off x="5794367" y="1760473"/>
            <a:ext cx="912429" cy="261610"/>
          </a:xfrm>
          <a:prstGeom prst="rect">
            <a:avLst/>
          </a:prstGeom>
          <a:noFill/>
        </p:spPr>
        <p:txBody>
          <a:bodyPr wrap="none" rtlCol="0">
            <a:spAutoFit/>
          </a:bodyPr>
          <a:lstStyle/>
          <a:p>
            <a:r>
              <a:rPr lang="en-US" sz="1100" b="1">
                <a:solidFill>
                  <a:schemeClr val="bg1"/>
                </a:solidFill>
              </a:rPr>
              <a:t>Sunfish Lake</a:t>
            </a:r>
          </a:p>
        </p:txBody>
      </p:sp>
      <p:sp>
        <p:nvSpPr>
          <p:cNvPr id="38" name="TextBox 37">
            <a:extLst>
              <a:ext uri="{FF2B5EF4-FFF2-40B4-BE49-F238E27FC236}">
                <a16:creationId xmlns:a16="http://schemas.microsoft.com/office/drawing/2014/main" id="{5058D5EF-9141-4B08-8C57-90E441F41647}"/>
              </a:ext>
            </a:extLst>
          </p:cNvPr>
          <p:cNvSpPr txBox="1"/>
          <p:nvPr/>
        </p:nvSpPr>
        <p:spPr>
          <a:xfrm>
            <a:off x="4033581" y="2688953"/>
            <a:ext cx="1237839" cy="261610"/>
          </a:xfrm>
          <a:prstGeom prst="rect">
            <a:avLst/>
          </a:prstGeom>
          <a:noFill/>
        </p:spPr>
        <p:txBody>
          <a:bodyPr wrap="none" rtlCol="0">
            <a:spAutoFit/>
          </a:bodyPr>
          <a:lstStyle/>
          <a:p>
            <a:r>
              <a:rPr lang="en-US" sz="1100" b="1">
                <a:solidFill>
                  <a:schemeClr val="bg1"/>
                </a:solidFill>
              </a:rPr>
              <a:t>P1007 Confluence</a:t>
            </a:r>
          </a:p>
        </p:txBody>
      </p:sp>
      <p:sp>
        <p:nvSpPr>
          <p:cNvPr id="39" name="TextBox 38">
            <a:extLst>
              <a:ext uri="{FF2B5EF4-FFF2-40B4-BE49-F238E27FC236}">
                <a16:creationId xmlns:a16="http://schemas.microsoft.com/office/drawing/2014/main" id="{B677F469-F187-4CC0-9F11-6282FF180046}"/>
              </a:ext>
            </a:extLst>
          </p:cNvPr>
          <p:cNvSpPr txBox="1"/>
          <p:nvPr/>
        </p:nvSpPr>
        <p:spPr>
          <a:xfrm>
            <a:off x="6582504" y="3514227"/>
            <a:ext cx="777777" cy="261610"/>
          </a:xfrm>
          <a:prstGeom prst="rect">
            <a:avLst/>
          </a:prstGeom>
          <a:noFill/>
        </p:spPr>
        <p:txBody>
          <a:bodyPr wrap="none" rtlCol="0">
            <a:spAutoFit/>
          </a:bodyPr>
          <a:lstStyle/>
          <a:p>
            <a:r>
              <a:rPr lang="en-US" sz="1100" b="1">
                <a:solidFill>
                  <a:schemeClr val="bg1"/>
                </a:solidFill>
              </a:rPr>
              <a:t>Lake Elmo</a:t>
            </a:r>
          </a:p>
        </p:txBody>
      </p:sp>
      <p:sp>
        <p:nvSpPr>
          <p:cNvPr id="40" name="TextBox 39">
            <a:extLst>
              <a:ext uri="{FF2B5EF4-FFF2-40B4-BE49-F238E27FC236}">
                <a16:creationId xmlns:a16="http://schemas.microsoft.com/office/drawing/2014/main" id="{F79F1BF6-CDF5-4550-8D3C-CBC3C301FE69}"/>
              </a:ext>
            </a:extLst>
          </p:cNvPr>
          <p:cNvSpPr txBox="1"/>
          <p:nvPr/>
        </p:nvSpPr>
        <p:spPr>
          <a:xfrm>
            <a:off x="4084076" y="4196154"/>
            <a:ext cx="1136850" cy="261610"/>
          </a:xfrm>
          <a:prstGeom prst="rect">
            <a:avLst/>
          </a:prstGeom>
          <a:noFill/>
        </p:spPr>
        <p:txBody>
          <a:bodyPr wrap="none" rtlCol="0">
            <a:spAutoFit/>
          </a:bodyPr>
          <a:lstStyle/>
          <a:p>
            <a:r>
              <a:rPr lang="en-US" sz="1100" b="1">
                <a:solidFill>
                  <a:schemeClr val="bg1"/>
                </a:solidFill>
              </a:rPr>
              <a:t>Eagle Point Lake</a:t>
            </a:r>
          </a:p>
        </p:txBody>
      </p:sp>
      <p:sp>
        <p:nvSpPr>
          <p:cNvPr id="41" name="TextBox 40">
            <a:extLst>
              <a:ext uri="{FF2B5EF4-FFF2-40B4-BE49-F238E27FC236}">
                <a16:creationId xmlns:a16="http://schemas.microsoft.com/office/drawing/2014/main" id="{7DA9937F-9B4D-41AD-A65C-2BFCDFE254D9}"/>
              </a:ext>
            </a:extLst>
          </p:cNvPr>
          <p:cNvSpPr txBox="1"/>
          <p:nvPr/>
        </p:nvSpPr>
        <p:spPr>
          <a:xfrm>
            <a:off x="2347603" y="2220903"/>
            <a:ext cx="982961" cy="261610"/>
          </a:xfrm>
          <a:prstGeom prst="rect">
            <a:avLst/>
          </a:prstGeom>
          <a:noFill/>
        </p:spPr>
        <p:txBody>
          <a:bodyPr wrap="none" rtlCol="0">
            <a:spAutoFit/>
          </a:bodyPr>
          <a:lstStyle/>
          <a:p>
            <a:r>
              <a:rPr lang="en-US" sz="1100" b="1">
                <a:solidFill>
                  <a:schemeClr val="bg1"/>
                </a:solidFill>
              </a:rPr>
              <a:t>Raleigh Creek</a:t>
            </a:r>
          </a:p>
        </p:txBody>
      </p:sp>
      <p:sp>
        <p:nvSpPr>
          <p:cNvPr id="43" name="Rounded Rectangle 5">
            <a:extLst>
              <a:ext uri="{FF2B5EF4-FFF2-40B4-BE49-F238E27FC236}">
                <a16:creationId xmlns:a16="http://schemas.microsoft.com/office/drawing/2014/main" id="{4211D749-DE0B-4C2F-BFD7-A93748FF8ED3}"/>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8A08F84E-AB47-4B7C-B1B4-95E422A2991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675982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B53EE80-28B8-4806-8C55-4C048324FBBF}"/>
              </a:ext>
            </a:extLst>
          </p:cNvPr>
          <p:cNvSpPr txBox="1"/>
          <p:nvPr/>
        </p:nvSpPr>
        <p:spPr>
          <a:xfrm>
            <a:off x="176323" y="1121286"/>
            <a:ext cx="7180586" cy="5570756"/>
          </a:xfrm>
          <a:prstGeom prst="rect">
            <a:avLst/>
          </a:prstGeom>
          <a:noFill/>
          <a:ln w="34925">
            <a:solidFill>
              <a:srgbClr val="00B0F0"/>
            </a:solidFill>
          </a:ln>
        </p:spPr>
        <p:txBody>
          <a:bodyPr wrap="square" lIns="91440" tIns="45720" rIns="91440" bIns="45720" rtlCol="0" anchor="t">
            <a:spAutoFit/>
          </a:bodyPr>
          <a:lstStyle/>
          <a:p>
            <a:r>
              <a:rPr lang="en-US" b="1" dirty="0">
                <a:solidFill>
                  <a:srgbClr val="00B0F0"/>
                </a:solidFill>
                <a:latin typeface="Arial" panose="020B0604020202020204" pitchFamily="34" charset="0"/>
                <a:cs typeface="Arial" panose="020B0604020202020204" pitchFamily="34" charset="0"/>
              </a:rPr>
              <a:t>Requirements for PFAS-Containing Foam Formation and Accumulation</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Turbulence</a:t>
            </a:r>
          </a:p>
          <a:p>
            <a:r>
              <a:rPr lang="en-US" sz="1600" dirty="0">
                <a:latin typeface="Arial" panose="020B0604020202020204" pitchFamily="34" charset="0"/>
                <a:cs typeface="Arial" panose="020B0604020202020204" pitchFamily="34" charset="0"/>
              </a:rPr>
              <a:t>Air must be mixed into the water column for foam to form. In Segment 6, this is most often caused by water flowing over rocks, trees, or other debris in the stream. The water level greatly affects the locations of turbulence.</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Solid Substrate for Foam to Accumulate Against</a:t>
            </a:r>
          </a:p>
          <a:p>
            <a:r>
              <a:rPr lang="en-US" sz="1600" dirty="0">
                <a:latin typeface="Arial" panose="020B0604020202020204" pitchFamily="34" charset="0"/>
                <a:cs typeface="Arial" panose="020B0604020202020204" pitchFamily="34" charset="0"/>
              </a:rPr>
              <a:t>After generation, the foam bubbles must have a solid substrate in relatively calmer water to accumulate along or against. Without accumulation, the foam bubbles will collapse back into the stream water column. In Segment 6, foam was found to accumulate along the stream banks, debris, blocks of ice, and vegetation growing in the stream channel. </a:t>
            </a:r>
          </a:p>
          <a:p>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PFAS Concentrations in Surface Water</a:t>
            </a:r>
          </a:p>
          <a:p>
            <a:r>
              <a:rPr lang="en-US" sz="1600" dirty="0">
                <a:latin typeface="Arial"/>
                <a:cs typeface="Arial"/>
              </a:rPr>
              <a:t>Foam will naturally form regardless of the presence of PFAS. However, it is not well understood how the presence of PFAS in water affects foam formation.  It is also not well understood how much PFAS will preferentially separate (enrich) into the foam relative to the PFAS in the corresponding surface water.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DB58477-44DF-4A46-BDF8-482AD7ECBA8A}"/>
              </a:ext>
            </a:extLst>
          </p:cNvPr>
          <p:cNvSpPr txBox="1"/>
          <p:nvPr/>
        </p:nvSpPr>
        <p:spPr>
          <a:xfrm>
            <a:off x="10505780" y="1134269"/>
            <a:ext cx="1509897" cy="1569660"/>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High flowing water exiting a culvert created significant turbulence, resulting in foam bubbles observed downstream of Horseshoe Lake.  </a:t>
            </a:r>
          </a:p>
        </p:txBody>
      </p:sp>
      <p:sp>
        <p:nvSpPr>
          <p:cNvPr id="19" name="Round Same Side Corner Rectangle 347">
            <a:extLst>
              <a:ext uri="{FF2B5EF4-FFF2-40B4-BE49-F238E27FC236}">
                <a16:creationId xmlns:a16="http://schemas.microsoft.com/office/drawing/2014/main" id="{554C7ABF-BF32-43CE-85E3-24058A8F012A}"/>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20" name="Round Same Side Corner Rectangle 348">
            <a:extLst>
              <a:ext uri="{FF2B5EF4-FFF2-40B4-BE49-F238E27FC236}">
                <a16:creationId xmlns:a16="http://schemas.microsoft.com/office/drawing/2014/main" id="{61C28DEB-14F1-4929-8AEC-9924EB4497BE}"/>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Foam Formation in Segment 6</a:t>
            </a:r>
          </a:p>
        </p:txBody>
      </p:sp>
      <p:pic>
        <p:nvPicPr>
          <p:cNvPr id="28" name="Picture 27" descr="A bird in a tree&#10;&#10;Description automatically generated with low confidence">
            <a:extLst>
              <a:ext uri="{FF2B5EF4-FFF2-40B4-BE49-F238E27FC236}">
                <a16:creationId xmlns:a16="http://schemas.microsoft.com/office/drawing/2014/main" id="{12071772-0573-4E5A-A353-FDD84A6A9AC0}"/>
              </a:ext>
            </a:extLst>
          </p:cNvPr>
          <p:cNvPicPr>
            <a:picLocks noChangeAspect="1"/>
          </p:cNvPicPr>
          <p:nvPr/>
        </p:nvPicPr>
        <p:blipFill rotWithShape="1">
          <a:blip r:embed="rId2"/>
          <a:srcRect t="3121" r="8278" b="2162"/>
          <a:stretch/>
        </p:blipFill>
        <p:spPr>
          <a:xfrm>
            <a:off x="7509113" y="3591662"/>
            <a:ext cx="2416087" cy="2680848"/>
          </a:xfrm>
          <a:prstGeom prst="rect">
            <a:avLst/>
          </a:prstGeom>
        </p:spPr>
      </p:pic>
      <p:pic>
        <p:nvPicPr>
          <p:cNvPr id="29" name="Picture 28" descr="A river flowing through rocks&#10;&#10;Description automatically generated with low confidence">
            <a:extLst>
              <a:ext uri="{FF2B5EF4-FFF2-40B4-BE49-F238E27FC236}">
                <a16:creationId xmlns:a16="http://schemas.microsoft.com/office/drawing/2014/main" id="{96E4C89E-2793-4602-9A13-262977E6530E}"/>
              </a:ext>
            </a:extLst>
          </p:cNvPr>
          <p:cNvPicPr>
            <a:picLocks noChangeAspect="1"/>
          </p:cNvPicPr>
          <p:nvPr/>
        </p:nvPicPr>
        <p:blipFill rotWithShape="1">
          <a:blip r:embed="rId3"/>
          <a:srcRect l="8908" t="27765" r="11472" b="3551"/>
          <a:stretch/>
        </p:blipFill>
        <p:spPr>
          <a:xfrm>
            <a:off x="9503971" y="5472711"/>
            <a:ext cx="2544364" cy="1283547"/>
          </a:xfrm>
          <a:prstGeom prst="rect">
            <a:avLst/>
          </a:prstGeom>
        </p:spPr>
      </p:pic>
      <p:pic>
        <p:nvPicPr>
          <p:cNvPr id="16" name="Picture 15" descr="A picture containing outdoor, nature&#10;&#10;Description automatically generated">
            <a:extLst>
              <a:ext uri="{FF2B5EF4-FFF2-40B4-BE49-F238E27FC236}">
                <a16:creationId xmlns:a16="http://schemas.microsoft.com/office/drawing/2014/main" id="{F0F0DC74-F216-4DA7-B6C2-431F179E0444}"/>
              </a:ext>
            </a:extLst>
          </p:cNvPr>
          <p:cNvPicPr>
            <a:picLocks noChangeAspect="1"/>
          </p:cNvPicPr>
          <p:nvPr/>
        </p:nvPicPr>
        <p:blipFill rotWithShape="1">
          <a:blip r:embed="rId4">
            <a:extLst>
              <a:ext uri="{28A0092B-C50C-407E-A947-70E740481C1C}">
                <a14:useLocalDpi xmlns:a14="http://schemas.microsoft.com/office/drawing/2010/main" val="0"/>
              </a:ext>
            </a:extLst>
          </a:blip>
          <a:srcRect l="5393" t="583"/>
          <a:stretch/>
        </p:blipFill>
        <p:spPr>
          <a:xfrm>
            <a:off x="7528842" y="1136921"/>
            <a:ext cx="3024670" cy="2383839"/>
          </a:xfrm>
          <a:prstGeom prst="rect">
            <a:avLst/>
          </a:prstGeom>
        </p:spPr>
      </p:pic>
      <p:grpSp>
        <p:nvGrpSpPr>
          <p:cNvPr id="26" name="Group 25">
            <a:extLst>
              <a:ext uri="{FF2B5EF4-FFF2-40B4-BE49-F238E27FC236}">
                <a16:creationId xmlns:a16="http://schemas.microsoft.com/office/drawing/2014/main" id="{19C9A398-D95D-492F-B949-22C6881E0009}"/>
              </a:ext>
            </a:extLst>
          </p:cNvPr>
          <p:cNvGrpSpPr/>
          <p:nvPr/>
        </p:nvGrpSpPr>
        <p:grpSpPr>
          <a:xfrm>
            <a:off x="7497536" y="3575190"/>
            <a:ext cx="4578086" cy="3195722"/>
            <a:chOff x="7550414" y="3609822"/>
            <a:chExt cx="4578086" cy="3195722"/>
          </a:xfrm>
        </p:grpSpPr>
        <p:sp>
          <p:nvSpPr>
            <p:cNvPr id="18" name="TextBox 17">
              <a:extLst>
                <a:ext uri="{FF2B5EF4-FFF2-40B4-BE49-F238E27FC236}">
                  <a16:creationId xmlns:a16="http://schemas.microsoft.com/office/drawing/2014/main" id="{C986E31B-E295-4BCF-BF39-119F9CA7EEC2}"/>
                </a:ext>
              </a:extLst>
            </p:cNvPr>
            <p:cNvSpPr txBox="1"/>
            <p:nvPr/>
          </p:nvSpPr>
          <p:spPr>
            <a:xfrm>
              <a:off x="10053832" y="3626294"/>
              <a:ext cx="2014723" cy="1754326"/>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Accumulated foam observed against debris in a stream channel, among cattails, and against ice dams. The foam types observed in repeat locations tend to be vary more in Segment 6 than those observed elsewhere. </a:t>
              </a:r>
            </a:p>
          </p:txBody>
        </p:sp>
        <p:sp>
          <p:nvSpPr>
            <p:cNvPr id="25" name="Rectangle 24">
              <a:extLst>
                <a:ext uri="{FF2B5EF4-FFF2-40B4-BE49-F238E27FC236}">
                  <a16:creationId xmlns:a16="http://schemas.microsoft.com/office/drawing/2014/main" id="{441320F6-B004-4107-9E61-189EB4AE8E40}"/>
                </a:ext>
              </a:extLst>
            </p:cNvPr>
            <p:cNvSpPr/>
            <p:nvPr/>
          </p:nvSpPr>
          <p:spPr>
            <a:xfrm>
              <a:off x="7550414" y="3609822"/>
              <a:ext cx="4578086" cy="3195722"/>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D136FF4-8051-4F25-9D8E-8BD3449CC0E7}"/>
              </a:ext>
            </a:extLst>
          </p:cNvPr>
          <p:cNvSpPr/>
          <p:nvPr/>
        </p:nvSpPr>
        <p:spPr>
          <a:xfrm>
            <a:off x="7510328" y="1121286"/>
            <a:ext cx="4565294" cy="241020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5">
            <a:extLst>
              <a:ext uri="{FF2B5EF4-FFF2-40B4-BE49-F238E27FC236}">
                <a16:creationId xmlns:a16="http://schemas.microsoft.com/office/drawing/2014/main" id="{83F8B418-5F61-49F8-8D51-C11BCA97C2FD}"/>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FA8B3CFA-BE83-43B5-B1B7-0E9035EF3AB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499576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outdoor, nature&#10;&#10;Description automatically generated">
            <a:extLst>
              <a:ext uri="{FF2B5EF4-FFF2-40B4-BE49-F238E27FC236}">
                <a16:creationId xmlns:a16="http://schemas.microsoft.com/office/drawing/2014/main" id="{E5DC82E5-92FB-4D9E-846C-DDEECFB453AD}"/>
              </a:ext>
            </a:extLst>
          </p:cNvPr>
          <p:cNvPicPr>
            <a:picLocks noChangeAspect="1"/>
          </p:cNvPicPr>
          <p:nvPr/>
        </p:nvPicPr>
        <p:blipFill rotWithShape="1">
          <a:blip r:embed="rId2">
            <a:extLst>
              <a:ext uri="{28A0092B-C50C-407E-A947-70E740481C1C}">
                <a14:useLocalDpi xmlns:a14="http://schemas.microsoft.com/office/drawing/2010/main" val="0"/>
              </a:ext>
            </a:extLst>
          </a:blip>
          <a:srcRect l="5393" t="583"/>
          <a:stretch/>
        </p:blipFill>
        <p:spPr>
          <a:xfrm>
            <a:off x="9329604" y="1046776"/>
            <a:ext cx="2758883" cy="2174364"/>
          </a:xfrm>
          <a:prstGeom prst="rect">
            <a:avLst/>
          </a:prstGeom>
        </p:spPr>
      </p:pic>
      <p:grpSp>
        <p:nvGrpSpPr>
          <p:cNvPr id="24" name="Group 23">
            <a:extLst>
              <a:ext uri="{FF2B5EF4-FFF2-40B4-BE49-F238E27FC236}">
                <a16:creationId xmlns:a16="http://schemas.microsoft.com/office/drawing/2014/main" id="{CD8276A8-949D-4AAE-9F92-EB1826C78607}"/>
              </a:ext>
            </a:extLst>
          </p:cNvPr>
          <p:cNvGrpSpPr/>
          <p:nvPr/>
        </p:nvGrpSpPr>
        <p:grpSpPr>
          <a:xfrm>
            <a:off x="35695" y="672478"/>
            <a:ext cx="12120149" cy="6152864"/>
            <a:chOff x="35695" y="672478"/>
            <a:chExt cx="12120149" cy="6152864"/>
          </a:xfrm>
        </p:grpSpPr>
        <p:sp>
          <p:nvSpPr>
            <p:cNvPr id="25" name="Round Same Side Corner Rectangle 347">
              <a:extLst>
                <a:ext uri="{FF2B5EF4-FFF2-40B4-BE49-F238E27FC236}">
                  <a16:creationId xmlns:a16="http://schemas.microsoft.com/office/drawing/2014/main" id="{7EB6CE07-6495-436C-8BFD-8C45FFF30BF2}"/>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a:latin typeface="Arial" panose="020B0604020202020204" pitchFamily="34" charset="0"/>
                <a:cs typeface="Arial" panose="020B0604020202020204" pitchFamily="34" charset="0"/>
              </a:endParaRPr>
            </a:p>
          </p:txBody>
        </p:sp>
        <p:sp>
          <p:nvSpPr>
            <p:cNvPr id="26" name="Round Same Side Corner Rectangle 348">
              <a:extLst>
                <a:ext uri="{FF2B5EF4-FFF2-40B4-BE49-F238E27FC236}">
                  <a16:creationId xmlns:a16="http://schemas.microsoft.com/office/drawing/2014/main" id="{179C6484-2617-470D-AEE1-023C3CF6D99B}"/>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a:solidFill>
                    <a:schemeClr val="bg1"/>
                  </a:solidFill>
                  <a:latin typeface="Arial" panose="020B0604020202020204" pitchFamily="34" charset="0"/>
                  <a:cs typeface="Arial" panose="020B0604020202020204" pitchFamily="34" charset="0"/>
                </a:rPr>
                <a:t>Types of Foam</a:t>
              </a:r>
            </a:p>
          </p:txBody>
        </p:sp>
      </p:grpSp>
      <p:grpSp>
        <p:nvGrpSpPr>
          <p:cNvPr id="41" name="Group 40">
            <a:extLst>
              <a:ext uri="{FF2B5EF4-FFF2-40B4-BE49-F238E27FC236}">
                <a16:creationId xmlns:a16="http://schemas.microsoft.com/office/drawing/2014/main" id="{93E95C7C-1D17-4A30-A452-EDE8D57881AB}"/>
              </a:ext>
            </a:extLst>
          </p:cNvPr>
          <p:cNvGrpSpPr/>
          <p:nvPr/>
        </p:nvGrpSpPr>
        <p:grpSpPr>
          <a:xfrm>
            <a:off x="6527175" y="4950514"/>
            <a:ext cx="5561313" cy="1785661"/>
            <a:chOff x="1696607" y="1968848"/>
            <a:chExt cx="3743697" cy="2167558"/>
          </a:xfrm>
        </p:grpSpPr>
        <p:sp>
          <p:nvSpPr>
            <p:cNvPr id="30" name="TextBox 29">
              <a:extLst>
                <a:ext uri="{FF2B5EF4-FFF2-40B4-BE49-F238E27FC236}">
                  <a16:creationId xmlns:a16="http://schemas.microsoft.com/office/drawing/2014/main" id="{13F212C9-5424-4824-A480-CDEF30EF66D1}"/>
                </a:ext>
              </a:extLst>
            </p:cNvPr>
            <p:cNvSpPr txBox="1"/>
            <p:nvPr/>
          </p:nvSpPr>
          <p:spPr>
            <a:xfrm>
              <a:off x="1696607" y="2004931"/>
              <a:ext cx="1347601" cy="1569122"/>
            </a:xfrm>
            <a:prstGeom prst="rect">
              <a:avLst/>
            </a:prstGeom>
            <a:noFill/>
          </p:spPr>
          <p:txBody>
            <a:bodyPr wrap="square" rtlCol="0">
              <a:spAutoFit/>
            </a:bodyPr>
            <a:lstStyle/>
            <a:p>
              <a:r>
                <a:rPr lang="en-US" sz="1300" b="1">
                  <a:latin typeface="Arial" panose="020B0604020202020204" pitchFamily="34" charset="0"/>
                  <a:cs typeface="Arial" panose="020B0604020202020204" pitchFamily="34" charset="0"/>
                </a:rPr>
                <a:t>Deflated (old)</a:t>
              </a:r>
            </a:p>
            <a:p>
              <a:r>
                <a:rPr lang="en-US" sz="1300">
                  <a:latin typeface="Arial" panose="020B0604020202020204" pitchFamily="34" charset="0"/>
                  <a:cs typeface="Arial" panose="020B0604020202020204" pitchFamily="34" charset="0"/>
                </a:rPr>
                <a:t>Typically thin, in smaller quantities, and discolored with organic matter present. Not actively reaccumulating. </a:t>
              </a:r>
            </a:p>
          </p:txBody>
        </p:sp>
        <p:sp>
          <p:nvSpPr>
            <p:cNvPr id="36" name="Rectangle 35">
              <a:extLst>
                <a:ext uri="{FF2B5EF4-FFF2-40B4-BE49-F238E27FC236}">
                  <a16:creationId xmlns:a16="http://schemas.microsoft.com/office/drawing/2014/main" id="{0C5A26FE-7236-480E-9FB5-D4DF6164A601}"/>
                </a:ext>
              </a:extLst>
            </p:cNvPr>
            <p:cNvSpPr/>
            <p:nvPr/>
          </p:nvSpPr>
          <p:spPr>
            <a:xfrm>
              <a:off x="1696930" y="1968848"/>
              <a:ext cx="3743374" cy="216755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ED3DCC53-B5B8-4074-922D-A6F0D253A898}"/>
              </a:ext>
            </a:extLst>
          </p:cNvPr>
          <p:cNvGrpSpPr/>
          <p:nvPr/>
        </p:nvGrpSpPr>
        <p:grpSpPr>
          <a:xfrm>
            <a:off x="3724026" y="1037690"/>
            <a:ext cx="2715768" cy="5656055"/>
            <a:chOff x="12391683" y="3933937"/>
            <a:chExt cx="2531400" cy="5656055"/>
          </a:xfrm>
        </p:grpSpPr>
        <p:sp>
          <p:nvSpPr>
            <p:cNvPr id="31" name="TextBox 30">
              <a:extLst>
                <a:ext uri="{FF2B5EF4-FFF2-40B4-BE49-F238E27FC236}">
                  <a16:creationId xmlns:a16="http://schemas.microsoft.com/office/drawing/2014/main" id="{EDCED980-6E08-4885-BD29-30F1B0968AA4}"/>
                </a:ext>
              </a:extLst>
            </p:cNvPr>
            <p:cNvSpPr txBox="1"/>
            <p:nvPr/>
          </p:nvSpPr>
          <p:spPr>
            <a:xfrm>
              <a:off x="12391683" y="5720915"/>
              <a:ext cx="2508810" cy="1384995"/>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Frozen Conditions</a:t>
              </a:r>
            </a:p>
            <a:p>
              <a:r>
                <a:rPr lang="en-US" sz="1200">
                  <a:latin typeface="Arial" panose="020B0604020202020204" pitchFamily="34" charset="0"/>
                  <a:cs typeface="Arial" panose="020B0604020202020204" pitchFamily="34" charset="0"/>
                </a:rPr>
                <a:t>Occurs when foam accumulates against ice or snow. The foam itself may freeze in place (above photo) or may just accumulate more readily due to the presence of ice dams but remain unfrozen (below photo).</a:t>
              </a:r>
            </a:p>
          </p:txBody>
        </p:sp>
        <p:sp>
          <p:nvSpPr>
            <p:cNvPr id="38" name="Rectangle 37">
              <a:extLst>
                <a:ext uri="{FF2B5EF4-FFF2-40B4-BE49-F238E27FC236}">
                  <a16:creationId xmlns:a16="http://schemas.microsoft.com/office/drawing/2014/main" id="{EB8AF42E-A673-439C-B60B-C971BAB59728}"/>
                </a:ext>
              </a:extLst>
            </p:cNvPr>
            <p:cNvSpPr/>
            <p:nvPr/>
          </p:nvSpPr>
          <p:spPr>
            <a:xfrm>
              <a:off x="12391683" y="3933937"/>
              <a:ext cx="2531400" cy="5656055"/>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329C350C-F67C-4821-8D34-16728BF5522C}"/>
              </a:ext>
            </a:extLst>
          </p:cNvPr>
          <p:cNvSpPr txBox="1"/>
          <p:nvPr/>
        </p:nvSpPr>
        <p:spPr>
          <a:xfrm>
            <a:off x="120582" y="1011067"/>
            <a:ext cx="3555627" cy="3293209"/>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a:solidFill>
                  <a:srgbClr val="00B0F0"/>
                </a:solidFill>
                <a:latin typeface="Arial" panose="020B0604020202020204" pitchFamily="34" charset="0"/>
                <a:cs typeface="Arial" panose="020B0604020202020204" pitchFamily="34" charset="0"/>
              </a:rPr>
              <a:t>Foam in Segment 6</a:t>
            </a:r>
            <a:endParaRPr lang="en-US" sz="1600">
              <a:latin typeface="Arial" panose="020B0604020202020204" pitchFamily="34" charset="0"/>
              <a:cs typeface="Arial" panose="020B0604020202020204" pitchFamily="34" charset="0"/>
            </a:endParaRPr>
          </a:p>
          <a:p>
            <a:pPr algn="ctr"/>
            <a:endParaRPr lang="en-US" sz="1400">
              <a:latin typeface="Arial" panose="020B0604020202020204" pitchFamily="34" charset="0"/>
              <a:cs typeface="Arial" panose="020B0604020202020204" pitchFamily="34" charset="0"/>
            </a:endParaRPr>
          </a:p>
          <a:p>
            <a:pPr algn="ctr"/>
            <a:r>
              <a:rPr lang="en-US" sz="1400">
                <a:latin typeface="Arial" panose="020B0604020202020204" pitchFamily="34" charset="0"/>
                <a:cs typeface="Arial" panose="020B0604020202020204" pitchFamily="34" charset="0"/>
              </a:rPr>
              <a:t>The foam observed and sampled in Segment 6 had several different appearances. The type of foam observed was not tied to an exact location, precipitation events, or seasons with the exception of foam accumulating on top of ice.</a:t>
            </a:r>
          </a:p>
          <a:p>
            <a:pPr algn="ctr"/>
            <a:endParaRPr lang="en-US" sz="1000">
              <a:latin typeface="Arial" panose="020B0604020202020204" pitchFamily="34" charset="0"/>
              <a:cs typeface="Arial" panose="020B0604020202020204" pitchFamily="34" charset="0"/>
            </a:endParaRPr>
          </a:p>
          <a:p>
            <a:pPr algn="ctr"/>
            <a:r>
              <a:rPr lang="en-US" sz="1400">
                <a:latin typeface="Arial" panose="020B0604020202020204" pitchFamily="34" charset="0"/>
                <a:cs typeface="Arial" panose="020B0604020202020204" pitchFamily="34" charset="0"/>
              </a:rPr>
              <a:t>The different types of foam typically observed in Segment 6 are presented in this slide. Foam can present itself in any one of these types or as a combination.</a:t>
            </a:r>
            <a:endParaRPr lang="en-US" sz="1000">
              <a:latin typeface="Arial" panose="020B0604020202020204" pitchFamily="34" charset="0"/>
              <a:cs typeface="Arial" panose="020B0604020202020204" pitchFamily="34" charset="0"/>
            </a:endParaRPr>
          </a:p>
          <a:p>
            <a:pPr algn="ctr"/>
            <a:r>
              <a:rPr lang="en-US" sz="1000">
                <a:latin typeface="Arial" panose="020B0604020202020204" pitchFamily="34" charset="0"/>
                <a:cs typeface="Arial" panose="020B0604020202020204" pitchFamily="34" charset="0"/>
              </a:rPr>
              <a:t> </a:t>
            </a:r>
            <a:endParaRPr lang="en-US" sz="500">
              <a:latin typeface="Arial" panose="020B0604020202020204" pitchFamily="34" charset="0"/>
              <a:cs typeface="Arial" panose="020B0604020202020204" pitchFamily="34" charset="0"/>
            </a:endParaRPr>
          </a:p>
        </p:txBody>
      </p:sp>
      <p:pic>
        <p:nvPicPr>
          <p:cNvPr id="2" name="Picture 1" descr="A bird in a tree&#10;&#10;Description automatically generated with low confidence">
            <a:extLst>
              <a:ext uri="{FF2B5EF4-FFF2-40B4-BE49-F238E27FC236}">
                <a16:creationId xmlns:a16="http://schemas.microsoft.com/office/drawing/2014/main" id="{CA90E1B9-9586-4561-9B8C-39332B2D9785}"/>
              </a:ext>
            </a:extLst>
          </p:cNvPr>
          <p:cNvPicPr>
            <a:picLocks noChangeAspect="1"/>
          </p:cNvPicPr>
          <p:nvPr/>
        </p:nvPicPr>
        <p:blipFill rotWithShape="1">
          <a:blip r:embed="rId3"/>
          <a:srcRect l="-1" t="13213" r="374" b="3916"/>
          <a:stretch/>
        </p:blipFill>
        <p:spPr>
          <a:xfrm>
            <a:off x="3811888" y="4372949"/>
            <a:ext cx="2573785" cy="2300395"/>
          </a:xfrm>
          <a:prstGeom prst="rect">
            <a:avLst/>
          </a:prstGeom>
        </p:spPr>
      </p:pic>
      <p:pic>
        <p:nvPicPr>
          <p:cNvPr id="48" name="Picture 47" descr="A picture containing small, wearing, bird&#10;&#10;Description automatically generated">
            <a:extLst>
              <a:ext uri="{FF2B5EF4-FFF2-40B4-BE49-F238E27FC236}">
                <a16:creationId xmlns:a16="http://schemas.microsoft.com/office/drawing/2014/main" id="{81ABAC37-1FC8-4E04-866B-233E4564191E}"/>
              </a:ext>
            </a:extLst>
          </p:cNvPr>
          <p:cNvPicPr>
            <a:picLocks noChangeAspect="1"/>
          </p:cNvPicPr>
          <p:nvPr/>
        </p:nvPicPr>
        <p:blipFill rotWithShape="1">
          <a:blip r:embed="rId4"/>
          <a:srcRect l="16092" r="27884"/>
          <a:stretch/>
        </p:blipFill>
        <p:spPr>
          <a:xfrm>
            <a:off x="1916424" y="4372004"/>
            <a:ext cx="1742556" cy="2332736"/>
          </a:xfrm>
          <a:prstGeom prst="rect">
            <a:avLst/>
          </a:prstGeom>
          <a:ln>
            <a:noFill/>
          </a:ln>
        </p:spPr>
      </p:pic>
      <p:pic>
        <p:nvPicPr>
          <p:cNvPr id="49" name="Content Placeholder 7" descr="A tree with snow on the ground&#10;&#10;Description automatically generated">
            <a:extLst>
              <a:ext uri="{FF2B5EF4-FFF2-40B4-BE49-F238E27FC236}">
                <a16:creationId xmlns:a16="http://schemas.microsoft.com/office/drawing/2014/main" id="{3FC7ED9F-9557-477C-865A-5076CF65AA6A}"/>
              </a:ext>
            </a:extLst>
          </p:cNvPr>
          <p:cNvPicPr>
            <a:picLocks noChangeAspect="1"/>
          </p:cNvPicPr>
          <p:nvPr/>
        </p:nvPicPr>
        <p:blipFill rotWithShape="1">
          <a:blip r:embed="rId5">
            <a:extLst>
              <a:ext uri="{28A0092B-C50C-407E-A947-70E740481C1C}">
                <a14:useLocalDpi xmlns:a14="http://schemas.microsoft.com/office/drawing/2010/main" val="0"/>
              </a:ext>
            </a:extLst>
          </a:blip>
          <a:srcRect l="7540" t="24280" r="8100"/>
          <a:stretch/>
        </p:blipFill>
        <p:spPr>
          <a:xfrm>
            <a:off x="3738957" y="1053116"/>
            <a:ext cx="2686104" cy="1808258"/>
          </a:xfrm>
          <a:prstGeom prst="rect">
            <a:avLst/>
          </a:prstGeom>
          <a:ln>
            <a:noFill/>
          </a:ln>
        </p:spPr>
      </p:pic>
      <p:pic>
        <p:nvPicPr>
          <p:cNvPr id="50" name="Picture 49" descr="A picture containing outdoor, green, wood, surrounded&#10;&#10;Description automatically generated">
            <a:extLst>
              <a:ext uri="{FF2B5EF4-FFF2-40B4-BE49-F238E27FC236}">
                <a16:creationId xmlns:a16="http://schemas.microsoft.com/office/drawing/2014/main" id="{882A6C6E-C5D6-483D-9470-A57D160A1886}"/>
              </a:ext>
            </a:extLst>
          </p:cNvPr>
          <p:cNvPicPr>
            <a:picLocks noChangeAspect="1"/>
          </p:cNvPicPr>
          <p:nvPr/>
        </p:nvPicPr>
        <p:blipFill rotWithShape="1">
          <a:blip r:embed="rId6">
            <a:extLst>
              <a:ext uri="{28A0092B-C50C-407E-A947-70E740481C1C}">
                <a14:useLocalDpi xmlns:a14="http://schemas.microsoft.com/office/drawing/2010/main" val="0"/>
              </a:ext>
            </a:extLst>
          </a:blip>
          <a:srcRect l="1" t="7208" r="42426"/>
          <a:stretch/>
        </p:blipFill>
        <p:spPr>
          <a:xfrm rot="5400000">
            <a:off x="6740476" y="2390328"/>
            <a:ext cx="2260063" cy="2731938"/>
          </a:xfrm>
          <a:prstGeom prst="rect">
            <a:avLst/>
          </a:prstGeom>
          <a:ln>
            <a:noFill/>
          </a:ln>
        </p:spPr>
      </p:pic>
      <p:grpSp>
        <p:nvGrpSpPr>
          <p:cNvPr id="46" name="Group 45">
            <a:extLst>
              <a:ext uri="{FF2B5EF4-FFF2-40B4-BE49-F238E27FC236}">
                <a16:creationId xmlns:a16="http://schemas.microsoft.com/office/drawing/2014/main" id="{C78682E2-AE02-4E05-B55C-7ADDBA84720F}"/>
              </a:ext>
            </a:extLst>
          </p:cNvPr>
          <p:cNvGrpSpPr/>
          <p:nvPr/>
        </p:nvGrpSpPr>
        <p:grpSpPr>
          <a:xfrm>
            <a:off x="6489152" y="998346"/>
            <a:ext cx="2825067" cy="3887983"/>
            <a:chOff x="3681965" y="2628901"/>
            <a:chExt cx="2825067" cy="4027449"/>
          </a:xfrm>
        </p:grpSpPr>
        <p:sp>
          <p:nvSpPr>
            <p:cNvPr id="33" name="TextBox 32">
              <a:extLst>
                <a:ext uri="{FF2B5EF4-FFF2-40B4-BE49-F238E27FC236}">
                  <a16:creationId xmlns:a16="http://schemas.microsoft.com/office/drawing/2014/main" id="{44B49EA5-B7F8-48F0-937A-4FC8D975B5D1}"/>
                </a:ext>
              </a:extLst>
            </p:cNvPr>
            <p:cNvSpPr txBox="1"/>
            <p:nvPr/>
          </p:nvSpPr>
          <p:spPr>
            <a:xfrm>
              <a:off x="3681965" y="2679067"/>
              <a:ext cx="2825067" cy="1569660"/>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Fluffy</a:t>
              </a:r>
            </a:p>
            <a:p>
              <a:r>
                <a:rPr lang="en-US" sz="1200">
                  <a:latin typeface="Arial" panose="020B0604020202020204" pitchFamily="34" charset="0"/>
                  <a:cs typeface="Arial" panose="020B0604020202020204" pitchFamily="34" charset="0"/>
                </a:rPr>
                <a:t>Accumulated piles are larger and whiter in appearance, though some discoloring can occur. Can be more stable than other foam types. Fluffy foam condenses into a smaller liquid volume than other foam types, indicating the presence of more air.</a:t>
              </a:r>
            </a:p>
          </p:txBody>
        </p:sp>
        <p:sp>
          <p:nvSpPr>
            <p:cNvPr id="35" name="Rectangle 34">
              <a:extLst>
                <a:ext uri="{FF2B5EF4-FFF2-40B4-BE49-F238E27FC236}">
                  <a16:creationId xmlns:a16="http://schemas.microsoft.com/office/drawing/2014/main" id="{A1200F8D-7FD2-4FB9-9545-8E65875DA357}"/>
                </a:ext>
              </a:extLst>
            </p:cNvPr>
            <p:cNvSpPr/>
            <p:nvPr/>
          </p:nvSpPr>
          <p:spPr>
            <a:xfrm>
              <a:off x="3681965" y="2628901"/>
              <a:ext cx="2756852" cy="4027449"/>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6BB32E72-DBEF-4750-A84A-403005552922}"/>
              </a:ext>
            </a:extLst>
          </p:cNvPr>
          <p:cNvGrpSpPr/>
          <p:nvPr/>
        </p:nvGrpSpPr>
        <p:grpSpPr>
          <a:xfrm>
            <a:off x="9331639" y="1037455"/>
            <a:ext cx="2841144" cy="3848873"/>
            <a:chOff x="8534780" y="1087170"/>
            <a:chExt cx="2545624" cy="3581476"/>
          </a:xfrm>
        </p:grpSpPr>
        <p:sp>
          <p:nvSpPr>
            <p:cNvPr id="32" name="TextBox 31">
              <a:extLst>
                <a:ext uri="{FF2B5EF4-FFF2-40B4-BE49-F238E27FC236}">
                  <a16:creationId xmlns:a16="http://schemas.microsoft.com/office/drawing/2014/main" id="{D464D1CE-2DDC-45D8-AE52-B5AC74403BBF}"/>
                </a:ext>
              </a:extLst>
            </p:cNvPr>
            <p:cNvSpPr txBox="1"/>
            <p:nvPr/>
          </p:nvSpPr>
          <p:spPr>
            <a:xfrm>
              <a:off x="8538187" y="3149396"/>
              <a:ext cx="2542217" cy="1288774"/>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Floating (not accumulating)</a:t>
              </a:r>
            </a:p>
            <a:p>
              <a:r>
                <a:rPr lang="en-US" sz="1200" dirty="0">
                  <a:latin typeface="Arial" panose="020B0604020202020204" pitchFamily="34" charset="0"/>
                  <a:cs typeface="Arial" panose="020B0604020202020204" pitchFamily="34" charset="0"/>
                </a:rPr>
                <a:t>Foam bubbles that do not accumulate either because they collapse too quickly or because there is no location for accumulation to occur. This foam cannot be isolated from the surface water and thus has not been sampled.</a:t>
              </a:r>
            </a:p>
          </p:txBody>
        </p:sp>
        <p:sp>
          <p:nvSpPr>
            <p:cNvPr id="45" name="Rectangle 44">
              <a:extLst>
                <a:ext uri="{FF2B5EF4-FFF2-40B4-BE49-F238E27FC236}">
                  <a16:creationId xmlns:a16="http://schemas.microsoft.com/office/drawing/2014/main" id="{38F17D6E-6648-420B-9DFE-AE1E8E064223}"/>
                </a:ext>
              </a:extLst>
            </p:cNvPr>
            <p:cNvSpPr/>
            <p:nvPr/>
          </p:nvSpPr>
          <p:spPr>
            <a:xfrm>
              <a:off x="8534780" y="1087170"/>
              <a:ext cx="2470099" cy="3581476"/>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CB3FA15E-745A-4BA2-B0D5-AFF1084197FB}"/>
              </a:ext>
            </a:extLst>
          </p:cNvPr>
          <p:cNvGrpSpPr/>
          <p:nvPr/>
        </p:nvGrpSpPr>
        <p:grpSpPr>
          <a:xfrm>
            <a:off x="130070" y="4350613"/>
            <a:ext cx="3539835" cy="2385562"/>
            <a:chOff x="2476694" y="4085337"/>
            <a:chExt cx="5439871" cy="1358552"/>
          </a:xfrm>
        </p:grpSpPr>
        <p:sp>
          <p:nvSpPr>
            <p:cNvPr id="34" name="TextBox 33">
              <a:extLst>
                <a:ext uri="{FF2B5EF4-FFF2-40B4-BE49-F238E27FC236}">
                  <a16:creationId xmlns:a16="http://schemas.microsoft.com/office/drawing/2014/main" id="{FC657E7A-EF37-4440-984F-73DE404D7A1C}"/>
                </a:ext>
              </a:extLst>
            </p:cNvPr>
            <p:cNvSpPr txBox="1"/>
            <p:nvPr/>
          </p:nvSpPr>
          <p:spPr>
            <a:xfrm>
              <a:off x="2477175" y="4111796"/>
              <a:ext cx="2804758" cy="1332093"/>
            </a:xfrm>
            <a:prstGeom prst="rect">
              <a:avLst/>
            </a:prstGeom>
            <a:noFill/>
          </p:spPr>
          <p:txBody>
            <a:bodyPr wrap="square" rtlCol="0">
              <a:spAutoFit/>
            </a:bodyPr>
            <a:lstStyle/>
            <a:p>
              <a:r>
                <a:rPr lang="en-US" sz="1300" b="1">
                  <a:latin typeface="Arial" panose="020B0604020202020204" pitchFamily="34" charset="0"/>
                  <a:cs typeface="Arial" panose="020B0604020202020204" pitchFamily="34" charset="0"/>
                </a:rPr>
                <a:t>Actively Generating (fresh)</a:t>
              </a:r>
            </a:p>
            <a:p>
              <a:r>
                <a:rPr lang="en-US" sz="1200">
                  <a:latin typeface="Arial" panose="020B0604020202020204" pitchFamily="34" charset="0"/>
                  <a:cs typeface="Arial" panose="020B0604020202020204" pitchFamily="34" charset="0"/>
                </a:rPr>
                <a:t>Foam observed as actively generating due to significant turbulence. The accumulated foam can have a wide range of appearances from thin bubbles to fluffy piles. This foam is typically whiter than other types.</a:t>
              </a:r>
            </a:p>
          </p:txBody>
        </p:sp>
        <p:sp>
          <p:nvSpPr>
            <p:cNvPr id="37" name="Rectangle 36">
              <a:extLst>
                <a:ext uri="{FF2B5EF4-FFF2-40B4-BE49-F238E27FC236}">
                  <a16:creationId xmlns:a16="http://schemas.microsoft.com/office/drawing/2014/main" id="{BC08AB0C-B6F2-428A-8472-6F5AFBF018B9}"/>
                </a:ext>
              </a:extLst>
            </p:cNvPr>
            <p:cNvSpPr/>
            <p:nvPr/>
          </p:nvSpPr>
          <p:spPr>
            <a:xfrm>
              <a:off x="2476694" y="4085337"/>
              <a:ext cx="5439871" cy="1358552"/>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river flowing through rocks&#10;&#10;Description automatically generated with low confidence">
            <a:extLst>
              <a:ext uri="{FF2B5EF4-FFF2-40B4-BE49-F238E27FC236}">
                <a16:creationId xmlns:a16="http://schemas.microsoft.com/office/drawing/2014/main" id="{7740DCD6-9A0D-4FFC-85C0-E5319D2D2D44}"/>
              </a:ext>
            </a:extLst>
          </p:cNvPr>
          <p:cNvPicPr>
            <a:picLocks noChangeAspect="1"/>
          </p:cNvPicPr>
          <p:nvPr/>
        </p:nvPicPr>
        <p:blipFill rotWithShape="1">
          <a:blip r:embed="rId7"/>
          <a:srcRect l="8908" t="27765" r="11472" b="3551"/>
          <a:stretch/>
        </p:blipFill>
        <p:spPr>
          <a:xfrm>
            <a:off x="8616437" y="4966683"/>
            <a:ext cx="3472052" cy="1751535"/>
          </a:xfrm>
          <a:prstGeom prst="rect">
            <a:avLst/>
          </a:prstGeom>
        </p:spPr>
      </p:pic>
      <p:sp>
        <p:nvSpPr>
          <p:cNvPr id="42" name="Rounded Rectangle 5">
            <a:extLst>
              <a:ext uri="{FF2B5EF4-FFF2-40B4-BE49-F238E27FC236}">
                <a16:creationId xmlns:a16="http://schemas.microsoft.com/office/drawing/2014/main" id="{65918931-61FE-4E94-899A-7036E5B359EF}"/>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F6F2F84C-BBD7-4ECC-B2C2-459F74DA69F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6</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015152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F481FC-7401-4D19-B560-5E63F401C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77c730-e1f1-4655-b43e-6765c0f428e9"/>
    <ds:schemaRef ds:uri="fc53ae06-0e09-43a8-a450-916a613a01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CDDA49-0159-4993-AEAC-04BDF21636F5}">
  <ds:schemaRefs>
    <ds:schemaRef ds:uri="63f7a10b-2a0e-4ece-a712-46b370132c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f3bce76-00be-47e7-9244-39bc2461b34c"/>
    <ds:schemaRef ds:uri="fc53ae06-0e09-43a8-a450-916a613a01e1"/>
    <ds:schemaRef ds:uri="cb77c730-e1f1-4655-b43e-6765c0f428e9"/>
  </ds:schemaRefs>
</ds:datastoreItem>
</file>

<file path=customXml/itemProps3.xml><?xml version="1.0" encoding="utf-8"?>
<ds:datastoreItem xmlns:ds="http://schemas.openxmlformats.org/officeDocument/2006/customXml" ds:itemID="{9229A65A-048D-4096-BA5C-D968033836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1298</TotalTime>
  <Words>4338</Words>
  <Application>Microsoft Office PowerPoint</Application>
  <PresentationFormat>Widescreen</PresentationFormat>
  <Paragraphs>511</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Aktiv Grotesk Trial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Segment 6 | Project 1007 Minnesota Pollution Control Agency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Segment 6 | Project 1007 Minnesota Pollution Control Agency</dc:title>
  <dc:creator>De los Santos, Marie</dc:creator>
  <cp:lastModifiedBy>Bock, Katy (MPCA)</cp:lastModifiedBy>
  <cp:revision>72</cp:revision>
  <dcterms:created xsi:type="dcterms:W3CDTF">2021-06-03T16:39:58Z</dcterms:created>
  <dcterms:modified xsi:type="dcterms:W3CDTF">2025-07-09T18:17:41Z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0x01010088DA686D4D511747B89C610CF01B25D3</vt:lpwstr>
  </property>
  <property fmtid="{D5CDD505-2E9C-101B-9397-08002B2CF9AE}" pid="3" name="MediaServiceImageTags">
    <vt:lpwstr/>
  </property>
</Properties>
</file>